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7.xml" ContentType="application/vnd.openxmlformats-officedocument.drawingml.chart+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8.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2.xml" ContentType="application/vnd.openxmlformats-officedocument.presentationml.notesSlide+xml"/>
  <Override PartName="/ppt/charts/chart11.xml" ContentType="application/vnd.openxmlformats-officedocument.drawingml.chart+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7"/>
  </p:notesMasterIdLst>
  <p:handoutMasterIdLst>
    <p:handoutMasterId r:id="rId158"/>
  </p:handoutMasterIdLst>
  <p:sldIdLst>
    <p:sldId id="4450" r:id="rId2"/>
    <p:sldId id="4433" r:id="rId3"/>
    <p:sldId id="4240" r:id="rId4"/>
    <p:sldId id="4242" r:id="rId5"/>
    <p:sldId id="4241" r:id="rId6"/>
    <p:sldId id="4243" r:id="rId7"/>
    <p:sldId id="4244" r:id="rId8"/>
    <p:sldId id="4466" r:id="rId9"/>
    <p:sldId id="4154" r:id="rId10"/>
    <p:sldId id="4156" r:id="rId11"/>
    <p:sldId id="4157" r:id="rId12"/>
    <p:sldId id="4158" r:id="rId13"/>
    <p:sldId id="4452" r:id="rId14"/>
    <p:sldId id="4453" r:id="rId15"/>
    <p:sldId id="4160" r:id="rId16"/>
    <p:sldId id="4451" r:id="rId17"/>
    <p:sldId id="4454" r:id="rId18"/>
    <p:sldId id="4455" r:id="rId19"/>
    <p:sldId id="4456" r:id="rId20"/>
    <p:sldId id="4163" r:id="rId21"/>
    <p:sldId id="4164" r:id="rId22"/>
    <p:sldId id="4529" r:id="rId23"/>
    <p:sldId id="4530" r:id="rId24"/>
    <p:sldId id="4463" r:id="rId25"/>
    <p:sldId id="4481" r:id="rId26"/>
    <p:sldId id="4465" r:id="rId27"/>
    <p:sldId id="4461" r:id="rId28"/>
    <p:sldId id="4462" r:id="rId29"/>
    <p:sldId id="4479" r:id="rId30"/>
    <p:sldId id="4480" r:id="rId31"/>
    <p:sldId id="4464" r:id="rId32"/>
    <p:sldId id="4166" r:id="rId33"/>
    <p:sldId id="4297" r:id="rId34"/>
    <p:sldId id="4165" r:id="rId35"/>
    <p:sldId id="4170" r:id="rId36"/>
    <p:sldId id="4171" r:id="rId37"/>
    <p:sldId id="4173" r:id="rId38"/>
    <p:sldId id="4417" r:id="rId39"/>
    <p:sldId id="4175" r:id="rId40"/>
    <p:sldId id="4176" r:id="rId41"/>
    <p:sldId id="4177" r:id="rId42"/>
    <p:sldId id="4178" r:id="rId43"/>
    <p:sldId id="4295" r:id="rId44"/>
    <p:sldId id="4294" r:id="rId45"/>
    <p:sldId id="4293" r:id="rId46"/>
    <p:sldId id="4248" r:id="rId47"/>
    <p:sldId id="4482" r:id="rId48"/>
    <p:sldId id="4483" r:id="rId49"/>
    <p:sldId id="4484" r:id="rId50"/>
    <p:sldId id="4508" r:id="rId51"/>
    <p:sldId id="4509" r:id="rId52"/>
    <p:sldId id="4486" r:id="rId53"/>
    <p:sldId id="4061" r:id="rId54"/>
    <p:sldId id="4062" r:id="rId55"/>
    <p:sldId id="4425" r:id="rId56"/>
    <p:sldId id="4448" r:id="rId57"/>
    <p:sldId id="4249" r:id="rId58"/>
    <p:sldId id="4485" r:id="rId59"/>
    <p:sldId id="4460" r:id="rId60"/>
    <p:sldId id="4251" r:id="rId61"/>
    <p:sldId id="4487" r:id="rId62"/>
    <p:sldId id="4253" r:id="rId63"/>
    <p:sldId id="4254" r:id="rId64"/>
    <p:sldId id="4255" r:id="rId65"/>
    <p:sldId id="2574" r:id="rId66"/>
    <p:sldId id="4488" r:id="rId67"/>
    <p:sldId id="4489" r:id="rId68"/>
    <p:sldId id="4490" r:id="rId69"/>
    <p:sldId id="4491" r:id="rId70"/>
    <p:sldId id="4492" r:id="rId71"/>
    <p:sldId id="4493" r:id="rId72"/>
    <p:sldId id="4494" r:id="rId73"/>
    <p:sldId id="4495" r:id="rId74"/>
    <p:sldId id="4496" r:id="rId75"/>
    <p:sldId id="4497" r:id="rId76"/>
    <p:sldId id="4498" r:id="rId77"/>
    <p:sldId id="4499" r:id="rId78"/>
    <p:sldId id="4317" r:id="rId79"/>
    <p:sldId id="4322" r:id="rId80"/>
    <p:sldId id="4502" r:id="rId81"/>
    <p:sldId id="4500" r:id="rId82"/>
    <p:sldId id="4501" r:id="rId83"/>
    <p:sldId id="4326" r:id="rId84"/>
    <p:sldId id="4323" r:id="rId85"/>
    <p:sldId id="4324" r:id="rId86"/>
    <p:sldId id="4325" r:id="rId87"/>
    <p:sldId id="4413" r:id="rId88"/>
    <p:sldId id="4414" r:id="rId89"/>
    <p:sldId id="4418" r:id="rId90"/>
    <p:sldId id="4419" r:id="rId91"/>
    <p:sldId id="4420" r:id="rId92"/>
    <p:sldId id="4421" r:id="rId93"/>
    <p:sldId id="4422" r:id="rId94"/>
    <p:sldId id="4423" r:id="rId95"/>
    <p:sldId id="4335" r:id="rId96"/>
    <p:sldId id="4503" r:id="rId97"/>
    <p:sldId id="4504" r:id="rId98"/>
    <p:sldId id="4505" r:id="rId99"/>
    <p:sldId id="4506" r:id="rId100"/>
    <p:sldId id="4339" r:id="rId101"/>
    <p:sldId id="4346" r:id="rId102"/>
    <p:sldId id="4347" r:id="rId103"/>
    <p:sldId id="4348" r:id="rId104"/>
    <p:sldId id="4349" r:id="rId105"/>
    <p:sldId id="4350" r:id="rId106"/>
    <p:sldId id="4365" r:id="rId107"/>
    <p:sldId id="4366" r:id="rId108"/>
    <p:sldId id="4367" r:id="rId109"/>
    <p:sldId id="4467" r:id="rId110"/>
    <p:sldId id="4468" r:id="rId111"/>
    <p:sldId id="4469" r:id="rId112"/>
    <p:sldId id="4470" r:id="rId113"/>
    <p:sldId id="4471" r:id="rId114"/>
    <p:sldId id="4475" r:id="rId115"/>
    <p:sldId id="4472" r:id="rId116"/>
    <p:sldId id="4507" r:id="rId117"/>
    <p:sldId id="4473" r:id="rId118"/>
    <p:sldId id="4474" r:id="rId119"/>
    <p:sldId id="4476" r:id="rId120"/>
    <p:sldId id="4477" r:id="rId121"/>
    <p:sldId id="4478" r:id="rId122"/>
    <p:sldId id="4510" r:id="rId123"/>
    <p:sldId id="4511" r:id="rId124"/>
    <p:sldId id="4512" r:id="rId125"/>
    <p:sldId id="4513" r:id="rId126"/>
    <p:sldId id="4514" r:id="rId127"/>
    <p:sldId id="4515" r:id="rId128"/>
    <p:sldId id="4516" r:id="rId129"/>
    <p:sldId id="4517" r:id="rId130"/>
    <p:sldId id="4518" r:id="rId131"/>
    <p:sldId id="4519" r:id="rId132"/>
    <p:sldId id="4520" r:id="rId133"/>
    <p:sldId id="4288" r:id="rId134"/>
    <p:sldId id="4432" r:id="rId135"/>
    <p:sldId id="4521" r:id="rId136"/>
    <p:sldId id="4522" r:id="rId137"/>
    <p:sldId id="4523" r:id="rId138"/>
    <p:sldId id="4524" r:id="rId139"/>
    <p:sldId id="4525" r:id="rId140"/>
    <p:sldId id="4526" r:id="rId141"/>
    <p:sldId id="4527" r:id="rId142"/>
    <p:sldId id="4528" r:id="rId143"/>
    <p:sldId id="4407" r:id="rId144"/>
    <p:sldId id="4408" r:id="rId145"/>
    <p:sldId id="4409" r:id="rId146"/>
    <p:sldId id="4410" r:id="rId147"/>
    <p:sldId id="4411" r:id="rId148"/>
    <p:sldId id="4412" r:id="rId149"/>
    <p:sldId id="2291" r:id="rId150"/>
    <p:sldId id="4136" r:id="rId151"/>
    <p:sldId id="4137" r:id="rId152"/>
    <p:sldId id="4138" r:id="rId153"/>
    <p:sldId id="4139" r:id="rId154"/>
    <p:sldId id="4140" r:id="rId155"/>
    <p:sldId id="1136" r:id="rId15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67" d="100"/>
          <a:sy n="67" d="100"/>
        </p:scale>
        <p:origin x="70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289636328"/>
        <c:axId val="289639072"/>
      </c:barChart>
      <c:catAx>
        <c:axId val="289636328"/>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89639072"/>
        <c:crosses val="autoZero"/>
        <c:auto val="1"/>
        <c:lblAlgn val="ctr"/>
        <c:lblOffset val="20"/>
        <c:tickLblSkip val="1"/>
        <c:tickMarkSkip val="1"/>
        <c:noMultiLvlLbl val="0"/>
      </c:catAx>
      <c:valAx>
        <c:axId val="28963907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89636328"/>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294243848"/>
        <c:axId val="294244240"/>
      </c:barChart>
      <c:catAx>
        <c:axId val="29424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44240"/>
        <c:crosses val="autoZero"/>
        <c:auto val="1"/>
        <c:lblAlgn val="ctr"/>
        <c:lblOffset val="100"/>
        <c:noMultiLvlLbl val="0"/>
      </c:catAx>
      <c:valAx>
        <c:axId val="29424424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43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94245416"/>
        <c:axId val="294245024"/>
      </c:lineChart>
      <c:catAx>
        <c:axId val="2942454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45024"/>
        <c:crosses val="autoZero"/>
        <c:auto val="1"/>
        <c:lblAlgn val="ctr"/>
        <c:lblOffset val="100"/>
        <c:noMultiLvlLbl val="0"/>
      </c:catAx>
      <c:valAx>
        <c:axId val="294245024"/>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94245416"/>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294247768"/>
        <c:axId val="294245808"/>
      </c:lineChart>
      <c:catAx>
        <c:axId val="29424776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45808"/>
        <c:crosses val="autoZero"/>
        <c:auto val="1"/>
        <c:lblAlgn val="ctr"/>
        <c:lblOffset val="100"/>
        <c:noMultiLvlLbl val="0"/>
      </c:catAx>
      <c:valAx>
        <c:axId val="294245808"/>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94247768"/>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94247376"/>
        <c:axId val="294246984"/>
      </c:barChart>
      <c:catAx>
        <c:axId val="294247376"/>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94246984"/>
        <c:crossesAt val="0"/>
        <c:auto val="1"/>
        <c:lblAlgn val="ctr"/>
        <c:lblOffset val="20"/>
        <c:tickLblSkip val="1"/>
        <c:tickMarkSkip val="1"/>
        <c:noMultiLvlLbl val="0"/>
      </c:catAx>
      <c:valAx>
        <c:axId val="29424698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94247376"/>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294241496"/>
        <c:axId val="294243064"/>
      </c:barChart>
      <c:catAx>
        <c:axId val="29424149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94243064"/>
        <c:crosses val="autoZero"/>
        <c:auto val="0"/>
        <c:lblAlgn val="ctr"/>
        <c:lblOffset val="0"/>
        <c:tickLblSkip val="1"/>
        <c:tickMarkSkip val="1"/>
        <c:noMultiLvlLbl val="0"/>
      </c:catAx>
      <c:valAx>
        <c:axId val="294243064"/>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29424149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9/29/2014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0229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11</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5316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36151"/>
            <a:ext cx="687667" cy="245971"/>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109</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52749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03764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8836313"/>
            <a:ext cx="689527" cy="245811"/>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112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8193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8837568"/>
            <a:ext cx="690779" cy="244555"/>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114</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84353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8836293"/>
            <a:ext cx="689527" cy="245831"/>
          </a:xfrm>
        </p:spPr>
        <p:txBody>
          <a:bodyPr/>
          <a:lstStyle/>
          <a:p>
            <a:pPr defTabSz="909375">
              <a:defRPr/>
            </a:pPr>
            <a:fld id="{15A7F7DB-3A93-4CAB-8AF3-CD35918FB945}" type="slidenum">
              <a:rPr lang="en-US" smtClean="0"/>
              <a:pPr defTabSz="909375">
                <a:defRPr/>
              </a:pPr>
              <a:t>117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8414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118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05254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085167" y="8836291"/>
            <a:ext cx="690779" cy="245831"/>
          </a:xfrm>
          <a:ln/>
        </p:spPr>
        <p:txBody>
          <a:bodyPr/>
          <a:lstStyle/>
          <a:p>
            <a:fld id="{479AA5C6-0126-4953-A099-89B1BCAD20C7}" type="slidenum">
              <a:rPr lang="en-GB"/>
              <a:pPr/>
              <a:t>119</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28186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120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92873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3" y="8836293"/>
            <a:ext cx="689527" cy="245831"/>
          </a:xfrm>
        </p:spPr>
        <p:txBody>
          <a:bodyPr/>
          <a:lstStyle/>
          <a:p>
            <a:pPr defTabSz="909282">
              <a:defRPr/>
            </a:pPr>
            <a:fld id="{15A7F7DB-3A93-4CAB-8AF3-CD35918FB945}" type="slidenum">
              <a:rPr lang="en-US" smtClean="0"/>
              <a:pPr defTabSz="909282">
                <a:defRPr/>
              </a:pPr>
              <a:t>121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00426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122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606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12</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48095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924997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704939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43421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7231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26138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536188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137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839703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6001004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4090742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140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28245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13</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6120387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141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512220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142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9995621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143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578454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144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34709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145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7950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146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3514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147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9160949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148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85813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149</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14</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722691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151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152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6431A3C4-953E-479E-AB9F-C945280D9038}" type="slidenum">
              <a:rPr lang="en-US" smtClean="0"/>
              <a:pPr>
                <a:defRPr/>
              </a:pPr>
              <a:t>154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424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9996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54751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1548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19</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941849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523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62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030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014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84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5535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25</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51692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26</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7399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1208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938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3883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15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820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2133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9ED836AE-9ECB-46EF-A6E5-13C6ACD47DB7}" type="slidenum">
              <a:rPr lang="en-US" smtClean="0"/>
              <a:pPr/>
              <a:t>33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930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34</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1955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35</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9905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36</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77593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37</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72674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219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39</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86251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40</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62356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41</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0574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9339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42</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380995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noFill/>
        </p:spPr>
        <p:txBody>
          <a:bodyPr/>
          <a:lstStyle/>
          <a:p>
            <a:fld id="{A1E0D20E-023C-42B0-8472-CBD52A5E0811}" type="slidenum">
              <a:rPr lang="en-US" smtClean="0"/>
              <a:pPr/>
              <a:t>43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0063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368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97432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48</a:t>
            </a:fld>
            <a:endParaRPr lang="en-US" smtClean="0"/>
          </a:p>
        </p:txBody>
      </p:sp>
    </p:spTree>
    <p:extLst>
      <p:ext uri="{BB962C8B-B14F-4D97-AF65-F5344CB8AC3E}">
        <p14:creationId xmlns:p14="http://schemas.microsoft.com/office/powerpoint/2010/main" val="1469511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0225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83107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8088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4932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87"/>
            <a:fld id="{5D11E945-B2AB-401C-B79F-AAE9AF6B9630}" type="slidenum">
              <a:rPr lang="en-US" smtClean="0"/>
              <a:pPr defTabSz="928787"/>
              <a:t>53</a:t>
            </a:fld>
            <a:endParaRPr lang="en-US" dirty="0" smtClean="0"/>
          </a:p>
        </p:txBody>
      </p:sp>
      <p:sp>
        <p:nvSpPr>
          <p:cNvPr id="6147" name="Slide Image Placeholder 1"/>
          <p:cNvSpPr>
            <a:spLocks noGrp="1" noRot="1" noChangeAspect="1" noTextEdit="1"/>
          </p:cNvSpPr>
          <p:nvPr>
            <p:ph type="sldImg"/>
          </p:nvPr>
        </p:nvSpPr>
        <p:spPr>
          <a:xfrm>
            <a:off x="1104900" y="698500"/>
            <a:ext cx="4648200" cy="3486150"/>
          </a:xfrm>
          <a:ln w="12700"/>
        </p:spPr>
      </p:sp>
      <p:sp>
        <p:nvSpPr>
          <p:cNvPr id="6148"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3925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7" y="9046678"/>
            <a:ext cx="690779" cy="248133"/>
          </a:xfrm>
          <a:noFill/>
        </p:spPr>
        <p:txBody>
          <a:bodyPr/>
          <a:lstStyle/>
          <a:p>
            <a:pPr defTabSz="928787"/>
            <a:fld id="{CD578EAB-D2FC-49DD-9D39-674CBBC01DF6}" type="slidenum">
              <a:rPr lang="en-US" smtClean="0"/>
              <a:pPr defTabSz="928787"/>
              <a:t>54</a:t>
            </a:fld>
            <a:endParaRPr lang="en-US" dirty="0" smtClean="0"/>
          </a:p>
        </p:txBody>
      </p:sp>
      <p:sp>
        <p:nvSpPr>
          <p:cNvPr id="7171" name="Slide Image Placeholder 1"/>
          <p:cNvSpPr>
            <a:spLocks noGrp="1" noRot="1" noChangeAspect="1" noTextEdit="1"/>
          </p:cNvSpPr>
          <p:nvPr>
            <p:ph type="sldImg"/>
          </p:nvPr>
        </p:nvSpPr>
        <p:spPr>
          <a:xfrm>
            <a:off x="1104900" y="698500"/>
            <a:ext cx="4648200" cy="3486150"/>
          </a:xfrm>
          <a:ln w="12700"/>
        </p:spPr>
      </p:sp>
      <p:sp>
        <p:nvSpPr>
          <p:cNvPr id="7172"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55</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233064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7374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589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308351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956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0847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520846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54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63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0264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6</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370610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2419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8921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68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1768466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69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271146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70</a:t>
            </a:fld>
            <a:endParaRPr lang="en-US"/>
          </a:p>
        </p:txBody>
      </p:sp>
    </p:spTree>
    <p:extLst>
      <p:ext uri="{BB962C8B-B14F-4D97-AF65-F5344CB8AC3E}">
        <p14:creationId xmlns:p14="http://schemas.microsoft.com/office/powerpoint/2010/main" val="12101992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71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85111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72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12522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73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74384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74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65730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7</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24991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75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07812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76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0911083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977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78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69104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79</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6238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48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17387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5129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24463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90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54327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87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38764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14571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89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89332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90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9794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91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048259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92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581462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93</a:t>
            </a:fld>
            <a:endParaRPr lang="en-US"/>
          </a:p>
        </p:txBody>
      </p:sp>
    </p:spTree>
    <p:extLst>
      <p:ext uri="{BB962C8B-B14F-4D97-AF65-F5344CB8AC3E}">
        <p14:creationId xmlns:p14="http://schemas.microsoft.com/office/powerpoint/2010/main" val="34454425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94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75520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14821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96</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64978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4012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97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69518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98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10292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99</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752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100</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2282879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11327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14173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65054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104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4431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76206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1662877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0"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100.emf"/><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101.emf"/><Relationship Id="rId4" Type="http://schemas.openxmlformats.org/officeDocument/2006/relationships/oleObject" Target="../embeddings/oleObject5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102.emf"/><Relationship Id="rId4" Type="http://schemas.openxmlformats.org/officeDocument/2006/relationships/oleObject" Target="../embeddings/oleObject57.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103.emf"/><Relationship Id="rId4" Type="http://schemas.openxmlformats.org/officeDocument/2006/relationships/oleObject" Target="../embeddings/oleObject5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104.emf"/><Relationship Id="rId4" Type="http://schemas.openxmlformats.org/officeDocument/2006/relationships/oleObject" Target="../embeddings/oleObject59.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105.emf"/><Relationship Id="rId4" Type="http://schemas.openxmlformats.org/officeDocument/2006/relationships/oleObject" Target="../embeddings/oleObject60.bin"/></Relationships>
</file>

<file path=ppt/slides/_rels/slide10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6.jpeg"/><Relationship Id="rId5" Type="http://schemas.openxmlformats.org/officeDocument/2006/relationships/notesSlide" Target="../notesSlides/notesSlide99.xml"/><Relationship Id="rId4"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61.vml"/><Relationship Id="rId4" Type="http://schemas.openxmlformats.org/officeDocument/2006/relationships/image" Target="../media/image109.emf"/></Relationships>
</file>

<file path=ppt/slides/_rels/slide1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112.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12.emf"/></Relationships>
</file>

<file path=ppt/slides/_rels/slide1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113.emf"/><Relationship Id="rId4" Type="http://schemas.openxmlformats.org/officeDocument/2006/relationships/oleObject" Target="../embeddings/oleObject62.bin"/></Relationships>
</file>

<file path=ppt/slides/_rels/slide11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117.emf"/><Relationship Id="rId4" Type="http://schemas.openxmlformats.org/officeDocument/2006/relationships/oleObject" Target="../embeddings/oleObject6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118.emf"/><Relationship Id="rId4" Type="http://schemas.openxmlformats.org/officeDocument/2006/relationships/oleObject" Target="../embeddings/oleObject64.bin"/></Relationships>
</file>

<file path=ppt/slides/_rels/slide1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120.emf"/><Relationship Id="rId4" Type="http://schemas.openxmlformats.org/officeDocument/2006/relationships/oleObject" Target="../embeddings/oleObject65.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121.emf"/><Relationship Id="rId4" Type="http://schemas.openxmlformats.org/officeDocument/2006/relationships/oleObject" Target="../embeddings/oleObject66.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122.emf"/><Relationship Id="rId4" Type="http://schemas.openxmlformats.org/officeDocument/2006/relationships/oleObject" Target="../embeddings/oleObject67.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123.emf"/><Relationship Id="rId5" Type="http://schemas.openxmlformats.org/officeDocument/2006/relationships/oleObject" Target="../embeddings/oleObject68.bin"/><Relationship Id="rId4" Type="http://schemas.openxmlformats.org/officeDocument/2006/relationships/hyperlink" Target="http://www.federalreserve.gov/releases/h15/data.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124.emf"/><Relationship Id="rId5" Type="http://schemas.openxmlformats.org/officeDocument/2006/relationships/oleObject" Target="../embeddings/oleObject69.bin"/><Relationship Id="rId4" Type="http://schemas.openxmlformats.org/officeDocument/2006/relationships/hyperlink" Target="http://www.federalreserve.gov/releases/h15/data.htm" TargetMode="Externa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125.emf"/><Relationship Id="rId4" Type="http://schemas.openxmlformats.org/officeDocument/2006/relationships/oleObject" Target="../embeddings/oleObject70.bin"/></Relationships>
</file>

<file path=ppt/slides/_rels/slide1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1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126.emf"/><Relationship Id="rId4" Type="http://schemas.openxmlformats.org/officeDocument/2006/relationships/oleObject" Target="../embeddings/oleObject71.bin"/></Relationships>
</file>

<file path=ppt/slides/_rels/slide1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hyperlink" Target="http://www.wto.org/english/res_e/statis_e/statis_e.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2.e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3.e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4.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5.e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7.e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8.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8.vml"/><Relationship Id="rId6" Type="http://schemas.openxmlformats.org/officeDocument/2006/relationships/image" Target="../media/image51.emf"/><Relationship Id="rId5" Type="http://schemas.openxmlformats.org/officeDocument/2006/relationships/oleObject" Target="../embeddings/oleObject18.bin"/><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9.vml"/><Relationship Id="rId6" Type="http://schemas.openxmlformats.org/officeDocument/2006/relationships/image" Target="../media/image52.emf"/><Relationship Id="rId5" Type="http://schemas.openxmlformats.org/officeDocument/2006/relationships/oleObject" Target="../embeddings/oleObject19.bin"/><Relationship Id="rId4"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53.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1.vml"/><Relationship Id="rId6" Type="http://schemas.openxmlformats.org/officeDocument/2006/relationships/image" Target="../media/image54.emf"/><Relationship Id="rId5" Type="http://schemas.openxmlformats.org/officeDocument/2006/relationships/oleObject" Target="../embeddings/oleObject21.bin"/><Relationship Id="rId4"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55.emf"/><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56.emf"/><Relationship Id="rId4"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7.e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58.e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59.emf"/><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60.emf"/><Relationship Id="rId4" Type="http://schemas.openxmlformats.org/officeDocument/2006/relationships/oleObject" Target="../embeddings/oleObject27.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8.vml"/><Relationship Id="rId6" Type="http://schemas.openxmlformats.org/officeDocument/2006/relationships/image" Target="../media/image61.emf"/><Relationship Id="rId5" Type="http://schemas.openxmlformats.org/officeDocument/2006/relationships/oleObject" Target="../embeddings/oleObject28.bin"/><Relationship Id="rId4"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62.e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63.emf"/><Relationship Id="rId4" Type="http://schemas.openxmlformats.org/officeDocument/2006/relationships/oleObject" Target="../embeddings/oleObject30.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1.vml"/><Relationship Id="rId6" Type="http://schemas.openxmlformats.org/officeDocument/2006/relationships/image" Target="../media/image64.emf"/><Relationship Id="rId5" Type="http://schemas.openxmlformats.org/officeDocument/2006/relationships/oleObject" Target="../embeddings/oleObject31.bin"/><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65.emf"/><Relationship Id="rId4" Type="http://schemas.openxmlformats.org/officeDocument/2006/relationships/oleObject" Target="../embeddings/oleObject3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66.emf"/><Relationship Id="rId4" Type="http://schemas.openxmlformats.org/officeDocument/2006/relationships/oleObject" Target="../embeddings/oleObject33.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67.emf"/><Relationship Id="rId4" Type="http://schemas.openxmlformats.org/officeDocument/2006/relationships/oleObject" Target="../embeddings/oleObject34.bin"/></Relationships>
</file>

<file path=ppt/slides/_rels/slide6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8.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9.e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0.emf"/><Relationship Id="rId4"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72.emf"/><Relationship Id="rId4" Type="http://schemas.openxmlformats.org/officeDocument/2006/relationships/oleObject" Target="../embeddings/oleObject37.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73.emf"/><Relationship Id="rId4" Type="http://schemas.openxmlformats.org/officeDocument/2006/relationships/oleObject" Target="../embeddings/oleObject38.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74.emf"/><Relationship Id="rId4" Type="http://schemas.openxmlformats.org/officeDocument/2006/relationships/oleObject" Target="../embeddings/oleObject3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75.emf"/><Relationship Id="rId4" Type="http://schemas.openxmlformats.org/officeDocument/2006/relationships/oleObject" Target="../embeddings/oleObject4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hyperlink" Target="http://www.census.gov/manufacturing/m3/" TargetMode="External"/><Relationship Id="rId5" Type="http://schemas.openxmlformats.org/officeDocument/2006/relationships/image" Target="../media/image76.emf"/><Relationship Id="rId4" Type="http://schemas.openxmlformats.org/officeDocument/2006/relationships/oleObject" Target="../embeddings/oleObject4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www.census.gov/manufacturing/m3/" TargetMode="External"/><Relationship Id="rId5" Type="http://schemas.openxmlformats.org/officeDocument/2006/relationships/image" Target="../media/image77.emf"/><Relationship Id="rId4" Type="http://schemas.openxmlformats.org/officeDocument/2006/relationships/oleObject" Target="../embeddings/oleObject4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ism.ws/ismreport/mfgrob.cfm" TargetMode="External"/><Relationship Id="rId5" Type="http://schemas.openxmlformats.org/officeDocument/2006/relationships/image" Target="../media/image78.emf"/><Relationship Id="rId4" Type="http://schemas.openxmlformats.org/officeDocument/2006/relationships/oleObject" Target="../embeddings/oleObject4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79.emf"/><Relationship Id="rId4" Type="http://schemas.openxmlformats.org/officeDocument/2006/relationships/oleObject" Target="../embeddings/oleObject44.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image" Target="../media/image80.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image" Target="../media/image81.emf"/></Relationships>
</file>

<file path=ppt/slides/_rels/slide8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hyperlink" Target="http://www.iii.org/assets/docs/pdf/paper_CyberRisk_2014.pdf"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notesSlide" Target="../notesSlides/notesSlide81.xml"/><Relationship Id="rId7" Type="http://schemas.openxmlformats.org/officeDocument/2006/relationships/image" Target="../media/image88.jpeg"/><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image" Target="../media/image87.jpeg"/><Relationship Id="rId11" Type="http://schemas.openxmlformats.org/officeDocument/2006/relationships/image" Target="../media/image92.png"/><Relationship Id="rId5" Type="http://schemas.openxmlformats.org/officeDocument/2006/relationships/image" Target="../media/image86.emf"/><Relationship Id="rId10" Type="http://schemas.openxmlformats.org/officeDocument/2006/relationships/image" Target="../media/image91.jpeg"/><Relationship Id="rId4" Type="http://schemas.openxmlformats.org/officeDocument/2006/relationships/oleObject" Target="../embeddings/oleObject47.bin"/><Relationship Id="rId9" Type="http://schemas.openxmlformats.org/officeDocument/2006/relationships/image" Target="../media/image90.jpeg"/></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93.emf"/><Relationship Id="rId4" Type="http://schemas.openxmlformats.org/officeDocument/2006/relationships/oleObject" Target="../embeddings/oleObject4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94.emf"/><Relationship Id="rId4" Type="http://schemas.openxmlformats.org/officeDocument/2006/relationships/oleObject" Target="../embeddings/oleObject49.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95.emf"/><Relationship Id="rId4" Type="http://schemas.openxmlformats.org/officeDocument/2006/relationships/oleObject" Target="../embeddings/oleObject50.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96.emf"/><Relationship Id="rId4" Type="http://schemas.openxmlformats.org/officeDocument/2006/relationships/oleObject" Target="../embeddings/oleObject51.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97.emf"/><Relationship Id="rId4" Type="http://schemas.openxmlformats.org/officeDocument/2006/relationships/oleObject" Target="../embeddings/oleObject5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98.emf"/><Relationship Id="rId4" Type="http://schemas.openxmlformats.org/officeDocument/2006/relationships/oleObject" Target="../embeddings/oleObject5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99.emf"/><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37037"/>
            <a:ext cx="9104313" cy="1688154"/>
          </a:xfrm>
          <a:ln/>
        </p:spPr>
        <p:txBody>
          <a:bodyPr/>
          <a:lstStyle/>
          <a:p>
            <a:r>
              <a:rPr lang="en-US" dirty="0" smtClean="0"/>
              <a:t>The Global Economy, Rising Risk        and Marine Insurance Markets</a:t>
            </a:r>
            <a:r>
              <a:rPr lang="en-US" i="1" dirty="0" smtClean="0"/>
              <a:t/>
            </a:r>
            <a:br>
              <a:rPr lang="en-US" i="1" dirty="0" smtClean="0"/>
            </a:br>
            <a:r>
              <a:rPr lang="en-US" sz="3600" i="1" dirty="0" smtClean="0"/>
              <a:t> </a:t>
            </a:r>
            <a:r>
              <a:rPr lang="en-US" sz="3200" i="1" dirty="0" smtClean="0"/>
              <a:t>Risk and Reward in a Troubled World</a:t>
            </a:r>
            <a:endParaRPr lang="en-US" i="1" dirty="0">
              <a:solidFill>
                <a:srgbClr val="C00000"/>
              </a:solidFill>
            </a:endParaRPr>
          </a:p>
        </p:txBody>
      </p:sp>
      <p:sp>
        <p:nvSpPr>
          <p:cNvPr id="94211" name="Rectangle 3"/>
          <p:cNvSpPr>
            <a:spLocks noGrp="1" noChangeArrowheads="1"/>
          </p:cNvSpPr>
          <p:nvPr>
            <p:ph type="subTitle" idx="1"/>
          </p:nvPr>
        </p:nvSpPr>
        <p:spPr>
          <a:xfrm>
            <a:off x="392578" y="4130206"/>
            <a:ext cx="8151813" cy="1672766"/>
          </a:xfrm>
        </p:spPr>
        <p:txBody>
          <a:bodyPr/>
          <a:lstStyle/>
          <a:p>
            <a:pPr>
              <a:lnSpc>
                <a:spcPct val="80000"/>
              </a:lnSpc>
            </a:pPr>
            <a:r>
              <a:rPr lang="en-US" dirty="0" smtClean="0"/>
              <a:t>Houston Marine Insurance Seminar</a:t>
            </a:r>
          </a:p>
          <a:p>
            <a:pPr>
              <a:lnSpc>
                <a:spcPct val="80000"/>
              </a:lnSpc>
            </a:pPr>
            <a:r>
              <a:rPr lang="en-US" dirty="0" smtClean="0"/>
              <a:t>Houston, TX</a:t>
            </a:r>
          </a:p>
          <a:p>
            <a:pPr>
              <a:lnSpc>
                <a:spcPct val="80000"/>
              </a:lnSpc>
            </a:pPr>
            <a:r>
              <a:rPr lang="en-US" dirty="0" smtClean="0"/>
              <a:t>September 22, 2014</a:t>
            </a:r>
          </a:p>
          <a:p>
            <a:pPr>
              <a:lnSpc>
                <a:spcPct val="80000"/>
              </a:lnSpc>
            </a:pPr>
            <a:r>
              <a:rPr lang="en-US" i="1" dirty="0" smtClean="0">
                <a:solidFill>
                  <a:srgbClr val="C00000"/>
                </a:solidFill>
              </a:rPr>
              <a:t>Download at www.iii.org/presentations</a:t>
            </a:r>
            <a:endParaRPr lang="en-US"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4122416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ext uri="{D42A27DB-BD31-4B8C-83A1-F6EECF244321}">
                <p14:modId xmlns:p14="http://schemas.microsoft.com/office/powerpoint/2010/main" val="998910490"/>
              </p:ext>
            </p:extLst>
          </p:nvPr>
        </p:nvGraphicFramePr>
        <p:xfrm>
          <a:off x="147638" y="1609725"/>
          <a:ext cx="8796337" cy="4738688"/>
        </p:xfrm>
        <a:graphic>
          <a:graphicData uri="http://schemas.openxmlformats.org/presentationml/2006/ole">
            <mc:AlternateContent xmlns:mc="http://schemas.openxmlformats.org/markup-compatibility/2006">
              <mc:Choice xmlns:v="urn:schemas-microsoft-com:vml" Requires="v">
                <p:oleObj spid="_x0000_s28445946" name="Chart" r:id="rId3" imgW="8505837" imgH="4581583" progId="MSGraph.Chart.8">
                  <p:embed followColorScheme="full"/>
                </p:oleObj>
              </mc:Choice>
              <mc:Fallback>
                <p:oleObj name="Chart" r:id="rId3" imgW="8505837" imgH="4581583" progId="MSGraph.Chart.8">
                  <p:embed followColorScheme="full"/>
                  <p:pic>
                    <p:nvPicPr>
                      <p:cNvPr id="0" name=""/>
                      <p:cNvPicPr>
                        <a:picLocks noChangeAspect="1" noChangeArrowheads="1"/>
                      </p:cNvPicPr>
                      <p:nvPr/>
                    </p:nvPicPr>
                    <p:blipFill>
                      <a:blip r:embed="rId4"/>
                      <a:srcRect/>
                      <a:stretch>
                        <a:fillRect/>
                      </a:stretch>
                    </p:blipFill>
                    <p:spPr bwMode="auto">
                      <a:xfrm>
                        <a:off x="147638" y="1609725"/>
                        <a:ext cx="8796337"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434728"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July 2014; Insurance Information </a:t>
            </a:r>
            <a:r>
              <a:rPr lang="en-US" sz="1200" dirty="0"/>
              <a:t>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4.6% </a:t>
            </a:r>
            <a:r>
              <a:rPr lang="en-US" b="1" dirty="0">
                <a:solidFill>
                  <a:schemeClr val="bg1"/>
                </a:solidFill>
              </a:rPr>
              <a:t>in </a:t>
            </a:r>
            <a:r>
              <a:rPr lang="en-US" b="1" dirty="0" smtClean="0">
                <a:solidFill>
                  <a:schemeClr val="bg1"/>
                </a:solidFill>
              </a:rPr>
              <a:t>2014 and 5.2% </a:t>
            </a:r>
            <a:r>
              <a:rPr lang="en-US" b="1" dirty="0">
                <a:solidFill>
                  <a:schemeClr val="bg1"/>
                </a:solidFill>
              </a:rPr>
              <a:t>in </a:t>
            </a:r>
            <a:r>
              <a:rPr lang="en-US" b="1" dirty="0" smtClean="0">
                <a:solidFill>
                  <a:schemeClr val="bg1"/>
                </a:solidFill>
              </a:rPr>
              <a:t>2015.</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1970-2015F</a:t>
            </a:r>
          </a:p>
        </p:txBody>
      </p:sp>
      <p:sp>
        <p:nvSpPr>
          <p:cNvPr id="6250502" name="Oval 12"/>
          <p:cNvSpPr>
            <a:spLocks noChangeArrowheads="1"/>
          </p:cNvSpPr>
          <p:nvPr/>
        </p:nvSpPr>
        <p:spPr bwMode="auto">
          <a:xfrm>
            <a:off x="8693146" y="3687200"/>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1.8% </a:t>
            </a:r>
            <a:r>
              <a:rPr lang="en-US" b="1" dirty="0">
                <a:solidFill>
                  <a:srgbClr val="FFFFFF"/>
                </a:solidFill>
              </a:rPr>
              <a:t>in </a:t>
            </a:r>
            <a:r>
              <a:rPr lang="en-US" b="1" dirty="0" smtClean="0">
                <a:solidFill>
                  <a:srgbClr val="FFFFFF"/>
                </a:solidFill>
              </a:rPr>
              <a:t>2014 and to 2.4%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6250504" name="Oval 14"/>
          <p:cNvSpPr>
            <a:spLocks noChangeArrowheads="1"/>
          </p:cNvSpPr>
          <p:nvPr/>
        </p:nvSpPr>
        <p:spPr bwMode="auto">
          <a:xfrm>
            <a:off x="8683622"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691559"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2014 </a:t>
            </a:r>
            <a:r>
              <a:rPr lang="en-US" b="1" dirty="0">
                <a:solidFill>
                  <a:srgbClr val="FFFFFF"/>
                </a:solidFill>
              </a:rPr>
              <a:t>and </a:t>
            </a:r>
            <a:r>
              <a:rPr lang="en-US" b="1" dirty="0" smtClean="0">
                <a:solidFill>
                  <a:srgbClr val="FFFFFF"/>
                </a:solidFill>
              </a:rPr>
              <a:t>4.0% </a:t>
            </a:r>
            <a:r>
              <a:rPr lang="en-US" b="1" dirty="0">
                <a:solidFill>
                  <a:srgbClr val="FFFFFF"/>
                </a:solidFill>
              </a:rPr>
              <a:t>in </a:t>
            </a:r>
            <a:r>
              <a:rPr lang="en-US" b="1" dirty="0" smtClean="0">
                <a:solidFill>
                  <a:srgbClr val="FFFFFF"/>
                </a:solidFill>
              </a:rPr>
              <a:t>2015.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extLst>
      <p:ext uri="{BB962C8B-B14F-4D97-AF65-F5344CB8AC3E}">
        <p14:creationId xmlns:p14="http://schemas.microsoft.com/office/powerpoint/2010/main" val="2746375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100</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699938004"/>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517583"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69456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523727"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2886240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524752" name="Chart" r:id="rId4" imgW="8525003" imgH="4857725" progId="MSGraph.Chart.8">
                  <p:embed followColorScheme="full"/>
                </p:oleObj>
              </mc:Choice>
              <mc:Fallback>
                <p:oleObj name="Chart" r:id="rId4" imgW="8525003"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413285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525775"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12455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526800"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3833462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105</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527824"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3604100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106</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print"/>
            <a:srcRect l="10091" t="18056" r="10803" b="21591"/>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93207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73996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49492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9757410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11</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(9/2014 </a:t>
            </a:r>
            <a:r>
              <a:rPr lang="en-US" sz="1100" dirty="0"/>
              <a:t>issue</a:t>
            </a:r>
            <a:r>
              <a:rPr lang="en-US" sz="1100" dirty="0" smtClean="0"/>
              <a:t>); IMF;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998378235"/>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446970" name="Chart" r:id="rId4" imgW="8829766" imgH="3305067" progId="MSGraph.Chart.8">
                  <p:embed followColorScheme="full"/>
                </p:oleObj>
              </mc:Choice>
              <mc:Fallback>
                <p:oleObj name="Chart" r:id="rId4" imgW="8829766" imgH="3305067"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Returns to Most Areas Even as China Slows;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extLst>
      <p:ext uri="{BB962C8B-B14F-4D97-AF65-F5344CB8AC3E}">
        <p14:creationId xmlns:p14="http://schemas.microsoft.com/office/powerpoint/2010/main" val="335033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8588088"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53525417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print"/>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print"/>
          <a:srcRect l="1463" t="11120" r="2927" b="12973"/>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833046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112</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4253788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277"/>
          <a:stretch/>
        </p:blipFill>
        <p:spPr>
          <a:xfrm>
            <a:off x="471486" y="1103541"/>
            <a:ext cx="8101012" cy="5552847"/>
          </a:xfrm>
        </p:spPr>
      </p:pic>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113</a:t>
            </a:fld>
            <a:endParaRPr lang="en-US"/>
          </a:p>
        </p:txBody>
      </p:sp>
      <p:sp>
        <p:nvSpPr>
          <p:cNvPr id="8" name="TextBox 7"/>
          <p:cNvSpPr txBox="1"/>
          <p:nvPr/>
        </p:nvSpPr>
        <p:spPr>
          <a:xfrm>
            <a:off x="83897" y="6495276"/>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9" name="AutoShape 13"/>
          <p:cNvSpPr>
            <a:spLocks noChangeArrowheads="1"/>
          </p:cNvSpPr>
          <p:nvPr/>
        </p:nvSpPr>
        <p:spPr bwMode="blackWhite">
          <a:xfrm>
            <a:off x="5257800" y="5481773"/>
            <a:ext cx="2043113" cy="804727"/>
          </a:xfrm>
          <a:prstGeom prst="wedgeRectCallout">
            <a:avLst>
              <a:gd name="adj1" fmla="val -18588"/>
              <a:gd name="adj2" fmla="val -1814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Terrorism remains a greater concern in the Middle East,  Africa and South Asia</a:t>
            </a:r>
            <a:endParaRPr lang="en-US" sz="1400" b="1" dirty="0">
              <a:solidFill>
                <a:schemeClr val="bg1"/>
              </a:solidFill>
            </a:endParaRPr>
          </a:p>
        </p:txBody>
      </p:sp>
      <p:sp>
        <p:nvSpPr>
          <p:cNvPr id="10" name="AutoShape 13"/>
          <p:cNvSpPr>
            <a:spLocks noChangeArrowheads="1"/>
          </p:cNvSpPr>
          <p:nvPr/>
        </p:nvSpPr>
        <p:spPr bwMode="blackWhite">
          <a:xfrm>
            <a:off x="85725" y="4200525"/>
            <a:ext cx="2185007" cy="1128713"/>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have modest terrorist threats though Brazil is elevated</a:t>
            </a:r>
            <a:endParaRPr lang="en-US" sz="1400"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33649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114</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8589112"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1384663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115</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9" name="AutoShape 13"/>
          <p:cNvSpPr>
            <a:spLocks noChangeArrowheads="1"/>
          </p:cNvSpPr>
          <p:nvPr/>
        </p:nvSpPr>
        <p:spPr bwMode="blackWhite">
          <a:xfrm>
            <a:off x="6272213" y="2000250"/>
            <a:ext cx="2614612" cy="2914650"/>
          </a:xfrm>
          <a:prstGeom prst="wedgeRectCallout">
            <a:avLst>
              <a:gd name="adj1" fmla="val -84567"/>
              <a:gd name="adj2" fmla="val 431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a:stretch>
            <a:fillRect/>
          </a:stretch>
        </p:blipFill>
        <p:spPr>
          <a:xfrm>
            <a:off x="313526" y="1283593"/>
            <a:ext cx="5138716" cy="5102919"/>
          </a:xfrm>
          <a:prstGeom prst="rect">
            <a:avLst/>
          </a:prstGeom>
        </p:spPr>
      </p:pic>
    </p:spTree>
    <p:extLst>
      <p:ext uri="{BB962C8B-B14F-4D97-AF65-F5344CB8AC3E}">
        <p14:creationId xmlns:p14="http://schemas.microsoft.com/office/powerpoint/2010/main" val="35003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  Even that’s in jeopardy!</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116</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September 29,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275435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117</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145648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118</a:t>
            </a:fld>
            <a:endParaRPr lang="en-US" smtClean="0"/>
          </a:p>
        </p:txBody>
      </p:sp>
      <p:sp>
        <p:nvSpPr>
          <p:cNvPr id="82949" name="Rectangle 2"/>
          <p:cNvSpPr>
            <a:spLocks noGrp="1" noChangeArrowheads="1"/>
          </p:cNvSpPr>
          <p:nvPr>
            <p:ph type="title"/>
          </p:nvPr>
        </p:nvSpPr>
        <p:spPr/>
        <p:txBody>
          <a:bodyPr/>
          <a:lstStyle/>
          <a:p>
            <a:r>
              <a:rPr lang="en-US" dirty="0" smtClean="0"/>
              <a:t>Top 3 Key Facts About TRIA</a:t>
            </a:r>
          </a:p>
        </p:txBody>
      </p:sp>
      <p:sp>
        <p:nvSpPr>
          <p:cNvPr id="1922051" name="Rectangle 3"/>
          <p:cNvSpPr>
            <a:spLocks noGrp="1" noChangeArrowheads="1"/>
          </p:cNvSpPr>
          <p:nvPr>
            <p:ph type="body" idx="1"/>
          </p:nvPr>
        </p:nvSpPr>
        <p:spPr>
          <a:xfrm>
            <a:off x="250723" y="1037755"/>
            <a:ext cx="8716296" cy="5448301"/>
          </a:xfrm>
        </p:spPr>
        <p:txBody>
          <a:bodyPr/>
          <a:lstStyle/>
          <a:p>
            <a:pPr marL="457200" indent="-457200">
              <a:lnSpc>
                <a:spcPct val="100000"/>
              </a:lnSpc>
              <a:buFont typeface="+mj-lt"/>
              <a:buAutoNum type="arabicPeriod"/>
            </a:pPr>
            <a:r>
              <a:rPr lang="en-US" sz="2200" b="1" dirty="0" smtClean="0"/>
              <a:t>TRIA costs taxpayers virtually nothing</a:t>
            </a:r>
          </a:p>
          <a:p>
            <a:pPr marL="457200" indent="-457200">
              <a:lnSpc>
                <a:spcPct val="100000"/>
              </a:lnSpc>
              <a:buFont typeface="+mj-lt"/>
              <a:buAutoNum type="arabicPeriod"/>
            </a:pPr>
            <a:r>
              <a:rPr lang="en-US" sz="2200" b="1" dirty="0" smtClean="0"/>
              <a:t>TRIA as currently structured continues to provide tangible benefits to the U.S. economy in the form of:</a:t>
            </a:r>
          </a:p>
          <a:p>
            <a:pPr lvl="1">
              <a:lnSpc>
                <a:spcPct val="100000"/>
              </a:lnSpc>
            </a:pPr>
            <a:r>
              <a:rPr lang="en-US" sz="2000" b="1" dirty="0" smtClean="0"/>
              <a:t>Terrorism insurance market stability, affordability and availability</a:t>
            </a:r>
          </a:p>
          <a:p>
            <a:pPr lvl="1">
              <a:lnSpc>
                <a:spcPct val="100000"/>
              </a:lnSpc>
            </a:pPr>
            <a:r>
              <a:rPr lang="en-US" sz="2000" b="1" dirty="0" smtClean="0"/>
              <a:t>Smooth functioning of commercial lending activity</a:t>
            </a:r>
          </a:p>
          <a:p>
            <a:pPr lvl="1">
              <a:lnSpc>
                <a:spcPct val="100000"/>
              </a:lnSpc>
            </a:pPr>
            <a:r>
              <a:rPr lang="en-US" sz="2000" b="1" dirty="0" smtClean="0"/>
              <a:t>Employment stimulus</a:t>
            </a:r>
          </a:p>
          <a:p>
            <a:pPr marL="457200" indent="-457200">
              <a:lnSpc>
                <a:spcPct val="100000"/>
              </a:lnSpc>
              <a:buFont typeface="+mj-lt"/>
              <a:buAutoNum type="arabicPeriod"/>
            </a:pPr>
            <a:r>
              <a:rPr lang="en-US" sz="2200" b="1" dirty="0" smtClean="0"/>
              <a:t>TRIA is now clearly a critical part of the U.S. national economic security infrastructure</a:t>
            </a:r>
          </a:p>
          <a:p>
            <a:pPr lvl="1">
              <a:lnSpc>
                <a:spcPct val="100000"/>
              </a:lnSpc>
            </a:pPr>
            <a:r>
              <a:rPr lang="en-US" sz="2000" b="1" dirty="0" smtClean="0"/>
              <a:t>A primary goal of terrorism is to destabilize the U.S. economy</a:t>
            </a:r>
          </a:p>
          <a:p>
            <a:pPr lvl="1">
              <a:lnSpc>
                <a:spcPct val="100000"/>
              </a:lnSpc>
            </a:pPr>
            <a:r>
              <a:rPr lang="en-US" sz="2000" b="1" dirty="0" smtClean="0"/>
              <a:t>Terrorism risk insurance is critical to ensure a swift recovery in the event of future attacks</a:t>
            </a:r>
            <a:endParaRPr lang="en-US" sz="2200" b="1" dirty="0" smtClean="0"/>
          </a:p>
          <a:p>
            <a:pPr>
              <a:lnSpc>
                <a:spcPct val="100000"/>
              </a:lnSpc>
            </a:pPr>
            <a:r>
              <a:rPr lang="en-US" sz="2200" b="1" i="1" dirty="0" smtClean="0">
                <a:solidFill>
                  <a:srgbClr val="FF0000"/>
                </a:solidFill>
              </a:rPr>
              <a:t>Bottom Line: TRIA is an unambiguous, unmitigated success</a:t>
            </a:r>
            <a:endParaRPr lang="en-US" sz="2000" b="1" i="1" dirty="0" smtClean="0">
              <a:solidFill>
                <a:srgbClr val="FF0000"/>
              </a:solidFill>
            </a:endParaRPr>
          </a:p>
        </p:txBody>
      </p:sp>
    </p:spTree>
    <p:extLst>
      <p:ext uri="{BB962C8B-B14F-4D97-AF65-F5344CB8AC3E}">
        <p14:creationId xmlns:p14="http://schemas.microsoft.com/office/powerpoint/2010/main" val="983706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1915634"/>
          </a:xfrm>
          <a:prstGeom prst="wedgeRectCallout">
            <a:avLst>
              <a:gd name="adj1" fmla="val -79525"/>
              <a:gd name="adj2" fmla="val 61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TRIA in its current form provides at least 8 levels of taxpayer protection</a:t>
            </a:r>
            <a:endParaRPr lang="en-US" sz="2000" b="1" dirty="0">
              <a:solidFill>
                <a:schemeClr val="bg1"/>
              </a:solidFill>
            </a:endParaRPr>
          </a:p>
        </p:txBody>
      </p:sp>
      <p:sp>
        <p:nvSpPr>
          <p:cNvPr id="21" name="Rectangle 4"/>
          <p:cNvSpPr>
            <a:spLocks noChangeArrowheads="1"/>
          </p:cNvSpPr>
          <p:nvPr/>
        </p:nvSpPr>
        <p:spPr bwMode="auto">
          <a:xfrm>
            <a:off x="-47625" y="664686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Insurance Information Institute.</a:t>
            </a:r>
            <a:endParaRPr lang="en-US" sz="1100" dirty="0"/>
          </a:p>
        </p:txBody>
      </p:sp>
    </p:spTree>
    <p:extLst>
      <p:ext uri="{BB962C8B-B14F-4D97-AF65-F5344CB8AC3E}">
        <p14:creationId xmlns:p14="http://schemas.microsoft.com/office/powerpoint/2010/main" val="3771348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12</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(9/2014 </a:t>
            </a:r>
            <a:r>
              <a:rPr lang="en-US" sz="1100" dirty="0"/>
              <a:t>issue); 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2447028690"/>
              </p:ext>
            </p:extLst>
          </p:nvPr>
        </p:nvGraphicFramePr>
        <p:xfrm>
          <a:off x="142261" y="1576644"/>
          <a:ext cx="8743950" cy="4324350"/>
        </p:xfrm>
        <a:graphic>
          <a:graphicData uri="http://schemas.openxmlformats.org/presentationml/2006/ole">
            <mc:AlternateContent xmlns:mc="http://schemas.openxmlformats.org/markup-compatibility/2006">
              <mc:Choice xmlns:v="urn:schemas-microsoft-com:vml" Requires="v">
                <p:oleObj spid="_x0000_s28447992" name="Chart" r:id="rId4" imgW="8829766" imgH="3314784" progId="MSGraph.Chart.8">
                  <p:embed followColorScheme="full"/>
                </p:oleObj>
              </mc:Choice>
              <mc:Fallback>
                <p:oleObj name="Chart" r:id="rId4" imgW="8829766" imgH="3314784" progId="MSGraph.Chart.8">
                  <p:embed followColorScheme="full"/>
                  <p:pic>
                    <p:nvPicPr>
                      <p:cNvPr id="0" name=""/>
                      <p:cNvPicPr>
                        <a:picLocks noChangeAspect="1" noChangeArrowheads="1"/>
                      </p:cNvPicPr>
                      <p:nvPr/>
                    </p:nvPicPr>
                    <p:blipFill>
                      <a:blip r:embed="rId5"/>
                      <a:srcRect/>
                      <a:stretch>
                        <a:fillRect/>
                      </a:stretch>
                    </p:blipFill>
                    <p:spPr bwMode="gray">
                      <a:xfrm>
                        <a:off x="142261" y="1576644"/>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Is Expected Accelerate Modestly in Most of the World in         2014 and 2015</a:t>
            </a:r>
            <a:endParaRPr lang="en-US" b="1" dirty="0">
              <a:solidFill>
                <a:schemeClr val="bg1"/>
              </a:solidFill>
            </a:endParaRPr>
          </a:p>
        </p:txBody>
      </p:sp>
      <p:sp>
        <p:nvSpPr>
          <p:cNvPr id="9" name="AutoShape 10"/>
          <p:cNvSpPr>
            <a:spLocks noChangeArrowheads="1"/>
          </p:cNvSpPr>
          <p:nvPr/>
        </p:nvSpPr>
        <p:spPr bwMode="blackWhite">
          <a:xfrm>
            <a:off x="4655344" y="1101061"/>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
        <p:nvSpPr>
          <p:cNvPr id="8" name="AutoShape 7"/>
          <p:cNvSpPr>
            <a:spLocks noChangeArrowheads="1"/>
          </p:cNvSpPr>
          <p:nvPr/>
        </p:nvSpPr>
        <p:spPr bwMode="blackWhite">
          <a:xfrm>
            <a:off x="4655344" y="2468869"/>
            <a:ext cx="3146039" cy="600280"/>
          </a:xfrm>
          <a:prstGeom prst="wedgeRectCallout">
            <a:avLst>
              <a:gd name="adj1" fmla="val -49229"/>
              <a:gd name="adj2" fmla="val 180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in Russia is being hit hard by sanctions</a:t>
            </a:r>
            <a:endParaRPr lang="en-US" b="1" dirty="0">
              <a:solidFill>
                <a:srgbClr val="FFFFFF"/>
              </a:solidFill>
            </a:endParaRPr>
          </a:p>
        </p:txBody>
      </p:sp>
    </p:spTree>
    <p:extLst>
      <p:ext uri="{BB962C8B-B14F-4D97-AF65-F5344CB8AC3E}">
        <p14:creationId xmlns:p14="http://schemas.microsoft.com/office/powerpoint/2010/main" val="2709622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120</a:t>
            </a:fld>
            <a:endParaRPr lang="en-US" smtClean="0"/>
          </a:p>
        </p:txBody>
      </p:sp>
      <p:sp>
        <p:nvSpPr>
          <p:cNvPr id="82949" name="Rectangle 2"/>
          <p:cNvSpPr>
            <a:spLocks noGrp="1" noChangeArrowheads="1"/>
          </p:cNvSpPr>
          <p:nvPr>
            <p:ph type="title"/>
          </p:nvPr>
        </p:nvSpPr>
        <p:spPr/>
        <p:txBody>
          <a:bodyPr/>
          <a:lstStyle/>
          <a:p>
            <a:pPr>
              <a:lnSpc>
                <a:spcPct val="85000"/>
              </a:lnSpc>
            </a:pPr>
            <a:r>
              <a:rPr lang="en-US" dirty="0" smtClean="0"/>
              <a:t>Consequences of Substantially Restructuring TRIA</a:t>
            </a:r>
          </a:p>
        </p:txBody>
      </p:sp>
      <p:sp>
        <p:nvSpPr>
          <p:cNvPr id="1922051" name="Rectangle 3"/>
          <p:cNvSpPr>
            <a:spLocks noGrp="1" noChangeArrowheads="1"/>
          </p:cNvSpPr>
          <p:nvPr>
            <p:ph type="body" idx="1"/>
          </p:nvPr>
        </p:nvSpPr>
        <p:spPr>
          <a:xfrm>
            <a:off x="250723" y="1037755"/>
            <a:ext cx="8716296" cy="5448301"/>
          </a:xfrm>
        </p:spPr>
        <p:txBody>
          <a:bodyPr/>
          <a:lstStyle/>
          <a:p>
            <a:pPr>
              <a:lnSpc>
                <a:spcPts val="2400"/>
              </a:lnSpc>
            </a:pPr>
            <a:r>
              <a:rPr lang="en-US" sz="2200" b="1" dirty="0" smtClean="0"/>
              <a:t>Increases in required insurer retentions/deductibles do not “create” new capacity</a:t>
            </a:r>
          </a:p>
          <a:p>
            <a:pPr>
              <a:lnSpc>
                <a:spcPts val="2400"/>
              </a:lnSpc>
            </a:pPr>
            <a:r>
              <a:rPr lang="en-US" sz="2200" b="1" dirty="0" smtClean="0"/>
              <a:t>New capacity has entered primarily because:</a:t>
            </a:r>
          </a:p>
          <a:p>
            <a:pPr lvl="1">
              <a:lnSpc>
                <a:spcPts val="2400"/>
              </a:lnSpc>
            </a:pPr>
            <a:r>
              <a:rPr lang="en-US" sz="2000" b="1" dirty="0" smtClean="0"/>
              <a:t>TRIA remains in place</a:t>
            </a:r>
          </a:p>
          <a:p>
            <a:pPr lvl="1">
              <a:lnSpc>
                <a:spcPts val="2400"/>
              </a:lnSpc>
            </a:pPr>
            <a:r>
              <a:rPr lang="en-US" sz="2000" b="1" dirty="0" smtClean="0"/>
              <a:t>No major successful attack has occurred since 9/11</a:t>
            </a:r>
          </a:p>
          <a:p>
            <a:pPr lvl="1">
              <a:lnSpc>
                <a:spcPts val="2400"/>
              </a:lnSpc>
            </a:pPr>
            <a:r>
              <a:rPr lang="en-US" sz="2000" b="1" dirty="0" smtClean="0"/>
              <a:t>Modest improvement in modeling/understanding terror risk</a:t>
            </a:r>
          </a:p>
          <a:p>
            <a:pPr>
              <a:lnSpc>
                <a:spcPts val="2400"/>
              </a:lnSpc>
            </a:pPr>
            <a:r>
              <a:rPr lang="en-US" sz="2200" b="1" dirty="0" smtClean="0"/>
              <a:t>Many smaller/medium-sized insurers are likely already at or near their exposure limits, so increasing required retentions will </a:t>
            </a:r>
            <a:r>
              <a:rPr lang="en-US" sz="2200" b="1" i="1" u="sng" dirty="0" smtClean="0"/>
              <a:t>not</a:t>
            </a:r>
            <a:r>
              <a:rPr lang="en-US" sz="2200" b="1" dirty="0" smtClean="0"/>
              <a:t> incentivize them to write more coverage</a:t>
            </a:r>
          </a:p>
          <a:p>
            <a:pPr lvl="1">
              <a:lnSpc>
                <a:spcPts val="2400"/>
              </a:lnSpc>
            </a:pPr>
            <a:r>
              <a:rPr lang="en-US" sz="2000" b="1" u="sng" dirty="0" smtClean="0"/>
              <a:t>A.M. Best</a:t>
            </a:r>
            <a:r>
              <a:rPr lang="en-US" sz="2000" b="1" dirty="0" smtClean="0"/>
              <a:t>: 19% of insurers with &lt; $500 million in surplus failed stress tests; 11% of those with $500 to $1 billion failed</a:t>
            </a:r>
          </a:p>
          <a:p>
            <a:pPr lvl="1">
              <a:lnSpc>
                <a:spcPts val="2400"/>
              </a:lnSpc>
            </a:pPr>
            <a:r>
              <a:rPr lang="en-US" sz="2000" b="1" u="sng" dirty="0" smtClean="0"/>
              <a:t>Insurance Information Institute</a:t>
            </a:r>
            <a:r>
              <a:rPr lang="en-US" sz="2000" b="1" dirty="0" smtClean="0"/>
              <a:t>: Insurers with &lt;$500 million in surplus wrote 16.8% of TRIA-back lines in 2012; those with less than $1 billion in surplus wrote 23.6% of TRIA-backed </a:t>
            </a:r>
            <a:r>
              <a:rPr lang="en-US" sz="2000" b="1" dirty="0" err="1" smtClean="0"/>
              <a:t>coverages</a:t>
            </a:r>
            <a:endParaRPr lang="en-US" sz="2000" b="1" i="1" dirty="0" smtClean="0">
              <a:solidFill>
                <a:srgbClr val="FF0000"/>
              </a:solidFill>
            </a:endParaRPr>
          </a:p>
        </p:txBody>
      </p:sp>
    </p:spTree>
    <p:extLst>
      <p:ext uri="{BB962C8B-B14F-4D97-AF65-F5344CB8AC3E}">
        <p14:creationId xmlns:p14="http://schemas.microsoft.com/office/powerpoint/2010/main" val="1625020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121</a:t>
            </a:fld>
            <a:endParaRPr lang="en-US" smtClean="0"/>
          </a:p>
        </p:txBody>
      </p:sp>
      <p:sp>
        <p:nvSpPr>
          <p:cNvPr id="82949" name="Rectangle 2"/>
          <p:cNvSpPr>
            <a:spLocks noGrp="1" noChangeArrowheads="1"/>
          </p:cNvSpPr>
          <p:nvPr>
            <p:ph type="title"/>
          </p:nvPr>
        </p:nvSpPr>
        <p:spPr/>
        <p:txBody>
          <a:bodyPr/>
          <a:lstStyle/>
          <a:p>
            <a:r>
              <a:rPr lang="en-US" sz="2800" dirty="0" smtClean="0"/>
              <a:t>Consequences of a Failure to Reauthorize TRIA </a:t>
            </a:r>
            <a:r>
              <a:rPr lang="en-US" sz="2800" i="1" u="sng" dirty="0" smtClean="0"/>
              <a:t>Followed by a Major Terrorist Attack</a:t>
            </a:r>
          </a:p>
        </p:txBody>
      </p:sp>
      <p:sp>
        <p:nvSpPr>
          <p:cNvPr id="1922051" name="Rectangle 3"/>
          <p:cNvSpPr>
            <a:spLocks noGrp="1" noChangeArrowheads="1"/>
          </p:cNvSpPr>
          <p:nvPr>
            <p:ph type="body" idx="1"/>
          </p:nvPr>
        </p:nvSpPr>
        <p:spPr>
          <a:xfrm>
            <a:off x="250722" y="1094907"/>
            <a:ext cx="8798027" cy="5448301"/>
          </a:xfrm>
        </p:spPr>
        <p:txBody>
          <a:bodyPr/>
          <a:lstStyle/>
          <a:p>
            <a:pPr>
              <a:lnSpc>
                <a:spcPts val="2100"/>
              </a:lnSpc>
            </a:pPr>
            <a:r>
              <a:rPr lang="en-US" sz="2200" b="1" dirty="0" smtClean="0"/>
              <a:t>If TRIA is not reauthorized, only limited private insurance would be available to cover losses arising from future attacks</a:t>
            </a:r>
          </a:p>
          <a:p>
            <a:pPr lvl="1">
              <a:lnSpc>
                <a:spcPts val="2100"/>
              </a:lnSpc>
            </a:pPr>
            <a:r>
              <a:rPr lang="en-US" sz="2000" b="1" dirty="0" smtClean="0"/>
              <a:t>Potentially large gap between insured and economic losses</a:t>
            </a:r>
          </a:p>
          <a:p>
            <a:pPr>
              <a:lnSpc>
                <a:spcPts val="2100"/>
              </a:lnSpc>
            </a:pPr>
            <a:r>
              <a:rPr lang="en-US" sz="2200" b="1" dirty="0" smtClean="0"/>
              <a:t>The federal government would be called upon to provide very large amounts of aid (tens of billions of dollars +)</a:t>
            </a:r>
          </a:p>
          <a:p>
            <a:pPr lvl="1">
              <a:lnSpc>
                <a:spcPts val="2100"/>
              </a:lnSpc>
            </a:pPr>
            <a:r>
              <a:rPr lang="en-US" sz="2000" b="1" dirty="0" smtClean="0"/>
              <a:t>Federal govt. has no delivery mechanism for post-attack aid</a:t>
            </a:r>
          </a:p>
          <a:p>
            <a:pPr lvl="1">
              <a:lnSpc>
                <a:spcPts val="2100"/>
              </a:lnSpc>
            </a:pPr>
            <a:r>
              <a:rPr lang="en-US" sz="2000" b="1" dirty="0" smtClean="0"/>
              <a:t>Under TRIA, federal response largely piggybacks on an efficient </a:t>
            </a:r>
            <a:r>
              <a:rPr lang="en-US" sz="2000" b="1" dirty="0" err="1" smtClean="0"/>
              <a:t>pvt.</a:t>
            </a:r>
            <a:r>
              <a:rPr lang="en-US" sz="2000" b="1" dirty="0" smtClean="0"/>
              <a:t> Insurer claims adjusting and payment system</a:t>
            </a:r>
          </a:p>
          <a:p>
            <a:pPr>
              <a:lnSpc>
                <a:spcPts val="2100"/>
              </a:lnSpc>
            </a:pPr>
            <a:r>
              <a:rPr lang="en-US" sz="2200" b="1" dirty="0" smtClean="0"/>
              <a:t>The existing standalone market would likely seize and contract</a:t>
            </a:r>
          </a:p>
          <a:p>
            <a:pPr lvl="1">
              <a:lnSpc>
                <a:spcPts val="2100"/>
              </a:lnSpc>
            </a:pPr>
            <a:r>
              <a:rPr lang="en-US" sz="2000" b="1" dirty="0" smtClean="0"/>
              <a:t>Depletion of </a:t>
            </a:r>
            <a:r>
              <a:rPr lang="en-US" sz="2000" b="1" dirty="0" err="1" smtClean="0"/>
              <a:t>capital</a:t>
            </a:r>
            <a:r>
              <a:rPr lang="en-US" sz="2000" b="1" dirty="0" err="1" smtClean="0">
                <a:sym typeface="Wingdings" panose="05000000000000000000" pitchFamily="2" charset="2"/>
              </a:rPr>
              <a:t>Availability</a:t>
            </a:r>
            <a:r>
              <a:rPr lang="en-US" sz="2000" b="1" dirty="0" smtClean="0">
                <a:sym typeface="Wingdings" panose="05000000000000000000" pitchFamily="2" charset="2"/>
              </a:rPr>
              <a:t> crunch, Prices soar</a:t>
            </a:r>
            <a:endParaRPr lang="en-US" sz="2000" b="1" dirty="0" smtClean="0"/>
          </a:p>
          <a:p>
            <a:pPr lvl="1">
              <a:lnSpc>
                <a:spcPts val="2100"/>
              </a:lnSpc>
            </a:pPr>
            <a:r>
              <a:rPr lang="en-US" sz="2000" b="1" dirty="0" smtClean="0"/>
              <a:t>Uncertainty over likelihood of future attacks</a:t>
            </a:r>
          </a:p>
          <a:p>
            <a:pPr lvl="1">
              <a:lnSpc>
                <a:spcPts val="2100"/>
              </a:lnSpc>
            </a:pPr>
            <a:r>
              <a:rPr lang="en-US" sz="2000" b="1" dirty="0" smtClean="0"/>
              <a:t>Terrorism exclusions would become ubiquitous</a:t>
            </a:r>
          </a:p>
          <a:p>
            <a:pPr>
              <a:lnSpc>
                <a:spcPts val="2100"/>
              </a:lnSpc>
            </a:pPr>
            <a:r>
              <a:rPr lang="en-US" sz="2200" b="1" dirty="0" smtClean="0"/>
              <a:t>Congress would likely be compelled to legislate TRIA anew</a:t>
            </a:r>
            <a:endParaRPr lang="en-US" sz="2000" b="1" i="1" dirty="0" smtClean="0">
              <a:solidFill>
                <a:srgbClr val="FF0000"/>
              </a:solidFill>
            </a:endParaRPr>
          </a:p>
        </p:txBody>
      </p:sp>
    </p:spTree>
    <p:extLst>
      <p:ext uri="{BB962C8B-B14F-4D97-AF65-F5344CB8AC3E}">
        <p14:creationId xmlns:p14="http://schemas.microsoft.com/office/powerpoint/2010/main" val="745416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122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122</a:t>
            </a:fld>
            <a:endParaRPr lang="en-US"/>
          </a:p>
        </p:txBody>
      </p:sp>
      <p:sp>
        <p:nvSpPr>
          <p:cNvPr id="9"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Prices</a:t>
            </a:r>
            <a:endParaRPr lang="en-US" sz="4000" b="1" dirty="0">
              <a:solidFill>
                <a:srgbClr val="225A7A"/>
              </a:solidFill>
            </a:endParaRPr>
          </a:p>
        </p:txBody>
      </p:sp>
    </p:spTree>
    <p:extLst>
      <p:ext uri="{BB962C8B-B14F-4D97-AF65-F5344CB8AC3E}">
        <p14:creationId xmlns:p14="http://schemas.microsoft.com/office/powerpoint/2010/main" val="3489719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2617340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print"/>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70761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233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12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1997- 2014:Q1</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(Aon Benfield for 2014:Q1); Artemis for 2014:Q2 estimate;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8616718"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Second Quarter 2014 Will Set a Record – Nearly $4.6 Billion Issued</a:t>
            </a:r>
            <a:endParaRPr lang="en-US" altLang="en-US" b="1" dirty="0">
              <a:solidFill>
                <a:srgbClr val="FFFFFF"/>
              </a:solidFill>
            </a:endParaRPr>
          </a:p>
        </p:txBody>
      </p:sp>
      <p:sp>
        <p:nvSpPr>
          <p:cNvPr id="8" name="AutoShape 8"/>
          <p:cNvSpPr>
            <a:spLocks noChangeArrowheads="1"/>
          </p:cNvSpPr>
          <p:nvPr/>
        </p:nvSpPr>
        <p:spPr bwMode="blackWhite">
          <a:xfrm>
            <a:off x="4951413" y="4941888"/>
            <a:ext cx="2757487" cy="531812"/>
          </a:xfrm>
          <a:prstGeom prst="wedgeRectCallout">
            <a:avLst>
              <a:gd name="adj1" fmla="val 61407"/>
              <a:gd name="adj2" fmla="val -2152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3546"/>
              <a:gd name="adj2" fmla="val -4313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first quarter</a:t>
            </a:r>
            <a:endParaRPr lang="en-US" sz="1600" b="1" dirty="0">
              <a:solidFill>
                <a:schemeClr val="bg1"/>
              </a:solidFill>
            </a:endParaRPr>
          </a:p>
        </p:txBody>
      </p:sp>
      <p:sp>
        <p:nvSpPr>
          <p:cNvPr id="10" name="AutoShape 8"/>
          <p:cNvSpPr>
            <a:spLocks noChangeArrowheads="1"/>
          </p:cNvSpPr>
          <p:nvPr/>
        </p:nvSpPr>
        <p:spPr bwMode="blackWhite">
          <a:xfrm>
            <a:off x="5586327" y="2924175"/>
            <a:ext cx="1947862" cy="477837"/>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Financial crisis depressed issuance</a:t>
            </a:r>
          </a:p>
        </p:txBody>
      </p:sp>
    </p:spTree>
    <p:extLst>
      <p:ext uri="{BB962C8B-B14F-4D97-AF65-F5344CB8AC3E}">
        <p14:creationId xmlns:p14="http://schemas.microsoft.com/office/powerpoint/2010/main" val="780360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1997- 2014:Q2*</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June 30,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617742"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863830"/>
            <a:ext cx="2757950" cy="609655"/>
          </a:xfrm>
          <a:prstGeom prst="wedgeRectCallout">
            <a:avLst>
              <a:gd name="adj1" fmla="val 7614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 and could set a new record in 2014</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627070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129</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341535824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13</a:t>
            </a:fld>
            <a:endParaRPr lang="en-US" sz="900"/>
          </a:p>
        </p:txBody>
      </p:sp>
      <p:sp>
        <p:nvSpPr>
          <p:cNvPr id="437250" name="Rectangle 2"/>
          <p:cNvSpPr>
            <a:spLocks noGrp="1" noChangeArrowheads="1"/>
          </p:cNvSpPr>
          <p:nvPr>
            <p:ph type="title" idx="4294967295"/>
          </p:nvPr>
        </p:nvSpPr>
        <p:spPr>
          <a:xfrm>
            <a:off x="0" y="350557"/>
            <a:ext cx="8001000" cy="581025"/>
          </a:xfrm>
        </p:spPr>
        <p:txBody>
          <a:bodyPr lIns="92075" tIns="46038" rIns="92075" bIns="46038" anchor="b"/>
          <a:lstStyle/>
          <a:p>
            <a:pPr>
              <a:lnSpc>
                <a:spcPct val="85000"/>
              </a:lnSpc>
            </a:pPr>
            <a:r>
              <a:rPr lang="en-US" dirty="0" smtClean="0"/>
              <a:t>Global Industrial Production</a:t>
            </a:r>
            <a:br>
              <a:rPr lang="en-US" dirty="0" smtClean="0"/>
            </a:br>
            <a:r>
              <a:rPr lang="en-US" dirty="0" smtClean="0"/>
              <a:t> (2000-Feb. 2012)</a:t>
            </a:r>
            <a:endParaRPr lang="en-US" dirty="0" smtClean="0">
              <a:solidFill>
                <a:srgbClr val="28688C"/>
              </a:solidFill>
            </a:endParaRPr>
          </a:p>
        </p:txBody>
      </p:sp>
      <p:sp>
        <p:nvSpPr>
          <p:cNvPr id="46086" name="Text Box 5"/>
          <p:cNvSpPr txBox="1">
            <a:spLocks noChangeArrowheads="1"/>
          </p:cNvSpPr>
          <p:nvPr/>
        </p:nvSpPr>
        <p:spPr bwMode="auto">
          <a:xfrm>
            <a:off x="26894"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IMF, World Economic Outlook, April 2012; Insurance Information Institute.</a:t>
            </a:r>
            <a:endParaRPr lang="en-US" sz="1100" dirty="0"/>
          </a:p>
        </p:txBody>
      </p:sp>
      <p:pic>
        <p:nvPicPr>
          <p:cNvPr id="6871042" name="Picture 2"/>
          <p:cNvPicPr>
            <a:picLocks noChangeAspect="1" noChangeArrowheads="1"/>
          </p:cNvPicPr>
          <p:nvPr/>
        </p:nvPicPr>
        <p:blipFill>
          <a:blip r:embed="rId3" cstate="print"/>
          <a:srcRect t="2849"/>
          <a:stretch>
            <a:fillRect/>
          </a:stretch>
        </p:blipFill>
        <p:spPr bwMode="auto">
          <a:xfrm>
            <a:off x="161364" y="2042961"/>
            <a:ext cx="8807521" cy="4093660"/>
          </a:xfrm>
          <a:prstGeom prst="rect">
            <a:avLst/>
          </a:prstGeom>
          <a:noFill/>
          <a:ln w="9525">
            <a:noFill/>
            <a:miter lim="800000"/>
            <a:headEnd/>
            <a:tailEnd/>
          </a:ln>
        </p:spPr>
      </p:pic>
      <p:sp>
        <p:nvSpPr>
          <p:cNvPr id="10" name="TextBox 9"/>
          <p:cNvSpPr txBox="1"/>
          <p:nvPr/>
        </p:nvSpPr>
        <p:spPr>
          <a:xfrm>
            <a:off x="7960656" y="5688106"/>
            <a:ext cx="470645" cy="369332"/>
          </a:xfrm>
          <a:prstGeom prst="rect">
            <a:avLst/>
          </a:prstGeom>
          <a:solidFill>
            <a:schemeClr val="bg1"/>
          </a:solidFill>
        </p:spPr>
        <p:txBody>
          <a:bodyPr wrap="square" rtlCol="0">
            <a:spAutoFit/>
          </a:bodyPr>
          <a:lstStyle/>
          <a:p>
            <a:r>
              <a:rPr lang="en-US" dirty="0" smtClean="0"/>
              <a:t>12</a:t>
            </a:r>
            <a:endParaRPr lang="en-US" dirty="0"/>
          </a:p>
        </p:txBody>
      </p:sp>
      <p:sp>
        <p:nvSpPr>
          <p:cNvPr id="11" name="AutoShape 13"/>
          <p:cNvSpPr>
            <a:spLocks noChangeArrowheads="1"/>
          </p:cNvSpPr>
          <p:nvPr/>
        </p:nvSpPr>
        <p:spPr bwMode="blackWhite">
          <a:xfrm>
            <a:off x="6575891" y="3872661"/>
            <a:ext cx="1707497" cy="1089305"/>
          </a:xfrm>
          <a:prstGeom prst="wedgeRectCallout">
            <a:avLst>
              <a:gd name="adj1" fmla="val 33475"/>
              <a:gd name="adj2" fmla="val -925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Global industrial production has been volatile but is growing</a:t>
            </a:r>
            <a:endParaRPr lang="en-US" sz="1400" b="1" dirty="0">
              <a:solidFill>
                <a:schemeClr val="bg1"/>
              </a:solidFill>
            </a:endParaRPr>
          </a:p>
        </p:txBody>
      </p:sp>
    </p:spTree>
    <p:extLst>
      <p:ext uri="{BB962C8B-B14F-4D97-AF65-F5344CB8AC3E}">
        <p14:creationId xmlns:p14="http://schemas.microsoft.com/office/powerpoint/2010/main" val="33056971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130</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25643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131</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30094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1498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133</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lvl="1">
              <a:lnSpc>
                <a:spcPts val="2100"/>
              </a:lnSpc>
            </a:pPr>
            <a:r>
              <a:rPr lang="en-US" b="1" dirty="0" smtClean="0"/>
              <a:t>What happens when interest rates rise?</a:t>
            </a:r>
          </a:p>
          <a:p>
            <a:pPr>
              <a:lnSpc>
                <a:spcPts val="2100"/>
              </a:lnSpc>
            </a:pPr>
            <a:r>
              <a:rPr lang="en-US" b="1" dirty="0" smtClean="0"/>
              <a:t>Terms and Conditions Could Weaken</a:t>
            </a:r>
          </a:p>
          <a:p>
            <a:pPr lvl="1">
              <a:lnSpc>
                <a:spcPts val="2100"/>
              </a:lnSpc>
            </a:pPr>
            <a:r>
              <a:rPr lang="en-US" b="1" dirty="0" smtClean="0"/>
              <a:t>Multi-year deals</a:t>
            </a:r>
          </a:p>
        </p:txBody>
      </p:sp>
    </p:spTree>
    <p:extLst>
      <p:ext uri="{BB962C8B-B14F-4D97-AF65-F5344CB8AC3E}">
        <p14:creationId xmlns:p14="http://schemas.microsoft.com/office/powerpoint/2010/main" val="3075822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400"/>
              </a:lnSpc>
            </a:pPr>
            <a:r>
              <a:rPr lang="en-US" b="1" dirty="0" smtClean="0"/>
              <a:t>What Will Happen When Investors Face Large-Scale Losses?</a:t>
            </a:r>
          </a:p>
          <a:p>
            <a:pPr>
              <a:lnSpc>
                <a:spcPts val="2400"/>
              </a:lnSpc>
            </a:pPr>
            <a:r>
              <a:rPr lang="en-US" b="1" dirty="0" smtClean="0"/>
              <a:t>Does ILS Have a Higher Propensity to Litigate?</a:t>
            </a:r>
          </a:p>
          <a:p>
            <a:pPr lvl="1">
              <a:lnSpc>
                <a:spcPts val="2400"/>
              </a:lnSpc>
            </a:pPr>
            <a:r>
              <a:rPr lang="en-US" b="1" dirty="0" smtClean="0"/>
              <a:t>Short-term focus could contribute to disputes</a:t>
            </a:r>
          </a:p>
          <a:p>
            <a:pPr lvl="1">
              <a:lnSpc>
                <a:spcPts val="2400"/>
              </a:lnSpc>
            </a:pPr>
            <a:r>
              <a:rPr lang="en-US" b="1" dirty="0" smtClean="0"/>
              <a:t>Large share of triggered transactions ended up in dispute </a:t>
            </a:r>
          </a:p>
          <a:p>
            <a:pPr>
              <a:lnSpc>
                <a:spcPts val="2400"/>
              </a:lnSpc>
            </a:pPr>
            <a:r>
              <a:rPr lang="en-US" b="1" dirty="0" smtClean="0"/>
              <a:t>How Low Will ROLs Be Pushed?</a:t>
            </a:r>
          </a:p>
          <a:p>
            <a:pPr>
              <a:lnSpc>
                <a:spcPts val="2400"/>
              </a:lnSpc>
            </a:pPr>
            <a:r>
              <a:rPr lang="en-US" b="1" dirty="0" smtClean="0"/>
              <a:t>Does the New Interconnectedness with Capital Markets Lend Credence to the Suggestion that Reinsurance Is a  Systemic Risky Business?</a:t>
            </a:r>
          </a:p>
          <a:p>
            <a:pPr>
              <a:lnSpc>
                <a:spcPts val="2400"/>
              </a:lnSpc>
            </a:pPr>
            <a:r>
              <a:rPr lang="en-US" b="1" dirty="0" smtClean="0"/>
              <a:t>Will Alternative Capital Drive Consolidation Among Traditional Reinsurers?</a:t>
            </a:r>
          </a:p>
          <a:p>
            <a:pPr lvl="1">
              <a:lnSpc>
                <a:spcPts val="2400"/>
              </a:lnSpc>
            </a:pPr>
            <a:r>
              <a:rPr lang="en-US" sz="2000" b="1" dirty="0" smtClean="0"/>
              <a:t>Has the mating dance begun?</a:t>
            </a:r>
            <a:r>
              <a:rPr lang="en-US" sz="2000" b="1" i="1" dirty="0" smtClean="0"/>
              <a:t> </a:t>
            </a:r>
            <a:r>
              <a:rPr lang="en-US" sz="2000" b="1" i="1" dirty="0" smtClean="0">
                <a:sym typeface="Wingdings" panose="05000000000000000000" pitchFamily="2" charset="2"/>
              </a:rPr>
              <a:t> </a:t>
            </a:r>
            <a:r>
              <a:rPr lang="en-US" sz="2000" b="1" i="1" dirty="0" smtClean="0"/>
              <a:t>Endurance/Aspen</a:t>
            </a:r>
            <a:r>
              <a:rPr lang="en-US" b="1" dirty="0" smtClean="0"/>
              <a:t> </a:t>
            </a:r>
          </a:p>
        </p:txBody>
      </p:sp>
    </p:spTree>
    <p:extLst>
      <p:ext uri="{BB962C8B-B14F-4D97-AF65-F5344CB8AC3E}">
        <p14:creationId xmlns:p14="http://schemas.microsoft.com/office/powerpoint/2010/main" val="34675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Tree>
    <p:extLst>
      <p:ext uri="{BB962C8B-B14F-4D97-AF65-F5344CB8AC3E}">
        <p14:creationId xmlns:p14="http://schemas.microsoft.com/office/powerpoint/2010/main" val="12069505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18766"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investment income is estimated Q1, annualized.</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178370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137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19790"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2956791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20814"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871155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62183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15584686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14</a:t>
            </a:fld>
            <a:endParaRPr lang="en-US" sz="900"/>
          </a:p>
        </p:txBody>
      </p:sp>
      <p:sp>
        <p:nvSpPr>
          <p:cNvPr id="437250" name="Rectangle 2"/>
          <p:cNvSpPr>
            <a:spLocks noGrp="1" noChangeArrowheads="1"/>
          </p:cNvSpPr>
          <p:nvPr>
            <p:ph type="title" idx="4294967295"/>
          </p:nvPr>
        </p:nvSpPr>
        <p:spPr>
          <a:xfrm>
            <a:off x="0" y="350557"/>
            <a:ext cx="8001000" cy="581025"/>
          </a:xfrm>
        </p:spPr>
        <p:txBody>
          <a:bodyPr lIns="92075" tIns="46038" rIns="92075" bIns="46038" anchor="b"/>
          <a:lstStyle/>
          <a:p>
            <a:pPr>
              <a:lnSpc>
                <a:spcPct val="85000"/>
              </a:lnSpc>
            </a:pPr>
            <a:r>
              <a:rPr lang="en-US" dirty="0" smtClean="0"/>
              <a:t>World GDP and Industrial Production</a:t>
            </a:r>
            <a:br>
              <a:rPr lang="en-US" dirty="0" smtClean="0"/>
            </a:br>
            <a:r>
              <a:rPr lang="en-US" dirty="0" smtClean="0"/>
              <a:t> (2005-Feb. 2015F)</a:t>
            </a:r>
            <a:endParaRPr lang="en-US" dirty="0" smtClean="0">
              <a:solidFill>
                <a:srgbClr val="28688C"/>
              </a:solidFill>
            </a:endParaRPr>
          </a:p>
        </p:txBody>
      </p:sp>
      <p:sp>
        <p:nvSpPr>
          <p:cNvPr id="46086" name="Text Box 5"/>
          <p:cNvSpPr txBox="1">
            <a:spLocks noChangeArrowheads="1"/>
          </p:cNvSpPr>
          <p:nvPr/>
        </p:nvSpPr>
        <p:spPr bwMode="auto">
          <a:xfrm>
            <a:off x="26894"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IMF, World Economic Outlook, April 2014; Insurance Information Institute.</a:t>
            </a:r>
            <a:endParaRPr lang="en-US" sz="1100" dirty="0"/>
          </a:p>
        </p:txBody>
      </p:sp>
      <p:pic>
        <p:nvPicPr>
          <p:cNvPr id="2" name="Picture 1"/>
          <p:cNvPicPr>
            <a:picLocks noChangeAspect="1"/>
          </p:cNvPicPr>
          <p:nvPr/>
        </p:nvPicPr>
        <p:blipFill>
          <a:blip r:embed="rId3"/>
          <a:stretch>
            <a:fillRect/>
          </a:stretch>
        </p:blipFill>
        <p:spPr>
          <a:xfrm>
            <a:off x="285643" y="1657722"/>
            <a:ext cx="8826067" cy="4569052"/>
          </a:xfrm>
          <a:prstGeom prst="rect">
            <a:avLst/>
          </a:prstGeom>
        </p:spPr>
      </p:pic>
      <p:sp>
        <p:nvSpPr>
          <p:cNvPr id="4" name="TextBox 3"/>
          <p:cNvSpPr txBox="1"/>
          <p:nvPr/>
        </p:nvSpPr>
        <p:spPr>
          <a:xfrm>
            <a:off x="285643" y="1657722"/>
            <a:ext cx="5115032" cy="942603"/>
          </a:xfrm>
          <a:prstGeom prst="rect">
            <a:avLst/>
          </a:prstGeom>
          <a:solidFill>
            <a:schemeClr val="bg1"/>
          </a:solidFill>
        </p:spPr>
        <p:txBody>
          <a:bodyPr wrap="square" rtlCol="0">
            <a:spAutoFit/>
          </a:bodyPr>
          <a:lstStyle/>
          <a:p>
            <a:endParaRPr lang="en-US" dirty="0"/>
          </a:p>
        </p:txBody>
      </p:sp>
      <p:sp>
        <p:nvSpPr>
          <p:cNvPr id="15" name="AutoShape 13"/>
          <p:cNvSpPr>
            <a:spLocks noChangeArrowheads="1"/>
          </p:cNvSpPr>
          <p:nvPr/>
        </p:nvSpPr>
        <p:spPr bwMode="blackWhite">
          <a:xfrm>
            <a:off x="3443288" y="1181175"/>
            <a:ext cx="3236166" cy="1419150"/>
          </a:xfrm>
          <a:prstGeom prst="wedgeRectCallout">
            <a:avLst>
              <a:gd name="adj1" fmla="val 76912"/>
              <a:gd name="adj2" fmla="val 58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industrial production should continue to rise as should exports and imports of manufactured goods</a:t>
            </a:r>
            <a:endParaRPr lang="en-US" b="1" dirty="0">
              <a:solidFill>
                <a:schemeClr val="bg1"/>
              </a:solidFill>
            </a:endParaRPr>
          </a:p>
        </p:txBody>
      </p:sp>
    </p:spTree>
    <p:extLst>
      <p:ext uri="{BB962C8B-B14F-4D97-AF65-F5344CB8AC3E}">
        <p14:creationId xmlns:p14="http://schemas.microsoft.com/office/powerpoint/2010/main" val="24903479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140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62286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140</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6429327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141</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23886"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extLst>
      <p:ext uri="{BB962C8B-B14F-4D97-AF65-F5344CB8AC3E}">
        <p14:creationId xmlns:p14="http://schemas.microsoft.com/office/powerpoint/2010/main" val="233658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142</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364586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New Waves of Regulations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2008 - Present</a:t>
            </a:r>
          </a:p>
          <a:p>
            <a:pPr algn="ctr"/>
            <a:r>
              <a:rPr lang="en-US" sz="3200" b="1" dirty="0" smtClean="0">
                <a:solidFill>
                  <a:srgbClr val="2B7299"/>
                </a:solidFill>
              </a:rPr>
              <a:t>Global Crisis and Regulatory Response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extLst>
      <p:ext uri="{BB962C8B-B14F-4D97-AF65-F5344CB8AC3E}">
        <p14:creationId xmlns:p14="http://schemas.microsoft.com/office/powerpoint/2010/main" val="28010668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144</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651659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145</a:t>
            </a:fld>
            <a:endParaRPr lang="en-US" smtClean="0"/>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Insurers—as Non-Bank Financial Institutions—Have Escaped Some, though Not All of the Most Draconian Provision of Dodd-Frank</a:t>
            </a:r>
          </a:p>
          <a:p>
            <a:pPr lvl="1">
              <a:lnSpc>
                <a:spcPts val="2100"/>
              </a:lnSpc>
            </a:pPr>
            <a:r>
              <a:rPr lang="en-US" sz="1800" b="1" dirty="0" smtClean="0"/>
              <a:t>In particular, small number of large insurers will (are) receiving a designations as Systemically Important Financial Institutions (SIFIs)</a:t>
            </a:r>
          </a:p>
          <a:p>
            <a:pPr>
              <a:lnSpc>
                <a:spcPts val="2100"/>
              </a:lnSpc>
            </a:pPr>
            <a:r>
              <a:rPr lang="en-US" sz="2000" b="1" dirty="0" smtClean="0"/>
              <a:t>Insurers Generally Reject the Notion that Insurance Is Systemically Risky (or that any Individual Insurer is Systemically Important)</a:t>
            </a:r>
          </a:p>
          <a:p>
            <a:pPr>
              <a:lnSpc>
                <a:spcPts val="2100"/>
              </a:lnSpc>
            </a:pPr>
            <a:r>
              <a:rPr lang="en-US" sz="2000" b="1" dirty="0" smtClean="0"/>
              <a:t>Such a Designation Makes the Fed the Penultimate Regulator</a:t>
            </a:r>
          </a:p>
          <a:p>
            <a:pPr>
              <a:lnSpc>
                <a:spcPts val="2100"/>
              </a:lnSpc>
            </a:pPr>
            <a:r>
              <a:rPr lang="en-US" sz="2000" b="1" dirty="0" smtClean="0"/>
              <a:t>To Date: AIG, Prudential Have Been Designated as non-bank SIFIs by the FSOC</a:t>
            </a:r>
          </a:p>
          <a:p>
            <a:pPr lvl="1">
              <a:lnSpc>
                <a:spcPts val="2100"/>
              </a:lnSpc>
            </a:pPr>
            <a:r>
              <a:rPr lang="en-US" sz="1800" b="1" dirty="0" smtClean="0"/>
              <a:t>MetLife is still under evaluation</a:t>
            </a:r>
          </a:p>
          <a:p>
            <a:pPr>
              <a:lnSpc>
                <a:spcPts val="2100"/>
              </a:lnSpc>
            </a:pPr>
            <a:r>
              <a:rPr lang="en-US" sz="2000" b="1" dirty="0" smtClean="0"/>
              <a:t>Fed Reserve Seems Open to Developing a Tailored Capital Requirement Approach for Insurers</a:t>
            </a:r>
          </a:p>
          <a:p>
            <a:pPr lvl="1">
              <a:lnSpc>
                <a:spcPts val="2100"/>
              </a:lnSpc>
            </a:pPr>
            <a:r>
              <a:rPr lang="en-US" sz="1800" b="1" dirty="0" smtClean="0"/>
              <a:t>Conflicting language in the DFA make this somewhat difficult</a:t>
            </a:r>
          </a:p>
          <a:p>
            <a:pPr lvl="1">
              <a:lnSpc>
                <a:spcPts val="2100"/>
              </a:lnSpc>
            </a:pPr>
            <a:r>
              <a:rPr lang="en-US" sz="1800" b="1" dirty="0" smtClean="0"/>
              <a:t>SIFIs may need Fed approval to repurchase shares on increase dividend</a:t>
            </a:r>
          </a:p>
          <a:p>
            <a:pPr>
              <a:lnSpc>
                <a:spcPts val="2100"/>
              </a:lnSpc>
            </a:pPr>
            <a:endParaRPr lang="en-US" sz="2000" b="1" dirty="0" smtClean="0"/>
          </a:p>
        </p:txBody>
      </p:sp>
      <p:sp>
        <p:nvSpPr>
          <p:cNvPr id="8"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Tree>
    <p:extLst>
      <p:ext uri="{BB962C8B-B14F-4D97-AF65-F5344CB8AC3E}">
        <p14:creationId xmlns:p14="http://schemas.microsoft.com/office/powerpoint/2010/main" val="2350821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146</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extLst>
      <p:ext uri="{BB962C8B-B14F-4D97-AF65-F5344CB8AC3E}">
        <p14:creationId xmlns:p14="http://schemas.microsoft.com/office/powerpoint/2010/main" val="1167491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147</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nvPr>
        </p:nvGraphicFramePr>
        <p:xfrm>
          <a:off x="250722" y="1529837"/>
          <a:ext cx="8554065" cy="3845560"/>
        </p:xfrm>
        <a:graphic>
          <a:graphicData uri="http://schemas.openxmlformats.org/drawingml/2006/table">
            <a:tbl>
              <a:tblPr firstRow="1" bandRow="1">
                <a:tableStyleId>{5C22544A-7EE6-4342-B048-85BDC9FD1C3A}</a:tableStyleId>
              </a:tblPr>
              <a:tblGrid>
                <a:gridCol w="2404783"/>
                <a:gridCol w="6149282"/>
              </a:tblGrid>
              <a:tr h="370840">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Tree>
    <p:extLst>
      <p:ext uri="{BB962C8B-B14F-4D97-AF65-F5344CB8AC3E}">
        <p14:creationId xmlns:p14="http://schemas.microsoft.com/office/powerpoint/2010/main" val="2924260630"/>
      </p:ext>
    </p:extLst>
  </p:cSld>
  <p:clrMapOvr>
    <a:masterClrMapping/>
  </p:clrMapOvr>
  <p:transition>
    <p:wipe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Risk…There’s More…</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IAIS Also Plans to Develop the First-Ever Risk-Based Global Insurance Capital Standards by 2016</a:t>
            </a:r>
          </a:p>
          <a:p>
            <a:pPr>
              <a:lnSpc>
                <a:spcPts val="2100"/>
              </a:lnSpc>
            </a:pPr>
            <a:r>
              <a:rPr lang="en-US" sz="2000" b="1" dirty="0" smtClean="0"/>
              <a:t>Would be Tested in 2017-2018; Implemented in 2019</a:t>
            </a:r>
          </a:p>
          <a:p>
            <a:pPr>
              <a:lnSpc>
                <a:spcPts val="2100"/>
              </a:lnSpc>
            </a:pPr>
            <a:r>
              <a:rPr lang="en-US" sz="2000" b="1" dirty="0" smtClean="0"/>
              <a:t>Would Be Included as Part of </a:t>
            </a:r>
            <a:r>
              <a:rPr lang="en-US" sz="2000" b="1" dirty="0" err="1" smtClean="0"/>
              <a:t>ComFrame</a:t>
            </a:r>
            <a:r>
              <a:rPr lang="en-US" sz="2000" b="1" dirty="0" smtClean="0"/>
              <a:t> and Apply to Internationally Active Insurance Groups (IAIGs): ~50 IAIGs Designations Likely</a:t>
            </a:r>
            <a:endParaRPr lang="en-US" sz="1800" b="1" dirty="0" smtClean="0"/>
          </a:p>
          <a:p>
            <a:pPr>
              <a:lnSpc>
                <a:spcPts val="2100"/>
              </a:lnSpc>
            </a:pPr>
            <a:r>
              <a:rPr lang="en-US" sz="2000" b="1" dirty="0" smtClean="0"/>
              <a:t>While Flexibility May Exist within the Standards, Doubts in the US Are Likely to Be Strong</a:t>
            </a:r>
          </a:p>
          <a:p>
            <a:pPr lvl="1">
              <a:lnSpc>
                <a:spcPts val="2100"/>
              </a:lnSpc>
            </a:pPr>
            <a:r>
              <a:rPr lang="en-US" sz="1800" b="1" dirty="0" smtClean="0"/>
              <a:t>Concern that the standards may be bank-centric</a:t>
            </a:r>
          </a:p>
          <a:p>
            <a:pPr lvl="1">
              <a:lnSpc>
                <a:spcPts val="2100"/>
              </a:lnSpc>
            </a:pPr>
            <a:r>
              <a:rPr lang="en-US" sz="1800" b="1" dirty="0" smtClean="0"/>
              <a:t>Questions as to whether such standards are even needed:</a:t>
            </a:r>
          </a:p>
          <a:p>
            <a:pPr lvl="1">
              <a:lnSpc>
                <a:spcPts val="2100"/>
              </a:lnSpc>
            </a:pPr>
            <a:r>
              <a:rPr lang="en-US" sz="1700" b="1" i="1" dirty="0" smtClean="0"/>
              <a:t>“Although US state insurance regulators continue to have doubts about the timing, necessity and complexity of developing a global capital standard given regulatory differences around the globe, we intend to remain fully engaged in the process to ensure that any development augments the strong legal entity capital requirements in the US that have provided proven and tested security for US policyholders and stable insurance markets for consumers and industry.”  --NAIC President Ben Nelson (P/C 360, Oct. 16, 2013)</a:t>
            </a:r>
            <a:endParaRPr lang="en-US" sz="1800" b="1" dirty="0" smtClean="0"/>
          </a:p>
        </p:txBody>
      </p:sp>
    </p:spTree>
    <p:extLst>
      <p:ext uri="{BB962C8B-B14F-4D97-AF65-F5344CB8AC3E}">
        <p14:creationId xmlns:p14="http://schemas.microsoft.com/office/powerpoint/2010/main" val="4246085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World Trade Volume: 1948—2015F</a:t>
            </a:r>
          </a:p>
        </p:txBody>
      </p:sp>
      <p:graphicFrame>
        <p:nvGraphicFramePr>
          <p:cNvPr id="39938" name="Object 3"/>
          <p:cNvGraphicFramePr>
            <a:graphicFrameLocks noChangeAspect="1"/>
          </p:cNvGraphicFramePr>
          <p:nvPr>
            <p:extLst>
              <p:ext uri="{D42A27DB-BD31-4B8C-83A1-F6EECF244321}">
                <p14:modId xmlns:p14="http://schemas.microsoft.com/office/powerpoint/2010/main" val="218822898"/>
              </p:ext>
            </p:extLst>
          </p:nvPr>
        </p:nvGraphicFramePr>
        <p:xfrm>
          <a:off x="162228" y="2131931"/>
          <a:ext cx="8731050" cy="3497262"/>
        </p:xfrm>
        <a:graphic>
          <a:graphicData uri="http://schemas.openxmlformats.org/presentationml/2006/ole">
            <mc:AlternateContent xmlns:mc="http://schemas.openxmlformats.org/markup-compatibility/2006">
              <mc:Choice xmlns:v="urn:schemas-microsoft-com:vml" Requires="v">
                <p:oleObj spid="_x0000_s28450042"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162228" y="2131931"/>
                        <a:ext cx="8731050" cy="3497262"/>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2012 from </a:t>
            </a:r>
            <a:r>
              <a:rPr lang="en-US" sz="1100" i="1" dirty="0" smtClean="0"/>
              <a:t>International Trade Statistics 2013</a:t>
            </a:r>
            <a:r>
              <a:rPr lang="en-US" sz="1100" dirty="0" smtClean="0"/>
              <a:t>; Insurance </a:t>
            </a:r>
            <a:r>
              <a:rPr lang="en-US" sz="1100" dirty="0"/>
              <a:t>Information </a:t>
            </a:r>
            <a:r>
              <a:rPr lang="en-US" sz="1100" dirty="0" smtClean="0"/>
              <a:t>Institute estimates and forecasts for 2013-2015 based on IMF </a:t>
            </a:r>
            <a:r>
              <a:rPr lang="en-US" sz="1100" i="1" dirty="0" smtClean="0"/>
              <a:t>World Economic Outlook</a:t>
            </a:r>
            <a:r>
              <a:rPr lang="en-US" sz="1100" dirty="0" smtClean="0"/>
              <a:t> forecasts as of July 2014.</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277111" y="1255952"/>
            <a:ext cx="3991896" cy="1258648"/>
          </a:xfrm>
          <a:prstGeom prst="wedgeRectCallout">
            <a:avLst>
              <a:gd name="adj1" fmla="val 84579"/>
              <a:gd name="adj2" fmla="val 610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exceed $19 trillion in 2014, an increase of nearly 160%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412550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150</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151</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909"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152</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154</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16</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219235469"/>
              </p:ext>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575832"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World Trade Volume Growth*,</a:t>
            </a:r>
            <a:br>
              <a:rPr lang="en-US" dirty="0" smtClean="0"/>
            </a:br>
            <a:r>
              <a:rPr lang="en-US" dirty="0" smtClean="0"/>
              <a:t>2012 – 2015F</a:t>
            </a:r>
          </a:p>
        </p:txBody>
      </p:sp>
      <p:sp>
        <p:nvSpPr>
          <p:cNvPr id="1969158" name="AutoShape 6"/>
          <p:cNvSpPr>
            <a:spLocks noChangeArrowheads="1"/>
          </p:cNvSpPr>
          <p:nvPr/>
        </p:nvSpPr>
        <p:spPr bwMode="blackWhite">
          <a:xfrm>
            <a:off x="1078199" y="1416177"/>
            <a:ext cx="4029272" cy="1473569"/>
          </a:xfrm>
          <a:prstGeom prst="wedgeRectCallout">
            <a:avLst>
              <a:gd name="adj1" fmla="val 86091"/>
              <a:gd name="adj2" fmla="val 350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World trade volume growth is expected to accelerate modestly through 2015—translating into $2.25 trillion in net trade growth</a:t>
            </a:r>
            <a:endParaRPr lang="en-US" b="1" dirty="0">
              <a:solidFill>
                <a:schemeClr val="bg1"/>
              </a:solidFill>
              <a:cs typeface="+mn-cs"/>
            </a:endParaRPr>
          </a:p>
        </p:txBody>
      </p:sp>
      <p:sp>
        <p:nvSpPr>
          <p:cNvPr id="7" name="Rectangle 6"/>
          <p:cNvSpPr>
            <a:spLocks noChangeArrowheads="1"/>
          </p:cNvSpPr>
          <p:nvPr/>
        </p:nvSpPr>
        <p:spPr bwMode="auto">
          <a:xfrm>
            <a:off x="76200" y="6327769"/>
            <a:ext cx="7434728"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*Goods and services.</a:t>
            </a:r>
          </a:p>
          <a:p>
            <a:pPr eaLnBrk="0" hangingPunct="0"/>
            <a:r>
              <a:rPr lang="en-US" sz="1200" dirty="0" smtClean="0"/>
              <a:t>Source</a:t>
            </a:r>
            <a:r>
              <a:rPr lang="en-US" sz="1200" dirty="0"/>
              <a:t>: International Monetary Fund, </a:t>
            </a:r>
            <a:r>
              <a:rPr lang="en-US" sz="1200" i="1" dirty="0"/>
              <a:t>World Economic </a:t>
            </a:r>
            <a:r>
              <a:rPr lang="en-US" sz="1200" i="1" dirty="0" smtClean="0"/>
              <a:t>Outlook</a:t>
            </a:r>
            <a:r>
              <a:rPr lang="en-US" sz="1200" dirty="0" smtClean="0"/>
              <a:t>, July 2014; Insurance Information </a:t>
            </a:r>
            <a:r>
              <a:rPr lang="en-US" sz="1200" dirty="0"/>
              <a:t>Institute.</a:t>
            </a:r>
          </a:p>
        </p:txBody>
      </p:sp>
    </p:spTree>
    <p:extLst>
      <p:ext uri="{BB962C8B-B14F-4D97-AF65-F5344CB8AC3E}">
        <p14:creationId xmlns:p14="http://schemas.microsoft.com/office/powerpoint/2010/main" val="1816320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a:t>
            </a:fld>
            <a:endParaRPr lang="en-US" smtClean="0"/>
          </a:p>
        </p:txBody>
      </p:sp>
      <p:sp>
        <p:nvSpPr>
          <p:cNvPr id="66566" name="Rectangle 11"/>
          <p:cNvSpPr>
            <a:spLocks noGrp="1" noChangeArrowheads="1"/>
          </p:cNvSpPr>
          <p:nvPr>
            <p:ph type="title"/>
          </p:nvPr>
        </p:nvSpPr>
        <p:spPr/>
        <p:txBody>
          <a:bodyPr/>
          <a:lstStyle/>
          <a:p>
            <a:r>
              <a:rPr lang="en-US" dirty="0" smtClean="0"/>
              <a:t>World Trade Volume: IMPORTS</a:t>
            </a:r>
            <a:br>
              <a:rPr lang="en-US" dirty="0" smtClean="0"/>
            </a:br>
            <a:r>
              <a:rPr lang="en-US" dirty="0" smtClean="0"/>
              <a:t>2010 – 2015F</a:t>
            </a:r>
          </a:p>
        </p:txBody>
      </p:sp>
      <p:graphicFrame>
        <p:nvGraphicFramePr>
          <p:cNvPr id="66562" name="Object 4"/>
          <p:cNvGraphicFramePr>
            <a:graphicFrameLocks noChangeAspect="1"/>
          </p:cNvGraphicFramePr>
          <p:nvPr>
            <p:extLst>
              <p:ext uri="{D42A27DB-BD31-4B8C-83A1-F6EECF244321}">
                <p14:modId xmlns:p14="http://schemas.microsoft.com/office/powerpoint/2010/main" val="2310627718"/>
              </p:ext>
            </p:extLst>
          </p:nvPr>
        </p:nvGraphicFramePr>
        <p:xfrm>
          <a:off x="161364" y="2283759"/>
          <a:ext cx="8867775" cy="3771900"/>
        </p:xfrm>
        <a:graphic>
          <a:graphicData uri="http://schemas.openxmlformats.org/presentationml/2006/ole">
            <mc:AlternateContent xmlns:mc="http://schemas.openxmlformats.org/markup-compatibility/2006">
              <mc:Choice xmlns:v="urn:schemas-microsoft-com:vml" Requires="v">
                <p:oleObj spid="_x0000_s2857685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161364" y="228375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933793" y="2378633"/>
            <a:ext cx="2891119" cy="1293255"/>
          </a:xfrm>
          <a:prstGeom prst="wedgeRectCallout">
            <a:avLst>
              <a:gd name="adj1" fmla="val 20593"/>
              <a:gd name="adj2" fmla="val 964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Import growth in emerging economies outpaces Advanced Economies by a wide margin but will slow in 2014</a:t>
            </a:r>
            <a:endParaRPr lang="en-US" sz="1600" b="1" dirty="0">
              <a:solidFill>
                <a:schemeClr val="bg1"/>
              </a:solidFill>
            </a:endParaRPr>
          </a:p>
        </p:txBody>
      </p:sp>
      <p:sp>
        <p:nvSpPr>
          <p:cNvPr id="17" name="Rectangle 3"/>
          <p:cNvSpPr>
            <a:spLocks noChangeArrowheads="1"/>
          </p:cNvSpPr>
          <p:nvPr/>
        </p:nvSpPr>
        <p:spPr bwMode="black">
          <a:xfrm>
            <a:off x="282388" y="197503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4401110" y="1966072"/>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2"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(July 2014 ); </a:t>
            </a:r>
            <a:r>
              <a:rPr lang="en-US" sz="1100" dirty="0"/>
              <a:t>Insurance Information Institute.</a:t>
            </a:r>
          </a:p>
        </p:txBody>
      </p:sp>
      <p:sp>
        <p:nvSpPr>
          <p:cNvPr id="11" name="AutoShape 9"/>
          <p:cNvSpPr>
            <a:spLocks noChangeArrowheads="1"/>
          </p:cNvSpPr>
          <p:nvPr/>
        </p:nvSpPr>
        <p:spPr bwMode="blackWhite">
          <a:xfrm>
            <a:off x="1602019" y="2489710"/>
            <a:ext cx="2891119" cy="1293255"/>
          </a:xfrm>
          <a:prstGeom prst="wedgeRectCallout">
            <a:avLst>
              <a:gd name="adj1" fmla="val 20593"/>
              <a:gd name="adj2" fmla="val 964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Import growth in Advanced </a:t>
            </a:r>
            <a:r>
              <a:rPr lang="en-US" sz="1600" b="1" dirty="0">
                <a:solidFill>
                  <a:schemeClr val="bg1"/>
                </a:solidFill>
              </a:rPr>
              <a:t>E</a:t>
            </a:r>
            <a:r>
              <a:rPr lang="en-US" sz="1600" b="1" dirty="0" smtClean="0">
                <a:solidFill>
                  <a:schemeClr val="bg1"/>
                </a:solidFill>
              </a:rPr>
              <a:t>conomies is expected to accelerate in 2014</a:t>
            </a:r>
            <a:endParaRPr lang="en-US" sz="1600" b="1" dirty="0">
              <a:solidFill>
                <a:schemeClr val="bg1"/>
              </a:solidFill>
            </a:endParaRPr>
          </a:p>
        </p:txBody>
      </p:sp>
    </p:spTree>
    <p:extLst>
      <p:ext uri="{BB962C8B-B14F-4D97-AF65-F5344CB8AC3E}">
        <p14:creationId xmlns:p14="http://schemas.microsoft.com/office/powerpoint/2010/main" val="2044780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a:t>
            </a:fld>
            <a:endParaRPr lang="en-US" smtClean="0"/>
          </a:p>
        </p:txBody>
      </p:sp>
      <p:sp>
        <p:nvSpPr>
          <p:cNvPr id="66566" name="Rectangle 11"/>
          <p:cNvSpPr>
            <a:spLocks noGrp="1" noChangeArrowheads="1"/>
          </p:cNvSpPr>
          <p:nvPr>
            <p:ph type="title"/>
          </p:nvPr>
        </p:nvSpPr>
        <p:spPr/>
        <p:txBody>
          <a:bodyPr/>
          <a:lstStyle/>
          <a:p>
            <a:r>
              <a:rPr lang="en-US" dirty="0" smtClean="0"/>
              <a:t>World Trade Volume: EXPORTS</a:t>
            </a:r>
            <a:br>
              <a:rPr lang="en-US" dirty="0" smtClean="0"/>
            </a:br>
            <a:r>
              <a:rPr lang="en-US" dirty="0" smtClean="0"/>
              <a:t>2010 – 2015F</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0721280"/>
              </p:ext>
            </p:extLst>
          </p:nvPr>
        </p:nvGraphicFramePr>
        <p:xfrm>
          <a:off x="0" y="2324100"/>
          <a:ext cx="8867775" cy="3771900"/>
        </p:xfrm>
        <a:graphic>
          <a:graphicData uri="http://schemas.openxmlformats.org/presentationml/2006/ole">
            <mc:AlternateContent xmlns:mc="http://schemas.openxmlformats.org/markup-compatibility/2006">
              <mc:Choice xmlns:v="urn:schemas-microsoft-com:vml" Requires="v">
                <p:oleObj spid="_x0000_s2857787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23241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849472" y="2378633"/>
            <a:ext cx="2751604" cy="1102657"/>
          </a:xfrm>
          <a:prstGeom prst="wedgeRectCallout">
            <a:avLst>
              <a:gd name="adj1" fmla="val -5798"/>
              <a:gd name="adj2" fmla="val 1232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Export growth in emerging economies has decelerated sharply</a:t>
            </a:r>
            <a:endParaRPr lang="en-US" sz="1600" b="1" dirty="0">
              <a:solidFill>
                <a:schemeClr val="bg1"/>
              </a:solidFill>
            </a:endParaRPr>
          </a:p>
        </p:txBody>
      </p:sp>
      <p:sp>
        <p:nvSpPr>
          <p:cNvPr id="17" name="Rectangle 3"/>
          <p:cNvSpPr>
            <a:spLocks noChangeArrowheads="1"/>
          </p:cNvSpPr>
          <p:nvPr/>
        </p:nvSpPr>
        <p:spPr bwMode="black">
          <a:xfrm>
            <a:off x="282388" y="197503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Economies</a:t>
            </a:r>
            <a:endParaRPr lang="en-US" sz="2400" b="1" u="sng" dirty="0">
              <a:solidFill>
                <a:srgbClr val="225A7A"/>
              </a:solidFill>
            </a:endParaRPr>
          </a:p>
        </p:txBody>
      </p:sp>
      <p:sp>
        <p:nvSpPr>
          <p:cNvPr id="18" name="Rectangle 3"/>
          <p:cNvSpPr>
            <a:spLocks noChangeArrowheads="1"/>
          </p:cNvSpPr>
          <p:nvPr/>
        </p:nvSpPr>
        <p:spPr bwMode="black">
          <a:xfrm>
            <a:off x="4401110" y="1966072"/>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Economies</a:t>
            </a:r>
            <a:endParaRPr lang="en-US" sz="2400" b="1" u="sng" dirty="0">
              <a:solidFill>
                <a:srgbClr val="225A7A"/>
              </a:solidFill>
            </a:endParaRPr>
          </a:p>
        </p:txBody>
      </p:sp>
      <p:sp>
        <p:nvSpPr>
          <p:cNvPr id="12" name="Rectangle 4"/>
          <p:cNvSpPr>
            <a:spLocks noChangeArrowheads="1"/>
          </p:cNvSpPr>
          <p:nvPr/>
        </p:nvSpPr>
        <p:spPr bwMode="auto">
          <a:xfrm>
            <a:off x="0" y="6575615"/>
            <a:ext cx="91440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IMF </a:t>
            </a:r>
            <a:r>
              <a:rPr lang="en-US" sz="1100" i="1" dirty="0" smtClean="0"/>
              <a:t>World Economic Outlook</a:t>
            </a:r>
            <a:r>
              <a:rPr lang="en-US" sz="1100" dirty="0" smtClean="0"/>
              <a:t>  (April 2014); </a:t>
            </a:r>
            <a:r>
              <a:rPr lang="en-US" sz="1100" dirty="0"/>
              <a:t>Insurance Information Institute.</a:t>
            </a:r>
          </a:p>
        </p:txBody>
      </p:sp>
      <p:sp>
        <p:nvSpPr>
          <p:cNvPr id="11" name="AutoShape 9"/>
          <p:cNvSpPr>
            <a:spLocks noChangeArrowheads="1"/>
          </p:cNvSpPr>
          <p:nvPr/>
        </p:nvSpPr>
        <p:spPr bwMode="blackWhite">
          <a:xfrm>
            <a:off x="1649506" y="2538462"/>
            <a:ext cx="2751604" cy="1102657"/>
          </a:xfrm>
          <a:prstGeom prst="wedgeRectCallout">
            <a:avLst>
              <a:gd name="adj1" fmla="val 12895"/>
              <a:gd name="adj2" fmla="val 1155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Export growth in advanced economies should accelerate in 2014</a:t>
            </a:r>
            <a:endParaRPr lang="en-US" sz="1600" b="1" dirty="0">
              <a:solidFill>
                <a:schemeClr val="bg1"/>
              </a:solidFill>
            </a:endParaRPr>
          </a:p>
        </p:txBody>
      </p:sp>
    </p:spTree>
    <p:extLst>
      <p:ext uri="{BB962C8B-B14F-4D97-AF65-F5344CB8AC3E}">
        <p14:creationId xmlns:p14="http://schemas.microsoft.com/office/powerpoint/2010/main" val="3147396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19</a:t>
            </a:fld>
            <a:endParaRPr lang="en-US" sz="900"/>
          </a:p>
        </p:txBody>
      </p:sp>
      <p:sp>
        <p:nvSpPr>
          <p:cNvPr id="437250" name="Rectangle 2"/>
          <p:cNvSpPr>
            <a:spLocks noGrp="1" noChangeArrowheads="1"/>
          </p:cNvSpPr>
          <p:nvPr>
            <p:ph type="title" idx="4294967295"/>
          </p:nvPr>
        </p:nvSpPr>
        <p:spPr>
          <a:xfrm>
            <a:off x="0" y="350557"/>
            <a:ext cx="8001000" cy="581025"/>
          </a:xfrm>
        </p:spPr>
        <p:txBody>
          <a:bodyPr lIns="92075" tIns="46038" rIns="92075" bIns="46038" anchor="b"/>
          <a:lstStyle/>
          <a:p>
            <a:pPr>
              <a:lnSpc>
                <a:spcPct val="85000"/>
              </a:lnSpc>
            </a:pPr>
            <a:r>
              <a:rPr lang="en-US" dirty="0" smtClean="0"/>
              <a:t>Country Shares of World </a:t>
            </a:r>
            <a:br>
              <a:rPr lang="en-US" dirty="0" smtClean="0"/>
            </a:br>
            <a:r>
              <a:rPr lang="en-US" dirty="0" smtClean="0"/>
              <a:t>Merchandise Exports</a:t>
            </a:r>
            <a:endParaRPr lang="en-US" dirty="0" smtClean="0">
              <a:solidFill>
                <a:srgbClr val="28688C"/>
              </a:solidFill>
            </a:endParaRPr>
          </a:p>
        </p:txBody>
      </p:sp>
      <p:sp>
        <p:nvSpPr>
          <p:cNvPr id="46086" name="Text Box 5"/>
          <p:cNvSpPr txBox="1">
            <a:spLocks noChangeArrowheads="1"/>
          </p:cNvSpPr>
          <p:nvPr/>
        </p:nvSpPr>
        <p:spPr bwMode="auto">
          <a:xfrm>
            <a:off x="26894" y="6362839"/>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World </a:t>
            </a:r>
            <a:r>
              <a:rPr lang="en-US" sz="1100" dirty="0"/>
              <a:t>Trade </a:t>
            </a:r>
            <a:r>
              <a:rPr lang="en-US" sz="1100" dirty="0" smtClean="0"/>
              <a:t>Organization accessed 4/30/14 at:  </a:t>
            </a:r>
            <a:r>
              <a:rPr lang="en-US" sz="1100" dirty="0">
                <a:hlinkClick r:id="rId3"/>
              </a:rPr>
              <a:t>http://</a:t>
            </a:r>
            <a:r>
              <a:rPr lang="en-US" sz="1100" dirty="0" smtClean="0">
                <a:hlinkClick r:id="rId3"/>
              </a:rPr>
              <a:t>www.wto.org/english/res_e/statis_e/statis_e.htm</a:t>
            </a:r>
            <a:r>
              <a:rPr lang="en-US" sz="1100" dirty="0" smtClean="0"/>
              <a:t> ; Insurance Information Institute.</a:t>
            </a:r>
            <a:endParaRPr lang="en-US" sz="1100" dirty="0"/>
          </a:p>
        </p:txBody>
      </p:sp>
      <p:sp>
        <p:nvSpPr>
          <p:cNvPr id="4" name="TextBox 3"/>
          <p:cNvSpPr txBox="1"/>
          <p:nvPr/>
        </p:nvSpPr>
        <p:spPr>
          <a:xfrm>
            <a:off x="285643" y="1657722"/>
            <a:ext cx="5115032" cy="942603"/>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4"/>
          <a:stretch>
            <a:fillRect/>
          </a:stretch>
        </p:blipFill>
        <p:spPr>
          <a:xfrm>
            <a:off x="85725" y="1800600"/>
            <a:ext cx="9005001" cy="4467597"/>
          </a:xfrm>
          <a:prstGeom prst="rect">
            <a:avLst/>
          </a:prstGeom>
        </p:spPr>
      </p:pic>
      <p:sp>
        <p:nvSpPr>
          <p:cNvPr id="11" name="AutoShape 13"/>
          <p:cNvSpPr>
            <a:spLocks noChangeArrowheads="1"/>
          </p:cNvSpPr>
          <p:nvPr/>
        </p:nvSpPr>
        <p:spPr bwMode="blackWhite">
          <a:xfrm>
            <a:off x="1438275" y="1074460"/>
            <a:ext cx="6162782" cy="677719"/>
          </a:xfrm>
          <a:prstGeom prst="wedgeRectCallout">
            <a:avLst>
              <a:gd name="adj1" fmla="val 23620"/>
              <a:gd name="adj2" fmla="val 3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US, China, Japan and Western Europe lead the world in merchandise exports</a:t>
            </a:r>
            <a:endParaRPr lang="en-US" b="1" dirty="0">
              <a:solidFill>
                <a:schemeClr val="bg1"/>
              </a:solidFill>
            </a:endParaRPr>
          </a:p>
        </p:txBody>
      </p:sp>
    </p:spTree>
    <p:extLst>
      <p:ext uri="{BB962C8B-B14F-4D97-AF65-F5344CB8AC3E}">
        <p14:creationId xmlns:p14="http://schemas.microsoft.com/office/powerpoint/2010/main" val="16220689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Outlook: Property/Casualty</a:t>
            </a:r>
            <a:endParaRPr lang="en-US" i="1" dirty="0" smtClean="0"/>
          </a:p>
        </p:txBody>
      </p:sp>
      <p:sp>
        <p:nvSpPr>
          <p:cNvPr id="1922051" name="Rectangle 3"/>
          <p:cNvSpPr>
            <a:spLocks noGrp="1" noChangeArrowheads="1"/>
          </p:cNvSpPr>
          <p:nvPr>
            <p:ph type="body" idx="1"/>
          </p:nvPr>
        </p:nvSpPr>
        <p:spPr>
          <a:xfrm>
            <a:off x="255131" y="1159348"/>
            <a:ext cx="8640448" cy="5448301"/>
          </a:xfrm>
        </p:spPr>
        <p:txBody>
          <a:bodyPr/>
          <a:lstStyle/>
          <a:p>
            <a:pPr>
              <a:lnSpc>
                <a:spcPts val="1800"/>
              </a:lnSpc>
            </a:pPr>
            <a:r>
              <a:rPr lang="en-US" b="1" dirty="0" smtClean="0"/>
              <a:t>Modest growth will continue in 2014 (~ 4.0% DPW in US)</a:t>
            </a:r>
          </a:p>
          <a:p>
            <a:pPr lvl="1">
              <a:lnSpc>
                <a:spcPts val="1800"/>
              </a:lnSpc>
            </a:pPr>
            <a:r>
              <a:rPr lang="en-US" sz="1800" b="1" dirty="0" smtClean="0"/>
              <a:t>Exposure growth tied primarily to overall GDP growth/key sector drivers</a:t>
            </a:r>
          </a:p>
          <a:p>
            <a:pPr lvl="1">
              <a:lnSpc>
                <a:spcPts val="1800"/>
              </a:lnSpc>
            </a:pPr>
            <a:r>
              <a:rPr lang="en-US" sz="1800" b="1" dirty="0" smtClean="0"/>
              <a:t>Rates remain marginally in positive territory though more concern for commercial lines in late 2014 and into 2015</a:t>
            </a:r>
          </a:p>
          <a:p>
            <a:pPr lvl="1">
              <a:lnSpc>
                <a:spcPts val="1800"/>
              </a:lnSpc>
            </a:pPr>
            <a:r>
              <a:rPr lang="en-US" sz="1800" b="1" dirty="0" smtClean="0"/>
              <a:t>Reinsurance pricing under pressure—more so for property risks</a:t>
            </a:r>
            <a:endParaRPr lang="en-US" sz="1800" b="1" dirty="0"/>
          </a:p>
          <a:p>
            <a:pPr>
              <a:lnSpc>
                <a:spcPts val="1800"/>
              </a:lnSpc>
            </a:pPr>
            <a:r>
              <a:rPr lang="en-US" b="1" dirty="0" smtClean="0"/>
              <a:t>Underlying loss cost trends remain manageable</a:t>
            </a:r>
          </a:p>
          <a:p>
            <a:pPr>
              <a:lnSpc>
                <a:spcPts val="1800"/>
              </a:lnSpc>
            </a:pPr>
            <a:r>
              <a:rPr lang="en-US" b="1" dirty="0" smtClean="0"/>
              <a:t>Very well capitalized (record)</a:t>
            </a:r>
          </a:p>
          <a:p>
            <a:pPr>
              <a:lnSpc>
                <a:spcPts val="1800"/>
              </a:lnSpc>
            </a:pPr>
            <a:r>
              <a:rPr lang="en-US" b="1" dirty="0" smtClean="0"/>
              <a:t>For primary insurers, falling reinsurance pricing and alternative capital are benefits</a:t>
            </a:r>
          </a:p>
          <a:p>
            <a:pPr>
              <a:lnSpc>
                <a:spcPts val="1800"/>
              </a:lnSpc>
            </a:pPr>
            <a:r>
              <a:rPr lang="en-US" b="1" dirty="0" smtClean="0"/>
              <a:t>Traditional reinsurers challenged by continued entry of new capital and accumulation of “organic” capital</a:t>
            </a:r>
          </a:p>
          <a:p>
            <a:pPr>
              <a:lnSpc>
                <a:spcPts val="1800"/>
              </a:lnSpc>
            </a:pPr>
            <a:r>
              <a:rPr lang="en-US" b="1" dirty="0" smtClean="0"/>
              <a:t>Regulatory/Legislative concerns manageable</a:t>
            </a:r>
          </a:p>
          <a:p>
            <a:pPr lvl="1">
              <a:lnSpc>
                <a:spcPts val="1800"/>
              </a:lnSpc>
            </a:pPr>
            <a:r>
              <a:rPr lang="en-US" sz="2000" b="1" dirty="0" smtClean="0"/>
              <a:t>TRIA, Systemic risk, International Regulation; Ex-</a:t>
            </a:r>
            <a:r>
              <a:rPr lang="en-US" sz="2000" b="1" dirty="0" err="1" smtClean="0"/>
              <a:t>Im</a:t>
            </a:r>
            <a:r>
              <a:rPr lang="en-US" sz="2000" b="1" dirty="0" smtClean="0"/>
              <a:t> Bank</a:t>
            </a:r>
            <a:endParaRPr lang="en-US" sz="2400" b="1" dirty="0" smtClean="0"/>
          </a:p>
        </p:txBody>
      </p:sp>
      <p:sp>
        <p:nvSpPr>
          <p:cNvPr id="7" name="Rectangle 6"/>
          <p:cNvSpPr>
            <a:spLocks noChangeArrowheads="1"/>
          </p:cNvSpPr>
          <p:nvPr/>
        </p:nvSpPr>
        <p:spPr bwMode="blackWhite">
          <a:xfrm>
            <a:off x="5143495" y="3343286"/>
            <a:ext cx="3257551" cy="88583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80000"/>
              </a:lnSpc>
              <a:spcBef>
                <a:spcPct val="25000"/>
              </a:spcBef>
              <a:spcAft>
                <a:spcPct val="0"/>
              </a:spcAft>
            </a:pPr>
            <a:r>
              <a:rPr lang="en-US" b="1" dirty="0" smtClean="0">
                <a:solidFill>
                  <a:srgbClr val="FFFFFF"/>
                </a:solidFill>
                <a:latin typeface="Arial" charset="0"/>
                <a:cs typeface="Arial" charset="0"/>
              </a:rPr>
              <a:t>Personal Lines: Stable</a:t>
            </a:r>
          </a:p>
          <a:p>
            <a:pPr algn="ctr" fontAlgn="base">
              <a:lnSpc>
                <a:spcPct val="80000"/>
              </a:lnSpc>
              <a:spcBef>
                <a:spcPct val="25000"/>
              </a:spcBef>
              <a:spcAft>
                <a:spcPct val="0"/>
              </a:spcAft>
            </a:pPr>
            <a:r>
              <a:rPr lang="en-US" b="1" dirty="0" smtClean="0">
                <a:solidFill>
                  <a:srgbClr val="FFFFFF"/>
                </a:solidFill>
              </a:rPr>
              <a:t>Commercial Lines: Negative</a:t>
            </a:r>
          </a:p>
          <a:p>
            <a:pPr algn="ctr" fontAlgn="base">
              <a:lnSpc>
                <a:spcPct val="80000"/>
              </a:lnSpc>
              <a:spcBef>
                <a:spcPct val="25000"/>
              </a:spcBef>
              <a:spcAft>
                <a:spcPct val="0"/>
              </a:spcAft>
            </a:pPr>
            <a:r>
              <a:rPr lang="en-US" b="1" dirty="0" smtClean="0">
                <a:solidFill>
                  <a:srgbClr val="FFFFFF"/>
                </a:solidFill>
                <a:latin typeface="Arial" charset="0"/>
                <a:cs typeface="Arial" charset="0"/>
              </a:rPr>
              <a:t>Reinsurance: </a:t>
            </a:r>
            <a:r>
              <a:rPr lang="en-US" b="1" dirty="0" smtClean="0">
                <a:solidFill>
                  <a:srgbClr val="FFFFFF"/>
                </a:solidFill>
              </a:rPr>
              <a:t>Negativ</a:t>
            </a:r>
            <a:r>
              <a:rPr lang="en-US" b="1" dirty="0" smtClean="0">
                <a:solidFill>
                  <a:srgbClr val="FFFFFF"/>
                </a:solidFill>
                <a:latin typeface="Arial" charset="0"/>
                <a:cs typeface="Arial" charset="0"/>
              </a:rPr>
              <a:t>e*</a:t>
            </a:r>
            <a:endParaRPr lang="en-US" b="1" dirty="0">
              <a:solidFill>
                <a:srgbClr val="FFFFFF"/>
              </a:solidFill>
              <a:latin typeface="Arial" charset="0"/>
              <a:cs typeface="Arial" charset="0"/>
            </a:endParaRPr>
          </a:p>
        </p:txBody>
      </p:sp>
      <p:sp>
        <p:nvSpPr>
          <p:cNvPr id="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*Outlook assessment from A.M. Best.</a:t>
            </a:r>
            <a:endParaRPr lang="en-US" sz="1000" dirty="0"/>
          </a:p>
        </p:txBody>
      </p:sp>
    </p:spTree>
    <p:extLst>
      <p:ext uri="{BB962C8B-B14F-4D97-AF65-F5344CB8AC3E}">
        <p14:creationId xmlns:p14="http://schemas.microsoft.com/office/powerpoint/2010/main" val="3648099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par>
                          <p:cTn id="45" fill="hold">
                            <p:stCondLst>
                              <p:cond delay="500"/>
                            </p:stCondLst>
                            <p:childTnLst>
                              <p:par>
                                <p:cTn id="46" presetID="23" presetClass="entr" presetSubtype="16" fill="hold" grpId="0" nodeType="afterEffect">
                                  <p:stCondLst>
                                    <p:cond delay="100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20</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7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pic>
        <p:nvPicPr>
          <p:cNvPr id="25098242" name="Picture 2"/>
          <p:cNvPicPr>
            <a:picLocks noChangeAspect="1" noChangeArrowheads="1"/>
          </p:cNvPicPr>
          <p:nvPr/>
        </p:nvPicPr>
        <p:blipFill>
          <a:blip r:embed="rId3" cstate="print"/>
          <a:srcRect l="33031" t="23736" r="33031" b="3956"/>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16848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Ocean Marine Overview</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Vessel Losses Have Dropped though Underwriting Performance Remains Volatile</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820155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U.S. Ocean Marine Combined Ratio: </a:t>
            </a:r>
            <a:br>
              <a:rPr lang="en-US" dirty="0" smtClean="0"/>
            </a:br>
            <a:r>
              <a:rPr lang="en-US" dirty="0" smtClean="0"/>
              <a:t>2004–2013</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723561638"/>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62490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Ocean Marine Results Have Been Quite Volatile Over the Past Decade, with the Combined Ratio Ranging by More than 20 Points</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22</a:t>
            </a:fld>
            <a:endParaRPr lang="en-US"/>
          </a:p>
        </p:txBody>
      </p:sp>
      <p:sp>
        <p:nvSpPr>
          <p:cNvPr id="8" name="AutoShape 13"/>
          <p:cNvSpPr>
            <a:spLocks noChangeArrowheads="1"/>
          </p:cNvSpPr>
          <p:nvPr/>
        </p:nvSpPr>
        <p:spPr bwMode="blackWhite">
          <a:xfrm>
            <a:off x="6748463" y="1153039"/>
            <a:ext cx="2300287" cy="880121"/>
          </a:xfrm>
          <a:prstGeom prst="wedgeRectCallout">
            <a:avLst>
              <a:gd name="adj1" fmla="val 10783"/>
              <a:gd name="adj2" fmla="val 1671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Ocean Marine results have improved markedly in 2013</a:t>
            </a:r>
            <a:endParaRPr lang="en-US" sz="1600" b="1" dirty="0">
              <a:solidFill>
                <a:schemeClr val="bg1"/>
              </a:solidFill>
            </a:endParaRPr>
          </a:p>
        </p:txBody>
      </p:sp>
    </p:spTree>
    <p:extLst>
      <p:ext uri="{BB962C8B-B14F-4D97-AF65-F5344CB8AC3E}">
        <p14:creationId xmlns:p14="http://schemas.microsoft.com/office/powerpoint/2010/main" val="163005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U.S. Ocean Marine Direct Written Premiums:  2004–2013</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65372129"/>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625929"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Ocean Marine Premium Volume Fell During the Global Financial Crisis, Increased but Are Now Falling Again</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23</a:t>
            </a:fld>
            <a:endParaRPr lang="en-US"/>
          </a:p>
        </p:txBody>
      </p:sp>
      <p:sp>
        <p:nvSpPr>
          <p:cNvPr id="8" name="AutoShape 13"/>
          <p:cNvSpPr>
            <a:spLocks noChangeArrowheads="1"/>
          </p:cNvSpPr>
          <p:nvPr/>
        </p:nvSpPr>
        <p:spPr bwMode="blackWhite">
          <a:xfrm>
            <a:off x="3392358" y="1305099"/>
            <a:ext cx="2300287" cy="880121"/>
          </a:xfrm>
          <a:prstGeom prst="wedgeRectCallout">
            <a:avLst>
              <a:gd name="adj1" fmla="val 79106"/>
              <a:gd name="adj2" fmla="val 292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Ocean Marine premium volume has been volatile</a:t>
            </a:r>
            <a:endParaRPr lang="en-US" sz="1600" b="1" dirty="0">
              <a:solidFill>
                <a:schemeClr val="bg1"/>
              </a:solidFill>
            </a:endParaRPr>
          </a:p>
        </p:txBody>
      </p:sp>
      <p:sp>
        <p:nvSpPr>
          <p:cNvPr id="9" name="Rectangle 5"/>
          <p:cNvSpPr>
            <a:spLocks noChangeArrowheads="1"/>
          </p:cNvSpPr>
          <p:nvPr/>
        </p:nvSpPr>
        <p:spPr bwMode="black">
          <a:xfrm>
            <a:off x="303522" y="119430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27476240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24</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Total Vessel Losses by Top 10 Regions: 2002 – 2013  </a:t>
            </a:r>
          </a:p>
        </p:txBody>
      </p:sp>
      <p:graphicFrame>
        <p:nvGraphicFramePr>
          <p:cNvPr id="39938" name="Object 3"/>
          <p:cNvGraphicFramePr>
            <a:graphicFrameLocks noChangeAspect="1"/>
          </p:cNvGraphicFramePr>
          <p:nvPr/>
        </p:nvGraphicFramePr>
        <p:xfrm>
          <a:off x="12729" y="2127147"/>
          <a:ext cx="8731050" cy="3971521"/>
        </p:xfrm>
        <a:graphic>
          <a:graphicData uri="http://schemas.openxmlformats.org/presentationml/2006/ole">
            <mc:AlternateContent xmlns:mc="http://schemas.openxmlformats.org/markup-compatibility/2006">
              <mc:Choice xmlns:v="urn:schemas-microsoft-com:vml" Requires="v">
                <p:oleObj spid="_x0000_s28587072"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12729" y="2127147"/>
                        <a:ext cx="8731050" cy="3971521"/>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Statistics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Total Vessel Losses</a:t>
            </a:r>
            <a:endParaRPr lang="en-US" sz="1600" b="1" dirty="0">
              <a:solidFill>
                <a:srgbClr val="225A7A"/>
              </a:solidFill>
            </a:endParaRPr>
          </a:p>
        </p:txBody>
      </p:sp>
      <p:sp>
        <p:nvSpPr>
          <p:cNvPr id="11" name="AutoShape 8"/>
          <p:cNvSpPr>
            <a:spLocks noChangeArrowheads="1"/>
          </p:cNvSpPr>
          <p:nvPr/>
        </p:nvSpPr>
        <p:spPr bwMode="blackWhite">
          <a:xfrm>
            <a:off x="3813204" y="1128708"/>
            <a:ext cx="3930622" cy="2381727"/>
          </a:xfrm>
          <a:prstGeom prst="wedgeRectCallout">
            <a:avLst>
              <a:gd name="adj1" fmla="val -106040"/>
              <a:gd name="adj2" fmla="val 226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 China, Indo China, Indonesia and the Philippines was the region that saw the most losses (296) from 2002 through 2013.  The U.S. eastern seaboard dropped of the list as there were no total losses last year.</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
        <p:nvSpPr>
          <p:cNvPr id="14" name="Rectangle 6"/>
          <p:cNvSpPr>
            <a:spLocks noChangeArrowheads="1"/>
          </p:cNvSpPr>
          <p:nvPr/>
        </p:nvSpPr>
        <p:spPr bwMode="blackWhite">
          <a:xfrm>
            <a:off x="648929" y="5672137"/>
            <a:ext cx="8244349" cy="5968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There were 1,673 total vessel losses from 2002 through 2013.  The top 10 regions account for about 75% of all total losses</a:t>
            </a:r>
            <a:endParaRPr lang="en-US" b="1" dirty="0">
              <a:solidFill>
                <a:srgbClr val="FFFFFF"/>
              </a:solidFill>
            </a:endParaRPr>
          </a:p>
        </p:txBody>
      </p:sp>
    </p:spTree>
    <p:extLst>
      <p:ext uri="{BB962C8B-B14F-4D97-AF65-F5344CB8AC3E}">
        <p14:creationId xmlns:p14="http://schemas.microsoft.com/office/powerpoint/2010/main" val="21047903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500"/>
                            </p:stCondLst>
                            <p:childTnLst>
                              <p:par>
                                <p:cTn id="9" presetID="53"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25</a:t>
            </a:fld>
            <a:endParaRPr lang="en-US" sz="900"/>
          </a:p>
        </p:txBody>
      </p:sp>
      <p:sp>
        <p:nvSpPr>
          <p:cNvPr id="437250" name="Rectangle 2"/>
          <p:cNvSpPr>
            <a:spLocks noGrp="1" noChangeArrowheads="1"/>
          </p:cNvSpPr>
          <p:nvPr>
            <p:ph type="title" idx="4294967295"/>
          </p:nvPr>
        </p:nvSpPr>
        <p:spPr>
          <a:xfrm>
            <a:off x="0" y="159216"/>
            <a:ext cx="8001000" cy="581025"/>
          </a:xfrm>
        </p:spPr>
        <p:txBody>
          <a:bodyPr lIns="92075" tIns="46038" rIns="92075" bIns="46038" anchor="b"/>
          <a:lstStyle/>
          <a:p>
            <a:pPr>
              <a:lnSpc>
                <a:spcPct val="85000"/>
              </a:lnSpc>
            </a:pPr>
            <a:r>
              <a:rPr lang="en-US" dirty="0" smtClean="0"/>
              <a:t>Vessel Losses by Region, 2002 – 2013 </a:t>
            </a:r>
            <a:endParaRPr lang="en-US" dirty="0" smtClean="0">
              <a:solidFill>
                <a:srgbClr val="28688C"/>
              </a:solidFill>
            </a:endParaRPr>
          </a:p>
        </p:txBody>
      </p:sp>
      <p:sp>
        <p:nvSpPr>
          <p:cNvPr id="4" name="TextBox 3"/>
          <p:cNvSpPr txBox="1"/>
          <p:nvPr/>
        </p:nvSpPr>
        <p:spPr>
          <a:xfrm>
            <a:off x="285643" y="1657722"/>
            <a:ext cx="5115032" cy="942603"/>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a:blip r:embed="rId3"/>
          <a:stretch>
            <a:fillRect/>
          </a:stretch>
        </p:blipFill>
        <p:spPr>
          <a:xfrm>
            <a:off x="252305" y="1390112"/>
            <a:ext cx="8348770" cy="4803819"/>
          </a:xfrm>
          <a:prstGeom prst="rect">
            <a:avLst/>
          </a:prstGeom>
        </p:spPr>
      </p:pic>
      <p:sp>
        <p:nvSpPr>
          <p:cNvPr id="12"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Statistics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5" name="Oval 4"/>
          <p:cNvSpPr/>
          <p:nvPr/>
        </p:nvSpPr>
        <p:spPr>
          <a:xfrm rot="1139563">
            <a:off x="6561947" y="2867461"/>
            <a:ext cx="1285875" cy="1961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8"/>
          <p:cNvSpPr>
            <a:spLocks noChangeArrowheads="1"/>
          </p:cNvSpPr>
          <p:nvPr/>
        </p:nvSpPr>
        <p:spPr bwMode="blackWhite">
          <a:xfrm>
            <a:off x="6000750" y="1164558"/>
            <a:ext cx="2824162" cy="1578640"/>
          </a:xfrm>
          <a:prstGeom prst="wedgeRectCallout">
            <a:avLst>
              <a:gd name="adj1" fmla="val 6368"/>
              <a:gd name="adj2" fmla="val 68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Asia accounts for the largest share of total losses, followed by the Middle East and E. Mediterranean</a:t>
            </a:r>
            <a:endParaRPr lang="en-US" sz="2000" b="1" i="1" dirty="0">
              <a:solidFill>
                <a:schemeClr val="bg1"/>
              </a:solidFill>
              <a:cs typeface="+mn-cs"/>
            </a:endParaRPr>
          </a:p>
        </p:txBody>
      </p:sp>
    </p:spTree>
    <p:extLst>
      <p:ext uri="{BB962C8B-B14F-4D97-AF65-F5344CB8AC3E}">
        <p14:creationId xmlns:p14="http://schemas.microsoft.com/office/powerpoint/2010/main" val="33883959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26</a:t>
            </a:fld>
            <a:endParaRPr lang="en-US" sz="900"/>
          </a:p>
        </p:txBody>
      </p:sp>
      <p:sp>
        <p:nvSpPr>
          <p:cNvPr id="437250" name="Rectangle 2"/>
          <p:cNvSpPr>
            <a:spLocks noGrp="1" noChangeArrowheads="1"/>
          </p:cNvSpPr>
          <p:nvPr>
            <p:ph type="title" idx="4294967295"/>
          </p:nvPr>
        </p:nvSpPr>
        <p:spPr>
          <a:xfrm>
            <a:off x="-57152" y="307693"/>
            <a:ext cx="8131963" cy="581025"/>
          </a:xfrm>
        </p:spPr>
        <p:txBody>
          <a:bodyPr lIns="92075" tIns="46038" rIns="92075" bIns="46038" anchor="b"/>
          <a:lstStyle/>
          <a:p>
            <a:pPr>
              <a:lnSpc>
                <a:spcPct val="85000"/>
              </a:lnSpc>
            </a:pPr>
            <a:r>
              <a:rPr lang="en-US" sz="2600" dirty="0" smtClean="0"/>
              <a:t>Ferry </a:t>
            </a:r>
            <a:r>
              <a:rPr lang="en-US" sz="2600" dirty="0" err="1" smtClean="0"/>
              <a:t>Sewol</a:t>
            </a:r>
            <a:r>
              <a:rPr lang="en-US" sz="2600" dirty="0" smtClean="0"/>
              <a:t> Sinking in South Korea  Is One of    the Greatest Maritime Tragedies in Recent History</a:t>
            </a:r>
            <a:endParaRPr lang="en-US" sz="2600" dirty="0" smtClean="0">
              <a:solidFill>
                <a:srgbClr val="28688C"/>
              </a:solidFill>
            </a:endParaRPr>
          </a:p>
        </p:txBody>
      </p:sp>
      <p:sp>
        <p:nvSpPr>
          <p:cNvPr id="4" name="TextBox 3"/>
          <p:cNvSpPr txBox="1"/>
          <p:nvPr/>
        </p:nvSpPr>
        <p:spPr>
          <a:xfrm>
            <a:off x="285643" y="1657722"/>
            <a:ext cx="5115032" cy="942603"/>
          </a:xfrm>
          <a:prstGeom prst="rect">
            <a:avLst/>
          </a:prstGeom>
          <a:solidFill>
            <a:schemeClr val="bg1"/>
          </a:solidFill>
        </p:spPr>
        <p:txBody>
          <a:bodyPr wrap="square" rtlCol="0">
            <a:spAutoFit/>
          </a:bodyPr>
          <a:lstStyle/>
          <a:p>
            <a:endParaRPr lang="en-US" dirty="0"/>
          </a:p>
        </p:txBody>
      </p:sp>
      <p:sp>
        <p:nvSpPr>
          <p:cNvPr id="15" name="AutoShape 8"/>
          <p:cNvSpPr>
            <a:spLocks noChangeArrowheads="1"/>
          </p:cNvSpPr>
          <p:nvPr/>
        </p:nvSpPr>
        <p:spPr bwMode="blackWhite">
          <a:xfrm>
            <a:off x="6000750" y="1164558"/>
            <a:ext cx="2824162" cy="1578640"/>
          </a:xfrm>
          <a:prstGeom prst="wedgeRectCallout">
            <a:avLst>
              <a:gd name="adj1" fmla="val -10327"/>
              <a:gd name="adj2" fmla="val 458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a:t>
            </a:r>
            <a:r>
              <a:rPr lang="en-US" sz="2000" b="1" dirty="0" err="1" smtClean="0">
                <a:solidFill>
                  <a:schemeClr val="bg1"/>
                </a:solidFill>
                <a:cs typeface="+mn-cs"/>
              </a:rPr>
              <a:t>Sewol</a:t>
            </a:r>
            <a:r>
              <a:rPr lang="en-US" sz="2000" b="1" dirty="0" smtClean="0">
                <a:solidFill>
                  <a:schemeClr val="bg1"/>
                </a:solidFill>
                <a:cs typeface="+mn-cs"/>
              </a:rPr>
              <a:t> and Costa Concordia disasters will impact risk management in the maritime sector</a:t>
            </a:r>
            <a:endParaRPr lang="en-US" sz="2000" b="1" i="1" dirty="0">
              <a:solidFill>
                <a:schemeClr val="bg1"/>
              </a:solidFill>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8" y="1325766"/>
            <a:ext cx="2771775" cy="1647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159" y="3076779"/>
            <a:ext cx="3000375" cy="1524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100" y="4699393"/>
            <a:ext cx="2847975" cy="1600200"/>
          </a:xfrm>
          <a:prstGeom prst="rect">
            <a:avLst/>
          </a:prstGeom>
        </p:spPr>
      </p:pic>
    </p:spTree>
    <p:extLst>
      <p:ext uri="{BB962C8B-B14F-4D97-AF65-F5344CB8AC3E}">
        <p14:creationId xmlns:p14="http://schemas.microsoft.com/office/powerpoint/2010/main" val="29307459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Total Vessel Losses by Year: 2002 – 2013 </a:t>
            </a:r>
          </a:p>
        </p:txBody>
      </p:sp>
      <p:graphicFrame>
        <p:nvGraphicFramePr>
          <p:cNvPr id="39938" name="Object 3"/>
          <p:cNvGraphicFramePr>
            <a:graphicFrameLocks noChangeAspect="1"/>
          </p:cNvGraphicFramePr>
          <p:nvPr/>
        </p:nvGraphicFramePr>
        <p:xfrm>
          <a:off x="162228" y="2131931"/>
          <a:ext cx="8731050" cy="3497262"/>
        </p:xfrm>
        <a:graphic>
          <a:graphicData uri="http://schemas.openxmlformats.org/presentationml/2006/ole">
            <mc:AlternateContent xmlns:mc="http://schemas.openxmlformats.org/markup-compatibility/2006">
              <mc:Choice xmlns:v="urn:schemas-microsoft-com:vml" Requires="v">
                <p:oleObj spid="_x0000_s28585024"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162228" y="2131931"/>
                        <a:ext cx="8731050" cy="3497262"/>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Service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Total Vessel Losses</a:t>
            </a:r>
            <a:endParaRPr lang="en-US" sz="1600" b="1" dirty="0">
              <a:solidFill>
                <a:srgbClr val="225A7A"/>
              </a:solidFill>
            </a:endParaRPr>
          </a:p>
        </p:txBody>
      </p:sp>
      <p:sp>
        <p:nvSpPr>
          <p:cNvPr id="2116614" name="Rectangle 6"/>
          <p:cNvSpPr>
            <a:spLocks noChangeArrowheads="1"/>
          </p:cNvSpPr>
          <p:nvPr/>
        </p:nvSpPr>
        <p:spPr bwMode="blackWhite">
          <a:xfrm>
            <a:off x="648929" y="5369819"/>
            <a:ext cx="8244349" cy="8991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While total vessel losses are down sharply over the past decade, the question is whether this trend will continue</a:t>
            </a:r>
            <a:endParaRPr lang="en-US" b="1" dirty="0">
              <a:solidFill>
                <a:srgbClr val="FFFFFF"/>
              </a:solidFill>
            </a:endParaRPr>
          </a:p>
        </p:txBody>
      </p:sp>
      <p:sp>
        <p:nvSpPr>
          <p:cNvPr id="11" name="AutoShape 8"/>
          <p:cNvSpPr>
            <a:spLocks noChangeArrowheads="1"/>
          </p:cNvSpPr>
          <p:nvPr/>
        </p:nvSpPr>
        <p:spPr bwMode="blackWhite">
          <a:xfrm>
            <a:off x="5413405" y="1235998"/>
            <a:ext cx="3411507" cy="1258648"/>
          </a:xfrm>
          <a:prstGeom prst="wedgeRectCallout">
            <a:avLst>
              <a:gd name="adj1" fmla="val 39644"/>
              <a:gd name="adj2" fmla="val 1155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Total losses have declined by nearly 46% over the past 11 years</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3640087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Total Vessel Losses by Top 10 Regions: 2013 </a:t>
            </a:r>
          </a:p>
        </p:txBody>
      </p:sp>
      <p:graphicFrame>
        <p:nvGraphicFramePr>
          <p:cNvPr id="39938" name="Object 3"/>
          <p:cNvGraphicFramePr>
            <a:graphicFrameLocks noChangeAspect="1"/>
          </p:cNvGraphicFramePr>
          <p:nvPr/>
        </p:nvGraphicFramePr>
        <p:xfrm>
          <a:off x="85725" y="2384325"/>
          <a:ext cx="8731050" cy="3573563"/>
        </p:xfrm>
        <a:graphic>
          <a:graphicData uri="http://schemas.openxmlformats.org/presentationml/2006/ole">
            <mc:AlternateContent xmlns:mc="http://schemas.openxmlformats.org/markup-compatibility/2006">
              <mc:Choice xmlns:v="urn:schemas-microsoft-com:vml" Requires="v">
                <p:oleObj spid="_x0000_s28586048"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85725" y="2384325"/>
                        <a:ext cx="8731050" cy="3573563"/>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Statistics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Total Vessel Losses</a:t>
            </a:r>
            <a:endParaRPr lang="en-US" sz="1600" b="1" dirty="0">
              <a:solidFill>
                <a:srgbClr val="225A7A"/>
              </a:solidFill>
            </a:endParaRPr>
          </a:p>
        </p:txBody>
      </p:sp>
      <p:sp>
        <p:nvSpPr>
          <p:cNvPr id="11" name="AutoShape 8"/>
          <p:cNvSpPr>
            <a:spLocks noChangeArrowheads="1"/>
          </p:cNvSpPr>
          <p:nvPr/>
        </p:nvSpPr>
        <p:spPr bwMode="blackWhite">
          <a:xfrm>
            <a:off x="3856067" y="1226661"/>
            <a:ext cx="3602008" cy="1873727"/>
          </a:xfrm>
          <a:prstGeom prst="wedgeRectCallout">
            <a:avLst>
              <a:gd name="adj1" fmla="val -120268"/>
              <a:gd name="adj2" fmla="val 192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 China, Indo China, Indonesia and the Philippines was the region that saw the most losses (18) in 2013, but this was down from 29 in 2012</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
        <p:nvSpPr>
          <p:cNvPr id="14" name="Rectangle 6"/>
          <p:cNvSpPr>
            <a:spLocks noChangeArrowheads="1"/>
          </p:cNvSpPr>
          <p:nvPr/>
        </p:nvSpPr>
        <p:spPr bwMode="blackWhite">
          <a:xfrm>
            <a:off x="648929" y="5672137"/>
            <a:ext cx="8244349" cy="5968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There were 94 total vessel losses in 2013—about 8 per month</a:t>
            </a:r>
            <a:endParaRPr lang="en-US" b="1" dirty="0">
              <a:solidFill>
                <a:srgbClr val="FFFFFF"/>
              </a:solidFill>
            </a:endParaRPr>
          </a:p>
        </p:txBody>
      </p:sp>
    </p:spTree>
    <p:extLst>
      <p:ext uri="{BB962C8B-B14F-4D97-AF65-F5344CB8AC3E}">
        <p14:creationId xmlns:p14="http://schemas.microsoft.com/office/powerpoint/2010/main" val="33168813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500"/>
                            </p:stCondLst>
                            <p:childTnLst>
                              <p:par>
                                <p:cTn id="9" presetID="53"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Total Losses by Type of Vessel: 2013 </a:t>
            </a:r>
          </a:p>
        </p:txBody>
      </p:sp>
      <p:graphicFrame>
        <p:nvGraphicFramePr>
          <p:cNvPr id="39938" name="Object 3"/>
          <p:cNvGraphicFramePr>
            <a:graphicFrameLocks noChangeAspect="1"/>
          </p:cNvGraphicFramePr>
          <p:nvPr>
            <p:extLst>
              <p:ext uri="{D42A27DB-BD31-4B8C-83A1-F6EECF244321}">
                <p14:modId xmlns:p14="http://schemas.microsoft.com/office/powerpoint/2010/main" val="3078694686"/>
              </p:ext>
            </p:extLst>
          </p:nvPr>
        </p:nvGraphicFramePr>
        <p:xfrm>
          <a:off x="0" y="2528889"/>
          <a:ext cx="8731050" cy="3897432"/>
        </p:xfrm>
        <a:graphic>
          <a:graphicData uri="http://schemas.openxmlformats.org/presentationml/2006/ole">
            <mc:AlternateContent xmlns:mc="http://schemas.openxmlformats.org/markup-compatibility/2006">
              <mc:Choice xmlns:v="urn:schemas-microsoft-com:vml" Requires="v">
                <p:oleObj spid="_x0000_s28590131"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0" y="2528889"/>
                        <a:ext cx="8731050" cy="3897432"/>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Statistics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11" name="AutoShape 8"/>
          <p:cNvSpPr>
            <a:spLocks noChangeArrowheads="1"/>
          </p:cNvSpPr>
          <p:nvPr/>
        </p:nvSpPr>
        <p:spPr bwMode="blackWhite">
          <a:xfrm>
            <a:off x="5129042" y="1381288"/>
            <a:ext cx="3602008" cy="1147601"/>
          </a:xfrm>
          <a:prstGeom prst="wedgeRectCallout">
            <a:avLst>
              <a:gd name="adj1" fmla="val -113128"/>
              <a:gd name="adj2" fmla="val 6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Cargo vessels accounted for more than 1/3 of 94 total vessel losses in 2013</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29461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634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&amp; Insurance</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366712" y="4343400"/>
            <a:ext cx="8185150"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Marine Insurance Is Very Sensitive to the Global Economic and Political Environment</a:t>
            </a:r>
            <a:endParaRPr lang="en-US" sz="3600" b="1" i="1" dirty="0">
              <a:solidFill>
                <a:srgbClr val="FF0000"/>
              </a:solidFill>
            </a:endParaRPr>
          </a:p>
        </p:txBody>
      </p:sp>
    </p:spTree>
    <p:extLst>
      <p:ext uri="{BB962C8B-B14F-4D97-AF65-F5344CB8AC3E}">
        <p14:creationId xmlns:p14="http://schemas.microsoft.com/office/powerpoint/2010/main" val="2511718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Causes of Total Losses: 2002 – 2013  </a:t>
            </a:r>
          </a:p>
        </p:txBody>
      </p:sp>
      <p:graphicFrame>
        <p:nvGraphicFramePr>
          <p:cNvPr id="39938" name="Object 3"/>
          <p:cNvGraphicFramePr>
            <a:graphicFrameLocks noChangeAspect="1"/>
          </p:cNvGraphicFramePr>
          <p:nvPr>
            <p:extLst>
              <p:ext uri="{D42A27DB-BD31-4B8C-83A1-F6EECF244321}">
                <p14:modId xmlns:p14="http://schemas.microsoft.com/office/powerpoint/2010/main" val="1238810271"/>
              </p:ext>
            </p:extLst>
          </p:nvPr>
        </p:nvGraphicFramePr>
        <p:xfrm>
          <a:off x="0" y="2271713"/>
          <a:ext cx="8731050" cy="4154608"/>
        </p:xfrm>
        <a:graphic>
          <a:graphicData uri="http://schemas.openxmlformats.org/presentationml/2006/ole">
            <mc:AlternateContent xmlns:mc="http://schemas.openxmlformats.org/markup-compatibility/2006">
              <mc:Choice xmlns:v="urn:schemas-microsoft-com:vml" Requires="v">
                <p:oleObj spid="_x0000_s28591154" name="Chart" r:id="rId4" imgW="8543899" imgH="3524253" progId="MSGraph.Chart.8">
                  <p:embed followColorScheme="full"/>
                </p:oleObj>
              </mc:Choice>
              <mc:Fallback>
                <p:oleObj name="Chart" r:id="rId4" imgW="8543899" imgH="3524253" progId="MSGraph.Chart.8">
                  <p:embed followColorScheme="full"/>
                  <p:pic>
                    <p:nvPicPr>
                      <p:cNvPr id="0" name=""/>
                      <p:cNvPicPr>
                        <a:picLocks noChangeAspect="1" noChangeArrowheads="1"/>
                      </p:cNvPicPr>
                      <p:nvPr/>
                    </p:nvPicPr>
                    <p:blipFill>
                      <a:blip r:embed="rId5"/>
                      <a:srcRect/>
                      <a:stretch>
                        <a:fillRect/>
                      </a:stretch>
                    </p:blipFill>
                    <p:spPr bwMode="gray">
                      <a:xfrm>
                        <a:off x="0" y="2271713"/>
                        <a:ext cx="8731050" cy="4154608"/>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245525"/>
            <a:ext cx="8186738"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Lloyd’s List Intelligence Casualty Statistics as published in </a:t>
            </a:r>
            <a:r>
              <a:rPr lang="en-US" sz="1100" i="1" dirty="0" smtClean="0"/>
              <a:t>Safety and Shipping Review 2014, </a:t>
            </a:r>
            <a:r>
              <a:rPr lang="en-US" sz="1100" dirty="0" smtClean="0"/>
              <a:t>Allianz Global Corporate and Specialty; Insurance Information Institute.</a:t>
            </a:r>
            <a:endParaRPr lang="en-US" sz="1100" dirty="0"/>
          </a:p>
        </p:txBody>
      </p:sp>
      <p:sp>
        <p:nvSpPr>
          <p:cNvPr id="11" name="AutoShape 8"/>
          <p:cNvSpPr>
            <a:spLocks noChangeArrowheads="1"/>
          </p:cNvSpPr>
          <p:nvPr/>
        </p:nvSpPr>
        <p:spPr bwMode="blackWhite">
          <a:xfrm>
            <a:off x="4871867" y="1725021"/>
            <a:ext cx="3602008" cy="1147601"/>
          </a:xfrm>
          <a:prstGeom prst="wedgeRectCallout">
            <a:avLst>
              <a:gd name="adj1" fmla="val -95675"/>
              <a:gd name="adj2" fmla="val 466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Foundered vessels accounted for 45% of the 1,673 total vessel losses from 2002-2103</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2564570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11854206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8452089"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32</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extLst>
      <p:ext uri="{BB962C8B-B14F-4D97-AF65-F5344CB8AC3E}">
        <p14:creationId xmlns:p14="http://schemas.microsoft.com/office/powerpoint/2010/main" val="3850443385"/>
      </p:ext>
    </p:extLst>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smtClean="0"/>
              <a:t>12/01/09 - 9pm</a:t>
            </a:r>
          </a:p>
        </p:txBody>
      </p:sp>
      <p:sp>
        <p:nvSpPr>
          <p:cNvPr id="1126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87B9C5C2-E1AB-4E82-A7D4-62D743517489}" type="slidenum">
              <a:rPr lang="en-US" smtClean="0"/>
              <a:pPr/>
              <a:t>33</a:t>
            </a:fld>
            <a:endParaRPr lang="en-US" smtClean="0"/>
          </a:p>
        </p:txBody>
      </p:sp>
      <p:sp>
        <p:nvSpPr>
          <p:cNvPr id="11270" name="Rectangle 2"/>
          <p:cNvSpPr>
            <a:spLocks noGrp="1" noChangeArrowheads="1"/>
          </p:cNvSpPr>
          <p:nvPr>
            <p:ph type="title"/>
          </p:nvPr>
        </p:nvSpPr>
        <p:spPr>
          <a:xfrm>
            <a:off x="96838" y="103188"/>
            <a:ext cx="7688262" cy="860425"/>
          </a:xfrm>
        </p:spPr>
        <p:txBody>
          <a:bodyPr/>
          <a:lstStyle/>
          <a:p>
            <a:r>
              <a:rPr lang="en-US" dirty="0" smtClean="0"/>
              <a:t>Distribution of Nonlife Premium: Industrialized vs. Emerging Markets, 2012</a:t>
            </a:r>
          </a:p>
        </p:txBody>
      </p:sp>
      <p:sp>
        <p:nvSpPr>
          <p:cNvPr id="1127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Swiss Re sigma No.3/2013; </a:t>
            </a:r>
            <a:r>
              <a:rPr lang="en-US" sz="1100" dirty="0"/>
              <a:t>Insurance Information Institute research.</a:t>
            </a:r>
          </a:p>
        </p:txBody>
      </p:sp>
      <p:sp>
        <p:nvSpPr>
          <p:cNvPr id="2102276" name="Rectangle 4"/>
          <p:cNvSpPr>
            <a:spLocks noChangeArrowheads="1"/>
          </p:cNvSpPr>
          <p:nvPr/>
        </p:nvSpPr>
        <p:spPr bwMode="blackWhite">
          <a:xfrm>
            <a:off x="449263" y="1587500"/>
            <a:ext cx="3641725" cy="42799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smtClean="0"/>
              <a:t>Emerging market’s share of nonlife premiums increased to 17.3% in 2012 from  14.3% in 2009.  The share of premiums written in the $2 trillion global nonlife market remains much larger (82.7%) but continues to shrink.</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The financial crisis and sluggish recovery in the major insurance markets will accelerate the expansion of the emerging market sector</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Premium Growth Facts</a:t>
            </a:r>
          </a:p>
        </p:txBody>
      </p:sp>
      <p:graphicFrame>
        <p:nvGraphicFramePr>
          <p:cNvPr id="11266" name="Object 6"/>
          <p:cNvGraphicFramePr>
            <a:graphicFrameLocks/>
          </p:cNvGraphicFramePr>
          <p:nvPr>
            <p:extLst>
              <p:ext uri="{D42A27DB-BD31-4B8C-83A1-F6EECF244321}">
                <p14:modId xmlns:p14="http://schemas.microsoft.com/office/powerpoint/2010/main" val="840008579"/>
              </p:ext>
            </p:extLst>
          </p:nvPr>
        </p:nvGraphicFramePr>
        <p:xfrm>
          <a:off x="4891088" y="2454275"/>
          <a:ext cx="3308350" cy="3265488"/>
        </p:xfrm>
        <a:graphic>
          <a:graphicData uri="http://schemas.openxmlformats.org/presentationml/2006/ole">
            <mc:AlternateContent xmlns:mc="http://schemas.openxmlformats.org/markup-compatibility/2006">
              <mc:Choice xmlns:v="urn:schemas-microsoft-com:vml" Requires="v">
                <p:oleObj spid="_x0000_s28486875" name="Chart" r:id="rId4" imgW="3285990" imgH="3257558" progId="MSGraph.Chart.8">
                  <p:embed followColorScheme="full"/>
                </p:oleObj>
              </mc:Choice>
              <mc:Fallback>
                <p:oleObj name="Chart" r:id="rId4" imgW="3285990" imgH="3257558" progId="MSGraph.Chart.8">
                  <p:embed followColorScheme="full"/>
                  <p:pic>
                    <p:nvPicPr>
                      <p:cNvPr id="0" name=""/>
                      <p:cNvPicPr preferRelativeResize="0">
                        <a:picLocks noChangeArrowheads="1"/>
                      </p:cNvPicPr>
                      <p:nvPr/>
                    </p:nvPicPr>
                    <p:blipFill>
                      <a:blip r:embed="rId5"/>
                      <a:srcRect/>
                      <a:stretch>
                        <a:fillRect/>
                      </a:stretch>
                    </p:blipFill>
                    <p:spPr bwMode="gray">
                      <a:xfrm>
                        <a:off x="4891088" y="2454275"/>
                        <a:ext cx="3308350" cy="326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7"/>
          <p:cNvSpPr txBox="1">
            <a:spLocks noChangeArrowheads="1"/>
          </p:cNvSpPr>
          <p:nvPr/>
        </p:nvSpPr>
        <p:spPr bwMode="auto">
          <a:xfrm>
            <a:off x="4478338" y="2160588"/>
            <a:ext cx="1304925" cy="77470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Industrialized Economies</a:t>
            </a:r>
          </a:p>
          <a:p>
            <a:pPr algn="ctr" eaLnBrk="0" hangingPunct="0">
              <a:lnSpc>
                <a:spcPct val="90000"/>
              </a:lnSpc>
              <a:buSzPct val="90000"/>
              <a:buFont typeface="Wingdings" pitchFamily="2" charset="2"/>
              <a:buNone/>
            </a:pPr>
            <a:endParaRPr lang="en-US" sz="1400" b="1" dirty="0"/>
          </a:p>
          <a:p>
            <a:pPr algn="ctr" eaLnBrk="0" hangingPunct="0">
              <a:lnSpc>
                <a:spcPct val="90000"/>
              </a:lnSpc>
              <a:buSzPct val="90000"/>
              <a:buFont typeface="Wingdings" pitchFamily="2" charset="2"/>
              <a:buNone/>
            </a:pPr>
            <a:r>
              <a:rPr lang="en-US" sz="1400" b="1" dirty="0"/>
              <a:t>$1, </a:t>
            </a:r>
            <a:r>
              <a:rPr lang="en-US" sz="1400" b="1" dirty="0" smtClean="0"/>
              <a:t>647.5</a:t>
            </a:r>
            <a:endParaRPr lang="en-US" sz="1400" b="1" dirty="0"/>
          </a:p>
        </p:txBody>
      </p:sp>
      <p:sp>
        <p:nvSpPr>
          <p:cNvPr id="11275" name="Text Box 8"/>
          <p:cNvSpPr txBox="1">
            <a:spLocks noChangeArrowheads="1"/>
          </p:cNvSpPr>
          <p:nvPr/>
        </p:nvSpPr>
        <p:spPr bwMode="auto">
          <a:xfrm>
            <a:off x="8067675" y="3932238"/>
            <a:ext cx="1076325" cy="582612"/>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dirty="0"/>
              <a:t>Emerging Markets</a:t>
            </a:r>
          </a:p>
          <a:p>
            <a:pPr eaLnBrk="0" hangingPunct="0">
              <a:lnSpc>
                <a:spcPct val="90000"/>
              </a:lnSpc>
              <a:buSzPct val="90000"/>
              <a:buFont typeface="Wingdings" pitchFamily="2" charset="2"/>
              <a:buNone/>
            </a:pPr>
            <a:r>
              <a:rPr lang="en-US" sz="1400" b="1" dirty="0" smtClean="0"/>
              <a:t>$344.1</a:t>
            </a:r>
            <a:endParaRPr lang="en-US" sz="1400" b="1" dirty="0"/>
          </a:p>
        </p:txBody>
      </p:sp>
      <p:sp>
        <p:nvSpPr>
          <p:cNvPr id="11276" name="Rectangle 10"/>
          <p:cNvSpPr>
            <a:spLocks noChangeArrowheads="1"/>
          </p:cNvSpPr>
          <p:nvPr/>
        </p:nvSpPr>
        <p:spPr bwMode="black">
          <a:xfrm>
            <a:off x="5080000" y="1662113"/>
            <a:ext cx="3187700" cy="249237"/>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u="sng" dirty="0" smtClean="0">
                <a:solidFill>
                  <a:srgbClr val="225A7A"/>
                </a:solidFill>
              </a:rPr>
              <a:t>2012, </a:t>
            </a:r>
            <a:r>
              <a:rPr lang="en-US" b="1" u="sng" dirty="0">
                <a:solidFill>
                  <a:srgbClr val="225A7A"/>
                </a:solidFill>
              </a:rPr>
              <a:t>$Billions</a:t>
            </a:r>
          </a:p>
        </p:txBody>
      </p:sp>
      <p:sp>
        <p:nvSpPr>
          <p:cNvPr id="13" name="AutoShape 13"/>
          <p:cNvSpPr>
            <a:spLocks noChangeArrowheads="1"/>
          </p:cNvSpPr>
          <p:nvPr/>
        </p:nvSpPr>
        <p:spPr bwMode="blackWhite">
          <a:xfrm>
            <a:off x="5903913" y="5607050"/>
            <a:ext cx="2741612" cy="995363"/>
          </a:xfrm>
          <a:prstGeom prst="wedgeRectCallout">
            <a:avLst>
              <a:gd name="adj1" fmla="val 42730"/>
              <a:gd name="adj2" fmla="val -1631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Developing markets now account for </a:t>
            </a:r>
            <a:r>
              <a:rPr lang="en-US" sz="1400" b="1" dirty="0" smtClean="0">
                <a:solidFill>
                  <a:schemeClr val="bg1"/>
                </a:solidFill>
              </a:rPr>
              <a:t>about 40% </a:t>
            </a:r>
            <a:r>
              <a:rPr lang="en-US" sz="1400" b="1" dirty="0">
                <a:solidFill>
                  <a:schemeClr val="bg1"/>
                </a:solidFill>
              </a:rPr>
              <a:t>of global GDP but just </a:t>
            </a:r>
            <a:r>
              <a:rPr lang="en-US" sz="1400" b="1" dirty="0" smtClean="0">
                <a:solidFill>
                  <a:schemeClr val="bg1"/>
                </a:solidFill>
              </a:rPr>
              <a:t>17.3% </a:t>
            </a:r>
            <a:r>
              <a:rPr lang="en-US" sz="1400" b="1" dirty="0">
                <a:solidFill>
                  <a:schemeClr val="bg1"/>
                </a:solidFill>
              </a:rPr>
              <a:t>of nonlife premiums</a:t>
            </a:r>
          </a:p>
        </p:txBody>
      </p:sp>
    </p:spTree>
    <p:extLst>
      <p:ext uri="{BB962C8B-B14F-4D97-AF65-F5344CB8AC3E}">
        <p14:creationId xmlns:p14="http://schemas.microsoft.com/office/powerpoint/2010/main" val="36056934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34</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mc:AlternateContent xmlns:mc="http://schemas.openxmlformats.org/markup-compatibility/2006">
              <mc:Choice xmlns:v="urn:schemas-microsoft-com:vml" Requires="v">
                <p:oleObj spid="_x0000_s28451065"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700978"/>
                        <a:ext cx="8743950" cy="4111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extLst>
      <p:ext uri="{BB962C8B-B14F-4D97-AF65-F5344CB8AC3E}">
        <p14:creationId xmlns:p14="http://schemas.microsoft.com/office/powerpoint/2010/main" val="3209823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547061191"/>
              </p:ext>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-0.2</a:t>
                      </a:r>
                      <a:endParaRPr lang="en-US" dirty="0"/>
                    </a:p>
                  </a:txBody>
                  <a:tcPr/>
                </a:tc>
                <a:tc>
                  <a:txBody>
                    <a:bodyPr/>
                    <a:lstStyle/>
                    <a:p>
                      <a:pPr algn="ctr"/>
                      <a:r>
                        <a:rPr lang="en-US" b="1" dirty="0" smtClean="0">
                          <a:solidFill>
                            <a:srgbClr val="FF0000"/>
                          </a:solidFill>
                        </a:rPr>
                        <a:t>1.1</a:t>
                      </a:r>
                      <a:endParaRPr lang="en-US" b="1" dirty="0">
                        <a:solidFill>
                          <a:srgbClr val="FF0000"/>
                        </a:solidFill>
                      </a:endParaRPr>
                    </a:p>
                  </a:txBody>
                  <a:tcPr>
                    <a:solidFill>
                      <a:srgbClr val="FFFF00"/>
                    </a:solidFill>
                  </a:tcPr>
                </a:tc>
                <a:tc>
                  <a:txBody>
                    <a:bodyPr/>
                    <a:lstStyle/>
                    <a:p>
                      <a:pPr algn="ctr"/>
                      <a:r>
                        <a:rPr lang="en-US" dirty="0" smtClean="0"/>
                        <a:t>0.3</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6.4</a:t>
                      </a:r>
                      <a:endParaRPr lang="en-US" dirty="0"/>
                    </a:p>
                  </a:txBody>
                  <a:tcPr/>
                </a:tc>
                <a:tc>
                  <a:txBody>
                    <a:bodyPr/>
                    <a:lstStyle/>
                    <a:p>
                      <a:pPr algn="ctr"/>
                      <a:r>
                        <a:rPr lang="en-US" b="1" dirty="0" smtClean="0">
                          <a:solidFill>
                            <a:srgbClr val="FF0000"/>
                          </a:solidFill>
                        </a:rPr>
                        <a:t>8.3</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0.7</a:t>
                      </a:r>
                      <a:endParaRPr lang="en-US"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1.4</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238124" y="1271588"/>
            <a:ext cx="7486593" cy="3783013"/>
          </a:xfrm>
          <a:prstGeom prst="rect">
            <a:avLst/>
          </a:prstGeom>
        </p:spPr>
      </p:pic>
      <p:sp>
        <p:nvSpPr>
          <p:cNvPr id="11" name="AutoShape 14"/>
          <p:cNvSpPr>
            <a:spLocks noChangeArrowheads="1"/>
          </p:cNvSpPr>
          <p:nvPr/>
        </p:nvSpPr>
        <p:spPr bwMode="blackWhite">
          <a:xfrm>
            <a:off x="6754763" y="2541587"/>
            <a:ext cx="2315497" cy="1425728"/>
          </a:xfrm>
          <a:prstGeom prst="wedgeRectCallout">
            <a:avLst>
              <a:gd name="adj1" fmla="val -83129"/>
              <a:gd name="adj2" fmla="val -17834"/>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and most of SE Asia than the US</a:t>
            </a:r>
            <a:endParaRPr lang="en-US" sz="1600" b="1" dirty="0">
              <a:solidFill>
                <a:schemeClr val="bg1"/>
              </a:solidFill>
            </a:endParaRPr>
          </a:p>
        </p:txBody>
      </p:sp>
    </p:spTree>
    <p:extLst>
      <p:ext uri="{BB962C8B-B14F-4D97-AF65-F5344CB8AC3E}">
        <p14:creationId xmlns:p14="http://schemas.microsoft.com/office/powerpoint/2010/main" val="17100421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36</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4777144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print"/>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extLst>
      <p:ext uri="{BB962C8B-B14F-4D97-AF65-F5344CB8AC3E}">
        <p14:creationId xmlns:p14="http://schemas.microsoft.com/office/powerpoint/2010/main" val="715592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38</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World Bank, IMF;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2800" b="1" kern="0" dirty="0" smtClean="0">
                <a:solidFill>
                  <a:srgbClr val="225A7A"/>
                </a:solidFill>
                <a:ea typeface="+mj-ea"/>
                <a:cs typeface="+mj-cs"/>
              </a:rPr>
              <a:t>Gap Between GDP Growth and Reinsurance Limit in Asia-Pacific Region</a:t>
            </a:r>
            <a:r>
              <a:rPr kumimoji="0" lang="en-US" sz="2800" b="1" i="0" u="none" strike="noStrike" kern="0" cap="none" spc="0" normalizeH="0" baseline="0" noProof="0" dirty="0" smtClean="0">
                <a:ln>
                  <a:noFill/>
                </a:ln>
                <a:solidFill>
                  <a:srgbClr val="225A7A"/>
                </a:solidFill>
                <a:effectLst/>
                <a:uLnTx/>
                <a:uFillTx/>
                <a:ea typeface="+mj-ea"/>
                <a:cs typeface="+mj-cs"/>
              </a:rPr>
              <a:t>: 2004—2013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430"/>
          <a:stretch/>
        </p:blipFill>
        <p:spPr>
          <a:xfrm>
            <a:off x="398463" y="1785938"/>
            <a:ext cx="7802562" cy="4556664"/>
          </a:xfrm>
          <a:prstGeom prst="rect">
            <a:avLst/>
          </a:prstGeom>
        </p:spPr>
      </p:pic>
      <p:sp>
        <p:nvSpPr>
          <p:cNvPr id="15" name="AutoShape 8"/>
          <p:cNvSpPr>
            <a:spLocks noChangeArrowheads="1"/>
          </p:cNvSpPr>
          <p:nvPr/>
        </p:nvSpPr>
        <p:spPr bwMode="blackWhite">
          <a:xfrm>
            <a:off x="1352711" y="2114552"/>
            <a:ext cx="3833652" cy="1357312"/>
          </a:xfrm>
          <a:prstGeom prst="wedgeRectCallout">
            <a:avLst>
              <a:gd name="adj1" fmla="val 101733"/>
              <a:gd name="adj2" fmla="val 96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gap between GDP and reinsurance limit in Asia is growing—suggesting the region is “under-reinsured”</a:t>
            </a:r>
            <a:endParaRPr lang="en-US" sz="2000" b="1" i="1" dirty="0">
              <a:solidFill>
                <a:schemeClr val="bg1"/>
              </a:solidFill>
              <a:cs typeface="+mn-cs"/>
            </a:endParaRPr>
          </a:p>
        </p:txBody>
      </p:sp>
    </p:spTree>
    <p:extLst>
      <p:ext uri="{BB962C8B-B14F-4D97-AF65-F5344CB8AC3E}">
        <p14:creationId xmlns:p14="http://schemas.microsoft.com/office/powerpoint/2010/main" val="2526308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39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print"/>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extLst>
      <p:ext uri="{BB962C8B-B14F-4D97-AF65-F5344CB8AC3E}">
        <p14:creationId xmlns:p14="http://schemas.microsoft.com/office/powerpoint/2010/main" val="1288135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External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print"/>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print"/>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print"/>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print"/>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print"/>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4190871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print"/>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extLst>
      <p:ext uri="{BB962C8B-B14F-4D97-AF65-F5344CB8AC3E}">
        <p14:creationId xmlns:p14="http://schemas.microsoft.com/office/powerpoint/2010/main" val="2639397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print"/>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print"/>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extLst>
      <p:ext uri="{BB962C8B-B14F-4D97-AF65-F5344CB8AC3E}">
        <p14:creationId xmlns:p14="http://schemas.microsoft.com/office/powerpoint/2010/main" val="3873983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42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print"/>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print"/>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954395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601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9CEEAFE-95BB-430F-A04C-D667731B1514}"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8602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638" y="1971675"/>
            <a:ext cx="8929687" cy="17795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Unfortunate Nexus: Opportunity, Risk &amp; Instability</a:t>
            </a:r>
          </a:p>
        </p:txBody>
      </p:sp>
      <p:sp>
        <p:nvSpPr>
          <p:cNvPr id="1924103" name="Rectangle 7"/>
          <p:cNvSpPr>
            <a:spLocks noChangeArrowheads="1"/>
          </p:cNvSpPr>
          <p:nvPr/>
        </p:nvSpPr>
        <p:spPr bwMode="auto">
          <a:xfrm>
            <a:off x="496888" y="4186238"/>
            <a:ext cx="8396287"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Most of the Global Economy’s Future Gains Will be Fraught with Much Greater Risk and Uncertainty than in </a:t>
            </a:r>
            <a:r>
              <a:rPr lang="en-US" sz="3600" b="1" dirty="0" smtClean="0">
                <a:solidFill>
                  <a:srgbClr val="225A7A"/>
                </a:solidFill>
              </a:rPr>
              <a:t>the Past</a:t>
            </a:r>
            <a:endParaRPr lang="en-US" sz="3600" b="1" dirty="0">
              <a:solidFill>
                <a:schemeClr val="folHlink"/>
              </a:solidFill>
            </a:endParaRPr>
          </a:p>
        </p:txBody>
      </p:sp>
    </p:spTree>
    <p:extLst>
      <p:ext uri="{BB962C8B-B14F-4D97-AF65-F5344CB8AC3E}">
        <p14:creationId xmlns:p14="http://schemas.microsoft.com/office/powerpoint/2010/main" val="40149240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51" y="1175529"/>
            <a:ext cx="8345724" cy="5336165"/>
          </a:xfrm>
        </p:spPr>
      </p:pic>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44</a:t>
            </a:fld>
            <a:endParaRPr lang="en-US"/>
          </a:p>
        </p:txBody>
      </p:sp>
      <p:sp>
        <p:nvSpPr>
          <p:cNvPr id="7" name="TextBox 6"/>
          <p:cNvSpPr txBox="1"/>
          <p:nvPr/>
        </p:nvSpPr>
        <p:spPr>
          <a:xfrm>
            <a:off x="369651" y="6511694"/>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8" name="AutoShape 13"/>
          <p:cNvSpPr>
            <a:spLocks noChangeArrowheads="1"/>
          </p:cNvSpPr>
          <p:nvPr/>
        </p:nvSpPr>
        <p:spPr bwMode="blackWhite">
          <a:xfrm>
            <a:off x="5257800" y="5481773"/>
            <a:ext cx="2570162" cy="1061104"/>
          </a:xfrm>
          <a:prstGeom prst="wedgeRectCallout">
            <a:avLst>
              <a:gd name="adj1" fmla="val -24182"/>
              <a:gd name="adj2" fmla="val -1548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 and Africa</a:t>
            </a:r>
            <a:endParaRPr lang="en-US" sz="1400" b="1" dirty="0">
              <a:solidFill>
                <a:schemeClr val="bg1"/>
              </a:solidFill>
            </a:endParaRPr>
          </a:p>
        </p:txBody>
      </p:sp>
      <p:sp>
        <p:nvSpPr>
          <p:cNvPr id="9" name="AutoShape 13"/>
          <p:cNvSpPr>
            <a:spLocks noChangeArrowheads="1"/>
          </p:cNvSpPr>
          <p:nvPr/>
        </p:nvSpPr>
        <p:spPr bwMode="blackWhite">
          <a:xfrm>
            <a:off x="85725" y="4200525"/>
            <a:ext cx="2185007" cy="1323181"/>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also present insurers with growth opportunities but political instability has increased markedly</a:t>
            </a:r>
            <a:endParaRPr lang="en-US" sz="1400" b="1" dirty="0">
              <a:solidFill>
                <a:schemeClr val="bg1"/>
              </a:solidFill>
            </a:endParaRPr>
          </a:p>
        </p:txBody>
      </p:sp>
      <p:sp>
        <p:nvSpPr>
          <p:cNvPr id="10" name="AutoShape 7"/>
          <p:cNvSpPr>
            <a:spLocks noChangeArrowheads="1"/>
          </p:cNvSpPr>
          <p:nvPr/>
        </p:nvSpPr>
        <p:spPr bwMode="blackWhite">
          <a:xfrm>
            <a:off x="5838056" y="1514475"/>
            <a:ext cx="1622323" cy="1345633"/>
          </a:xfrm>
          <a:prstGeom prst="wedgeRectCallout">
            <a:avLst>
              <a:gd name="adj1" fmla="val -80270"/>
              <a:gd name="adj2" fmla="val 841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Problems in the Ukraine will intensify political risk in several former Soviet republics</a:t>
            </a:r>
            <a:endParaRPr lang="en-US" sz="1400" b="1" dirty="0">
              <a:solidFill>
                <a:srgbClr val="FFFFFF"/>
              </a:solidFill>
              <a:latin typeface="Arial" charset="0"/>
              <a:cs typeface="Arial" charset="0"/>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2144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200"/>
                            </p:stCondLst>
                            <p:childTnLst>
                              <p:par>
                                <p:cTn id="17" presetID="4" presetClass="entr" presetSubtype="3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277"/>
          <a:stretch/>
        </p:blipFill>
        <p:spPr>
          <a:xfrm>
            <a:off x="471486" y="1103541"/>
            <a:ext cx="8101012" cy="5552847"/>
          </a:xfrm>
        </p:spPr>
      </p:pic>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45</a:t>
            </a:fld>
            <a:endParaRPr lang="en-US"/>
          </a:p>
        </p:txBody>
      </p:sp>
      <p:sp>
        <p:nvSpPr>
          <p:cNvPr id="8" name="TextBox 7"/>
          <p:cNvSpPr txBox="1"/>
          <p:nvPr/>
        </p:nvSpPr>
        <p:spPr>
          <a:xfrm>
            <a:off x="83897" y="6495276"/>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9" name="AutoShape 13"/>
          <p:cNvSpPr>
            <a:spLocks noChangeArrowheads="1"/>
          </p:cNvSpPr>
          <p:nvPr/>
        </p:nvSpPr>
        <p:spPr bwMode="blackWhite">
          <a:xfrm>
            <a:off x="5257800" y="5481773"/>
            <a:ext cx="2043113" cy="804727"/>
          </a:xfrm>
          <a:prstGeom prst="wedgeRectCallout">
            <a:avLst>
              <a:gd name="adj1" fmla="val -18588"/>
              <a:gd name="adj2" fmla="val -1814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Terrorism remains a greater concern in the Middle East,  Africa and South Asia</a:t>
            </a:r>
            <a:endParaRPr lang="en-US" sz="1400" b="1" dirty="0">
              <a:solidFill>
                <a:schemeClr val="bg1"/>
              </a:solidFill>
            </a:endParaRPr>
          </a:p>
        </p:txBody>
      </p:sp>
      <p:sp>
        <p:nvSpPr>
          <p:cNvPr id="10" name="AutoShape 13"/>
          <p:cNvSpPr>
            <a:spLocks noChangeArrowheads="1"/>
          </p:cNvSpPr>
          <p:nvPr/>
        </p:nvSpPr>
        <p:spPr bwMode="blackWhite">
          <a:xfrm>
            <a:off x="85725" y="4200525"/>
            <a:ext cx="2185007" cy="1128713"/>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have modest terrorist threats though Brazil is elevated</a:t>
            </a:r>
            <a:endParaRPr lang="en-US" sz="1400"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413343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a:t>
            </a:r>
            <a:r>
              <a:rPr lang="en-US" sz="4200" b="1" dirty="0" smtClean="0">
                <a:solidFill>
                  <a:srgbClr val="FFFFFF"/>
                </a:solidFill>
                <a:latin typeface="Arial" charset="0"/>
                <a:cs typeface="Arial" charset="0"/>
              </a:rPr>
              <a:t>(Re)Insurance </a:t>
            </a:r>
            <a:r>
              <a:rPr lang="en-US" sz="4200" b="1" dirty="0">
                <a:solidFill>
                  <a:srgbClr val="FFFFFF"/>
                </a:solidFill>
                <a:latin typeface="Arial" charset="0"/>
                <a:cs typeface="Arial" charset="0"/>
              </a:rPr>
              <a:t>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2014: Reasonably Good Year</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a:t>
            </a:r>
            <a:r>
              <a:rPr lang="en-US" sz="4000" b="1" dirty="0" smtClean="0">
                <a:solidFill>
                  <a:srgbClr val="225A7A"/>
                </a:solidFill>
              </a:rPr>
              <a:t>Post-Crisis Era</a:t>
            </a:r>
            <a:r>
              <a:rPr lang="en-US" sz="4000" b="1" dirty="0" smtClean="0">
                <a:solidFill>
                  <a:srgbClr val="225A7A"/>
                </a:solidFill>
                <a:latin typeface="Arial" charset="0"/>
                <a:cs typeface="Arial" charset="0"/>
              </a:rPr>
              <a:t>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3913606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1991–2014:Q1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an 8.2% ROAS through 2014:Q1,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592153" name="Chart" r:id="rId5" imgW="8734477" imgH="5057745" progId="MSGraph.Chart.8">
                  <p:embed followColorScheme="full"/>
                </p:oleObj>
              </mc:Choice>
              <mc:Fallback>
                <p:oleObj name="Chart" r:id="rId5" imgW="8734477" imgH="5057745"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1080941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93177" name="Chart" r:id="rId5" imgW="8258301" imgH="5505565" progId="MSGraph.Chart.8">
                  <p:embed followColorScheme="full"/>
                </p:oleObj>
              </mc:Choice>
              <mc:Fallback>
                <p:oleObj name="Chart" r:id="rId5" imgW="8258301" imgH="550556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2014:Q1 8.2%</a:t>
            </a:r>
            <a:endParaRPr lang="en-US" b="1" dirty="0">
              <a:solidFill>
                <a:srgbClr val="FFFFFF"/>
              </a:solidFill>
            </a:endParaRPr>
          </a:p>
        </p:txBody>
      </p:sp>
    </p:spTree>
    <p:custDataLst>
      <p:tags r:id="rId2"/>
    </p:custDataLst>
    <p:extLst>
      <p:ext uri="{BB962C8B-B14F-4D97-AF65-F5344CB8AC3E}">
        <p14:creationId xmlns:p14="http://schemas.microsoft.com/office/powerpoint/2010/main" val="26325931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49</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8594201"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3675886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5</a:t>
            </a:fld>
            <a:endParaRPr lang="en-US" smtClean="0"/>
          </a:p>
        </p:txBody>
      </p:sp>
      <p:sp>
        <p:nvSpPr>
          <p:cNvPr id="64517" name="Rectangle 2"/>
          <p:cNvSpPr>
            <a:spLocks noGrp="1" noChangeArrowheads="1"/>
          </p:cNvSpPr>
          <p:nvPr>
            <p:ph type="title"/>
          </p:nvPr>
        </p:nvSpPr>
        <p:spPr>
          <a:xfrm>
            <a:off x="26984" y="47624"/>
            <a:ext cx="7874000" cy="860425"/>
          </a:xfrm>
        </p:spPr>
        <p:txBody>
          <a:bodyPr/>
          <a:lstStyle/>
          <a:p>
            <a:r>
              <a:rPr lang="en-US" dirty="0" smtClean="0"/>
              <a:t>Multitude of Exogenous Factors Influence Growth, Performance &amp; Cyclicality</a:t>
            </a:r>
          </a:p>
        </p:txBody>
      </p:sp>
      <p:sp>
        <p:nvSpPr>
          <p:cNvPr id="1922051" name="Rectangle 3"/>
          <p:cNvSpPr>
            <a:spLocks noGrp="1" noChangeArrowheads="1"/>
          </p:cNvSpPr>
          <p:nvPr>
            <p:ph type="body" idx="1"/>
          </p:nvPr>
        </p:nvSpPr>
        <p:spPr>
          <a:xfrm>
            <a:off x="347869" y="1110331"/>
            <a:ext cx="8523287" cy="4652963"/>
          </a:xfrm>
        </p:spPr>
        <p:txBody>
          <a:bodyPr/>
          <a:lstStyle/>
          <a:p>
            <a:pPr>
              <a:lnSpc>
                <a:spcPct val="60000"/>
              </a:lnSpc>
              <a:spcBef>
                <a:spcPct val="50000"/>
              </a:spcBef>
            </a:pPr>
            <a:r>
              <a:rPr lang="en-US" sz="2000" b="1" dirty="0" smtClean="0"/>
              <a:t>Economic Issues in US, Europe</a:t>
            </a:r>
          </a:p>
          <a:p>
            <a:pPr>
              <a:lnSpc>
                <a:spcPct val="60000"/>
              </a:lnSpc>
              <a:spcBef>
                <a:spcPct val="50000"/>
              </a:spcBef>
            </a:pPr>
            <a:r>
              <a:rPr lang="en-US" sz="2000" b="1" dirty="0" smtClean="0"/>
              <a:t>Weakness </a:t>
            </a:r>
            <a:r>
              <a:rPr lang="en-US" sz="2000" b="1" dirty="0"/>
              <a:t>in China/Emerging Economies</a:t>
            </a:r>
            <a:endParaRPr lang="en-US" sz="2000" dirty="0" smtClean="0"/>
          </a:p>
          <a:p>
            <a:pPr>
              <a:lnSpc>
                <a:spcPct val="60000"/>
              </a:lnSpc>
              <a:spcBef>
                <a:spcPct val="50000"/>
              </a:spcBef>
            </a:pPr>
            <a:r>
              <a:rPr lang="en-US" sz="2000" b="1" dirty="0"/>
              <a:t>Political Upheaval in the Ukraine, Middle East</a:t>
            </a:r>
          </a:p>
          <a:p>
            <a:pPr lvl="1">
              <a:lnSpc>
                <a:spcPct val="60000"/>
              </a:lnSpc>
            </a:pPr>
            <a:r>
              <a:rPr lang="en-US" sz="1800" b="1" dirty="0" smtClean="0"/>
              <a:t>Argentina</a:t>
            </a:r>
            <a:r>
              <a:rPr lang="en-US" sz="1800" b="1" dirty="0"/>
              <a:t>, Venezuela, </a:t>
            </a:r>
            <a:r>
              <a:rPr lang="en-US" sz="1800" b="1" dirty="0" smtClean="0"/>
              <a:t>Thailand, Syria, Iraq</a:t>
            </a:r>
          </a:p>
          <a:p>
            <a:pPr lvl="1">
              <a:lnSpc>
                <a:spcPct val="60000"/>
              </a:lnSpc>
            </a:pPr>
            <a:r>
              <a:rPr lang="en-US" sz="1800" b="1" dirty="0" smtClean="0">
                <a:sym typeface="Wingdings" panose="05000000000000000000" pitchFamily="2" charset="2"/>
              </a:rPr>
              <a:t>T</a:t>
            </a:r>
            <a:r>
              <a:rPr lang="en-US" sz="1800" b="1" dirty="0" smtClean="0"/>
              <a:t>rade sanctions (e.g., Iran, Russia)</a:t>
            </a:r>
            <a:endParaRPr lang="en-US" sz="2000" b="1" dirty="0" smtClean="0"/>
          </a:p>
          <a:p>
            <a:pPr>
              <a:lnSpc>
                <a:spcPct val="60000"/>
              </a:lnSpc>
              <a:spcBef>
                <a:spcPct val="50000"/>
              </a:spcBef>
            </a:pPr>
            <a:r>
              <a:rPr lang="en-US" sz="2000" b="1" dirty="0" smtClean="0"/>
              <a:t>Political Gridlock in the US, Europe, Japan</a:t>
            </a:r>
          </a:p>
          <a:p>
            <a:pPr>
              <a:lnSpc>
                <a:spcPct val="60000"/>
              </a:lnSpc>
              <a:spcBef>
                <a:spcPct val="50000"/>
              </a:spcBef>
            </a:pPr>
            <a:r>
              <a:rPr lang="en-US" sz="2000" b="1" dirty="0" smtClean="0"/>
              <a:t>Fiscal/Monetary Imbalances/Low Interest Rates</a:t>
            </a:r>
          </a:p>
          <a:p>
            <a:pPr>
              <a:lnSpc>
                <a:spcPct val="60000"/>
              </a:lnSpc>
              <a:spcBef>
                <a:spcPct val="50000"/>
              </a:spcBef>
            </a:pPr>
            <a:r>
              <a:rPr lang="en-US" sz="2000" b="1" dirty="0" smtClean="0"/>
              <a:t>Unemployment</a:t>
            </a:r>
          </a:p>
          <a:p>
            <a:pPr>
              <a:lnSpc>
                <a:spcPct val="60000"/>
              </a:lnSpc>
              <a:spcBef>
                <a:spcPct val="50000"/>
              </a:spcBef>
            </a:pPr>
            <a:r>
              <a:rPr lang="en-US" sz="2000" b="1" dirty="0" smtClean="0"/>
              <a:t>Resurgent Terrorism Risk: ISIS &amp; Other Groups</a:t>
            </a:r>
          </a:p>
          <a:p>
            <a:pPr>
              <a:lnSpc>
                <a:spcPct val="60000"/>
              </a:lnSpc>
              <a:spcBef>
                <a:spcPct val="50000"/>
              </a:spcBef>
            </a:pPr>
            <a:r>
              <a:rPr lang="en-US" sz="2000" b="1" dirty="0" smtClean="0"/>
              <a:t>Cyber Attacks (theft, espionage, terrorism)</a:t>
            </a:r>
          </a:p>
          <a:p>
            <a:pPr>
              <a:lnSpc>
                <a:spcPct val="60000"/>
              </a:lnSpc>
              <a:spcBef>
                <a:spcPct val="50000"/>
              </a:spcBef>
            </a:pPr>
            <a:r>
              <a:rPr lang="en-US" sz="2000" b="1" dirty="0" smtClean="0"/>
              <a:t>Ebola Crisis</a:t>
            </a:r>
          </a:p>
          <a:p>
            <a:pPr>
              <a:lnSpc>
                <a:spcPct val="60000"/>
              </a:lnSpc>
              <a:spcBef>
                <a:spcPct val="50000"/>
              </a:spcBef>
            </a:pPr>
            <a:r>
              <a:rPr lang="en-US" sz="2000" b="1" dirty="0" smtClean="0"/>
              <a:t>Sabre Rattling (e.g., US-China, Russia-Ukraine)</a:t>
            </a:r>
          </a:p>
          <a:p>
            <a:pPr>
              <a:lnSpc>
                <a:spcPct val="60000"/>
              </a:lnSpc>
              <a:spcBef>
                <a:spcPct val="50000"/>
              </a:spcBef>
            </a:pPr>
            <a:r>
              <a:rPr lang="en-US" sz="2000" b="1" dirty="0" smtClean="0"/>
              <a:t>Separatist Fever (UK/Scotland, Spain)</a:t>
            </a:r>
          </a:p>
          <a:p>
            <a:pPr>
              <a:lnSpc>
                <a:spcPct val="60000"/>
              </a:lnSpc>
              <a:spcBef>
                <a:spcPct val="50000"/>
              </a:spcBef>
            </a:pPr>
            <a:r>
              <a:rPr lang="en-US" sz="2000" b="1" dirty="0" smtClean="0"/>
              <a:t>Severe Natural Disaster Losses</a:t>
            </a:r>
          </a:p>
          <a:p>
            <a:pPr>
              <a:lnSpc>
                <a:spcPct val="60000"/>
              </a:lnSpc>
              <a:spcBef>
                <a:spcPct val="50000"/>
              </a:spcBef>
            </a:pPr>
            <a:r>
              <a:rPr lang="en-US" sz="2000" b="1" dirty="0" smtClean="0"/>
              <a:t>Climate Change/Sea Level Rise</a:t>
            </a:r>
          </a:p>
          <a:p>
            <a:pPr>
              <a:lnSpc>
                <a:spcPct val="60000"/>
              </a:lnSpc>
              <a:spcBef>
                <a:spcPct val="50000"/>
              </a:spcBef>
            </a:pPr>
            <a:r>
              <a:rPr lang="en-US" sz="2000" b="1" dirty="0" smtClean="0"/>
              <a:t>Environmental Degradation</a:t>
            </a:r>
          </a:p>
          <a:p>
            <a:pPr>
              <a:lnSpc>
                <a:spcPct val="60000"/>
              </a:lnSpc>
              <a:spcBef>
                <a:spcPct val="50000"/>
              </a:spcBef>
            </a:pPr>
            <a:r>
              <a:rPr lang="en-US" sz="2000" b="1" dirty="0" smtClean="0"/>
              <a:t>(Over)Regulation: Systemic Risk?</a:t>
            </a:r>
          </a:p>
          <a:p>
            <a:pPr>
              <a:lnSpc>
                <a:spcPct val="6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print"/>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133101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9" end="9"/>
                                            </p:txEl>
                                          </p:spTgt>
                                        </p:tgtEl>
                                        <p:attrNameLst>
                                          <p:attrName>style.visibility</p:attrName>
                                        </p:attrNameLst>
                                      </p:cBhvr>
                                      <p:to>
                                        <p:strVal val="visible"/>
                                      </p:to>
                                    </p:set>
                                    <p:animEffect transition="in" filter="wipe(left)">
                                      <p:cBhvr>
                                        <p:cTn id="48" dur="500"/>
                                        <p:tgtEl>
                                          <p:spTgt spid="192205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0" end="10"/>
                                            </p:txEl>
                                          </p:spTgt>
                                        </p:tgtEl>
                                        <p:attrNameLst>
                                          <p:attrName>style.visibility</p:attrName>
                                        </p:attrNameLst>
                                      </p:cBhvr>
                                      <p:to>
                                        <p:strVal val="visible"/>
                                      </p:to>
                                    </p:set>
                                    <p:animEffect transition="in" filter="wipe(left)">
                                      <p:cBhvr>
                                        <p:cTn id="53" dur="500"/>
                                        <p:tgtEl>
                                          <p:spTgt spid="192205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22051">
                                            <p:txEl>
                                              <p:pRg st="11" end="11"/>
                                            </p:txEl>
                                          </p:spTgt>
                                        </p:tgtEl>
                                        <p:attrNameLst>
                                          <p:attrName>style.visibility</p:attrName>
                                        </p:attrNameLst>
                                      </p:cBhvr>
                                      <p:to>
                                        <p:strVal val="visible"/>
                                      </p:to>
                                    </p:set>
                                    <p:animEffect transition="in" filter="wipe(left)">
                                      <p:cBhvr>
                                        <p:cTn id="58" dur="500"/>
                                        <p:tgtEl>
                                          <p:spTgt spid="1922051">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22051">
                                            <p:txEl>
                                              <p:pRg st="12" end="12"/>
                                            </p:txEl>
                                          </p:spTgt>
                                        </p:tgtEl>
                                        <p:attrNameLst>
                                          <p:attrName>style.visibility</p:attrName>
                                        </p:attrNameLst>
                                      </p:cBhvr>
                                      <p:to>
                                        <p:strVal val="visible"/>
                                      </p:to>
                                    </p:set>
                                    <p:animEffect transition="in" filter="wipe(left)">
                                      <p:cBhvr>
                                        <p:cTn id="63" dur="500"/>
                                        <p:tgtEl>
                                          <p:spTgt spid="1922051">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22051">
                                            <p:txEl>
                                              <p:pRg st="13" end="13"/>
                                            </p:txEl>
                                          </p:spTgt>
                                        </p:tgtEl>
                                        <p:attrNameLst>
                                          <p:attrName>style.visibility</p:attrName>
                                        </p:attrNameLst>
                                      </p:cBhvr>
                                      <p:to>
                                        <p:strVal val="visible"/>
                                      </p:to>
                                    </p:set>
                                    <p:animEffect transition="in" filter="wipe(left)">
                                      <p:cBhvr>
                                        <p:cTn id="68" dur="500"/>
                                        <p:tgtEl>
                                          <p:spTgt spid="1922051">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922051">
                                            <p:txEl>
                                              <p:pRg st="14" end="14"/>
                                            </p:txEl>
                                          </p:spTgt>
                                        </p:tgtEl>
                                        <p:attrNameLst>
                                          <p:attrName>style.visibility</p:attrName>
                                        </p:attrNameLst>
                                      </p:cBhvr>
                                      <p:to>
                                        <p:strVal val="visible"/>
                                      </p:to>
                                    </p:set>
                                    <p:animEffect transition="in" filter="wipe(left)">
                                      <p:cBhvr>
                                        <p:cTn id="73" dur="500"/>
                                        <p:tgtEl>
                                          <p:spTgt spid="1922051">
                                            <p:txEl>
                                              <p:pRg st="14" end="1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22051">
                                            <p:txEl>
                                              <p:pRg st="15" end="15"/>
                                            </p:txEl>
                                          </p:spTgt>
                                        </p:tgtEl>
                                        <p:attrNameLst>
                                          <p:attrName>style.visibility</p:attrName>
                                        </p:attrNameLst>
                                      </p:cBhvr>
                                      <p:to>
                                        <p:strVal val="visible"/>
                                      </p:to>
                                    </p:set>
                                    <p:animEffect transition="in" filter="wipe(left)">
                                      <p:cBhvr>
                                        <p:cTn id="78" dur="500"/>
                                        <p:tgtEl>
                                          <p:spTgt spid="1922051">
                                            <p:txEl>
                                              <p:pRg st="15" end="1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922051">
                                            <p:txEl>
                                              <p:pRg st="16" end="16"/>
                                            </p:txEl>
                                          </p:spTgt>
                                        </p:tgtEl>
                                        <p:attrNameLst>
                                          <p:attrName>style.visibility</p:attrName>
                                        </p:attrNameLst>
                                      </p:cBhvr>
                                      <p:to>
                                        <p:strVal val="visible"/>
                                      </p:to>
                                    </p:set>
                                    <p:animEffect transition="in" filter="wipe(left)">
                                      <p:cBhvr>
                                        <p:cTn id="83" dur="500"/>
                                        <p:tgtEl>
                                          <p:spTgt spid="1922051">
                                            <p:txEl>
                                              <p:pRg st="16" end="16"/>
                                            </p:txEl>
                                          </p:spTgt>
                                        </p:tgtEl>
                                      </p:cBhvr>
                                    </p:animEffect>
                                  </p:childTnLst>
                                </p:cTn>
                              </p:par>
                            </p:childTnLst>
                          </p:cTn>
                        </p:par>
                        <p:par>
                          <p:cTn id="84" fill="hold">
                            <p:stCondLst>
                              <p:cond delay="500"/>
                            </p:stCondLst>
                            <p:childTnLst>
                              <p:par>
                                <p:cTn id="85" presetID="22" presetClass="entr" presetSubtype="2" fill="hold" grpId="0" nodeType="afterEffect">
                                  <p:stCondLst>
                                    <p:cond delay="50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par>
                                <p:cTn id="88" presetID="6" presetClass="entr" presetSubtype="16" fill="hold" nodeType="withEffect">
                                  <p:stCondLst>
                                    <p:cond delay="500"/>
                                  </p:stCondLst>
                                  <p:childTnLst>
                                    <p:set>
                                      <p:cBhvr>
                                        <p:cTn id="89" dur="1" fill="hold">
                                          <p:stCondLst>
                                            <p:cond delay="0"/>
                                          </p:stCondLst>
                                        </p:cTn>
                                        <p:tgtEl>
                                          <p:spTgt spid="9"/>
                                        </p:tgtEl>
                                        <p:attrNameLst>
                                          <p:attrName>style.visibility</p:attrName>
                                        </p:attrNameLst>
                                      </p:cBhvr>
                                      <p:to>
                                        <p:strVal val="visible"/>
                                      </p:to>
                                    </p:set>
                                    <p:animEffect transition="in" filter="circle(in)">
                                      <p:cBhvr>
                                        <p:cTn id="9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14671"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3/31/14 stood at a record high $662.0B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854170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15695" name="Chart" r:id="rId4" imgW="8610574" imgH="4171823" progId="MSGraph.Chart.8">
                  <p:embed followColorScheme="full"/>
                </p:oleObj>
              </mc:Choice>
              <mc:Fallback>
                <p:oleObj name="Chart" r:id="rId4" imgW="8610574" imgH="417182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3/31/14,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3/31/14 </a:t>
            </a:r>
            <a:r>
              <a:rPr lang="en-US" sz="1600" b="1" dirty="0">
                <a:solidFill>
                  <a:schemeClr val="bg1"/>
                </a:solidFill>
              </a:rPr>
              <a:t>was </a:t>
            </a:r>
            <a:r>
              <a:rPr lang="en-US" sz="1600" b="1" dirty="0" smtClean="0">
                <a:solidFill>
                  <a:schemeClr val="bg1"/>
                </a:solidFill>
              </a:rPr>
              <a:t>a record $662.0, up 1.3% from $653.3 of 12/31/13, and up 51.5% ($224.9B)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2652033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2014:Q1 combined ratio including M&amp;FG insurers is 97.3;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596249" name="Chart" r:id="rId4" imgW="8601126" imgH="3933742" progId="MSGraph.Chart.8">
                  <p:embed followColorScheme="full"/>
                </p:oleObj>
              </mc:Choice>
              <mc:Fallback>
                <p:oleObj name="Chart" r:id="rId4" imgW="8601126" imgH="393374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1629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53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627"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54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651"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55</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336250"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ext uri="{D42A27DB-BD31-4B8C-83A1-F6EECF244321}">
                <p14:modId xmlns:p14="http://schemas.microsoft.com/office/powerpoint/2010/main" val="2503020668"/>
              </p:ext>
            </p:extLst>
          </p:nvPr>
        </p:nvGraphicFramePr>
        <p:xfrm>
          <a:off x="363096" y="1802915"/>
          <a:ext cx="8683625" cy="4532312"/>
        </p:xfrm>
        <a:graphic>
          <a:graphicData uri="http://schemas.openxmlformats.org/presentationml/2006/ole">
            <mc:AlternateContent xmlns:mc="http://schemas.openxmlformats.org/markup-compatibility/2006">
              <mc:Choice xmlns:v="urn:schemas-microsoft-com:vml" Requires="v">
                <p:oleObj spid="_x0000_s28561580"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096" y="1802915"/>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1971—2014F</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162809"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dirty="0">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2573"/>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2014F: 4.0%</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1452722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56</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extLst>
              <p:ext uri="{D42A27DB-BD31-4B8C-83A1-F6EECF244321}">
                <p14:modId xmlns:p14="http://schemas.microsoft.com/office/powerpoint/2010/main" val="686399618"/>
              </p:ext>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8573794" name="Chart" r:id="rId4" imgW="8429714" imgH="4314888" progId="MSGraph.Chart.8">
                  <p:embed followColorScheme="full"/>
                </p:oleObj>
              </mc:Choice>
              <mc:Fallback>
                <p:oleObj name="Chart" r:id="rId4" imgW="8429714" imgH="4314888"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773261" y="3190278"/>
            <a:ext cx="908050" cy="2622052"/>
          </a:xfrm>
          <a:prstGeom prst="rect">
            <a:avLst/>
          </a:prstGeom>
          <a:noFill/>
          <a:ln w="38100">
            <a:solidFill>
              <a:schemeClr val="folHlink"/>
            </a:solidFill>
            <a:miter lim="800000"/>
            <a:headEnd/>
            <a:tailEnd/>
          </a:ln>
        </p:spPr>
        <p:txBody>
          <a:bodyPr wrap="none" anchor="ctr"/>
          <a:lstStyle/>
          <a:p>
            <a:endParaRPr lang="en-US"/>
          </a:p>
        </p:txBody>
      </p:sp>
      <p:sp>
        <p:nvSpPr>
          <p:cNvPr id="13" name="Rectangle 7"/>
          <p:cNvSpPr>
            <a:spLocks noChangeArrowheads="1"/>
          </p:cNvSpPr>
          <p:nvPr/>
        </p:nvSpPr>
        <p:spPr bwMode="grayWhite">
          <a:xfrm>
            <a:off x="2502343" y="3190278"/>
            <a:ext cx="908050" cy="2629270"/>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547572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P/C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Tree>
    <p:extLst>
      <p:ext uri="{BB962C8B-B14F-4D97-AF65-F5344CB8AC3E}">
        <p14:creationId xmlns:p14="http://schemas.microsoft.com/office/powerpoint/2010/main" val="8840934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2014:Q1 = 97.3.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95225" name="Chart" r:id="rId5" imgW="8534451" imgH="3628987" progId="MSGraph.Chart.8">
                  <p:embed followColorScheme="full"/>
                </p:oleObj>
              </mc:Choice>
              <mc:Fallback>
                <p:oleObj name="Chart" r:id="rId5" imgW="8534451" imgH="3628987"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850364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Ocean Marine vs. Commercial Lines Combined Ratio: 1989–2012</a:t>
            </a:r>
            <a:endParaRPr lang="en-US" baseline="30000" dirty="0" smtClean="0"/>
          </a:p>
        </p:txBody>
      </p:sp>
      <p:graphicFrame>
        <p:nvGraphicFramePr>
          <p:cNvPr id="50178" name="Object 3"/>
          <p:cNvGraphicFramePr>
            <a:graphicFrameLocks/>
          </p:cNvGraphicFramePr>
          <p:nvPr/>
        </p:nvGraphicFramePr>
        <p:xfrm>
          <a:off x="293688" y="1645589"/>
          <a:ext cx="8451850" cy="3920191"/>
        </p:xfrm>
        <a:graphic>
          <a:graphicData uri="http://schemas.openxmlformats.org/presentationml/2006/ole">
            <mc:AlternateContent xmlns:mc="http://schemas.openxmlformats.org/markup-compatibility/2006">
              <mc:Choice xmlns:v="urn:schemas-microsoft-com:vml" Requires="v">
                <p:oleObj spid="_x0000_s28584002"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3688" y="164558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61637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Ocean Marine has marginally outperformed Commercial Lines </a:t>
            </a:r>
            <a:r>
              <a:rPr lang="en-US" sz="2000" b="1" dirty="0">
                <a:solidFill>
                  <a:srgbClr val="FFFFFF"/>
                </a:solidFill>
              </a:rPr>
              <a:t>o</a:t>
            </a:r>
            <a:r>
              <a:rPr lang="en-US" sz="2000" b="1" dirty="0" smtClean="0">
                <a:solidFill>
                  <a:srgbClr val="FFFFFF"/>
                </a:solidFill>
              </a:rPr>
              <a:t>verall over the period from 1989 – 2012 </a:t>
            </a:r>
            <a:endParaRPr lang="en-US" sz="2000" b="1" dirty="0">
              <a:solidFill>
                <a:srgbClr val="FFFFFF"/>
              </a:solidFill>
            </a:endParaRPr>
          </a:p>
        </p:txBody>
      </p:sp>
      <p:sp>
        <p:nvSpPr>
          <p:cNvPr id="50181" name="Rectangle 5"/>
          <p:cNvSpPr>
            <a:spLocks noChangeArrowheads="1"/>
          </p:cNvSpPr>
          <p:nvPr/>
        </p:nvSpPr>
        <p:spPr bwMode="auto">
          <a:xfrm>
            <a:off x="-1" y="6414802"/>
            <a:ext cx="8554065"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a:t>
            </a:r>
            <a:r>
              <a:rPr lang="en-US" sz="1100" dirty="0" smtClean="0"/>
              <a:t>Best;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8" name="Text Box 17"/>
          <p:cNvSpPr txBox="1">
            <a:spLocks noChangeArrowheads="1"/>
          </p:cNvSpPr>
          <p:nvPr/>
        </p:nvSpPr>
        <p:spPr bwMode="auto">
          <a:xfrm>
            <a:off x="5469221" y="1179497"/>
            <a:ext cx="3276317"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1989-2012</a:t>
            </a:r>
          </a:p>
          <a:p>
            <a:pPr algn="ctr">
              <a:defRPr/>
            </a:pPr>
            <a:r>
              <a:rPr lang="en-US" sz="1600" b="1" dirty="0" smtClean="0">
                <a:solidFill>
                  <a:schemeClr val="bg1"/>
                </a:solidFill>
              </a:rPr>
              <a:t>Ocean Marine: 104.9</a:t>
            </a:r>
          </a:p>
          <a:p>
            <a:pPr algn="ctr">
              <a:defRPr/>
            </a:pPr>
            <a:r>
              <a:rPr lang="en-US" sz="1600" b="1" dirty="0" smtClean="0">
                <a:solidFill>
                  <a:schemeClr val="bg1"/>
                </a:solidFill>
              </a:rPr>
              <a:t>All Commercial Lines: 107.0</a:t>
            </a:r>
            <a:endParaRPr lang="en-US" sz="1600" b="1" i="1" dirty="0" smtClean="0">
              <a:solidFill>
                <a:schemeClr val="bg1"/>
              </a:solidFill>
            </a:endParaRPr>
          </a:p>
        </p:txBody>
      </p:sp>
    </p:spTree>
    <p:extLst>
      <p:ext uri="{BB962C8B-B14F-4D97-AF65-F5344CB8AC3E}">
        <p14:creationId xmlns:p14="http://schemas.microsoft.com/office/powerpoint/2010/main" val="3758246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2014 Includes a Mix of Environmental Economic, Social and Environmental Risks</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85725" y="1269817"/>
            <a:ext cx="7887988" cy="4245158"/>
          </a:xfrm>
          <a:prstGeom prst="rect">
            <a:avLst/>
          </a:prstGeom>
        </p:spPr>
      </p:pic>
      <p:sp>
        <p:nvSpPr>
          <p:cNvPr id="12"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societal and environ-mental issues dominated frequency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37055"/>
            <a:ext cx="6757881" cy="317578"/>
          </a:xfrm>
          <a:prstGeom prst="rect">
            <a:avLst/>
          </a:prstGeom>
        </p:spPr>
      </p:pic>
    </p:spTree>
    <p:extLst>
      <p:ext uri="{BB962C8B-B14F-4D97-AF65-F5344CB8AC3E}">
        <p14:creationId xmlns:p14="http://schemas.microsoft.com/office/powerpoint/2010/main" val="36315765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60</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ext uri="{D42A27DB-BD31-4B8C-83A1-F6EECF244321}">
                <p14:modId xmlns:p14="http://schemas.microsoft.com/office/powerpoint/2010/main" val="3271284978"/>
              </p:ext>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465379"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2482992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61987" y="101600"/>
            <a:ext cx="6245225" cy="860425"/>
          </a:xfrm>
        </p:spPr>
        <p:txBody>
          <a:bodyPr/>
          <a:lstStyle/>
          <a:p>
            <a:r>
              <a:rPr lang="en-US" dirty="0" smtClean="0">
                <a:latin typeface="Arial" panose="020B0604020202020204" pitchFamily="34" charset="0"/>
              </a:rPr>
              <a:t>Underwriting Gain (Loss)</a:t>
            </a:r>
            <a:br>
              <a:rPr lang="en-US" dirty="0" smtClean="0">
                <a:latin typeface="Arial" panose="020B0604020202020204" pitchFamily="34" charset="0"/>
              </a:rPr>
            </a:br>
            <a:r>
              <a:rPr lang="en-US" dirty="0" smtClean="0">
                <a:latin typeface="Arial" panose="020B0604020202020204" pitchFamily="34" charset="0"/>
              </a:rPr>
              <a:t>All Lines Combined, 1975–2014*</a:t>
            </a:r>
          </a:p>
        </p:txBody>
      </p:sp>
      <p:sp>
        <p:nvSpPr>
          <p:cNvPr id="12291" name="Rectangle 3"/>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dirty="0">
                <a:solidFill>
                  <a:srgbClr val="000000"/>
                </a:solidFill>
              </a:rPr>
              <a:t>* Includes mortgage and financial guaranty insurers in all years</a:t>
            </a:r>
            <a:r>
              <a:rPr lang="en-US" sz="1100" dirty="0" smtClean="0">
                <a:solidFill>
                  <a:srgbClr val="000000"/>
                </a:solidFill>
              </a:rPr>
              <a:t>.</a:t>
            </a:r>
            <a:endParaRPr lang="en-US" sz="1100" dirty="0">
              <a:solidFill>
                <a:srgbClr val="000000"/>
              </a:solidFill>
            </a:endParaRPr>
          </a:p>
          <a:p>
            <a:pPr>
              <a:lnSpc>
                <a:spcPct val="85000"/>
              </a:lnSpc>
              <a:spcBef>
                <a:spcPct val="25000"/>
              </a:spcBef>
              <a:buClr>
                <a:srgbClr val="FF6801"/>
              </a:buClr>
              <a:buFont typeface="Wingdings" panose="05000000000000000000" pitchFamily="2" charset="2"/>
              <a:buNone/>
            </a:pPr>
            <a:r>
              <a:rPr lang="en-US" sz="1100" dirty="0">
                <a:solidFill>
                  <a:srgbClr val="000000"/>
                </a:solidFill>
              </a:rPr>
              <a:t>Sources: A.M. Best, </a:t>
            </a:r>
            <a:r>
              <a:rPr lang="en-US" sz="1100" dirty="0" smtClean="0">
                <a:solidFill>
                  <a:srgbClr val="000000"/>
                </a:solidFill>
              </a:rPr>
              <a:t>ISO, </a:t>
            </a:r>
            <a:r>
              <a:rPr lang="en-US" sz="1100" dirty="0">
                <a:solidFill>
                  <a:srgbClr val="000000"/>
                </a:solidFill>
              </a:rPr>
              <a:t>Insurance Information Institute.</a:t>
            </a:r>
          </a:p>
        </p:txBody>
      </p:sp>
      <p:sp>
        <p:nvSpPr>
          <p:cNvPr id="254980" name="Rectangle 4"/>
          <p:cNvSpPr>
            <a:spLocks noChangeArrowheads="1"/>
          </p:cNvSpPr>
          <p:nvPr/>
        </p:nvSpPr>
        <p:spPr bwMode="blackWhite">
          <a:xfrm>
            <a:off x="362744" y="5467350"/>
            <a:ext cx="8458200" cy="88558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sz="2000" b="1" dirty="0">
                <a:solidFill>
                  <a:srgbClr val="FFFFFF"/>
                </a:solidFill>
                <a:latin typeface="Arial" charset="0"/>
                <a:cs typeface="Arial" charset="0"/>
              </a:rPr>
              <a:t>High </a:t>
            </a:r>
            <a:r>
              <a:rPr lang="en-US" sz="2000" b="1" dirty="0" smtClean="0">
                <a:solidFill>
                  <a:srgbClr val="FFFFFF"/>
                </a:solidFill>
                <a:latin typeface="Arial" charset="0"/>
                <a:cs typeface="Arial" charset="0"/>
              </a:rPr>
              <a:t>CAT losses </a:t>
            </a:r>
            <a:r>
              <a:rPr lang="en-US" sz="2000" b="1" dirty="0">
                <a:solidFill>
                  <a:srgbClr val="FFFFFF"/>
                </a:solidFill>
                <a:latin typeface="Arial" charset="0"/>
                <a:cs typeface="Arial" charset="0"/>
              </a:rPr>
              <a:t>in 2011 led to the highest underwriting loss </a:t>
            </a:r>
            <a:r>
              <a:rPr lang="en-US" sz="2000" b="1">
                <a:solidFill>
                  <a:srgbClr val="FFFFFF"/>
                </a:solidFill>
                <a:latin typeface="Arial" charset="0"/>
                <a:cs typeface="Arial" charset="0"/>
              </a:rPr>
              <a:t>since </a:t>
            </a:r>
            <a:r>
              <a:rPr lang="en-US" sz="2000" b="1" smtClean="0">
                <a:solidFill>
                  <a:srgbClr val="FFFFFF"/>
                </a:solidFill>
                <a:latin typeface="Arial" charset="0"/>
                <a:cs typeface="Arial" charset="0"/>
              </a:rPr>
              <a:t>2001. </a:t>
            </a:r>
            <a:r>
              <a:rPr lang="en-US" sz="2000" b="1" dirty="0" smtClean="0">
                <a:solidFill>
                  <a:srgbClr val="FFFFFF"/>
                </a:solidFill>
              </a:rPr>
              <a:t>Lower CAT losses in 2013</a:t>
            </a:r>
            <a:br>
              <a:rPr lang="en-US" sz="2000" b="1" dirty="0" smtClean="0">
                <a:solidFill>
                  <a:srgbClr val="FFFFFF"/>
                </a:solidFill>
              </a:rPr>
            </a:br>
            <a:r>
              <a:rPr lang="en-US" sz="2000" b="1" dirty="0" smtClean="0">
                <a:solidFill>
                  <a:srgbClr val="FFFFFF"/>
                </a:solidFill>
              </a:rPr>
              <a:t>led to the </a:t>
            </a:r>
            <a:r>
              <a:rPr lang="en-US" sz="2000" b="1" dirty="0">
                <a:solidFill>
                  <a:srgbClr val="FFFFFF"/>
                </a:solidFill>
                <a:latin typeface="Arial" charset="0"/>
                <a:cs typeface="Arial" charset="0"/>
              </a:rPr>
              <a:t>highest underwriting </a:t>
            </a:r>
            <a:r>
              <a:rPr lang="en-US" sz="2000" b="1" dirty="0" smtClean="0">
                <a:solidFill>
                  <a:srgbClr val="FFFFFF"/>
                </a:solidFill>
              </a:rPr>
              <a:t>profit since 2007.</a:t>
            </a:r>
            <a:endParaRPr lang="en-US" sz="2000" b="1" dirty="0">
              <a:solidFill>
                <a:srgbClr val="FFFFFF"/>
              </a:solidFill>
            </a:endParaRPr>
          </a:p>
        </p:txBody>
      </p:sp>
      <p:graphicFrame>
        <p:nvGraphicFramePr>
          <p:cNvPr id="12293" name="Object 5"/>
          <p:cNvGraphicFramePr>
            <a:graphicFrameLocks noChangeAspect="1"/>
          </p:cNvGraphicFramePr>
          <p:nvPr>
            <p:extLst>
              <p:ext uri="{D42A27DB-BD31-4B8C-83A1-F6EECF244321}">
                <p14:modId xmlns:p14="http://schemas.microsoft.com/office/powerpoint/2010/main" val="143869857"/>
              </p:ext>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597269" name="Chart" r:id="rId5" imgW="8581960" imgH="4219602" progId="MSGraph.Chart.8">
                  <p:embed followColorScheme="full"/>
                </p:oleObj>
              </mc:Choice>
              <mc:Fallback>
                <p:oleObj name="Chart" r:id="rId5" imgW="8581960" imgH="4219602" progId="MSGraph.Chart.8">
                  <p:embed followColorScheme="full"/>
                  <p:pic>
                    <p:nvPicPr>
                      <p:cNvPr id="0" name=""/>
                      <p:cNvPicPr>
                        <a:picLocks noChangeAspect="1" noChangeArrowheads="1"/>
                      </p:cNvPicPr>
                      <p:nvPr/>
                    </p:nvPicPr>
                    <p:blipFill>
                      <a:blip r:embed="rId6"/>
                      <a:srcRect/>
                      <a:stretch>
                        <a:fillRect/>
                      </a:stretch>
                    </p:blipFill>
                    <p:spPr bwMode="gray">
                      <a:xfrm>
                        <a:off x="352425" y="1300163"/>
                        <a:ext cx="8478838"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Rectangle 8"/>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 Billions)</a:t>
            </a:r>
          </a:p>
        </p:txBody>
      </p:sp>
      <p:sp>
        <p:nvSpPr>
          <p:cNvPr id="9" name="PPTShape_0"/>
          <p:cNvSpPr>
            <a:spLocks noChangeArrowheads="1"/>
          </p:cNvSpPr>
          <p:nvPr/>
        </p:nvSpPr>
        <p:spPr bwMode="blackWhite">
          <a:xfrm>
            <a:off x="7279482" y="1113345"/>
            <a:ext cx="1357312" cy="678437"/>
          </a:xfrm>
          <a:prstGeom prst="wedgeRectCallout">
            <a:avLst>
              <a:gd name="adj1" fmla="val 28948"/>
              <a:gd name="adj2" fmla="val 967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charset="0"/>
                <a:cs typeface="Arial" charset="0"/>
              </a:rPr>
              <a:t>Underwriting profit </a:t>
            </a:r>
            <a:r>
              <a:rPr lang="en-US" sz="1400" b="1" dirty="0" smtClean="0">
                <a:solidFill>
                  <a:srgbClr val="FFFFFF"/>
                </a:solidFill>
                <a:latin typeface="Arial" charset="0"/>
                <a:cs typeface="Arial" charset="0"/>
              </a:rPr>
              <a:t>in 2013 was $15.5B</a:t>
            </a:r>
            <a:endParaRPr lang="en-US" sz="1400" b="1" dirty="0">
              <a:solidFill>
                <a:srgbClr val="FFFFFF"/>
              </a:solidFill>
              <a:latin typeface="Arial" charset="0"/>
              <a:cs typeface="Arial" charset="0"/>
            </a:endParaRPr>
          </a:p>
        </p:txBody>
      </p:sp>
      <p:sp>
        <p:nvSpPr>
          <p:cNvPr id="10" name="PPTShape_1"/>
          <p:cNvSpPr>
            <a:spLocks noChangeArrowheads="1"/>
          </p:cNvSpPr>
          <p:nvPr/>
        </p:nvSpPr>
        <p:spPr bwMode="blackWhite">
          <a:xfrm>
            <a:off x="7812156" y="4144858"/>
            <a:ext cx="901355" cy="725316"/>
          </a:xfrm>
          <a:prstGeom prst="wedgeRectCallout">
            <a:avLst>
              <a:gd name="adj1" fmla="val 31360"/>
              <a:gd name="adj2" fmla="val -2244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charset="0"/>
                <a:cs typeface="Arial" charset="0"/>
              </a:rPr>
              <a:t>$2.24B 2014:Q1 profit  </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4167578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nodeType="afterGroup">
                            <p:stCondLst>
                              <p:cond delay="1200"/>
                            </p:stCondLst>
                            <p:childTnLst>
                              <p:par>
                                <p:cTn id="11" presetID="22" presetClass="entr" presetSubtype="4" fill="hold" grpId="0" nodeType="after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nodeType="afterGroup">
                            <p:stCondLst>
                              <p:cond delay="2400"/>
                            </p:stCondLst>
                            <p:childTnLst>
                              <p:par>
                                <p:cTn id="15" presetID="22" presetClass="entr" presetSubtype="1" fill="hold" grpId="0" nodeType="after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62</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 vs. 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37301305"/>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28467427" name="Chart" r:id="rId4" imgW="8458335" imgH="4334003" progId="MSGraph.Chart.8">
                  <p:embed followColorScheme="full"/>
                </p:oleObj>
              </mc:Choice>
              <mc:Fallback>
                <p:oleObj name="Chart" r:id="rId4" imgW="8458335" imgH="4334003" progId="MSGraph.Chart.8">
                  <p:embed followColorScheme="full"/>
                  <p:pic>
                    <p:nvPicPr>
                      <p:cNvPr id="0" name=""/>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3129882" cy="1408128"/>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a:t>
            </a:r>
            <a:endParaRPr lang="en-US" b="1" dirty="0">
              <a:solidFill>
                <a:schemeClr val="bg1"/>
              </a:solidFill>
              <a:cs typeface="+mn-cs"/>
            </a:endParaRPr>
          </a:p>
        </p:txBody>
      </p:sp>
      <p:sp>
        <p:nvSpPr>
          <p:cNvPr id="2" name="Rectangle 1"/>
          <p:cNvSpPr/>
          <p:nvPr/>
        </p:nvSpPr>
        <p:spPr>
          <a:xfrm>
            <a:off x="4872035" y="2825372"/>
            <a:ext cx="1885950" cy="38151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4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63</a:t>
            </a:fld>
            <a:endParaRPr lang="en-US" smtClean="0"/>
          </a:p>
        </p:txBody>
      </p:sp>
      <p:graphicFrame>
        <p:nvGraphicFramePr>
          <p:cNvPr id="40962" name="Object 2"/>
          <p:cNvGraphicFramePr>
            <a:graphicFrameLocks noChangeAspect="1"/>
          </p:cNvGraphicFramePr>
          <p:nvPr>
            <p:extLst>
              <p:ext uri="{D42A27DB-BD31-4B8C-83A1-F6EECF244321}">
                <p14:modId xmlns:p14="http://schemas.microsoft.com/office/powerpoint/2010/main" val="3840939794"/>
              </p:ext>
            </p:extLst>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8468449" name="Chart" r:id="rId4" imgW="8601024" imgH="3933862" progId="MSGraph.Chart.8">
                  <p:embed followColorScheme="full"/>
                </p:oleObj>
              </mc:Choice>
              <mc:Fallback>
                <p:oleObj name="Chart" r:id="rId4" imgW="8601024" imgH="3933862" progId="MSGraph.Chart.8">
                  <p:embed followColorScheme="full"/>
                  <p:pic>
                    <p:nvPicPr>
                      <p:cNvPr id="0" name=""/>
                      <p:cNvPicPr>
                        <a:picLocks noChangeAspect="1" noChangeArrowheads="1"/>
                      </p:cNvPicPr>
                      <p:nvPr/>
                    </p:nvPicPr>
                    <p:blipFill>
                      <a:blip r:embed="rId5"/>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for 2013-2015).  </a:t>
            </a:r>
            <a:endParaRPr lang="en-US" sz="1100" dirty="0"/>
          </a:p>
        </p:txBody>
      </p:sp>
    </p:spTree>
    <p:extLst>
      <p:ext uri="{BB962C8B-B14F-4D97-AF65-F5344CB8AC3E}">
        <p14:creationId xmlns:p14="http://schemas.microsoft.com/office/powerpoint/2010/main" val="798369001"/>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P/C Estimated Loss Reserve Deficiency/ (Redundancy), Excl. Statutory Discount</a:t>
            </a:r>
          </a:p>
        </p:txBody>
      </p:sp>
      <p:graphicFrame>
        <p:nvGraphicFramePr>
          <p:cNvPr id="5888003" name="Group 3"/>
          <p:cNvGraphicFramePr>
            <a:graphicFrameLocks noGrp="1"/>
          </p:cNvGraphicFramePr>
          <p:nvPr>
            <p:ph idx="1"/>
            <p:extLst>
              <p:ext uri="{D42A27DB-BD31-4B8C-83A1-F6EECF244321}">
                <p14:modId xmlns:p14="http://schemas.microsoft.com/office/powerpoint/2010/main" val="2991596743"/>
              </p:ext>
            </p:extLst>
          </p:nvPr>
        </p:nvGraphicFramePr>
        <p:xfrm>
          <a:off x="2141998" y="1186516"/>
          <a:ext cx="4944596" cy="5246672"/>
        </p:xfrm>
        <a:graphic>
          <a:graphicData uri="http://schemas.openxmlformats.org/drawingml/2006/table">
            <a:tbl>
              <a:tblPr/>
              <a:tblGrid>
                <a:gridCol w="3398184"/>
                <a:gridCol w="15464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Line of Business</a:t>
                      </a:r>
                    </a:p>
                  </a:txBody>
                  <a:tcPr marL="92075" marR="92075" marT="46038" marB="4603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2013</a:t>
                      </a:r>
                    </a:p>
                  </a:txBody>
                  <a:tcPr marL="92075" marR="92075" marT="46038" marB="4603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r>
              <a:tr h="3663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Personal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-$3.9B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11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Homeowners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(incl. Prod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36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Workers Compensation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3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Multi Peril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7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Medical Professional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51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Reinsurance—</a:t>
                      </a:r>
                      <a:r>
                        <a:rPr kumimoji="0" lang="en-US" sz="1100" b="0" i="0" u="none" strike="noStrike" cap="none" normalizeH="0" baseline="0" dirty="0" err="1" smtClean="0">
                          <a:ln>
                            <a:noFill/>
                          </a:ln>
                          <a:solidFill>
                            <a:schemeClr val="tx1"/>
                          </a:solidFill>
                          <a:effectLst/>
                          <a:latin typeface="Arial" pitchFamily="34" charset="0"/>
                          <a:cs typeface="Arial" pitchFamily="34" charset="0"/>
                        </a:rPr>
                        <a:t>Nonprop</a:t>
                      </a:r>
                      <a:r>
                        <a:rPr kumimoji="0" lang="en-US" sz="1100" b="0" i="0" u="none" strike="noStrike" cap="none" normalizeH="0" baseline="0" dirty="0" smtClean="0">
                          <a:ln>
                            <a:noFill/>
                          </a:ln>
                          <a:solidFill>
                            <a:schemeClr val="tx1"/>
                          </a:solidFill>
                          <a:effectLst/>
                          <a:latin typeface="Arial" pitchFamily="34" charset="0"/>
                          <a:cs typeface="Arial" pitchFamily="34" charset="0"/>
                        </a:rPr>
                        <a:t> Assumed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4962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All Other Lines*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Total Core Reserves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$9.8</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Asbestos &amp; Environmental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Total P/C Industry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$21.0B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407" name="Text Box 55"/>
          <p:cNvSpPr txBox="1">
            <a:spLocks noChangeArrowheads="1"/>
          </p:cNvSpPr>
          <p:nvPr/>
        </p:nvSpPr>
        <p:spPr bwMode="auto">
          <a:xfrm>
            <a:off x="12700" y="6297613"/>
            <a:ext cx="8915400" cy="677751"/>
          </a:xfrm>
          <a:prstGeom prst="rect">
            <a:avLst/>
          </a:prstGeom>
          <a:noFill/>
          <a:ln w="9525">
            <a:noFill/>
            <a:miter lim="800000"/>
            <a:headEnd/>
            <a:tailEnd/>
          </a:ln>
        </p:spPr>
        <p:txBody>
          <a:bodyPr lIns="92075" tIns="46038" rIns="92075" bIns="46038">
            <a:spAutoFit/>
          </a:bodyPr>
          <a:lstStyle/>
          <a:p>
            <a:endParaRPr lang="en-US" sz="1400" dirty="0"/>
          </a:p>
          <a:p>
            <a:r>
              <a:rPr lang="en-US" sz="1200" dirty="0"/>
              <a:t>Source: </a:t>
            </a:r>
            <a:r>
              <a:rPr lang="en-US" sz="1200" dirty="0" smtClean="0"/>
              <a:t>A.M. Best, </a:t>
            </a:r>
            <a:r>
              <a:rPr lang="en-US" sz="1200" i="1" dirty="0" smtClean="0"/>
              <a:t>P/C Review/Preview 2014; </a:t>
            </a:r>
            <a:r>
              <a:rPr lang="en-US" sz="1200" dirty="0" smtClean="0"/>
              <a:t>Insurance Information Institute.   *Excluding mortgage and financial guaranty segments.</a:t>
            </a:r>
            <a:endParaRPr lang="en-US" sz="900" b="1" dirty="0"/>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64</a:t>
            </a:fld>
            <a:endParaRPr lang="en-US"/>
          </a:p>
        </p:txBody>
      </p:sp>
    </p:spTree>
    <p:extLst>
      <p:ext uri="{BB962C8B-B14F-4D97-AF65-F5344CB8AC3E}">
        <p14:creationId xmlns:p14="http://schemas.microsoft.com/office/powerpoint/2010/main" val="210413834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Some Key Drivers in the       US Economy</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771110" y="3826541"/>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Economic Factors Driving Exposure Growth and Insurer Performance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9</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98292" name="Chart" r:id="rId4" imgW="8601126" imgH="3781500" progId="MSGraph.Chart.8">
                  <p:embed followColorScheme="full"/>
                </p:oleObj>
              </mc:Choice>
              <mc:Fallback>
                <p:oleObj name="Chart" r:id="rId4" imgW="8601126" imgH="378150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398031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4153509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68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8599316"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53814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69</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8600340"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63574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7</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2014, but Societal, Environment and Technological Risks Also Loom Large</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247891" y="1070777"/>
            <a:ext cx="7651412" cy="4537280"/>
          </a:xfrm>
          <a:prstGeom prst="rect">
            <a:avLst/>
          </a:prstGeom>
        </p:spPr>
      </p:pic>
      <p:sp>
        <p:nvSpPr>
          <p:cNvPr id="16"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economic and environ-mental issues dominated severity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81018"/>
            <a:ext cx="6757881" cy="317578"/>
          </a:xfrm>
          <a:prstGeom prst="rect">
            <a:avLst/>
          </a:prstGeom>
        </p:spPr>
      </p:pic>
    </p:spTree>
    <p:extLst>
      <p:ext uri="{BB962C8B-B14F-4D97-AF65-F5344CB8AC3E}">
        <p14:creationId xmlns:p14="http://schemas.microsoft.com/office/powerpoint/2010/main" val="15752614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pic>
        <p:nvPicPr>
          <p:cNvPr id="4" name="Picture 3"/>
          <p:cNvPicPr>
            <a:picLocks noChangeAspect="1"/>
          </p:cNvPicPr>
          <p:nvPr/>
        </p:nvPicPr>
        <p:blipFill rotWithShape="1">
          <a:blip r:embed="rId3"/>
          <a:srcRect l="3927" t="8254" r="5085" b="4891"/>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
        <p:nvSpPr>
          <p:cNvPr id="7" name="Rectangle 6"/>
          <p:cNvSpPr/>
          <p:nvPr/>
        </p:nvSpPr>
        <p:spPr>
          <a:xfrm>
            <a:off x="4027251" y="1556428"/>
            <a:ext cx="817123" cy="953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936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71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01364" name="Chart" r:id="rId4" imgW="8296363" imgH="3819560" progId="MSGraph.Chart.8">
                  <p:embed followColorScheme="full"/>
                </p:oleObj>
              </mc:Choice>
              <mc:Fallback>
                <p:oleObj name="Chart" r:id="rId4" imgW="8296363" imgH="3819560"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8031"/>
              <a:gd name="adj2" fmla="val 982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edged up but remain quite low, allowing the Fed to maintain low interest rates</a:t>
            </a:r>
            <a:endParaRPr lang="en-US" sz="1400" b="1" dirty="0">
              <a:cs typeface="+mn-cs"/>
            </a:endParaRPr>
          </a:p>
        </p:txBody>
      </p:sp>
    </p:spTree>
    <p:extLst>
      <p:ext uri="{BB962C8B-B14F-4D97-AF65-F5344CB8AC3E}">
        <p14:creationId xmlns:p14="http://schemas.microsoft.com/office/powerpoint/2010/main" val="2690666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72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602388"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6.1% </a:t>
            </a:r>
            <a:r>
              <a:rPr lang="en-US" sz="1400" b="1" dirty="0">
                <a:solidFill>
                  <a:schemeClr val="bg1"/>
                </a:solidFill>
                <a:cs typeface="+mn-cs"/>
              </a:rPr>
              <a:t>in </a:t>
            </a:r>
            <a:r>
              <a:rPr lang="en-US" sz="1400" b="1" dirty="0" smtClean="0">
                <a:solidFill>
                  <a:schemeClr val="bg1"/>
                </a:solidFill>
                <a:cs typeface="+mn-cs"/>
              </a:rPr>
              <a:t>Aug.</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72</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12.0% </a:t>
            </a:r>
            <a:r>
              <a:rPr lang="en-US" sz="1400" b="1" dirty="0">
                <a:solidFill>
                  <a:schemeClr val="bg1"/>
                </a:solidFill>
                <a:cs typeface="+mn-cs"/>
              </a:rPr>
              <a:t>in </a:t>
            </a:r>
            <a:r>
              <a:rPr lang="en-US" sz="1400" b="1" dirty="0" smtClean="0">
                <a:solidFill>
                  <a:schemeClr val="bg1"/>
                </a:solidFill>
                <a:cs typeface="+mn-cs"/>
              </a:rPr>
              <a:t>Aug.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015287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73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603412"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5.1%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745987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604436"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$685.5B as of June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$329.5</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$355.9</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254385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75</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605460"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1992—July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Sept. </a:t>
            </a:r>
            <a:r>
              <a:rPr lang="en-US" sz="1100" dirty="0"/>
              <a:t>4</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July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75</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July 2014 </a:t>
            </a:r>
            <a:r>
              <a:rPr lang="en-US" sz="1600" b="1" dirty="0">
                <a:solidFill>
                  <a:schemeClr val="bg1"/>
                </a:solidFill>
              </a:rPr>
              <a:t>was </a:t>
            </a:r>
            <a:r>
              <a:rPr lang="en-US" sz="1600" b="1" dirty="0" smtClean="0">
                <a:solidFill>
                  <a:schemeClr val="bg1"/>
                </a:solidFill>
              </a:rPr>
              <a:t>$507.4.B—a new </a:t>
            </a:r>
            <a:r>
              <a:rPr lang="en-US" sz="1600" b="1" dirty="0">
                <a:solidFill>
                  <a:schemeClr val="bg1"/>
                </a:solidFill>
              </a:rPr>
              <a:t>record high.</a:t>
            </a:r>
          </a:p>
        </p:txBody>
      </p:sp>
    </p:spTree>
    <p:extLst>
      <p:ext uri="{BB962C8B-B14F-4D97-AF65-F5344CB8AC3E}">
        <p14:creationId xmlns:p14="http://schemas.microsoft.com/office/powerpoint/2010/main" val="3018265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60648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230420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8607508"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54 of the 56 months from Jan. 2010 through Aug.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2014—now at its highest level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42723343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78</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503251"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extLst>
      <p:ext uri="{BB962C8B-B14F-4D97-AF65-F5344CB8AC3E}">
        <p14:creationId xmlns:p14="http://schemas.microsoft.com/office/powerpoint/2010/main" val="2032775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79</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i="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39865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Swiss Re;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Gap Between Economic and Insured Losses</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1980—2013</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68"/>
          <a:stretch/>
        </p:blipFill>
        <p:spPr>
          <a:xfrm>
            <a:off x="94129" y="1514475"/>
            <a:ext cx="8635534" cy="4987933"/>
          </a:xfrm>
          <a:prstGeom prst="rect">
            <a:avLst/>
          </a:prstGeom>
        </p:spPr>
      </p:pic>
      <p:sp>
        <p:nvSpPr>
          <p:cNvPr id="15" name="AutoShape 8"/>
          <p:cNvSpPr>
            <a:spLocks noChangeArrowheads="1"/>
          </p:cNvSpPr>
          <p:nvPr/>
        </p:nvSpPr>
        <p:spPr bwMode="blackWhite">
          <a:xfrm>
            <a:off x="1295561" y="1634194"/>
            <a:ext cx="3833652" cy="1357312"/>
          </a:xfrm>
          <a:prstGeom prst="wedgeRectCallout">
            <a:avLst>
              <a:gd name="adj1" fmla="val 101733"/>
              <a:gd name="adj2" fmla="val 96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gap between economic and insured losses is growing—suggesting both a problem and an opportunity</a:t>
            </a:r>
            <a:endParaRPr lang="en-US" sz="2000" b="1" i="1" dirty="0">
              <a:solidFill>
                <a:schemeClr val="bg1"/>
              </a:solidFill>
              <a:cs typeface="+mn-cs"/>
            </a:endParaRPr>
          </a:p>
        </p:txBody>
      </p:sp>
    </p:spTree>
    <p:extLst>
      <p:ext uri="{BB962C8B-B14F-4D97-AF65-F5344CB8AC3E}">
        <p14:creationId xmlns:p14="http://schemas.microsoft.com/office/powerpoint/2010/main" val="2432475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GAS &amp; EXPORTS ARE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18623862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608531"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210806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609555"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365064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499061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Electricity Generation by Fuel,</a:t>
            </a:r>
          </a:p>
          <a:p>
            <a:pPr defTabSz="114300" eaLnBrk="0" hangingPunct="0">
              <a:lnSpc>
                <a:spcPct val="90000"/>
              </a:lnSpc>
              <a:defRPr/>
            </a:pPr>
            <a:r>
              <a:rPr lang="en-US" sz="3000" b="1" kern="0" dirty="0" smtClean="0">
                <a:solidFill>
                  <a:srgbClr val="225A7A"/>
                </a:solidFill>
                <a:ea typeface="+mj-ea"/>
                <a:cs typeface="+mj-cs"/>
              </a:rPr>
              <a:t>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208584" y="1523080"/>
            <a:ext cx="6452725" cy="5015831"/>
          </a:xfrm>
          <a:prstGeom prst="rect">
            <a:avLst/>
          </a:prstGeom>
        </p:spPr>
      </p:pic>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kilowatt Hours</a:t>
            </a:r>
            <a:endParaRPr lang="en-US" sz="1600" b="1" dirty="0">
              <a:solidFill>
                <a:srgbClr val="225A7A"/>
              </a:solidFill>
              <a:latin typeface="Arial" charset="0"/>
              <a:cs typeface="Arial" charset="0"/>
            </a:endParaRPr>
          </a:p>
        </p:txBody>
      </p:sp>
      <p:sp>
        <p:nvSpPr>
          <p:cNvPr id="14" name="AutoShape 8"/>
          <p:cNvSpPr>
            <a:spLocks noChangeArrowheads="1"/>
          </p:cNvSpPr>
          <p:nvPr/>
        </p:nvSpPr>
        <p:spPr bwMode="blackWhite">
          <a:xfrm>
            <a:off x="6797163" y="1419892"/>
            <a:ext cx="2251587" cy="2480596"/>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Electricity consumption in the US will rise steadily along with the fuel shares of natural gas and renewables</a:t>
            </a:r>
            <a:endParaRPr lang="en-US" sz="2000" b="1" dirty="0">
              <a:solidFill>
                <a:schemeClr val="bg1"/>
              </a:solidFill>
            </a:endParaRPr>
          </a:p>
        </p:txBody>
      </p:sp>
    </p:spTree>
    <p:extLst>
      <p:ext uri="{BB962C8B-B14F-4D97-AF65-F5344CB8AC3E}">
        <p14:creationId xmlns:p14="http://schemas.microsoft.com/office/powerpoint/2010/main" val="2433808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Primary Energy Consumption by Fuel,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Quadrillion BTUs</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a:stretch>
            <a:fillRect/>
          </a:stretch>
        </p:blipFill>
        <p:spPr>
          <a:xfrm>
            <a:off x="202242" y="1371336"/>
            <a:ext cx="6570451" cy="5204931"/>
          </a:xfrm>
          <a:prstGeom prst="rect">
            <a:avLst/>
          </a:prstGeom>
        </p:spPr>
      </p:pic>
      <p:sp>
        <p:nvSpPr>
          <p:cNvPr id="15" name="AutoShape 8"/>
          <p:cNvSpPr>
            <a:spLocks noChangeArrowheads="1"/>
          </p:cNvSpPr>
          <p:nvPr/>
        </p:nvSpPr>
        <p:spPr bwMode="blackWhite">
          <a:xfrm>
            <a:off x="6797163" y="1419891"/>
            <a:ext cx="2251587" cy="2780633"/>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Energy consumption in the US will rise steadily with natural gas fueling most of the additional consumption</a:t>
            </a:r>
            <a:endParaRPr lang="en-US" sz="2000" b="1" dirty="0">
              <a:solidFill>
                <a:schemeClr val="bg1"/>
              </a:solidFill>
            </a:endParaRPr>
          </a:p>
        </p:txBody>
      </p:sp>
    </p:spTree>
    <p:extLst>
      <p:ext uri="{BB962C8B-B14F-4D97-AF65-F5344CB8AC3E}">
        <p14:creationId xmlns:p14="http://schemas.microsoft.com/office/powerpoint/2010/main" val="3420456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Petroleum and Other Liquid Fuel Supplies by Source,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5636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Millions of Barrels per Day</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a:stretch>
            <a:fillRect/>
          </a:stretch>
        </p:blipFill>
        <p:spPr>
          <a:xfrm>
            <a:off x="155575" y="1419892"/>
            <a:ext cx="6426965" cy="5059076"/>
          </a:xfrm>
          <a:prstGeom prst="rect">
            <a:avLst/>
          </a:prstGeom>
        </p:spPr>
      </p:pic>
      <p:sp>
        <p:nvSpPr>
          <p:cNvPr id="14" name="AutoShape 8"/>
          <p:cNvSpPr>
            <a:spLocks noChangeArrowheads="1"/>
          </p:cNvSpPr>
          <p:nvPr/>
        </p:nvSpPr>
        <p:spPr bwMode="blackWhite">
          <a:xfrm>
            <a:off x="6797163" y="1419891"/>
            <a:ext cx="2251587" cy="3752184"/>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Liquid fuel consumption is expected to change little through 2040, though “tight” oil will account for a much larger share thereby reducing imports of petroleum products</a:t>
            </a:r>
            <a:endParaRPr lang="en-US" sz="2000" b="1" dirty="0">
              <a:solidFill>
                <a:schemeClr val="bg1"/>
              </a:solidFill>
            </a:endParaRPr>
          </a:p>
        </p:txBody>
      </p:sp>
    </p:spTree>
    <p:extLst>
      <p:ext uri="{BB962C8B-B14F-4D97-AF65-F5344CB8AC3E}">
        <p14:creationId xmlns:p14="http://schemas.microsoft.com/office/powerpoint/2010/main" val="3946292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http://www.iii.org/assets/docs/pdf/paper_CyberRisk_2014.pdf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12683374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ext uri="{D42A27DB-BD31-4B8C-83A1-F6EECF244321}">
                <p14:modId xmlns:p14="http://schemas.microsoft.com/office/powerpoint/2010/main" val="1948029104"/>
              </p:ext>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556480"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print"/>
          <a:srcRect/>
          <a:stretch>
            <a:fillRect/>
          </a:stretch>
        </p:blipFill>
        <p:spPr bwMode="auto">
          <a:xfrm>
            <a:off x="5730693" y="1111536"/>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print"/>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print"/>
          <a:srcRect t="21333" b="34133"/>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print"/>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print"/>
          <a:srcRect/>
          <a:stretch>
            <a:fillRect/>
          </a:stretch>
        </p:blipFill>
        <p:spPr bwMode="auto">
          <a:xfrm>
            <a:off x="2263513" y="1470753"/>
            <a:ext cx="853942" cy="1017614"/>
          </a:xfrm>
          <a:prstGeom prst="rect">
            <a:avLst/>
          </a:prstGeom>
          <a:noFill/>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54606" r="54606"/>
          <a:stretch/>
        </p:blipFill>
        <p:spPr>
          <a:xfrm>
            <a:off x="6129343" y="1168688"/>
            <a:ext cx="1396453" cy="695325"/>
          </a:xfrm>
          <a:prstGeom prst="rect">
            <a:avLst/>
          </a:prstGeom>
        </p:spPr>
      </p:pic>
    </p:spTree>
    <p:extLst>
      <p:ext uri="{BB962C8B-B14F-4D97-AF65-F5344CB8AC3E}">
        <p14:creationId xmlns:p14="http://schemas.microsoft.com/office/powerpoint/2010/main" val="404679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31876681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The Global Economy Creates and Transmits Cycles &amp;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extLst>
      <p:ext uri="{BB962C8B-B14F-4D97-AF65-F5344CB8AC3E}">
        <p14:creationId xmlns:p14="http://schemas.microsoft.com/office/powerpoint/2010/main" val="31363668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90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557494" name="Chart" r:id="rId4" imgW="8715311" imgH="4524357" progId="MSGraph.Chart.8">
                  <p:embed followColorScheme="full"/>
                </p:oleObj>
              </mc:Choice>
              <mc:Fallback>
                <p:oleObj name="Chart" r:id="rId4" imgW="8715311" imgH="4524357"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625524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91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58520"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extLst>
      <p:ext uri="{BB962C8B-B14F-4D97-AF65-F5344CB8AC3E}">
        <p14:creationId xmlns:p14="http://schemas.microsoft.com/office/powerpoint/2010/main" val="958094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92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59542"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Tree>
    <p:extLst>
      <p:ext uri="{BB962C8B-B14F-4D97-AF65-F5344CB8AC3E}">
        <p14:creationId xmlns:p14="http://schemas.microsoft.com/office/powerpoint/2010/main" val="38000175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2000" b="1" i="1" dirty="0" smtClean="0">
                <a:solidFill>
                  <a:srgbClr val="FF0000"/>
                </a:solidFill>
              </a:rPr>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93</a:t>
            </a:fld>
            <a:endParaRPr lang="en-US"/>
          </a:p>
        </p:txBody>
      </p:sp>
    </p:spTree>
    <p:extLst>
      <p:ext uri="{BB962C8B-B14F-4D97-AF65-F5344CB8AC3E}">
        <p14:creationId xmlns:p14="http://schemas.microsoft.com/office/powerpoint/2010/main" val="3558625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94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extLst>
      <p:ext uri="{BB962C8B-B14F-4D97-AF65-F5344CB8AC3E}">
        <p14:creationId xmlns:p14="http://schemas.microsoft.com/office/powerpoint/2010/main" val="4190098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Tree>
    <p:extLst>
      <p:ext uri="{BB962C8B-B14F-4D97-AF65-F5344CB8AC3E}">
        <p14:creationId xmlns:p14="http://schemas.microsoft.com/office/powerpoint/2010/main" val="2870125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96</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610577"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$9.5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96</a:t>
            </a:fld>
            <a:endParaRPr lang="en-US"/>
          </a:p>
        </p:txBody>
      </p:sp>
    </p:spTree>
    <p:extLst>
      <p:ext uri="{BB962C8B-B14F-4D97-AF65-F5344CB8AC3E}">
        <p14:creationId xmlns:p14="http://schemas.microsoft.com/office/powerpoint/2010/main" val="1756899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611601"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2944584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98</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612625"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7330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99</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613649"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013450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d55f8cf-7bfc-4fdd-b9bb-64e3912dd51b"/>
  <p:tag name="ARTICULATE_SLIDE_NAV" val="5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206510</TotalTime>
  <Words>11955</Words>
  <Application>Microsoft Office PowerPoint</Application>
  <PresentationFormat>On-screen Show (4:3)</PresentationFormat>
  <Paragraphs>1651</Paragraphs>
  <Slides>155</Slides>
  <Notes>133</Notes>
  <HiddenSlides>61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155</vt:i4>
      </vt:variant>
    </vt:vector>
  </HeadingPairs>
  <TitlesOfParts>
    <vt:vector size="164" baseType="lpstr">
      <vt:lpstr>Arial Unicode MS</vt:lpstr>
      <vt:lpstr>Arial</vt:lpstr>
      <vt:lpstr>Arial </vt:lpstr>
      <vt:lpstr>Symbol</vt:lpstr>
      <vt:lpstr>Times New Roman</vt:lpstr>
      <vt:lpstr>Verdana</vt:lpstr>
      <vt:lpstr>Wingdings</vt:lpstr>
      <vt:lpstr>Default Design</vt:lpstr>
      <vt:lpstr>Chart</vt:lpstr>
      <vt:lpstr>The Global Economy, Rising Risk        and Marine Insurance Markets  Risk and Reward in a Troubled World</vt:lpstr>
      <vt:lpstr>Outlook: Property/Casualty</vt:lpstr>
      <vt:lpstr>PowerPoint Presentation</vt:lpstr>
      <vt:lpstr>5 Major Categories for External Global Risks, Uncertainties and Fears: Insurance Solutions</vt:lpstr>
      <vt:lpstr>Multitude of Exogenous Factors Influence Growth, Performance &amp; Cyclicality</vt:lpstr>
      <vt:lpstr>Top 5 Global Risks in Terms of Likelihood, 2007—2014: Insurance Can Help With Most </vt:lpstr>
      <vt:lpstr>Top 5 Global Risks in Terms of Impact, 2007—2014: Insurance Can Help With Most </vt:lpstr>
      <vt:lpstr>PowerPoint Presentation</vt:lpstr>
      <vt:lpstr>Globalization: The Global Economy Creates and Transmits Cycles &amp; Risks</vt:lpstr>
      <vt:lpstr>GDP Growth: Advanced &amp; Emerging Economies vs. World, 1970-2015F</vt:lpstr>
      <vt:lpstr>Real GDP Growth Forecasts:  Major Economies: 2011 – 2015F</vt:lpstr>
      <vt:lpstr>Real GDP Growth Forecasts:  Selected Economies: 2011 – 2015F</vt:lpstr>
      <vt:lpstr>Global Industrial Production  (2000-Feb. 2012)</vt:lpstr>
      <vt:lpstr>World GDP and Industrial Production  (2005-Feb. 2015F)</vt:lpstr>
      <vt:lpstr>World Trade Volume: 1948—2015F</vt:lpstr>
      <vt:lpstr>World Trade Volume Growth*, 2012 – 2015F</vt:lpstr>
      <vt:lpstr>World Trade Volume: IMPORTS 2010 – 2015F</vt:lpstr>
      <vt:lpstr>World Trade Volume: EXPORTS 2010 – 2015F</vt:lpstr>
      <vt:lpstr>Country Shares of World  Merchandise Exports</vt:lpstr>
      <vt:lpstr>Potential Output of Total Economy: US,      China, India, Indonesia and Japan, 2000-2060F</vt:lpstr>
      <vt:lpstr>Ocean Marine Overview</vt:lpstr>
      <vt:lpstr>U.S. Ocean Marine Combined Ratio:  2004–2013</vt:lpstr>
      <vt:lpstr>U.S. Ocean Marine Direct Written Premiums:  2004–2013</vt:lpstr>
      <vt:lpstr>Total Vessel Losses by Top 10 Regions: 2002 – 2013  </vt:lpstr>
      <vt:lpstr>Vessel Losses by Region, 2002 – 2013 </vt:lpstr>
      <vt:lpstr>Ferry Sewol Sinking in South Korea  Is One of    the Greatest Maritime Tragedies in Recent History</vt:lpstr>
      <vt:lpstr>Total Vessel Losses by Year: 2002 – 2013 </vt:lpstr>
      <vt:lpstr>Total Vessel Losses by Top 10 Regions: 2013 </vt:lpstr>
      <vt:lpstr>Total Losses by Type of Vessel: 2013 </vt:lpstr>
      <vt:lpstr>Causes of Total Losses: 2002 – 2013  </vt:lpstr>
      <vt:lpstr>Global Insurance Premium Growth Trends</vt:lpstr>
      <vt:lpstr>PowerPoint Presentation</vt:lpstr>
      <vt:lpstr>Distribution of Nonlife Premium: Industrialized vs. Emerging Markets, 2012</vt:lpstr>
      <vt:lpstr>Premium Growth by Region, 2012</vt:lpstr>
      <vt:lpstr>Non-Life Insurance: Global Real (Inflation Adjusted) Premium Growth, 2013</vt:lpstr>
      <vt:lpstr>Global Real (Inflation Adjusted)  Premium Growth: 1980-2013</vt:lpstr>
      <vt:lpstr>Non-Life Insurance: Global Real (Inflation Adjusted) Premium Growth, 2012</vt:lpstr>
      <vt:lpstr>PowerPoint Presentation</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PowerPoint Presentation</vt:lpstr>
      <vt:lpstr>Political Risk in 2013: Greatest Business Opportunities Are Often in Risky Nations </vt:lpstr>
      <vt:lpstr>Terrorism Risk in 2013: Greatest Business Opportunities Are Often in Risky Nations </vt:lpstr>
      <vt:lpstr>PowerPoint Presentation</vt:lpstr>
      <vt:lpstr>P/C Industry Net Income After Taxes 1991–2014:Q1</vt:lpstr>
      <vt:lpstr>Profitability Peaks &amp; Troughs in the P/C Insurance Industry, 1975 – 2014:Q1*</vt:lpstr>
      <vt:lpstr>ROE: Property/Casualty Insurance by Major Event, 1987–2014:Q1</vt:lpstr>
      <vt:lpstr>Policyholder Surplus,  2006:Q4–2014:Q1</vt:lpstr>
      <vt:lpstr>US Policyholder Surplus: 1975–2014*</vt:lpstr>
      <vt:lpstr>A 100 Combined Ratio Isn’t What It Once Was: Investment Impact on ROEs</vt:lpstr>
      <vt:lpstr>RNW All Lines by State, 2003-2012 Average: Highest 25 States</vt:lpstr>
      <vt:lpstr>PowerPoint Presentation</vt:lpstr>
      <vt:lpstr>Net Premium Growth: Annual Change,  1971—2014F</vt:lpstr>
      <vt:lpstr>Growth in Direct Written Premium by Line, 2013-2015F*</vt:lpstr>
      <vt:lpstr>P/C UNDERWRITING</vt:lpstr>
      <vt:lpstr>P/C Insurance Industry  Combined Ratio, 2001–2014:Q1*</vt:lpstr>
      <vt:lpstr>Ocean Marine vs. Commercial Lines Combined Ratio: 1989–2012</vt:lpstr>
      <vt:lpstr>Number of Years with Underwriting Profits by Decade, 1920s–2010s </vt:lpstr>
      <vt:lpstr>Underwriting Gain (Loss) All Lines Combined, 1975–2014*</vt:lpstr>
      <vt:lpstr>Combined Ratios by Predominant Business Segment, 2013 vs. 2012*</vt:lpstr>
      <vt:lpstr>P/C Reserve Development, 1992–2015E</vt:lpstr>
      <vt:lpstr>P/C Estimated Loss Reserve Deficiency/ (Redundancy), Excl. Statutory Discount</vt:lpstr>
      <vt:lpstr>PowerPoint Presentation</vt:lpstr>
      <vt:lpstr>US Real GDP Growth*</vt:lpstr>
      <vt:lpstr>PowerPoint Presentation</vt:lpstr>
      <vt:lpstr>Real GDP by State Percent Change, 2013: Highest 25 States</vt:lpstr>
      <vt:lpstr>PowerPoint Presentation</vt:lpstr>
      <vt:lpstr>PowerPoint Presentation</vt:lpstr>
      <vt:lpstr>Annual Inflation Rates, (CPI-U, %), 1990–2015F</vt:lpstr>
      <vt:lpstr>Unemployment and Underemployment Rates: Still Too High, But Falling</vt:lpstr>
      <vt:lpstr>US Unemployment Rate Forecast</vt:lpstr>
      <vt:lpstr>Value of New Private Construction: Residential &amp; Nonresidential, 2003-2014*</vt:lpstr>
      <vt:lpstr>Dollar Value* of Manufacturers’ Shipments Monthly, Jan. 1992—July 2014</vt:lpstr>
      <vt:lpstr>Manufacturing Growth for Selected Sectors, 2014 vs. 2013*</vt:lpstr>
      <vt:lpstr>PowerPoint Presentation</vt:lpstr>
      <vt:lpstr>Business Investment: Expected to Accelerate, Fueling Commercial Exposure Growth</vt:lpstr>
      <vt:lpstr>12 Industries for the Next 10 Years: Insurance Solutions Needed</vt:lpstr>
      <vt:lpstr>ENERGY SECTOR: OIL, GAS &amp; EXPORTS ARE BRIGHT</vt:lpstr>
      <vt:lpstr>U.S. Natural Gas Production, 2000-2013</vt:lpstr>
      <vt:lpstr>U.S. Crude Oil Production, 2005-2015P</vt:lpstr>
      <vt:lpstr>PowerPoint Presentation</vt:lpstr>
      <vt:lpstr>PowerPoint Presentation</vt:lpstr>
      <vt:lpstr>PowerPoint Presentation</vt:lpstr>
      <vt:lpstr>PowerPoint Presentation</vt:lpstr>
      <vt:lpstr>CYBER RISK</vt:lpstr>
      <vt:lpstr>Data Breaches 2005-2013, by Number of Breaches and Records Exposed</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lpstr>U.S. Insured Catastrophe Losses</vt:lpstr>
      <vt:lpstr>Inflation Adjusted U.S. Catastrophe Losses by Cause of Loss, 1994–20131</vt:lpstr>
      <vt:lpstr>Top States by Inflation-Adjusted Insured Catastrophe Losses, 1983–2012</vt:lpstr>
      <vt:lpstr>Top 16 Most Costly World Insurance Losses, 1970-2013*</vt:lpstr>
      <vt:lpstr>Top 10 States for Insured Catastrophe Losses, 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Natural Disasters Worldwide, 1980 – 2013 (Number of Events) </vt:lpstr>
      <vt:lpstr>Losses Due to Natural Disasters Worldwide, 1980–2013 (Overall &amp; Insured Losses)</vt:lpstr>
      <vt:lpstr>Terrorism Update</vt:lpstr>
      <vt:lpstr>Loss Distribution by Type of Insurance from Sept. 11 Terrorist Attack ($ 2013)</vt:lpstr>
      <vt:lpstr>Terrorism Risk Insurance Program</vt:lpstr>
      <vt:lpstr>I.I.I. White Paper (March 2014): Terrorism Risk: A Constant Threat</vt:lpstr>
      <vt:lpstr>Terrorism Risk in 2013: Greatest Business Opportunities Are Often in Risky Nations </vt:lpstr>
      <vt:lpstr>Terrorism Insurance Take-up Rates, By Year, 2003-2013</vt:lpstr>
      <vt:lpstr>Terrorism Insurance Take-Up Rates by State for 2013*</vt:lpstr>
      <vt:lpstr>Framing the Issue and Educating Policymakers: A Timeline</vt:lpstr>
      <vt:lpstr>Summary of President’s Working Group Report on TRIA (April 2014)</vt:lpstr>
      <vt:lpstr>Top 3 Key Facts About TRIA</vt:lpstr>
      <vt:lpstr>Pyramid of Taxpayer Protection: Strong, Stable, Sound and Secure</vt:lpstr>
      <vt:lpstr>Consequences of Substantially Restructuring TRIA</vt:lpstr>
      <vt:lpstr>Consequences of a Failure to Reauthorize TRIA Followed by a Major Terrorist Attack</vt:lpstr>
      <vt:lpstr>PowerPoint Presentation</vt:lpstr>
      <vt:lpstr>Global Reinsurance Capital (Traditional    and Alternative), 2007 - 2013</vt:lpstr>
      <vt:lpstr>Alternative Capacity as a Percentage of Global Property Catastrophe Reinsurance Limit</vt:lpstr>
      <vt:lpstr>Investor by Category</vt:lpstr>
      <vt:lpstr>Alternative Risk Transfer: Market Growth</vt:lpstr>
      <vt:lpstr>Catastrophe Bonds: Issuance and Outstanding, 1997- 2014:Q1</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Questions Arising from Influence of Alternative Capital</vt:lpstr>
      <vt:lpstr>Questions Arising from Influence of Alternative Capital</vt:lpstr>
      <vt:lpstr>INVESTMENTS:  THE NEW REALITY</vt:lpstr>
      <vt:lpstr>Property/Casualty Insurance Industry Investment Income: 2000–20141</vt:lpstr>
      <vt:lpstr>P/C Insurer Net Realized  Capital Gains/Losses, 1990-2014:Q1</vt:lpstr>
      <vt:lpstr>Property/Casualty Insurance Industry Investment Gain: 1994–2014:Q11</vt:lpstr>
      <vt:lpstr>U.S. 10-Year Treasury Note Yields: A Long Downward Trend, 1990–2014*</vt:lpstr>
      <vt:lpstr>U.S. Treasury Security Yields: A Long Downward Trend, 1990–2014*</vt:lpstr>
      <vt:lpstr>PowerPoint Presentation</vt:lpstr>
      <vt:lpstr>Distribution of Bond Maturities, P/C Insurance Industry, 2003-2013</vt:lpstr>
      <vt:lpstr>New Waves of Regulations</vt:lpstr>
      <vt:lpstr>The Global Financial Crisis: The Pendulum Swings Again: Dodd-Frank &amp; Systemic Risk</vt:lpstr>
      <vt:lpstr>The Global Financial Crisis: The Pendulum Swings Again: Dodd-Frank &amp; Systemic Risk</vt:lpstr>
      <vt:lpstr>Global Financial Crises &amp;  Global Systemic Risk</vt:lpstr>
      <vt:lpstr>Global Financial Crises &amp;  Global Systemic Risk: Key Dates  </vt:lpstr>
      <vt:lpstr>Global Financial Crises &amp;  Global Systemic Risk…There’s More…</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4140</cp:revision>
  <cp:lastPrinted>2014-03-13T21:08:28Z</cp:lastPrinted>
  <dcterms:modified xsi:type="dcterms:W3CDTF">2014-09-29T16:34:31Z</dcterms:modified>
</cp:coreProperties>
</file>