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4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2"/>
  </p:notesMasterIdLst>
  <p:handoutMasterIdLst>
    <p:handoutMasterId r:id="rId53"/>
  </p:handoutMasterIdLst>
  <p:sldIdLst>
    <p:sldId id="4558" r:id="rId2"/>
    <p:sldId id="4501" r:id="rId3"/>
    <p:sldId id="4559" r:id="rId4"/>
    <p:sldId id="4505" r:id="rId5"/>
    <p:sldId id="4506" r:id="rId6"/>
    <p:sldId id="4508" r:id="rId7"/>
    <p:sldId id="4509" r:id="rId8"/>
    <p:sldId id="4510" r:id="rId9"/>
    <p:sldId id="4511" r:id="rId10"/>
    <p:sldId id="4512" r:id="rId11"/>
    <p:sldId id="4513" r:id="rId12"/>
    <p:sldId id="4570" r:id="rId13"/>
    <p:sldId id="4514" r:id="rId14"/>
    <p:sldId id="4557" r:id="rId15"/>
    <p:sldId id="4560" r:id="rId16"/>
    <p:sldId id="4388" r:id="rId17"/>
    <p:sldId id="4389" r:id="rId18"/>
    <p:sldId id="4390" r:id="rId19"/>
    <p:sldId id="4561" r:id="rId20"/>
    <p:sldId id="4562" r:id="rId21"/>
    <p:sldId id="4521" r:id="rId22"/>
    <p:sldId id="4469" r:id="rId23"/>
    <p:sldId id="4470" r:id="rId24"/>
    <p:sldId id="4475" r:id="rId25"/>
    <p:sldId id="4476" r:id="rId26"/>
    <p:sldId id="4567" r:id="rId27"/>
    <p:sldId id="4569" r:id="rId28"/>
    <p:sldId id="4477" r:id="rId29"/>
    <p:sldId id="4478" r:id="rId30"/>
    <p:sldId id="4479" r:id="rId31"/>
    <p:sldId id="4480" r:id="rId32"/>
    <p:sldId id="4396" r:id="rId33"/>
    <p:sldId id="4563" r:id="rId34"/>
    <p:sldId id="4564" r:id="rId35"/>
    <p:sldId id="4565" r:id="rId36"/>
    <p:sldId id="4566" r:id="rId37"/>
    <p:sldId id="4571" r:id="rId38"/>
    <p:sldId id="4568" r:id="rId39"/>
    <p:sldId id="4572" r:id="rId40"/>
    <p:sldId id="4397" r:id="rId41"/>
    <p:sldId id="4398" r:id="rId42"/>
    <p:sldId id="4399" r:id="rId43"/>
    <p:sldId id="4575" r:id="rId44"/>
    <p:sldId id="4576" r:id="rId45"/>
    <p:sldId id="4577" r:id="rId46"/>
    <p:sldId id="4492" r:id="rId47"/>
    <p:sldId id="4493" r:id="rId48"/>
    <p:sldId id="4573" r:id="rId49"/>
    <p:sldId id="4578" r:id="rId50"/>
    <p:sldId id="4574" r:id="rId5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B7299"/>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109" d="100"/>
          <a:sy n="109" d="100"/>
        </p:scale>
        <p:origin x="1422" y="78"/>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65152E-BCCC-4541-9434-6294DE38F56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1AEE7BA0-629C-4B85-B4AD-7E22DED1A99C}">
      <dgm:prSet phldrT="[Text]"/>
      <dgm:spPr>
        <a:solidFill>
          <a:srgbClr val="C00000"/>
        </a:solidFill>
      </dgm:spPr>
      <dgm:t>
        <a:bodyPr/>
        <a:lstStyle/>
        <a:p>
          <a:r>
            <a:rPr lang="en-US" dirty="0" smtClean="0">
              <a:solidFill>
                <a:schemeClr val="bg1"/>
              </a:solidFill>
            </a:rPr>
            <a:t>Data Breach Event</a:t>
          </a:r>
          <a:endParaRPr lang="en-US" dirty="0">
            <a:solidFill>
              <a:schemeClr val="bg1"/>
            </a:solidFill>
          </a:endParaRPr>
        </a:p>
      </dgm:t>
    </dgm:pt>
    <dgm:pt modelId="{1567C19D-C1BB-49DD-8291-657F4EEF2DF7}" type="parTrans" cxnId="{6CEEA439-2F00-4982-9871-503A5365E2DF}">
      <dgm:prSet/>
      <dgm:spPr/>
      <dgm:t>
        <a:bodyPr/>
        <a:lstStyle/>
        <a:p>
          <a:endParaRPr lang="en-US"/>
        </a:p>
      </dgm:t>
    </dgm:pt>
    <dgm:pt modelId="{089A64FA-F977-4B37-B89F-2EF8C1433DDF}" type="sibTrans" cxnId="{6CEEA439-2F00-4982-9871-503A5365E2DF}">
      <dgm:prSet/>
      <dgm:spPr/>
      <dgm:t>
        <a:bodyPr/>
        <a:lstStyle/>
        <a:p>
          <a:endParaRPr lang="en-US"/>
        </a:p>
      </dgm:t>
    </dgm:pt>
    <dgm:pt modelId="{5F82ADDF-1E91-467C-A264-860ED8DCA426}">
      <dgm:prSet phldrT="[Text]" custT="1"/>
      <dgm:spPr/>
      <dgm:t>
        <a:bodyPr/>
        <a:lstStyle/>
        <a:p>
          <a:r>
            <a:rPr lang="en-US" sz="1600" dirty="0" smtClean="0"/>
            <a:t>Costs of notifying affecting individuals </a:t>
          </a:r>
          <a:endParaRPr lang="en-US" sz="1600" dirty="0"/>
        </a:p>
      </dgm:t>
    </dgm:pt>
    <dgm:pt modelId="{B29318E9-7C07-4CD5-9C1C-11978CFFCA78}" type="parTrans" cxnId="{7B70DE45-1D9C-4F31-894D-914B84C1AD81}">
      <dgm:prSet/>
      <dgm:spPr/>
      <dgm:t>
        <a:bodyPr/>
        <a:lstStyle/>
        <a:p>
          <a:endParaRPr lang="en-US"/>
        </a:p>
      </dgm:t>
    </dgm:pt>
    <dgm:pt modelId="{0CE931A9-4842-44F8-A23A-CE7B9271682A}" type="sibTrans" cxnId="{7B70DE45-1D9C-4F31-894D-914B84C1AD81}">
      <dgm:prSet/>
      <dgm:spPr/>
      <dgm:t>
        <a:bodyPr/>
        <a:lstStyle/>
        <a:p>
          <a:endParaRPr lang="en-US"/>
        </a:p>
      </dgm:t>
    </dgm:pt>
    <dgm:pt modelId="{6BBC841D-9638-41ED-BDD4-2259171F964B}">
      <dgm:prSet phldrT="[Text]"/>
      <dgm:spPr/>
      <dgm:t>
        <a:bodyPr/>
        <a:lstStyle/>
        <a:p>
          <a:r>
            <a:rPr lang="en-US" dirty="0" smtClean="0"/>
            <a:t>Defense and settlement costs</a:t>
          </a:r>
          <a:endParaRPr lang="en-US" dirty="0"/>
        </a:p>
      </dgm:t>
    </dgm:pt>
    <dgm:pt modelId="{E9612BF7-8DF6-43D8-9F23-D6B69FB5EE55}" type="parTrans" cxnId="{51978744-9307-4E70-9402-D828F43DA9D1}">
      <dgm:prSet/>
      <dgm:spPr/>
      <dgm:t>
        <a:bodyPr/>
        <a:lstStyle/>
        <a:p>
          <a:endParaRPr lang="en-US"/>
        </a:p>
      </dgm:t>
    </dgm:pt>
    <dgm:pt modelId="{3B0261EE-CFB6-48AB-8E0B-0449F35B4D72}" type="sibTrans" cxnId="{51978744-9307-4E70-9402-D828F43DA9D1}">
      <dgm:prSet/>
      <dgm:spPr/>
      <dgm:t>
        <a:bodyPr/>
        <a:lstStyle/>
        <a:p>
          <a:endParaRPr lang="en-US"/>
        </a:p>
      </dgm:t>
    </dgm:pt>
    <dgm:pt modelId="{DDE525F0-70D8-45F0-9682-5D1D4141DDC1}">
      <dgm:prSet phldrT="[Text]" custT="1"/>
      <dgm:spPr/>
      <dgm:t>
        <a:bodyPr/>
        <a:lstStyle/>
        <a:p>
          <a:r>
            <a:rPr lang="en-US" sz="1600" dirty="0" smtClean="0"/>
            <a:t>Lost customers and damaged reputation</a:t>
          </a:r>
          <a:endParaRPr lang="en-US" sz="1600" dirty="0"/>
        </a:p>
      </dgm:t>
    </dgm:pt>
    <dgm:pt modelId="{8EACBA72-0736-4829-BF79-2B5DEFF075E3}" type="parTrans" cxnId="{56860E61-6CFD-4773-8191-2F5031C8B89E}">
      <dgm:prSet/>
      <dgm:spPr/>
      <dgm:t>
        <a:bodyPr/>
        <a:lstStyle/>
        <a:p>
          <a:endParaRPr lang="en-US"/>
        </a:p>
      </dgm:t>
    </dgm:pt>
    <dgm:pt modelId="{FE6DE75F-9137-46B6-9AE9-0545233FF6B3}" type="sibTrans" cxnId="{56860E61-6CFD-4773-8191-2F5031C8B89E}">
      <dgm:prSet/>
      <dgm:spPr/>
      <dgm:t>
        <a:bodyPr/>
        <a:lstStyle/>
        <a:p>
          <a:endParaRPr lang="en-US"/>
        </a:p>
      </dgm:t>
    </dgm:pt>
    <dgm:pt modelId="{9321480D-3849-499F-9149-3F1E97383D0E}">
      <dgm:prSet phldrT="[Text]"/>
      <dgm:spPr/>
      <dgm:t>
        <a:bodyPr/>
        <a:lstStyle/>
        <a:p>
          <a:endParaRPr lang="en-US" dirty="0"/>
        </a:p>
      </dgm:t>
    </dgm:pt>
    <dgm:pt modelId="{3BAF80CF-93F2-486D-9D21-FD2B5778DFD2}" type="parTrans" cxnId="{8BEF2BAD-EC03-4781-A20C-BC1E0B655708}">
      <dgm:prSet/>
      <dgm:spPr/>
      <dgm:t>
        <a:bodyPr/>
        <a:lstStyle/>
        <a:p>
          <a:endParaRPr lang="en-US"/>
        </a:p>
      </dgm:t>
    </dgm:pt>
    <dgm:pt modelId="{558F8CCC-40FC-40E0-B992-4EB1CD746BC2}" type="sibTrans" cxnId="{8BEF2BAD-EC03-4781-A20C-BC1E0B655708}">
      <dgm:prSet/>
      <dgm:spPr/>
      <dgm:t>
        <a:bodyPr/>
        <a:lstStyle/>
        <a:p>
          <a:endParaRPr lang="en-US"/>
        </a:p>
      </dgm:t>
    </dgm:pt>
    <dgm:pt modelId="{B0602C1E-C48C-4D54-B662-B174A3E82681}">
      <dgm:prSet phldrT="[Text]" custT="1"/>
      <dgm:spPr/>
      <dgm:t>
        <a:bodyPr/>
        <a:lstStyle/>
        <a:p>
          <a:r>
            <a:rPr lang="en-US" sz="1600" dirty="0" smtClean="0"/>
            <a:t>Cyber extortion payments</a:t>
          </a:r>
          <a:endParaRPr lang="en-US" sz="1600" dirty="0"/>
        </a:p>
      </dgm:t>
    </dgm:pt>
    <dgm:pt modelId="{5AAF6B1F-FFD4-4287-9E40-00DD33C9EB39}" type="parTrans" cxnId="{0A89056E-30BD-4E92-A91D-BC7E7AB6775A}">
      <dgm:prSet/>
      <dgm:spPr/>
      <dgm:t>
        <a:bodyPr/>
        <a:lstStyle/>
        <a:p>
          <a:endParaRPr lang="en-US"/>
        </a:p>
      </dgm:t>
    </dgm:pt>
    <dgm:pt modelId="{CDEFA36E-4644-4641-9516-600D197FFF57}" type="sibTrans" cxnId="{0A89056E-30BD-4E92-A91D-BC7E7AB6775A}">
      <dgm:prSet/>
      <dgm:spPr/>
      <dgm:t>
        <a:bodyPr/>
        <a:lstStyle/>
        <a:p>
          <a:endParaRPr lang="en-US"/>
        </a:p>
      </dgm:t>
    </dgm:pt>
    <dgm:pt modelId="{847C7364-11AA-4DC2-925F-B3CBC54ECB48}">
      <dgm:prSet phldrT="[Text]" custT="1"/>
      <dgm:spPr/>
      <dgm:t>
        <a:bodyPr/>
        <a:lstStyle/>
        <a:p>
          <a:r>
            <a:rPr lang="en-US" sz="1600" dirty="0" smtClean="0"/>
            <a:t>Costs of notifying regulatory authorities</a:t>
          </a:r>
          <a:endParaRPr lang="en-US" sz="1600" dirty="0"/>
        </a:p>
      </dgm:t>
    </dgm:pt>
    <dgm:pt modelId="{B786CD19-95D2-4F8F-820A-CD58EEB81FF8}" type="parTrans" cxnId="{667D5494-5CE0-4FF2-9EFE-BB06FF1E7442}">
      <dgm:prSet/>
      <dgm:spPr/>
      <dgm:t>
        <a:bodyPr/>
        <a:lstStyle/>
        <a:p>
          <a:endParaRPr lang="en-US"/>
        </a:p>
      </dgm:t>
    </dgm:pt>
    <dgm:pt modelId="{6E00D103-71AA-4332-BF43-7EFE48F32CAE}" type="sibTrans" cxnId="{667D5494-5CE0-4FF2-9EFE-BB06FF1E7442}">
      <dgm:prSet/>
      <dgm:spPr/>
      <dgm:t>
        <a:bodyPr/>
        <a:lstStyle/>
        <a:p>
          <a:endParaRPr lang="en-US"/>
        </a:p>
      </dgm:t>
    </dgm:pt>
    <dgm:pt modelId="{D45ADFEC-7227-45ED-80AA-E792832CF994}">
      <dgm:prSet phldrT="[Text]"/>
      <dgm:spPr/>
      <dgm:t>
        <a:bodyPr/>
        <a:lstStyle/>
        <a:p>
          <a:endParaRPr lang="en-US" dirty="0"/>
        </a:p>
      </dgm:t>
    </dgm:pt>
    <dgm:pt modelId="{5DBF9A8A-DA02-424B-8E1F-E988E5B6820B}" type="parTrans" cxnId="{0E8F3568-C0A8-400B-800B-B90C07804FBA}">
      <dgm:prSet/>
      <dgm:spPr/>
      <dgm:t>
        <a:bodyPr/>
        <a:lstStyle/>
        <a:p>
          <a:endParaRPr lang="en-US"/>
        </a:p>
      </dgm:t>
    </dgm:pt>
    <dgm:pt modelId="{4902897B-FE49-4618-BC95-92338A266511}" type="sibTrans" cxnId="{0E8F3568-C0A8-400B-800B-B90C07804FBA}">
      <dgm:prSet/>
      <dgm:spPr/>
      <dgm:t>
        <a:bodyPr/>
        <a:lstStyle/>
        <a:p>
          <a:endParaRPr lang="en-US"/>
        </a:p>
      </dgm:t>
    </dgm:pt>
    <dgm:pt modelId="{4B42B842-6B2E-4003-A569-8DB2D07605DE}">
      <dgm:prSet phldrT="[Text]"/>
      <dgm:spPr/>
      <dgm:t>
        <a:bodyPr/>
        <a:lstStyle/>
        <a:p>
          <a:endParaRPr lang="en-US" dirty="0"/>
        </a:p>
      </dgm:t>
    </dgm:pt>
    <dgm:pt modelId="{95E955F2-DC47-4E59-8C4C-A157DBA07121}" type="parTrans" cxnId="{91E38686-48A5-4514-A469-7C3FFADC0D37}">
      <dgm:prSet/>
      <dgm:spPr/>
      <dgm:t>
        <a:bodyPr/>
        <a:lstStyle/>
        <a:p>
          <a:endParaRPr lang="en-US"/>
        </a:p>
      </dgm:t>
    </dgm:pt>
    <dgm:pt modelId="{39887C53-1830-4F8D-801B-AAFF4BEE6A73}" type="sibTrans" cxnId="{91E38686-48A5-4514-A469-7C3FFADC0D37}">
      <dgm:prSet/>
      <dgm:spPr/>
      <dgm:t>
        <a:bodyPr/>
        <a:lstStyle/>
        <a:p>
          <a:endParaRPr lang="en-US"/>
        </a:p>
      </dgm:t>
    </dgm:pt>
    <dgm:pt modelId="{F238AA70-11E4-4313-A751-C3893A93367B}">
      <dgm:prSet phldrT="[Text]" custT="1"/>
      <dgm:spPr/>
      <dgm:t>
        <a:bodyPr/>
        <a:lstStyle/>
        <a:p>
          <a:endParaRPr lang="en-US"/>
        </a:p>
      </dgm:t>
    </dgm:pt>
    <dgm:pt modelId="{E3912C89-D80E-468E-BD43-AD61106A2D9F}" type="parTrans" cxnId="{1D7F9148-6C95-4356-9711-FE690AD5DDDC}">
      <dgm:prSet/>
      <dgm:spPr/>
      <dgm:t>
        <a:bodyPr/>
        <a:lstStyle/>
        <a:p>
          <a:endParaRPr lang="en-US"/>
        </a:p>
      </dgm:t>
    </dgm:pt>
    <dgm:pt modelId="{479F126A-6D40-4053-B9AC-BFFB06DFC8FD}" type="sibTrans" cxnId="{1D7F9148-6C95-4356-9711-FE690AD5DDDC}">
      <dgm:prSet/>
      <dgm:spPr/>
      <dgm:t>
        <a:bodyPr/>
        <a:lstStyle/>
        <a:p>
          <a:endParaRPr lang="en-US"/>
        </a:p>
      </dgm:t>
    </dgm:pt>
    <dgm:pt modelId="{BB9CDE7A-964C-41EA-9FA4-73AAEF6C8C87}">
      <dgm:prSet phldrT="[Text]" custT="1"/>
      <dgm:spPr/>
      <dgm:t>
        <a:bodyPr/>
        <a:lstStyle/>
        <a:p>
          <a:r>
            <a:rPr lang="en-US" sz="1600" dirty="0" smtClean="0"/>
            <a:t>Regulatory fines at home &amp; abroad</a:t>
          </a:r>
          <a:endParaRPr lang="en-US" sz="1600" dirty="0"/>
        </a:p>
      </dgm:t>
    </dgm:pt>
    <dgm:pt modelId="{0DB401ED-9501-47A0-9722-FFB671C5363B}" type="parTrans" cxnId="{B0D646C6-1166-4397-A81A-56DA55EB74D4}">
      <dgm:prSet/>
      <dgm:spPr/>
      <dgm:t>
        <a:bodyPr/>
        <a:lstStyle/>
        <a:p>
          <a:endParaRPr lang="en-US"/>
        </a:p>
      </dgm:t>
    </dgm:pt>
    <dgm:pt modelId="{675EE0BE-E249-4D58-9275-65AB4D4FF5B0}" type="sibTrans" cxnId="{B0D646C6-1166-4397-A81A-56DA55EB74D4}">
      <dgm:prSet/>
      <dgm:spPr/>
      <dgm:t>
        <a:bodyPr/>
        <a:lstStyle/>
        <a:p>
          <a:endParaRPr lang="en-US"/>
        </a:p>
      </dgm:t>
    </dgm:pt>
    <dgm:pt modelId="{5E3C44D8-D7C4-4741-BFE7-B40E83E0810E}">
      <dgm:prSet phldrT="[Text]" custT="1"/>
      <dgm:spPr/>
      <dgm:t>
        <a:bodyPr/>
        <a:lstStyle/>
        <a:p>
          <a:r>
            <a:rPr lang="en-US" sz="1600" dirty="0" smtClean="0"/>
            <a:t>Business Income Loss</a:t>
          </a:r>
          <a:endParaRPr lang="en-US" sz="1600" dirty="0"/>
        </a:p>
      </dgm:t>
    </dgm:pt>
    <dgm:pt modelId="{419C214F-5B37-41C8-8489-BA7258B8F6B9}" type="parTrans" cxnId="{D40570A0-350A-4577-AEBF-FFECE0FBD67E}">
      <dgm:prSet/>
      <dgm:spPr/>
      <dgm:t>
        <a:bodyPr/>
        <a:lstStyle/>
        <a:p>
          <a:endParaRPr lang="en-US"/>
        </a:p>
      </dgm:t>
    </dgm:pt>
    <dgm:pt modelId="{23022F15-57E7-4484-A5E9-2EC47C0A06E3}" type="sibTrans" cxnId="{D40570A0-350A-4577-AEBF-FFECE0FBD67E}">
      <dgm:prSet/>
      <dgm:spPr/>
      <dgm:t>
        <a:bodyPr/>
        <a:lstStyle/>
        <a:p>
          <a:endParaRPr lang="en-US"/>
        </a:p>
      </dgm:t>
    </dgm:pt>
    <dgm:pt modelId="{84B2A22D-953A-4877-BEBA-FF0CC0260630}" type="pres">
      <dgm:prSet presAssocID="{BB65152E-BCCC-4541-9434-6294DE38F568}" presName="Name0" presStyleCnt="0">
        <dgm:presLayoutVars>
          <dgm:chMax val="1"/>
          <dgm:chPref val="1"/>
          <dgm:dir/>
          <dgm:animOne val="branch"/>
          <dgm:animLvl val="lvl"/>
        </dgm:presLayoutVars>
      </dgm:prSet>
      <dgm:spPr/>
      <dgm:t>
        <a:bodyPr/>
        <a:lstStyle/>
        <a:p>
          <a:endParaRPr lang="en-US"/>
        </a:p>
      </dgm:t>
    </dgm:pt>
    <dgm:pt modelId="{3C1CC195-821B-4304-9293-2FDD928A06EE}" type="pres">
      <dgm:prSet presAssocID="{1AEE7BA0-629C-4B85-B4AD-7E22DED1A99C}" presName="singleCycle" presStyleCnt="0"/>
      <dgm:spPr/>
    </dgm:pt>
    <dgm:pt modelId="{F2D50769-82FD-4084-8E03-110D6579274B}" type="pres">
      <dgm:prSet presAssocID="{1AEE7BA0-629C-4B85-B4AD-7E22DED1A99C}" presName="singleCenter" presStyleLbl="node1" presStyleIdx="0" presStyleCnt="8">
        <dgm:presLayoutVars>
          <dgm:chMax val="7"/>
          <dgm:chPref val="7"/>
        </dgm:presLayoutVars>
      </dgm:prSet>
      <dgm:spPr/>
      <dgm:t>
        <a:bodyPr/>
        <a:lstStyle/>
        <a:p>
          <a:endParaRPr lang="en-US"/>
        </a:p>
      </dgm:t>
    </dgm:pt>
    <dgm:pt modelId="{652BDA42-9255-444F-BF4F-48E006951B2F}" type="pres">
      <dgm:prSet presAssocID="{B29318E9-7C07-4CD5-9C1C-11978CFFCA78}" presName="Name56" presStyleLbl="parChTrans1D2" presStyleIdx="0" presStyleCnt="7"/>
      <dgm:spPr/>
      <dgm:t>
        <a:bodyPr/>
        <a:lstStyle/>
        <a:p>
          <a:endParaRPr lang="en-US"/>
        </a:p>
      </dgm:t>
    </dgm:pt>
    <dgm:pt modelId="{6CD08984-0F29-4332-9FF8-AC58E7CEEB64}" type="pres">
      <dgm:prSet presAssocID="{5F82ADDF-1E91-467C-A264-860ED8DCA426}" presName="text0" presStyleLbl="node1" presStyleIdx="1" presStyleCnt="8" custScaleX="156983" custRadScaleRad="99038" custRadScaleInc="-5187">
        <dgm:presLayoutVars>
          <dgm:bulletEnabled val="1"/>
        </dgm:presLayoutVars>
      </dgm:prSet>
      <dgm:spPr/>
      <dgm:t>
        <a:bodyPr/>
        <a:lstStyle/>
        <a:p>
          <a:endParaRPr lang="en-US"/>
        </a:p>
      </dgm:t>
    </dgm:pt>
    <dgm:pt modelId="{BA9E4B6F-5BC6-4833-8340-6DC678159372}" type="pres">
      <dgm:prSet presAssocID="{E9612BF7-8DF6-43D8-9F23-D6B69FB5EE55}" presName="Name56" presStyleLbl="parChTrans1D2" presStyleIdx="1" presStyleCnt="7"/>
      <dgm:spPr/>
      <dgm:t>
        <a:bodyPr/>
        <a:lstStyle/>
        <a:p>
          <a:endParaRPr lang="en-US"/>
        </a:p>
      </dgm:t>
    </dgm:pt>
    <dgm:pt modelId="{9085E4C5-3192-416F-86F0-ABBA20B2171B}" type="pres">
      <dgm:prSet presAssocID="{6BBC841D-9638-41ED-BDD4-2259171F964B}" presName="text0" presStyleLbl="node1" presStyleIdx="2" presStyleCnt="8" custScaleX="169376" custScaleY="106338" custRadScaleRad="122303" custRadScaleInc="29320">
        <dgm:presLayoutVars>
          <dgm:bulletEnabled val="1"/>
        </dgm:presLayoutVars>
      </dgm:prSet>
      <dgm:spPr/>
      <dgm:t>
        <a:bodyPr/>
        <a:lstStyle/>
        <a:p>
          <a:endParaRPr lang="en-US"/>
        </a:p>
      </dgm:t>
    </dgm:pt>
    <dgm:pt modelId="{4B013E86-89D2-4212-AEED-7FBC7097AEBA}" type="pres">
      <dgm:prSet presAssocID="{8EACBA72-0736-4829-BF79-2B5DEFF075E3}" presName="Name56" presStyleLbl="parChTrans1D2" presStyleIdx="2" presStyleCnt="7"/>
      <dgm:spPr/>
      <dgm:t>
        <a:bodyPr/>
        <a:lstStyle/>
        <a:p>
          <a:endParaRPr lang="en-US"/>
        </a:p>
      </dgm:t>
    </dgm:pt>
    <dgm:pt modelId="{5FE1A525-6534-451B-8D78-FB9676DF26AD}" type="pres">
      <dgm:prSet presAssocID="{DDE525F0-70D8-45F0-9682-5D1D4141DDC1}" presName="text0" presStyleLbl="node1" presStyleIdx="3" presStyleCnt="8" custScaleX="181840" custScaleY="82543" custRadScaleRad="111481" custRadScaleInc="-54507">
        <dgm:presLayoutVars>
          <dgm:bulletEnabled val="1"/>
        </dgm:presLayoutVars>
      </dgm:prSet>
      <dgm:spPr/>
      <dgm:t>
        <a:bodyPr/>
        <a:lstStyle/>
        <a:p>
          <a:endParaRPr lang="en-US"/>
        </a:p>
      </dgm:t>
    </dgm:pt>
    <dgm:pt modelId="{EAF10663-8C4C-4B90-9C61-0833B6F849A5}" type="pres">
      <dgm:prSet presAssocID="{5AAF6B1F-FFD4-4287-9E40-00DD33C9EB39}" presName="Name56" presStyleLbl="parChTrans1D2" presStyleIdx="3" presStyleCnt="7"/>
      <dgm:spPr/>
      <dgm:t>
        <a:bodyPr/>
        <a:lstStyle/>
        <a:p>
          <a:endParaRPr lang="en-US"/>
        </a:p>
      </dgm:t>
    </dgm:pt>
    <dgm:pt modelId="{9F2A84AB-C033-4C2A-AEC3-50C6B90266E5}" type="pres">
      <dgm:prSet presAssocID="{B0602C1E-C48C-4D54-B662-B174A3E82681}" presName="text0" presStyleLbl="node1" presStyleIdx="4" presStyleCnt="8" custScaleX="183622" custScaleY="77456" custRadScaleRad="134561" custRadScaleInc="-131587">
        <dgm:presLayoutVars>
          <dgm:bulletEnabled val="1"/>
        </dgm:presLayoutVars>
      </dgm:prSet>
      <dgm:spPr/>
      <dgm:t>
        <a:bodyPr/>
        <a:lstStyle/>
        <a:p>
          <a:endParaRPr lang="en-US"/>
        </a:p>
      </dgm:t>
    </dgm:pt>
    <dgm:pt modelId="{50357D84-431E-47DE-B7A5-2230E9C33475}" type="pres">
      <dgm:prSet presAssocID="{419C214F-5B37-41C8-8489-BA7258B8F6B9}" presName="Name56" presStyleLbl="parChTrans1D2" presStyleIdx="4" presStyleCnt="7"/>
      <dgm:spPr/>
      <dgm:t>
        <a:bodyPr/>
        <a:lstStyle/>
        <a:p>
          <a:endParaRPr lang="en-US"/>
        </a:p>
      </dgm:t>
    </dgm:pt>
    <dgm:pt modelId="{D52CB5E7-AF9C-4FD2-9476-BEB2B98D0511}" type="pres">
      <dgm:prSet presAssocID="{5E3C44D8-D7C4-4741-BFE7-B40E83E0810E}" presName="text0" presStyleLbl="node1" presStyleIdx="5" presStyleCnt="8" custScaleX="171241" custScaleY="65724" custRadScaleRad="97661" custRadScaleInc="-100233">
        <dgm:presLayoutVars>
          <dgm:bulletEnabled val="1"/>
        </dgm:presLayoutVars>
      </dgm:prSet>
      <dgm:spPr/>
      <dgm:t>
        <a:bodyPr/>
        <a:lstStyle/>
        <a:p>
          <a:endParaRPr lang="en-US"/>
        </a:p>
      </dgm:t>
    </dgm:pt>
    <dgm:pt modelId="{80D04EC1-DC11-4F75-8AF3-AA81E7A85C4C}" type="pres">
      <dgm:prSet presAssocID="{0DB401ED-9501-47A0-9722-FFB671C5363B}" presName="Name56" presStyleLbl="parChTrans1D2" presStyleIdx="5" presStyleCnt="7"/>
      <dgm:spPr/>
      <dgm:t>
        <a:bodyPr/>
        <a:lstStyle/>
        <a:p>
          <a:endParaRPr lang="en-US"/>
        </a:p>
      </dgm:t>
    </dgm:pt>
    <dgm:pt modelId="{034AE756-2580-4AA7-99D3-C950C00E90B8}" type="pres">
      <dgm:prSet presAssocID="{BB9CDE7A-964C-41EA-9FA4-73AAEF6C8C87}" presName="text0" presStyleLbl="node1" presStyleIdx="6" presStyleCnt="8" custScaleX="151172" custRadScaleRad="109930" custRadScaleInc="49786">
        <dgm:presLayoutVars>
          <dgm:bulletEnabled val="1"/>
        </dgm:presLayoutVars>
      </dgm:prSet>
      <dgm:spPr/>
      <dgm:t>
        <a:bodyPr/>
        <a:lstStyle/>
        <a:p>
          <a:endParaRPr lang="en-US"/>
        </a:p>
      </dgm:t>
    </dgm:pt>
    <dgm:pt modelId="{91D700EE-352D-47CD-BDBB-368BAD1A15C3}" type="pres">
      <dgm:prSet presAssocID="{B786CD19-95D2-4F8F-820A-CD58EEB81FF8}" presName="Name56" presStyleLbl="parChTrans1D2" presStyleIdx="6" presStyleCnt="7"/>
      <dgm:spPr/>
      <dgm:t>
        <a:bodyPr/>
        <a:lstStyle/>
        <a:p>
          <a:endParaRPr lang="en-US"/>
        </a:p>
      </dgm:t>
    </dgm:pt>
    <dgm:pt modelId="{3B13E823-8352-42F1-9CF9-3137D4F8DADE}" type="pres">
      <dgm:prSet presAssocID="{847C7364-11AA-4DC2-925F-B3CBC54ECB48}" presName="text0" presStyleLbl="node1" presStyleIdx="7" presStyleCnt="8" custScaleX="174123" custRadScaleRad="122254" custRadScaleInc="-20216">
        <dgm:presLayoutVars>
          <dgm:bulletEnabled val="1"/>
        </dgm:presLayoutVars>
      </dgm:prSet>
      <dgm:spPr/>
      <dgm:t>
        <a:bodyPr/>
        <a:lstStyle/>
        <a:p>
          <a:endParaRPr lang="en-US"/>
        </a:p>
      </dgm:t>
    </dgm:pt>
  </dgm:ptLst>
  <dgm:cxnLst>
    <dgm:cxn modelId="{B0D646C6-1166-4397-A81A-56DA55EB74D4}" srcId="{1AEE7BA0-629C-4B85-B4AD-7E22DED1A99C}" destId="{BB9CDE7A-964C-41EA-9FA4-73AAEF6C8C87}" srcOrd="5" destOrd="0" parTransId="{0DB401ED-9501-47A0-9722-FFB671C5363B}" sibTransId="{675EE0BE-E249-4D58-9275-65AB4D4FF5B0}"/>
    <dgm:cxn modelId="{9AB25DA8-34D2-4BBB-9DCD-AA45411EF53F}" type="presOf" srcId="{BB65152E-BCCC-4541-9434-6294DE38F568}" destId="{84B2A22D-953A-4877-BEBA-FF0CC0260630}" srcOrd="0" destOrd="0" presId="urn:microsoft.com/office/officeart/2008/layout/RadialCluster"/>
    <dgm:cxn modelId="{0E8F3568-C0A8-400B-800B-B90C07804FBA}" srcId="{1AEE7BA0-629C-4B85-B4AD-7E22DED1A99C}" destId="{D45ADFEC-7227-45ED-80AA-E792832CF994}" srcOrd="7" destOrd="0" parTransId="{5DBF9A8A-DA02-424B-8E1F-E988E5B6820B}" sibTransId="{4902897B-FE49-4618-BC95-92338A266511}"/>
    <dgm:cxn modelId="{91E38686-48A5-4514-A469-7C3FFADC0D37}" srcId="{BB65152E-BCCC-4541-9434-6294DE38F568}" destId="{4B42B842-6B2E-4003-A569-8DB2D07605DE}" srcOrd="1" destOrd="0" parTransId="{95E955F2-DC47-4E59-8C4C-A157DBA07121}" sibTransId="{39887C53-1830-4F8D-801B-AAFF4BEE6A73}"/>
    <dgm:cxn modelId="{1D823B55-2280-45B9-9C47-7BCB69D92EE7}" type="presOf" srcId="{B0602C1E-C48C-4D54-B662-B174A3E82681}" destId="{9F2A84AB-C033-4C2A-AEC3-50C6B90266E5}" srcOrd="0" destOrd="0" presId="urn:microsoft.com/office/officeart/2008/layout/RadialCluster"/>
    <dgm:cxn modelId="{8BEF2BAD-EC03-4781-A20C-BC1E0B655708}" srcId="{4B42B842-6B2E-4003-A569-8DB2D07605DE}" destId="{9321480D-3849-499F-9149-3F1E97383D0E}" srcOrd="0" destOrd="0" parTransId="{3BAF80CF-93F2-486D-9D21-FD2B5778DFD2}" sibTransId="{558F8CCC-40FC-40E0-B992-4EB1CD746BC2}"/>
    <dgm:cxn modelId="{B377B485-9D8E-443B-8B88-5E050323205C}" type="presOf" srcId="{419C214F-5B37-41C8-8489-BA7258B8F6B9}" destId="{50357D84-431E-47DE-B7A5-2230E9C33475}" srcOrd="0" destOrd="0" presId="urn:microsoft.com/office/officeart/2008/layout/RadialCluster"/>
    <dgm:cxn modelId="{E2C2001C-6842-467B-8E91-AEA4ED8D845E}" type="presOf" srcId="{5F82ADDF-1E91-467C-A264-860ED8DCA426}" destId="{6CD08984-0F29-4332-9FF8-AC58E7CEEB64}" srcOrd="0" destOrd="0" presId="urn:microsoft.com/office/officeart/2008/layout/RadialCluster"/>
    <dgm:cxn modelId="{51978744-9307-4E70-9402-D828F43DA9D1}" srcId="{1AEE7BA0-629C-4B85-B4AD-7E22DED1A99C}" destId="{6BBC841D-9638-41ED-BDD4-2259171F964B}" srcOrd="1" destOrd="0" parTransId="{E9612BF7-8DF6-43D8-9F23-D6B69FB5EE55}" sibTransId="{3B0261EE-CFB6-48AB-8E0B-0449F35B4D72}"/>
    <dgm:cxn modelId="{653E91AB-D0B7-4B23-8A35-D7BC03284305}" type="presOf" srcId="{DDE525F0-70D8-45F0-9682-5D1D4141DDC1}" destId="{5FE1A525-6534-451B-8D78-FB9676DF26AD}" srcOrd="0" destOrd="0" presId="urn:microsoft.com/office/officeart/2008/layout/RadialCluster"/>
    <dgm:cxn modelId="{73A0403F-7D15-4ED0-ABEB-6962FE392E63}" type="presOf" srcId="{0DB401ED-9501-47A0-9722-FFB671C5363B}" destId="{80D04EC1-DC11-4F75-8AF3-AA81E7A85C4C}" srcOrd="0" destOrd="0" presId="urn:microsoft.com/office/officeart/2008/layout/RadialCluster"/>
    <dgm:cxn modelId="{6CEEA439-2F00-4982-9871-503A5365E2DF}" srcId="{BB65152E-BCCC-4541-9434-6294DE38F568}" destId="{1AEE7BA0-629C-4B85-B4AD-7E22DED1A99C}" srcOrd="0" destOrd="0" parTransId="{1567C19D-C1BB-49DD-8291-657F4EEF2DF7}" sibTransId="{089A64FA-F977-4B37-B89F-2EF8C1433DDF}"/>
    <dgm:cxn modelId="{D40570A0-350A-4577-AEBF-FFECE0FBD67E}" srcId="{1AEE7BA0-629C-4B85-B4AD-7E22DED1A99C}" destId="{5E3C44D8-D7C4-4741-BFE7-B40E83E0810E}" srcOrd="4" destOrd="0" parTransId="{419C214F-5B37-41C8-8489-BA7258B8F6B9}" sibTransId="{23022F15-57E7-4484-A5E9-2EC47C0A06E3}"/>
    <dgm:cxn modelId="{9F7B4648-E2A2-425E-B010-4B66EE85DBF5}" type="presOf" srcId="{8EACBA72-0736-4829-BF79-2B5DEFF075E3}" destId="{4B013E86-89D2-4212-AEED-7FBC7097AEBA}" srcOrd="0" destOrd="0" presId="urn:microsoft.com/office/officeart/2008/layout/RadialCluster"/>
    <dgm:cxn modelId="{0A89056E-30BD-4E92-A91D-BC7E7AB6775A}" srcId="{1AEE7BA0-629C-4B85-B4AD-7E22DED1A99C}" destId="{B0602C1E-C48C-4D54-B662-B174A3E82681}" srcOrd="3" destOrd="0" parTransId="{5AAF6B1F-FFD4-4287-9E40-00DD33C9EB39}" sibTransId="{CDEFA36E-4644-4641-9516-600D197FFF57}"/>
    <dgm:cxn modelId="{0206B04B-5B13-493F-867F-A0358B89FDE3}" type="presOf" srcId="{6BBC841D-9638-41ED-BDD4-2259171F964B}" destId="{9085E4C5-3192-416F-86F0-ABBA20B2171B}" srcOrd="0" destOrd="0" presId="urn:microsoft.com/office/officeart/2008/layout/RadialCluster"/>
    <dgm:cxn modelId="{667D5494-5CE0-4FF2-9EFE-BB06FF1E7442}" srcId="{1AEE7BA0-629C-4B85-B4AD-7E22DED1A99C}" destId="{847C7364-11AA-4DC2-925F-B3CBC54ECB48}" srcOrd="6" destOrd="0" parTransId="{B786CD19-95D2-4F8F-820A-CD58EEB81FF8}" sibTransId="{6E00D103-71AA-4332-BF43-7EFE48F32CAE}"/>
    <dgm:cxn modelId="{6414A2D3-BF01-4B50-8836-C88E9562C115}" type="presOf" srcId="{5AAF6B1F-FFD4-4287-9E40-00DD33C9EB39}" destId="{EAF10663-8C4C-4B90-9C61-0833B6F849A5}" srcOrd="0" destOrd="0" presId="urn:microsoft.com/office/officeart/2008/layout/RadialCluster"/>
    <dgm:cxn modelId="{7B70DE45-1D9C-4F31-894D-914B84C1AD81}" srcId="{1AEE7BA0-629C-4B85-B4AD-7E22DED1A99C}" destId="{5F82ADDF-1E91-467C-A264-860ED8DCA426}" srcOrd="0" destOrd="0" parTransId="{B29318E9-7C07-4CD5-9C1C-11978CFFCA78}" sibTransId="{0CE931A9-4842-44F8-A23A-CE7B9271682A}"/>
    <dgm:cxn modelId="{6DE0F9A6-8A77-405C-8527-B937C322F8AF}" type="presOf" srcId="{B29318E9-7C07-4CD5-9C1C-11978CFFCA78}" destId="{652BDA42-9255-444F-BF4F-48E006951B2F}" srcOrd="0" destOrd="0" presId="urn:microsoft.com/office/officeart/2008/layout/RadialCluster"/>
    <dgm:cxn modelId="{58C1866B-622C-4BA4-96C1-595E2E816A31}" type="presOf" srcId="{B786CD19-95D2-4F8F-820A-CD58EEB81FF8}" destId="{91D700EE-352D-47CD-BDBB-368BAD1A15C3}" srcOrd="0" destOrd="0" presId="urn:microsoft.com/office/officeart/2008/layout/RadialCluster"/>
    <dgm:cxn modelId="{8348F1C2-DCA5-4BD2-8F2E-470B0D42CF69}" type="presOf" srcId="{E9612BF7-8DF6-43D8-9F23-D6B69FB5EE55}" destId="{BA9E4B6F-5BC6-4833-8340-6DC678159372}" srcOrd="0" destOrd="0" presId="urn:microsoft.com/office/officeart/2008/layout/RadialCluster"/>
    <dgm:cxn modelId="{56860E61-6CFD-4773-8191-2F5031C8B89E}" srcId="{1AEE7BA0-629C-4B85-B4AD-7E22DED1A99C}" destId="{DDE525F0-70D8-45F0-9682-5D1D4141DDC1}" srcOrd="2" destOrd="0" parTransId="{8EACBA72-0736-4829-BF79-2B5DEFF075E3}" sibTransId="{FE6DE75F-9137-46B6-9AE9-0545233FF6B3}"/>
    <dgm:cxn modelId="{98B96648-D469-4BCC-8944-4CC74D46D9AB}" type="presOf" srcId="{1AEE7BA0-629C-4B85-B4AD-7E22DED1A99C}" destId="{F2D50769-82FD-4084-8E03-110D6579274B}" srcOrd="0" destOrd="0" presId="urn:microsoft.com/office/officeart/2008/layout/RadialCluster"/>
    <dgm:cxn modelId="{58856C41-CA52-4019-A59F-0A76EAC1A4F0}" type="presOf" srcId="{5E3C44D8-D7C4-4741-BFE7-B40E83E0810E}" destId="{D52CB5E7-AF9C-4FD2-9476-BEB2B98D0511}" srcOrd="0" destOrd="0" presId="urn:microsoft.com/office/officeart/2008/layout/RadialCluster"/>
    <dgm:cxn modelId="{1D7F9148-6C95-4356-9711-FE690AD5DDDC}" srcId="{1AEE7BA0-629C-4B85-B4AD-7E22DED1A99C}" destId="{F238AA70-11E4-4313-A751-C3893A93367B}" srcOrd="8" destOrd="0" parTransId="{E3912C89-D80E-468E-BD43-AD61106A2D9F}" sibTransId="{479F126A-6D40-4053-B9AC-BFFB06DFC8FD}"/>
    <dgm:cxn modelId="{464F2663-FBDB-4A57-A4EE-64144F69351E}" type="presOf" srcId="{BB9CDE7A-964C-41EA-9FA4-73AAEF6C8C87}" destId="{034AE756-2580-4AA7-99D3-C950C00E90B8}" srcOrd="0" destOrd="0" presId="urn:microsoft.com/office/officeart/2008/layout/RadialCluster"/>
    <dgm:cxn modelId="{23D18BED-82F6-426A-A7C1-0DF5B43BA2C3}" type="presOf" srcId="{847C7364-11AA-4DC2-925F-B3CBC54ECB48}" destId="{3B13E823-8352-42F1-9CF9-3137D4F8DADE}" srcOrd="0" destOrd="0" presId="urn:microsoft.com/office/officeart/2008/layout/RadialCluster"/>
    <dgm:cxn modelId="{76A79C52-23D0-4C03-B623-B68FC67F099E}" type="presParOf" srcId="{84B2A22D-953A-4877-BEBA-FF0CC0260630}" destId="{3C1CC195-821B-4304-9293-2FDD928A06EE}" srcOrd="0" destOrd="0" presId="urn:microsoft.com/office/officeart/2008/layout/RadialCluster"/>
    <dgm:cxn modelId="{A7A44D3B-C183-42B4-AC57-F431A7900387}" type="presParOf" srcId="{3C1CC195-821B-4304-9293-2FDD928A06EE}" destId="{F2D50769-82FD-4084-8E03-110D6579274B}" srcOrd="0" destOrd="0" presId="urn:microsoft.com/office/officeart/2008/layout/RadialCluster"/>
    <dgm:cxn modelId="{C4A49E56-DD03-4B39-9C40-AC4C525E30D8}" type="presParOf" srcId="{3C1CC195-821B-4304-9293-2FDD928A06EE}" destId="{652BDA42-9255-444F-BF4F-48E006951B2F}" srcOrd="1" destOrd="0" presId="urn:microsoft.com/office/officeart/2008/layout/RadialCluster"/>
    <dgm:cxn modelId="{011293DA-B5F6-44C3-878C-0941B8B54F02}" type="presParOf" srcId="{3C1CC195-821B-4304-9293-2FDD928A06EE}" destId="{6CD08984-0F29-4332-9FF8-AC58E7CEEB64}" srcOrd="2" destOrd="0" presId="urn:microsoft.com/office/officeart/2008/layout/RadialCluster"/>
    <dgm:cxn modelId="{E9C713D7-FA79-4F38-BBCD-B743D75D3680}" type="presParOf" srcId="{3C1CC195-821B-4304-9293-2FDD928A06EE}" destId="{BA9E4B6F-5BC6-4833-8340-6DC678159372}" srcOrd="3" destOrd="0" presId="urn:microsoft.com/office/officeart/2008/layout/RadialCluster"/>
    <dgm:cxn modelId="{178DB923-AEFA-4B73-8140-5A08D0E79F7D}" type="presParOf" srcId="{3C1CC195-821B-4304-9293-2FDD928A06EE}" destId="{9085E4C5-3192-416F-86F0-ABBA20B2171B}" srcOrd="4" destOrd="0" presId="urn:microsoft.com/office/officeart/2008/layout/RadialCluster"/>
    <dgm:cxn modelId="{80203924-BF55-4EFD-86D1-742334203EC5}" type="presParOf" srcId="{3C1CC195-821B-4304-9293-2FDD928A06EE}" destId="{4B013E86-89D2-4212-AEED-7FBC7097AEBA}" srcOrd="5" destOrd="0" presId="urn:microsoft.com/office/officeart/2008/layout/RadialCluster"/>
    <dgm:cxn modelId="{38E7741B-0F8F-4174-B26B-7568150338B8}" type="presParOf" srcId="{3C1CC195-821B-4304-9293-2FDD928A06EE}" destId="{5FE1A525-6534-451B-8D78-FB9676DF26AD}" srcOrd="6" destOrd="0" presId="urn:microsoft.com/office/officeart/2008/layout/RadialCluster"/>
    <dgm:cxn modelId="{04A8189E-7E3F-4717-9F72-2493D7000A3C}" type="presParOf" srcId="{3C1CC195-821B-4304-9293-2FDD928A06EE}" destId="{EAF10663-8C4C-4B90-9C61-0833B6F849A5}" srcOrd="7" destOrd="0" presId="urn:microsoft.com/office/officeart/2008/layout/RadialCluster"/>
    <dgm:cxn modelId="{E4BA1523-5A89-497D-AA3F-9F1EC621E302}" type="presParOf" srcId="{3C1CC195-821B-4304-9293-2FDD928A06EE}" destId="{9F2A84AB-C033-4C2A-AEC3-50C6B90266E5}" srcOrd="8" destOrd="0" presId="urn:microsoft.com/office/officeart/2008/layout/RadialCluster"/>
    <dgm:cxn modelId="{2E0127F5-CF31-476A-A9EB-8EF21EFAB660}" type="presParOf" srcId="{3C1CC195-821B-4304-9293-2FDD928A06EE}" destId="{50357D84-431E-47DE-B7A5-2230E9C33475}" srcOrd="9" destOrd="0" presId="urn:microsoft.com/office/officeart/2008/layout/RadialCluster"/>
    <dgm:cxn modelId="{4EACBCBC-6408-436B-BF50-F52818ED8131}" type="presParOf" srcId="{3C1CC195-821B-4304-9293-2FDD928A06EE}" destId="{D52CB5E7-AF9C-4FD2-9476-BEB2B98D0511}" srcOrd="10" destOrd="0" presId="urn:microsoft.com/office/officeart/2008/layout/RadialCluster"/>
    <dgm:cxn modelId="{65E22B2E-52CF-4E43-90DF-60FD24105AA8}" type="presParOf" srcId="{3C1CC195-821B-4304-9293-2FDD928A06EE}" destId="{80D04EC1-DC11-4F75-8AF3-AA81E7A85C4C}" srcOrd="11" destOrd="0" presId="urn:microsoft.com/office/officeart/2008/layout/RadialCluster"/>
    <dgm:cxn modelId="{18C00845-999E-463C-842A-0CB3D7F1C0AD}" type="presParOf" srcId="{3C1CC195-821B-4304-9293-2FDD928A06EE}" destId="{034AE756-2580-4AA7-99D3-C950C00E90B8}" srcOrd="12" destOrd="0" presId="urn:microsoft.com/office/officeart/2008/layout/RadialCluster"/>
    <dgm:cxn modelId="{0F55793A-B960-450E-B5C0-18EB7860C415}" type="presParOf" srcId="{3C1CC195-821B-4304-9293-2FDD928A06EE}" destId="{91D700EE-352D-47CD-BDBB-368BAD1A15C3}" srcOrd="13" destOrd="0" presId="urn:microsoft.com/office/officeart/2008/layout/RadialCluster"/>
    <dgm:cxn modelId="{A73F0371-7540-48C2-BE48-D5BB81B38ED3}" type="presParOf" srcId="{3C1CC195-821B-4304-9293-2FDD928A06EE}" destId="{3B13E823-8352-42F1-9CF9-3137D4F8DADE}"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2BD684-3FF6-4952-B43F-4567C9363BF9}"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F7F1F61F-999A-45FC-BFCF-ED72631DB0F1}">
      <dgm:prSet phldrT="[Text]" custT="1"/>
      <dgm:spPr>
        <a:solidFill>
          <a:srgbClr val="C00000">
            <a:alpha val="50000"/>
          </a:srgbClr>
        </a:solidFill>
      </dgm:spPr>
      <dgm:t>
        <a:bodyPr/>
        <a:lstStyle/>
        <a:p>
          <a:r>
            <a:rPr lang="en-US" sz="2000" dirty="0" smtClean="0"/>
            <a:t>Loss Prevention</a:t>
          </a:r>
          <a:endParaRPr lang="en-US" sz="2000" dirty="0"/>
        </a:p>
      </dgm:t>
    </dgm:pt>
    <dgm:pt modelId="{E9ED9BB9-00CF-441D-8117-BAE04DDB9B3F}" type="parTrans" cxnId="{34E7A899-BA24-4F12-AD8F-47A0BB54E7CE}">
      <dgm:prSet/>
      <dgm:spPr/>
      <dgm:t>
        <a:bodyPr/>
        <a:lstStyle/>
        <a:p>
          <a:endParaRPr lang="en-US"/>
        </a:p>
      </dgm:t>
    </dgm:pt>
    <dgm:pt modelId="{8B724AC2-D0F8-4560-869E-91A9006E5899}" type="sibTrans" cxnId="{34E7A899-BA24-4F12-AD8F-47A0BB54E7CE}">
      <dgm:prSet/>
      <dgm:spPr/>
      <dgm:t>
        <a:bodyPr/>
        <a:lstStyle/>
        <a:p>
          <a:endParaRPr lang="en-US"/>
        </a:p>
      </dgm:t>
    </dgm:pt>
    <dgm:pt modelId="{A70948A3-6457-4E59-B7FC-DC1CB9FB8993}">
      <dgm:prSet phldrT="[Text]"/>
      <dgm:spPr/>
      <dgm:t>
        <a:bodyPr/>
        <a:lstStyle/>
        <a:p>
          <a:r>
            <a:rPr lang="en-US" dirty="0" smtClean="0"/>
            <a:t>Post-Breach Response</a:t>
          </a:r>
        </a:p>
        <a:p>
          <a:r>
            <a:rPr lang="en-US" dirty="0" smtClean="0"/>
            <a:t>(Insurable)</a:t>
          </a:r>
          <a:endParaRPr lang="en-US" dirty="0"/>
        </a:p>
      </dgm:t>
    </dgm:pt>
    <dgm:pt modelId="{23C00615-0441-4230-82D7-7F1C4CB4644C}" type="parTrans" cxnId="{B660E1D0-681E-4621-81AE-3EB6DDD555A0}">
      <dgm:prSet/>
      <dgm:spPr/>
      <dgm:t>
        <a:bodyPr/>
        <a:lstStyle/>
        <a:p>
          <a:endParaRPr lang="en-US"/>
        </a:p>
      </dgm:t>
    </dgm:pt>
    <dgm:pt modelId="{91B8AEA2-61F8-43CA-8225-2BFB1071DA0E}" type="sibTrans" cxnId="{B660E1D0-681E-4621-81AE-3EB6DDD555A0}">
      <dgm:prSet/>
      <dgm:spPr/>
      <dgm:t>
        <a:bodyPr/>
        <a:lstStyle/>
        <a:p>
          <a:endParaRPr lang="en-US"/>
        </a:p>
      </dgm:t>
    </dgm:pt>
    <dgm:pt modelId="{36D326C4-2898-4CDE-AFCA-D06038A80A78}">
      <dgm:prSet phldrT="[Text]"/>
      <dgm:spPr>
        <a:solidFill>
          <a:srgbClr val="00B050">
            <a:alpha val="50000"/>
          </a:srgbClr>
        </a:solidFill>
      </dgm:spPr>
      <dgm:t>
        <a:bodyPr/>
        <a:lstStyle/>
        <a:p>
          <a:r>
            <a:rPr lang="en-US" dirty="0" smtClean="0"/>
            <a:t>Loss Transfer (Insurance)</a:t>
          </a:r>
          <a:endParaRPr lang="en-US" dirty="0"/>
        </a:p>
      </dgm:t>
    </dgm:pt>
    <dgm:pt modelId="{4B30A3E9-D21A-401B-B61C-0BE827AD6AB9}" type="parTrans" cxnId="{92AEDC36-59DF-45D0-98F0-4E133736FC1A}">
      <dgm:prSet/>
      <dgm:spPr/>
      <dgm:t>
        <a:bodyPr/>
        <a:lstStyle/>
        <a:p>
          <a:endParaRPr lang="en-US"/>
        </a:p>
      </dgm:t>
    </dgm:pt>
    <dgm:pt modelId="{E410D388-235A-4B71-8C1E-50BC7678B678}" type="sibTrans" cxnId="{92AEDC36-59DF-45D0-98F0-4E133736FC1A}">
      <dgm:prSet/>
      <dgm:spPr/>
      <dgm:t>
        <a:bodyPr/>
        <a:lstStyle/>
        <a:p>
          <a:endParaRPr lang="en-US"/>
        </a:p>
      </dgm:t>
    </dgm:pt>
    <dgm:pt modelId="{04D5299D-706B-442B-B5AD-C000BC0C3B9F}" type="pres">
      <dgm:prSet presAssocID="{582BD684-3FF6-4952-B43F-4567C9363BF9}" presName="Name0" presStyleCnt="0">
        <dgm:presLayoutVars>
          <dgm:chMax val="7"/>
          <dgm:dir/>
          <dgm:resizeHandles val="exact"/>
        </dgm:presLayoutVars>
      </dgm:prSet>
      <dgm:spPr/>
    </dgm:pt>
    <dgm:pt modelId="{08A2713C-6BFD-40DB-8FF9-6ECED0F0C1BB}" type="pres">
      <dgm:prSet presAssocID="{582BD684-3FF6-4952-B43F-4567C9363BF9}" presName="ellipse1" presStyleLbl="vennNode1" presStyleIdx="0" presStyleCnt="3" custLinFactNeighborX="-40436" custLinFactNeighborY="21683">
        <dgm:presLayoutVars>
          <dgm:bulletEnabled val="1"/>
        </dgm:presLayoutVars>
      </dgm:prSet>
      <dgm:spPr/>
      <dgm:t>
        <a:bodyPr/>
        <a:lstStyle/>
        <a:p>
          <a:endParaRPr lang="en-US"/>
        </a:p>
      </dgm:t>
    </dgm:pt>
    <dgm:pt modelId="{7912B318-D591-42FF-BD79-F5B8746BB743}" type="pres">
      <dgm:prSet presAssocID="{582BD684-3FF6-4952-B43F-4567C9363BF9}" presName="ellipse2" presStyleLbl="vennNode1" presStyleIdx="1" presStyleCnt="3" custLinFactNeighborX="90835" custLinFactNeighborY="-45711">
        <dgm:presLayoutVars>
          <dgm:bulletEnabled val="1"/>
        </dgm:presLayoutVars>
      </dgm:prSet>
      <dgm:spPr/>
      <dgm:t>
        <a:bodyPr/>
        <a:lstStyle/>
        <a:p>
          <a:endParaRPr lang="en-US"/>
        </a:p>
      </dgm:t>
    </dgm:pt>
    <dgm:pt modelId="{FC044967-5DBC-4030-9159-44AE909A195C}" type="pres">
      <dgm:prSet presAssocID="{582BD684-3FF6-4952-B43F-4567C9363BF9}" presName="ellipse3" presStyleLbl="vennNode1" presStyleIdx="2" presStyleCnt="3" custLinFactNeighborX="-52742" custLinFactNeighborY="24027">
        <dgm:presLayoutVars>
          <dgm:bulletEnabled val="1"/>
        </dgm:presLayoutVars>
      </dgm:prSet>
      <dgm:spPr/>
      <dgm:t>
        <a:bodyPr/>
        <a:lstStyle/>
        <a:p>
          <a:endParaRPr lang="en-US"/>
        </a:p>
      </dgm:t>
    </dgm:pt>
  </dgm:ptLst>
  <dgm:cxnLst>
    <dgm:cxn modelId="{92AEDC36-59DF-45D0-98F0-4E133736FC1A}" srcId="{582BD684-3FF6-4952-B43F-4567C9363BF9}" destId="{36D326C4-2898-4CDE-AFCA-D06038A80A78}" srcOrd="2" destOrd="0" parTransId="{4B30A3E9-D21A-401B-B61C-0BE827AD6AB9}" sibTransId="{E410D388-235A-4B71-8C1E-50BC7678B678}"/>
    <dgm:cxn modelId="{34E7A899-BA24-4F12-AD8F-47A0BB54E7CE}" srcId="{582BD684-3FF6-4952-B43F-4567C9363BF9}" destId="{F7F1F61F-999A-45FC-BFCF-ED72631DB0F1}" srcOrd="0" destOrd="0" parTransId="{E9ED9BB9-00CF-441D-8117-BAE04DDB9B3F}" sibTransId="{8B724AC2-D0F8-4560-869E-91A9006E5899}"/>
    <dgm:cxn modelId="{15520E6F-3ED2-469C-B777-017878318A33}" type="presOf" srcId="{A70948A3-6457-4E59-B7FC-DC1CB9FB8993}" destId="{7912B318-D591-42FF-BD79-F5B8746BB743}" srcOrd="0" destOrd="0" presId="urn:microsoft.com/office/officeart/2005/8/layout/rings+Icon"/>
    <dgm:cxn modelId="{B1A54F06-EFC3-4661-B0AF-7CE4CE5B1C41}" type="presOf" srcId="{582BD684-3FF6-4952-B43F-4567C9363BF9}" destId="{04D5299D-706B-442B-B5AD-C000BC0C3B9F}" srcOrd="0" destOrd="0" presId="urn:microsoft.com/office/officeart/2005/8/layout/rings+Icon"/>
    <dgm:cxn modelId="{24872719-2BC3-453B-8958-D4E915739099}" type="presOf" srcId="{F7F1F61F-999A-45FC-BFCF-ED72631DB0F1}" destId="{08A2713C-6BFD-40DB-8FF9-6ECED0F0C1BB}" srcOrd="0" destOrd="0" presId="urn:microsoft.com/office/officeart/2005/8/layout/rings+Icon"/>
    <dgm:cxn modelId="{B660E1D0-681E-4621-81AE-3EB6DDD555A0}" srcId="{582BD684-3FF6-4952-B43F-4567C9363BF9}" destId="{A70948A3-6457-4E59-B7FC-DC1CB9FB8993}" srcOrd="1" destOrd="0" parTransId="{23C00615-0441-4230-82D7-7F1C4CB4644C}" sibTransId="{91B8AEA2-61F8-43CA-8225-2BFB1071DA0E}"/>
    <dgm:cxn modelId="{EDB5B783-147D-49E7-8388-9D418AD7D265}" type="presOf" srcId="{36D326C4-2898-4CDE-AFCA-D06038A80A78}" destId="{FC044967-5DBC-4030-9159-44AE909A195C}" srcOrd="0" destOrd="0" presId="urn:microsoft.com/office/officeart/2005/8/layout/rings+Icon"/>
    <dgm:cxn modelId="{39A7F479-9F24-444B-B839-68A4A3EF1CBB}" type="presParOf" srcId="{04D5299D-706B-442B-B5AD-C000BC0C3B9F}" destId="{08A2713C-6BFD-40DB-8FF9-6ECED0F0C1BB}" srcOrd="0" destOrd="0" presId="urn:microsoft.com/office/officeart/2005/8/layout/rings+Icon"/>
    <dgm:cxn modelId="{CF668A45-281C-4195-ACA2-D00324A7CE9B}" type="presParOf" srcId="{04D5299D-706B-442B-B5AD-C000BC0C3B9F}" destId="{7912B318-D591-42FF-BD79-F5B8746BB743}" srcOrd="1" destOrd="0" presId="urn:microsoft.com/office/officeart/2005/8/layout/rings+Icon"/>
    <dgm:cxn modelId="{090D463F-75AD-4D52-952C-7C2A5A7D8551}" type="presParOf" srcId="{04D5299D-706B-442B-B5AD-C000BC0C3B9F}" destId="{FC044967-5DBC-4030-9159-44AE909A195C}" srcOrd="2"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2973149" cy="464184"/>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883296" y="0"/>
            <a:ext cx="2973149" cy="464184"/>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atin typeface="Arial" charset="0"/>
                <a:cs typeface="+mn-cs"/>
              </a:defRPr>
            </a:lvl1pPr>
          </a:lstStyle>
          <a:p>
            <a:pPr>
              <a:defRPr/>
            </a:pPr>
            <a:fld id="{56428D4E-CD86-468D-BEE4-4FD3A017EE70}" type="datetime1">
              <a:rPr lang="en-US"/>
              <a:pPr>
                <a:defRPr/>
              </a:pPr>
              <a:t>1/29/2015</a:t>
            </a:fld>
            <a:endParaRPr lang="en-US"/>
          </a:p>
        </p:txBody>
      </p:sp>
      <p:sp>
        <p:nvSpPr>
          <p:cNvPr id="229380" name="Rectangle 1028"/>
          <p:cNvSpPr>
            <a:spLocks noGrp="1" noChangeArrowheads="1"/>
          </p:cNvSpPr>
          <p:nvPr>
            <p:ph type="ftr" sz="quarter" idx="2"/>
          </p:nvPr>
        </p:nvSpPr>
        <p:spPr bwMode="auto">
          <a:xfrm>
            <a:off x="0" y="8830627"/>
            <a:ext cx="2973149" cy="464184"/>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883296" y="8830627"/>
            <a:ext cx="2973149" cy="464184"/>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424461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00175" y="582613"/>
            <a:ext cx="4057650"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60091" y="3824750"/>
            <a:ext cx="5739375" cy="5155306"/>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085167" y="9047017"/>
            <a:ext cx="690779" cy="247794"/>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1789215900"/>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9976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9090"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49091"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5159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1138"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51139"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3245529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1138"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51139"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2105513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7826"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37827"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433560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9874"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39875"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210471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sldNum" sz="quarter" idx="5"/>
          </p:nvPr>
        </p:nvSpPr>
        <p:spPr/>
        <p:txBody>
          <a:bodyPr/>
          <a:lstStyle/>
          <a:p>
            <a:pPr>
              <a:defRPr/>
            </a:pPr>
            <a:fld id="{D788225C-6672-464D-A51D-0BCF5E1B6D7F}" type="slidenum">
              <a:rPr lang="en-US" smtClean="0"/>
              <a:pPr>
                <a:defRPr/>
              </a:pPr>
              <a:t>15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0557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86">
              <a:defRPr>
                <a:solidFill>
                  <a:schemeClr val="tx1"/>
                </a:solidFill>
                <a:latin typeface="Arial" panose="020B0604020202020204" pitchFamily="34" charset="0"/>
                <a:cs typeface="Arial" panose="020B0604020202020204" pitchFamily="34" charset="0"/>
              </a:defRPr>
            </a:lvl1pPr>
            <a:lvl2pPr marL="728983" indent="-280378" defTabSz="912786">
              <a:defRPr>
                <a:solidFill>
                  <a:schemeClr val="tx1"/>
                </a:solidFill>
                <a:latin typeface="Arial" panose="020B0604020202020204" pitchFamily="34" charset="0"/>
                <a:cs typeface="Arial" panose="020B0604020202020204" pitchFamily="34" charset="0"/>
              </a:defRPr>
            </a:lvl2pPr>
            <a:lvl3pPr marL="1121512" indent="-224302" defTabSz="912786">
              <a:defRPr>
                <a:solidFill>
                  <a:schemeClr val="tx1"/>
                </a:solidFill>
                <a:latin typeface="Arial" panose="020B0604020202020204" pitchFamily="34" charset="0"/>
                <a:cs typeface="Arial" panose="020B0604020202020204" pitchFamily="34" charset="0"/>
              </a:defRPr>
            </a:lvl3pPr>
            <a:lvl4pPr marL="1570116" indent="-224302" defTabSz="912786">
              <a:defRPr>
                <a:solidFill>
                  <a:schemeClr val="tx1"/>
                </a:solidFill>
                <a:latin typeface="Arial" panose="020B0604020202020204" pitchFamily="34" charset="0"/>
                <a:cs typeface="Arial" panose="020B0604020202020204" pitchFamily="34" charset="0"/>
              </a:defRPr>
            </a:lvl4pPr>
            <a:lvl5pPr marL="2018721" indent="-224302" defTabSz="912786">
              <a:defRPr>
                <a:solidFill>
                  <a:schemeClr val="tx1"/>
                </a:solidFill>
                <a:latin typeface="Arial" panose="020B0604020202020204" pitchFamily="34" charset="0"/>
                <a:cs typeface="Arial" panose="020B0604020202020204" pitchFamily="34" charset="0"/>
              </a:defRPr>
            </a:lvl5pPr>
            <a:lvl6pPr marL="2467326"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5930"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535"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39"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E7FC54-9E5C-4662-9649-B3108D5371A3}" type="slidenum">
              <a:rPr lang="en-US" smtClean="0"/>
              <a:pPr/>
              <a:t>16</a:t>
            </a:fld>
            <a:endParaRPr lang="en-US" smtClean="0"/>
          </a:p>
        </p:txBody>
      </p:sp>
    </p:spTree>
    <p:extLst>
      <p:ext uri="{BB962C8B-B14F-4D97-AF65-F5344CB8AC3E}">
        <p14:creationId xmlns:p14="http://schemas.microsoft.com/office/powerpoint/2010/main" val="2046274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3"/>
          <p:cNvSpPr>
            <a:spLocks noGrp="1" noChangeArrowheads="1"/>
          </p:cNvSpPr>
          <p:nvPr>
            <p:ph type="sldNum" sz="quarter" idx="5"/>
          </p:nvPr>
        </p:nvSpPr>
        <p:spPr>
          <a:xfrm>
            <a:off x="2957847" y="8906154"/>
            <a:ext cx="662271" cy="247794"/>
          </a:xfrm>
          <a:noFill/>
        </p:spPr>
        <p:txBody>
          <a:bodyPr/>
          <a:lstStyle/>
          <a:p>
            <a:pPr defTabSz="911229"/>
            <a:fld id="{BC4CED26-30FC-40B3-942B-401B2AAF5079}" type="slidenum">
              <a:rPr lang="en-US" smtClean="0"/>
              <a:pPr defTabSz="911229"/>
              <a:t>17</a:t>
            </a:fld>
            <a:endParaRPr lang="en-US" smtClean="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07337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86">
              <a:defRPr>
                <a:solidFill>
                  <a:schemeClr val="tx1"/>
                </a:solidFill>
                <a:latin typeface="Arial" panose="020B0604020202020204" pitchFamily="34" charset="0"/>
                <a:cs typeface="Arial" panose="020B0604020202020204" pitchFamily="34" charset="0"/>
              </a:defRPr>
            </a:lvl1pPr>
            <a:lvl2pPr marL="728983" indent="-280378" defTabSz="912786">
              <a:defRPr>
                <a:solidFill>
                  <a:schemeClr val="tx1"/>
                </a:solidFill>
                <a:latin typeface="Arial" panose="020B0604020202020204" pitchFamily="34" charset="0"/>
                <a:cs typeface="Arial" panose="020B0604020202020204" pitchFamily="34" charset="0"/>
              </a:defRPr>
            </a:lvl2pPr>
            <a:lvl3pPr marL="1121512" indent="-224302" defTabSz="912786">
              <a:defRPr>
                <a:solidFill>
                  <a:schemeClr val="tx1"/>
                </a:solidFill>
                <a:latin typeface="Arial" panose="020B0604020202020204" pitchFamily="34" charset="0"/>
                <a:cs typeface="Arial" panose="020B0604020202020204" pitchFamily="34" charset="0"/>
              </a:defRPr>
            </a:lvl3pPr>
            <a:lvl4pPr marL="1570116" indent="-224302" defTabSz="912786">
              <a:defRPr>
                <a:solidFill>
                  <a:schemeClr val="tx1"/>
                </a:solidFill>
                <a:latin typeface="Arial" panose="020B0604020202020204" pitchFamily="34" charset="0"/>
                <a:cs typeface="Arial" panose="020B0604020202020204" pitchFamily="34" charset="0"/>
              </a:defRPr>
            </a:lvl4pPr>
            <a:lvl5pPr marL="2018721" indent="-224302" defTabSz="912786">
              <a:defRPr>
                <a:solidFill>
                  <a:schemeClr val="tx1"/>
                </a:solidFill>
                <a:latin typeface="Arial" panose="020B0604020202020204" pitchFamily="34" charset="0"/>
                <a:cs typeface="Arial" panose="020B0604020202020204" pitchFamily="34" charset="0"/>
              </a:defRPr>
            </a:lvl5pPr>
            <a:lvl6pPr marL="2467326"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5930"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535"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39"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E7FC54-9E5C-4662-9649-B3108D5371A3}" type="slidenum">
              <a:rPr lang="en-US" smtClean="0"/>
              <a:pPr/>
              <a:t>18</a:t>
            </a:fld>
            <a:endParaRPr lang="en-US" smtClean="0"/>
          </a:p>
        </p:txBody>
      </p:sp>
    </p:spTree>
    <p:extLst>
      <p:ext uri="{BB962C8B-B14F-4D97-AF65-F5344CB8AC3E}">
        <p14:creationId xmlns:p14="http://schemas.microsoft.com/office/powerpoint/2010/main" val="2280282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5"/>
          </p:nvPr>
        </p:nvSpPr>
        <p:spPr>
          <a:xfrm>
            <a:off x="3023576" y="9059054"/>
            <a:ext cx="676988" cy="248472"/>
          </a:xfrm>
          <a:noFill/>
        </p:spPr>
        <p:txBody>
          <a:bodyPr/>
          <a:lstStyle/>
          <a:p>
            <a:pPr defTabSz="928787"/>
            <a:fld id="{5D11E945-B2AB-401C-B79F-AAE9AF6B9630}" type="slidenum">
              <a:rPr lang="en-US" smtClean="0"/>
              <a:pPr defTabSz="928787"/>
              <a:t>19</a:t>
            </a:fld>
            <a:endParaRPr lang="en-US" dirty="0" smtClean="0"/>
          </a:p>
        </p:txBody>
      </p:sp>
      <p:sp>
        <p:nvSpPr>
          <p:cNvPr id="6147" name="Slide Image Placeholder 1"/>
          <p:cNvSpPr>
            <a:spLocks noGrp="1" noRot="1" noChangeAspect="1" noTextEdit="1"/>
          </p:cNvSpPr>
          <p:nvPr>
            <p:ph type="sldImg"/>
          </p:nvPr>
        </p:nvSpPr>
        <p:spPr>
          <a:xfrm>
            <a:off x="1033463" y="700088"/>
            <a:ext cx="4654550" cy="3490912"/>
          </a:xfrm>
          <a:ln w="12700"/>
        </p:spPr>
      </p:sp>
      <p:sp>
        <p:nvSpPr>
          <p:cNvPr id="6148" name="Notes Placeholder 2"/>
          <p:cNvSpPr>
            <a:spLocks noGrp="1"/>
          </p:cNvSpPr>
          <p:nvPr>
            <p:ph type="body" idx="1"/>
          </p:nvPr>
        </p:nvSpPr>
        <p:spPr>
          <a:xfrm>
            <a:off x="672719" y="4422468"/>
            <a:ext cx="5375653" cy="4187195"/>
          </a:xfrm>
          <a:noFill/>
          <a:ln/>
        </p:spPr>
        <p:txBody>
          <a:bodyPr lIns="91420" tIns="45711" rIns="91420" bIns="45711"/>
          <a:lstStyle/>
          <a:p>
            <a:pPr marL="0" indent="0"/>
            <a:endParaRPr lang="en-US" dirty="0" smtClean="0"/>
          </a:p>
        </p:txBody>
      </p:sp>
    </p:spTree>
    <p:extLst>
      <p:ext uri="{BB962C8B-B14F-4D97-AF65-F5344CB8AC3E}">
        <p14:creationId xmlns:p14="http://schemas.microsoft.com/office/powerpoint/2010/main" val="128571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7586"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27587"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528958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ldNum" sz="quarter" idx="5"/>
          </p:nvPr>
        </p:nvSpPr>
        <p:spPr>
          <a:xfrm>
            <a:off x="3023576" y="9059054"/>
            <a:ext cx="676988" cy="248472"/>
          </a:xfrm>
          <a:noFill/>
        </p:spPr>
        <p:txBody>
          <a:bodyPr/>
          <a:lstStyle/>
          <a:p>
            <a:pPr defTabSz="928787"/>
            <a:fld id="{CD578EAB-D2FC-49DD-9D39-674CBBC01DF6}" type="slidenum">
              <a:rPr lang="en-US" smtClean="0"/>
              <a:pPr defTabSz="928787"/>
              <a:t>20</a:t>
            </a:fld>
            <a:endParaRPr lang="en-US" dirty="0" smtClean="0"/>
          </a:p>
        </p:txBody>
      </p:sp>
      <p:sp>
        <p:nvSpPr>
          <p:cNvPr id="7171" name="Slide Image Placeholder 1"/>
          <p:cNvSpPr>
            <a:spLocks noGrp="1" noRot="1" noChangeAspect="1" noTextEdit="1"/>
          </p:cNvSpPr>
          <p:nvPr>
            <p:ph type="sldImg"/>
          </p:nvPr>
        </p:nvSpPr>
        <p:spPr>
          <a:xfrm>
            <a:off x="1033463" y="700088"/>
            <a:ext cx="4654550" cy="3490912"/>
          </a:xfrm>
          <a:ln w="12700"/>
        </p:spPr>
      </p:sp>
      <p:sp>
        <p:nvSpPr>
          <p:cNvPr id="7172" name="Notes Placeholder 2"/>
          <p:cNvSpPr>
            <a:spLocks noGrp="1"/>
          </p:cNvSpPr>
          <p:nvPr>
            <p:ph type="body" idx="1"/>
          </p:nvPr>
        </p:nvSpPr>
        <p:spPr>
          <a:xfrm>
            <a:off x="672719" y="4422468"/>
            <a:ext cx="5375653" cy="4187195"/>
          </a:xfrm>
          <a:noFill/>
          <a:ln/>
        </p:spPr>
        <p:txBody>
          <a:bodyPr lIns="91420" tIns="45711" rIns="91420" bIns="45711"/>
          <a:lstStyle/>
          <a:p>
            <a:pPr marL="0" indent="0"/>
            <a:endParaRPr lang="en-US" dirty="0" smtClean="0"/>
          </a:p>
        </p:txBody>
      </p:sp>
    </p:spTree>
    <p:extLst>
      <p:ext uri="{BB962C8B-B14F-4D97-AF65-F5344CB8AC3E}">
        <p14:creationId xmlns:p14="http://schemas.microsoft.com/office/powerpoint/2010/main" val="367043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8530"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38531"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12721143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sldNum" sz="quarter" idx="5"/>
          </p:nvPr>
        </p:nvSpPr>
        <p:spPr/>
        <p:txBody>
          <a:bodyPr/>
          <a:lstStyle/>
          <a:p>
            <a:pPr>
              <a:defRPr/>
            </a:pPr>
            <a:fld id="{D16B205B-5CAC-4CDE-BC3B-EC6CDB61437F}" type="slidenum">
              <a:rPr lang="en-US" smtClean="0"/>
              <a:pPr>
                <a:defRPr/>
              </a:pPr>
              <a:t>22</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35907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7" name="Rectangle 3"/>
          <p:cNvSpPr txBox="1">
            <a:spLocks noGrp="1" noChangeArrowheads="1"/>
          </p:cNvSpPr>
          <p:nvPr/>
        </p:nvSpPr>
        <p:spPr bwMode="auto">
          <a:xfrm>
            <a:off x="3085794" y="9047163"/>
            <a:ext cx="689527" cy="247650"/>
          </a:xfrm>
          <a:prstGeom prst="rect">
            <a:avLst/>
          </a:prstGeom>
          <a:noFill/>
          <a:ln w="9525">
            <a:noFill/>
            <a:miter lim="800000"/>
            <a:headEnd/>
            <a:tailEnd/>
          </a:ln>
        </p:spPr>
        <p:txBody>
          <a:bodyPr lIns="45909" tIns="46522" rIns="45909" bIns="46522" anchor="b">
            <a:spAutoFit/>
          </a:bodyPr>
          <a:lstStyle/>
          <a:p>
            <a:pPr algn="ctr"/>
            <a:fld id="{ECB28993-AF64-42C9-8474-B3CB83825417}" type="slidenum">
              <a:rPr lang="en-US" sz="1000">
                <a:solidFill>
                  <a:srgbClr val="000000"/>
                </a:solidFill>
                <a:latin typeface="Times New Roman" pitchFamily="18" charset="0"/>
              </a:rPr>
              <a:pPr algn="ctr"/>
              <a:t>23</a:t>
            </a:fld>
            <a:endParaRPr lang="en-US" sz="1000" dirty="0">
              <a:solidFill>
                <a:srgbClr val="000000"/>
              </a:solidFill>
              <a:latin typeface="Times New Roman" pitchFamily="18" charset="0"/>
            </a:endParaRPr>
          </a:p>
        </p:txBody>
      </p:sp>
      <p:sp>
        <p:nvSpPr>
          <p:cNvPr id="1949698" name="Rectangle 2"/>
          <p:cNvSpPr>
            <a:spLocks noGrp="1" noRot="1" noChangeAspect="1" noChangeArrowheads="1" noTextEdit="1"/>
          </p:cNvSpPr>
          <p:nvPr>
            <p:ph type="sldImg"/>
          </p:nvPr>
        </p:nvSpPr>
        <p:spPr>
          <a:ln/>
        </p:spPr>
      </p:sp>
      <p:sp>
        <p:nvSpPr>
          <p:cNvPr id="1949699" name="Rectangle 3"/>
          <p:cNvSpPr>
            <a:spLocks noGrp="1" noChangeArrowheads="1"/>
          </p:cNvSpPr>
          <p:nvPr>
            <p:ph type="body" idx="1"/>
          </p:nvPr>
        </p:nvSpPr>
        <p:spPr>
          <a:noFill/>
          <a:ln/>
        </p:spPr>
        <p:txBody>
          <a:bodyPr/>
          <a:lstStyle/>
          <a:p>
            <a:pPr>
              <a:spcBef>
                <a:spcPct val="0"/>
              </a:spcBef>
            </a:pPr>
            <a:endParaRPr lang="en-US" smtClean="0"/>
          </a:p>
        </p:txBody>
      </p:sp>
    </p:spTree>
    <p:extLst>
      <p:ext uri="{BB962C8B-B14F-4D97-AF65-F5344CB8AC3E}">
        <p14:creationId xmlns:p14="http://schemas.microsoft.com/office/powerpoint/2010/main" val="2726883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type="sldNum" sz="quarter" idx="5"/>
          </p:nvPr>
        </p:nvSpPr>
        <p:spPr>
          <a:xfrm>
            <a:off x="3085168" y="9046823"/>
            <a:ext cx="690779" cy="247989"/>
          </a:xfrm>
        </p:spPr>
        <p:txBody>
          <a:bodyPr/>
          <a:lstStyle/>
          <a:p>
            <a:pPr>
              <a:defRPr/>
            </a:pPr>
            <a:fld id="{CD8EFDAD-DD28-475D-8809-5E3173A79418}" type="slidenum">
              <a:rPr lang="en-US" smtClean="0"/>
              <a:pPr>
                <a:defRPr/>
              </a:pPr>
              <a:t>24</a:t>
            </a:fld>
            <a:endParaRPr lang="en-US"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2683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sldNum" sz="quarter" idx="5"/>
          </p:nvPr>
        </p:nvSpPr>
        <p:spPr>
          <a:xfrm>
            <a:off x="3085168" y="9046825"/>
            <a:ext cx="690778" cy="247989"/>
          </a:xfrm>
        </p:spPr>
        <p:txBody>
          <a:bodyPr/>
          <a:lstStyle/>
          <a:p>
            <a:pPr>
              <a:defRPr/>
            </a:pPr>
            <a:fld id="{205DA8A8-5777-4FA2-8084-FB24BA0FA918}" type="slidenum">
              <a:rPr lang="en-US" smtClean="0">
                <a:solidFill>
                  <a:srgbClr val="000000"/>
                </a:solidFill>
              </a:rPr>
              <a:pPr>
                <a:defRPr/>
              </a:pPr>
              <a:t>25</a:t>
            </a:fld>
            <a:endParaRPr lang="en-US" smtClean="0">
              <a:solidFill>
                <a:srgbClr val="000000"/>
              </a:solidFill>
            </a:endParaRPr>
          </a:p>
        </p:txBody>
      </p:sp>
      <p:sp>
        <p:nvSpPr>
          <p:cNvPr id="208899" name="Rectangle 4"/>
          <p:cNvSpPr>
            <a:spLocks noGrp="1" noRot="1" noChangeAspect="1" noChangeArrowheads="1" noTextEdit="1"/>
          </p:cNvSpPr>
          <p:nvPr>
            <p:ph type="sldImg"/>
          </p:nvPr>
        </p:nvSpPr>
        <p:spPr>
          <a:ln/>
        </p:spPr>
      </p:sp>
      <p:sp>
        <p:nvSpPr>
          <p:cNvPr id="208900" name="Rectangle 5"/>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87157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a:noFill/>
        </p:spPr>
        <p:txBody>
          <a:bodyPr/>
          <a:lstStyle/>
          <a:p>
            <a:fld id="{17E88D79-0CC8-4381-91FD-54AB31888A2F}" type="slidenum">
              <a:rPr lang="en-US" smtClean="0"/>
              <a:pPr/>
              <a:t>26</a:t>
            </a:fld>
            <a:endParaRPr lang="en-US" smtClean="0"/>
          </a:p>
        </p:txBody>
      </p:sp>
      <p:sp>
        <p:nvSpPr>
          <p:cNvPr id="329731" name="Rectangle 4"/>
          <p:cNvSpPr>
            <a:spLocks noGrp="1" noRot="1" noChangeAspect="1" noChangeArrowheads="1" noTextEdit="1"/>
          </p:cNvSpPr>
          <p:nvPr>
            <p:ph type="sldImg"/>
          </p:nvPr>
        </p:nvSpPr>
        <p:spPr>
          <a:ln/>
        </p:spPr>
      </p:sp>
      <p:sp>
        <p:nvSpPr>
          <p:cNvPr id="329732" name="Rectangle 5"/>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35372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a:noFill/>
        </p:spPr>
        <p:txBody>
          <a:bodyPr/>
          <a:lstStyle/>
          <a:p>
            <a:pPr defTabSz="930193"/>
            <a:fld id="{5A2A7BB4-00DB-4919-A7C7-558F09B8FCA9}" type="slidenum">
              <a:rPr lang="en-US" smtClean="0"/>
              <a:pPr defTabSz="930193"/>
              <a:t>27</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25069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sldNum" sz="quarter" idx="5"/>
          </p:nvPr>
        </p:nvSpPr>
        <p:spPr>
          <a:xfrm>
            <a:off x="3085167" y="9046678"/>
            <a:ext cx="690779" cy="248133"/>
          </a:xfrm>
        </p:spPr>
        <p:txBody>
          <a:bodyPr/>
          <a:lstStyle/>
          <a:p>
            <a:pPr>
              <a:defRPr/>
            </a:pPr>
            <a:fld id="{D16B205B-5CAC-4CDE-BC3B-EC6CDB61437F}" type="slidenum">
              <a:rPr lang="en-US" smtClean="0"/>
              <a:pPr>
                <a:defRPr/>
              </a:pPr>
              <a:t>28</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22382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205146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sldNum" sz="quarter" idx="5"/>
          </p:nvPr>
        </p:nvSpPr>
        <p:spPr/>
        <p:txBody>
          <a:bodyPr/>
          <a:lstStyle/>
          <a:p>
            <a:pPr>
              <a:defRPr/>
            </a:pPr>
            <a:fld id="{D788225C-6672-464D-A51D-0BCF5E1B6D7F}" type="slidenum">
              <a:rPr lang="en-US" smtClean="0"/>
              <a:pPr>
                <a:defRPr/>
              </a:pPr>
              <a:t>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244318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5"/>
          </p:nvPr>
        </p:nvSpPr>
        <p:spPr>
          <a:xfrm>
            <a:off x="3085168" y="9046680"/>
            <a:ext cx="690779" cy="248133"/>
          </a:xfrm>
        </p:spPr>
        <p:txBody>
          <a:bodyPr/>
          <a:lstStyle/>
          <a:p>
            <a:pPr>
              <a:defRPr/>
            </a:pPr>
            <a:fld id="{13477895-592F-4D1B-9D08-B8F915A07ED7}" type="slidenum">
              <a:rPr lang="en-US" smtClean="0">
                <a:solidFill>
                  <a:srgbClr val="000000"/>
                </a:solidFill>
              </a:rPr>
              <a:pPr>
                <a:defRPr/>
              </a:pPr>
              <a:t>30</a:t>
            </a:fld>
            <a:endParaRPr lang="en-US" smtClean="0">
              <a:solidFill>
                <a:srgbClr val="000000"/>
              </a:solidFill>
            </a:endParaRPr>
          </a:p>
        </p:txBody>
      </p:sp>
      <p:sp>
        <p:nvSpPr>
          <p:cNvPr id="217091" name="Slide Image Placeholder 1"/>
          <p:cNvSpPr>
            <a:spLocks noGrp="1" noRot="1" noChangeAspect="1" noTextEdit="1"/>
          </p:cNvSpPr>
          <p:nvPr>
            <p:ph type="sldImg"/>
          </p:nvPr>
        </p:nvSpPr>
        <p:spPr>
          <a:xfrm>
            <a:off x="1106488" y="698500"/>
            <a:ext cx="4646612" cy="3486150"/>
          </a:xfrm>
          <a:ln w="12700"/>
        </p:spPr>
      </p:sp>
      <p:sp>
        <p:nvSpPr>
          <p:cNvPr id="217092" name="Notes Placeholder 2"/>
          <p:cNvSpPr>
            <a:spLocks noGrp="1"/>
          </p:cNvSpPr>
          <p:nvPr>
            <p:ph type="body" idx="1"/>
          </p:nvPr>
        </p:nvSpPr>
        <p:spPr>
          <a:xfrm>
            <a:off x="686114" y="4416109"/>
            <a:ext cx="5485778" cy="4182426"/>
          </a:xfrm>
          <a:noFill/>
          <a:ln/>
        </p:spPr>
        <p:txBody>
          <a:bodyPr lIns="90703" tIns="45351" rIns="90703" bIns="45351"/>
          <a:lstStyle/>
          <a:p>
            <a:endParaRPr lang="en-US" dirty="0" smtClean="0"/>
          </a:p>
        </p:txBody>
      </p:sp>
    </p:spTree>
    <p:extLst>
      <p:ext uri="{BB962C8B-B14F-4D97-AF65-F5344CB8AC3E}">
        <p14:creationId xmlns:p14="http://schemas.microsoft.com/office/powerpoint/2010/main" val="17280994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ldNum" sz="quarter" idx="5"/>
          </p:nvPr>
        </p:nvSpPr>
        <p:spPr>
          <a:xfrm>
            <a:off x="3085168" y="9046680"/>
            <a:ext cx="690779" cy="248133"/>
          </a:xfrm>
        </p:spPr>
        <p:txBody>
          <a:bodyPr/>
          <a:lstStyle/>
          <a:p>
            <a:pPr>
              <a:defRPr/>
            </a:pPr>
            <a:fld id="{CA22429F-497C-4787-B0C5-F4E8A801F656}" type="slidenum">
              <a:rPr lang="en-US" smtClean="0">
                <a:solidFill>
                  <a:srgbClr val="000000"/>
                </a:solidFill>
              </a:rPr>
              <a:pPr>
                <a:defRPr/>
              </a:pPr>
              <a:t>31</a:t>
            </a:fld>
            <a:endParaRPr lang="en-US" smtClean="0">
              <a:solidFill>
                <a:srgbClr val="000000"/>
              </a:solidFill>
            </a:endParaRPr>
          </a:p>
        </p:txBody>
      </p:sp>
      <p:sp>
        <p:nvSpPr>
          <p:cNvPr id="218115" name="Slide Image Placeholder 1"/>
          <p:cNvSpPr>
            <a:spLocks noGrp="1" noRot="1" noChangeAspect="1" noTextEdit="1"/>
          </p:cNvSpPr>
          <p:nvPr>
            <p:ph type="sldImg"/>
          </p:nvPr>
        </p:nvSpPr>
        <p:spPr>
          <a:xfrm>
            <a:off x="1106488" y="698500"/>
            <a:ext cx="4646612" cy="3486150"/>
          </a:xfrm>
          <a:ln w="12700"/>
        </p:spPr>
      </p:sp>
      <p:sp>
        <p:nvSpPr>
          <p:cNvPr id="218116" name="Notes Placeholder 2"/>
          <p:cNvSpPr>
            <a:spLocks noGrp="1"/>
          </p:cNvSpPr>
          <p:nvPr>
            <p:ph type="body" idx="1"/>
          </p:nvPr>
        </p:nvSpPr>
        <p:spPr>
          <a:xfrm>
            <a:off x="686114" y="4416109"/>
            <a:ext cx="5485778" cy="4182426"/>
          </a:xfrm>
          <a:noFill/>
          <a:ln/>
        </p:spPr>
        <p:txBody>
          <a:bodyPr lIns="90703" tIns="45351" rIns="90703" bIns="45351"/>
          <a:lstStyle/>
          <a:p>
            <a:endParaRPr lang="en-US" dirty="0" smtClean="0"/>
          </a:p>
        </p:txBody>
      </p:sp>
    </p:spTree>
    <p:extLst>
      <p:ext uri="{BB962C8B-B14F-4D97-AF65-F5344CB8AC3E}">
        <p14:creationId xmlns:p14="http://schemas.microsoft.com/office/powerpoint/2010/main" val="2348280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type="sldNum" sz="quarter" idx="5"/>
          </p:nvPr>
        </p:nvSpPr>
        <p:spPr/>
        <p:txBody>
          <a:bodyPr/>
          <a:lstStyle/>
          <a:p>
            <a:pPr>
              <a:defRPr/>
            </a:pPr>
            <a:fld id="{8268D18C-0784-4943-AE98-17D8DF7C11EF}" type="slidenum">
              <a:rPr lang="en-US" smtClean="0"/>
              <a:pPr>
                <a:defRPr/>
              </a:pPr>
              <a:t>32</a:t>
            </a:fld>
            <a:endParaRPr lang="en-US"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954576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sldNum" sz="quarter" idx="5"/>
          </p:nvPr>
        </p:nvSpPr>
        <p:spPr>
          <a:xfrm>
            <a:off x="3022935" y="9059539"/>
            <a:ext cx="678332" cy="2479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defRPr>
                <a:solidFill>
                  <a:schemeClr val="tx1"/>
                </a:solidFill>
                <a:latin typeface="Arial" panose="020B0604020202020204" pitchFamily="34" charset="0"/>
              </a:defRPr>
            </a:lvl1pPr>
            <a:lvl2pPr marL="742950" indent="-285750" defTabSz="927100">
              <a:defRPr>
                <a:solidFill>
                  <a:schemeClr val="tx1"/>
                </a:solidFill>
                <a:latin typeface="Arial" panose="020B0604020202020204" pitchFamily="34" charset="0"/>
              </a:defRPr>
            </a:lvl2pPr>
            <a:lvl3pPr marL="1143000" indent="-228600" defTabSz="927100">
              <a:defRPr>
                <a:solidFill>
                  <a:schemeClr val="tx1"/>
                </a:solidFill>
                <a:latin typeface="Arial" panose="020B0604020202020204" pitchFamily="34" charset="0"/>
              </a:defRPr>
            </a:lvl3pPr>
            <a:lvl4pPr marL="1600200" indent="-228600" defTabSz="927100">
              <a:defRPr>
                <a:solidFill>
                  <a:schemeClr val="tx1"/>
                </a:solidFill>
                <a:latin typeface="Arial" panose="020B0604020202020204" pitchFamily="34" charset="0"/>
              </a:defRPr>
            </a:lvl4pPr>
            <a:lvl5pPr marL="2057400" indent="-228600" defTabSz="927100">
              <a:defRPr>
                <a:solidFill>
                  <a:schemeClr val="tx1"/>
                </a:solidFill>
                <a:latin typeface="Arial" panose="020B0604020202020204" pitchFamily="34" charset="0"/>
              </a:defRPr>
            </a:lvl5pPr>
            <a:lvl6pPr marL="2514600" indent="-228600" defTabSz="927100" eaLnBrk="0" fontAlgn="base" hangingPunct="0">
              <a:spcBef>
                <a:spcPct val="0"/>
              </a:spcBef>
              <a:spcAft>
                <a:spcPct val="0"/>
              </a:spcAft>
              <a:defRPr>
                <a:solidFill>
                  <a:schemeClr val="tx1"/>
                </a:solidFill>
                <a:latin typeface="Arial" panose="020B0604020202020204" pitchFamily="34" charset="0"/>
              </a:defRPr>
            </a:lvl6pPr>
            <a:lvl7pPr marL="2971800" indent="-228600" defTabSz="927100" eaLnBrk="0" fontAlgn="base" hangingPunct="0">
              <a:spcBef>
                <a:spcPct val="0"/>
              </a:spcBef>
              <a:spcAft>
                <a:spcPct val="0"/>
              </a:spcAft>
              <a:defRPr>
                <a:solidFill>
                  <a:schemeClr val="tx1"/>
                </a:solidFill>
                <a:latin typeface="Arial" panose="020B0604020202020204" pitchFamily="34" charset="0"/>
              </a:defRPr>
            </a:lvl7pPr>
            <a:lvl8pPr marL="3429000" indent="-228600" defTabSz="927100" eaLnBrk="0" fontAlgn="base" hangingPunct="0">
              <a:spcBef>
                <a:spcPct val="0"/>
              </a:spcBef>
              <a:spcAft>
                <a:spcPct val="0"/>
              </a:spcAft>
              <a:defRPr>
                <a:solidFill>
                  <a:schemeClr val="tx1"/>
                </a:solidFill>
                <a:latin typeface="Arial" panose="020B0604020202020204" pitchFamily="34" charset="0"/>
              </a:defRPr>
            </a:lvl8pPr>
            <a:lvl9pPr marL="3886200" indent="-228600" defTabSz="927100" eaLnBrk="0" fontAlgn="base" hangingPunct="0">
              <a:spcBef>
                <a:spcPct val="0"/>
              </a:spcBef>
              <a:spcAft>
                <a:spcPct val="0"/>
              </a:spcAft>
              <a:defRPr>
                <a:solidFill>
                  <a:schemeClr val="tx1"/>
                </a:solidFill>
                <a:latin typeface="Arial" panose="020B0604020202020204" pitchFamily="34" charset="0"/>
              </a:defRPr>
            </a:lvl9pPr>
          </a:lstStyle>
          <a:p>
            <a:fld id="{E5A31CDB-2F51-446C-9F5C-F906A36CD1F6}" type="slidenum">
              <a:rPr lang="en-US" altLang="en-US" smtClean="0">
                <a:solidFill>
                  <a:srgbClr val="000000"/>
                </a:solidFill>
              </a:rPr>
              <a:pPr/>
              <a:t>33</a:t>
            </a:fld>
            <a:endParaRPr lang="en-US" altLang="en-US" smtClean="0">
              <a:solidFill>
                <a:srgbClr val="000000"/>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z="2400" smtClean="0">
              <a:latin typeface="Arial" panose="020B0604020202020204" pitchFamily="34" charset="0"/>
            </a:endParaRPr>
          </a:p>
        </p:txBody>
      </p:sp>
    </p:spTree>
    <p:extLst>
      <p:ext uri="{BB962C8B-B14F-4D97-AF65-F5344CB8AC3E}">
        <p14:creationId xmlns:p14="http://schemas.microsoft.com/office/powerpoint/2010/main" val="25297235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ldNum" sz="quarter" idx="5"/>
          </p:nvPr>
        </p:nvSpPr>
        <p:spPr>
          <a:xfrm>
            <a:off x="3085167" y="9046822"/>
            <a:ext cx="690779" cy="247989"/>
          </a:xfrm>
        </p:spPr>
        <p:txBody>
          <a:bodyPr/>
          <a:lstStyle/>
          <a:p>
            <a:pPr>
              <a:defRPr/>
            </a:pPr>
            <a:fld id="{C3FDAECC-01E3-46D0-B980-A45E82B7AFA3}" type="slidenum">
              <a:rPr lang="en-US" smtClean="0">
                <a:solidFill>
                  <a:srgbClr val="000000"/>
                </a:solidFill>
              </a:rPr>
              <a:pPr>
                <a:defRPr/>
              </a:pPr>
              <a:t>34</a:t>
            </a:fld>
            <a:endParaRPr lang="en-US" smtClean="0">
              <a:solidFill>
                <a:srgbClr val="000000"/>
              </a:solidFill>
            </a:endParaRPr>
          </a:p>
        </p:txBody>
      </p:sp>
      <p:sp>
        <p:nvSpPr>
          <p:cNvPr id="286723" name="Slide Image Placeholder 1"/>
          <p:cNvSpPr>
            <a:spLocks noGrp="1" noRot="1" noChangeAspect="1" noTextEdit="1"/>
          </p:cNvSpPr>
          <p:nvPr>
            <p:ph type="sldImg"/>
          </p:nvPr>
        </p:nvSpPr>
        <p:spPr>
          <a:xfrm>
            <a:off x="1104900" y="698500"/>
            <a:ext cx="4648200" cy="3486150"/>
          </a:xfrm>
          <a:ln w="12700"/>
        </p:spPr>
      </p:sp>
      <p:sp>
        <p:nvSpPr>
          <p:cNvPr id="286724" name="Notes Placeholder 2"/>
          <p:cNvSpPr>
            <a:spLocks noGrp="1"/>
          </p:cNvSpPr>
          <p:nvPr>
            <p:ph type="body" idx="1"/>
          </p:nvPr>
        </p:nvSpPr>
        <p:spPr>
          <a:xfrm>
            <a:off x="686112" y="4416108"/>
            <a:ext cx="5485778" cy="4182427"/>
          </a:xfrm>
          <a:noFill/>
          <a:ln/>
        </p:spPr>
        <p:txBody>
          <a:bodyPr lIns="91421" tIns="45711" rIns="91421" bIns="45711"/>
          <a:lstStyle/>
          <a:p>
            <a:endParaRPr lang="en-US" smtClean="0"/>
          </a:p>
        </p:txBody>
      </p:sp>
    </p:spTree>
    <p:extLst>
      <p:ext uri="{BB962C8B-B14F-4D97-AF65-F5344CB8AC3E}">
        <p14:creationId xmlns:p14="http://schemas.microsoft.com/office/powerpoint/2010/main" val="13063672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sldNum" sz="quarter" idx="5"/>
          </p:nvPr>
        </p:nvSpPr>
        <p:spPr>
          <a:xfrm>
            <a:off x="3085167" y="9046822"/>
            <a:ext cx="690779" cy="247989"/>
          </a:xfrm>
        </p:spPr>
        <p:txBody>
          <a:bodyPr/>
          <a:lstStyle/>
          <a:p>
            <a:pPr>
              <a:defRPr/>
            </a:pPr>
            <a:fld id="{6A210E9D-8931-4C98-8795-0266F6BA0585}" type="slidenum">
              <a:rPr lang="en-US" smtClean="0">
                <a:solidFill>
                  <a:srgbClr val="000000"/>
                </a:solidFill>
              </a:rPr>
              <a:pPr>
                <a:defRPr/>
              </a:pPr>
              <a:t>35</a:t>
            </a:fld>
            <a:endParaRPr lang="en-US" smtClean="0">
              <a:solidFill>
                <a:srgbClr val="000000"/>
              </a:solidFill>
            </a:endParaRPr>
          </a:p>
        </p:txBody>
      </p:sp>
      <p:sp>
        <p:nvSpPr>
          <p:cNvPr id="287747" name="Slide Image Placeholder 1"/>
          <p:cNvSpPr>
            <a:spLocks noGrp="1" noRot="1" noChangeAspect="1" noTextEdit="1"/>
          </p:cNvSpPr>
          <p:nvPr>
            <p:ph type="sldImg"/>
          </p:nvPr>
        </p:nvSpPr>
        <p:spPr>
          <a:xfrm>
            <a:off x="1104900" y="698500"/>
            <a:ext cx="4648200" cy="3486150"/>
          </a:xfrm>
          <a:ln w="12700"/>
        </p:spPr>
      </p:sp>
      <p:sp>
        <p:nvSpPr>
          <p:cNvPr id="287748" name="Notes Placeholder 2"/>
          <p:cNvSpPr>
            <a:spLocks noGrp="1"/>
          </p:cNvSpPr>
          <p:nvPr>
            <p:ph type="body" idx="1"/>
          </p:nvPr>
        </p:nvSpPr>
        <p:spPr>
          <a:xfrm>
            <a:off x="686112" y="4416108"/>
            <a:ext cx="5485778" cy="4182427"/>
          </a:xfrm>
          <a:noFill/>
          <a:ln/>
        </p:spPr>
        <p:txBody>
          <a:bodyPr lIns="91421" tIns="45711" rIns="91421" bIns="45711"/>
          <a:lstStyle/>
          <a:p>
            <a:endParaRPr lang="en-US" smtClean="0"/>
          </a:p>
        </p:txBody>
      </p:sp>
    </p:spTree>
    <p:extLst>
      <p:ext uri="{BB962C8B-B14F-4D97-AF65-F5344CB8AC3E}">
        <p14:creationId xmlns:p14="http://schemas.microsoft.com/office/powerpoint/2010/main" val="28187740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88788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type="sldNum" sz="quarter" idx="5"/>
          </p:nvPr>
        </p:nvSpPr>
        <p:spPr/>
        <p:txBody>
          <a:bodyPr/>
          <a:lstStyle/>
          <a:p>
            <a:pPr>
              <a:defRPr/>
            </a:pPr>
            <a:fld id="{8268D18C-0784-4943-AE98-17D8DF7C11EF}" type="slidenum">
              <a:rPr lang="en-US" smtClean="0"/>
              <a:pPr>
                <a:defRPr/>
              </a:pPr>
              <a:t>38</a:t>
            </a:fld>
            <a:endParaRPr lang="en-US"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734464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a:noFill/>
          <a:ln/>
        </p:spPr>
        <p:txBody>
          <a:bodyPr/>
          <a:lstStyle/>
          <a:p>
            <a:endParaRPr lang="en-US" sz="2400" dirty="0" smtClean="0"/>
          </a:p>
        </p:txBody>
      </p:sp>
    </p:spTree>
    <p:extLst>
      <p:ext uri="{BB962C8B-B14F-4D97-AF65-F5344CB8AC3E}">
        <p14:creationId xmlns:p14="http://schemas.microsoft.com/office/powerpoint/2010/main" val="29924499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txBox="1">
            <a:spLocks noGrp="1" noChangeArrowheads="1"/>
          </p:cNvSpPr>
          <p:nvPr/>
        </p:nvSpPr>
        <p:spPr bwMode="auto">
          <a:xfrm>
            <a:off x="3025709" y="8848262"/>
            <a:ext cx="672717" cy="246287"/>
          </a:xfrm>
          <a:prstGeom prst="rect">
            <a:avLst/>
          </a:prstGeom>
          <a:noFill/>
          <a:ln w="9525">
            <a:noFill/>
            <a:miter lim="800000"/>
            <a:headEnd/>
            <a:tailEnd/>
          </a:ln>
        </p:spPr>
        <p:txBody>
          <a:bodyPr lIns="44986" tIns="45586" rIns="44986" bIns="45586" anchor="b">
            <a:spAutoFit/>
          </a:bodyPr>
          <a:lstStyle/>
          <a:p>
            <a:pPr algn="ctr" defTabSz="910927"/>
            <a:fld id="{68D79A82-C6A8-435D-975A-0BA087ED921A}" type="slidenum">
              <a:rPr lang="en-US" sz="1000"/>
              <a:pPr algn="ctr" defTabSz="910927"/>
              <a:t>41</a:t>
            </a:fld>
            <a:endParaRPr lang="en-US" sz="10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lIns="45161" tIns="45161" rIns="45161" bIns="45161"/>
          <a:lstStyle/>
          <a:p>
            <a:endParaRPr lang="en-US" smtClean="0">
              <a:latin typeface="Arial" pitchFamily="34" charset="0"/>
            </a:endParaRPr>
          </a:p>
        </p:txBody>
      </p:sp>
    </p:spTree>
    <p:extLst>
      <p:ext uri="{BB962C8B-B14F-4D97-AF65-F5344CB8AC3E}">
        <p14:creationId xmlns:p14="http://schemas.microsoft.com/office/powerpoint/2010/main" val="272442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8658"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58659"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12842123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a:noFill/>
          <a:ln/>
        </p:spPr>
        <p:txBody>
          <a:bodyPr/>
          <a:lstStyle/>
          <a:p>
            <a:endParaRPr lang="en-US" sz="2400" dirty="0" smtClean="0"/>
          </a:p>
        </p:txBody>
      </p:sp>
    </p:spTree>
    <p:extLst>
      <p:ext uri="{BB962C8B-B14F-4D97-AF65-F5344CB8AC3E}">
        <p14:creationId xmlns:p14="http://schemas.microsoft.com/office/powerpoint/2010/main" val="14426818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3"/>
          <p:cNvSpPr>
            <a:spLocks noGrp="1" noChangeArrowheads="1"/>
          </p:cNvSpPr>
          <p:nvPr>
            <p:ph type="sldNum" sz="quarter" idx="5"/>
          </p:nvPr>
        </p:nvSpPr>
        <p:spPr/>
        <p:txBody>
          <a:bodyPr/>
          <a:lstStyle/>
          <a:p>
            <a:pPr>
              <a:defRPr/>
            </a:pPr>
            <a:fld id="{37A3E939-F1D0-41DA-A43F-F133257CB54E}" type="slidenum">
              <a:rPr lang="en-US" smtClean="0"/>
              <a:pPr>
                <a:defRPr/>
              </a:pPr>
              <a:t>43</a:t>
            </a:fld>
            <a:endParaRPr lang="en-US" smtClean="0"/>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410811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162289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F8608A-FC54-41DF-94FA-4880815BCA81}" type="slidenum">
              <a:rPr lang="en-US" altLang="en-US" sz="1200">
                <a:solidFill>
                  <a:srgbClr val="000000"/>
                </a:solidFill>
              </a:rPr>
              <a:pPr/>
              <a:t>45</a:t>
            </a:fld>
            <a:endParaRPr lang="en-US" altLang="en-US" sz="1200">
              <a:solidFill>
                <a:srgbClr val="000000"/>
              </a:solidFill>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77461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63492" name="Slide Number Placeholder 3"/>
          <p:cNvSpPr>
            <a:spLocks noGrp="1"/>
          </p:cNvSpPr>
          <p:nvPr>
            <p:ph type="sldNum" sz="quarter" idx="5"/>
          </p:nvPr>
        </p:nvSpPr>
        <p:spPr>
          <a:xfrm>
            <a:off x="3084513" y="8897938"/>
            <a:ext cx="692150" cy="2444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B6B82E3-76B4-48FE-93E9-6704F7EE8B30}" type="slidenum">
              <a:rPr lang="en-US" altLang="en-US" sz="1200">
                <a:solidFill>
                  <a:srgbClr val="000000"/>
                </a:solidFill>
              </a:rPr>
              <a:pPr/>
              <a:t>46</a:t>
            </a:fld>
            <a:endParaRPr lang="en-US" altLang="en-US" sz="1200">
              <a:solidFill>
                <a:srgbClr val="000000"/>
              </a:solidFill>
            </a:endParaRPr>
          </a:p>
        </p:txBody>
      </p:sp>
    </p:spTree>
    <p:extLst>
      <p:ext uri="{BB962C8B-B14F-4D97-AF65-F5344CB8AC3E}">
        <p14:creationId xmlns:p14="http://schemas.microsoft.com/office/powerpoint/2010/main" val="18648121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sldNum" sz="quarter" idx="5"/>
          </p:nvPr>
        </p:nvSpPr>
        <p:spPr>
          <a:noFill/>
        </p:spPr>
        <p:txBody>
          <a:bodyPr/>
          <a:lstStyle/>
          <a:p>
            <a:fld id="{7A8646BB-B319-4F75-911D-7DF8CB868F04}" type="slidenum">
              <a:rPr lang="en-US" smtClean="0"/>
              <a:pPr/>
              <a:t>47</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85675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7170"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7171"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8156278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p:txBody>
          <a:bodyPr/>
          <a:lstStyle/>
          <a:p>
            <a:pPr>
              <a:defRPr/>
            </a:pPr>
            <a:fld id="{1A3C7605-3122-4090-8F86-E7A576852043}" type="slidenum">
              <a:rPr lang="en-US" smtClean="0"/>
              <a:pPr>
                <a:defRPr/>
              </a:pPr>
              <a:t>49</a:t>
            </a:fld>
            <a:endParaRPr lang="en-US" smtClean="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998199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50</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8277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3970"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43971"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355051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5778"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35779"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2304436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6434"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06435"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dirty="0"/>
          </a:p>
        </p:txBody>
      </p:sp>
    </p:spTree>
    <p:extLst>
      <p:ext uri="{BB962C8B-B14F-4D97-AF65-F5344CB8AC3E}">
        <p14:creationId xmlns:p14="http://schemas.microsoft.com/office/powerpoint/2010/main" val="3301330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9874"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39875"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3417195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bwMode="auto">
          <a:xfrm>
            <a:off x="1139825" y="687388"/>
            <a:ext cx="4679950" cy="35099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41923" name="Rectangle 3"/>
          <p:cNvSpPr>
            <a:spLocks noGrp="1" noChangeArrowheads="1"/>
          </p:cNvSpPr>
          <p:nvPr>
            <p:ph type="body" idx="1"/>
          </p:nvPr>
        </p:nvSpPr>
        <p:spPr bwMode="auto">
          <a:xfrm>
            <a:off x="917575" y="4425950"/>
            <a:ext cx="5126038" cy="41957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659" tIns="45830" rIns="91659" bIns="45830"/>
          <a:lstStyle/>
          <a:p>
            <a:endParaRPr lang="en-US" altLang="en-US"/>
          </a:p>
        </p:txBody>
      </p:sp>
    </p:spTree>
    <p:extLst>
      <p:ext uri="{BB962C8B-B14F-4D97-AF65-F5344CB8AC3E}">
        <p14:creationId xmlns:p14="http://schemas.microsoft.com/office/powerpoint/2010/main" val="3083451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print"/>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hyperlink" Target="http://www.fema.gov/disasters" TargetMode="Externa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hyperlink" Target="http://www.fema.gov/news/disaster_totals_annual.fema" TargetMode="External"/><Relationship Id="rId5" Type="http://schemas.openxmlformats.org/officeDocument/2006/relationships/image" Target="../media/image15.e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hyperlink" Target="http://www.fema.gov/news/disaster_totals_annual.fema" TargetMode="External"/><Relationship Id="rId5" Type="http://schemas.openxmlformats.org/officeDocument/2006/relationships/image" Target="../media/image16.e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17.emf"/><Relationship Id="rId4" Type="http://schemas.openxmlformats.org/officeDocument/2006/relationships/oleObject" Target="../embeddings/oleObject14.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18.emf"/><Relationship Id="rId4" Type="http://schemas.openxmlformats.org/officeDocument/2006/relationships/oleObject" Target="../embeddings/oleObject1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19.emf"/><Relationship Id="rId4" Type="http://schemas.openxmlformats.org/officeDocument/2006/relationships/oleObject" Target="../embeddings/oleObject1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20.emf"/><Relationship Id="rId4" Type="http://schemas.openxmlformats.org/officeDocument/2006/relationships/oleObject" Target="../embeddings/oleObject1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1.png"/><Relationship Id="rId4" Type="http://schemas.openxmlformats.org/officeDocument/2006/relationships/oleObject" Target="../embeddings/Microsoft_Excel_97-2003_Worksheet1.xls"/></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23.emf"/><Relationship Id="rId4" Type="http://schemas.openxmlformats.org/officeDocument/2006/relationships/oleObject" Target="../embeddings/oleObject2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24.emf"/><Relationship Id="rId5" Type="http://schemas.openxmlformats.org/officeDocument/2006/relationships/oleObject" Target="../embeddings/oleObject21.bin"/><Relationship Id="rId4" Type="http://schemas.openxmlformats.org/officeDocument/2006/relationships/hyperlink" Target="http://www.federalreserve.gov/releases/h15/data.htm"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25.emf"/><Relationship Id="rId4" Type="http://schemas.openxmlformats.org/officeDocument/2006/relationships/oleObject" Target="../embeddings/oleObject22.bin"/></Relationships>
</file>

<file path=ppt/slides/_rels/slide4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png"/><Relationship Id="rId3" Type="http://schemas.openxmlformats.org/officeDocument/2006/relationships/notesSlide" Target="../notesSlides/notesSlide42.xml"/><Relationship Id="rId7" Type="http://schemas.openxmlformats.org/officeDocument/2006/relationships/image" Target="../media/image28.jpeg"/><Relationship Id="rId12" Type="http://schemas.openxmlformats.org/officeDocument/2006/relationships/image" Target="../media/image33.png"/><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image" Target="../media/image27.jpeg"/><Relationship Id="rId11" Type="http://schemas.openxmlformats.org/officeDocument/2006/relationships/image" Target="../media/image32.jpeg"/><Relationship Id="rId5" Type="http://schemas.openxmlformats.org/officeDocument/2006/relationships/image" Target="../media/image26.emf"/><Relationship Id="rId10" Type="http://schemas.openxmlformats.org/officeDocument/2006/relationships/image" Target="../media/image31.jpeg"/><Relationship Id="rId4" Type="http://schemas.openxmlformats.org/officeDocument/2006/relationships/oleObject" Target="../embeddings/oleObject23.bin"/><Relationship Id="rId9" Type="http://schemas.openxmlformats.org/officeDocument/2006/relationships/image" Target="../media/image30.jpeg"/></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4.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iii.org/presentations" TargetMode="External"/><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418581"/>
            <a:ext cx="9104313" cy="1714315"/>
          </a:xfrm>
          <a:ln/>
        </p:spPr>
        <p:txBody>
          <a:bodyPr/>
          <a:lstStyle/>
          <a:p>
            <a:r>
              <a:rPr lang="en-US" sz="4400" dirty="0" smtClean="0"/>
              <a:t>Briefing on the Property/Casualty Insurance Industry:</a:t>
            </a:r>
            <a:br>
              <a:rPr lang="en-US" sz="4400" dirty="0" smtClean="0"/>
            </a:br>
            <a:r>
              <a:rPr lang="en-US" sz="3600" i="1" dirty="0" smtClean="0"/>
              <a:t>Function and Financial Overview</a:t>
            </a:r>
            <a:endParaRPr lang="en-US" sz="3400" i="1" dirty="0">
              <a:solidFill>
                <a:srgbClr val="00B0F0"/>
              </a:solidFill>
            </a:endParaRPr>
          </a:p>
        </p:txBody>
      </p:sp>
      <p:sp>
        <p:nvSpPr>
          <p:cNvPr id="94211" name="Rectangle 3"/>
          <p:cNvSpPr>
            <a:spLocks noGrp="1" noChangeArrowheads="1"/>
          </p:cNvSpPr>
          <p:nvPr>
            <p:ph type="subTitle" idx="1"/>
          </p:nvPr>
        </p:nvSpPr>
        <p:spPr>
          <a:xfrm>
            <a:off x="191729" y="4157132"/>
            <a:ext cx="8952271" cy="1705082"/>
          </a:xfrm>
        </p:spPr>
        <p:txBody>
          <a:bodyPr/>
          <a:lstStyle/>
          <a:p>
            <a:pPr>
              <a:lnSpc>
                <a:spcPct val="80000"/>
              </a:lnSpc>
            </a:pPr>
            <a:r>
              <a:rPr lang="en-US" dirty="0" smtClean="0"/>
              <a:t>Maryland Economic Matters Committee</a:t>
            </a:r>
          </a:p>
          <a:p>
            <a:pPr>
              <a:lnSpc>
                <a:spcPct val="80000"/>
              </a:lnSpc>
            </a:pPr>
            <a:r>
              <a:rPr lang="en-US" dirty="0" smtClean="0"/>
              <a:t>Maryland House of Delegates</a:t>
            </a:r>
          </a:p>
          <a:p>
            <a:pPr>
              <a:lnSpc>
                <a:spcPct val="80000"/>
              </a:lnSpc>
            </a:pPr>
            <a:r>
              <a:rPr lang="en-US" dirty="0" smtClean="0"/>
              <a:t>Annapolis, MD</a:t>
            </a:r>
          </a:p>
          <a:p>
            <a:pPr>
              <a:lnSpc>
                <a:spcPct val="80000"/>
              </a:lnSpc>
            </a:pPr>
            <a:r>
              <a:rPr lang="en-US" sz="2800" dirty="0" smtClean="0"/>
              <a:t>January 29, 2015</a:t>
            </a: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rPr>
              <a:t>Robert P. Hartwig, Ph.D., CPCU, President &amp; Economist</a:t>
            </a: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 212.346.5520  Cell: 917.453.1885  bobh@iii.org  www.iii.org</a:t>
            </a:r>
          </a:p>
        </p:txBody>
      </p:sp>
    </p:spTree>
    <p:extLst>
      <p:ext uri="{BB962C8B-B14F-4D97-AF65-F5344CB8AC3E}">
        <p14:creationId xmlns:p14="http://schemas.microsoft.com/office/powerpoint/2010/main" val="328666292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8066" name="Rectangle 2"/>
          <p:cNvSpPr>
            <a:spLocks noGrp="1" noChangeArrowheads="1"/>
          </p:cNvSpPr>
          <p:nvPr>
            <p:ph type="title"/>
          </p:nvPr>
        </p:nvSpPr>
        <p:spPr>
          <a:xfrm>
            <a:off x="154709" y="346941"/>
            <a:ext cx="8305800" cy="307975"/>
          </a:xfrm>
        </p:spPr>
        <p:txBody>
          <a:bodyPr/>
          <a:lstStyle/>
          <a:p>
            <a:r>
              <a:rPr lang="en-US" altLang="en-US" dirty="0"/>
              <a:t>What Determines in Which Markets an Insurer Operates?</a:t>
            </a:r>
          </a:p>
        </p:txBody>
      </p:sp>
      <p:sp>
        <p:nvSpPr>
          <p:cNvPr id="2648067" name="Rectangle 3"/>
          <p:cNvSpPr>
            <a:spLocks noGrp="1" noChangeArrowheads="1"/>
          </p:cNvSpPr>
          <p:nvPr>
            <p:ph type="body" idx="1"/>
          </p:nvPr>
        </p:nvSpPr>
        <p:spPr bwMode="auto">
          <a:xfrm>
            <a:off x="154709" y="1119909"/>
            <a:ext cx="8610600" cy="47244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buClr>
                <a:schemeClr val="accent6"/>
              </a:buClr>
            </a:pPr>
            <a:r>
              <a:rPr lang="en-US" altLang="en-US" sz="2400" dirty="0"/>
              <a:t>Most insurers started as a regional/niche “player”</a:t>
            </a:r>
          </a:p>
          <a:p>
            <a:pPr lvl="1">
              <a:lnSpc>
                <a:spcPct val="80000"/>
              </a:lnSpc>
              <a:buClr>
                <a:schemeClr val="accent6"/>
              </a:buClr>
            </a:pPr>
            <a:r>
              <a:rPr lang="en-US" altLang="en-US" sz="2200" dirty="0"/>
              <a:t>E.g., note “Farm” in many insurance company names</a:t>
            </a:r>
          </a:p>
          <a:p>
            <a:pPr lvl="1">
              <a:lnSpc>
                <a:spcPct val="80000"/>
              </a:lnSpc>
              <a:buClr>
                <a:schemeClr val="accent6"/>
              </a:buClr>
            </a:pPr>
            <a:r>
              <a:rPr lang="en-US" altLang="en-US" sz="2200" dirty="0"/>
              <a:t>Note geographic reference in many company names</a:t>
            </a:r>
          </a:p>
          <a:p>
            <a:pPr lvl="1">
              <a:lnSpc>
                <a:spcPct val="80000"/>
              </a:lnSpc>
              <a:buClr>
                <a:schemeClr val="accent6"/>
              </a:buClr>
            </a:pPr>
            <a:r>
              <a:rPr lang="en-US" altLang="en-US" sz="2200" dirty="0"/>
              <a:t>Note special nature of risk in name (Church </a:t>
            </a:r>
            <a:r>
              <a:rPr lang="en-US" altLang="en-US" sz="2200" dirty="0" smtClean="0"/>
              <a:t>Mutual</a:t>
            </a:r>
            <a:r>
              <a:rPr lang="en-US" altLang="en-US" sz="2400" dirty="0" smtClean="0"/>
              <a:t>)</a:t>
            </a:r>
            <a:r>
              <a:rPr lang="en-US" altLang="en-US" sz="2400" dirty="0"/>
              <a:t/>
            </a:r>
            <a:br>
              <a:rPr lang="en-US" altLang="en-US" sz="2400" dirty="0"/>
            </a:br>
            <a:endParaRPr lang="en-US" altLang="en-US" sz="2400" dirty="0"/>
          </a:p>
          <a:p>
            <a:pPr>
              <a:lnSpc>
                <a:spcPct val="80000"/>
              </a:lnSpc>
              <a:buClr>
                <a:schemeClr val="accent6"/>
              </a:buClr>
            </a:pPr>
            <a:r>
              <a:rPr lang="en-US" altLang="en-US" sz="2400" dirty="0"/>
              <a:t>Some have local reputations—and do </a:t>
            </a:r>
            <a:r>
              <a:rPr lang="en-US" altLang="en-US" dirty="0" smtClean="0"/>
              <a:t>little</a:t>
            </a:r>
            <a:r>
              <a:rPr lang="en-US" altLang="en-US" sz="2400" dirty="0" smtClean="0"/>
              <a:t> </a:t>
            </a:r>
            <a:r>
              <a:rPr lang="en-US" altLang="en-US" sz="2400" dirty="0"/>
              <a:t>advertising</a:t>
            </a:r>
            <a:br>
              <a:rPr lang="en-US" altLang="en-US" sz="2400" dirty="0"/>
            </a:br>
            <a:endParaRPr lang="en-US" altLang="en-US" sz="2400" dirty="0"/>
          </a:p>
          <a:p>
            <a:pPr>
              <a:lnSpc>
                <a:spcPct val="80000"/>
              </a:lnSpc>
              <a:buClr>
                <a:schemeClr val="accent6"/>
              </a:buClr>
            </a:pPr>
            <a:r>
              <a:rPr lang="en-US" altLang="en-US" sz="2400" dirty="0"/>
              <a:t>Risk Appetite</a:t>
            </a:r>
          </a:p>
          <a:p>
            <a:pPr lvl="1">
              <a:lnSpc>
                <a:spcPct val="80000"/>
              </a:lnSpc>
              <a:buClr>
                <a:schemeClr val="accent6"/>
              </a:buClr>
            </a:pPr>
            <a:r>
              <a:rPr lang="en-US" altLang="en-US" dirty="0" smtClean="0"/>
              <a:t>Different </a:t>
            </a:r>
            <a:r>
              <a:rPr lang="en-US" altLang="en-US" sz="2200" dirty="0" smtClean="0"/>
              <a:t>insurers are willing/able to accept varying amounts of  </a:t>
            </a:r>
            <a:r>
              <a:rPr lang="en-US" altLang="en-US" sz="2200" dirty="0"/>
              <a:t>CAT </a:t>
            </a:r>
            <a:r>
              <a:rPr lang="en-US" altLang="en-US" sz="2200" dirty="0" smtClean="0"/>
              <a:t>exposure (may depend on capitalization, expertise, etc.)</a:t>
            </a:r>
            <a:endParaRPr lang="en-US" altLang="en-US" sz="2200" dirty="0"/>
          </a:p>
          <a:p>
            <a:pPr>
              <a:lnSpc>
                <a:spcPct val="80000"/>
              </a:lnSpc>
              <a:buClr>
                <a:schemeClr val="accent6"/>
              </a:buClr>
            </a:pPr>
            <a:r>
              <a:rPr lang="en-US" altLang="en-US" sz="2400" dirty="0" smtClean="0"/>
              <a:t>Some </a:t>
            </a:r>
            <a:r>
              <a:rPr lang="en-US" altLang="en-US" sz="2400" dirty="0"/>
              <a:t>insurers specialize in certain industries</a:t>
            </a:r>
          </a:p>
          <a:p>
            <a:pPr lvl="1">
              <a:lnSpc>
                <a:spcPct val="80000"/>
              </a:lnSpc>
              <a:buClr>
                <a:schemeClr val="accent6"/>
              </a:buClr>
            </a:pPr>
            <a:r>
              <a:rPr lang="en-US" altLang="en-US" sz="2200" dirty="0"/>
              <a:t>E.g., Aviation, marine, </a:t>
            </a:r>
            <a:r>
              <a:rPr lang="en-US" altLang="en-US" sz="2200" dirty="0" smtClean="0"/>
              <a:t>energy, medical </a:t>
            </a:r>
            <a:r>
              <a:rPr lang="en-US" altLang="en-US" sz="2200" dirty="0"/>
              <a:t>malpractice</a:t>
            </a:r>
          </a:p>
        </p:txBody>
      </p:sp>
    </p:spTree>
    <p:extLst>
      <p:ext uri="{BB962C8B-B14F-4D97-AF65-F5344CB8AC3E}">
        <p14:creationId xmlns:p14="http://schemas.microsoft.com/office/powerpoint/2010/main" val="263457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48066"/>
                                        </p:tgtEl>
                                        <p:attrNameLst>
                                          <p:attrName>style.visibility</p:attrName>
                                        </p:attrNameLst>
                                      </p:cBhvr>
                                      <p:to>
                                        <p:strVal val="visible"/>
                                      </p:to>
                                    </p:set>
                                    <p:animEffect transition="in" filter="box(out)">
                                      <p:cBhvr>
                                        <p:cTn id="7" dur="500"/>
                                        <p:tgtEl>
                                          <p:spTgt spid="2648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48067">
                                            <p:txEl>
                                              <p:pRg st="0" end="0"/>
                                            </p:txEl>
                                          </p:spTgt>
                                        </p:tgtEl>
                                        <p:attrNameLst>
                                          <p:attrName>style.visibility</p:attrName>
                                        </p:attrNameLst>
                                      </p:cBhvr>
                                      <p:to>
                                        <p:strVal val="visible"/>
                                      </p:to>
                                    </p:set>
                                    <p:anim calcmode="lin" valueType="num">
                                      <p:cBhvr>
                                        <p:cTn id="12" dur="500" fill="hold"/>
                                        <p:tgtEl>
                                          <p:spTgt spid="2648067">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4806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4806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48067">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48067">
                                            <p:txEl>
                                              <p:pRg st="1" end="1"/>
                                            </p:txEl>
                                          </p:spTgt>
                                        </p:tgtEl>
                                        <p:attrNameLst>
                                          <p:attrName>style.visibility</p:attrName>
                                        </p:attrNameLst>
                                      </p:cBhvr>
                                      <p:to>
                                        <p:strVal val="visible"/>
                                      </p:to>
                                    </p:set>
                                    <p:anim calcmode="lin" valueType="num">
                                      <p:cBhvr>
                                        <p:cTn id="18" dur="500" fill="hold"/>
                                        <p:tgtEl>
                                          <p:spTgt spid="2648067">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48067">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4806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48067">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48067">
                                            <p:txEl>
                                              <p:pRg st="2" end="2"/>
                                            </p:txEl>
                                          </p:spTgt>
                                        </p:tgtEl>
                                        <p:attrNameLst>
                                          <p:attrName>style.visibility</p:attrName>
                                        </p:attrNameLst>
                                      </p:cBhvr>
                                      <p:to>
                                        <p:strVal val="visible"/>
                                      </p:to>
                                    </p:set>
                                    <p:anim calcmode="lin" valueType="num">
                                      <p:cBhvr>
                                        <p:cTn id="24" dur="500" fill="hold"/>
                                        <p:tgtEl>
                                          <p:spTgt spid="2648067">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48067">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4806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48067">
                                            <p:txEl>
                                              <p:pRg st="2" end="2"/>
                                            </p:txEl>
                                          </p:spTgt>
                                        </p:tgtEl>
                                        <p:attrNameLst>
                                          <p:attrName>ppt_h</p:attrName>
                                        </p:attrNameLst>
                                      </p:cBhvr>
                                      <p:tavLst>
                                        <p:tav tm="0">
                                          <p:val>
                                            <p:strVal val="#ppt_h"/>
                                          </p:val>
                                        </p:tav>
                                        <p:tav tm="100000">
                                          <p:val>
                                            <p:strVal val="#ppt_h"/>
                                          </p:val>
                                        </p:tav>
                                      </p:tavLst>
                                    </p:anim>
                                  </p:childTnLst>
                                </p:cTn>
                              </p:par>
                              <p:par>
                                <p:cTn id="28" presetID="17" presetClass="entr" presetSubtype="8" fill="hold" grpId="0" nodeType="withEffect">
                                  <p:stCondLst>
                                    <p:cond delay="0"/>
                                  </p:stCondLst>
                                  <p:childTnLst>
                                    <p:set>
                                      <p:cBhvr>
                                        <p:cTn id="29" dur="1" fill="hold">
                                          <p:stCondLst>
                                            <p:cond delay="0"/>
                                          </p:stCondLst>
                                        </p:cTn>
                                        <p:tgtEl>
                                          <p:spTgt spid="2648067">
                                            <p:txEl>
                                              <p:pRg st="3" end="3"/>
                                            </p:txEl>
                                          </p:spTgt>
                                        </p:tgtEl>
                                        <p:attrNameLst>
                                          <p:attrName>style.visibility</p:attrName>
                                        </p:attrNameLst>
                                      </p:cBhvr>
                                      <p:to>
                                        <p:strVal val="visible"/>
                                      </p:to>
                                    </p:set>
                                    <p:anim calcmode="lin" valueType="num">
                                      <p:cBhvr>
                                        <p:cTn id="30" dur="500" fill="hold"/>
                                        <p:tgtEl>
                                          <p:spTgt spid="2648067">
                                            <p:txEl>
                                              <p:pRg st="3" end="3"/>
                                            </p:txEl>
                                          </p:spTgt>
                                        </p:tgtEl>
                                        <p:attrNameLst>
                                          <p:attrName>ppt_x</p:attrName>
                                        </p:attrNameLst>
                                      </p:cBhvr>
                                      <p:tavLst>
                                        <p:tav tm="0">
                                          <p:val>
                                            <p:strVal val="#ppt_x-#ppt_w/2"/>
                                          </p:val>
                                        </p:tav>
                                        <p:tav tm="100000">
                                          <p:val>
                                            <p:strVal val="#ppt_x"/>
                                          </p:val>
                                        </p:tav>
                                      </p:tavLst>
                                    </p:anim>
                                    <p:anim calcmode="lin" valueType="num">
                                      <p:cBhvr>
                                        <p:cTn id="31" dur="500" fill="hold"/>
                                        <p:tgtEl>
                                          <p:spTgt spid="2648067">
                                            <p:txEl>
                                              <p:pRg st="3" end="3"/>
                                            </p:txEl>
                                          </p:spTgt>
                                        </p:tgtEl>
                                        <p:attrNameLst>
                                          <p:attrName>ppt_y</p:attrName>
                                        </p:attrNameLst>
                                      </p:cBhvr>
                                      <p:tavLst>
                                        <p:tav tm="0">
                                          <p:val>
                                            <p:strVal val="#ppt_y"/>
                                          </p:val>
                                        </p:tav>
                                        <p:tav tm="100000">
                                          <p:val>
                                            <p:strVal val="#ppt_y"/>
                                          </p:val>
                                        </p:tav>
                                      </p:tavLst>
                                    </p:anim>
                                    <p:anim calcmode="lin" valueType="num">
                                      <p:cBhvr>
                                        <p:cTn id="32" dur="500" fill="hold"/>
                                        <p:tgtEl>
                                          <p:spTgt spid="264806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64806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8" fill="hold" grpId="0" nodeType="clickEffect">
                                  <p:stCondLst>
                                    <p:cond delay="0"/>
                                  </p:stCondLst>
                                  <p:childTnLst>
                                    <p:set>
                                      <p:cBhvr>
                                        <p:cTn id="37" dur="1" fill="hold">
                                          <p:stCondLst>
                                            <p:cond delay="0"/>
                                          </p:stCondLst>
                                        </p:cTn>
                                        <p:tgtEl>
                                          <p:spTgt spid="2648067">
                                            <p:txEl>
                                              <p:pRg st="4" end="4"/>
                                            </p:txEl>
                                          </p:spTgt>
                                        </p:tgtEl>
                                        <p:attrNameLst>
                                          <p:attrName>style.visibility</p:attrName>
                                        </p:attrNameLst>
                                      </p:cBhvr>
                                      <p:to>
                                        <p:strVal val="visible"/>
                                      </p:to>
                                    </p:set>
                                    <p:anim calcmode="lin" valueType="num">
                                      <p:cBhvr>
                                        <p:cTn id="38" dur="500" fill="hold"/>
                                        <p:tgtEl>
                                          <p:spTgt spid="2648067">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48067">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4806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4806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2648067">
                                            <p:txEl>
                                              <p:pRg st="5" end="5"/>
                                            </p:txEl>
                                          </p:spTgt>
                                        </p:tgtEl>
                                        <p:attrNameLst>
                                          <p:attrName>style.visibility</p:attrName>
                                        </p:attrNameLst>
                                      </p:cBhvr>
                                      <p:to>
                                        <p:strVal val="visible"/>
                                      </p:to>
                                    </p:set>
                                    <p:anim calcmode="lin" valueType="num">
                                      <p:cBhvr>
                                        <p:cTn id="46" dur="500" fill="hold"/>
                                        <p:tgtEl>
                                          <p:spTgt spid="2648067">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648067">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648067">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648067">
                                            <p:txEl>
                                              <p:pRg st="5" end="5"/>
                                            </p:txEl>
                                          </p:spTgt>
                                        </p:tgtEl>
                                        <p:attrNameLst>
                                          <p:attrName>ppt_h</p:attrName>
                                        </p:attrNameLst>
                                      </p:cBhvr>
                                      <p:tavLst>
                                        <p:tav tm="0">
                                          <p:val>
                                            <p:strVal val="#ppt_h"/>
                                          </p:val>
                                        </p:tav>
                                        <p:tav tm="100000">
                                          <p:val>
                                            <p:strVal val="#ppt_h"/>
                                          </p:val>
                                        </p:tav>
                                      </p:tavLst>
                                    </p:anim>
                                  </p:childTnLst>
                                </p:cTn>
                              </p:par>
                              <p:par>
                                <p:cTn id="50" presetID="17" presetClass="entr" presetSubtype="8" fill="hold" grpId="0" nodeType="withEffect">
                                  <p:stCondLst>
                                    <p:cond delay="0"/>
                                  </p:stCondLst>
                                  <p:childTnLst>
                                    <p:set>
                                      <p:cBhvr>
                                        <p:cTn id="51" dur="1" fill="hold">
                                          <p:stCondLst>
                                            <p:cond delay="0"/>
                                          </p:stCondLst>
                                        </p:cTn>
                                        <p:tgtEl>
                                          <p:spTgt spid="2648067">
                                            <p:txEl>
                                              <p:pRg st="6" end="6"/>
                                            </p:txEl>
                                          </p:spTgt>
                                        </p:tgtEl>
                                        <p:attrNameLst>
                                          <p:attrName>style.visibility</p:attrName>
                                        </p:attrNameLst>
                                      </p:cBhvr>
                                      <p:to>
                                        <p:strVal val="visible"/>
                                      </p:to>
                                    </p:set>
                                    <p:anim calcmode="lin" valueType="num">
                                      <p:cBhvr>
                                        <p:cTn id="52" dur="500" fill="hold"/>
                                        <p:tgtEl>
                                          <p:spTgt spid="2648067">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648067">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64806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64806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8" fill="hold" grpId="0" nodeType="clickEffect">
                                  <p:stCondLst>
                                    <p:cond delay="0"/>
                                  </p:stCondLst>
                                  <p:childTnLst>
                                    <p:set>
                                      <p:cBhvr>
                                        <p:cTn id="59" dur="1" fill="hold">
                                          <p:stCondLst>
                                            <p:cond delay="0"/>
                                          </p:stCondLst>
                                        </p:cTn>
                                        <p:tgtEl>
                                          <p:spTgt spid="2648067">
                                            <p:txEl>
                                              <p:pRg st="7" end="7"/>
                                            </p:txEl>
                                          </p:spTgt>
                                        </p:tgtEl>
                                        <p:attrNameLst>
                                          <p:attrName>style.visibility</p:attrName>
                                        </p:attrNameLst>
                                      </p:cBhvr>
                                      <p:to>
                                        <p:strVal val="visible"/>
                                      </p:to>
                                    </p:set>
                                    <p:anim calcmode="lin" valueType="num">
                                      <p:cBhvr>
                                        <p:cTn id="60" dur="500" fill="hold"/>
                                        <p:tgtEl>
                                          <p:spTgt spid="2648067">
                                            <p:txEl>
                                              <p:pRg st="7" end="7"/>
                                            </p:txEl>
                                          </p:spTgt>
                                        </p:tgtEl>
                                        <p:attrNameLst>
                                          <p:attrName>ppt_x</p:attrName>
                                        </p:attrNameLst>
                                      </p:cBhvr>
                                      <p:tavLst>
                                        <p:tav tm="0">
                                          <p:val>
                                            <p:strVal val="#ppt_x-#ppt_w/2"/>
                                          </p:val>
                                        </p:tav>
                                        <p:tav tm="100000">
                                          <p:val>
                                            <p:strVal val="#ppt_x"/>
                                          </p:val>
                                        </p:tav>
                                      </p:tavLst>
                                    </p:anim>
                                    <p:anim calcmode="lin" valueType="num">
                                      <p:cBhvr>
                                        <p:cTn id="61" dur="500" fill="hold"/>
                                        <p:tgtEl>
                                          <p:spTgt spid="2648067">
                                            <p:txEl>
                                              <p:pRg st="7" end="7"/>
                                            </p:txEl>
                                          </p:spTgt>
                                        </p:tgtEl>
                                        <p:attrNameLst>
                                          <p:attrName>ppt_y</p:attrName>
                                        </p:attrNameLst>
                                      </p:cBhvr>
                                      <p:tavLst>
                                        <p:tav tm="0">
                                          <p:val>
                                            <p:strVal val="#ppt_y"/>
                                          </p:val>
                                        </p:tav>
                                        <p:tav tm="100000">
                                          <p:val>
                                            <p:strVal val="#ppt_y"/>
                                          </p:val>
                                        </p:tav>
                                      </p:tavLst>
                                    </p:anim>
                                    <p:anim calcmode="lin" valueType="num">
                                      <p:cBhvr>
                                        <p:cTn id="62" dur="500" fill="hold"/>
                                        <p:tgtEl>
                                          <p:spTgt spid="2648067">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2648067">
                                            <p:txEl>
                                              <p:pRg st="7" end="7"/>
                                            </p:txEl>
                                          </p:spTgt>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2648067">
                                            <p:txEl>
                                              <p:pRg st="8" end="8"/>
                                            </p:txEl>
                                          </p:spTgt>
                                        </p:tgtEl>
                                        <p:attrNameLst>
                                          <p:attrName>style.visibility</p:attrName>
                                        </p:attrNameLst>
                                      </p:cBhvr>
                                      <p:to>
                                        <p:strVal val="visible"/>
                                      </p:to>
                                    </p:set>
                                    <p:anim calcmode="lin" valueType="num">
                                      <p:cBhvr>
                                        <p:cTn id="66" dur="500" fill="hold"/>
                                        <p:tgtEl>
                                          <p:spTgt spid="2648067">
                                            <p:txEl>
                                              <p:pRg st="8" end="8"/>
                                            </p:txEl>
                                          </p:spTgt>
                                        </p:tgtEl>
                                        <p:attrNameLst>
                                          <p:attrName>ppt_x</p:attrName>
                                        </p:attrNameLst>
                                      </p:cBhvr>
                                      <p:tavLst>
                                        <p:tav tm="0">
                                          <p:val>
                                            <p:strVal val="#ppt_x-#ppt_w/2"/>
                                          </p:val>
                                        </p:tav>
                                        <p:tav tm="100000">
                                          <p:val>
                                            <p:strVal val="#ppt_x"/>
                                          </p:val>
                                        </p:tav>
                                      </p:tavLst>
                                    </p:anim>
                                    <p:anim calcmode="lin" valueType="num">
                                      <p:cBhvr>
                                        <p:cTn id="67" dur="500" fill="hold"/>
                                        <p:tgtEl>
                                          <p:spTgt spid="2648067">
                                            <p:txEl>
                                              <p:pRg st="8" end="8"/>
                                            </p:txEl>
                                          </p:spTgt>
                                        </p:tgtEl>
                                        <p:attrNameLst>
                                          <p:attrName>ppt_y</p:attrName>
                                        </p:attrNameLst>
                                      </p:cBhvr>
                                      <p:tavLst>
                                        <p:tav tm="0">
                                          <p:val>
                                            <p:strVal val="#ppt_y"/>
                                          </p:val>
                                        </p:tav>
                                        <p:tav tm="100000">
                                          <p:val>
                                            <p:strVal val="#ppt_y"/>
                                          </p:val>
                                        </p:tav>
                                      </p:tavLst>
                                    </p:anim>
                                    <p:anim calcmode="lin" valueType="num">
                                      <p:cBhvr>
                                        <p:cTn id="68" dur="500" fill="hold"/>
                                        <p:tgtEl>
                                          <p:spTgt spid="2648067">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648067">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8066" grpId="0" autoUpdateAnimBg="0"/>
      <p:bldP spid="26480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0114" name="Rectangle 2"/>
          <p:cNvSpPr>
            <a:spLocks noGrp="1" noChangeArrowheads="1"/>
          </p:cNvSpPr>
          <p:nvPr>
            <p:ph type="title"/>
          </p:nvPr>
        </p:nvSpPr>
        <p:spPr>
          <a:xfrm>
            <a:off x="450273" y="314036"/>
            <a:ext cx="7848600" cy="304800"/>
          </a:xfrm>
        </p:spPr>
        <p:txBody>
          <a:bodyPr/>
          <a:lstStyle/>
          <a:p>
            <a:pPr>
              <a:lnSpc>
                <a:spcPct val="80000"/>
              </a:lnSpc>
            </a:pPr>
            <a:r>
              <a:rPr lang="en-US" altLang="en-US" dirty="0"/>
              <a:t>What Determines in Which Markets an Insurer Operates? (cont’d)</a:t>
            </a:r>
          </a:p>
        </p:txBody>
      </p:sp>
      <p:sp>
        <p:nvSpPr>
          <p:cNvPr id="2650115" name="Rectangle 3"/>
          <p:cNvSpPr>
            <a:spLocks noGrp="1" noChangeArrowheads="1"/>
          </p:cNvSpPr>
          <p:nvPr>
            <p:ph type="body" idx="1"/>
          </p:nvPr>
        </p:nvSpPr>
        <p:spPr bwMode="auto">
          <a:xfrm>
            <a:off x="524163" y="1219200"/>
            <a:ext cx="8241145" cy="51816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buClr>
                <a:schemeClr val="accent6"/>
              </a:buClr>
            </a:pPr>
            <a:r>
              <a:rPr lang="en-US" altLang="en-US" sz="2800" dirty="0"/>
              <a:t>Tort Environment</a:t>
            </a:r>
          </a:p>
          <a:p>
            <a:pPr>
              <a:buClr>
                <a:schemeClr val="accent6"/>
              </a:buClr>
            </a:pPr>
            <a:r>
              <a:rPr lang="en-US" altLang="en-US" sz="2800" dirty="0"/>
              <a:t>Regulatory Environment</a:t>
            </a:r>
          </a:p>
          <a:p>
            <a:pPr lvl="1">
              <a:buClr>
                <a:schemeClr val="accent6"/>
              </a:buClr>
              <a:buFont typeface="Wingdings" panose="05000000000000000000" pitchFamily="2" charset="2"/>
              <a:buChar char="Ø"/>
            </a:pPr>
            <a:r>
              <a:rPr lang="en-US" altLang="en-US" sz="2400" dirty="0"/>
              <a:t>If viewed as onerous, rigid, capricious, unfair, hostile, or confiscatory, fewer insurers participate </a:t>
            </a:r>
          </a:p>
          <a:p>
            <a:pPr>
              <a:buClr>
                <a:schemeClr val="accent6"/>
              </a:buClr>
            </a:pPr>
            <a:r>
              <a:rPr lang="en-US" altLang="en-US" sz="2800" dirty="0" smtClean="0"/>
              <a:t>Size </a:t>
            </a:r>
            <a:r>
              <a:rPr lang="en-US" altLang="en-US" sz="2800" dirty="0"/>
              <a:t>of Market</a:t>
            </a:r>
          </a:p>
          <a:p>
            <a:pPr>
              <a:buClr>
                <a:schemeClr val="accent6"/>
              </a:buClr>
            </a:pPr>
            <a:r>
              <a:rPr lang="en-US" altLang="en-US" sz="2800" dirty="0"/>
              <a:t>Growth Opportunities/Demographics</a:t>
            </a:r>
          </a:p>
          <a:p>
            <a:pPr>
              <a:buClr>
                <a:schemeClr val="accent6"/>
              </a:buClr>
            </a:pPr>
            <a:r>
              <a:rPr lang="en-US" altLang="en-US" sz="2800" dirty="0"/>
              <a:t>Synergies with Other Types of Products Offered</a:t>
            </a:r>
          </a:p>
        </p:txBody>
      </p:sp>
    </p:spTree>
    <p:extLst>
      <p:ext uri="{BB962C8B-B14F-4D97-AF65-F5344CB8AC3E}">
        <p14:creationId xmlns:p14="http://schemas.microsoft.com/office/powerpoint/2010/main" val="2599212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50114"/>
                                        </p:tgtEl>
                                        <p:attrNameLst>
                                          <p:attrName>style.visibility</p:attrName>
                                        </p:attrNameLst>
                                      </p:cBhvr>
                                      <p:to>
                                        <p:strVal val="visible"/>
                                      </p:to>
                                    </p:set>
                                    <p:animEffect transition="in" filter="box(out)">
                                      <p:cBhvr>
                                        <p:cTn id="7" dur="500"/>
                                        <p:tgtEl>
                                          <p:spTgt spid="2650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50115">
                                            <p:txEl>
                                              <p:pRg st="0" end="0"/>
                                            </p:txEl>
                                          </p:spTgt>
                                        </p:tgtEl>
                                        <p:attrNameLst>
                                          <p:attrName>style.visibility</p:attrName>
                                        </p:attrNameLst>
                                      </p:cBhvr>
                                      <p:to>
                                        <p:strVal val="visible"/>
                                      </p:to>
                                    </p:set>
                                    <p:anim calcmode="lin" valueType="num">
                                      <p:cBhvr>
                                        <p:cTn id="12" dur="500" fill="hold"/>
                                        <p:tgtEl>
                                          <p:spTgt spid="265011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5011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501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501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650115">
                                            <p:txEl>
                                              <p:pRg st="1" end="1"/>
                                            </p:txEl>
                                          </p:spTgt>
                                        </p:tgtEl>
                                        <p:attrNameLst>
                                          <p:attrName>style.visibility</p:attrName>
                                        </p:attrNameLst>
                                      </p:cBhvr>
                                      <p:to>
                                        <p:strVal val="visible"/>
                                      </p:to>
                                    </p:set>
                                    <p:anim calcmode="lin" valueType="num">
                                      <p:cBhvr>
                                        <p:cTn id="20" dur="500" fill="hold"/>
                                        <p:tgtEl>
                                          <p:spTgt spid="2650115">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650115">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65011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650115">
                                            <p:txEl>
                                              <p:pRg st="1" end="1"/>
                                            </p:txEl>
                                          </p:spTgt>
                                        </p:tgtEl>
                                        <p:attrNameLst>
                                          <p:attrName>ppt_h</p:attrName>
                                        </p:attrNameLst>
                                      </p:cBhvr>
                                      <p:tavLst>
                                        <p:tav tm="0">
                                          <p:val>
                                            <p:strVal val="#ppt_h"/>
                                          </p:val>
                                        </p:tav>
                                        <p:tav tm="100000">
                                          <p:val>
                                            <p:strVal val="#ppt_h"/>
                                          </p:val>
                                        </p:tav>
                                      </p:tavLst>
                                    </p:anim>
                                  </p:childTnLst>
                                </p:cTn>
                              </p:par>
                              <p:par>
                                <p:cTn id="24" presetID="17" presetClass="entr" presetSubtype="8" fill="hold" grpId="0" nodeType="withEffect">
                                  <p:stCondLst>
                                    <p:cond delay="0"/>
                                  </p:stCondLst>
                                  <p:childTnLst>
                                    <p:set>
                                      <p:cBhvr>
                                        <p:cTn id="25" dur="1" fill="hold">
                                          <p:stCondLst>
                                            <p:cond delay="0"/>
                                          </p:stCondLst>
                                        </p:cTn>
                                        <p:tgtEl>
                                          <p:spTgt spid="2650115">
                                            <p:txEl>
                                              <p:pRg st="2" end="2"/>
                                            </p:txEl>
                                          </p:spTgt>
                                        </p:tgtEl>
                                        <p:attrNameLst>
                                          <p:attrName>style.visibility</p:attrName>
                                        </p:attrNameLst>
                                      </p:cBhvr>
                                      <p:to>
                                        <p:strVal val="visible"/>
                                      </p:to>
                                    </p:set>
                                    <p:anim calcmode="lin" valueType="num">
                                      <p:cBhvr>
                                        <p:cTn id="26" dur="500" fill="hold"/>
                                        <p:tgtEl>
                                          <p:spTgt spid="2650115">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650115">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6501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6501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8" fill="hold" grpId="0" nodeType="clickEffect">
                                  <p:stCondLst>
                                    <p:cond delay="0"/>
                                  </p:stCondLst>
                                  <p:childTnLst>
                                    <p:set>
                                      <p:cBhvr>
                                        <p:cTn id="33" dur="1" fill="hold">
                                          <p:stCondLst>
                                            <p:cond delay="0"/>
                                          </p:stCondLst>
                                        </p:cTn>
                                        <p:tgtEl>
                                          <p:spTgt spid="2650115">
                                            <p:txEl>
                                              <p:pRg st="3" end="3"/>
                                            </p:txEl>
                                          </p:spTgt>
                                        </p:tgtEl>
                                        <p:attrNameLst>
                                          <p:attrName>style.visibility</p:attrName>
                                        </p:attrNameLst>
                                      </p:cBhvr>
                                      <p:to>
                                        <p:strVal val="visible"/>
                                      </p:to>
                                    </p:set>
                                    <p:anim calcmode="lin" valueType="num">
                                      <p:cBhvr>
                                        <p:cTn id="34" dur="500" fill="hold"/>
                                        <p:tgtEl>
                                          <p:spTgt spid="2650115">
                                            <p:txEl>
                                              <p:pRg st="3" end="3"/>
                                            </p:txEl>
                                          </p:spTgt>
                                        </p:tgtEl>
                                        <p:attrNameLst>
                                          <p:attrName>ppt_x</p:attrName>
                                        </p:attrNameLst>
                                      </p:cBhvr>
                                      <p:tavLst>
                                        <p:tav tm="0">
                                          <p:val>
                                            <p:strVal val="#ppt_x-#ppt_w/2"/>
                                          </p:val>
                                        </p:tav>
                                        <p:tav tm="100000">
                                          <p:val>
                                            <p:strVal val="#ppt_x"/>
                                          </p:val>
                                        </p:tav>
                                      </p:tavLst>
                                    </p:anim>
                                    <p:anim calcmode="lin" valueType="num">
                                      <p:cBhvr>
                                        <p:cTn id="35" dur="500" fill="hold"/>
                                        <p:tgtEl>
                                          <p:spTgt spid="2650115">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2650115">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26501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8" fill="hold" grpId="0" nodeType="clickEffect">
                                  <p:stCondLst>
                                    <p:cond delay="0"/>
                                  </p:stCondLst>
                                  <p:childTnLst>
                                    <p:set>
                                      <p:cBhvr>
                                        <p:cTn id="41" dur="1" fill="hold">
                                          <p:stCondLst>
                                            <p:cond delay="0"/>
                                          </p:stCondLst>
                                        </p:cTn>
                                        <p:tgtEl>
                                          <p:spTgt spid="2650115">
                                            <p:txEl>
                                              <p:pRg st="4" end="4"/>
                                            </p:txEl>
                                          </p:spTgt>
                                        </p:tgtEl>
                                        <p:attrNameLst>
                                          <p:attrName>style.visibility</p:attrName>
                                        </p:attrNameLst>
                                      </p:cBhvr>
                                      <p:to>
                                        <p:strVal val="visible"/>
                                      </p:to>
                                    </p:set>
                                    <p:anim calcmode="lin" valueType="num">
                                      <p:cBhvr>
                                        <p:cTn id="42" dur="500" fill="hold"/>
                                        <p:tgtEl>
                                          <p:spTgt spid="2650115">
                                            <p:txEl>
                                              <p:pRg st="4" end="4"/>
                                            </p:txEl>
                                          </p:spTgt>
                                        </p:tgtEl>
                                        <p:attrNameLst>
                                          <p:attrName>ppt_x</p:attrName>
                                        </p:attrNameLst>
                                      </p:cBhvr>
                                      <p:tavLst>
                                        <p:tav tm="0">
                                          <p:val>
                                            <p:strVal val="#ppt_x-#ppt_w/2"/>
                                          </p:val>
                                        </p:tav>
                                        <p:tav tm="100000">
                                          <p:val>
                                            <p:strVal val="#ppt_x"/>
                                          </p:val>
                                        </p:tav>
                                      </p:tavLst>
                                    </p:anim>
                                    <p:anim calcmode="lin" valueType="num">
                                      <p:cBhvr>
                                        <p:cTn id="43" dur="500" fill="hold"/>
                                        <p:tgtEl>
                                          <p:spTgt spid="2650115">
                                            <p:txEl>
                                              <p:pRg st="4" end="4"/>
                                            </p:txEl>
                                          </p:spTgt>
                                        </p:tgtEl>
                                        <p:attrNameLst>
                                          <p:attrName>ppt_y</p:attrName>
                                        </p:attrNameLst>
                                      </p:cBhvr>
                                      <p:tavLst>
                                        <p:tav tm="0">
                                          <p:val>
                                            <p:strVal val="#ppt_y"/>
                                          </p:val>
                                        </p:tav>
                                        <p:tav tm="100000">
                                          <p:val>
                                            <p:strVal val="#ppt_y"/>
                                          </p:val>
                                        </p:tav>
                                      </p:tavLst>
                                    </p:anim>
                                    <p:anim calcmode="lin" valueType="num">
                                      <p:cBhvr>
                                        <p:cTn id="44" dur="500" fill="hold"/>
                                        <p:tgtEl>
                                          <p:spTgt spid="2650115">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26501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8" fill="hold" grpId="0" nodeType="clickEffect">
                                  <p:stCondLst>
                                    <p:cond delay="0"/>
                                  </p:stCondLst>
                                  <p:childTnLst>
                                    <p:set>
                                      <p:cBhvr>
                                        <p:cTn id="49" dur="1" fill="hold">
                                          <p:stCondLst>
                                            <p:cond delay="0"/>
                                          </p:stCondLst>
                                        </p:cTn>
                                        <p:tgtEl>
                                          <p:spTgt spid="2650115">
                                            <p:txEl>
                                              <p:pRg st="5" end="5"/>
                                            </p:txEl>
                                          </p:spTgt>
                                        </p:tgtEl>
                                        <p:attrNameLst>
                                          <p:attrName>style.visibility</p:attrName>
                                        </p:attrNameLst>
                                      </p:cBhvr>
                                      <p:to>
                                        <p:strVal val="visible"/>
                                      </p:to>
                                    </p:set>
                                    <p:anim calcmode="lin" valueType="num">
                                      <p:cBhvr>
                                        <p:cTn id="50" dur="500" fill="hold"/>
                                        <p:tgtEl>
                                          <p:spTgt spid="2650115">
                                            <p:txEl>
                                              <p:pRg st="5" end="5"/>
                                            </p:txEl>
                                          </p:spTgt>
                                        </p:tgtEl>
                                        <p:attrNameLst>
                                          <p:attrName>ppt_x</p:attrName>
                                        </p:attrNameLst>
                                      </p:cBhvr>
                                      <p:tavLst>
                                        <p:tav tm="0">
                                          <p:val>
                                            <p:strVal val="#ppt_x-#ppt_w/2"/>
                                          </p:val>
                                        </p:tav>
                                        <p:tav tm="100000">
                                          <p:val>
                                            <p:strVal val="#ppt_x"/>
                                          </p:val>
                                        </p:tav>
                                      </p:tavLst>
                                    </p:anim>
                                    <p:anim calcmode="lin" valueType="num">
                                      <p:cBhvr>
                                        <p:cTn id="51" dur="500" fill="hold"/>
                                        <p:tgtEl>
                                          <p:spTgt spid="2650115">
                                            <p:txEl>
                                              <p:pRg st="5" end="5"/>
                                            </p:txEl>
                                          </p:spTgt>
                                        </p:tgtEl>
                                        <p:attrNameLst>
                                          <p:attrName>ppt_y</p:attrName>
                                        </p:attrNameLst>
                                      </p:cBhvr>
                                      <p:tavLst>
                                        <p:tav tm="0">
                                          <p:val>
                                            <p:strVal val="#ppt_y"/>
                                          </p:val>
                                        </p:tav>
                                        <p:tav tm="100000">
                                          <p:val>
                                            <p:strVal val="#ppt_y"/>
                                          </p:val>
                                        </p:tav>
                                      </p:tavLst>
                                    </p:anim>
                                    <p:anim calcmode="lin" valueType="num">
                                      <p:cBhvr>
                                        <p:cTn id="52" dur="500" fill="hold"/>
                                        <p:tgtEl>
                                          <p:spTgt spid="2650115">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265011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0114" grpId="0" autoUpdateAnimBg="0"/>
      <p:bldP spid="26501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0114" name="Rectangle 2"/>
          <p:cNvSpPr>
            <a:spLocks noGrp="1" noChangeArrowheads="1"/>
          </p:cNvSpPr>
          <p:nvPr>
            <p:ph type="title"/>
          </p:nvPr>
        </p:nvSpPr>
        <p:spPr>
          <a:xfrm>
            <a:off x="450273" y="314036"/>
            <a:ext cx="7848600" cy="304800"/>
          </a:xfrm>
        </p:spPr>
        <p:txBody>
          <a:bodyPr/>
          <a:lstStyle/>
          <a:p>
            <a:pPr>
              <a:lnSpc>
                <a:spcPct val="80000"/>
              </a:lnSpc>
            </a:pPr>
            <a:r>
              <a:rPr lang="en-US" altLang="en-US" dirty="0" smtClean="0"/>
              <a:t>How Is Insurance Regulated? </a:t>
            </a:r>
            <a:endParaRPr lang="en-US" altLang="en-US" dirty="0"/>
          </a:p>
        </p:txBody>
      </p:sp>
      <p:sp>
        <p:nvSpPr>
          <p:cNvPr id="2650115" name="Rectangle 3"/>
          <p:cNvSpPr>
            <a:spLocks noGrp="1" noChangeArrowheads="1"/>
          </p:cNvSpPr>
          <p:nvPr>
            <p:ph type="body" idx="1"/>
          </p:nvPr>
        </p:nvSpPr>
        <p:spPr bwMode="auto">
          <a:xfrm>
            <a:off x="283779" y="1219200"/>
            <a:ext cx="8749862" cy="51816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buClr>
                <a:schemeClr val="accent6"/>
              </a:buClr>
            </a:pPr>
            <a:r>
              <a:rPr lang="en-US" altLang="en-US" sz="2800" dirty="0" smtClean="0"/>
              <a:t>States Remain the Principal Regulator of Insurers in the Wake of Dodd-Frank</a:t>
            </a:r>
          </a:p>
          <a:p>
            <a:pPr lvl="1">
              <a:buClr>
                <a:schemeClr val="accent6"/>
              </a:buClr>
            </a:pPr>
            <a:r>
              <a:rPr lang="en-US" altLang="en-US" sz="2600" dirty="0" smtClean="0"/>
              <a:t>Solvency, rate &amp; form approval, licensing, product approval, consumer protection and education </a:t>
            </a:r>
          </a:p>
          <a:p>
            <a:pPr>
              <a:buClr>
                <a:schemeClr val="accent6"/>
              </a:buClr>
            </a:pPr>
            <a:r>
              <a:rPr lang="en-US" altLang="en-US" sz="2800" dirty="0" smtClean="0"/>
              <a:t>A Small Number of Insurers Have Received “Systemically Important Financial Institution” (SIFI) Designations</a:t>
            </a:r>
          </a:p>
          <a:p>
            <a:pPr lvl="1">
              <a:buClr>
                <a:schemeClr val="accent6"/>
              </a:buClr>
            </a:pPr>
            <a:r>
              <a:rPr lang="en-US" altLang="en-US" sz="2600" dirty="0" smtClean="0"/>
              <a:t>Their ultimate regulator is the Federal Reserve and are subject to more stringent capital requirements</a:t>
            </a:r>
            <a:endParaRPr lang="en-US" altLang="en-US" sz="2600" dirty="0"/>
          </a:p>
          <a:p>
            <a:pPr>
              <a:buClr>
                <a:schemeClr val="accent6"/>
              </a:buClr>
            </a:pPr>
            <a:r>
              <a:rPr lang="en-US" altLang="en-US" sz="2800" dirty="0" smtClean="0"/>
              <a:t>Federal Insurance Office (FIO) Is Not a Regulatory Agency</a:t>
            </a:r>
            <a:endParaRPr lang="en-US" altLang="en-US" sz="2800" dirty="0"/>
          </a:p>
        </p:txBody>
      </p:sp>
    </p:spTree>
    <p:extLst>
      <p:ext uri="{BB962C8B-B14F-4D97-AF65-F5344CB8AC3E}">
        <p14:creationId xmlns:p14="http://schemas.microsoft.com/office/powerpoint/2010/main" val="3602896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50114"/>
                                        </p:tgtEl>
                                        <p:attrNameLst>
                                          <p:attrName>style.visibility</p:attrName>
                                        </p:attrNameLst>
                                      </p:cBhvr>
                                      <p:to>
                                        <p:strVal val="visible"/>
                                      </p:to>
                                    </p:set>
                                    <p:animEffect transition="in" filter="box(out)">
                                      <p:cBhvr>
                                        <p:cTn id="7" dur="500"/>
                                        <p:tgtEl>
                                          <p:spTgt spid="2650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50115">
                                            <p:txEl>
                                              <p:pRg st="0" end="0"/>
                                            </p:txEl>
                                          </p:spTgt>
                                        </p:tgtEl>
                                        <p:attrNameLst>
                                          <p:attrName>style.visibility</p:attrName>
                                        </p:attrNameLst>
                                      </p:cBhvr>
                                      <p:to>
                                        <p:strVal val="visible"/>
                                      </p:to>
                                    </p:set>
                                    <p:anim calcmode="lin" valueType="num">
                                      <p:cBhvr>
                                        <p:cTn id="12" dur="500" fill="hold"/>
                                        <p:tgtEl>
                                          <p:spTgt spid="265011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5011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501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50115">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50115">
                                            <p:txEl>
                                              <p:pRg st="1" end="1"/>
                                            </p:txEl>
                                          </p:spTgt>
                                        </p:tgtEl>
                                        <p:attrNameLst>
                                          <p:attrName>style.visibility</p:attrName>
                                        </p:attrNameLst>
                                      </p:cBhvr>
                                      <p:to>
                                        <p:strVal val="visible"/>
                                      </p:to>
                                    </p:set>
                                    <p:anim calcmode="lin" valueType="num">
                                      <p:cBhvr>
                                        <p:cTn id="18" dur="500" fill="hold"/>
                                        <p:tgtEl>
                                          <p:spTgt spid="2650115">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50115">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5011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501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8" fill="hold" grpId="0" nodeType="clickEffect">
                                  <p:stCondLst>
                                    <p:cond delay="0"/>
                                  </p:stCondLst>
                                  <p:childTnLst>
                                    <p:set>
                                      <p:cBhvr>
                                        <p:cTn id="25" dur="1" fill="hold">
                                          <p:stCondLst>
                                            <p:cond delay="0"/>
                                          </p:stCondLst>
                                        </p:cTn>
                                        <p:tgtEl>
                                          <p:spTgt spid="2650115">
                                            <p:txEl>
                                              <p:pRg st="2" end="2"/>
                                            </p:txEl>
                                          </p:spTgt>
                                        </p:tgtEl>
                                        <p:attrNameLst>
                                          <p:attrName>style.visibility</p:attrName>
                                        </p:attrNameLst>
                                      </p:cBhvr>
                                      <p:to>
                                        <p:strVal val="visible"/>
                                      </p:to>
                                    </p:set>
                                    <p:anim calcmode="lin" valueType="num">
                                      <p:cBhvr>
                                        <p:cTn id="26" dur="500" fill="hold"/>
                                        <p:tgtEl>
                                          <p:spTgt spid="2650115">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650115">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6501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650115">
                                            <p:txEl>
                                              <p:pRg st="2" end="2"/>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2650115">
                                            <p:txEl>
                                              <p:pRg st="3" end="3"/>
                                            </p:txEl>
                                          </p:spTgt>
                                        </p:tgtEl>
                                        <p:attrNameLst>
                                          <p:attrName>style.visibility</p:attrName>
                                        </p:attrNameLst>
                                      </p:cBhvr>
                                      <p:to>
                                        <p:strVal val="visible"/>
                                      </p:to>
                                    </p:set>
                                    <p:anim calcmode="lin" valueType="num">
                                      <p:cBhvr>
                                        <p:cTn id="32" dur="500" fill="hold"/>
                                        <p:tgtEl>
                                          <p:spTgt spid="2650115">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50115">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50115">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501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650115">
                                            <p:txEl>
                                              <p:pRg st="4" end="4"/>
                                            </p:txEl>
                                          </p:spTgt>
                                        </p:tgtEl>
                                        <p:attrNameLst>
                                          <p:attrName>style.visibility</p:attrName>
                                        </p:attrNameLst>
                                      </p:cBhvr>
                                      <p:to>
                                        <p:strVal val="visible"/>
                                      </p:to>
                                    </p:set>
                                    <p:anim calcmode="lin" valueType="num">
                                      <p:cBhvr>
                                        <p:cTn id="40" dur="500" fill="hold"/>
                                        <p:tgtEl>
                                          <p:spTgt spid="2650115">
                                            <p:txEl>
                                              <p:pRg st="4" end="4"/>
                                            </p:txEl>
                                          </p:spTgt>
                                        </p:tgtEl>
                                        <p:attrNameLst>
                                          <p:attrName>ppt_x</p:attrName>
                                        </p:attrNameLst>
                                      </p:cBhvr>
                                      <p:tavLst>
                                        <p:tav tm="0">
                                          <p:val>
                                            <p:strVal val="#ppt_x-#ppt_w/2"/>
                                          </p:val>
                                        </p:tav>
                                        <p:tav tm="100000">
                                          <p:val>
                                            <p:strVal val="#ppt_x"/>
                                          </p:val>
                                        </p:tav>
                                      </p:tavLst>
                                    </p:anim>
                                    <p:anim calcmode="lin" valueType="num">
                                      <p:cBhvr>
                                        <p:cTn id="41" dur="500" fill="hold"/>
                                        <p:tgtEl>
                                          <p:spTgt spid="2650115">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265011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65011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0114" grpId="0" autoUpdateAnimBg="0"/>
      <p:bldP spid="26501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6802" name="Rectangle 2"/>
          <p:cNvSpPr>
            <a:spLocks noGrp="1" noChangeArrowheads="1"/>
          </p:cNvSpPr>
          <p:nvPr>
            <p:ph type="title"/>
          </p:nvPr>
        </p:nvSpPr>
        <p:spPr>
          <a:xfrm>
            <a:off x="193963" y="315311"/>
            <a:ext cx="8382000" cy="307975"/>
          </a:xfrm>
        </p:spPr>
        <p:txBody>
          <a:bodyPr/>
          <a:lstStyle/>
          <a:p>
            <a:r>
              <a:rPr lang="en-US" altLang="en-US" dirty="0"/>
              <a:t>The P/C Insurance </a:t>
            </a:r>
            <a:r>
              <a:rPr lang="en-US" altLang="en-US" dirty="0" smtClean="0"/>
              <a:t>Industry</a:t>
            </a:r>
            <a:br>
              <a:rPr lang="en-US" altLang="en-US" dirty="0" smtClean="0"/>
            </a:br>
            <a:r>
              <a:rPr lang="en-US" altLang="en-US" dirty="0" smtClean="0"/>
              <a:t>(</a:t>
            </a:r>
            <a:r>
              <a:rPr lang="en-US" altLang="en-US" dirty="0"/>
              <a:t>as of year-end </a:t>
            </a:r>
            <a:r>
              <a:rPr lang="en-US" altLang="en-US" dirty="0" smtClean="0"/>
              <a:t>2013)</a:t>
            </a:r>
            <a:endParaRPr lang="en-US" altLang="en-US" dirty="0"/>
          </a:p>
        </p:txBody>
      </p:sp>
      <p:sp>
        <p:nvSpPr>
          <p:cNvPr id="2636803" name="Rectangle 3"/>
          <p:cNvSpPr>
            <a:spLocks noGrp="1" noChangeArrowheads="1"/>
          </p:cNvSpPr>
          <p:nvPr>
            <p:ph type="body" idx="1"/>
          </p:nvPr>
        </p:nvSpPr>
        <p:spPr bwMode="auto">
          <a:xfrm>
            <a:off x="346363" y="1272309"/>
            <a:ext cx="8077200" cy="46482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buClr>
                <a:schemeClr val="accent6"/>
              </a:buClr>
            </a:pPr>
            <a:r>
              <a:rPr lang="en-US" altLang="en-US" sz="2800" b="1" dirty="0"/>
              <a:t>$</a:t>
            </a:r>
            <a:r>
              <a:rPr lang="en-US" altLang="en-US" sz="2800" b="1" dirty="0" smtClean="0"/>
              <a:t>467.9 </a:t>
            </a:r>
            <a:r>
              <a:rPr lang="en-US" altLang="en-US" sz="2800" b="1" dirty="0"/>
              <a:t>billion in Earned Premiums</a:t>
            </a:r>
          </a:p>
          <a:p>
            <a:pPr lvl="1">
              <a:lnSpc>
                <a:spcPct val="80000"/>
              </a:lnSpc>
              <a:buClr>
                <a:schemeClr val="accent6"/>
              </a:buClr>
            </a:pPr>
            <a:r>
              <a:rPr lang="en-US" altLang="en-US" sz="2400" dirty="0"/>
              <a:t>About </a:t>
            </a:r>
            <a:r>
              <a:rPr lang="en-US" altLang="en-US" sz="2400" dirty="0" smtClean="0"/>
              <a:t>51% </a:t>
            </a:r>
            <a:r>
              <a:rPr lang="en-US" altLang="en-US" sz="2400" dirty="0"/>
              <a:t>personal lines, </a:t>
            </a:r>
            <a:r>
              <a:rPr lang="en-US" altLang="en-US" sz="2400" dirty="0" smtClean="0"/>
              <a:t>49% </a:t>
            </a:r>
            <a:r>
              <a:rPr lang="en-US" altLang="en-US" sz="2400" dirty="0"/>
              <a:t>commercial</a:t>
            </a:r>
          </a:p>
          <a:p>
            <a:pPr lvl="1">
              <a:lnSpc>
                <a:spcPct val="80000"/>
              </a:lnSpc>
              <a:buClr>
                <a:schemeClr val="accent6"/>
              </a:buClr>
            </a:pPr>
            <a:r>
              <a:rPr lang="en-US" altLang="en-US" sz="2400" dirty="0"/>
              <a:t>An “earned premium” is a premium dollar for which insurance coverage has already been provided</a:t>
            </a:r>
            <a:r>
              <a:rPr lang="en-US" altLang="en-US" dirty="0"/>
              <a:t/>
            </a:r>
            <a:br>
              <a:rPr lang="en-US" altLang="en-US" dirty="0"/>
            </a:br>
            <a:endParaRPr lang="en-US" altLang="en-US" dirty="0"/>
          </a:p>
          <a:p>
            <a:pPr>
              <a:lnSpc>
                <a:spcPct val="80000"/>
              </a:lnSpc>
              <a:buClr>
                <a:schemeClr val="accent6"/>
              </a:buClr>
            </a:pPr>
            <a:r>
              <a:rPr lang="en-US" altLang="en-US" sz="2800" b="1" dirty="0"/>
              <a:t>$</a:t>
            </a:r>
            <a:r>
              <a:rPr lang="en-US" altLang="en-US" sz="2800" b="1" dirty="0" smtClean="0"/>
              <a:t>1.5 </a:t>
            </a:r>
            <a:r>
              <a:rPr lang="en-US" altLang="en-US" sz="2800" b="1" dirty="0"/>
              <a:t>trillion in assets </a:t>
            </a:r>
            <a:r>
              <a:rPr lang="en-US" altLang="en-US" sz="2400" dirty="0"/>
              <a:t>(compared to </a:t>
            </a:r>
            <a:r>
              <a:rPr lang="en-US" altLang="en-US" sz="2400" dirty="0" smtClean="0"/>
              <a:t>$3.5 </a:t>
            </a:r>
            <a:r>
              <a:rPr lang="en-US" altLang="en-US" sz="2400" dirty="0"/>
              <a:t>trillion for life insurers)</a:t>
            </a:r>
            <a:r>
              <a:rPr lang="en-US" altLang="en-US" sz="2800" b="1" dirty="0"/>
              <a:t/>
            </a:r>
            <a:br>
              <a:rPr lang="en-US" altLang="en-US" sz="2800" b="1" dirty="0"/>
            </a:br>
            <a:endParaRPr lang="en-US" altLang="en-US" sz="2800" b="1" dirty="0"/>
          </a:p>
          <a:p>
            <a:pPr>
              <a:lnSpc>
                <a:spcPct val="80000"/>
              </a:lnSpc>
              <a:buClr>
                <a:schemeClr val="accent6"/>
              </a:buClr>
            </a:pPr>
            <a:r>
              <a:rPr lang="en-US" altLang="en-US" sz="2800" b="1" dirty="0" smtClean="0"/>
              <a:t>$663.3 </a:t>
            </a:r>
            <a:r>
              <a:rPr lang="en-US" altLang="en-US" sz="2800" b="1" dirty="0"/>
              <a:t>billion in Policyholder Surplus </a:t>
            </a:r>
            <a:r>
              <a:rPr lang="en-US" altLang="en-US" sz="2400" dirty="0"/>
              <a:t>(in other industries, this would be called “Net Worth”)</a:t>
            </a:r>
            <a:r>
              <a:rPr lang="en-US" altLang="en-US" sz="2400" b="1" dirty="0"/>
              <a:t> </a:t>
            </a:r>
          </a:p>
          <a:p>
            <a:pPr lvl="1">
              <a:lnSpc>
                <a:spcPct val="80000"/>
              </a:lnSpc>
              <a:buClr>
                <a:schemeClr val="accent6"/>
              </a:buClr>
            </a:pPr>
            <a:r>
              <a:rPr lang="en-US" altLang="en-US" sz="2400" dirty="0"/>
              <a:t>Surplus is </a:t>
            </a:r>
            <a:r>
              <a:rPr lang="en-US" altLang="en-US" sz="2400" dirty="0" smtClean="0"/>
              <a:t>a </a:t>
            </a:r>
            <a:r>
              <a:rPr lang="en-US" altLang="en-US" sz="2400" dirty="0"/>
              <a:t>primary measure of claims-paying ability because it is assets in excess of known obligations</a:t>
            </a:r>
            <a:endParaRPr lang="en-US" altLang="en-US" sz="2400" b="1" dirty="0"/>
          </a:p>
        </p:txBody>
      </p:sp>
    </p:spTree>
    <p:extLst>
      <p:ext uri="{BB962C8B-B14F-4D97-AF65-F5344CB8AC3E}">
        <p14:creationId xmlns:p14="http://schemas.microsoft.com/office/powerpoint/2010/main" val="340126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36802"/>
                                        </p:tgtEl>
                                        <p:attrNameLst>
                                          <p:attrName>style.visibility</p:attrName>
                                        </p:attrNameLst>
                                      </p:cBhvr>
                                      <p:to>
                                        <p:strVal val="visible"/>
                                      </p:to>
                                    </p:set>
                                    <p:animEffect transition="in" filter="box(out)">
                                      <p:cBhvr>
                                        <p:cTn id="7" dur="500"/>
                                        <p:tgtEl>
                                          <p:spTgt spid="2636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36803">
                                            <p:txEl>
                                              <p:pRg st="0" end="0"/>
                                            </p:txEl>
                                          </p:spTgt>
                                        </p:tgtEl>
                                        <p:attrNameLst>
                                          <p:attrName>style.visibility</p:attrName>
                                        </p:attrNameLst>
                                      </p:cBhvr>
                                      <p:to>
                                        <p:strVal val="visible"/>
                                      </p:to>
                                    </p:set>
                                    <p:anim calcmode="lin" valueType="num">
                                      <p:cBhvr>
                                        <p:cTn id="12" dur="500" fill="hold"/>
                                        <p:tgtEl>
                                          <p:spTgt spid="2636803">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3680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3680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36803">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36803">
                                            <p:txEl>
                                              <p:pRg st="1" end="1"/>
                                            </p:txEl>
                                          </p:spTgt>
                                        </p:tgtEl>
                                        <p:attrNameLst>
                                          <p:attrName>style.visibility</p:attrName>
                                        </p:attrNameLst>
                                      </p:cBhvr>
                                      <p:to>
                                        <p:strVal val="visible"/>
                                      </p:to>
                                    </p:set>
                                    <p:anim calcmode="lin" valueType="num">
                                      <p:cBhvr>
                                        <p:cTn id="18" dur="500" fill="hold"/>
                                        <p:tgtEl>
                                          <p:spTgt spid="2636803">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36803">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3680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36803">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36803">
                                            <p:txEl>
                                              <p:pRg st="2" end="2"/>
                                            </p:txEl>
                                          </p:spTgt>
                                        </p:tgtEl>
                                        <p:attrNameLst>
                                          <p:attrName>style.visibility</p:attrName>
                                        </p:attrNameLst>
                                      </p:cBhvr>
                                      <p:to>
                                        <p:strVal val="visible"/>
                                      </p:to>
                                    </p:set>
                                    <p:anim calcmode="lin" valueType="num">
                                      <p:cBhvr>
                                        <p:cTn id="24" dur="500" fill="hold"/>
                                        <p:tgtEl>
                                          <p:spTgt spid="2636803">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36803">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3680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3680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2636803">
                                            <p:txEl>
                                              <p:pRg st="3" end="3"/>
                                            </p:txEl>
                                          </p:spTgt>
                                        </p:tgtEl>
                                        <p:attrNameLst>
                                          <p:attrName>style.visibility</p:attrName>
                                        </p:attrNameLst>
                                      </p:cBhvr>
                                      <p:to>
                                        <p:strVal val="visible"/>
                                      </p:to>
                                    </p:set>
                                    <p:anim calcmode="lin" valueType="num">
                                      <p:cBhvr>
                                        <p:cTn id="32" dur="500" fill="hold"/>
                                        <p:tgtEl>
                                          <p:spTgt spid="2636803">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3680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3680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3680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636803">
                                            <p:txEl>
                                              <p:pRg st="4" end="4"/>
                                            </p:txEl>
                                          </p:spTgt>
                                        </p:tgtEl>
                                        <p:attrNameLst>
                                          <p:attrName>style.visibility</p:attrName>
                                        </p:attrNameLst>
                                      </p:cBhvr>
                                      <p:to>
                                        <p:strVal val="visible"/>
                                      </p:to>
                                    </p:set>
                                    <p:anim calcmode="lin" valueType="num">
                                      <p:cBhvr>
                                        <p:cTn id="40" dur="500" fill="hold"/>
                                        <p:tgtEl>
                                          <p:spTgt spid="2636803">
                                            <p:txEl>
                                              <p:pRg st="4" end="4"/>
                                            </p:txEl>
                                          </p:spTgt>
                                        </p:tgtEl>
                                        <p:attrNameLst>
                                          <p:attrName>ppt_x</p:attrName>
                                        </p:attrNameLst>
                                      </p:cBhvr>
                                      <p:tavLst>
                                        <p:tav tm="0">
                                          <p:val>
                                            <p:strVal val="#ppt_x-#ppt_w/2"/>
                                          </p:val>
                                        </p:tav>
                                        <p:tav tm="100000">
                                          <p:val>
                                            <p:strVal val="#ppt_x"/>
                                          </p:val>
                                        </p:tav>
                                      </p:tavLst>
                                    </p:anim>
                                    <p:anim calcmode="lin" valueType="num">
                                      <p:cBhvr>
                                        <p:cTn id="41" dur="500" fill="hold"/>
                                        <p:tgtEl>
                                          <p:spTgt spid="2636803">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263680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636803">
                                            <p:txEl>
                                              <p:pRg st="4" end="4"/>
                                            </p:txEl>
                                          </p:spTgt>
                                        </p:tgtEl>
                                        <p:attrNameLst>
                                          <p:attrName>ppt_h</p:attrName>
                                        </p:attrNameLst>
                                      </p:cBhvr>
                                      <p:tavLst>
                                        <p:tav tm="0">
                                          <p:val>
                                            <p:strVal val="#ppt_h"/>
                                          </p:val>
                                        </p:tav>
                                        <p:tav tm="100000">
                                          <p:val>
                                            <p:strVal val="#ppt_h"/>
                                          </p:val>
                                        </p:tav>
                                      </p:tavLst>
                                    </p:anim>
                                  </p:childTnLst>
                                </p:cTn>
                              </p:par>
                              <p:par>
                                <p:cTn id="44" presetID="17" presetClass="entr" presetSubtype="8" fill="hold" grpId="0" nodeType="withEffect">
                                  <p:stCondLst>
                                    <p:cond delay="0"/>
                                  </p:stCondLst>
                                  <p:childTnLst>
                                    <p:set>
                                      <p:cBhvr>
                                        <p:cTn id="45" dur="1" fill="hold">
                                          <p:stCondLst>
                                            <p:cond delay="0"/>
                                          </p:stCondLst>
                                        </p:cTn>
                                        <p:tgtEl>
                                          <p:spTgt spid="2636803">
                                            <p:txEl>
                                              <p:pRg st="5" end="5"/>
                                            </p:txEl>
                                          </p:spTgt>
                                        </p:tgtEl>
                                        <p:attrNameLst>
                                          <p:attrName>style.visibility</p:attrName>
                                        </p:attrNameLst>
                                      </p:cBhvr>
                                      <p:to>
                                        <p:strVal val="visible"/>
                                      </p:to>
                                    </p:set>
                                    <p:anim calcmode="lin" valueType="num">
                                      <p:cBhvr>
                                        <p:cTn id="46" dur="500" fill="hold"/>
                                        <p:tgtEl>
                                          <p:spTgt spid="2636803">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636803">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63680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63680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6802" grpId="0" autoUpdateAnimBg="0"/>
      <p:bldP spid="26368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8850" name="Rectangle 2"/>
          <p:cNvSpPr>
            <a:spLocks noGrp="1" noChangeArrowheads="1"/>
          </p:cNvSpPr>
          <p:nvPr>
            <p:ph type="title"/>
          </p:nvPr>
        </p:nvSpPr>
        <p:spPr>
          <a:xfrm>
            <a:off x="228600" y="304322"/>
            <a:ext cx="8534400" cy="384175"/>
          </a:xfrm>
        </p:spPr>
        <p:txBody>
          <a:bodyPr/>
          <a:lstStyle/>
          <a:p>
            <a:r>
              <a:rPr lang="en-US" altLang="en-US" dirty="0" smtClean="0"/>
              <a:t>Economic Facts About the Insurance </a:t>
            </a:r>
            <a:br>
              <a:rPr lang="en-US" altLang="en-US" dirty="0" smtClean="0"/>
            </a:br>
            <a:r>
              <a:rPr lang="en-US" altLang="en-US" dirty="0" smtClean="0"/>
              <a:t>Industry in Maryland</a:t>
            </a:r>
            <a:endParaRPr lang="en-US" altLang="en-US" dirty="0"/>
          </a:p>
        </p:txBody>
      </p:sp>
      <p:sp>
        <p:nvSpPr>
          <p:cNvPr id="2638851" name="Rectangle 3"/>
          <p:cNvSpPr>
            <a:spLocks noGrp="1" noChangeArrowheads="1"/>
          </p:cNvSpPr>
          <p:nvPr>
            <p:ph type="body" idx="1"/>
          </p:nvPr>
        </p:nvSpPr>
        <p:spPr bwMode="auto">
          <a:xfrm>
            <a:off x="228600" y="1085345"/>
            <a:ext cx="8915400" cy="56388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100000"/>
              </a:lnSpc>
              <a:buClr>
                <a:schemeClr val="accent6"/>
              </a:buClr>
            </a:pPr>
            <a:r>
              <a:rPr lang="en-US" altLang="en-US" dirty="0" smtClean="0"/>
              <a:t>Employment</a:t>
            </a:r>
            <a:endParaRPr lang="en-US" altLang="en-US" dirty="0"/>
          </a:p>
          <a:p>
            <a:pPr lvl="1">
              <a:lnSpc>
                <a:spcPct val="100000"/>
              </a:lnSpc>
              <a:buClr>
                <a:schemeClr val="accent6"/>
              </a:buClr>
              <a:buFont typeface="Wingdings" panose="05000000000000000000" pitchFamily="2" charset="2"/>
              <a:buChar char="Ø"/>
            </a:pPr>
            <a:r>
              <a:rPr lang="en-US" altLang="en-US" sz="2000" dirty="0" smtClean="0"/>
              <a:t>Insurers employed 47,930 people in Maryland in 2013</a:t>
            </a:r>
          </a:p>
          <a:p>
            <a:pPr lvl="1">
              <a:lnSpc>
                <a:spcPct val="100000"/>
              </a:lnSpc>
              <a:buClr>
                <a:schemeClr val="accent6"/>
              </a:buClr>
              <a:buFont typeface="Wingdings" panose="05000000000000000000" pitchFamily="2" charset="2"/>
              <a:buChar char="Ø"/>
            </a:pPr>
            <a:r>
              <a:rPr lang="en-US" altLang="en-US" sz="2000" dirty="0" smtClean="0"/>
              <a:t>Generated $3.7 billion in payroll</a:t>
            </a:r>
            <a:endParaRPr lang="en-US" altLang="en-US" sz="2000" dirty="0"/>
          </a:p>
          <a:p>
            <a:pPr>
              <a:lnSpc>
                <a:spcPct val="100000"/>
              </a:lnSpc>
              <a:buClr>
                <a:schemeClr val="accent6"/>
              </a:buClr>
            </a:pPr>
            <a:r>
              <a:rPr lang="en-US" altLang="en-US" dirty="0" smtClean="0"/>
              <a:t>Gross State Product</a:t>
            </a:r>
            <a:endParaRPr lang="en-US" altLang="en-US" dirty="0"/>
          </a:p>
          <a:p>
            <a:pPr lvl="1">
              <a:lnSpc>
                <a:spcPct val="100000"/>
              </a:lnSpc>
              <a:buClr>
                <a:schemeClr val="accent6"/>
              </a:buClr>
              <a:buFont typeface="Wingdings" panose="05000000000000000000" pitchFamily="2" charset="2"/>
              <a:buChar char="Ø"/>
            </a:pPr>
            <a:r>
              <a:rPr lang="en-US" altLang="en-US" sz="2000" dirty="0" smtClean="0"/>
              <a:t>Insurers contributed $7.2 billion to Maryland GSP in 2012, accounting for 2.15% of total state GSP</a:t>
            </a:r>
            <a:endParaRPr lang="en-US" altLang="en-US" sz="2000" dirty="0"/>
          </a:p>
          <a:p>
            <a:pPr>
              <a:lnSpc>
                <a:spcPct val="100000"/>
              </a:lnSpc>
              <a:buClr>
                <a:schemeClr val="accent6"/>
              </a:buClr>
            </a:pPr>
            <a:r>
              <a:rPr lang="en-US" altLang="en-US" dirty="0" smtClean="0"/>
              <a:t>Taxes</a:t>
            </a:r>
            <a:endParaRPr lang="en-US" altLang="en-US" dirty="0"/>
          </a:p>
          <a:p>
            <a:pPr lvl="1">
              <a:lnSpc>
                <a:spcPct val="100000"/>
              </a:lnSpc>
              <a:buClr>
                <a:schemeClr val="accent6"/>
              </a:buClr>
              <a:buFont typeface="Wingdings" panose="05000000000000000000" pitchFamily="2" charset="2"/>
              <a:buChar char="Ø"/>
            </a:pPr>
            <a:r>
              <a:rPr lang="en-US" altLang="en-US" sz="2000" dirty="0" smtClean="0"/>
              <a:t>Premium taxes alone totaled $429.4 million in 2013</a:t>
            </a:r>
            <a:endParaRPr lang="en-US" altLang="en-US" sz="2000" dirty="0"/>
          </a:p>
          <a:p>
            <a:pPr>
              <a:lnSpc>
                <a:spcPct val="100000"/>
              </a:lnSpc>
              <a:buClr>
                <a:schemeClr val="accent6"/>
              </a:buClr>
            </a:pPr>
            <a:r>
              <a:rPr lang="en-US" altLang="en-US" dirty="0" smtClean="0"/>
              <a:t>Claims Payouts</a:t>
            </a:r>
            <a:endParaRPr lang="en-US" altLang="en-US" dirty="0"/>
          </a:p>
          <a:p>
            <a:pPr lvl="1">
              <a:lnSpc>
                <a:spcPct val="100000"/>
              </a:lnSpc>
              <a:buClr>
                <a:schemeClr val="accent6"/>
              </a:buClr>
              <a:buFont typeface="Wingdings" panose="05000000000000000000" pitchFamily="2" charset="2"/>
              <a:buChar char="Ø"/>
            </a:pPr>
            <a:r>
              <a:rPr lang="en-US" altLang="en-US" sz="2000" dirty="0" smtClean="0"/>
              <a:t>P/C insurers paid (or incurred) claims totaling $5.6 billion in 2</a:t>
            </a:r>
          </a:p>
          <a:p>
            <a:pPr lvl="1">
              <a:lnSpc>
                <a:spcPct val="100000"/>
              </a:lnSpc>
              <a:buClr>
                <a:schemeClr val="accent6"/>
              </a:buClr>
              <a:buFont typeface="Wingdings" panose="05000000000000000000" pitchFamily="2" charset="2"/>
              <a:buChar char="Ø"/>
            </a:pPr>
            <a:r>
              <a:rPr lang="en-US" altLang="en-US" sz="2000" dirty="0" smtClean="0"/>
              <a:t>L/H claims and benefits paid totaled $8.7</a:t>
            </a:r>
            <a:endParaRPr lang="en-US" altLang="en-US" sz="2000" dirty="0"/>
          </a:p>
        </p:txBody>
      </p:sp>
    </p:spTree>
    <p:extLst>
      <p:ext uri="{BB962C8B-B14F-4D97-AF65-F5344CB8AC3E}">
        <p14:creationId xmlns:p14="http://schemas.microsoft.com/office/powerpoint/2010/main" val="2298626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38850"/>
                                        </p:tgtEl>
                                        <p:attrNameLst>
                                          <p:attrName>style.visibility</p:attrName>
                                        </p:attrNameLst>
                                      </p:cBhvr>
                                      <p:to>
                                        <p:strVal val="visible"/>
                                      </p:to>
                                    </p:set>
                                    <p:animEffect transition="in" filter="box(out)">
                                      <p:cBhvr>
                                        <p:cTn id="7" dur="500"/>
                                        <p:tgtEl>
                                          <p:spTgt spid="2638850"/>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38851">
                                            <p:txEl>
                                              <p:pRg st="0" end="0"/>
                                            </p:txEl>
                                          </p:spTgt>
                                        </p:tgtEl>
                                        <p:attrNameLst>
                                          <p:attrName>style.visibility</p:attrName>
                                        </p:attrNameLst>
                                      </p:cBhvr>
                                      <p:to>
                                        <p:strVal val="visible"/>
                                      </p:to>
                                    </p:set>
                                    <p:anim calcmode="lin" valueType="num">
                                      <p:cBhvr>
                                        <p:cTn id="12" dur="500" fill="hold"/>
                                        <p:tgtEl>
                                          <p:spTgt spid="2638851">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3885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3885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38851">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38851">
                                            <p:txEl>
                                              <p:pRg st="1" end="1"/>
                                            </p:txEl>
                                          </p:spTgt>
                                        </p:tgtEl>
                                        <p:attrNameLst>
                                          <p:attrName>style.visibility</p:attrName>
                                        </p:attrNameLst>
                                      </p:cBhvr>
                                      <p:to>
                                        <p:strVal val="visible"/>
                                      </p:to>
                                    </p:set>
                                    <p:anim calcmode="lin" valueType="num">
                                      <p:cBhvr>
                                        <p:cTn id="18" dur="500" fill="hold"/>
                                        <p:tgtEl>
                                          <p:spTgt spid="2638851">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38851">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3885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38851">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38851">
                                            <p:txEl>
                                              <p:pRg st="2" end="2"/>
                                            </p:txEl>
                                          </p:spTgt>
                                        </p:tgtEl>
                                        <p:attrNameLst>
                                          <p:attrName>style.visibility</p:attrName>
                                        </p:attrNameLst>
                                      </p:cBhvr>
                                      <p:to>
                                        <p:strVal val="visible"/>
                                      </p:to>
                                    </p:set>
                                    <p:anim calcmode="lin" valueType="num">
                                      <p:cBhvr>
                                        <p:cTn id="24" dur="500" fill="hold"/>
                                        <p:tgtEl>
                                          <p:spTgt spid="2638851">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38851">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38851">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388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2638851">
                                            <p:txEl>
                                              <p:pRg st="3" end="3"/>
                                            </p:txEl>
                                          </p:spTgt>
                                        </p:tgtEl>
                                        <p:attrNameLst>
                                          <p:attrName>style.visibility</p:attrName>
                                        </p:attrNameLst>
                                      </p:cBhvr>
                                      <p:to>
                                        <p:strVal val="visible"/>
                                      </p:to>
                                    </p:set>
                                    <p:anim calcmode="lin" valueType="num">
                                      <p:cBhvr>
                                        <p:cTn id="32" dur="500" fill="hold"/>
                                        <p:tgtEl>
                                          <p:spTgt spid="2638851">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38851">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38851">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38851">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638851">
                                            <p:txEl>
                                              <p:pRg st="4" end="4"/>
                                            </p:txEl>
                                          </p:spTgt>
                                        </p:tgtEl>
                                        <p:attrNameLst>
                                          <p:attrName>style.visibility</p:attrName>
                                        </p:attrNameLst>
                                      </p:cBhvr>
                                      <p:to>
                                        <p:strVal val="visible"/>
                                      </p:to>
                                    </p:set>
                                    <p:anim calcmode="lin" valueType="num">
                                      <p:cBhvr>
                                        <p:cTn id="38" dur="500" fill="hold"/>
                                        <p:tgtEl>
                                          <p:spTgt spid="2638851">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38851">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38851">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3885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2638851">
                                            <p:txEl>
                                              <p:pRg st="5" end="5"/>
                                            </p:txEl>
                                          </p:spTgt>
                                        </p:tgtEl>
                                        <p:attrNameLst>
                                          <p:attrName>style.visibility</p:attrName>
                                        </p:attrNameLst>
                                      </p:cBhvr>
                                      <p:to>
                                        <p:strVal val="visible"/>
                                      </p:to>
                                    </p:set>
                                    <p:anim calcmode="lin" valueType="num">
                                      <p:cBhvr>
                                        <p:cTn id="46" dur="500" fill="hold"/>
                                        <p:tgtEl>
                                          <p:spTgt spid="2638851">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638851">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638851">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638851">
                                            <p:txEl>
                                              <p:pRg st="5" end="5"/>
                                            </p:txEl>
                                          </p:spTgt>
                                        </p:tgtEl>
                                        <p:attrNameLst>
                                          <p:attrName>ppt_h</p:attrName>
                                        </p:attrNameLst>
                                      </p:cBhvr>
                                      <p:tavLst>
                                        <p:tav tm="0">
                                          <p:val>
                                            <p:strVal val="#ppt_h"/>
                                          </p:val>
                                        </p:tav>
                                        <p:tav tm="100000">
                                          <p:val>
                                            <p:strVal val="#ppt_h"/>
                                          </p:val>
                                        </p:tav>
                                      </p:tavLst>
                                    </p:anim>
                                  </p:childTnLst>
                                </p:cTn>
                              </p:par>
                              <p:par>
                                <p:cTn id="50" presetID="17" presetClass="entr" presetSubtype="8" fill="hold" grpId="0" nodeType="withEffect">
                                  <p:stCondLst>
                                    <p:cond delay="0"/>
                                  </p:stCondLst>
                                  <p:childTnLst>
                                    <p:set>
                                      <p:cBhvr>
                                        <p:cTn id="51" dur="1" fill="hold">
                                          <p:stCondLst>
                                            <p:cond delay="0"/>
                                          </p:stCondLst>
                                        </p:cTn>
                                        <p:tgtEl>
                                          <p:spTgt spid="2638851">
                                            <p:txEl>
                                              <p:pRg st="6" end="6"/>
                                            </p:txEl>
                                          </p:spTgt>
                                        </p:tgtEl>
                                        <p:attrNameLst>
                                          <p:attrName>style.visibility</p:attrName>
                                        </p:attrNameLst>
                                      </p:cBhvr>
                                      <p:to>
                                        <p:strVal val="visible"/>
                                      </p:to>
                                    </p:set>
                                    <p:anim calcmode="lin" valueType="num">
                                      <p:cBhvr>
                                        <p:cTn id="52" dur="500" fill="hold"/>
                                        <p:tgtEl>
                                          <p:spTgt spid="2638851">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638851">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638851">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63885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7" presetClass="entr" presetSubtype="8" fill="hold" grpId="0" nodeType="clickEffect">
                                  <p:stCondLst>
                                    <p:cond delay="0"/>
                                  </p:stCondLst>
                                  <p:childTnLst>
                                    <p:set>
                                      <p:cBhvr>
                                        <p:cTn id="59" dur="1" fill="hold">
                                          <p:stCondLst>
                                            <p:cond delay="0"/>
                                          </p:stCondLst>
                                        </p:cTn>
                                        <p:tgtEl>
                                          <p:spTgt spid="2638851">
                                            <p:txEl>
                                              <p:pRg st="7" end="7"/>
                                            </p:txEl>
                                          </p:spTgt>
                                        </p:tgtEl>
                                        <p:attrNameLst>
                                          <p:attrName>style.visibility</p:attrName>
                                        </p:attrNameLst>
                                      </p:cBhvr>
                                      <p:to>
                                        <p:strVal val="visible"/>
                                      </p:to>
                                    </p:set>
                                    <p:anim calcmode="lin" valueType="num">
                                      <p:cBhvr>
                                        <p:cTn id="60" dur="500" fill="hold"/>
                                        <p:tgtEl>
                                          <p:spTgt spid="2638851">
                                            <p:txEl>
                                              <p:pRg st="7" end="7"/>
                                            </p:txEl>
                                          </p:spTgt>
                                        </p:tgtEl>
                                        <p:attrNameLst>
                                          <p:attrName>ppt_x</p:attrName>
                                        </p:attrNameLst>
                                      </p:cBhvr>
                                      <p:tavLst>
                                        <p:tav tm="0">
                                          <p:val>
                                            <p:strVal val="#ppt_x-#ppt_w/2"/>
                                          </p:val>
                                        </p:tav>
                                        <p:tav tm="100000">
                                          <p:val>
                                            <p:strVal val="#ppt_x"/>
                                          </p:val>
                                        </p:tav>
                                      </p:tavLst>
                                    </p:anim>
                                    <p:anim calcmode="lin" valueType="num">
                                      <p:cBhvr>
                                        <p:cTn id="61" dur="500" fill="hold"/>
                                        <p:tgtEl>
                                          <p:spTgt spid="2638851">
                                            <p:txEl>
                                              <p:pRg st="7" end="7"/>
                                            </p:txEl>
                                          </p:spTgt>
                                        </p:tgtEl>
                                        <p:attrNameLst>
                                          <p:attrName>ppt_y</p:attrName>
                                        </p:attrNameLst>
                                      </p:cBhvr>
                                      <p:tavLst>
                                        <p:tav tm="0">
                                          <p:val>
                                            <p:strVal val="#ppt_y"/>
                                          </p:val>
                                        </p:tav>
                                        <p:tav tm="100000">
                                          <p:val>
                                            <p:strVal val="#ppt_y"/>
                                          </p:val>
                                        </p:tav>
                                      </p:tavLst>
                                    </p:anim>
                                    <p:anim calcmode="lin" valueType="num">
                                      <p:cBhvr>
                                        <p:cTn id="62" dur="500" fill="hold"/>
                                        <p:tgtEl>
                                          <p:spTgt spid="2638851">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2638851">
                                            <p:txEl>
                                              <p:pRg st="7" end="7"/>
                                            </p:txEl>
                                          </p:spTgt>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2638851">
                                            <p:txEl>
                                              <p:pRg st="8" end="8"/>
                                            </p:txEl>
                                          </p:spTgt>
                                        </p:tgtEl>
                                        <p:attrNameLst>
                                          <p:attrName>style.visibility</p:attrName>
                                        </p:attrNameLst>
                                      </p:cBhvr>
                                      <p:to>
                                        <p:strVal val="visible"/>
                                      </p:to>
                                    </p:set>
                                    <p:anim calcmode="lin" valueType="num">
                                      <p:cBhvr>
                                        <p:cTn id="66" dur="500" fill="hold"/>
                                        <p:tgtEl>
                                          <p:spTgt spid="2638851">
                                            <p:txEl>
                                              <p:pRg st="8" end="8"/>
                                            </p:txEl>
                                          </p:spTgt>
                                        </p:tgtEl>
                                        <p:attrNameLst>
                                          <p:attrName>ppt_x</p:attrName>
                                        </p:attrNameLst>
                                      </p:cBhvr>
                                      <p:tavLst>
                                        <p:tav tm="0">
                                          <p:val>
                                            <p:strVal val="#ppt_x-#ppt_w/2"/>
                                          </p:val>
                                        </p:tav>
                                        <p:tav tm="100000">
                                          <p:val>
                                            <p:strVal val="#ppt_x"/>
                                          </p:val>
                                        </p:tav>
                                      </p:tavLst>
                                    </p:anim>
                                    <p:anim calcmode="lin" valueType="num">
                                      <p:cBhvr>
                                        <p:cTn id="67" dur="500" fill="hold"/>
                                        <p:tgtEl>
                                          <p:spTgt spid="2638851">
                                            <p:txEl>
                                              <p:pRg st="8" end="8"/>
                                            </p:txEl>
                                          </p:spTgt>
                                        </p:tgtEl>
                                        <p:attrNameLst>
                                          <p:attrName>ppt_y</p:attrName>
                                        </p:attrNameLst>
                                      </p:cBhvr>
                                      <p:tavLst>
                                        <p:tav tm="0">
                                          <p:val>
                                            <p:strVal val="#ppt_y"/>
                                          </p:val>
                                        </p:tav>
                                        <p:tav tm="100000">
                                          <p:val>
                                            <p:strVal val="#ppt_y"/>
                                          </p:val>
                                        </p:tav>
                                      </p:tavLst>
                                    </p:anim>
                                    <p:anim calcmode="lin" valueType="num">
                                      <p:cBhvr>
                                        <p:cTn id="68" dur="500" fill="hold"/>
                                        <p:tgtEl>
                                          <p:spTgt spid="2638851">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638851">
                                            <p:txEl>
                                              <p:pRg st="8" end="8"/>
                                            </p:txEl>
                                          </p:spTgt>
                                        </p:tgtEl>
                                        <p:attrNameLst>
                                          <p:attrName>ppt_h</p:attrName>
                                        </p:attrNameLst>
                                      </p:cBhvr>
                                      <p:tavLst>
                                        <p:tav tm="0">
                                          <p:val>
                                            <p:strVal val="#ppt_h"/>
                                          </p:val>
                                        </p:tav>
                                        <p:tav tm="100000">
                                          <p:val>
                                            <p:strVal val="#ppt_h"/>
                                          </p:val>
                                        </p:tav>
                                      </p:tavLst>
                                    </p:anim>
                                  </p:childTnLst>
                                </p:cTn>
                              </p:par>
                              <p:par>
                                <p:cTn id="70" presetID="17" presetClass="entr" presetSubtype="8" fill="hold" grpId="0" nodeType="withEffect">
                                  <p:stCondLst>
                                    <p:cond delay="0"/>
                                  </p:stCondLst>
                                  <p:childTnLst>
                                    <p:set>
                                      <p:cBhvr>
                                        <p:cTn id="71" dur="1" fill="hold">
                                          <p:stCondLst>
                                            <p:cond delay="0"/>
                                          </p:stCondLst>
                                        </p:cTn>
                                        <p:tgtEl>
                                          <p:spTgt spid="2638851">
                                            <p:txEl>
                                              <p:pRg st="9" end="9"/>
                                            </p:txEl>
                                          </p:spTgt>
                                        </p:tgtEl>
                                        <p:attrNameLst>
                                          <p:attrName>style.visibility</p:attrName>
                                        </p:attrNameLst>
                                      </p:cBhvr>
                                      <p:to>
                                        <p:strVal val="visible"/>
                                      </p:to>
                                    </p:set>
                                    <p:anim calcmode="lin" valueType="num">
                                      <p:cBhvr>
                                        <p:cTn id="72" dur="500" fill="hold"/>
                                        <p:tgtEl>
                                          <p:spTgt spid="2638851">
                                            <p:txEl>
                                              <p:pRg st="9" end="9"/>
                                            </p:txEl>
                                          </p:spTgt>
                                        </p:tgtEl>
                                        <p:attrNameLst>
                                          <p:attrName>ppt_x</p:attrName>
                                        </p:attrNameLst>
                                      </p:cBhvr>
                                      <p:tavLst>
                                        <p:tav tm="0">
                                          <p:val>
                                            <p:strVal val="#ppt_x-#ppt_w/2"/>
                                          </p:val>
                                        </p:tav>
                                        <p:tav tm="100000">
                                          <p:val>
                                            <p:strVal val="#ppt_x"/>
                                          </p:val>
                                        </p:tav>
                                      </p:tavLst>
                                    </p:anim>
                                    <p:anim calcmode="lin" valueType="num">
                                      <p:cBhvr>
                                        <p:cTn id="73" dur="500" fill="hold"/>
                                        <p:tgtEl>
                                          <p:spTgt spid="2638851">
                                            <p:txEl>
                                              <p:pRg st="9" end="9"/>
                                            </p:txEl>
                                          </p:spTgt>
                                        </p:tgtEl>
                                        <p:attrNameLst>
                                          <p:attrName>ppt_y</p:attrName>
                                        </p:attrNameLst>
                                      </p:cBhvr>
                                      <p:tavLst>
                                        <p:tav tm="0">
                                          <p:val>
                                            <p:strVal val="#ppt_y"/>
                                          </p:val>
                                        </p:tav>
                                        <p:tav tm="100000">
                                          <p:val>
                                            <p:strVal val="#ppt_y"/>
                                          </p:val>
                                        </p:tav>
                                      </p:tavLst>
                                    </p:anim>
                                    <p:anim calcmode="lin" valueType="num">
                                      <p:cBhvr>
                                        <p:cTn id="74" dur="500" fill="hold"/>
                                        <p:tgtEl>
                                          <p:spTgt spid="2638851">
                                            <p:txEl>
                                              <p:pRg st="9" end="9"/>
                                            </p:txEl>
                                          </p:spTgt>
                                        </p:tgtEl>
                                        <p:attrNameLst>
                                          <p:attrName>ppt_w</p:attrName>
                                        </p:attrNameLst>
                                      </p:cBhvr>
                                      <p:tavLst>
                                        <p:tav tm="0">
                                          <p:val>
                                            <p:fltVal val="0"/>
                                          </p:val>
                                        </p:tav>
                                        <p:tav tm="100000">
                                          <p:val>
                                            <p:strVal val="#ppt_w"/>
                                          </p:val>
                                        </p:tav>
                                      </p:tavLst>
                                    </p:anim>
                                    <p:anim calcmode="lin" valueType="num">
                                      <p:cBhvr>
                                        <p:cTn id="75" dur="500" fill="hold"/>
                                        <p:tgtEl>
                                          <p:spTgt spid="2638851">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8850" grpId="0" autoUpdateAnimBg="0"/>
      <p:bldP spid="26388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40963"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1AA2504-BC28-4AD6-BA7C-608BD075952B}" type="slidenum">
              <a:rPr lang="en-US" sz="900">
                <a:solidFill>
                  <a:schemeClr val="bg1"/>
                </a:solidFill>
              </a:rPr>
              <a:pPr algn="r" eaLnBrk="0" hangingPunct="0">
                <a:lnSpc>
                  <a:spcPct val="85000"/>
                </a:lnSpc>
                <a:spcBef>
                  <a:spcPct val="20000"/>
                </a:spcBef>
              </a:pPr>
              <a:t>15</a:t>
            </a:fld>
            <a:endParaRPr lang="en-US" sz="900">
              <a:solidFill>
                <a:schemeClr val="bg1"/>
              </a:solidFill>
            </a:endParaRPr>
          </a:p>
        </p:txBody>
      </p:sp>
      <p:pic>
        <p:nvPicPr>
          <p:cNvPr id="40964"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40486" name="Rectangle 6"/>
          <p:cNvSpPr>
            <a:spLocks noChangeArrowheads="1"/>
          </p:cNvSpPr>
          <p:nvPr/>
        </p:nvSpPr>
        <p:spPr bwMode="blackWhite">
          <a:xfrm>
            <a:off x="609600" y="2219325"/>
            <a:ext cx="7924800" cy="14414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000" b="1" dirty="0" smtClean="0">
                <a:solidFill>
                  <a:srgbClr val="FFFFFF"/>
                </a:solidFill>
              </a:rPr>
              <a:t>Characteristics of the P/C Insurance Industry</a:t>
            </a:r>
            <a:endParaRPr lang="en-US" sz="4000" b="1" i="1" dirty="0">
              <a:solidFill>
                <a:srgbClr val="FFFFFF"/>
              </a:solidFill>
            </a:endParaRPr>
          </a:p>
        </p:txBody>
      </p:sp>
      <p:sp>
        <p:nvSpPr>
          <p:cNvPr id="1940487" name="Rectangle 7"/>
          <p:cNvSpPr>
            <a:spLocks noChangeArrowheads="1"/>
          </p:cNvSpPr>
          <p:nvPr/>
        </p:nvSpPr>
        <p:spPr bwMode="auto">
          <a:xfrm>
            <a:off x="557212" y="4203700"/>
            <a:ext cx="8020050" cy="1089529"/>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rPr>
              <a:t>Cyclical and Sometimes Volatile, but Financially Conservative &amp; Strong</a:t>
            </a:r>
            <a:endParaRPr lang="en-US" sz="3600" b="1" i="1" dirty="0">
              <a:solidFill>
                <a:srgbClr val="225A7A"/>
              </a:solidFill>
            </a:endParaRPr>
          </a:p>
        </p:txBody>
      </p:sp>
      <p:sp>
        <p:nvSpPr>
          <p:cNvPr id="7" name="Date Placeholder 6"/>
          <p:cNvSpPr>
            <a:spLocks noGrp="1"/>
          </p:cNvSpPr>
          <p:nvPr>
            <p:ph type="dt" sz="quarter"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426C877-B266-4C1B-993F-5E881D9B13BD}" type="slidenum">
              <a:rPr lang="en-US" smtClean="0"/>
              <a:pPr>
                <a:defRPr/>
              </a:pPr>
              <a:t>15</a:t>
            </a:fld>
            <a:endParaRPr lang="en-US"/>
          </a:p>
        </p:txBody>
      </p:sp>
    </p:spTree>
    <p:extLst>
      <p:ext uri="{BB962C8B-B14F-4D97-AF65-F5344CB8AC3E}">
        <p14:creationId xmlns:p14="http://schemas.microsoft.com/office/powerpoint/2010/main" val="155449587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40486"/>
                                        </p:tgtEl>
                                        <p:attrNameLst>
                                          <p:attrName>style.visibility</p:attrName>
                                        </p:attrNameLst>
                                      </p:cBhvr>
                                      <p:to>
                                        <p:strVal val="visible"/>
                                      </p:to>
                                    </p:set>
                                    <p:animEffect transition="in" filter="barn(outVertical)">
                                      <p:cBhvr>
                                        <p:cTn id="7" dur="1000"/>
                                        <p:tgtEl>
                                          <p:spTgt spid="1940486"/>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1940487"/>
                                        </p:tgtEl>
                                        <p:attrNameLst>
                                          <p:attrName>style.visibility</p:attrName>
                                        </p:attrNameLst>
                                      </p:cBhvr>
                                      <p:to>
                                        <p:strVal val="visible"/>
                                      </p:to>
                                    </p:set>
                                    <p:animEffect transition="in" filter="barn(outVertical)">
                                      <p:cBhvr>
                                        <p:cTn id="10" dur="1000"/>
                                        <p:tgtEl>
                                          <p:spTgt spid="194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0486" grpId="0" animBg="1"/>
      <p:bldP spid="194048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extLst>
              <p:ext uri="{D42A27DB-BD31-4B8C-83A1-F6EECF244321}">
                <p14:modId xmlns:p14="http://schemas.microsoft.com/office/powerpoint/2010/main" val="1387960749"/>
              </p:ext>
            </p:extLst>
          </p:nvPr>
        </p:nvGraphicFramePr>
        <p:xfrm>
          <a:off x="-30163" y="1192213"/>
          <a:ext cx="8915401" cy="5889625"/>
        </p:xfrm>
        <a:graphic>
          <a:graphicData uri="http://schemas.openxmlformats.org/presentationml/2006/ole">
            <mc:AlternateContent xmlns:mc="http://schemas.openxmlformats.org/markup-compatibility/2006">
              <mc:Choice xmlns:v="urn:schemas-microsoft-com:vml" Requires="v">
                <p:oleObj spid="_x0000_s28042337" name="Chart" r:id="rId5" imgW="3303075" imgH="2202041" progId="MSGraph.Chart.8">
                  <p:embed followColorScheme="full"/>
                </p:oleObj>
              </mc:Choice>
              <mc:Fallback>
                <p:oleObj name="Chart" r:id="rId5" imgW="3303075" imgH="2202041" progId="MSGraph.Chart.8">
                  <p:embed followColorScheme="full"/>
                  <p:pic>
                    <p:nvPicPr>
                      <p:cNvPr id="0" name=""/>
                      <p:cNvPicPr>
                        <a:picLocks noChangeAspect="1" noChangeArrowheads="1"/>
                      </p:cNvPicPr>
                      <p:nvPr/>
                    </p:nvPicPr>
                    <p:blipFill>
                      <a:blip r:embed="rId6"/>
                      <a:srcRect/>
                      <a:stretch>
                        <a:fillRect/>
                      </a:stretch>
                    </p:blipFill>
                    <p:spPr bwMode="auto">
                      <a:xfrm>
                        <a:off x="-30163" y="1192213"/>
                        <a:ext cx="8915401" cy="588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7" name="Rectangle 3"/>
          <p:cNvSpPr>
            <a:spLocks noGrp="1" noChangeArrowheads="1"/>
          </p:cNvSpPr>
          <p:nvPr>
            <p:ph type="title"/>
          </p:nvPr>
        </p:nvSpPr>
        <p:spPr>
          <a:xfrm>
            <a:off x="228600" y="0"/>
            <a:ext cx="7848600" cy="1143000"/>
          </a:xfrm>
        </p:spPr>
        <p:txBody>
          <a:bodyPr/>
          <a:lstStyle/>
          <a:p>
            <a:r>
              <a:rPr lang="en-US" dirty="0" smtClean="0">
                <a:latin typeface="Arial" panose="020B0604020202020204" pitchFamily="34" charset="0"/>
              </a:rPr>
              <a:t>Profitability Peaks &amp; Troughs in the P/C Insurance Industry, 1975 – 2016F</a:t>
            </a:r>
          </a:p>
        </p:txBody>
      </p:sp>
      <p:sp>
        <p:nvSpPr>
          <p:cNvPr id="16388" name="Rectangle 4"/>
          <p:cNvSpPr>
            <a:spLocks noChangeArrowheads="1"/>
          </p:cNvSpPr>
          <p:nvPr/>
        </p:nvSpPr>
        <p:spPr bwMode="auto">
          <a:xfrm>
            <a:off x="244272" y="6154005"/>
            <a:ext cx="8249055" cy="6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dirty="0">
                <a:solidFill>
                  <a:srgbClr val="000000"/>
                </a:solidFill>
              </a:rPr>
              <a:t>*Profitability =  P/C insurer ROEs. </a:t>
            </a:r>
            <a:r>
              <a:rPr lang="en-US" sz="1100" dirty="0" smtClean="0">
                <a:solidFill>
                  <a:srgbClr val="000000"/>
                </a:solidFill>
              </a:rPr>
              <a:t>2011-14 </a:t>
            </a:r>
            <a:r>
              <a:rPr lang="en-US" sz="1100" dirty="0">
                <a:solidFill>
                  <a:srgbClr val="000000"/>
                </a:solidFill>
              </a:rPr>
              <a:t>figures are estimates based on ROAS data.  Note:  Data for </a:t>
            </a:r>
            <a:r>
              <a:rPr lang="en-US" sz="1100" dirty="0" smtClean="0">
                <a:solidFill>
                  <a:srgbClr val="000000"/>
                </a:solidFill>
              </a:rPr>
              <a:t>2008-2014 </a:t>
            </a:r>
            <a:r>
              <a:rPr lang="en-US" sz="1100" dirty="0">
                <a:solidFill>
                  <a:srgbClr val="000000"/>
                </a:solidFill>
              </a:rPr>
              <a:t>exclude mortgage and financial guaranty insurers.</a:t>
            </a:r>
          </a:p>
          <a:p>
            <a:r>
              <a:rPr lang="en-US" sz="1100" dirty="0">
                <a:solidFill>
                  <a:srgbClr val="000000"/>
                </a:solidFill>
              </a:rPr>
              <a:t>Source:  Insurance Information Institute; NAIC, ISO, A.M. </a:t>
            </a:r>
            <a:r>
              <a:rPr lang="en-US" sz="1100" dirty="0" smtClean="0">
                <a:solidFill>
                  <a:srgbClr val="000000"/>
                </a:solidFill>
              </a:rPr>
              <a:t>Best, Conning</a:t>
            </a:r>
            <a:endParaRPr lang="en-US" sz="1100" dirty="0">
              <a:solidFill>
                <a:srgbClr val="000000"/>
              </a:solidFill>
            </a:endParaRPr>
          </a:p>
        </p:txBody>
      </p:sp>
      <p:sp>
        <p:nvSpPr>
          <p:cNvPr id="16390" name="AutoShape 7"/>
          <p:cNvSpPr>
            <a:spLocks noChangeArrowheads="1"/>
          </p:cNvSpPr>
          <p:nvPr/>
        </p:nvSpPr>
        <p:spPr bwMode="auto">
          <a:xfrm>
            <a:off x="1209675" y="1200150"/>
            <a:ext cx="1425575" cy="381000"/>
          </a:xfrm>
          <a:prstGeom prst="wedgeRectCallout">
            <a:avLst>
              <a:gd name="adj1" fmla="val -41545"/>
              <a:gd name="adj2" fmla="val 216782"/>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1977:19.0%</a:t>
            </a:r>
            <a:endParaRPr lang="en-US" sz="1200">
              <a:solidFill>
                <a:srgbClr val="000000"/>
              </a:solidFill>
            </a:endParaRPr>
          </a:p>
        </p:txBody>
      </p:sp>
      <p:sp>
        <p:nvSpPr>
          <p:cNvPr id="16394" name="AutoShape 11"/>
          <p:cNvSpPr>
            <a:spLocks noChangeArrowheads="1"/>
          </p:cNvSpPr>
          <p:nvPr/>
        </p:nvSpPr>
        <p:spPr bwMode="auto">
          <a:xfrm>
            <a:off x="3135313" y="1344153"/>
            <a:ext cx="1479550" cy="381000"/>
          </a:xfrm>
          <a:prstGeom prst="wedgeRectCallout">
            <a:avLst>
              <a:gd name="adj1" fmla="val -47653"/>
              <a:gd name="adj2" fmla="val 260160"/>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1987:17.3%</a:t>
            </a:r>
            <a:endParaRPr lang="en-US" sz="1200">
              <a:solidFill>
                <a:srgbClr val="000000"/>
              </a:solidFill>
            </a:endParaRPr>
          </a:p>
        </p:txBody>
      </p:sp>
      <p:sp>
        <p:nvSpPr>
          <p:cNvPr id="16395" name="AutoShape 12"/>
          <p:cNvSpPr>
            <a:spLocks noChangeArrowheads="1"/>
          </p:cNvSpPr>
          <p:nvPr/>
        </p:nvSpPr>
        <p:spPr bwMode="auto">
          <a:xfrm>
            <a:off x="4368800" y="2214563"/>
            <a:ext cx="1677988" cy="381000"/>
          </a:xfrm>
          <a:prstGeom prst="wedgeRectCallout">
            <a:avLst>
              <a:gd name="adj1" fmla="val -10962"/>
              <a:gd name="adj2" fmla="val 22427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1997:11.6%</a:t>
            </a:r>
            <a:endParaRPr lang="en-US" sz="1200">
              <a:solidFill>
                <a:srgbClr val="000000"/>
              </a:solidFill>
            </a:endParaRPr>
          </a:p>
        </p:txBody>
      </p:sp>
      <p:sp>
        <p:nvSpPr>
          <p:cNvPr id="16396" name="AutoShape 13"/>
          <p:cNvSpPr>
            <a:spLocks noChangeArrowheads="1"/>
          </p:cNvSpPr>
          <p:nvPr/>
        </p:nvSpPr>
        <p:spPr bwMode="auto">
          <a:xfrm>
            <a:off x="6175669" y="2137502"/>
            <a:ext cx="1422400" cy="381000"/>
          </a:xfrm>
          <a:prstGeom prst="wedgeRectCallout">
            <a:avLst>
              <a:gd name="adj1" fmla="val -15031"/>
              <a:gd name="adj2" fmla="val 209199"/>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2006:12.7%</a:t>
            </a:r>
            <a:endParaRPr lang="en-US" sz="1200">
              <a:solidFill>
                <a:srgbClr val="000000"/>
              </a:solidFill>
            </a:endParaRPr>
          </a:p>
        </p:txBody>
      </p:sp>
      <p:sp>
        <p:nvSpPr>
          <p:cNvPr id="16401" name="AutoShape 18"/>
          <p:cNvSpPr>
            <a:spLocks noChangeArrowheads="1"/>
          </p:cNvSpPr>
          <p:nvPr/>
        </p:nvSpPr>
        <p:spPr bwMode="auto">
          <a:xfrm>
            <a:off x="2600474" y="5168745"/>
            <a:ext cx="1447800" cy="381000"/>
          </a:xfrm>
          <a:prstGeom prst="wedgeRectCallout">
            <a:avLst>
              <a:gd name="adj1" fmla="val -48611"/>
              <a:gd name="adj2" fmla="val -12975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1984: 1.8%</a:t>
            </a:r>
            <a:endParaRPr lang="en-US" sz="1200">
              <a:solidFill>
                <a:srgbClr val="000000"/>
              </a:solidFill>
            </a:endParaRPr>
          </a:p>
        </p:txBody>
      </p:sp>
      <p:sp>
        <p:nvSpPr>
          <p:cNvPr id="16402" name="AutoShape 19"/>
          <p:cNvSpPr>
            <a:spLocks noChangeArrowheads="1"/>
          </p:cNvSpPr>
          <p:nvPr/>
        </p:nvSpPr>
        <p:spPr bwMode="auto">
          <a:xfrm>
            <a:off x="4148999" y="5176682"/>
            <a:ext cx="1447800" cy="381000"/>
          </a:xfrm>
          <a:prstGeom prst="wedgeRectCallout">
            <a:avLst>
              <a:gd name="adj1" fmla="val -53621"/>
              <a:gd name="adj2" fmla="val -23360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1992: 4.5%</a:t>
            </a:r>
            <a:endParaRPr lang="en-US" sz="1200">
              <a:solidFill>
                <a:srgbClr val="000000"/>
              </a:solidFill>
            </a:endParaRPr>
          </a:p>
        </p:txBody>
      </p:sp>
      <p:sp>
        <p:nvSpPr>
          <p:cNvPr id="16403" name="AutoShape 20"/>
          <p:cNvSpPr>
            <a:spLocks noChangeArrowheads="1"/>
          </p:cNvSpPr>
          <p:nvPr/>
        </p:nvSpPr>
        <p:spPr bwMode="auto">
          <a:xfrm>
            <a:off x="6059418" y="5136279"/>
            <a:ext cx="1600200" cy="381000"/>
          </a:xfrm>
          <a:prstGeom prst="wedgeRectCallout">
            <a:avLst>
              <a:gd name="adj1" fmla="val -60548"/>
              <a:gd name="adj2" fmla="val -32442"/>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2001: -1.2%</a:t>
            </a:r>
            <a:endParaRPr lang="en-US" sz="1200">
              <a:solidFill>
                <a:srgbClr val="000000"/>
              </a:solidFill>
            </a:endParaRPr>
          </a:p>
        </p:txBody>
      </p:sp>
      <p:sp>
        <p:nvSpPr>
          <p:cNvPr id="16404" name="AutoShape 21"/>
          <p:cNvSpPr>
            <a:spLocks noChangeArrowheads="1"/>
          </p:cNvSpPr>
          <p:nvPr/>
        </p:nvSpPr>
        <p:spPr bwMode="auto">
          <a:xfrm rot="511939">
            <a:off x="1493836" y="2070101"/>
            <a:ext cx="1603375" cy="612775"/>
          </a:xfrm>
          <a:prstGeom prst="rightArrow">
            <a:avLst>
              <a:gd name="adj1" fmla="val 50000"/>
              <a:gd name="adj2" fmla="val 9311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5" name="AutoShape 22"/>
          <p:cNvSpPr>
            <a:spLocks noChangeArrowheads="1"/>
          </p:cNvSpPr>
          <p:nvPr/>
        </p:nvSpPr>
        <p:spPr bwMode="auto">
          <a:xfrm rot="1557988">
            <a:off x="3327401" y="2652713"/>
            <a:ext cx="1711325" cy="612775"/>
          </a:xfrm>
          <a:prstGeom prst="rightArrow">
            <a:avLst>
              <a:gd name="adj1" fmla="val 50000"/>
              <a:gd name="adj2" fmla="val 9294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6" name="AutoShape 23"/>
          <p:cNvSpPr>
            <a:spLocks noChangeArrowheads="1"/>
          </p:cNvSpPr>
          <p:nvPr/>
        </p:nvSpPr>
        <p:spPr bwMode="auto">
          <a:xfrm>
            <a:off x="5157789" y="2989265"/>
            <a:ext cx="1447800" cy="612775"/>
          </a:xfrm>
          <a:prstGeom prst="rightArrow">
            <a:avLst>
              <a:gd name="adj1" fmla="val 50000"/>
              <a:gd name="adj2" fmla="val 8297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9 Years</a:t>
            </a:r>
          </a:p>
        </p:txBody>
      </p:sp>
      <p:sp>
        <p:nvSpPr>
          <p:cNvPr id="16408" name="Rectangle 7"/>
          <p:cNvSpPr>
            <a:spLocks noChangeArrowheads="1"/>
          </p:cNvSpPr>
          <p:nvPr/>
        </p:nvSpPr>
        <p:spPr bwMode="black">
          <a:xfrm>
            <a:off x="185738" y="1155700"/>
            <a:ext cx="102393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ROE</a:t>
            </a:r>
          </a:p>
        </p:txBody>
      </p:sp>
      <p:sp>
        <p:nvSpPr>
          <p:cNvPr id="16409" name="AutoShape 6"/>
          <p:cNvSpPr>
            <a:spLocks noChangeArrowheads="1"/>
          </p:cNvSpPr>
          <p:nvPr/>
        </p:nvSpPr>
        <p:spPr bwMode="auto">
          <a:xfrm>
            <a:off x="902751" y="5147749"/>
            <a:ext cx="1447800" cy="381000"/>
          </a:xfrm>
          <a:prstGeom prst="wedgeRectCallout">
            <a:avLst>
              <a:gd name="adj1" fmla="val -43472"/>
              <a:gd name="adj2" fmla="val -143778"/>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1975: 2.4%</a:t>
            </a:r>
            <a:endParaRPr lang="en-US" sz="1200">
              <a:solidFill>
                <a:srgbClr val="000000"/>
              </a:solidFill>
            </a:endParaRPr>
          </a:p>
        </p:txBody>
      </p:sp>
      <p:sp>
        <p:nvSpPr>
          <p:cNvPr id="29" name="AutoShape 8"/>
          <p:cNvSpPr>
            <a:spLocks noChangeArrowheads="1"/>
          </p:cNvSpPr>
          <p:nvPr/>
        </p:nvSpPr>
        <p:spPr bwMode="blackWhite">
          <a:xfrm>
            <a:off x="7108761" y="2635252"/>
            <a:ext cx="879475" cy="660400"/>
          </a:xfrm>
          <a:prstGeom prst="wedgeRectCallout">
            <a:avLst>
              <a:gd name="adj1" fmla="val 52204"/>
              <a:gd name="adj2" fmla="val 7896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smtClean="0">
                <a:solidFill>
                  <a:srgbClr val="FFFFFF"/>
                </a:solidFill>
              </a:rPr>
              <a:t>2013 10.4%</a:t>
            </a:r>
            <a:endParaRPr lang="en-US" b="1" dirty="0">
              <a:solidFill>
                <a:srgbClr val="FFFFFF"/>
              </a:solidFill>
            </a:endParaRPr>
          </a:p>
        </p:txBody>
      </p:sp>
      <p:sp>
        <p:nvSpPr>
          <p:cNvPr id="19" name="AutoShape 8"/>
          <p:cNvSpPr>
            <a:spLocks noChangeArrowheads="1"/>
          </p:cNvSpPr>
          <p:nvPr/>
        </p:nvSpPr>
        <p:spPr bwMode="blackWhite">
          <a:xfrm>
            <a:off x="7693112" y="4500487"/>
            <a:ext cx="1106399" cy="618801"/>
          </a:xfrm>
          <a:prstGeom prst="wedgeRectCallout">
            <a:avLst>
              <a:gd name="adj1" fmla="val -11604"/>
              <a:gd name="adj2" fmla="val -121228"/>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smtClean="0">
                <a:solidFill>
                  <a:srgbClr val="FFFFFF"/>
                </a:solidFill>
              </a:rPr>
              <a:t>2014E 7.6%</a:t>
            </a:r>
            <a:endParaRPr lang="en-US" b="1" dirty="0">
              <a:solidFill>
                <a:srgbClr val="FFFFFF"/>
              </a:solidFill>
            </a:endParaRPr>
          </a:p>
        </p:txBody>
      </p:sp>
      <p:sp>
        <p:nvSpPr>
          <p:cNvPr id="20" name="AutoShape 8"/>
          <p:cNvSpPr>
            <a:spLocks noChangeArrowheads="1"/>
          </p:cNvSpPr>
          <p:nvPr/>
        </p:nvSpPr>
        <p:spPr bwMode="blackWhite">
          <a:xfrm>
            <a:off x="8057066" y="2781404"/>
            <a:ext cx="1106399" cy="618801"/>
          </a:xfrm>
          <a:prstGeom prst="wedgeRectCallout">
            <a:avLst>
              <a:gd name="adj1" fmla="val -3856"/>
              <a:gd name="adj2" fmla="val 14571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200" b="1" dirty="0" smtClean="0">
                <a:solidFill>
                  <a:srgbClr val="FFFFFF"/>
                </a:solidFill>
              </a:rPr>
              <a:t>2015F=6.5%</a:t>
            </a:r>
          </a:p>
          <a:p>
            <a:pPr algn="ctr">
              <a:lnSpc>
                <a:spcPct val="90000"/>
              </a:lnSpc>
              <a:spcBef>
                <a:spcPct val="50000"/>
              </a:spcBef>
              <a:buClr>
                <a:srgbClr val="FFFFFF"/>
              </a:buClr>
              <a:buFont typeface="Wingdings" pitchFamily="2" charset="2"/>
              <a:buNone/>
              <a:defRPr/>
            </a:pPr>
            <a:r>
              <a:rPr lang="en-US" sz="1200" b="1" dirty="0" smtClean="0">
                <a:solidFill>
                  <a:srgbClr val="FFFFFF"/>
                </a:solidFill>
              </a:rPr>
              <a:t>2016F=6.3%</a:t>
            </a:r>
            <a:endParaRPr lang="en-US" sz="1200" b="1" dirty="0">
              <a:solidFill>
                <a:srgbClr val="FFFFFF"/>
              </a:solidFill>
            </a:endParaRPr>
          </a:p>
        </p:txBody>
      </p:sp>
    </p:spTree>
    <p:custDataLst>
      <p:tags r:id="rId2"/>
    </p:custDataLst>
    <p:extLst>
      <p:ext uri="{BB962C8B-B14F-4D97-AF65-F5344CB8AC3E}">
        <p14:creationId xmlns:p14="http://schemas.microsoft.com/office/powerpoint/2010/main" val="9545943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105"/>
          <p:cNvSpPr>
            <a:spLocks noGrp="1" noChangeArrowheads="1"/>
          </p:cNvSpPr>
          <p:nvPr>
            <p:ph type="dt" sz="quarter" idx="10"/>
          </p:nvPr>
        </p:nvSpPr>
        <p:spPr>
          <a:noFill/>
        </p:spPr>
        <p:txBody>
          <a:bodyPr/>
          <a:lstStyle/>
          <a:p>
            <a:r>
              <a:rPr lang="en-US" smtClean="0"/>
              <a:t>12/01/09 - 9pm</a:t>
            </a:r>
          </a:p>
        </p:txBody>
      </p:sp>
      <p:sp>
        <p:nvSpPr>
          <p:cNvPr id="52228"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52229" name="Rectangle 110"/>
          <p:cNvSpPr>
            <a:spLocks noGrp="1" noChangeArrowheads="1"/>
          </p:cNvSpPr>
          <p:nvPr>
            <p:ph type="sldNum" sz="quarter" idx="12"/>
          </p:nvPr>
        </p:nvSpPr>
        <p:spPr>
          <a:noFill/>
        </p:spPr>
        <p:txBody>
          <a:bodyPr/>
          <a:lstStyle/>
          <a:p>
            <a:fld id="{985FD483-3650-4448-BB2E-67A90540A8FD}" type="slidenum">
              <a:rPr lang="en-US" smtClean="0"/>
              <a:pPr/>
              <a:t>17</a:t>
            </a:fld>
            <a:endParaRPr lang="en-US" smtClean="0"/>
          </a:p>
        </p:txBody>
      </p:sp>
      <p:sp>
        <p:nvSpPr>
          <p:cNvPr id="52230" name="Rectangle 2"/>
          <p:cNvSpPr>
            <a:spLocks noGrp="1" noChangeArrowheads="1"/>
          </p:cNvSpPr>
          <p:nvPr>
            <p:ph type="title"/>
          </p:nvPr>
        </p:nvSpPr>
        <p:spPr/>
        <p:txBody>
          <a:bodyPr/>
          <a:lstStyle/>
          <a:p>
            <a:r>
              <a:rPr lang="en-US" dirty="0" smtClean="0"/>
              <a:t>ROE: Property/Casualty Insurance by Major Event, 1987–2014E</a:t>
            </a:r>
          </a:p>
        </p:txBody>
      </p:sp>
      <p:sp>
        <p:nvSpPr>
          <p:cNvPr id="52231" name="Rectangle 3"/>
          <p:cNvSpPr>
            <a:spLocks noChangeArrowheads="1"/>
          </p:cNvSpPr>
          <p:nvPr/>
        </p:nvSpPr>
        <p:spPr bwMode="auto">
          <a:xfrm>
            <a:off x="0" y="6414802"/>
            <a:ext cx="7569200" cy="443198"/>
          </a:xfrm>
          <a:prstGeom prst="rect">
            <a:avLst/>
          </a:prstGeom>
          <a:noFill/>
          <a:ln w="9525">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dirty="0"/>
              <a:t>* 	Excludes Mortgage &amp; Financial Guarantee in 2008 </a:t>
            </a:r>
            <a:r>
              <a:rPr lang="en-US" sz="1100" dirty="0" smtClean="0"/>
              <a:t>– 2014.  2014 figure is through Q3:2014. </a:t>
            </a:r>
            <a:endParaRPr lang="en-US" sz="1100" dirty="0"/>
          </a:p>
          <a:p>
            <a:pPr marL="133350" indent="-133350" eaLnBrk="0" hangingPunct="0">
              <a:lnSpc>
                <a:spcPct val="90000"/>
              </a:lnSpc>
              <a:buClr>
                <a:schemeClr val="accent2"/>
              </a:buClr>
              <a:buFont typeface="Wingdings" pitchFamily="2" charset="2"/>
              <a:buNone/>
              <a:tabLst>
                <a:tab pos="112713" algn="r"/>
              </a:tabLst>
            </a:pPr>
            <a:r>
              <a:rPr lang="en-US" sz="1100" dirty="0"/>
              <a:t>	Sources: ISO, </a:t>
            </a:r>
            <a:r>
              <a:rPr lang="en-US" sz="1100" i="1" dirty="0" smtClean="0"/>
              <a:t>Fortune</a:t>
            </a:r>
            <a:r>
              <a:rPr lang="en-US" sz="1100" dirty="0" smtClean="0"/>
              <a:t>; Insurance Information Institute.</a:t>
            </a:r>
            <a:endParaRPr lang="en-US" sz="1100" dirty="0"/>
          </a:p>
        </p:txBody>
      </p:sp>
      <p:graphicFrame>
        <p:nvGraphicFramePr>
          <p:cNvPr id="2026500" name="Object 2"/>
          <p:cNvGraphicFramePr>
            <a:graphicFrameLocks/>
          </p:cNvGraphicFramePr>
          <p:nvPr>
            <p:extLst>
              <p:ext uri="{D42A27DB-BD31-4B8C-83A1-F6EECF244321}">
                <p14:modId xmlns:p14="http://schemas.microsoft.com/office/powerpoint/2010/main" val="1465918121"/>
              </p:ext>
            </p:extLst>
          </p:nvPr>
        </p:nvGraphicFramePr>
        <p:xfrm>
          <a:off x="287337" y="1475843"/>
          <a:ext cx="8569325" cy="4579937"/>
        </p:xfrm>
        <a:graphic>
          <a:graphicData uri="http://schemas.openxmlformats.org/presentationml/2006/ole">
            <mc:AlternateContent xmlns:mc="http://schemas.openxmlformats.org/markup-compatibility/2006">
              <mc:Choice xmlns:v="urn:schemas-microsoft-com:vml" Requires="v">
                <p:oleObj spid="_x0000_s28043361" name="Chart" r:id="rId4" imgW="3440391" imgH="1840438" progId="MSGraph.Chart.8">
                  <p:embed followColorScheme="full"/>
                </p:oleObj>
              </mc:Choice>
              <mc:Fallback>
                <p:oleObj name="Chart" r:id="rId4" imgW="3440391" imgH="1840438" progId="MSGraph.Chart.8">
                  <p:embed followColorScheme="full"/>
                  <p:pic>
                    <p:nvPicPr>
                      <p:cNvPr id="0" name=""/>
                      <p:cNvPicPr>
                        <a:picLocks noChangeArrowheads="1"/>
                      </p:cNvPicPr>
                      <p:nvPr/>
                    </p:nvPicPr>
                    <p:blipFill>
                      <a:blip r:embed="rId5"/>
                      <a:srcRect/>
                      <a:stretch>
                        <a:fillRect/>
                      </a:stretch>
                    </p:blipFill>
                    <p:spPr bwMode="gray">
                      <a:xfrm>
                        <a:off x="287337" y="1475843"/>
                        <a:ext cx="8569325" cy="4579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32" name="Rectangle 5"/>
          <p:cNvSpPr>
            <a:spLocks noChangeArrowheads="1"/>
          </p:cNvSpPr>
          <p:nvPr/>
        </p:nvSpPr>
        <p:spPr bwMode="blackWhite">
          <a:xfrm>
            <a:off x="1438275" y="1377950"/>
            <a:ext cx="4129088" cy="72866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P/C Profitability Is </a:t>
            </a:r>
            <a:r>
              <a:rPr lang="en-US" b="1" dirty="0" smtClean="0">
                <a:solidFill>
                  <a:srgbClr val="FFFFFF"/>
                </a:solidFill>
              </a:rPr>
              <a:t>Impacted by Both  </a:t>
            </a:r>
            <a:r>
              <a:rPr lang="en-US" b="1" dirty="0">
                <a:solidFill>
                  <a:srgbClr val="FFFFFF"/>
                </a:solidFill>
              </a:rPr>
              <a:t/>
            </a:r>
            <a:br>
              <a:rPr lang="en-US" b="1" dirty="0">
                <a:solidFill>
                  <a:srgbClr val="FFFFFF"/>
                </a:solidFill>
              </a:rPr>
            </a:br>
            <a:r>
              <a:rPr lang="en-US" b="1" dirty="0">
                <a:solidFill>
                  <a:srgbClr val="FFFFFF"/>
                </a:solidFill>
              </a:rPr>
              <a:t> Cyclicality and </a:t>
            </a:r>
            <a:r>
              <a:rPr lang="en-US" b="1" dirty="0" smtClean="0">
                <a:solidFill>
                  <a:srgbClr val="FFFFFF"/>
                </a:solidFill>
              </a:rPr>
              <a:t>Ordinary Volatility</a:t>
            </a:r>
            <a:endParaRPr lang="pt-BR" b="1" dirty="0">
              <a:solidFill>
                <a:srgbClr val="FFFFFF"/>
              </a:solidFill>
            </a:endParaRPr>
          </a:p>
        </p:txBody>
      </p:sp>
      <p:sp>
        <p:nvSpPr>
          <p:cNvPr id="2026503" name="Oval 7"/>
          <p:cNvSpPr>
            <a:spLocks noChangeArrowheads="1"/>
          </p:cNvSpPr>
          <p:nvPr/>
        </p:nvSpPr>
        <p:spPr bwMode="auto">
          <a:xfrm>
            <a:off x="1741578" y="3138300"/>
            <a:ext cx="307975" cy="533400"/>
          </a:xfrm>
          <a:prstGeom prst="ellipse">
            <a:avLst/>
          </a:prstGeom>
          <a:noFill/>
          <a:ln w="38100">
            <a:solidFill>
              <a:srgbClr val="FF6801"/>
            </a:solidFill>
            <a:round/>
            <a:headEnd/>
            <a:tailEnd/>
          </a:ln>
        </p:spPr>
        <p:txBody>
          <a:bodyPr wrap="none" anchor="ctr"/>
          <a:lstStyle/>
          <a:p>
            <a:endParaRPr lang="en-US"/>
          </a:p>
        </p:txBody>
      </p:sp>
      <p:sp>
        <p:nvSpPr>
          <p:cNvPr id="2026504" name="AutoShape 8"/>
          <p:cNvSpPr>
            <a:spLocks noChangeArrowheads="1"/>
          </p:cNvSpPr>
          <p:nvPr/>
        </p:nvSpPr>
        <p:spPr bwMode="blackWhite">
          <a:xfrm>
            <a:off x="1064823" y="3871451"/>
            <a:ext cx="754062" cy="292100"/>
          </a:xfrm>
          <a:prstGeom prst="wedgeRectCallout">
            <a:avLst>
              <a:gd name="adj1" fmla="val 46112"/>
              <a:gd name="adj2" fmla="val -12334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Hugo</a:t>
            </a:r>
          </a:p>
        </p:txBody>
      </p:sp>
      <p:sp>
        <p:nvSpPr>
          <p:cNvPr id="2026506" name="Oval 10"/>
          <p:cNvSpPr>
            <a:spLocks noChangeArrowheads="1"/>
          </p:cNvSpPr>
          <p:nvPr/>
        </p:nvSpPr>
        <p:spPr bwMode="auto">
          <a:xfrm>
            <a:off x="2275436" y="3784106"/>
            <a:ext cx="307975" cy="533400"/>
          </a:xfrm>
          <a:prstGeom prst="ellipse">
            <a:avLst/>
          </a:prstGeom>
          <a:noFill/>
          <a:ln w="38100">
            <a:solidFill>
              <a:srgbClr val="FF6801"/>
            </a:solidFill>
            <a:round/>
            <a:headEnd/>
            <a:tailEnd/>
          </a:ln>
        </p:spPr>
        <p:txBody>
          <a:bodyPr wrap="none" anchor="ctr"/>
          <a:lstStyle/>
          <a:p>
            <a:endParaRPr lang="en-US"/>
          </a:p>
        </p:txBody>
      </p:sp>
      <p:sp>
        <p:nvSpPr>
          <p:cNvPr id="2026507" name="AutoShape 11"/>
          <p:cNvSpPr>
            <a:spLocks noChangeArrowheads="1"/>
          </p:cNvSpPr>
          <p:nvPr/>
        </p:nvSpPr>
        <p:spPr bwMode="blackWhite">
          <a:xfrm>
            <a:off x="1169333" y="4463503"/>
            <a:ext cx="1085850" cy="292100"/>
          </a:xfrm>
          <a:prstGeom prst="wedgeRectCallout">
            <a:avLst>
              <a:gd name="adj1" fmla="val 46408"/>
              <a:gd name="adj2" fmla="val -12805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Andrew</a:t>
            </a:r>
          </a:p>
        </p:txBody>
      </p:sp>
      <p:sp>
        <p:nvSpPr>
          <p:cNvPr id="2026509" name="Oval 13"/>
          <p:cNvSpPr>
            <a:spLocks noChangeArrowheads="1"/>
          </p:cNvSpPr>
          <p:nvPr/>
        </p:nvSpPr>
        <p:spPr bwMode="auto">
          <a:xfrm>
            <a:off x="2881061" y="3635529"/>
            <a:ext cx="307975" cy="533400"/>
          </a:xfrm>
          <a:prstGeom prst="ellipse">
            <a:avLst/>
          </a:prstGeom>
          <a:noFill/>
          <a:ln w="38100">
            <a:solidFill>
              <a:srgbClr val="FF6801"/>
            </a:solidFill>
            <a:round/>
            <a:headEnd/>
            <a:tailEnd/>
          </a:ln>
        </p:spPr>
        <p:txBody>
          <a:bodyPr wrap="none" anchor="ctr"/>
          <a:lstStyle/>
          <a:p>
            <a:endParaRPr lang="en-US"/>
          </a:p>
        </p:txBody>
      </p:sp>
      <p:sp>
        <p:nvSpPr>
          <p:cNvPr id="2026510" name="AutoShape 14"/>
          <p:cNvSpPr>
            <a:spLocks noChangeArrowheads="1"/>
          </p:cNvSpPr>
          <p:nvPr/>
        </p:nvSpPr>
        <p:spPr bwMode="blackWhite">
          <a:xfrm>
            <a:off x="2295070" y="4781363"/>
            <a:ext cx="1162050" cy="292100"/>
          </a:xfrm>
          <a:prstGeom prst="wedgeRectCallout">
            <a:avLst>
              <a:gd name="adj1" fmla="val 12904"/>
              <a:gd name="adj2" fmla="val -24609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Northridge</a:t>
            </a:r>
          </a:p>
        </p:txBody>
      </p:sp>
      <p:sp>
        <p:nvSpPr>
          <p:cNvPr id="2026512" name="Oval 16"/>
          <p:cNvSpPr>
            <a:spLocks noChangeArrowheads="1"/>
          </p:cNvSpPr>
          <p:nvPr/>
        </p:nvSpPr>
        <p:spPr bwMode="auto">
          <a:xfrm>
            <a:off x="3689109" y="2756114"/>
            <a:ext cx="307975" cy="533400"/>
          </a:xfrm>
          <a:prstGeom prst="ellipse">
            <a:avLst/>
          </a:prstGeom>
          <a:noFill/>
          <a:ln w="38100">
            <a:solidFill>
              <a:srgbClr val="FF6801"/>
            </a:solidFill>
            <a:round/>
            <a:headEnd/>
            <a:tailEnd/>
          </a:ln>
        </p:spPr>
        <p:txBody>
          <a:bodyPr wrap="none" anchor="ctr"/>
          <a:lstStyle/>
          <a:p>
            <a:endParaRPr lang="en-US"/>
          </a:p>
        </p:txBody>
      </p:sp>
      <p:sp>
        <p:nvSpPr>
          <p:cNvPr id="2026513" name="AutoShape 17"/>
          <p:cNvSpPr>
            <a:spLocks noChangeArrowheads="1"/>
          </p:cNvSpPr>
          <p:nvPr/>
        </p:nvSpPr>
        <p:spPr bwMode="blackWhite">
          <a:xfrm>
            <a:off x="3431077" y="3996711"/>
            <a:ext cx="1265424" cy="711200"/>
          </a:xfrm>
          <a:prstGeom prst="wedgeRectCallout">
            <a:avLst>
              <a:gd name="adj1" fmla="val -8362"/>
              <a:gd name="adj2" fmla="val -14313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Lowest CAT Losses in </a:t>
            </a:r>
            <a:br>
              <a:rPr lang="en-US" sz="1400" b="1">
                <a:solidFill>
                  <a:schemeClr val="bg1"/>
                </a:solidFill>
              </a:rPr>
            </a:br>
            <a:r>
              <a:rPr lang="en-US" sz="1400" b="1">
                <a:solidFill>
                  <a:schemeClr val="bg1"/>
                </a:solidFill>
              </a:rPr>
              <a:t>15 Years</a:t>
            </a:r>
          </a:p>
        </p:txBody>
      </p:sp>
      <p:sp>
        <p:nvSpPr>
          <p:cNvPr id="2026515" name="Oval 19"/>
          <p:cNvSpPr>
            <a:spLocks noChangeArrowheads="1"/>
          </p:cNvSpPr>
          <p:nvPr/>
        </p:nvSpPr>
        <p:spPr bwMode="auto">
          <a:xfrm>
            <a:off x="4829486" y="4652869"/>
            <a:ext cx="307975" cy="533400"/>
          </a:xfrm>
          <a:prstGeom prst="ellipse">
            <a:avLst/>
          </a:prstGeom>
          <a:noFill/>
          <a:ln w="38100">
            <a:solidFill>
              <a:srgbClr val="FF6801"/>
            </a:solidFill>
            <a:round/>
            <a:headEnd/>
            <a:tailEnd/>
          </a:ln>
        </p:spPr>
        <p:txBody>
          <a:bodyPr wrap="none" anchor="ctr"/>
          <a:lstStyle/>
          <a:p>
            <a:endParaRPr lang="en-US"/>
          </a:p>
        </p:txBody>
      </p:sp>
      <p:sp>
        <p:nvSpPr>
          <p:cNvPr id="2026516" name="AutoShape 20"/>
          <p:cNvSpPr>
            <a:spLocks noChangeArrowheads="1"/>
          </p:cNvSpPr>
          <p:nvPr/>
        </p:nvSpPr>
        <p:spPr bwMode="blackWhite">
          <a:xfrm>
            <a:off x="4426756" y="3447957"/>
            <a:ext cx="958850" cy="292100"/>
          </a:xfrm>
          <a:prstGeom prst="wedgeRectCallout">
            <a:avLst>
              <a:gd name="adj1" fmla="val 8604"/>
              <a:gd name="adj2" fmla="val 33937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Sept. 11</a:t>
            </a:r>
          </a:p>
        </p:txBody>
      </p:sp>
      <p:sp>
        <p:nvSpPr>
          <p:cNvPr id="2026518" name="Oval 22"/>
          <p:cNvSpPr>
            <a:spLocks noChangeArrowheads="1"/>
          </p:cNvSpPr>
          <p:nvPr/>
        </p:nvSpPr>
        <p:spPr bwMode="auto">
          <a:xfrm>
            <a:off x="5993629" y="3037728"/>
            <a:ext cx="307975" cy="533400"/>
          </a:xfrm>
          <a:prstGeom prst="ellipse">
            <a:avLst/>
          </a:prstGeom>
          <a:noFill/>
          <a:ln w="38100">
            <a:solidFill>
              <a:srgbClr val="FF6801"/>
            </a:solidFill>
            <a:round/>
            <a:headEnd/>
            <a:tailEnd/>
          </a:ln>
        </p:spPr>
        <p:txBody>
          <a:bodyPr wrap="none" anchor="ctr"/>
          <a:lstStyle/>
          <a:p>
            <a:endParaRPr lang="en-US"/>
          </a:p>
        </p:txBody>
      </p:sp>
      <p:sp>
        <p:nvSpPr>
          <p:cNvPr id="2026519" name="AutoShape 23"/>
          <p:cNvSpPr>
            <a:spLocks noChangeArrowheads="1"/>
          </p:cNvSpPr>
          <p:nvPr/>
        </p:nvSpPr>
        <p:spPr bwMode="blackWhite">
          <a:xfrm>
            <a:off x="5729556" y="1792031"/>
            <a:ext cx="1174750" cy="508000"/>
          </a:xfrm>
          <a:prstGeom prst="wedgeRectCallout">
            <a:avLst>
              <a:gd name="adj1" fmla="val -19216"/>
              <a:gd name="adj2" fmla="val 18019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Katrina, Rita, Wilma</a:t>
            </a:r>
          </a:p>
        </p:txBody>
      </p:sp>
      <p:sp>
        <p:nvSpPr>
          <p:cNvPr id="2026521" name="Oval 25"/>
          <p:cNvSpPr>
            <a:spLocks noChangeArrowheads="1"/>
          </p:cNvSpPr>
          <p:nvPr/>
        </p:nvSpPr>
        <p:spPr bwMode="auto">
          <a:xfrm>
            <a:off x="5668701" y="3059420"/>
            <a:ext cx="307975" cy="533400"/>
          </a:xfrm>
          <a:prstGeom prst="ellipse">
            <a:avLst/>
          </a:prstGeom>
          <a:noFill/>
          <a:ln w="38100">
            <a:solidFill>
              <a:srgbClr val="FF6801"/>
            </a:solidFill>
            <a:round/>
            <a:headEnd/>
            <a:tailEnd/>
          </a:ln>
        </p:spPr>
        <p:txBody>
          <a:bodyPr wrap="none" anchor="ctr"/>
          <a:lstStyle/>
          <a:p>
            <a:endParaRPr lang="en-US"/>
          </a:p>
        </p:txBody>
      </p:sp>
      <p:sp>
        <p:nvSpPr>
          <p:cNvPr id="2026522" name="AutoShape 26"/>
          <p:cNvSpPr>
            <a:spLocks noChangeArrowheads="1"/>
          </p:cNvSpPr>
          <p:nvPr/>
        </p:nvSpPr>
        <p:spPr bwMode="blackWhite">
          <a:xfrm>
            <a:off x="5389257" y="4184467"/>
            <a:ext cx="1314450" cy="292100"/>
          </a:xfrm>
          <a:prstGeom prst="wedgeRectCallout">
            <a:avLst>
              <a:gd name="adj1" fmla="val -18945"/>
              <a:gd name="adj2" fmla="val -23153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a:solidFill>
                  <a:schemeClr val="bg1"/>
                </a:solidFill>
              </a:rPr>
              <a:t>4 Hurricanes</a:t>
            </a:r>
          </a:p>
        </p:txBody>
      </p:sp>
      <p:sp>
        <p:nvSpPr>
          <p:cNvPr id="2026524" name="Oval 28"/>
          <p:cNvSpPr>
            <a:spLocks noChangeArrowheads="1"/>
          </p:cNvSpPr>
          <p:nvPr/>
        </p:nvSpPr>
        <p:spPr bwMode="auto">
          <a:xfrm>
            <a:off x="6809907" y="3815944"/>
            <a:ext cx="307975" cy="533400"/>
          </a:xfrm>
          <a:prstGeom prst="ellipse">
            <a:avLst/>
          </a:prstGeom>
          <a:noFill/>
          <a:ln w="38100">
            <a:solidFill>
              <a:srgbClr val="FF6801"/>
            </a:solidFill>
            <a:round/>
            <a:headEnd/>
            <a:tailEnd/>
          </a:ln>
        </p:spPr>
        <p:txBody>
          <a:bodyPr wrap="none" anchor="ctr"/>
          <a:lstStyle/>
          <a:p>
            <a:endParaRPr lang="en-US"/>
          </a:p>
        </p:txBody>
      </p:sp>
      <p:sp>
        <p:nvSpPr>
          <p:cNvPr id="2026525" name="AutoShape 29"/>
          <p:cNvSpPr>
            <a:spLocks noChangeArrowheads="1"/>
          </p:cNvSpPr>
          <p:nvPr/>
        </p:nvSpPr>
        <p:spPr bwMode="blackWhite">
          <a:xfrm>
            <a:off x="6205268" y="4805269"/>
            <a:ext cx="1152525" cy="546100"/>
          </a:xfrm>
          <a:prstGeom prst="wedgeRectCallout">
            <a:avLst>
              <a:gd name="adj1" fmla="val 18277"/>
              <a:gd name="adj2" fmla="val -127653"/>
            </a:avLst>
          </a:prstGeom>
          <a:gradFill rotWithShape="1">
            <a:gsLst>
              <a:gs pos="0">
                <a:schemeClr val="tx2"/>
              </a:gs>
              <a:gs pos="100000">
                <a:srgbClr val="9E8000"/>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t>Financial Crisis*</a:t>
            </a:r>
          </a:p>
        </p:txBody>
      </p:sp>
      <p:sp>
        <p:nvSpPr>
          <p:cNvPr id="52249" name="Rectangle 31"/>
          <p:cNvSpPr>
            <a:spLocks noChangeArrowheads="1"/>
          </p:cNvSpPr>
          <p:nvPr/>
        </p:nvSpPr>
        <p:spPr bwMode="black">
          <a:xfrm>
            <a:off x="347663" y="126682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(Percent)</a:t>
            </a:r>
          </a:p>
        </p:txBody>
      </p:sp>
      <p:sp>
        <p:nvSpPr>
          <p:cNvPr id="26" name="AutoShape 26"/>
          <p:cNvSpPr>
            <a:spLocks noChangeArrowheads="1"/>
          </p:cNvSpPr>
          <p:nvPr/>
        </p:nvSpPr>
        <p:spPr bwMode="blackWhite">
          <a:xfrm>
            <a:off x="7610171" y="4640826"/>
            <a:ext cx="1098599" cy="678425"/>
          </a:xfrm>
          <a:prstGeom prst="wedgeRectCallout">
            <a:avLst>
              <a:gd name="adj1" fmla="val -26346"/>
              <a:gd name="adj2" fmla="val -9743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Record Tornado Losses</a:t>
            </a:r>
            <a:endParaRPr lang="en-US" sz="1400" b="1" dirty="0">
              <a:solidFill>
                <a:schemeClr val="bg1"/>
              </a:solidFill>
            </a:endParaRPr>
          </a:p>
        </p:txBody>
      </p:sp>
      <p:sp>
        <p:nvSpPr>
          <p:cNvPr id="27" name="Oval 28"/>
          <p:cNvSpPr>
            <a:spLocks noChangeArrowheads="1"/>
          </p:cNvSpPr>
          <p:nvPr/>
        </p:nvSpPr>
        <p:spPr bwMode="auto">
          <a:xfrm>
            <a:off x="7649334" y="3778502"/>
            <a:ext cx="307975" cy="533400"/>
          </a:xfrm>
          <a:prstGeom prst="ellipse">
            <a:avLst/>
          </a:prstGeom>
          <a:noFill/>
          <a:ln w="38100">
            <a:solidFill>
              <a:srgbClr val="FF6801"/>
            </a:solidFill>
            <a:round/>
            <a:headEnd/>
            <a:tailEnd/>
          </a:ln>
        </p:spPr>
        <p:txBody>
          <a:bodyPr wrap="none" anchor="ctr"/>
          <a:lstStyle/>
          <a:p>
            <a:endParaRPr lang="en-US"/>
          </a:p>
        </p:txBody>
      </p:sp>
      <p:sp>
        <p:nvSpPr>
          <p:cNvPr id="28" name="Oval 28"/>
          <p:cNvSpPr>
            <a:spLocks noChangeArrowheads="1"/>
          </p:cNvSpPr>
          <p:nvPr/>
        </p:nvSpPr>
        <p:spPr bwMode="auto">
          <a:xfrm>
            <a:off x="7953765" y="3539176"/>
            <a:ext cx="307975" cy="533400"/>
          </a:xfrm>
          <a:prstGeom prst="ellipse">
            <a:avLst/>
          </a:prstGeom>
          <a:noFill/>
          <a:ln w="38100">
            <a:solidFill>
              <a:srgbClr val="FF6801"/>
            </a:solidFill>
            <a:round/>
            <a:headEnd/>
            <a:tailEnd/>
          </a:ln>
        </p:spPr>
        <p:txBody>
          <a:bodyPr wrap="none" anchor="ctr"/>
          <a:lstStyle/>
          <a:p>
            <a:endParaRPr lang="en-US"/>
          </a:p>
        </p:txBody>
      </p:sp>
      <p:sp>
        <p:nvSpPr>
          <p:cNvPr id="29" name="AutoShape 26"/>
          <p:cNvSpPr>
            <a:spLocks noChangeArrowheads="1"/>
          </p:cNvSpPr>
          <p:nvPr/>
        </p:nvSpPr>
        <p:spPr bwMode="blackWhite">
          <a:xfrm>
            <a:off x="8248712" y="4237038"/>
            <a:ext cx="766915" cy="329380"/>
          </a:xfrm>
          <a:prstGeom prst="wedgeRectCallout">
            <a:avLst>
              <a:gd name="adj1" fmla="val -49371"/>
              <a:gd name="adj2" fmla="val -11101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Sandy</a:t>
            </a:r>
            <a:endParaRPr lang="en-US" sz="1400" b="1" dirty="0">
              <a:solidFill>
                <a:schemeClr val="bg1"/>
              </a:solidFill>
            </a:endParaRPr>
          </a:p>
        </p:txBody>
      </p:sp>
      <p:sp>
        <p:nvSpPr>
          <p:cNvPr id="30" name="Oval 28"/>
          <p:cNvSpPr>
            <a:spLocks noChangeArrowheads="1"/>
          </p:cNvSpPr>
          <p:nvPr/>
        </p:nvSpPr>
        <p:spPr bwMode="auto">
          <a:xfrm>
            <a:off x="8181092" y="2934395"/>
            <a:ext cx="307975" cy="533400"/>
          </a:xfrm>
          <a:prstGeom prst="ellipse">
            <a:avLst/>
          </a:prstGeom>
          <a:noFill/>
          <a:ln w="38100">
            <a:solidFill>
              <a:srgbClr val="FF6801"/>
            </a:solidFill>
            <a:round/>
            <a:headEnd/>
            <a:tailEnd/>
          </a:ln>
        </p:spPr>
        <p:txBody>
          <a:bodyPr wrap="none" anchor="ctr"/>
          <a:lstStyle/>
          <a:p>
            <a:endParaRPr lang="en-US"/>
          </a:p>
        </p:txBody>
      </p:sp>
      <p:sp>
        <p:nvSpPr>
          <p:cNvPr id="31" name="AutoShape 26"/>
          <p:cNvSpPr>
            <a:spLocks noChangeArrowheads="1"/>
          </p:cNvSpPr>
          <p:nvPr/>
        </p:nvSpPr>
        <p:spPr bwMode="blackWhite">
          <a:xfrm>
            <a:off x="7505758" y="2235684"/>
            <a:ext cx="766915" cy="402509"/>
          </a:xfrm>
          <a:prstGeom prst="wedgeRectCallout">
            <a:avLst>
              <a:gd name="adj1" fmla="val 43223"/>
              <a:gd name="adj2" fmla="val 11102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Low CATs</a:t>
            </a:r>
            <a:endParaRPr lang="en-US" sz="1400" b="1" dirty="0">
              <a:solidFill>
                <a:schemeClr val="bg1"/>
              </a:solidFill>
            </a:endParaRPr>
          </a:p>
        </p:txBody>
      </p:sp>
      <p:sp>
        <p:nvSpPr>
          <p:cNvPr id="32" name="AutoShape 26"/>
          <p:cNvSpPr>
            <a:spLocks noChangeArrowheads="1"/>
          </p:cNvSpPr>
          <p:nvPr/>
        </p:nvSpPr>
        <p:spPr bwMode="blackWhite">
          <a:xfrm>
            <a:off x="8051173" y="1549099"/>
            <a:ext cx="985145" cy="638166"/>
          </a:xfrm>
          <a:prstGeom prst="wedgeRectCallout">
            <a:avLst>
              <a:gd name="adj1" fmla="val 14068"/>
              <a:gd name="adj2" fmla="val 26349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Modestly higher CATs</a:t>
            </a:r>
            <a:endParaRPr lang="en-US" sz="1400" b="1" dirty="0">
              <a:solidFill>
                <a:schemeClr val="bg1"/>
              </a:solidFill>
            </a:endParaRPr>
          </a:p>
        </p:txBody>
      </p:sp>
      <p:sp>
        <p:nvSpPr>
          <p:cNvPr id="33" name="Oval 28"/>
          <p:cNvSpPr>
            <a:spLocks noChangeArrowheads="1"/>
          </p:cNvSpPr>
          <p:nvPr/>
        </p:nvSpPr>
        <p:spPr bwMode="auto">
          <a:xfrm>
            <a:off x="8468312" y="3338840"/>
            <a:ext cx="307975" cy="533400"/>
          </a:xfrm>
          <a:prstGeom prst="ellipse">
            <a:avLst/>
          </a:prstGeom>
          <a:noFill/>
          <a:ln w="38100">
            <a:solidFill>
              <a:srgbClr val="FF6801"/>
            </a:solidFill>
            <a:round/>
            <a:headEnd/>
            <a:tailEnd/>
          </a:ln>
        </p:spPr>
        <p:txBody>
          <a:bodyPr wrap="none" anchor="ctr"/>
          <a:lstStyle/>
          <a:p>
            <a:endParaRPr lang="en-US"/>
          </a:p>
        </p:txBody>
      </p:sp>
    </p:spTree>
    <p:extLst>
      <p:ext uri="{BB962C8B-B14F-4D97-AF65-F5344CB8AC3E}">
        <p14:creationId xmlns:p14="http://schemas.microsoft.com/office/powerpoint/2010/main" val="15975973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700"/>
                                  </p:stCondLst>
                                  <p:childTnLst>
                                    <p:set>
                                      <p:cBhvr>
                                        <p:cTn id="6" dur="1" fill="hold">
                                          <p:stCondLst>
                                            <p:cond delay="0"/>
                                          </p:stCondLst>
                                        </p:cTn>
                                        <p:tgtEl>
                                          <p:spTgt spid="2026500"/>
                                        </p:tgtEl>
                                        <p:attrNameLst>
                                          <p:attrName>style.visibility</p:attrName>
                                        </p:attrNameLst>
                                      </p:cBhvr>
                                      <p:to>
                                        <p:strVal val="visible"/>
                                      </p:to>
                                    </p:set>
                                    <p:animEffect transition="in" filter="wipe(left)">
                                      <p:cBhvr>
                                        <p:cTn id="7" dur="1000"/>
                                        <p:tgtEl>
                                          <p:spTgt spid="2026500"/>
                                        </p:tgtEl>
                                      </p:cBhvr>
                                    </p:animEffect>
                                  </p:childTnLst>
                                </p:cTn>
                              </p:par>
                            </p:childTnLst>
                          </p:cTn>
                        </p:par>
                        <p:par>
                          <p:cTn id="8" fill="hold">
                            <p:stCondLst>
                              <p:cond delay="1700"/>
                            </p:stCondLst>
                            <p:childTnLst>
                              <p:par>
                                <p:cTn id="9" presetID="10" presetClass="entr" presetSubtype="0" fill="hold" grpId="0" nodeType="afterEffect">
                                  <p:stCondLst>
                                    <p:cond delay="700"/>
                                  </p:stCondLst>
                                  <p:childTnLst>
                                    <p:set>
                                      <p:cBhvr>
                                        <p:cTn id="10" dur="1" fill="hold">
                                          <p:stCondLst>
                                            <p:cond delay="0"/>
                                          </p:stCondLst>
                                        </p:cTn>
                                        <p:tgtEl>
                                          <p:spTgt spid="2026503"/>
                                        </p:tgtEl>
                                        <p:attrNameLst>
                                          <p:attrName>style.visibility</p:attrName>
                                        </p:attrNameLst>
                                      </p:cBhvr>
                                      <p:to>
                                        <p:strVal val="visible"/>
                                      </p:to>
                                    </p:set>
                                    <p:animEffect transition="in" filter="fade">
                                      <p:cBhvr>
                                        <p:cTn id="11" dur="1000"/>
                                        <p:tgtEl>
                                          <p:spTgt spid="2026503"/>
                                        </p:tgtEl>
                                      </p:cBhvr>
                                    </p:animEffect>
                                  </p:childTnLst>
                                </p:cTn>
                              </p:par>
                            </p:childTnLst>
                          </p:cTn>
                        </p:par>
                        <p:par>
                          <p:cTn id="12" fill="hold">
                            <p:stCondLst>
                              <p:cond delay="3400"/>
                            </p:stCondLst>
                            <p:childTnLst>
                              <p:par>
                                <p:cTn id="13" presetID="22" presetClass="entr" presetSubtype="1" fill="hold" grpId="0" nodeType="afterEffect">
                                  <p:stCondLst>
                                    <p:cond delay="0"/>
                                  </p:stCondLst>
                                  <p:childTnLst>
                                    <p:set>
                                      <p:cBhvr>
                                        <p:cTn id="14" dur="1" fill="hold">
                                          <p:stCondLst>
                                            <p:cond delay="0"/>
                                          </p:stCondLst>
                                        </p:cTn>
                                        <p:tgtEl>
                                          <p:spTgt spid="2026504"/>
                                        </p:tgtEl>
                                        <p:attrNameLst>
                                          <p:attrName>style.visibility</p:attrName>
                                        </p:attrNameLst>
                                      </p:cBhvr>
                                      <p:to>
                                        <p:strVal val="visible"/>
                                      </p:to>
                                    </p:set>
                                    <p:animEffect transition="in" filter="wipe(up)">
                                      <p:cBhvr>
                                        <p:cTn id="15" dur="500"/>
                                        <p:tgtEl>
                                          <p:spTgt spid="2026504"/>
                                        </p:tgtEl>
                                      </p:cBhvr>
                                    </p:animEffect>
                                  </p:childTnLst>
                                </p:cTn>
                              </p:par>
                            </p:childTnLst>
                          </p:cTn>
                        </p:par>
                        <p:par>
                          <p:cTn id="16" fill="hold">
                            <p:stCondLst>
                              <p:cond delay="3900"/>
                            </p:stCondLst>
                            <p:childTnLst>
                              <p:par>
                                <p:cTn id="17" presetID="10" presetClass="entr" presetSubtype="0" fill="hold" grpId="0" nodeType="afterEffect">
                                  <p:stCondLst>
                                    <p:cond delay="700"/>
                                  </p:stCondLst>
                                  <p:childTnLst>
                                    <p:set>
                                      <p:cBhvr>
                                        <p:cTn id="18" dur="1" fill="hold">
                                          <p:stCondLst>
                                            <p:cond delay="0"/>
                                          </p:stCondLst>
                                        </p:cTn>
                                        <p:tgtEl>
                                          <p:spTgt spid="2026506"/>
                                        </p:tgtEl>
                                        <p:attrNameLst>
                                          <p:attrName>style.visibility</p:attrName>
                                        </p:attrNameLst>
                                      </p:cBhvr>
                                      <p:to>
                                        <p:strVal val="visible"/>
                                      </p:to>
                                    </p:set>
                                    <p:animEffect transition="in" filter="fade">
                                      <p:cBhvr>
                                        <p:cTn id="19" dur="1000"/>
                                        <p:tgtEl>
                                          <p:spTgt spid="2026506"/>
                                        </p:tgtEl>
                                      </p:cBhvr>
                                    </p:animEffect>
                                  </p:childTnLst>
                                </p:cTn>
                              </p:par>
                            </p:childTnLst>
                          </p:cTn>
                        </p:par>
                        <p:par>
                          <p:cTn id="20" fill="hold">
                            <p:stCondLst>
                              <p:cond delay="5600"/>
                            </p:stCondLst>
                            <p:childTnLst>
                              <p:par>
                                <p:cTn id="21" presetID="22" presetClass="entr" presetSubtype="1" fill="hold" grpId="0" nodeType="afterEffect">
                                  <p:stCondLst>
                                    <p:cond delay="0"/>
                                  </p:stCondLst>
                                  <p:childTnLst>
                                    <p:set>
                                      <p:cBhvr>
                                        <p:cTn id="22" dur="1" fill="hold">
                                          <p:stCondLst>
                                            <p:cond delay="0"/>
                                          </p:stCondLst>
                                        </p:cTn>
                                        <p:tgtEl>
                                          <p:spTgt spid="2026507"/>
                                        </p:tgtEl>
                                        <p:attrNameLst>
                                          <p:attrName>style.visibility</p:attrName>
                                        </p:attrNameLst>
                                      </p:cBhvr>
                                      <p:to>
                                        <p:strVal val="visible"/>
                                      </p:to>
                                    </p:set>
                                    <p:animEffect transition="in" filter="wipe(up)">
                                      <p:cBhvr>
                                        <p:cTn id="23" dur="500"/>
                                        <p:tgtEl>
                                          <p:spTgt spid="2026507"/>
                                        </p:tgtEl>
                                      </p:cBhvr>
                                    </p:animEffect>
                                  </p:childTnLst>
                                </p:cTn>
                              </p:par>
                            </p:childTnLst>
                          </p:cTn>
                        </p:par>
                        <p:par>
                          <p:cTn id="24" fill="hold">
                            <p:stCondLst>
                              <p:cond delay="6100"/>
                            </p:stCondLst>
                            <p:childTnLst>
                              <p:par>
                                <p:cTn id="25" presetID="10" presetClass="entr" presetSubtype="0" fill="hold" grpId="0" nodeType="afterEffect">
                                  <p:stCondLst>
                                    <p:cond delay="700"/>
                                  </p:stCondLst>
                                  <p:childTnLst>
                                    <p:set>
                                      <p:cBhvr>
                                        <p:cTn id="26" dur="1" fill="hold">
                                          <p:stCondLst>
                                            <p:cond delay="0"/>
                                          </p:stCondLst>
                                        </p:cTn>
                                        <p:tgtEl>
                                          <p:spTgt spid="2026509"/>
                                        </p:tgtEl>
                                        <p:attrNameLst>
                                          <p:attrName>style.visibility</p:attrName>
                                        </p:attrNameLst>
                                      </p:cBhvr>
                                      <p:to>
                                        <p:strVal val="visible"/>
                                      </p:to>
                                    </p:set>
                                    <p:animEffect transition="in" filter="fade">
                                      <p:cBhvr>
                                        <p:cTn id="27" dur="1000"/>
                                        <p:tgtEl>
                                          <p:spTgt spid="2026509"/>
                                        </p:tgtEl>
                                      </p:cBhvr>
                                    </p:animEffect>
                                  </p:childTnLst>
                                </p:cTn>
                              </p:par>
                            </p:childTnLst>
                          </p:cTn>
                        </p:par>
                        <p:par>
                          <p:cTn id="28" fill="hold">
                            <p:stCondLst>
                              <p:cond delay="7800"/>
                            </p:stCondLst>
                            <p:childTnLst>
                              <p:par>
                                <p:cTn id="29" presetID="22" presetClass="entr" presetSubtype="1" fill="hold" grpId="0" nodeType="afterEffect">
                                  <p:stCondLst>
                                    <p:cond delay="0"/>
                                  </p:stCondLst>
                                  <p:childTnLst>
                                    <p:set>
                                      <p:cBhvr>
                                        <p:cTn id="30" dur="1" fill="hold">
                                          <p:stCondLst>
                                            <p:cond delay="0"/>
                                          </p:stCondLst>
                                        </p:cTn>
                                        <p:tgtEl>
                                          <p:spTgt spid="2026510"/>
                                        </p:tgtEl>
                                        <p:attrNameLst>
                                          <p:attrName>style.visibility</p:attrName>
                                        </p:attrNameLst>
                                      </p:cBhvr>
                                      <p:to>
                                        <p:strVal val="visible"/>
                                      </p:to>
                                    </p:set>
                                    <p:animEffect transition="in" filter="wipe(up)">
                                      <p:cBhvr>
                                        <p:cTn id="31" dur="500"/>
                                        <p:tgtEl>
                                          <p:spTgt spid="2026510"/>
                                        </p:tgtEl>
                                      </p:cBhvr>
                                    </p:animEffect>
                                  </p:childTnLst>
                                </p:cTn>
                              </p:par>
                            </p:childTnLst>
                          </p:cTn>
                        </p:par>
                        <p:par>
                          <p:cTn id="32" fill="hold">
                            <p:stCondLst>
                              <p:cond delay="8300"/>
                            </p:stCondLst>
                            <p:childTnLst>
                              <p:par>
                                <p:cTn id="33" presetID="10" presetClass="entr" presetSubtype="0" fill="hold" grpId="0" nodeType="afterEffect">
                                  <p:stCondLst>
                                    <p:cond delay="700"/>
                                  </p:stCondLst>
                                  <p:childTnLst>
                                    <p:set>
                                      <p:cBhvr>
                                        <p:cTn id="34" dur="1" fill="hold">
                                          <p:stCondLst>
                                            <p:cond delay="0"/>
                                          </p:stCondLst>
                                        </p:cTn>
                                        <p:tgtEl>
                                          <p:spTgt spid="2026512"/>
                                        </p:tgtEl>
                                        <p:attrNameLst>
                                          <p:attrName>style.visibility</p:attrName>
                                        </p:attrNameLst>
                                      </p:cBhvr>
                                      <p:to>
                                        <p:strVal val="visible"/>
                                      </p:to>
                                    </p:set>
                                    <p:animEffect transition="in" filter="fade">
                                      <p:cBhvr>
                                        <p:cTn id="35" dur="1000"/>
                                        <p:tgtEl>
                                          <p:spTgt spid="2026512"/>
                                        </p:tgtEl>
                                      </p:cBhvr>
                                    </p:animEffect>
                                  </p:childTnLst>
                                </p:cTn>
                              </p:par>
                            </p:childTnLst>
                          </p:cTn>
                        </p:par>
                        <p:par>
                          <p:cTn id="36" fill="hold">
                            <p:stCondLst>
                              <p:cond delay="10000"/>
                            </p:stCondLst>
                            <p:childTnLst>
                              <p:par>
                                <p:cTn id="37" presetID="22" presetClass="entr" presetSubtype="1" fill="hold" grpId="0" nodeType="afterEffect">
                                  <p:stCondLst>
                                    <p:cond delay="0"/>
                                  </p:stCondLst>
                                  <p:childTnLst>
                                    <p:set>
                                      <p:cBhvr>
                                        <p:cTn id="38" dur="1" fill="hold">
                                          <p:stCondLst>
                                            <p:cond delay="0"/>
                                          </p:stCondLst>
                                        </p:cTn>
                                        <p:tgtEl>
                                          <p:spTgt spid="2026513"/>
                                        </p:tgtEl>
                                        <p:attrNameLst>
                                          <p:attrName>style.visibility</p:attrName>
                                        </p:attrNameLst>
                                      </p:cBhvr>
                                      <p:to>
                                        <p:strVal val="visible"/>
                                      </p:to>
                                    </p:set>
                                    <p:animEffect transition="in" filter="wipe(up)">
                                      <p:cBhvr>
                                        <p:cTn id="39" dur="500"/>
                                        <p:tgtEl>
                                          <p:spTgt spid="2026513"/>
                                        </p:tgtEl>
                                      </p:cBhvr>
                                    </p:animEffect>
                                  </p:childTnLst>
                                </p:cTn>
                              </p:par>
                            </p:childTnLst>
                          </p:cTn>
                        </p:par>
                        <p:par>
                          <p:cTn id="40" fill="hold">
                            <p:stCondLst>
                              <p:cond delay="10500"/>
                            </p:stCondLst>
                            <p:childTnLst>
                              <p:par>
                                <p:cTn id="41" presetID="10" presetClass="entr" presetSubtype="0" fill="hold" grpId="0" nodeType="afterEffect">
                                  <p:stCondLst>
                                    <p:cond delay="700"/>
                                  </p:stCondLst>
                                  <p:childTnLst>
                                    <p:set>
                                      <p:cBhvr>
                                        <p:cTn id="42" dur="1" fill="hold">
                                          <p:stCondLst>
                                            <p:cond delay="0"/>
                                          </p:stCondLst>
                                        </p:cTn>
                                        <p:tgtEl>
                                          <p:spTgt spid="2026515"/>
                                        </p:tgtEl>
                                        <p:attrNameLst>
                                          <p:attrName>style.visibility</p:attrName>
                                        </p:attrNameLst>
                                      </p:cBhvr>
                                      <p:to>
                                        <p:strVal val="visible"/>
                                      </p:to>
                                    </p:set>
                                    <p:animEffect transition="in" filter="fade">
                                      <p:cBhvr>
                                        <p:cTn id="43" dur="1000"/>
                                        <p:tgtEl>
                                          <p:spTgt spid="2026515"/>
                                        </p:tgtEl>
                                      </p:cBhvr>
                                    </p:animEffect>
                                  </p:childTnLst>
                                </p:cTn>
                              </p:par>
                            </p:childTnLst>
                          </p:cTn>
                        </p:par>
                        <p:par>
                          <p:cTn id="44" fill="hold">
                            <p:stCondLst>
                              <p:cond delay="12200"/>
                            </p:stCondLst>
                            <p:childTnLst>
                              <p:par>
                                <p:cTn id="45" presetID="22" presetClass="entr" presetSubtype="4" fill="hold" grpId="0" nodeType="afterEffect">
                                  <p:stCondLst>
                                    <p:cond delay="0"/>
                                  </p:stCondLst>
                                  <p:childTnLst>
                                    <p:set>
                                      <p:cBhvr>
                                        <p:cTn id="46" dur="1" fill="hold">
                                          <p:stCondLst>
                                            <p:cond delay="0"/>
                                          </p:stCondLst>
                                        </p:cTn>
                                        <p:tgtEl>
                                          <p:spTgt spid="2026516"/>
                                        </p:tgtEl>
                                        <p:attrNameLst>
                                          <p:attrName>style.visibility</p:attrName>
                                        </p:attrNameLst>
                                      </p:cBhvr>
                                      <p:to>
                                        <p:strVal val="visible"/>
                                      </p:to>
                                    </p:set>
                                    <p:animEffect transition="in" filter="wipe(down)">
                                      <p:cBhvr>
                                        <p:cTn id="47" dur="500"/>
                                        <p:tgtEl>
                                          <p:spTgt spid="2026516"/>
                                        </p:tgtEl>
                                      </p:cBhvr>
                                    </p:animEffect>
                                  </p:childTnLst>
                                </p:cTn>
                              </p:par>
                            </p:childTnLst>
                          </p:cTn>
                        </p:par>
                        <p:par>
                          <p:cTn id="48" fill="hold">
                            <p:stCondLst>
                              <p:cond delay="12700"/>
                            </p:stCondLst>
                            <p:childTnLst>
                              <p:par>
                                <p:cTn id="49" presetID="10" presetClass="entr" presetSubtype="0" fill="hold" grpId="0" nodeType="afterEffect">
                                  <p:stCondLst>
                                    <p:cond delay="700"/>
                                  </p:stCondLst>
                                  <p:childTnLst>
                                    <p:set>
                                      <p:cBhvr>
                                        <p:cTn id="50" dur="1" fill="hold">
                                          <p:stCondLst>
                                            <p:cond delay="0"/>
                                          </p:stCondLst>
                                        </p:cTn>
                                        <p:tgtEl>
                                          <p:spTgt spid="2026521"/>
                                        </p:tgtEl>
                                        <p:attrNameLst>
                                          <p:attrName>style.visibility</p:attrName>
                                        </p:attrNameLst>
                                      </p:cBhvr>
                                      <p:to>
                                        <p:strVal val="visible"/>
                                      </p:to>
                                    </p:set>
                                    <p:animEffect transition="in" filter="fade">
                                      <p:cBhvr>
                                        <p:cTn id="51" dur="1000"/>
                                        <p:tgtEl>
                                          <p:spTgt spid="2026521"/>
                                        </p:tgtEl>
                                      </p:cBhvr>
                                    </p:animEffect>
                                  </p:childTnLst>
                                </p:cTn>
                              </p:par>
                            </p:childTnLst>
                          </p:cTn>
                        </p:par>
                        <p:par>
                          <p:cTn id="52" fill="hold">
                            <p:stCondLst>
                              <p:cond delay="14400"/>
                            </p:stCondLst>
                            <p:childTnLst>
                              <p:par>
                                <p:cTn id="53" presetID="22" presetClass="entr" presetSubtype="1" fill="hold" grpId="0" nodeType="afterEffect">
                                  <p:stCondLst>
                                    <p:cond delay="0"/>
                                  </p:stCondLst>
                                  <p:childTnLst>
                                    <p:set>
                                      <p:cBhvr>
                                        <p:cTn id="54" dur="1" fill="hold">
                                          <p:stCondLst>
                                            <p:cond delay="0"/>
                                          </p:stCondLst>
                                        </p:cTn>
                                        <p:tgtEl>
                                          <p:spTgt spid="2026522"/>
                                        </p:tgtEl>
                                        <p:attrNameLst>
                                          <p:attrName>style.visibility</p:attrName>
                                        </p:attrNameLst>
                                      </p:cBhvr>
                                      <p:to>
                                        <p:strVal val="visible"/>
                                      </p:to>
                                    </p:set>
                                    <p:animEffect transition="in" filter="wipe(up)">
                                      <p:cBhvr>
                                        <p:cTn id="55" dur="500"/>
                                        <p:tgtEl>
                                          <p:spTgt spid="2026522"/>
                                        </p:tgtEl>
                                      </p:cBhvr>
                                    </p:animEffect>
                                  </p:childTnLst>
                                </p:cTn>
                              </p:par>
                            </p:childTnLst>
                          </p:cTn>
                        </p:par>
                        <p:par>
                          <p:cTn id="56" fill="hold">
                            <p:stCondLst>
                              <p:cond delay="14900"/>
                            </p:stCondLst>
                            <p:childTnLst>
                              <p:par>
                                <p:cTn id="57" presetID="10" presetClass="entr" presetSubtype="0" fill="hold" grpId="0" nodeType="afterEffect">
                                  <p:stCondLst>
                                    <p:cond delay="700"/>
                                  </p:stCondLst>
                                  <p:childTnLst>
                                    <p:set>
                                      <p:cBhvr>
                                        <p:cTn id="58" dur="1" fill="hold">
                                          <p:stCondLst>
                                            <p:cond delay="0"/>
                                          </p:stCondLst>
                                        </p:cTn>
                                        <p:tgtEl>
                                          <p:spTgt spid="2026518"/>
                                        </p:tgtEl>
                                        <p:attrNameLst>
                                          <p:attrName>style.visibility</p:attrName>
                                        </p:attrNameLst>
                                      </p:cBhvr>
                                      <p:to>
                                        <p:strVal val="visible"/>
                                      </p:to>
                                    </p:set>
                                    <p:animEffect transition="in" filter="fade">
                                      <p:cBhvr>
                                        <p:cTn id="59" dur="1000"/>
                                        <p:tgtEl>
                                          <p:spTgt spid="2026518"/>
                                        </p:tgtEl>
                                      </p:cBhvr>
                                    </p:animEffect>
                                  </p:childTnLst>
                                </p:cTn>
                              </p:par>
                            </p:childTnLst>
                          </p:cTn>
                        </p:par>
                        <p:par>
                          <p:cTn id="60" fill="hold">
                            <p:stCondLst>
                              <p:cond delay="16600"/>
                            </p:stCondLst>
                            <p:childTnLst>
                              <p:par>
                                <p:cTn id="61" presetID="22" presetClass="entr" presetSubtype="4" fill="hold" grpId="0" nodeType="afterEffect">
                                  <p:stCondLst>
                                    <p:cond delay="0"/>
                                  </p:stCondLst>
                                  <p:childTnLst>
                                    <p:set>
                                      <p:cBhvr>
                                        <p:cTn id="62" dur="1" fill="hold">
                                          <p:stCondLst>
                                            <p:cond delay="0"/>
                                          </p:stCondLst>
                                        </p:cTn>
                                        <p:tgtEl>
                                          <p:spTgt spid="2026519"/>
                                        </p:tgtEl>
                                        <p:attrNameLst>
                                          <p:attrName>style.visibility</p:attrName>
                                        </p:attrNameLst>
                                      </p:cBhvr>
                                      <p:to>
                                        <p:strVal val="visible"/>
                                      </p:to>
                                    </p:set>
                                    <p:animEffect transition="in" filter="wipe(down)">
                                      <p:cBhvr>
                                        <p:cTn id="63" dur="500"/>
                                        <p:tgtEl>
                                          <p:spTgt spid="2026519"/>
                                        </p:tgtEl>
                                      </p:cBhvr>
                                    </p:animEffect>
                                  </p:childTnLst>
                                </p:cTn>
                              </p:par>
                            </p:childTnLst>
                          </p:cTn>
                        </p:par>
                        <p:par>
                          <p:cTn id="64" fill="hold">
                            <p:stCondLst>
                              <p:cond delay="17100"/>
                            </p:stCondLst>
                            <p:childTnLst>
                              <p:par>
                                <p:cTn id="65" presetID="10" presetClass="entr" presetSubtype="0" fill="hold" grpId="0" nodeType="afterEffect">
                                  <p:stCondLst>
                                    <p:cond delay="700"/>
                                  </p:stCondLst>
                                  <p:childTnLst>
                                    <p:set>
                                      <p:cBhvr>
                                        <p:cTn id="66" dur="1" fill="hold">
                                          <p:stCondLst>
                                            <p:cond delay="0"/>
                                          </p:stCondLst>
                                        </p:cTn>
                                        <p:tgtEl>
                                          <p:spTgt spid="2026524"/>
                                        </p:tgtEl>
                                        <p:attrNameLst>
                                          <p:attrName>style.visibility</p:attrName>
                                        </p:attrNameLst>
                                      </p:cBhvr>
                                      <p:to>
                                        <p:strVal val="visible"/>
                                      </p:to>
                                    </p:set>
                                    <p:animEffect transition="in" filter="fade">
                                      <p:cBhvr>
                                        <p:cTn id="67" dur="1000"/>
                                        <p:tgtEl>
                                          <p:spTgt spid="2026524"/>
                                        </p:tgtEl>
                                      </p:cBhvr>
                                    </p:animEffect>
                                  </p:childTnLst>
                                </p:cTn>
                              </p:par>
                            </p:childTnLst>
                          </p:cTn>
                        </p:par>
                        <p:par>
                          <p:cTn id="68" fill="hold">
                            <p:stCondLst>
                              <p:cond delay="18800"/>
                            </p:stCondLst>
                            <p:childTnLst>
                              <p:par>
                                <p:cTn id="69" presetID="22" presetClass="entr" presetSubtype="1" fill="hold" grpId="0" nodeType="afterEffect">
                                  <p:stCondLst>
                                    <p:cond delay="0"/>
                                  </p:stCondLst>
                                  <p:childTnLst>
                                    <p:set>
                                      <p:cBhvr>
                                        <p:cTn id="70" dur="1" fill="hold">
                                          <p:stCondLst>
                                            <p:cond delay="0"/>
                                          </p:stCondLst>
                                        </p:cTn>
                                        <p:tgtEl>
                                          <p:spTgt spid="2026525"/>
                                        </p:tgtEl>
                                        <p:attrNameLst>
                                          <p:attrName>style.visibility</p:attrName>
                                        </p:attrNameLst>
                                      </p:cBhvr>
                                      <p:to>
                                        <p:strVal val="visible"/>
                                      </p:to>
                                    </p:set>
                                    <p:animEffect transition="in" filter="wipe(up)">
                                      <p:cBhvr>
                                        <p:cTn id="71" dur="500"/>
                                        <p:tgtEl>
                                          <p:spTgt spid="2026525"/>
                                        </p:tgtEl>
                                      </p:cBhvr>
                                    </p:animEffect>
                                  </p:childTnLst>
                                </p:cTn>
                              </p:par>
                            </p:childTnLst>
                          </p:cTn>
                        </p:par>
                        <p:par>
                          <p:cTn id="72" fill="hold">
                            <p:stCondLst>
                              <p:cond delay="19300"/>
                            </p:stCondLst>
                            <p:childTnLst>
                              <p:par>
                                <p:cTn id="73" presetID="22" presetClass="entr" presetSubtype="1"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up)">
                                      <p:cBhvr>
                                        <p:cTn id="75" dur="500"/>
                                        <p:tgtEl>
                                          <p:spTgt spid="26"/>
                                        </p:tgtEl>
                                      </p:cBhvr>
                                    </p:animEffect>
                                  </p:childTnLst>
                                </p:cTn>
                              </p:par>
                            </p:childTnLst>
                          </p:cTn>
                        </p:par>
                        <p:par>
                          <p:cTn id="76" fill="hold">
                            <p:stCondLst>
                              <p:cond delay="19800"/>
                            </p:stCondLst>
                            <p:childTnLst>
                              <p:par>
                                <p:cTn id="77" presetID="10" presetClass="entr" presetSubtype="0" fill="hold" grpId="0" nodeType="afterEffect">
                                  <p:stCondLst>
                                    <p:cond delay="70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childTnLst>
                                </p:cTn>
                              </p:par>
                            </p:childTnLst>
                          </p:cTn>
                        </p:par>
                        <p:par>
                          <p:cTn id="80" fill="hold">
                            <p:stCondLst>
                              <p:cond delay="21500"/>
                            </p:stCondLst>
                            <p:childTnLst>
                              <p:par>
                                <p:cTn id="81" presetID="10" presetClass="entr" presetSubtype="0" fill="hold" grpId="0" nodeType="afterEffect">
                                  <p:stCondLst>
                                    <p:cond delay="70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1000"/>
                                        <p:tgtEl>
                                          <p:spTgt spid="28"/>
                                        </p:tgtEl>
                                      </p:cBhvr>
                                    </p:animEffect>
                                  </p:childTnLst>
                                </p:cTn>
                              </p:par>
                            </p:childTnLst>
                          </p:cTn>
                        </p:par>
                        <p:par>
                          <p:cTn id="84" fill="hold">
                            <p:stCondLst>
                              <p:cond delay="232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par>
                          <p:cTn id="88" fill="hold">
                            <p:stCondLst>
                              <p:cond delay="23700"/>
                            </p:stCondLst>
                            <p:childTnLst>
                              <p:par>
                                <p:cTn id="89" presetID="10" presetClass="entr" presetSubtype="0" fill="hold" grpId="0" nodeType="afterEffect">
                                  <p:stCondLst>
                                    <p:cond delay="70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1000"/>
                                        <p:tgtEl>
                                          <p:spTgt spid="30"/>
                                        </p:tgtEl>
                                      </p:cBhvr>
                                    </p:animEffect>
                                  </p:childTnLst>
                                </p:cTn>
                              </p:par>
                            </p:childTnLst>
                          </p:cTn>
                        </p:par>
                        <p:par>
                          <p:cTn id="92" fill="hold">
                            <p:stCondLst>
                              <p:cond delay="25400"/>
                            </p:stCondLst>
                            <p:childTnLst>
                              <p:par>
                                <p:cTn id="93" presetID="22" presetClass="entr" presetSubtype="1"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up)">
                                      <p:cBhvr>
                                        <p:cTn id="95" dur="500"/>
                                        <p:tgtEl>
                                          <p:spTgt spid="31"/>
                                        </p:tgtEl>
                                      </p:cBhvr>
                                    </p:animEffect>
                                  </p:childTnLst>
                                </p:cTn>
                              </p:par>
                            </p:childTnLst>
                          </p:cTn>
                        </p:par>
                        <p:par>
                          <p:cTn id="96" fill="hold">
                            <p:stCondLst>
                              <p:cond delay="25900"/>
                            </p:stCondLst>
                            <p:childTnLst>
                              <p:par>
                                <p:cTn id="97" presetID="22" presetClass="entr" presetSubtype="1"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up)">
                                      <p:cBhvr>
                                        <p:cTn id="99" dur="500"/>
                                        <p:tgtEl>
                                          <p:spTgt spid="32"/>
                                        </p:tgtEl>
                                      </p:cBhvr>
                                    </p:animEffect>
                                  </p:childTnLst>
                                </p:cTn>
                              </p:par>
                            </p:childTnLst>
                          </p:cTn>
                        </p:par>
                        <p:par>
                          <p:cTn id="100" fill="hold">
                            <p:stCondLst>
                              <p:cond delay="26400"/>
                            </p:stCondLst>
                            <p:childTnLst>
                              <p:par>
                                <p:cTn id="101" presetID="10" presetClass="entr" presetSubtype="0" fill="hold" grpId="0" nodeType="afterEffect">
                                  <p:stCondLst>
                                    <p:cond delay="700"/>
                                  </p:stCondLst>
                                  <p:childTnLst>
                                    <p:set>
                                      <p:cBhvr>
                                        <p:cTn id="102" dur="1" fill="hold">
                                          <p:stCondLst>
                                            <p:cond delay="0"/>
                                          </p:stCondLst>
                                        </p:cTn>
                                        <p:tgtEl>
                                          <p:spTgt spid="33"/>
                                        </p:tgtEl>
                                        <p:attrNameLst>
                                          <p:attrName>style.visibility</p:attrName>
                                        </p:attrNameLst>
                                      </p:cBhvr>
                                      <p:to>
                                        <p:strVal val="visible"/>
                                      </p:to>
                                    </p:set>
                                    <p:animEffect transition="in" filter="fade">
                                      <p:cBhvr>
                                        <p:cTn id="103"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26500" grpId="0" bld="series" animBg="0"/>
      <p:bldP spid="2026503" grpId="0" animBg="1"/>
      <p:bldP spid="2026504" grpId="0" animBg="1"/>
      <p:bldP spid="2026506" grpId="0" animBg="1"/>
      <p:bldP spid="2026507" grpId="0" animBg="1"/>
      <p:bldP spid="2026509" grpId="0" animBg="1"/>
      <p:bldP spid="2026510" grpId="0" animBg="1"/>
      <p:bldP spid="2026512" grpId="0" animBg="1"/>
      <p:bldP spid="2026513" grpId="0" animBg="1"/>
      <p:bldP spid="2026515" grpId="0" animBg="1"/>
      <p:bldP spid="2026516" grpId="0" animBg="1"/>
      <p:bldP spid="2026518" grpId="0" animBg="1"/>
      <p:bldP spid="2026519" grpId="0" animBg="1"/>
      <p:bldP spid="2026521" grpId="0" animBg="1"/>
      <p:bldP spid="2026522" grpId="0" animBg="1"/>
      <p:bldP spid="2026524" grpId="0" animBg="1"/>
      <p:bldP spid="20265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extLst>
              <p:ext uri="{D42A27DB-BD31-4B8C-83A1-F6EECF244321}">
                <p14:modId xmlns:p14="http://schemas.microsoft.com/office/powerpoint/2010/main" val="1170692556"/>
              </p:ext>
            </p:extLst>
          </p:nvPr>
        </p:nvGraphicFramePr>
        <p:xfrm>
          <a:off x="-88902" y="1200150"/>
          <a:ext cx="8915401" cy="5889625"/>
        </p:xfrm>
        <a:graphic>
          <a:graphicData uri="http://schemas.openxmlformats.org/presentationml/2006/ole">
            <mc:AlternateContent xmlns:mc="http://schemas.openxmlformats.org/markup-compatibility/2006">
              <mc:Choice xmlns:v="urn:schemas-microsoft-com:vml" Requires="v">
                <p:oleObj spid="_x0000_s28044384" name="Chart" r:id="rId5" imgW="3303075" imgH="2206198" progId="MSGraph.Chart.8">
                  <p:embed followColorScheme="full"/>
                </p:oleObj>
              </mc:Choice>
              <mc:Fallback>
                <p:oleObj name="Chart" r:id="rId5" imgW="3303075" imgH="2206198" progId="MSGraph.Chart.8">
                  <p:embed followColorScheme="full"/>
                  <p:pic>
                    <p:nvPicPr>
                      <p:cNvPr id="0" name=""/>
                      <p:cNvPicPr>
                        <a:picLocks noChangeAspect="1" noChangeArrowheads="1"/>
                      </p:cNvPicPr>
                      <p:nvPr/>
                    </p:nvPicPr>
                    <p:blipFill>
                      <a:blip r:embed="rId6"/>
                      <a:srcRect/>
                      <a:stretch>
                        <a:fillRect/>
                      </a:stretch>
                    </p:blipFill>
                    <p:spPr bwMode="auto">
                      <a:xfrm>
                        <a:off x="-88902" y="1200150"/>
                        <a:ext cx="8915401" cy="588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8" name="Rectangle 4"/>
          <p:cNvSpPr>
            <a:spLocks noChangeArrowheads="1"/>
          </p:cNvSpPr>
          <p:nvPr/>
        </p:nvSpPr>
        <p:spPr bwMode="auto">
          <a:xfrm>
            <a:off x="244272" y="6154005"/>
            <a:ext cx="8249055" cy="6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dirty="0">
                <a:solidFill>
                  <a:srgbClr val="000000"/>
                </a:solidFill>
              </a:rPr>
              <a:t>*Profitability =  P/C insurer ROEs. </a:t>
            </a:r>
            <a:r>
              <a:rPr lang="en-US" sz="1100" dirty="0" smtClean="0">
                <a:solidFill>
                  <a:srgbClr val="000000"/>
                </a:solidFill>
              </a:rPr>
              <a:t>2011-14 </a:t>
            </a:r>
            <a:r>
              <a:rPr lang="en-US" sz="1100" dirty="0">
                <a:solidFill>
                  <a:srgbClr val="000000"/>
                </a:solidFill>
              </a:rPr>
              <a:t>figures are estimates based on ROAS data.  Note:  Data for </a:t>
            </a:r>
            <a:r>
              <a:rPr lang="en-US" sz="1100" dirty="0" smtClean="0">
                <a:solidFill>
                  <a:srgbClr val="000000"/>
                </a:solidFill>
              </a:rPr>
              <a:t>2008-2014 </a:t>
            </a:r>
            <a:r>
              <a:rPr lang="en-US" sz="1100" dirty="0">
                <a:solidFill>
                  <a:srgbClr val="000000"/>
                </a:solidFill>
              </a:rPr>
              <a:t>exclude mortgage and financial guaranty insurers</a:t>
            </a:r>
            <a:r>
              <a:rPr lang="en-US" sz="1100" dirty="0" smtClean="0">
                <a:solidFill>
                  <a:srgbClr val="000000"/>
                </a:solidFill>
              </a:rPr>
              <a:t>. 2014 figure is through Q3.</a:t>
            </a:r>
            <a:endParaRPr lang="en-US" sz="1100" dirty="0">
              <a:solidFill>
                <a:srgbClr val="000000"/>
              </a:solidFill>
            </a:endParaRPr>
          </a:p>
          <a:p>
            <a:r>
              <a:rPr lang="en-US" sz="1100" dirty="0">
                <a:solidFill>
                  <a:srgbClr val="000000"/>
                </a:solidFill>
              </a:rPr>
              <a:t>Source:  Insurance Information Institute; NAIC, ISO, A.M. Best.</a:t>
            </a:r>
          </a:p>
        </p:txBody>
      </p:sp>
      <p:sp>
        <p:nvSpPr>
          <p:cNvPr id="16390" name="AutoShape 7"/>
          <p:cNvSpPr>
            <a:spLocks noChangeArrowheads="1"/>
          </p:cNvSpPr>
          <p:nvPr/>
        </p:nvSpPr>
        <p:spPr bwMode="auto">
          <a:xfrm>
            <a:off x="3794127" y="1924104"/>
            <a:ext cx="1073789" cy="223294"/>
          </a:xfrm>
          <a:prstGeom prst="wedgeRectCallout">
            <a:avLst>
              <a:gd name="adj1" fmla="val -22651"/>
              <a:gd name="adj2" fmla="val 124631"/>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1977:19.0%</a:t>
            </a:r>
            <a:endParaRPr lang="en-US" sz="1000">
              <a:solidFill>
                <a:srgbClr val="000000"/>
              </a:solidFill>
            </a:endParaRPr>
          </a:p>
        </p:txBody>
      </p:sp>
      <p:sp>
        <p:nvSpPr>
          <p:cNvPr id="16394" name="AutoShape 11"/>
          <p:cNvSpPr>
            <a:spLocks noChangeArrowheads="1"/>
          </p:cNvSpPr>
          <p:nvPr/>
        </p:nvSpPr>
        <p:spPr bwMode="auto">
          <a:xfrm>
            <a:off x="4948274" y="2137670"/>
            <a:ext cx="1060450" cy="261143"/>
          </a:xfrm>
          <a:prstGeom prst="wedgeRectCallout">
            <a:avLst>
              <a:gd name="adj1" fmla="val -18833"/>
              <a:gd name="adj2" fmla="val 11059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1987:17.3%</a:t>
            </a:r>
            <a:endParaRPr lang="en-US" sz="1000">
              <a:solidFill>
                <a:srgbClr val="000000"/>
              </a:solidFill>
            </a:endParaRPr>
          </a:p>
        </p:txBody>
      </p:sp>
      <p:sp>
        <p:nvSpPr>
          <p:cNvPr id="16395" name="AutoShape 12"/>
          <p:cNvSpPr>
            <a:spLocks noChangeArrowheads="1"/>
          </p:cNvSpPr>
          <p:nvPr/>
        </p:nvSpPr>
        <p:spPr bwMode="auto">
          <a:xfrm>
            <a:off x="5953946" y="2721509"/>
            <a:ext cx="1007859" cy="220810"/>
          </a:xfrm>
          <a:prstGeom prst="wedgeRectCallout">
            <a:avLst>
              <a:gd name="adj1" fmla="val 7770"/>
              <a:gd name="adj2" fmla="val 22427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1997:11.6%</a:t>
            </a:r>
            <a:endParaRPr lang="en-US" sz="1000">
              <a:solidFill>
                <a:srgbClr val="000000"/>
              </a:solidFill>
            </a:endParaRPr>
          </a:p>
        </p:txBody>
      </p:sp>
      <p:sp>
        <p:nvSpPr>
          <p:cNvPr id="16396" name="AutoShape 13"/>
          <p:cNvSpPr>
            <a:spLocks noChangeArrowheads="1"/>
          </p:cNvSpPr>
          <p:nvPr/>
        </p:nvSpPr>
        <p:spPr bwMode="auto">
          <a:xfrm>
            <a:off x="7102307" y="2477144"/>
            <a:ext cx="1010561" cy="269887"/>
          </a:xfrm>
          <a:prstGeom prst="wedgeRectCallout">
            <a:avLst>
              <a:gd name="adj1" fmla="val -5991"/>
              <a:gd name="adj2" fmla="val 209199"/>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2006:12.7%</a:t>
            </a:r>
            <a:endParaRPr lang="en-US" sz="1000">
              <a:solidFill>
                <a:srgbClr val="000000"/>
              </a:solidFill>
            </a:endParaRPr>
          </a:p>
        </p:txBody>
      </p:sp>
      <p:sp>
        <p:nvSpPr>
          <p:cNvPr id="16401" name="AutoShape 18"/>
          <p:cNvSpPr>
            <a:spLocks noChangeArrowheads="1"/>
          </p:cNvSpPr>
          <p:nvPr/>
        </p:nvSpPr>
        <p:spPr bwMode="auto">
          <a:xfrm>
            <a:off x="4782528" y="5047590"/>
            <a:ext cx="965524" cy="258040"/>
          </a:xfrm>
          <a:prstGeom prst="wedgeRectCallout">
            <a:avLst>
              <a:gd name="adj1" fmla="val -35452"/>
              <a:gd name="adj2" fmla="val -11471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1984: 1.8%</a:t>
            </a:r>
            <a:endParaRPr lang="en-US" sz="1000">
              <a:solidFill>
                <a:srgbClr val="000000"/>
              </a:solidFill>
            </a:endParaRPr>
          </a:p>
        </p:txBody>
      </p:sp>
      <p:sp>
        <p:nvSpPr>
          <p:cNvPr id="16402" name="AutoShape 19"/>
          <p:cNvSpPr>
            <a:spLocks noChangeArrowheads="1"/>
          </p:cNvSpPr>
          <p:nvPr/>
        </p:nvSpPr>
        <p:spPr bwMode="auto">
          <a:xfrm>
            <a:off x="5797266" y="5000577"/>
            <a:ext cx="1026093" cy="234892"/>
          </a:xfrm>
          <a:prstGeom prst="wedgeRectCallout">
            <a:avLst>
              <a:gd name="adj1" fmla="val -42516"/>
              <a:gd name="adj2" fmla="val -264555"/>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1992: 4.5%</a:t>
            </a:r>
            <a:endParaRPr lang="en-US" sz="1000">
              <a:solidFill>
                <a:srgbClr val="000000"/>
              </a:solidFill>
            </a:endParaRPr>
          </a:p>
        </p:txBody>
      </p:sp>
      <p:sp>
        <p:nvSpPr>
          <p:cNvPr id="16403" name="AutoShape 20"/>
          <p:cNvSpPr>
            <a:spLocks noChangeArrowheads="1"/>
          </p:cNvSpPr>
          <p:nvPr/>
        </p:nvSpPr>
        <p:spPr bwMode="auto">
          <a:xfrm>
            <a:off x="7224639" y="5184475"/>
            <a:ext cx="1078171" cy="242310"/>
          </a:xfrm>
          <a:prstGeom prst="wedgeRectCallout">
            <a:avLst>
              <a:gd name="adj1" fmla="val -63835"/>
              <a:gd name="adj2" fmla="val -31257"/>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2001: -1.2%</a:t>
            </a:r>
            <a:endParaRPr lang="en-US" sz="1000">
              <a:solidFill>
                <a:srgbClr val="000000"/>
              </a:solidFill>
            </a:endParaRPr>
          </a:p>
        </p:txBody>
      </p:sp>
      <p:sp>
        <p:nvSpPr>
          <p:cNvPr id="16408" name="Rectangle 7"/>
          <p:cNvSpPr>
            <a:spLocks noChangeArrowheads="1"/>
          </p:cNvSpPr>
          <p:nvPr/>
        </p:nvSpPr>
        <p:spPr bwMode="black">
          <a:xfrm>
            <a:off x="185738" y="1155700"/>
            <a:ext cx="102393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ROE</a:t>
            </a:r>
          </a:p>
        </p:txBody>
      </p:sp>
      <p:sp>
        <p:nvSpPr>
          <p:cNvPr id="16409" name="AutoShape 6"/>
          <p:cNvSpPr>
            <a:spLocks noChangeArrowheads="1"/>
          </p:cNvSpPr>
          <p:nvPr/>
        </p:nvSpPr>
        <p:spPr bwMode="auto">
          <a:xfrm>
            <a:off x="3665110" y="5060537"/>
            <a:ext cx="1058679" cy="234300"/>
          </a:xfrm>
          <a:prstGeom prst="wedgeRectCallout">
            <a:avLst>
              <a:gd name="adj1" fmla="val -31527"/>
              <a:gd name="adj2" fmla="val -164537"/>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rgbClr val="000000"/>
                </a:solidFill>
              </a:rPr>
              <a:t>1975: 2.4%</a:t>
            </a:r>
            <a:endParaRPr lang="en-US" sz="1000">
              <a:solidFill>
                <a:srgbClr val="000000"/>
              </a:solidFill>
            </a:endParaRPr>
          </a:p>
        </p:txBody>
      </p:sp>
      <p:sp>
        <p:nvSpPr>
          <p:cNvPr id="29" name="AutoShape 8"/>
          <p:cNvSpPr>
            <a:spLocks noChangeArrowheads="1"/>
          </p:cNvSpPr>
          <p:nvPr/>
        </p:nvSpPr>
        <p:spPr bwMode="blackWhite">
          <a:xfrm>
            <a:off x="8239330" y="2962513"/>
            <a:ext cx="727671" cy="430787"/>
          </a:xfrm>
          <a:prstGeom prst="wedgeRectCallout">
            <a:avLst>
              <a:gd name="adj1" fmla="val -22093"/>
              <a:gd name="adj2" fmla="val 83483"/>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200" b="1" dirty="0" smtClean="0">
                <a:solidFill>
                  <a:srgbClr val="FFFFFF"/>
                </a:solidFill>
              </a:rPr>
              <a:t>2013 10.4%</a:t>
            </a:r>
            <a:endParaRPr lang="en-US" sz="1200" b="1" dirty="0">
              <a:solidFill>
                <a:srgbClr val="FFFFFF"/>
              </a:solidFill>
            </a:endParaRPr>
          </a:p>
        </p:txBody>
      </p:sp>
      <p:sp>
        <p:nvSpPr>
          <p:cNvPr id="19" name="AutoShape 8"/>
          <p:cNvSpPr>
            <a:spLocks noChangeArrowheads="1"/>
          </p:cNvSpPr>
          <p:nvPr/>
        </p:nvSpPr>
        <p:spPr bwMode="blackWhite">
          <a:xfrm>
            <a:off x="8078736" y="4582672"/>
            <a:ext cx="772370" cy="542954"/>
          </a:xfrm>
          <a:prstGeom prst="wedgeRectCallout">
            <a:avLst>
              <a:gd name="adj1" fmla="val 14510"/>
              <a:gd name="adj2" fmla="val -118364"/>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200" b="1" dirty="0" smtClean="0">
                <a:solidFill>
                  <a:srgbClr val="FFFFFF"/>
                </a:solidFill>
              </a:rPr>
              <a:t>2014:H1 7.6%</a:t>
            </a:r>
            <a:endParaRPr lang="en-US" sz="1200" b="1" dirty="0">
              <a:solidFill>
                <a:srgbClr val="FFFFFF"/>
              </a:solidFill>
            </a:endParaRPr>
          </a:p>
        </p:txBody>
      </p:sp>
      <p:sp>
        <p:nvSpPr>
          <p:cNvPr id="21" name="Rectangle 3"/>
          <p:cNvSpPr txBox="1">
            <a:spLocks noChangeArrowheads="1"/>
          </p:cNvSpPr>
          <p:nvPr/>
        </p:nvSpPr>
        <p:spPr bwMode="black">
          <a:xfrm>
            <a:off x="42356" y="-184830"/>
            <a:ext cx="8193014" cy="1143000"/>
          </a:xfrm>
          <a:prstGeom prst="rect">
            <a:avLst/>
          </a:prstGeom>
          <a:noFill/>
          <a:ln w="9525">
            <a:noFill/>
            <a:miter lim="800000"/>
            <a:headEnd/>
            <a:tailEnd/>
          </a:ln>
        </p:spPr>
        <p:txBody>
          <a:bodyPr vert="horz" wrap="square" lIns="45720" tIns="45720" rIns="45720" bIns="45720" numCol="1" rtlCol="0"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r>
              <a:rPr lang="en-US" sz="2700" kern="0" dirty="0" smtClean="0">
                <a:latin typeface="Arial" panose="020B0604020202020204" pitchFamily="34" charset="0"/>
              </a:rPr>
              <a:t>Back to the Future: Profitability Peaks &amp; Troughs in the P/C Insurance Industry, 1950 – 2014*</a:t>
            </a:r>
          </a:p>
        </p:txBody>
      </p:sp>
      <p:sp>
        <p:nvSpPr>
          <p:cNvPr id="22" name="AutoShape 6"/>
          <p:cNvSpPr>
            <a:spLocks noChangeArrowheads="1"/>
          </p:cNvSpPr>
          <p:nvPr/>
        </p:nvSpPr>
        <p:spPr bwMode="auto">
          <a:xfrm>
            <a:off x="2737743" y="4784918"/>
            <a:ext cx="1056384" cy="234300"/>
          </a:xfrm>
          <a:prstGeom prst="wedgeRectCallout">
            <a:avLst>
              <a:gd name="adj1" fmla="val -17714"/>
              <a:gd name="adj2" fmla="val -143778"/>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1969: 3.9%</a:t>
            </a:r>
            <a:endParaRPr lang="en-US" sz="1000" dirty="0">
              <a:solidFill>
                <a:srgbClr val="000000"/>
              </a:solidFill>
            </a:endParaRPr>
          </a:p>
        </p:txBody>
      </p:sp>
      <p:sp>
        <p:nvSpPr>
          <p:cNvPr id="23" name="AutoShape 6"/>
          <p:cNvSpPr>
            <a:spLocks noChangeArrowheads="1"/>
          </p:cNvSpPr>
          <p:nvPr/>
        </p:nvSpPr>
        <p:spPr bwMode="auto">
          <a:xfrm>
            <a:off x="2089130" y="5101768"/>
            <a:ext cx="1056384" cy="234300"/>
          </a:xfrm>
          <a:prstGeom prst="wedgeRectCallout">
            <a:avLst>
              <a:gd name="adj1" fmla="val -8506"/>
              <a:gd name="adj2" fmla="val -152082"/>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1965: 2.2%</a:t>
            </a:r>
            <a:endParaRPr lang="en-US" sz="1000" dirty="0">
              <a:solidFill>
                <a:srgbClr val="000000"/>
              </a:solidFill>
            </a:endParaRPr>
          </a:p>
        </p:txBody>
      </p:sp>
      <p:sp>
        <p:nvSpPr>
          <p:cNvPr id="24" name="AutoShape 6"/>
          <p:cNvSpPr>
            <a:spLocks noChangeArrowheads="1"/>
          </p:cNvSpPr>
          <p:nvPr/>
        </p:nvSpPr>
        <p:spPr bwMode="auto">
          <a:xfrm>
            <a:off x="996387" y="5108252"/>
            <a:ext cx="1056384" cy="234300"/>
          </a:xfrm>
          <a:prstGeom prst="wedgeRectCallout">
            <a:avLst>
              <a:gd name="adj1" fmla="val 9911"/>
              <a:gd name="adj2" fmla="val -147930"/>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1957: 1.8%</a:t>
            </a:r>
            <a:endParaRPr lang="en-US" sz="1000" dirty="0">
              <a:solidFill>
                <a:srgbClr val="000000"/>
              </a:solidFill>
            </a:endParaRPr>
          </a:p>
        </p:txBody>
      </p:sp>
      <p:sp>
        <p:nvSpPr>
          <p:cNvPr id="25" name="AutoShape 7"/>
          <p:cNvSpPr>
            <a:spLocks noChangeArrowheads="1"/>
          </p:cNvSpPr>
          <p:nvPr/>
        </p:nvSpPr>
        <p:spPr bwMode="auto">
          <a:xfrm>
            <a:off x="2897345" y="2665723"/>
            <a:ext cx="1073789" cy="223294"/>
          </a:xfrm>
          <a:prstGeom prst="wedgeRectCallout">
            <a:avLst>
              <a:gd name="adj1" fmla="val -3"/>
              <a:gd name="adj2" fmla="val 13334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1972:13.7%</a:t>
            </a:r>
            <a:endParaRPr lang="en-US" sz="1000" dirty="0">
              <a:solidFill>
                <a:srgbClr val="000000"/>
              </a:solidFill>
            </a:endParaRPr>
          </a:p>
        </p:txBody>
      </p:sp>
      <p:sp>
        <p:nvSpPr>
          <p:cNvPr id="27" name="AutoShape 7"/>
          <p:cNvSpPr>
            <a:spLocks noChangeArrowheads="1"/>
          </p:cNvSpPr>
          <p:nvPr/>
        </p:nvSpPr>
        <p:spPr bwMode="auto">
          <a:xfrm>
            <a:off x="2432193" y="3403645"/>
            <a:ext cx="797668" cy="421671"/>
          </a:xfrm>
          <a:prstGeom prst="wedgeRectCallout">
            <a:avLst>
              <a:gd name="adj1" fmla="val -5864"/>
              <a:gd name="adj2" fmla="val 134681"/>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1966-67: 5.5%</a:t>
            </a:r>
            <a:endParaRPr lang="en-US" sz="1000" dirty="0">
              <a:solidFill>
                <a:srgbClr val="000000"/>
              </a:solidFill>
            </a:endParaRPr>
          </a:p>
        </p:txBody>
      </p:sp>
      <p:sp>
        <p:nvSpPr>
          <p:cNvPr id="28" name="AutoShape 7"/>
          <p:cNvSpPr>
            <a:spLocks noChangeArrowheads="1"/>
          </p:cNvSpPr>
          <p:nvPr/>
        </p:nvSpPr>
        <p:spPr bwMode="auto">
          <a:xfrm>
            <a:off x="1325538" y="3607540"/>
            <a:ext cx="1073789" cy="223294"/>
          </a:xfrm>
          <a:prstGeom prst="wedgeRectCallout">
            <a:avLst>
              <a:gd name="adj1" fmla="val -3"/>
              <a:gd name="adj2" fmla="val 13334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1959:6.8%</a:t>
            </a:r>
            <a:endParaRPr lang="en-US" sz="1000" dirty="0">
              <a:solidFill>
                <a:srgbClr val="000000"/>
              </a:solidFill>
            </a:endParaRPr>
          </a:p>
        </p:txBody>
      </p:sp>
      <p:sp>
        <p:nvSpPr>
          <p:cNvPr id="30" name="AutoShape 7"/>
          <p:cNvSpPr>
            <a:spLocks noChangeArrowheads="1"/>
          </p:cNvSpPr>
          <p:nvPr/>
        </p:nvSpPr>
        <p:spPr bwMode="auto">
          <a:xfrm>
            <a:off x="788643" y="3231324"/>
            <a:ext cx="1073789" cy="223294"/>
          </a:xfrm>
          <a:prstGeom prst="wedgeRectCallout">
            <a:avLst>
              <a:gd name="adj1" fmla="val -44393"/>
              <a:gd name="adj2" fmla="val 224829"/>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dirty="0" smtClean="0">
                <a:solidFill>
                  <a:srgbClr val="000000"/>
                </a:solidFill>
              </a:rPr>
              <a:t>1950:8.0%</a:t>
            </a:r>
            <a:endParaRPr lang="en-US" sz="1000" dirty="0">
              <a:solidFill>
                <a:srgbClr val="000000"/>
              </a:solidFill>
            </a:endParaRPr>
          </a:p>
        </p:txBody>
      </p:sp>
      <p:sp>
        <p:nvSpPr>
          <p:cNvPr id="31" name="AutoShape 6"/>
          <p:cNvSpPr>
            <a:spLocks noChangeArrowheads="1"/>
          </p:cNvSpPr>
          <p:nvPr/>
        </p:nvSpPr>
        <p:spPr bwMode="blackWhite">
          <a:xfrm>
            <a:off x="859006" y="1307295"/>
            <a:ext cx="2854763" cy="981014"/>
          </a:xfrm>
          <a:prstGeom prst="wedgeRectCallout">
            <a:avLst>
              <a:gd name="adj1" fmla="val -20052"/>
              <a:gd name="adj2" fmla="val 12750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cs typeface="+mn-cs"/>
              </a:rPr>
              <a:t>1950-70: ROEs were lower in this period.  Low interest rates, low inflation, “Bureau” rate regulation all played a role</a:t>
            </a:r>
            <a:endParaRPr lang="en-US" sz="1400" b="1" dirty="0">
              <a:solidFill>
                <a:schemeClr val="bg1"/>
              </a:solidFill>
              <a:cs typeface="+mn-cs"/>
            </a:endParaRPr>
          </a:p>
        </p:txBody>
      </p:sp>
      <p:sp>
        <p:nvSpPr>
          <p:cNvPr id="32" name="AutoShape 6"/>
          <p:cNvSpPr>
            <a:spLocks noChangeArrowheads="1"/>
          </p:cNvSpPr>
          <p:nvPr/>
        </p:nvSpPr>
        <p:spPr bwMode="blackWhite">
          <a:xfrm>
            <a:off x="4387037" y="1026522"/>
            <a:ext cx="2854763" cy="869168"/>
          </a:xfrm>
          <a:prstGeom prst="wedgeRectCallout">
            <a:avLst>
              <a:gd name="adj1" fmla="val -19925"/>
              <a:gd name="adj2" fmla="val 7393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200" b="1" dirty="0" smtClean="0">
                <a:solidFill>
                  <a:schemeClr val="bg1"/>
                </a:solidFill>
                <a:cs typeface="+mn-cs"/>
              </a:rPr>
              <a:t>1970-90: Peak ROEs were much higher in this period while troughs were comparable.  High interest rates, rapid inflation, economic volatility all played roles</a:t>
            </a:r>
            <a:endParaRPr lang="en-US" sz="1200" b="1" dirty="0">
              <a:solidFill>
                <a:schemeClr val="bg1"/>
              </a:solidFill>
              <a:cs typeface="+mn-cs"/>
            </a:endParaRPr>
          </a:p>
        </p:txBody>
      </p:sp>
      <p:sp>
        <p:nvSpPr>
          <p:cNvPr id="33" name="AutoShape 6"/>
          <p:cNvSpPr>
            <a:spLocks noChangeArrowheads="1"/>
          </p:cNvSpPr>
          <p:nvPr/>
        </p:nvSpPr>
        <p:spPr bwMode="blackWhite">
          <a:xfrm>
            <a:off x="7377804" y="1307294"/>
            <a:ext cx="1715131" cy="942359"/>
          </a:xfrm>
          <a:prstGeom prst="wedgeRectCallout">
            <a:avLst>
              <a:gd name="adj1" fmla="val 824"/>
              <a:gd name="adj2" fmla="val 10162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200" b="1" dirty="0" smtClean="0">
                <a:solidFill>
                  <a:schemeClr val="bg1"/>
                </a:solidFill>
                <a:cs typeface="+mn-cs"/>
              </a:rPr>
              <a:t>1990-2010s: Déjà vu. Excluding mega-CATs, this period is very similar to the 1950-1970 period</a:t>
            </a:r>
            <a:endParaRPr lang="en-US" sz="1200" b="1" dirty="0">
              <a:solidFill>
                <a:schemeClr val="bg1"/>
              </a:solidFill>
              <a:cs typeface="+mn-cs"/>
            </a:endParaRPr>
          </a:p>
        </p:txBody>
      </p:sp>
    </p:spTree>
    <p:custDataLst>
      <p:tags r:id="rId2"/>
    </p:custDataLst>
    <p:extLst>
      <p:ext uri="{BB962C8B-B14F-4D97-AF65-F5344CB8AC3E}">
        <p14:creationId xmlns:p14="http://schemas.microsoft.com/office/powerpoint/2010/main" val="39145604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31"/>
                                        </p:tgtEl>
                                        <p:attrNameLst>
                                          <p:attrName>style.visibility</p:attrName>
                                        </p:attrNameLst>
                                      </p:cBhvr>
                                      <p:to>
                                        <p:strVal val="visible"/>
                                      </p:to>
                                    </p:set>
                                    <p:animEffect transition="in" filter="wipe(right)">
                                      <p:cBhvr>
                                        <p:cTn id="7" dur="500"/>
                                        <p:tgtEl>
                                          <p:spTgt spid="31"/>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32"/>
                                        </p:tgtEl>
                                        <p:attrNameLst>
                                          <p:attrName>style.visibility</p:attrName>
                                        </p:attrNameLst>
                                      </p:cBhvr>
                                      <p:to>
                                        <p:strVal val="visible"/>
                                      </p:to>
                                    </p:set>
                                    <p:animEffect transition="in" filter="wipe(right)">
                                      <p:cBhvr>
                                        <p:cTn id="11" dur="500"/>
                                        <p:tgtEl>
                                          <p:spTgt spid="32"/>
                                        </p:tgtEl>
                                      </p:cBhvr>
                                    </p:animEffect>
                                  </p:childTnLst>
                                </p:cTn>
                              </p:par>
                            </p:childTnLst>
                          </p:cTn>
                        </p:par>
                        <p:par>
                          <p:cTn id="12" fill="hold">
                            <p:stCondLst>
                              <p:cond delay="3000"/>
                            </p:stCondLst>
                            <p:childTnLst>
                              <p:par>
                                <p:cTn id="13" presetID="22" presetClass="entr" presetSubtype="2" fill="hold" grpId="0" nodeType="afterEffect">
                                  <p:stCondLst>
                                    <p:cond delay="100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0"/>
          <p:cNvSpPr>
            <a:spLocks noGrp="1" noChangeArrowheads="1"/>
          </p:cNvSpPr>
          <p:nvPr>
            <p:ph type="sldNum" sz="quarter" idx="12"/>
          </p:nvPr>
        </p:nvSpPr>
        <p:spPr>
          <a:noFill/>
        </p:spPr>
        <p:txBody>
          <a:bodyPr/>
          <a:lstStyle/>
          <a:p>
            <a:fld id="{9D5646EB-362A-483F-BF88-F05F54F12F08}" type="slidenum">
              <a:rPr lang="en-US" smtClean="0"/>
              <a:pPr/>
              <a:t>19</a:t>
            </a:fld>
            <a:endParaRPr lang="en-US" smtClean="0"/>
          </a:p>
        </p:txBody>
      </p:sp>
      <p:sp>
        <p:nvSpPr>
          <p:cNvPr id="1028" name="Rectangle 2"/>
          <p:cNvSpPr>
            <a:spLocks noGrp="1" noChangeArrowheads="1"/>
          </p:cNvSpPr>
          <p:nvPr>
            <p:ph type="title" idx="4294967295"/>
          </p:nvPr>
        </p:nvSpPr>
        <p:spPr>
          <a:xfrm>
            <a:off x="0" y="-123825"/>
            <a:ext cx="8686800" cy="1143000"/>
          </a:xfrm>
        </p:spPr>
        <p:txBody>
          <a:bodyPr lIns="92075" tIns="46038" rIns="92075" bIns="46038" anchor="b"/>
          <a:lstStyle/>
          <a:p>
            <a:r>
              <a:rPr lang="en-US" sz="2600" dirty="0" smtClean="0"/>
              <a:t>RNW All Lines by State, 2004-2013 Average:</a:t>
            </a:r>
            <a:br>
              <a:rPr lang="en-US" sz="2600" dirty="0" smtClean="0"/>
            </a:br>
            <a:r>
              <a:rPr lang="en-US" sz="2600" dirty="0" smtClean="0"/>
              <a:t>Highest 25 States</a:t>
            </a:r>
          </a:p>
        </p:txBody>
      </p:sp>
      <p:graphicFrame>
        <p:nvGraphicFramePr>
          <p:cNvPr id="1026" name="Object 3"/>
          <p:cNvGraphicFramePr>
            <a:graphicFrameLocks noGrp="1" noChangeAspect="1"/>
          </p:cNvGraphicFramePr>
          <p:nvPr>
            <p:ph idx="4294967295"/>
            <p:extLst>
              <p:ext uri="{D42A27DB-BD31-4B8C-83A1-F6EECF244321}">
                <p14:modId xmlns:p14="http://schemas.microsoft.com/office/powerpoint/2010/main" val="3699602279"/>
              </p:ext>
            </p:extLst>
          </p:nvPr>
        </p:nvGraphicFramePr>
        <p:xfrm>
          <a:off x="1588" y="1541463"/>
          <a:ext cx="9140825" cy="4722812"/>
        </p:xfrm>
        <a:graphic>
          <a:graphicData uri="http://schemas.openxmlformats.org/presentationml/2006/ole">
            <mc:AlternateContent xmlns:mc="http://schemas.openxmlformats.org/markup-compatibility/2006">
              <mc:Choice xmlns:v="urn:schemas-microsoft-com:vml" Requires="v">
                <p:oleObj spid="_x0000_s28145687" name="Chart" r:id="rId4" imgW="8810697" imgH="4552881" progId="MSGraph.Chart.8">
                  <p:embed followColorScheme="full"/>
                </p:oleObj>
              </mc:Choice>
              <mc:Fallback>
                <p:oleObj name="Chart" r:id="rId4" imgW="8810697" imgH="4552881" progId="MSGraph.Chart.8">
                  <p:embed followColorScheme="full"/>
                  <p:pic>
                    <p:nvPicPr>
                      <p:cNvPr id="0" name=""/>
                      <p:cNvPicPr>
                        <a:picLocks noChangeAspect="1" noChangeArrowheads="1"/>
                      </p:cNvPicPr>
                      <p:nvPr/>
                    </p:nvPicPr>
                    <p:blipFill>
                      <a:blip r:embed="rId5"/>
                      <a:srcRect/>
                      <a:stretch>
                        <a:fillRect/>
                      </a:stretch>
                    </p:blipFill>
                    <p:spPr bwMode="auto">
                      <a:xfrm>
                        <a:off x="1588" y="1541463"/>
                        <a:ext cx="9140825" cy="4722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AutoShape 9"/>
          <p:cNvSpPr>
            <a:spLocks noChangeArrowheads="1"/>
          </p:cNvSpPr>
          <p:nvPr/>
        </p:nvSpPr>
        <p:spPr bwMode="blackWhite">
          <a:xfrm>
            <a:off x="1746762" y="1391971"/>
            <a:ext cx="3170903" cy="1179871"/>
          </a:xfrm>
          <a:prstGeom prst="wedgeRectCallout">
            <a:avLst>
              <a:gd name="adj1" fmla="val -36857"/>
              <a:gd name="adj2" fmla="val 79809"/>
            </a:avLst>
          </a:prstGeom>
          <a:solidFill>
            <a:srgbClr val="225A7A"/>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rgbClr val="FFFFFF"/>
              </a:buClr>
              <a:buFont typeface="Wingdings" pitchFamily="2" charset="2"/>
              <a:buNone/>
            </a:pPr>
            <a:r>
              <a:rPr lang="en-US" sz="1600" b="1" dirty="0" smtClean="0">
                <a:solidFill>
                  <a:srgbClr val="FFFFFF"/>
                </a:solidFill>
              </a:rPr>
              <a:t>The most profitable states over the past decade are widely distributed geographically, though none are in the Gulf region</a:t>
            </a:r>
            <a:endParaRPr lang="en-US" sz="1600" b="1" dirty="0">
              <a:solidFill>
                <a:srgbClr val="FFFFFF"/>
              </a:solidFill>
            </a:endParaRPr>
          </a:p>
        </p:txBody>
      </p:sp>
      <p:sp>
        <p:nvSpPr>
          <p:cNvPr id="7" name="Rectangle 7"/>
          <p:cNvSpPr>
            <a:spLocks noChangeArrowheads="1"/>
          </p:cNvSpPr>
          <p:nvPr/>
        </p:nvSpPr>
        <p:spPr bwMode="auto">
          <a:xfrm>
            <a:off x="0" y="6386511"/>
            <a:ext cx="8750300" cy="428625"/>
          </a:xfrm>
          <a:prstGeom prst="rect">
            <a:avLst/>
          </a:prstGeom>
          <a:noFill/>
          <a:ln w="9525">
            <a:noFill/>
            <a:miter lim="800000"/>
            <a:headEnd/>
            <a:tailEnd/>
          </a:ln>
        </p:spPr>
        <p:txBody>
          <a:bodyPr>
            <a:spAutoFit/>
          </a:bodyPr>
          <a:lstStyle/>
          <a:p>
            <a:endParaRPr lang="en-US" sz="1100" dirty="0"/>
          </a:p>
          <a:p>
            <a:r>
              <a:rPr lang="en-US" sz="1100" dirty="0"/>
              <a:t>Source: </a:t>
            </a:r>
            <a:r>
              <a:rPr lang="en-US" sz="1100" dirty="0" smtClean="0"/>
              <a:t>NAIC; Insurance Information Institute.</a:t>
            </a:r>
            <a:r>
              <a:rPr lang="en-US" sz="1100" dirty="0"/>
              <a:t>	</a:t>
            </a:r>
          </a:p>
        </p:txBody>
      </p:sp>
    </p:spTree>
    <p:extLst>
      <p:ext uri="{BB962C8B-B14F-4D97-AF65-F5344CB8AC3E}">
        <p14:creationId xmlns:p14="http://schemas.microsoft.com/office/powerpoint/2010/main" val="3427645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6562" name="Rectangle 2"/>
          <p:cNvSpPr>
            <a:spLocks noGrp="1" noChangeArrowheads="1"/>
          </p:cNvSpPr>
          <p:nvPr>
            <p:ph type="title"/>
          </p:nvPr>
        </p:nvSpPr>
        <p:spPr>
          <a:xfrm>
            <a:off x="348673" y="297872"/>
            <a:ext cx="7772400" cy="304800"/>
          </a:xfrm>
        </p:spPr>
        <p:txBody>
          <a:bodyPr/>
          <a:lstStyle/>
          <a:p>
            <a:r>
              <a:rPr lang="en-US" altLang="en-US" dirty="0"/>
              <a:t>Presentation Outline</a:t>
            </a:r>
          </a:p>
        </p:txBody>
      </p:sp>
      <p:sp>
        <p:nvSpPr>
          <p:cNvPr id="2626563" name="Rectangle 3"/>
          <p:cNvSpPr>
            <a:spLocks noGrp="1" noChangeArrowheads="1"/>
          </p:cNvSpPr>
          <p:nvPr>
            <p:ph type="body" idx="1"/>
          </p:nvPr>
        </p:nvSpPr>
        <p:spPr bwMode="auto">
          <a:xfrm>
            <a:off x="505691" y="1163782"/>
            <a:ext cx="8382000" cy="51054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en-US" altLang="en-US" sz="2800" dirty="0"/>
              <a:t>The Structure of the Property/Casualty Insurance Industry</a:t>
            </a:r>
          </a:p>
          <a:p>
            <a:pPr lvl="1"/>
            <a:r>
              <a:rPr lang="en-US" altLang="en-US" sz="2400" dirty="0"/>
              <a:t>Organizational &amp; Marketing Structure of Insurers</a:t>
            </a:r>
          </a:p>
          <a:p>
            <a:pPr lvl="1"/>
            <a:r>
              <a:rPr lang="en-US" altLang="en-US" sz="2400" dirty="0"/>
              <a:t>Facts about the P/C Insurance Industry</a:t>
            </a:r>
            <a:r>
              <a:rPr lang="en-US" altLang="en-US" dirty="0"/>
              <a:t/>
            </a:r>
            <a:br>
              <a:rPr lang="en-US" altLang="en-US" dirty="0"/>
            </a:br>
            <a:endParaRPr lang="en-US" altLang="en-US" sz="2000" dirty="0"/>
          </a:p>
          <a:p>
            <a:r>
              <a:rPr lang="en-US" altLang="en-US" sz="2800" dirty="0"/>
              <a:t>How Property/Casualty Insurance Works</a:t>
            </a:r>
          </a:p>
          <a:p>
            <a:pPr lvl="1"/>
            <a:r>
              <a:rPr lang="en-US" altLang="en-US" sz="2400" dirty="0"/>
              <a:t>Insurance Cycles</a:t>
            </a:r>
          </a:p>
          <a:p>
            <a:pPr lvl="1"/>
            <a:r>
              <a:rPr lang="en-US" altLang="en-US" sz="2400" dirty="0"/>
              <a:t>Drivers of, and Importance of, </a:t>
            </a:r>
            <a:r>
              <a:rPr lang="en-US" altLang="en-US" sz="2400" dirty="0" smtClean="0"/>
              <a:t>Profits</a:t>
            </a:r>
          </a:p>
          <a:p>
            <a:pPr lvl="1">
              <a:buFont typeface="Times" panose="02020603050405020304" pitchFamily="18" charset="0"/>
              <a:buNone/>
            </a:pPr>
            <a:endParaRPr lang="en-US" altLang="en-US" sz="2400" dirty="0" smtClean="0"/>
          </a:p>
          <a:p>
            <a:r>
              <a:rPr lang="en-US" altLang="en-US" sz="2800" dirty="0" smtClean="0"/>
              <a:t>P/C Insurance: Performance Overview</a:t>
            </a:r>
            <a:endParaRPr lang="en-US" altLang="en-US" sz="2800" dirty="0"/>
          </a:p>
        </p:txBody>
      </p:sp>
    </p:spTree>
    <p:extLst>
      <p:ext uri="{BB962C8B-B14F-4D97-AF65-F5344CB8AC3E}">
        <p14:creationId xmlns:p14="http://schemas.microsoft.com/office/powerpoint/2010/main" val="84031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26562"/>
                                        </p:tgtEl>
                                        <p:attrNameLst>
                                          <p:attrName>style.visibility</p:attrName>
                                        </p:attrNameLst>
                                      </p:cBhvr>
                                      <p:to>
                                        <p:strVal val="visible"/>
                                      </p:to>
                                    </p:set>
                                    <p:animEffect transition="in" filter="box(out)">
                                      <p:cBhvr>
                                        <p:cTn id="7" dur="500"/>
                                        <p:tgtEl>
                                          <p:spTgt spid="2626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26563">
                                            <p:txEl>
                                              <p:pRg st="0" end="0"/>
                                            </p:txEl>
                                          </p:spTgt>
                                        </p:tgtEl>
                                        <p:attrNameLst>
                                          <p:attrName>style.visibility</p:attrName>
                                        </p:attrNameLst>
                                      </p:cBhvr>
                                      <p:to>
                                        <p:strVal val="visible"/>
                                      </p:to>
                                    </p:set>
                                    <p:anim calcmode="lin" valueType="num">
                                      <p:cBhvr>
                                        <p:cTn id="12" dur="500" fill="hold"/>
                                        <p:tgtEl>
                                          <p:spTgt spid="2626563">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2656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2656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26563">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26563">
                                            <p:txEl>
                                              <p:pRg st="1" end="1"/>
                                            </p:txEl>
                                          </p:spTgt>
                                        </p:tgtEl>
                                        <p:attrNameLst>
                                          <p:attrName>style.visibility</p:attrName>
                                        </p:attrNameLst>
                                      </p:cBhvr>
                                      <p:to>
                                        <p:strVal val="visible"/>
                                      </p:to>
                                    </p:set>
                                    <p:anim calcmode="lin" valueType="num">
                                      <p:cBhvr>
                                        <p:cTn id="18" dur="500" fill="hold"/>
                                        <p:tgtEl>
                                          <p:spTgt spid="2626563">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26563">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2656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26563">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26563">
                                            <p:txEl>
                                              <p:pRg st="2" end="2"/>
                                            </p:txEl>
                                          </p:spTgt>
                                        </p:tgtEl>
                                        <p:attrNameLst>
                                          <p:attrName>style.visibility</p:attrName>
                                        </p:attrNameLst>
                                      </p:cBhvr>
                                      <p:to>
                                        <p:strVal val="visible"/>
                                      </p:to>
                                    </p:set>
                                    <p:anim calcmode="lin" valueType="num">
                                      <p:cBhvr>
                                        <p:cTn id="24" dur="500" fill="hold"/>
                                        <p:tgtEl>
                                          <p:spTgt spid="2626563">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26563">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2656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265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2626563">
                                            <p:txEl>
                                              <p:pRg st="3" end="3"/>
                                            </p:txEl>
                                          </p:spTgt>
                                        </p:tgtEl>
                                        <p:attrNameLst>
                                          <p:attrName>style.visibility</p:attrName>
                                        </p:attrNameLst>
                                      </p:cBhvr>
                                      <p:to>
                                        <p:strVal val="visible"/>
                                      </p:to>
                                    </p:set>
                                    <p:anim calcmode="lin" valueType="num">
                                      <p:cBhvr>
                                        <p:cTn id="32" dur="500" fill="hold"/>
                                        <p:tgtEl>
                                          <p:spTgt spid="2626563">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2656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2656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26563">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626563">
                                            <p:txEl>
                                              <p:pRg st="4" end="4"/>
                                            </p:txEl>
                                          </p:spTgt>
                                        </p:tgtEl>
                                        <p:attrNameLst>
                                          <p:attrName>style.visibility</p:attrName>
                                        </p:attrNameLst>
                                      </p:cBhvr>
                                      <p:to>
                                        <p:strVal val="visible"/>
                                      </p:to>
                                    </p:set>
                                    <p:anim calcmode="lin" valueType="num">
                                      <p:cBhvr>
                                        <p:cTn id="38" dur="500" fill="hold"/>
                                        <p:tgtEl>
                                          <p:spTgt spid="2626563">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26563">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2656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26563">
                                            <p:txEl>
                                              <p:pRg st="4" end="4"/>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2626563">
                                            <p:txEl>
                                              <p:pRg st="5" end="5"/>
                                            </p:txEl>
                                          </p:spTgt>
                                        </p:tgtEl>
                                        <p:attrNameLst>
                                          <p:attrName>style.visibility</p:attrName>
                                        </p:attrNameLst>
                                      </p:cBhvr>
                                      <p:to>
                                        <p:strVal val="visible"/>
                                      </p:to>
                                    </p:set>
                                    <p:anim calcmode="lin" valueType="num">
                                      <p:cBhvr>
                                        <p:cTn id="44" dur="500" fill="hold"/>
                                        <p:tgtEl>
                                          <p:spTgt spid="2626563">
                                            <p:txEl>
                                              <p:pRg st="5" end="5"/>
                                            </p:txEl>
                                          </p:spTgt>
                                        </p:tgtEl>
                                        <p:attrNameLst>
                                          <p:attrName>ppt_x</p:attrName>
                                        </p:attrNameLst>
                                      </p:cBhvr>
                                      <p:tavLst>
                                        <p:tav tm="0">
                                          <p:val>
                                            <p:strVal val="#ppt_x-#ppt_w/2"/>
                                          </p:val>
                                        </p:tav>
                                        <p:tav tm="100000">
                                          <p:val>
                                            <p:strVal val="#ppt_x"/>
                                          </p:val>
                                        </p:tav>
                                      </p:tavLst>
                                    </p:anim>
                                    <p:anim calcmode="lin" valueType="num">
                                      <p:cBhvr>
                                        <p:cTn id="45" dur="500" fill="hold"/>
                                        <p:tgtEl>
                                          <p:spTgt spid="262656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262656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62656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7" presetClass="entr" presetSubtype="8" fill="hold" grpId="0" nodeType="clickEffect">
                                  <p:stCondLst>
                                    <p:cond delay="0"/>
                                  </p:stCondLst>
                                  <p:childTnLst>
                                    <p:set>
                                      <p:cBhvr>
                                        <p:cTn id="51" dur="1" fill="hold">
                                          <p:stCondLst>
                                            <p:cond delay="0"/>
                                          </p:stCondLst>
                                        </p:cTn>
                                        <p:tgtEl>
                                          <p:spTgt spid="2626563">
                                            <p:txEl>
                                              <p:pRg st="7" end="7"/>
                                            </p:txEl>
                                          </p:spTgt>
                                        </p:tgtEl>
                                        <p:attrNameLst>
                                          <p:attrName>style.visibility</p:attrName>
                                        </p:attrNameLst>
                                      </p:cBhvr>
                                      <p:to>
                                        <p:strVal val="visible"/>
                                      </p:to>
                                    </p:set>
                                    <p:anim calcmode="lin" valueType="num">
                                      <p:cBhvr>
                                        <p:cTn id="52" dur="500" fill="hold"/>
                                        <p:tgtEl>
                                          <p:spTgt spid="2626563">
                                            <p:txEl>
                                              <p:pRg st="7" end="7"/>
                                            </p:txEl>
                                          </p:spTgt>
                                        </p:tgtEl>
                                        <p:attrNameLst>
                                          <p:attrName>ppt_x</p:attrName>
                                        </p:attrNameLst>
                                      </p:cBhvr>
                                      <p:tavLst>
                                        <p:tav tm="0">
                                          <p:val>
                                            <p:strVal val="#ppt_x-#ppt_w/2"/>
                                          </p:val>
                                        </p:tav>
                                        <p:tav tm="100000">
                                          <p:val>
                                            <p:strVal val="#ppt_x"/>
                                          </p:val>
                                        </p:tav>
                                      </p:tavLst>
                                    </p:anim>
                                    <p:anim calcmode="lin" valueType="num">
                                      <p:cBhvr>
                                        <p:cTn id="53" dur="500" fill="hold"/>
                                        <p:tgtEl>
                                          <p:spTgt spid="2626563">
                                            <p:txEl>
                                              <p:pRg st="7" end="7"/>
                                            </p:txEl>
                                          </p:spTgt>
                                        </p:tgtEl>
                                        <p:attrNameLst>
                                          <p:attrName>ppt_y</p:attrName>
                                        </p:attrNameLst>
                                      </p:cBhvr>
                                      <p:tavLst>
                                        <p:tav tm="0">
                                          <p:val>
                                            <p:strVal val="#ppt_y"/>
                                          </p:val>
                                        </p:tav>
                                        <p:tav tm="100000">
                                          <p:val>
                                            <p:strVal val="#ppt_y"/>
                                          </p:val>
                                        </p:tav>
                                      </p:tavLst>
                                    </p:anim>
                                    <p:anim calcmode="lin" valueType="num">
                                      <p:cBhvr>
                                        <p:cTn id="54" dur="500" fill="hold"/>
                                        <p:tgtEl>
                                          <p:spTgt spid="2626563">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262656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6562" grpId="0" autoUpdateAnimBg="0"/>
      <p:bldP spid="26265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10"/>
          <p:cNvSpPr>
            <a:spLocks noGrp="1" noChangeArrowheads="1"/>
          </p:cNvSpPr>
          <p:nvPr>
            <p:ph type="sldNum" sz="quarter" idx="12"/>
          </p:nvPr>
        </p:nvSpPr>
        <p:spPr>
          <a:noFill/>
        </p:spPr>
        <p:txBody>
          <a:bodyPr/>
          <a:lstStyle/>
          <a:p>
            <a:fld id="{587FEC58-C3B1-4DBD-89E8-2FF98000DBAF}" type="slidenum">
              <a:rPr lang="en-US" smtClean="0"/>
              <a:pPr/>
              <a:t>20</a:t>
            </a:fld>
            <a:endParaRPr lang="en-US" smtClean="0"/>
          </a:p>
        </p:txBody>
      </p:sp>
      <p:graphicFrame>
        <p:nvGraphicFramePr>
          <p:cNvPr id="2050" name="Object 3"/>
          <p:cNvGraphicFramePr>
            <a:graphicFrameLocks noGrp="1" noChangeAspect="1"/>
          </p:cNvGraphicFramePr>
          <p:nvPr>
            <p:ph idx="4294967295"/>
            <p:extLst>
              <p:ext uri="{D42A27DB-BD31-4B8C-83A1-F6EECF244321}">
                <p14:modId xmlns:p14="http://schemas.microsoft.com/office/powerpoint/2010/main" val="2624546845"/>
              </p:ext>
            </p:extLst>
          </p:nvPr>
        </p:nvGraphicFramePr>
        <p:xfrm>
          <a:off x="1588" y="1804988"/>
          <a:ext cx="9140825" cy="4727575"/>
        </p:xfrm>
        <a:graphic>
          <a:graphicData uri="http://schemas.openxmlformats.org/presentationml/2006/ole">
            <mc:AlternateContent xmlns:mc="http://schemas.openxmlformats.org/markup-compatibility/2006">
              <mc:Choice xmlns:v="urn:schemas-microsoft-com:vml" Requires="v">
                <p:oleObj spid="_x0000_s28146711" name="Chart" r:id="rId4" imgW="8820267" imgH="4562440" progId="MSGraph.Chart.8">
                  <p:embed followColorScheme="full"/>
                </p:oleObj>
              </mc:Choice>
              <mc:Fallback>
                <p:oleObj name="Chart" r:id="rId4" imgW="8820267" imgH="4562440" progId="MSGraph.Chart.8">
                  <p:embed followColorScheme="full"/>
                  <p:pic>
                    <p:nvPicPr>
                      <p:cNvPr id="0" name=""/>
                      <p:cNvPicPr>
                        <a:picLocks noChangeAspect="1" noChangeArrowheads="1"/>
                      </p:cNvPicPr>
                      <p:nvPr/>
                    </p:nvPicPr>
                    <p:blipFill>
                      <a:blip r:embed="rId5"/>
                      <a:srcRect/>
                      <a:stretch>
                        <a:fillRect/>
                      </a:stretch>
                    </p:blipFill>
                    <p:spPr bwMode="auto">
                      <a:xfrm>
                        <a:off x="1588" y="1804988"/>
                        <a:ext cx="9140825" cy="472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2"/>
          <p:cNvSpPr txBox="1">
            <a:spLocks noChangeArrowheads="1"/>
          </p:cNvSpPr>
          <p:nvPr/>
        </p:nvSpPr>
        <p:spPr bwMode="auto">
          <a:xfrm>
            <a:off x="0" y="0"/>
            <a:ext cx="8035925" cy="1041400"/>
          </a:xfrm>
          <a:prstGeom prst="rect">
            <a:avLst/>
          </a:prstGeom>
          <a:noFill/>
          <a:ln w="9525">
            <a:noFill/>
            <a:miter lim="800000"/>
            <a:headEnd/>
            <a:tailEnd/>
          </a:ln>
        </p:spPr>
        <p:txBody>
          <a:bodyPr lIns="92075" tIns="46038" rIns="92075" bIns="46038" anchor="b"/>
          <a:lstStyle/>
          <a:p>
            <a:pPr eaLnBrk="0" hangingPunct="0"/>
            <a:r>
              <a:rPr lang="en-US" sz="2600" b="1" dirty="0">
                <a:solidFill>
                  <a:schemeClr val="accent1"/>
                </a:solidFill>
              </a:rPr>
              <a:t>RNW All Lines by State, </a:t>
            </a:r>
            <a:r>
              <a:rPr lang="en-US" sz="2600" b="1" dirty="0" smtClean="0">
                <a:solidFill>
                  <a:schemeClr val="accent1"/>
                </a:solidFill>
              </a:rPr>
              <a:t>2004-2013 </a:t>
            </a:r>
            <a:r>
              <a:rPr lang="en-US" sz="2600" b="1" dirty="0">
                <a:solidFill>
                  <a:schemeClr val="accent1"/>
                </a:solidFill>
              </a:rPr>
              <a:t>Average: </a:t>
            </a:r>
          </a:p>
          <a:p>
            <a:pPr eaLnBrk="0" hangingPunct="0"/>
            <a:r>
              <a:rPr lang="en-US" sz="2600" b="1" dirty="0">
                <a:solidFill>
                  <a:schemeClr val="accent1"/>
                </a:solidFill>
              </a:rPr>
              <a:t>Lowest 25 States</a:t>
            </a:r>
          </a:p>
        </p:txBody>
      </p:sp>
      <p:sp>
        <p:nvSpPr>
          <p:cNvPr id="2053" name="Rectangle 7"/>
          <p:cNvSpPr>
            <a:spLocks noChangeArrowheads="1"/>
          </p:cNvSpPr>
          <p:nvPr/>
        </p:nvSpPr>
        <p:spPr bwMode="auto">
          <a:xfrm>
            <a:off x="0" y="6429375"/>
            <a:ext cx="8750300" cy="428625"/>
          </a:xfrm>
          <a:prstGeom prst="rect">
            <a:avLst/>
          </a:prstGeom>
          <a:noFill/>
          <a:ln w="9525">
            <a:noFill/>
            <a:miter lim="800000"/>
            <a:headEnd/>
            <a:tailEnd/>
          </a:ln>
        </p:spPr>
        <p:txBody>
          <a:bodyPr>
            <a:spAutoFit/>
          </a:bodyPr>
          <a:lstStyle/>
          <a:p>
            <a:endParaRPr lang="en-US" sz="1100" dirty="0"/>
          </a:p>
          <a:p>
            <a:r>
              <a:rPr lang="en-US" sz="1100" dirty="0"/>
              <a:t>Source: </a:t>
            </a:r>
            <a:r>
              <a:rPr lang="en-US" sz="1100" dirty="0" smtClean="0"/>
              <a:t>NAIC; Insurance Information Institute.</a:t>
            </a:r>
            <a:r>
              <a:rPr lang="en-US" sz="1100" dirty="0"/>
              <a:t>	</a:t>
            </a:r>
          </a:p>
        </p:txBody>
      </p:sp>
      <p:sp>
        <p:nvSpPr>
          <p:cNvPr id="6" name="AutoShape 9"/>
          <p:cNvSpPr>
            <a:spLocks noChangeArrowheads="1"/>
          </p:cNvSpPr>
          <p:nvPr/>
        </p:nvSpPr>
        <p:spPr bwMode="blackWhite">
          <a:xfrm>
            <a:off x="4301612" y="4100051"/>
            <a:ext cx="3170903" cy="1179871"/>
          </a:xfrm>
          <a:prstGeom prst="wedgeRectCallout">
            <a:avLst>
              <a:gd name="adj1" fmla="val 66975"/>
              <a:gd name="adj2" fmla="val -31272"/>
            </a:avLst>
          </a:prstGeom>
          <a:solidFill>
            <a:srgbClr val="225A7A"/>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rgbClr val="FFFFFF"/>
              </a:buClr>
              <a:buFont typeface="Wingdings" pitchFamily="2" charset="2"/>
              <a:buNone/>
            </a:pPr>
            <a:r>
              <a:rPr lang="en-US" b="1" dirty="0" smtClean="0">
                <a:solidFill>
                  <a:srgbClr val="FFFFFF"/>
                </a:solidFill>
              </a:rPr>
              <a:t>Some of the least profitable states over the past decade were hit hard by catastrophes</a:t>
            </a:r>
            <a:endParaRPr lang="en-US" b="1" dirty="0">
              <a:solidFill>
                <a:srgbClr val="FFFFFF"/>
              </a:solidFill>
            </a:endParaRPr>
          </a:p>
        </p:txBody>
      </p:sp>
    </p:spTree>
    <p:extLst>
      <p:ext uri="{BB962C8B-B14F-4D97-AF65-F5344CB8AC3E}">
        <p14:creationId xmlns:p14="http://schemas.microsoft.com/office/powerpoint/2010/main" val="3499929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7506" name="Rectangle 2"/>
          <p:cNvSpPr>
            <a:spLocks noGrp="1" noChangeArrowheads="1"/>
          </p:cNvSpPr>
          <p:nvPr>
            <p:ph type="title"/>
          </p:nvPr>
        </p:nvSpPr>
        <p:spPr>
          <a:xfrm>
            <a:off x="268014" y="238290"/>
            <a:ext cx="8229600" cy="423862"/>
          </a:xfrm>
        </p:spPr>
        <p:txBody>
          <a:bodyPr/>
          <a:lstStyle/>
          <a:p>
            <a:r>
              <a:rPr lang="en-US" altLang="en-US" dirty="0"/>
              <a:t>Three Key Drivers of Profits	</a:t>
            </a:r>
          </a:p>
        </p:txBody>
      </p:sp>
      <p:sp>
        <p:nvSpPr>
          <p:cNvPr id="2837507" name="Rectangle 3"/>
          <p:cNvSpPr>
            <a:spLocks noGrp="1" noChangeArrowheads="1"/>
          </p:cNvSpPr>
          <p:nvPr>
            <p:ph type="body" idx="1"/>
          </p:nvPr>
        </p:nvSpPr>
        <p:spPr bwMode="auto">
          <a:xfrm>
            <a:off x="268014" y="1066800"/>
            <a:ext cx="8875986" cy="53340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marL="609600" indent="-609600">
              <a:buClr>
                <a:schemeClr val="accent6"/>
              </a:buClr>
            </a:pPr>
            <a:r>
              <a:rPr lang="en-US" altLang="en-US" sz="2800" u="sng" dirty="0"/>
              <a:t>Underwriting Results</a:t>
            </a:r>
            <a:r>
              <a:rPr lang="en-US" altLang="en-US" sz="2800" dirty="0"/>
              <a:t> – </a:t>
            </a:r>
            <a:r>
              <a:rPr lang="en-US" altLang="en-US" sz="2800" dirty="0" smtClean="0"/>
              <a:t>Insurance </a:t>
            </a:r>
            <a:r>
              <a:rPr lang="en-US" altLang="en-US" sz="2800" dirty="0"/>
              <a:t>operations</a:t>
            </a:r>
          </a:p>
          <a:p>
            <a:pPr marL="990600" lvl="1" indent="-533400">
              <a:buClr>
                <a:schemeClr val="accent6"/>
              </a:buClr>
              <a:buFont typeface="Wingdings" panose="05000000000000000000" pitchFamily="2" charset="2"/>
              <a:buChar char="§"/>
            </a:pPr>
            <a:r>
              <a:rPr lang="en-US" altLang="en-US" sz="2400" dirty="0"/>
              <a:t>C</a:t>
            </a:r>
            <a:r>
              <a:rPr lang="en-US" altLang="en-US" sz="2400" dirty="0" smtClean="0"/>
              <a:t>ompanies sometimes lose </a:t>
            </a:r>
            <a:r>
              <a:rPr lang="en-US" altLang="en-US" sz="2400" dirty="0"/>
              <a:t>money on insurance operations, especially from catastrophic </a:t>
            </a:r>
            <a:r>
              <a:rPr lang="en-US" altLang="en-US" sz="2400" dirty="0" smtClean="0"/>
              <a:t>losses</a:t>
            </a:r>
            <a:endParaRPr lang="en-US" altLang="en-US" sz="2400" dirty="0"/>
          </a:p>
          <a:p>
            <a:pPr marL="609600" indent="-609600">
              <a:buClr>
                <a:schemeClr val="accent6"/>
              </a:buClr>
            </a:pPr>
            <a:r>
              <a:rPr lang="en-US" altLang="en-US" sz="2800" u="sng" dirty="0"/>
              <a:t>Investment Results</a:t>
            </a:r>
            <a:r>
              <a:rPr lang="en-US" altLang="en-US" sz="2800" dirty="0"/>
              <a:t> – </a:t>
            </a:r>
            <a:r>
              <a:rPr lang="en-US" altLang="en-US" sz="2800" dirty="0" smtClean="0"/>
              <a:t>Earned on </a:t>
            </a:r>
            <a:r>
              <a:rPr lang="en-US" altLang="en-US" sz="2800" dirty="0"/>
              <a:t>money held until needed for claims or expenses</a:t>
            </a:r>
          </a:p>
          <a:p>
            <a:pPr marL="609600" indent="-609600">
              <a:buClr>
                <a:schemeClr val="accent6"/>
              </a:buClr>
            </a:pPr>
            <a:r>
              <a:rPr lang="en-US" altLang="en-US" sz="2800" u="sng" dirty="0"/>
              <a:t>Adequacy of Reserves and Capital/Surplus</a:t>
            </a:r>
            <a:r>
              <a:rPr lang="en-US" altLang="en-US" sz="2800" dirty="0"/>
              <a:t> – </a:t>
            </a:r>
          </a:p>
          <a:p>
            <a:pPr marL="990600" lvl="1" indent="-533400">
              <a:buClr>
                <a:schemeClr val="accent6"/>
              </a:buClr>
            </a:pPr>
            <a:r>
              <a:rPr lang="en-US" altLang="en-US" sz="2400" dirty="0"/>
              <a:t>Reserves -- assets dedicated to known/expected claims</a:t>
            </a:r>
          </a:p>
          <a:p>
            <a:pPr marL="990600" lvl="1" indent="-533400">
              <a:buClr>
                <a:schemeClr val="accent6"/>
              </a:buClr>
            </a:pPr>
            <a:r>
              <a:rPr lang="en-US" altLang="en-US" sz="2400" dirty="0"/>
              <a:t>Capital/surplus -- assets dedicated to unknown/unexpected claims</a:t>
            </a:r>
          </a:p>
          <a:p>
            <a:pPr marL="990600" lvl="1" indent="-533400">
              <a:buClr>
                <a:schemeClr val="accent6"/>
              </a:buClr>
            </a:pPr>
            <a:r>
              <a:rPr lang="en-US" altLang="en-US" sz="2400" dirty="0"/>
              <a:t>Insurers may need to use profits to strengthen reserves and/or build surplus</a:t>
            </a:r>
          </a:p>
        </p:txBody>
      </p:sp>
    </p:spTree>
    <p:extLst>
      <p:ext uri="{BB962C8B-B14F-4D97-AF65-F5344CB8AC3E}">
        <p14:creationId xmlns:p14="http://schemas.microsoft.com/office/powerpoint/2010/main" val="1907525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837506"/>
                                        </p:tgtEl>
                                        <p:attrNameLst>
                                          <p:attrName>style.visibility</p:attrName>
                                        </p:attrNameLst>
                                      </p:cBhvr>
                                      <p:to>
                                        <p:strVal val="visible"/>
                                      </p:to>
                                    </p:set>
                                    <p:animEffect transition="in" filter="box(out)">
                                      <p:cBhvr>
                                        <p:cTn id="7" dur="500"/>
                                        <p:tgtEl>
                                          <p:spTgt spid="2837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837507">
                                            <p:txEl>
                                              <p:pRg st="0" end="0"/>
                                            </p:txEl>
                                          </p:spTgt>
                                        </p:tgtEl>
                                        <p:attrNameLst>
                                          <p:attrName>style.visibility</p:attrName>
                                        </p:attrNameLst>
                                      </p:cBhvr>
                                      <p:to>
                                        <p:strVal val="visible"/>
                                      </p:to>
                                    </p:set>
                                    <p:anim calcmode="lin" valueType="num">
                                      <p:cBhvr>
                                        <p:cTn id="12" dur="500" fill="hold"/>
                                        <p:tgtEl>
                                          <p:spTgt spid="2837507">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83750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83750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837507">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837507">
                                            <p:txEl>
                                              <p:pRg st="1" end="1"/>
                                            </p:txEl>
                                          </p:spTgt>
                                        </p:tgtEl>
                                        <p:attrNameLst>
                                          <p:attrName>style.visibility</p:attrName>
                                        </p:attrNameLst>
                                      </p:cBhvr>
                                      <p:to>
                                        <p:strVal val="visible"/>
                                      </p:to>
                                    </p:set>
                                    <p:anim calcmode="lin" valueType="num">
                                      <p:cBhvr>
                                        <p:cTn id="18" dur="500" fill="hold"/>
                                        <p:tgtEl>
                                          <p:spTgt spid="2837507">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837507">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83750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83750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8" fill="hold" grpId="0" nodeType="clickEffect">
                                  <p:stCondLst>
                                    <p:cond delay="0"/>
                                  </p:stCondLst>
                                  <p:childTnLst>
                                    <p:set>
                                      <p:cBhvr>
                                        <p:cTn id="25" dur="1" fill="hold">
                                          <p:stCondLst>
                                            <p:cond delay="0"/>
                                          </p:stCondLst>
                                        </p:cTn>
                                        <p:tgtEl>
                                          <p:spTgt spid="2837507">
                                            <p:txEl>
                                              <p:pRg st="2" end="2"/>
                                            </p:txEl>
                                          </p:spTgt>
                                        </p:tgtEl>
                                        <p:attrNameLst>
                                          <p:attrName>style.visibility</p:attrName>
                                        </p:attrNameLst>
                                      </p:cBhvr>
                                      <p:to>
                                        <p:strVal val="visible"/>
                                      </p:to>
                                    </p:set>
                                    <p:anim calcmode="lin" valueType="num">
                                      <p:cBhvr>
                                        <p:cTn id="26" dur="500" fill="hold"/>
                                        <p:tgtEl>
                                          <p:spTgt spid="2837507">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837507">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83750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83750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8" fill="hold" grpId="0" nodeType="clickEffect">
                                  <p:stCondLst>
                                    <p:cond delay="0"/>
                                  </p:stCondLst>
                                  <p:childTnLst>
                                    <p:set>
                                      <p:cBhvr>
                                        <p:cTn id="33" dur="1" fill="hold">
                                          <p:stCondLst>
                                            <p:cond delay="0"/>
                                          </p:stCondLst>
                                        </p:cTn>
                                        <p:tgtEl>
                                          <p:spTgt spid="2837507">
                                            <p:txEl>
                                              <p:pRg st="3" end="3"/>
                                            </p:txEl>
                                          </p:spTgt>
                                        </p:tgtEl>
                                        <p:attrNameLst>
                                          <p:attrName>style.visibility</p:attrName>
                                        </p:attrNameLst>
                                      </p:cBhvr>
                                      <p:to>
                                        <p:strVal val="visible"/>
                                      </p:to>
                                    </p:set>
                                    <p:anim calcmode="lin" valueType="num">
                                      <p:cBhvr>
                                        <p:cTn id="34" dur="500" fill="hold"/>
                                        <p:tgtEl>
                                          <p:spTgt spid="2837507">
                                            <p:txEl>
                                              <p:pRg st="3" end="3"/>
                                            </p:txEl>
                                          </p:spTgt>
                                        </p:tgtEl>
                                        <p:attrNameLst>
                                          <p:attrName>ppt_x</p:attrName>
                                        </p:attrNameLst>
                                      </p:cBhvr>
                                      <p:tavLst>
                                        <p:tav tm="0">
                                          <p:val>
                                            <p:strVal val="#ppt_x-#ppt_w/2"/>
                                          </p:val>
                                        </p:tav>
                                        <p:tav tm="100000">
                                          <p:val>
                                            <p:strVal val="#ppt_x"/>
                                          </p:val>
                                        </p:tav>
                                      </p:tavLst>
                                    </p:anim>
                                    <p:anim calcmode="lin" valueType="num">
                                      <p:cBhvr>
                                        <p:cTn id="35" dur="500" fill="hold"/>
                                        <p:tgtEl>
                                          <p:spTgt spid="2837507">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2837507">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2837507">
                                            <p:txEl>
                                              <p:pRg st="3" end="3"/>
                                            </p:txEl>
                                          </p:spTgt>
                                        </p:tgtEl>
                                        <p:attrNameLst>
                                          <p:attrName>ppt_h</p:attrName>
                                        </p:attrNameLst>
                                      </p:cBhvr>
                                      <p:tavLst>
                                        <p:tav tm="0">
                                          <p:val>
                                            <p:strVal val="#ppt_h"/>
                                          </p:val>
                                        </p:tav>
                                        <p:tav tm="100000">
                                          <p:val>
                                            <p:strVal val="#ppt_h"/>
                                          </p:val>
                                        </p:tav>
                                      </p:tavLst>
                                    </p:anim>
                                  </p:childTnLst>
                                </p:cTn>
                              </p:par>
                              <p:par>
                                <p:cTn id="38" presetID="17" presetClass="entr" presetSubtype="8" fill="hold" grpId="0" nodeType="withEffect">
                                  <p:stCondLst>
                                    <p:cond delay="0"/>
                                  </p:stCondLst>
                                  <p:childTnLst>
                                    <p:set>
                                      <p:cBhvr>
                                        <p:cTn id="39" dur="1" fill="hold">
                                          <p:stCondLst>
                                            <p:cond delay="0"/>
                                          </p:stCondLst>
                                        </p:cTn>
                                        <p:tgtEl>
                                          <p:spTgt spid="2837507">
                                            <p:txEl>
                                              <p:pRg st="4" end="4"/>
                                            </p:txEl>
                                          </p:spTgt>
                                        </p:tgtEl>
                                        <p:attrNameLst>
                                          <p:attrName>style.visibility</p:attrName>
                                        </p:attrNameLst>
                                      </p:cBhvr>
                                      <p:to>
                                        <p:strVal val="visible"/>
                                      </p:to>
                                    </p:set>
                                    <p:anim calcmode="lin" valueType="num">
                                      <p:cBhvr>
                                        <p:cTn id="40" dur="500" fill="hold"/>
                                        <p:tgtEl>
                                          <p:spTgt spid="2837507">
                                            <p:txEl>
                                              <p:pRg st="4" end="4"/>
                                            </p:txEl>
                                          </p:spTgt>
                                        </p:tgtEl>
                                        <p:attrNameLst>
                                          <p:attrName>ppt_x</p:attrName>
                                        </p:attrNameLst>
                                      </p:cBhvr>
                                      <p:tavLst>
                                        <p:tav tm="0">
                                          <p:val>
                                            <p:strVal val="#ppt_x-#ppt_w/2"/>
                                          </p:val>
                                        </p:tav>
                                        <p:tav tm="100000">
                                          <p:val>
                                            <p:strVal val="#ppt_x"/>
                                          </p:val>
                                        </p:tav>
                                      </p:tavLst>
                                    </p:anim>
                                    <p:anim calcmode="lin" valueType="num">
                                      <p:cBhvr>
                                        <p:cTn id="41" dur="500" fill="hold"/>
                                        <p:tgtEl>
                                          <p:spTgt spid="2837507">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2837507">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837507">
                                            <p:txEl>
                                              <p:pRg st="4" end="4"/>
                                            </p:txEl>
                                          </p:spTgt>
                                        </p:tgtEl>
                                        <p:attrNameLst>
                                          <p:attrName>ppt_h</p:attrName>
                                        </p:attrNameLst>
                                      </p:cBhvr>
                                      <p:tavLst>
                                        <p:tav tm="0">
                                          <p:val>
                                            <p:strVal val="#ppt_h"/>
                                          </p:val>
                                        </p:tav>
                                        <p:tav tm="100000">
                                          <p:val>
                                            <p:strVal val="#ppt_h"/>
                                          </p:val>
                                        </p:tav>
                                      </p:tavLst>
                                    </p:anim>
                                  </p:childTnLst>
                                </p:cTn>
                              </p:par>
                              <p:par>
                                <p:cTn id="44" presetID="17" presetClass="entr" presetSubtype="8" fill="hold" grpId="0" nodeType="withEffect">
                                  <p:stCondLst>
                                    <p:cond delay="0"/>
                                  </p:stCondLst>
                                  <p:childTnLst>
                                    <p:set>
                                      <p:cBhvr>
                                        <p:cTn id="45" dur="1" fill="hold">
                                          <p:stCondLst>
                                            <p:cond delay="0"/>
                                          </p:stCondLst>
                                        </p:cTn>
                                        <p:tgtEl>
                                          <p:spTgt spid="2837507">
                                            <p:txEl>
                                              <p:pRg st="5" end="5"/>
                                            </p:txEl>
                                          </p:spTgt>
                                        </p:tgtEl>
                                        <p:attrNameLst>
                                          <p:attrName>style.visibility</p:attrName>
                                        </p:attrNameLst>
                                      </p:cBhvr>
                                      <p:to>
                                        <p:strVal val="visible"/>
                                      </p:to>
                                    </p:set>
                                    <p:anim calcmode="lin" valueType="num">
                                      <p:cBhvr>
                                        <p:cTn id="46" dur="500" fill="hold"/>
                                        <p:tgtEl>
                                          <p:spTgt spid="2837507">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837507">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837507">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837507">
                                            <p:txEl>
                                              <p:pRg st="5" end="5"/>
                                            </p:txEl>
                                          </p:spTgt>
                                        </p:tgtEl>
                                        <p:attrNameLst>
                                          <p:attrName>ppt_h</p:attrName>
                                        </p:attrNameLst>
                                      </p:cBhvr>
                                      <p:tavLst>
                                        <p:tav tm="0">
                                          <p:val>
                                            <p:strVal val="#ppt_h"/>
                                          </p:val>
                                        </p:tav>
                                        <p:tav tm="100000">
                                          <p:val>
                                            <p:strVal val="#ppt_h"/>
                                          </p:val>
                                        </p:tav>
                                      </p:tavLst>
                                    </p:anim>
                                  </p:childTnLst>
                                </p:cTn>
                              </p:par>
                              <p:par>
                                <p:cTn id="50" presetID="17" presetClass="entr" presetSubtype="8" fill="hold" grpId="0" nodeType="withEffect">
                                  <p:stCondLst>
                                    <p:cond delay="0"/>
                                  </p:stCondLst>
                                  <p:childTnLst>
                                    <p:set>
                                      <p:cBhvr>
                                        <p:cTn id="51" dur="1" fill="hold">
                                          <p:stCondLst>
                                            <p:cond delay="0"/>
                                          </p:stCondLst>
                                        </p:cTn>
                                        <p:tgtEl>
                                          <p:spTgt spid="2837507">
                                            <p:txEl>
                                              <p:pRg st="6" end="6"/>
                                            </p:txEl>
                                          </p:spTgt>
                                        </p:tgtEl>
                                        <p:attrNameLst>
                                          <p:attrName>style.visibility</p:attrName>
                                        </p:attrNameLst>
                                      </p:cBhvr>
                                      <p:to>
                                        <p:strVal val="visible"/>
                                      </p:to>
                                    </p:set>
                                    <p:anim calcmode="lin" valueType="num">
                                      <p:cBhvr>
                                        <p:cTn id="52" dur="500" fill="hold"/>
                                        <p:tgtEl>
                                          <p:spTgt spid="2837507">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837507">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83750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837507">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7506" grpId="0" autoUpdateAnimBg="0"/>
      <p:bldP spid="2837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96259"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B4FC32C-87B1-44C7-8DC7-77CCE9CCF57C}" type="slidenum">
              <a:rPr lang="en-US" sz="900">
                <a:solidFill>
                  <a:schemeClr val="bg1"/>
                </a:solidFill>
              </a:rPr>
              <a:pPr algn="r" eaLnBrk="0" hangingPunct="0">
                <a:lnSpc>
                  <a:spcPct val="85000"/>
                </a:lnSpc>
                <a:spcBef>
                  <a:spcPct val="20000"/>
                </a:spcBef>
              </a:pPr>
              <a:t>22</a:t>
            </a:fld>
            <a:endParaRPr lang="en-US" sz="900">
              <a:solidFill>
                <a:schemeClr val="bg1"/>
              </a:solidFill>
            </a:endParaRPr>
          </a:p>
        </p:txBody>
      </p:sp>
      <p:pic>
        <p:nvPicPr>
          <p:cNvPr id="96260"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24102" name="Rectangle 6"/>
          <p:cNvSpPr>
            <a:spLocks noChangeArrowheads="1"/>
          </p:cNvSpPr>
          <p:nvPr/>
        </p:nvSpPr>
        <p:spPr bwMode="blackWhite">
          <a:xfrm>
            <a:off x="609600" y="1971675"/>
            <a:ext cx="8239125" cy="20764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800" b="1" dirty="0" smtClean="0">
                <a:solidFill>
                  <a:srgbClr val="FFFFFF"/>
                </a:solidFill>
              </a:rPr>
              <a:t>U.S. Insured Catastrophe Loss Update</a:t>
            </a:r>
          </a:p>
        </p:txBody>
      </p:sp>
      <p:sp>
        <p:nvSpPr>
          <p:cNvPr id="7" name="TextBox 5"/>
          <p:cNvSpPr txBox="1">
            <a:spLocks noChangeArrowheads="1"/>
          </p:cNvSpPr>
          <p:nvPr/>
        </p:nvSpPr>
        <p:spPr bwMode="auto">
          <a:xfrm>
            <a:off x="245297" y="4517420"/>
            <a:ext cx="8643879" cy="1569660"/>
          </a:xfrm>
          <a:prstGeom prst="rect">
            <a:avLst/>
          </a:prstGeom>
          <a:noFill/>
          <a:ln w="9525">
            <a:noFill/>
            <a:miter lim="800000"/>
            <a:headEnd/>
            <a:tailEnd/>
          </a:ln>
        </p:spPr>
        <p:txBody>
          <a:bodyPr wrap="square">
            <a:spAutoFit/>
          </a:bodyPr>
          <a:lstStyle/>
          <a:p>
            <a:pPr algn="ctr"/>
            <a:r>
              <a:rPr lang="en-US" sz="3200" b="1" dirty="0" smtClean="0">
                <a:solidFill>
                  <a:srgbClr val="225A7A"/>
                </a:solidFill>
              </a:rPr>
              <a:t>2014 Experiencing Below Average CAT Activity Following a Welcome Respite in 2013 from Very High CAT Losses in 2011/12</a:t>
            </a:r>
            <a:endParaRPr lang="en-US" sz="3200" b="1" i="1" dirty="0">
              <a:solidFill>
                <a:srgbClr val="FF0000"/>
              </a:solidFill>
            </a:endParaRPr>
          </a:p>
        </p:txBody>
      </p:sp>
      <p:sp>
        <p:nvSpPr>
          <p:cNvPr id="8" name="Date Placeholder 7"/>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79649112-2361-4913-9798-B6AEBB59A8D4}" type="slidenum">
              <a:rPr lang="en-US" smtClean="0"/>
              <a:pPr>
                <a:defRPr/>
              </a:pPr>
              <a:t>22</a:t>
            </a:fld>
            <a:endParaRPr lang="en-US"/>
          </a:p>
        </p:txBody>
      </p:sp>
    </p:spTree>
    <p:extLst>
      <p:ext uri="{BB962C8B-B14F-4D97-AF65-F5344CB8AC3E}">
        <p14:creationId xmlns:p14="http://schemas.microsoft.com/office/powerpoint/2010/main" val="83842329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24102"/>
                                        </p:tgtEl>
                                        <p:attrNameLst>
                                          <p:attrName>style.visibility</p:attrName>
                                        </p:attrNameLst>
                                      </p:cBhvr>
                                      <p:to>
                                        <p:strVal val="visible"/>
                                      </p:to>
                                    </p:set>
                                    <p:animEffect transition="in" filter="barn(outVertical)">
                                      <p:cBhvr>
                                        <p:cTn id="7" dur="1000"/>
                                        <p:tgtEl>
                                          <p:spTgt spid="192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10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rgbClr val="FFFFFF"/>
                </a:solidFill>
                <a:latin typeface="Times New Roman" pitchFamily="18" charset="0"/>
              </a:rPr>
              <a:t>12/01/09 - 9pm</a:t>
            </a:r>
          </a:p>
        </p:txBody>
      </p:sp>
      <p:sp>
        <p:nvSpPr>
          <p:cNvPr id="192922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rgbClr val="FFFFFF"/>
                </a:solidFill>
                <a:latin typeface="Times New Roman" pitchFamily="18" charset="0"/>
              </a:rPr>
              <a:t>eSlide – P6466 – The Financial Crisis and the Future of the P/C</a:t>
            </a:r>
          </a:p>
        </p:txBody>
      </p:sp>
      <p:sp>
        <p:nvSpPr>
          <p:cNvPr id="192922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BF83BB6-F6BE-4086-BDD1-22EA1B241088}" type="slidenum">
              <a:rPr lang="en-US" sz="900">
                <a:solidFill>
                  <a:srgbClr val="000000"/>
                </a:solidFill>
                <a:latin typeface="Times New Roman" pitchFamily="18" charset="0"/>
              </a:rPr>
              <a:pPr algn="r" eaLnBrk="0" hangingPunct="0">
                <a:lnSpc>
                  <a:spcPct val="85000"/>
                </a:lnSpc>
                <a:spcBef>
                  <a:spcPct val="20000"/>
                </a:spcBef>
              </a:pPr>
              <a:t>23</a:t>
            </a:fld>
            <a:endParaRPr lang="en-US" sz="900">
              <a:solidFill>
                <a:srgbClr val="000000"/>
              </a:solidFill>
              <a:latin typeface="Times New Roman" pitchFamily="18" charset="0"/>
            </a:endParaRPr>
          </a:p>
        </p:txBody>
      </p:sp>
      <p:graphicFrame>
        <p:nvGraphicFramePr>
          <p:cNvPr id="1929218" name="Object 2"/>
          <p:cNvGraphicFramePr>
            <a:graphicFrameLocks noChangeAspect="1"/>
          </p:cNvGraphicFramePr>
          <p:nvPr>
            <p:extLst/>
          </p:nvPr>
        </p:nvGraphicFramePr>
        <p:xfrm>
          <a:off x="215900" y="1371600"/>
          <a:ext cx="8661400" cy="3594100"/>
        </p:xfrm>
        <a:graphic>
          <a:graphicData uri="http://schemas.openxmlformats.org/presentationml/2006/ole">
            <mc:AlternateContent xmlns:mc="http://schemas.openxmlformats.org/markup-compatibility/2006">
              <mc:Choice xmlns:v="urn:schemas-microsoft-com:vml" Requires="v">
                <p:oleObj spid="_x0000_s28107823" name="Chart" r:id="rId4" imgW="8544001" imgH="3552838" progId="MSGraph.Chart.8">
                  <p:embed followColorScheme="full"/>
                </p:oleObj>
              </mc:Choice>
              <mc:Fallback>
                <p:oleObj name="Chart" r:id="rId4" imgW="8544001" imgH="3552838" progId="MSGraph.Chart.8">
                  <p:embed followColorScheme="full"/>
                  <p:pic>
                    <p:nvPicPr>
                      <p:cNvPr id="0" name=""/>
                      <p:cNvPicPr>
                        <a:picLocks noChangeAspect="1" noChangeArrowheads="1"/>
                      </p:cNvPicPr>
                      <p:nvPr/>
                    </p:nvPicPr>
                    <p:blipFill>
                      <a:blip r:embed="rId5"/>
                      <a:srcRect/>
                      <a:stretch>
                        <a:fillRect/>
                      </a:stretch>
                    </p:blipFill>
                    <p:spPr bwMode="gray">
                      <a:xfrm>
                        <a:off x="215900" y="1371600"/>
                        <a:ext cx="8661400" cy="359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9222" name="Rectangle 3"/>
          <p:cNvSpPr>
            <a:spLocks noGrp="1" noChangeArrowheads="1"/>
          </p:cNvSpPr>
          <p:nvPr>
            <p:ph type="title" idx="4294967295"/>
          </p:nvPr>
        </p:nvSpPr>
        <p:spPr/>
        <p:txBody>
          <a:bodyPr/>
          <a:lstStyle/>
          <a:p>
            <a:r>
              <a:rPr lang="en-US" dirty="0" smtClean="0"/>
              <a:t>U.S. Insured Catastrophe Losses</a:t>
            </a:r>
          </a:p>
        </p:txBody>
      </p:sp>
      <p:sp>
        <p:nvSpPr>
          <p:cNvPr id="1929223" name="Rectangle 4"/>
          <p:cNvSpPr>
            <a:spLocks noChangeArrowheads="1"/>
          </p:cNvSpPr>
          <p:nvPr/>
        </p:nvSpPr>
        <p:spPr bwMode="auto">
          <a:xfrm>
            <a:off x="0" y="5733846"/>
            <a:ext cx="9144000" cy="1124154"/>
          </a:xfrm>
          <a:prstGeom prst="rect">
            <a:avLst/>
          </a:prstGeom>
          <a:noFill/>
          <a:ln w="9525" algn="ctr">
            <a:noFill/>
            <a:miter lim="800000"/>
            <a:headEnd/>
            <a:tailEnd/>
          </a:ln>
        </p:spPr>
        <p:txBody>
          <a:bodyPr wrap="square" lIns="365760" tIns="0" rIns="0" bIns="137160" anchor="b">
            <a:spAutoFit/>
          </a:bodyPr>
          <a:lstStyle/>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Times New Roman" pitchFamily="18" charset="0"/>
            </a:endParaRPr>
          </a:p>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Times New Roman" pitchFamily="18" charset="0"/>
            </a:endParaRPr>
          </a:p>
          <a:p>
            <a:pPr algn="l" eaLnBrk="0" hangingPunct="0">
              <a:lnSpc>
                <a:spcPct val="85000"/>
              </a:lnSpc>
              <a:spcBef>
                <a:spcPct val="25000"/>
              </a:spcBef>
              <a:buClr>
                <a:srgbClr val="FF6801"/>
              </a:buClr>
              <a:buFont typeface="Wingdings" pitchFamily="2" charset="2"/>
              <a:buNone/>
            </a:pPr>
            <a:r>
              <a:rPr lang="en-US" sz="1050" dirty="0" smtClean="0">
                <a:solidFill>
                  <a:srgbClr val="000000"/>
                </a:solidFill>
              </a:rPr>
              <a:t>*Through 12/31/14.</a:t>
            </a:r>
            <a:endParaRPr lang="en-US" sz="1050" dirty="0">
              <a:solidFill>
                <a:srgbClr val="000000"/>
              </a:solidFill>
            </a:endParaRPr>
          </a:p>
          <a:p>
            <a:pPr algn="l" eaLnBrk="0" hangingPunct="0">
              <a:lnSpc>
                <a:spcPct val="85000"/>
              </a:lnSpc>
              <a:spcBef>
                <a:spcPct val="25000"/>
              </a:spcBef>
              <a:buClr>
                <a:srgbClr val="FF6801"/>
              </a:buClr>
              <a:buFont typeface="Wingdings" pitchFamily="2" charset="2"/>
              <a:buNone/>
            </a:pPr>
            <a:r>
              <a:rPr lang="en-US" sz="1050" dirty="0">
                <a:solidFill>
                  <a:srgbClr val="000000"/>
                </a:solidFill>
              </a:rPr>
              <a:t>Note: 2001 figure includes $20.3B for 9/11 losses reported through 12/31/01 ($25.9B 2011 dollars). Includes only business and personal property claims, business interruption and auto claims. Non-prop/BI losses = $12.2B ($15.6B in 2011 dollars.)  </a:t>
            </a:r>
          </a:p>
          <a:p>
            <a:pPr algn="l" eaLnBrk="0" hangingPunct="0">
              <a:lnSpc>
                <a:spcPct val="85000"/>
              </a:lnSpc>
              <a:spcBef>
                <a:spcPct val="25000"/>
              </a:spcBef>
              <a:buClr>
                <a:srgbClr val="FF6801"/>
              </a:buClr>
              <a:buFont typeface="Wingdings" pitchFamily="2" charset="2"/>
              <a:buNone/>
            </a:pPr>
            <a:r>
              <a:rPr lang="en-US" sz="1050" dirty="0">
                <a:solidFill>
                  <a:srgbClr val="000000"/>
                </a:solidFill>
              </a:rPr>
              <a:t>Sources: Property Claims Service/ISO;  Insurance Information Institute.</a:t>
            </a:r>
          </a:p>
        </p:txBody>
      </p:sp>
      <p:sp>
        <p:nvSpPr>
          <p:cNvPr id="2120710" name="Rectangle 6"/>
          <p:cNvSpPr>
            <a:spLocks noChangeArrowheads="1"/>
          </p:cNvSpPr>
          <p:nvPr/>
        </p:nvSpPr>
        <p:spPr bwMode="blackWhite">
          <a:xfrm>
            <a:off x="206476" y="4872039"/>
            <a:ext cx="6465787" cy="117974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2013 Was a Welcome Respite from 2012, the 3</a:t>
            </a:r>
            <a:r>
              <a:rPr lang="en-US" sz="2000" b="1" baseline="30000" dirty="0" smtClean="0">
                <a:solidFill>
                  <a:srgbClr val="FFFFFF"/>
                </a:solidFill>
              </a:rPr>
              <a:t>rd</a:t>
            </a:r>
            <a:r>
              <a:rPr lang="en-US" sz="2000" b="1" dirty="0" smtClean="0">
                <a:solidFill>
                  <a:srgbClr val="FFFFFF"/>
                </a:solidFill>
              </a:rPr>
              <a:t> Costliest Year for Insured </a:t>
            </a:r>
            <a:r>
              <a:rPr lang="en-US" sz="2000" b="1" dirty="0">
                <a:solidFill>
                  <a:srgbClr val="FFFFFF"/>
                </a:solidFill>
              </a:rPr>
              <a:t>D</a:t>
            </a:r>
            <a:r>
              <a:rPr lang="en-US" sz="2000" b="1" dirty="0" smtClean="0">
                <a:solidFill>
                  <a:srgbClr val="FFFFFF"/>
                </a:solidFill>
              </a:rPr>
              <a:t>isaster </a:t>
            </a:r>
            <a:r>
              <a:rPr lang="en-US" sz="2000" b="1" dirty="0">
                <a:solidFill>
                  <a:srgbClr val="FFFFFF"/>
                </a:solidFill>
              </a:rPr>
              <a:t>L</a:t>
            </a:r>
            <a:r>
              <a:rPr lang="en-US" sz="2000" b="1" dirty="0" smtClean="0">
                <a:solidFill>
                  <a:srgbClr val="FFFFFF"/>
                </a:solidFill>
              </a:rPr>
              <a:t>osses in US History.  Longer-term Trend is for more—not fewer—Costly Events</a:t>
            </a:r>
            <a:endParaRPr lang="en-US" sz="2000" b="1" i="1" dirty="0">
              <a:solidFill>
                <a:srgbClr val="FFFFFF"/>
              </a:solidFill>
            </a:endParaRPr>
          </a:p>
        </p:txBody>
      </p:sp>
      <p:sp>
        <p:nvSpPr>
          <p:cNvPr id="2120711" name="AutoShape 7"/>
          <p:cNvSpPr>
            <a:spLocks noChangeArrowheads="1"/>
          </p:cNvSpPr>
          <p:nvPr/>
        </p:nvSpPr>
        <p:spPr bwMode="blackWhite">
          <a:xfrm>
            <a:off x="6548284" y="1399642"/>
            <a:ext cx="2271251" cy="965657"/>
          </a:xfrm>
          <a:prstGeom prst="wedgeRectCallout">
            <a:avLst>
              <a:gd name="adj1" fmla="val 15506"/>
              <a:gd name="adj2" fmla="val 7576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smtClean="0">
                <a:solidFill>
                  <a:srgbClr val="FFFFFF"/>
                </a:solidFill>
                <a:latin typeface="Arial" pitchFamily="34" charset="0"/>
                <a:cs typeface="Arial" pitchFamily="34" charset="0"/>
              </a:rPr>
              <a:t> 2012  was the 3</a:t>
            </a:r>
            <a:r>
              <a:rPr lang="en-US" sz="1400" b="1" baseline="30000" dirty="0" smtClean="0">
                <a:solidFill>
                  <a:srgbClr val="FFFFFF"/>
                </a:solidFill>
                <a:latin typeface="Arial" pitchFamily="34" charset="0"/>
                <a:cs typeface="Arial" pitchFamily="34" charset="0"/>
              </a:rPr>
              <a:t>rd</a:t>
            </a:r>
            <a:r>
              <a:rPr lang="en-US" sz="1400" b="1" dirty="0" smtClean="0">
                <a:solidFill>
                  <a:srgbClr val="FFFFFF"/>
                </a:solidFill>
                <a:latin typeface="Arial" pitchFamily="34" charset="0"/>
                <a:cs typeface="Arial" pitchFamily="34" charset="0"/>
              </a:rPr>
              <a:t> most expensive year ever for insured CAT losses</a:t>
            </a:r>
            <a:endParaRPr lang="en-US" sz="1400" b="1" dirty="0">
              <a:solidFill>
                <a:srgbClr val="FFFFFF"/>
              </a:solidFill>
              <a:latin typeface="Arial" pitchFamily="34" charset="0"/>
              <a:cs typeface="Arial" pitchFamily="34" charset="0"/>
            </a:endParaRPr>
          </a:p>
        </p:txBody>
      </p:sp>
      <p:sp>
        <p:nvSpPr>
          <p:cNvPr id="2120712" name="AutoShape 8"/>
          <p:cNvSpPr>
            <a:spLocks noChangeArrowheads="1"/>
          </p:cNvSpPr>
          <p:nvPr/>
        </p:nvSpPr>
        <p:spPr bwMode="blackWhite">
          <a:xfrm>
            <a:off x="7189654" y="5061187"/>
            <a:ext cx="1717675" cy="1004887"/>
          </a:xfrm>
          <a:prstGeom prst="wedgeRectCallout">
            <a:avLst>
              <a:gd name="adj1" fmla="val 33248"/>
              <a:gd name="adj2" fmla="val -6847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smtClean="0">
                <a:solidFill>
                  <a:srgbClr val="FFFFFF"/>
                </a:solidFill>
                <a:latin typeface="Arial" pitchFamily="34" charset="0"/>
                <a:cs typeface="Arial" pitchFamily="34" charset="0"/>
              </a:rPr>
              <a:t>$15.3 billion in insured CAT losses estimated for 2014</a:t>
            </a:r>
            <a:endParaRPr lang="en-US" sz="1400" b="1" dirty="0">
              <a:solidFill>
                <a:srgbClr val="FFFFFF"/>
              </a:solidFill>
              <a:latin typeface="Arial" pitchFamily="34" charset="0"/>
              <a:cs typeface="Arial" pitchFamily="34" charset="0"/>
            </a:endParaRPr>
          </a:p>
        </p:txBody>
      </p:sp>
      <p:sp>
        <p:nvSpPr>
          <p:cNvPr id="1929227" name="Rectangle 9"/>
          <p:cNvSpPr>
            <a:spLocks noChangeArrowheads="1"/>
          </p:cNvSpPr>
          <p:nvPr/>
        </p:nvSpPr>
        <p:spPr bwMode="black">
          <a:xfrm>
            <a:off x="110968" y="1162050"/>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 Billions, </a:t>
            </a:r>
            <a:r>
              <a:rPr lang="en-US" sz="1600" b="1" dirty="0" smtClean="0">
                <a:solidFill>
                  <a:srgbClr val="225A7A"/>
                </a:solidFill>
              </a:rPr>
              <a:t>$ 2013)</a:t>
            </a:r>
            <a:endParaRPr lang="en-US" sz="1600" b="1" dirty="0">
              <a:solidFill>
                <a:srgbClr val="225A7A"/>
              </a:solidFill>
            </a:endParaRPr>
          </a:p>
        </p:txBody>
      </p:sp>
      <p:sp>
        <p:nvSpPr>
          <p:cNvPr id="12" name="Date Placeholder 11"/>
          <p:cNvSpPr>
            <a:spLocks noGrp="1"/>
          </p:cNvSpPr>
          <p:nvPr>
            <p:ph type="dt" sz="quarter" idx="10"/>
          </p:nvPr>
        </p:nvSpPr>
        <p:spPr/>
        <p:txBody>
          <a:bodyPr/>
          <a:lstStyle/>
          <a:p>
            <a:pPr>
              <a:defRPr/>
            </a:pPr>
            <a:r>
              <a:rPr lang="en-US" smtClean="0"/>
              <a:t>12/01/09 - 9pm</a:t>
            </a:r>
            <a:endParaRPr lang="en-US"/>
          </a:p>
        </p:txBody>
      </p:sp>
      <p:sp>
        <p:nvSpPr>
          <p:cNvPr id="13" name="Slide Number Placeholder 12"/>
          <p:cNvSpPr>
            <a:spLocks noGrp="1"/>
          </p:cNvSpPr>
          <p:nvPr>
            <p:ph type="sldNum" sz="quarter" idx="12"/>
          </p:nvPr>
        </p:nvSpPr>
        <p:spPr/>
        <p:txBody>
          <a:bodyPr/>
          <a:lstStyle/>
          <a:p>
            <a:pPr>
              <a:defRPr/>
            </a:pPr>
            <a:fld id="{F6240343-96C3-4428-9289-DDDB4F32FA97}" type="slidenum">
              <a:rPr lang="en-US" smtClean="0"/>
              <a:pPr>
                <a:defRPr/>
              </a:pPr>
              <a:t>23</a:t>
            </a:fld>
            <a:endParaRPr lang="en-US"/>
          </a:p>
        </p:txBody>
      </p:sp>
    </p:spTree>
    <p:extLst>
      <p:ext uri="{BB962C8B-B14F-4D97-AF65-F5344CB8AC3E}">
        <p14:creationId xmlns:p14="http://schemas.microsoft.com/office/powerpoint/2010/main" val="1862337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20712"/>
                                        </p:tgtEl>
                                        <p:attrNameLst>
                                          <p:attrName>style.visibility</p:attrName>
                                        </p:attrNameLst>
                                      </p:cBhvr>
                                      <p:to>
                                        <p:strVal val="visible"/>
                                      </p:to>
                                    </p:set>
                                    <p:animEffect transition="in" filter="wipe(down)">
                                      <p:cBhvr>
                                        <p:cTn id="7" dur="500"/>
                                        <p:tgtEl>
                                          <p:spTgt spid="2120712"/>
                                        </p:tgtEl>
                                      </p:cBhvr>
                                    </p:animEffect>
                                  </p:childTnLst>
                                </p:cTn>
                              </p:par>
                            </p:childTnLst>
                          </p:cTn>
                        </p:par>
                        <p:par>
                          <p:cTn id="8" fill="hold">
                            <p:stCondLst>
                              <p:cond delay="1200"/>
                            </p:stCondLst>
                            <p:childTnLst>
                              <p:par>
                                <p:cTn id="9" presetID="22" presetClass="entr" presetSubtype="2" fill="hold" grpId="0" nodeType="afterEffect">
                                  <p:stCondLst>
                                    <p:cond delay="700"/>
                                  </p:stCondLst>
                                  <p:childTnLst>
                                    <p:set>
                                      <p:cBhvr>
                                        <p:cTn id="10" dur="1" fill="hold">
                                          <p:stCondLst>
                                            <p:cond delay="0"/>
                                          </p:stCondLst>
                                        </p:cTn>
                                        <p:tgtEl>
                                          <p:spTgt spid="2120711"/>
                                        </p:tgtEl>
                                        <p:attrNameLst>
                                          <p:attrName>style.visibility</p:attrName>
                                        </p:attrNameLst>
                                      </p:cBhvr>
                                      <p:to>
                                        <p:strVal val="visible"/>
                                      </p:to>
                                    </p:set>
                                    <p:animEffect transition="in" filter="wipe(right)">
                                      <p:cBhvr>
                                        <p:cTn id="11" dur="500"/>
                                        <p:tgtEl>
                                          <p:spTgt spid="2120711"/>
                                        </p:tgtEl>
                                      </p:cBhvr>
                                    </p:animEffect>
                                  </p:childTnLst>
                                </p:cTn>
                              </p:par>
                            </p:childTnLst>
                          </p:cTn>
                        </p:par>
                        <p:par>
                          <p:cTn id="12" fill="hold">
                            <p:stCondLst>
                              <p:cond delay="2400"/>
                            </p:stCondLst>
                            <p:childTnLst>
                              <p:par>
                                <p:cTn id="13" presetID="53" presetClass="entr" presetSubtype="0" fill="hold" grpId="0" nodeType="afterEffect">
                                  <p:stCondLst>
                                    <p:cond delay="700"/>
                                  </p:stCondLst>
                                  <p:childTnLst>
                                    <p:set>
                                      <p:cBhvr>
                                        <p:cTn id="14" dur="1" fill="hold">
                                          <p:stCondLst>
                                            <p:cond delay="0"/>
                                          </p:stCondLst>
                                        </p:cTn>
                                        <p:tgtEl>
                                          <p:spTgt spid="2120710"/>
                                        </p:tgtEl>
                                        <p:attrNameLst>
                                          <p:attrName>style.visibility</p:attrName>
                                        </p:attrNameLst>
                                      </p:cBhvr>
                                      <p:to>
                                        <p:strVal val="visible"/>
                                      </p:to>
                                    </p:set>
                                    <p:anim calcmode="lin" valueType="num">
                                      <p:cBhvr>
                                        <p:cTn id="15" dur="500" fill="hold"/>
                                        <p:tgtEl>
                                          <p:spTgt spid="2120710"/>
                                        </p:tgtEl>
                                        <p:attrNameLst>
                                          <p:attrName>ppt_w</p:attrName>
                                        </p:attrNameLst>
                                      </p:cBhvr>
                                      <p:tavLst>
                                        <p:tav tm="0">
                                          <p:val>
                                            <p:fltVal val="0"/>
                                          </p:val>
                                        </p:tav>
                                        <p:tav tm="100000">
                                          <p:val>
                                            <p:strVal val="#ppt_w"/>
                                          </p:val>
                                        </p:tav>
                                      </p:tavLst>
                                    </p:anim>
                                    <p:anim calcmode="lin" valueType="num">
                                      <p:cBhvr>
                                        <p:cTn id="16" dur="500" fill="hold"/>
                                        <p:tgtEl>
                                          <p:spTgt spid="2120710"/>
                                        </p:tgtEl>
                                        <p:attrNameLst>
                                          <p:attrName>ppt_h</p:attrName>
                                        </p:attrNameLst>
                                      </p:cBhvr>
                                      <p:tavLst>
                                        <p:tav tm="0">
                                          <p:val>
                                            <p:fltVal val="0"/>
                                          </p:val>
                                        </p:tav>
                                        <p:tav tm="100000">
                                          <p:val>
                                            <p:strVal val="#ppt_h"/>
                                          </p:val>
                                        </p:tav>
                                      </p:tavLst>
                                    </p:anim>
                                    <p:animEffect transition="in" filter="fade">
                                      <p:cBhvr>
                                        <p:cTn id="17" dur="500"/>
                                        <p:tgtEl>
                                          <p:spTgt spid="2120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710" grpId="0" animBg="1"/>
      <p:bldP spid="2120711" grpId="0" animBg="1"/>
      <p:bldP spid="21207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5"/>
          <p:cNvSpPr>
            <a:spLocks noGrp="1" noChangeArrowheads="1"/>
          </p:cNvSpPr>
          <p:nvPr>
            <p:ph type="dt" sz="quarter" idx="10"/>
          </p:nvPr>
        </p:nvSpPr>
        <p:spPr/>
        <p:txBody>
          <a:bodyPr/>
          <a:lstStyle/>
          <a:p>
            <a:pPr>
              <a:defRPr/>
            </a:pPr>
            <a:r>
              <a:rPr lang="en-US" smtClean="0"/>
              <a:t>12/01/09 - 9pm</a:t>
            </a:r>
          </a:p>
        </p:txBody>
      </p:sp>
      <p:sp>
        <p:nvSpPr>
          <p:cNvPr id="39941" name="Rectangle 110"/>
          <p:cNvSpPr>
            <a:spLocks noGrp="1" noChangeArrowheads="1"/>
          </p:cNvSpPr>
          <p:nvPr>
            <p:ph type="sldNum" sz="quarter" idx="12"/>
          </p:nvPr>
        </p:nvSpPr>
        <p:spPr/>
        <p:txBody>
          <a:bodyPr/>
          <a:lstStyle/>
          <a:p>
            <a:pPr>
              <a:defRPr/>
            </a:pPr>
            <a:fld id="{1FD7B5BD-624F-4B7E-8F48-4832CB39796A}" type="slidenum">
              <a:rPr lang="en-US" smtClean="0"/>
              <a:pPr>
                <a:defRPr/>
              </a:pPr>
              <a:t>24</a:t>
            </a:fld>
            <a:endParaRPr lang="en-US" smtClean="0"/>
          </a:p>
        </p:txBody>
      </p:sp>
      <p:sp>
        <p:nvSpPr>
          <p:cNvPr id="33798" name="Freeform 2"/>
          <p:cNvSpPr>
            <a:spLocks/>
          </p:cNvSpPr>
          <p:nvPr/>
        </p:nvSpPr>
        <p:spPr bwMode="gray">
          <a:xfrm>
            <a:off x="4424363" y="2084388"/>
            <a:ext cx="120650" cy="531812"/>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799" name="Rectangle 3"/>
          <p:cNvSpPr>
            <a:spLocks noGrp="1" noChangeArrowheads="1"/>
          </p:cNvSpPr>
          <p:nvPr>
            <p:ph type="title"/>
          </p:nvPr>
        </p:nvSpPr>
        <p:spPr>
          <a:xfrm>
            <a:off x="44450" y="90488"/>
            <a:ext cx="7699375" cy="860425"/>
          </a:xfrm>
        </p:spPr>
        <p:txBody>
          <a:bodyPr/>
          <a:lstStyle/>
          <a:p>
            <a:r>
              <a:rPr lang="en-US" dirty="0" smtClean="0"/>
              <a:t>Inflation Adjusted U.S. Catastrophe Losses by Cause of Loss, 1994–2013</a:t>
            </a:r>
            <a:r>
              <a:rPr lang="en-US" baseline="30000" dirty="0" smtClean="0"/>
              <a:t>1</a:t>
            </a:r>
          </a:p>
        </p:txBody>
      </p:sp>
      <p:graphicFrame>
        <p:nvGraphicFramePr>
          <p:cNvPr id="6151176" name="Object 8"/>
          <p:cNvGraphicFramePr>
            <a:graphicFrameLocks noGrp="1"/>
          </p:cNvGraphicFramePr>
          <p:nvPr>
            <p:ph idx="4294967295"/>
            <p:extLst/>
          </p:nvPr>
        </p:nvGraphicFramePr>
        <p:xfrm>
          <a:off x="2159000" y="1584325"/>
          <a:ext cx="4486275" cy="3695700"/>
        </p:xfrm>
        <a:graphic>
          <a:graphicData uri="http://schemas.openxmlformats.org/presentationml/2006/ole">
            <mc:AlternateContent xmlns:mc="http://schemas.openxmlformats.org/markup-compatibility/2006">
              <mc:Choice xmlns:v="urn:schemas-microsoft-com:vml" Requires="v">
                <p:oleObj spid="_x0000_s28111919" name="Chart" r:id="rId4" imgW="4486286" imgH="3695674" progId="MSGraph.Chart.8">
                  <p:embed followColorScheme="full"/>
                </p:oleObj>
              </mc:Choice>
              <mc:Fallback>
                <p:oleObj name="Chart" r:id="rId4" imgW="4486286" imgH="3695674" progId="MSGraph.Chart.8">
                  <p:embed followColorScheme="full"/>
                  <p:pic>
                    <p:nvPicPr>
                      <p:cNvPr id="0" name=""/>
                      <p:cNvPicPr preferRelativeResize="0">
                        <a:picLocks noGrp="1" noChangeArrowheads="1"/>
                      </p:cNvPicPr>
                      <p:nvPr/>
                    </p:nvPicPr>
                    <p:blipFill>
                      <a:blip r:embed="rId5"/>
                      <a:srcRect/>
                      <a:stretch>
                        <a:fillRect/>
                      </a:stretch>
                    </p:blipFill>
                    <p:spPr bwMode="gray">
                      <a:xfrm>
                        <a:off x="2159000" y="1584325"/>
                        <a:ext cx="4486275"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80" name="Rectangle 5"/>
          <p:cNvSpPr>
            <a:spLocks noChangeArrowheads="1"/>
          </p:cNvSpPr>
          <p:nvPr/>
        </p:nvSpPr>
        <p:spPr bwMode="auto">
          <a:xfrm>
            <a:off x="0" y="5457825"/>
            <a:ext cx="8821738" cy="14001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100" dirty="0"/>
              <a:t>							</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Catastrophes are defined as events causing direct insured losses to property of $25 million or more in </a:t>
            </a:r>
            <a:r>
              <a:rPr lang="en-US" sz="1100" dirty="0" smtClean="0"/>
              <a:t>2013 </a:t>
            </a:r>
            <a:r>
              <a:rPr lang="en-US" sz="1100" dirty="0"/>
              <a:t>dollars.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Excludes snow.</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Does not include NFIP flood losses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a:t>
            </a:r>
            <a:r>
              <a:rPr lang="en-US" sz="1100" dirty="0" err="1"/>
              <a:t>wildland</a:t>
            </a:r>
            <a:r>
              <a:rPr lang="en-US" sz="1100" dirty="0"/>
              <a:t> fires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civil disorders, water damage, utility disruptions and non-property losses such as those covered by workers compensation.</a:t>
            </a:r>
          </a:p>
          <a:p>
            <a:pPr eaLnBrk="0" hangingPunct="0">
              <a:lnSpc>
                <a:spcPct val="85000"/>
              </a:lnSpc>
              <a:spcBef>
                <a:spcPct val="25000"/>
              </a:spcBef>
              <a:buClr>
                <a:schemeClr val="accent2"/>
              </a:buClr>
              <a:buFont typeface="Wingdings" pitchFamily="2" charset="2"/>
              <a:buNone/>
              <a:defRPr/>
            </a:pPr>
            <a:r>
              <a:rPr lang="en-US" sz="1100" dirty="0"/>
              <a:t>Source: ISO’s Property Claim Services Unit.  </a:t>
            </a:r>
          </a:p>
        </p:txBody>
      </p:sp>
      <p:sp>
        <p:nvSpPr>
          <p:cNvPr id="33801" name="Rectangle 7"/>
          <p:cNvSpPr>
            <a:spLocks noChangeArrowheads="1"/>
          </p:cNvSpPr>
          <p:nvPr/>
        </p:nvSpPr>
        <p:spPr bwMode="gray">
          <a:xfrm>
            <a:off x="6396038" y="3287713"/>
            <a:ext cx="2532062" cy="366712"/>
          </a:xfrm>
          <a:prstGeom prst="rect">
            <a:avLst/>
          </a:prstGeom>
          <a:noFill/>
          <a:ln w="9525">
            <a:noFill/>
            <a:miter lim="800000"/>
            <a:headEnd/>
            <a:tailEnd/>
          </a:ln>
        </p:spPr>
        <p:txBody>
          <a:bodyPr lIns="0" tIns="0" rIns="0" bIns="0" anchor="ctr">
            <a:spAutoFit/>
          </a:bodyPr>
          <a:lstStyle/>
          <a:p>
            <a:pPr algn="ctr">
              <a:lnSpc>
                <a:spcPct val="85000"/>
              </a:lnSpc>
            </a:pPr>
            <a:r>
              <a:rPr lang="en-US" sz="1400" dirty="0"/>
              <a:t>Hurricanes &amp; Tropical Storms, $</a:t>
            </a:r>
            <a:r>
              <a:rPr lang="en-US" sz="1400" dirty="0" smtClean="0"/>
              <a:t>159.1</a:t>
            </a:r>
            <a:endParaRPr lang="en-US" sz="1400" dirty="0"/>
          </a:p>
        </p:txBody>
      </p:sp>
      <p:sp>
        <p:nvSpPr>
          <p:cNvPr id="33802" name="Rectangle 8"/>
          <p:cNvSpPr>
            <a:spLocks noChangeArrowheads="1"/>
          </p:cNvSpPr>
          <p:nvPr/>
        </p:nvSpPr>
        <p:spPr bwMode="gray">
          <a:xfrm>
            <a:off x="4957606" y="1213976"/>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Fires (4), </a:t>
            </a:r>
            <a:r>
              <a:rPr lang="en-US" sz="1400" dirty="0" smtClean="0"/>
              <a:t>$5.5</a:t>
            </a:r>
            <a:endParaRPr lang="en-US" sz="1400" dirty="0"/>
          </a:p>
        </p:txBody>
      </p:sp>
      <p:sp>
        <p:nvSpPr>
          <p:cNvPr id="33803" name="Rectangle 11"/>
          <p:cNvSpPr>
            <a:spLocks noChangeArrowheads="1"/>
          </p:cNvSpPr>
          <p:nvPr/>
        </p:nvSpPr>
        <p:spPr bwMode="gray">
          <a:xfrm>
            <a:off x="1547813" y="4760348"/>
            <a:ext cx="1831975" cy="366254"/>
          </a:xfrm>
          <a:prstGeom prst="rect">
            <a:avLst/>
          </a:prstGeom>
          <a:noFill/>
          <a:ln w="9525">
            <a:noFill/>
            <a:miter lim="800000"/>
            <a:headEnd/>
            <a:tailEnd/>
          </a:ln>
        </p:spPr>
        <p:txBody>
          <a:bodyPr lIns="0" tIns="0" rIns="0" bIns="0" anchor="ctr">
            <a:spAutoFit/>
          </a:bodyPr>
          <a:lstStyle/>
          <a:p>
            <a:pPr algn="r">
              <a:lnSpc>
                <a:spcPct val="85000"/>
              </a:lnSpc>
            </a:pPr>
            <a:r>
              <a:rPr lang="en-US" sz="1400" dirty="0" smtClean="0"/>
              <a:t>Events Involving Tornadoes </a:t>
            </a:r>
            <a:r>
              <a:rPr lang="en-US" sz="1400" dirty="0"/>
              <a:t>(2), $</a:t>
            </a:r>
            <a:r>
              <a:rPr lang="en-US" sz="1400" dirty="0" smtClean="0"/>
              <a:t>139.3</a:t>
            </a:r>
            <a:endParaRPr lang="en-US" sz="1400" dirty="0"/>
          </a:p>
        </p:txBody>
      </p:sp>
      <p:sp>
        <p:nvSpPr>
          <p:cNvPr id="33804" name="Rectangle 13"/>
          <p:cNvSpPr>
            <a:spLocks noChangeArrowheads="1"/>
          </p:cNvSpPr>
          <p:nvPr/>
        </p:nvSpPr>
        <p:spPr bwMode="gray">
          <a:xfrm>
            <a:off x="737266" y="2856475"/>
            <a:ext cx="2095500" cy="182563"/>
          </a:xfrm>
          <a:prstGeom prst="rect">
            <a:avLst/>
          </a:prstGeom>
          <a:noFill/>
          <a:ln w="9525">
            <a:noFill/>
            <a:miter lim="800000"/>
            <a:headEnd/>
            <a:tailEnd/>
          </a:ln>
        </p:spPr>
        <p:txBody>
          <a:bodyPr lIns="0" tIns="0" rIns="0" bIns="0" anchor="ctr">
            <a:spAutoFit/>
          </a:bodyPr>
          <a:lstStyle/>
          <a:p>
            <a:pPr algn="ctr">
              <a:lnSpc>
                <a:spcPct val="85000"/>
              </a:lnSpc>
            </a:pPr>
            <a:r>
              <a:rPr lang="en-US" sz="1400" dirty="0"/>
              <a:t>Winter Storms, </a:t>
            </a:r>
            <a:r>
              <a:rPr lang="en-US" sz="1400" dirty="0" smtClean="0"/>
              <a:t>$24.7</a:t>
            </a:r>
            <a:endParaRPr lang="en-US" sz="1400" i="1" dirty="0"/>
          </a:p>
        </p:txBody>
      </p:sp>
      <p:sp>
        <p:nvSpPr>
          <p:cNvPr id="33805" name="Rectangle 14"/>
          <p:cNvSpPr>
            <a:spLocks noChangeArrowheads="1"/>
          </p:cNvSpPr>
          <p:nvPr/>
        </p:nvSpPr>
        <p:spPr bwMode="gray">
          <a:xfrm>
            <a:off x="1831309" y="2119439"/>
            <a:ext cx="1344612" cy="183127"/>
          </a:xfrm>
          <a:prstGeom prst="rect">
            <a:avLst/>
          </a:prstGeom>
          <a:noFill/>
          <a:ln w="9525">
            <a:noFill/>
            <a:miter lim="800000"/>
            <a:headEnd/>
            <a:tailEnd/>
          </a:ln>
        </p:spPr>
        <p:txBody>
          <a:bodyPr lIns="0" tIns="0" rIns="0" bIns="0" anchor="ctr">
            <a:spAutoFit/>
          </a:bodyPr>
          <a:lstStyle/>
          <a:p>
            <a:pPr algn="r">
              <a:lnSpc>
                <a:spcPct val="85000"/>
              </a:lnSpc>
            </a:pPr>
            <a:r>
              <a:rPr lang="en-US" sz="1400" dirty="0"/>
              <a:t>Terrorism, $</a:t>
            </a:r>
            <a:r>
              <a:rPr lang="en-US" sz="1400" dirty="0" smtClean="0"/>
              <a:t>24.8</a:t>
            </a:r>
            <a:endParaRPr lang="en-US" sz="1400" dirty="0"/>
          </a:p>
        </p:txBody>
      </p:sp>
      <p:sp>
        <p:nvSpPr>
          <p:cNvPr id="33806" name="Rectangle 15"/>
          <p:cNvSpPr>
            <a:spLocks noChangeArrowheads="1"/>
          </p:cNvSpPr>
          <p:nvPr/>
        </p:nvSpPr>
        <p:spPr bwMode="gray">
          <a:xfrm>
            <a:off x="1089025" y="1730375"/>
            <a:ext cx="2614613"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Geological Events, $</a:t>
            </a:r>
            <a:r>
              <a:rPr lang="en-US" sz="1400" dirty="0" smtClean="0"/>
              <a:t>18.4</a:t>
            </a:r>
            <a:endParaRPr lang="en-US" sz="1400" dirty="0"/>
          </a:p>
        </p:txBody>
      </p:sp>
      <p:sp>
        <p:nvSpPr>
          <p:cNvPr id="33807" name="Rectangle 15"/>
          <p:cNvSpPr>
            <a:spLocks noChangeArrowheads="1"/>
          </p:cNvSpPr>
          <p:nvPr/>
        </p:nvSpPr>
        <p:spPr bwMode="gray">
          <a:xfrm>
            <a:off x="1317625" y="1155700"/>
            <a:ext cx="2203450"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Wind/Hail/Flood (3), $</a:t>
            </a:r>
            <a:r>
              <a:rPr lang="en-US" sz="1400" dirty="0" smtClean="0"/>
              <a:t>14.6</a:t>
            </a:r>
            <a:endParaRPr lang="en-US" sz="1400" dirty="0"/>
          </a:p>
        </p:txBody>
      </p:sp>
      <p:sp>
        <p:nvSpPr>
          <p:cNvPr id="33808" name="Freeform 2"/>
          <p:cNvSpPr>
            <a:spLocks/>
          </p:cNvSpPr>
          <p:nvPr/>
        </p:nvSpPr>
        <p:spPr bwMode="gray">
          <a:xfrm>
            <a:off x="4608767" y="1489742"/>
            <a:ext cx="425450" cy="187325"/>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09" name="Rectangle 8"/>
          <p:cNvSpPr>
            <a:spLocks noChangeArrowheads="1"/>
          </p:cNvSpPr>
          <p:nvPr/>
        </p:nvSpPr>
        <p:spPr bwMode="gray">
          <a:xfrm>
            <a:off x="5107036" y="1474788"/>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Other (5), </a:t>
            </a:r>
            <a:r>
              <a:rPr lang="en-US" sz="1400" dirty="0" smtClean="0"/>
              <a:t>$0.2</a:t>
            </a:r>
            <a:endParaRPr lang="en-US" sz="1400" dirty="0"/>
          </a:p>
        </p:txBody>
      </p:sp>
      <p:sp>
        <p:nvSpPr>
          <p:cNvPr id="33810" name="Freeform 2"/>
          <p:cNvSpPr>
            <a:spLocks/>
          </p:cNvSpPr>
          <p:nvPr/>
        </p:nvSpPr>
        <p:spPr bwMode="gray">
          <a:xfrm rot="5400000">
            <a:off x="3577432" y="1141746"/>
            <a:ext cx="501650" cy="630237"/>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1" name="Freeform 2"/>
          <p:cNvSpPr>
            <a:spLocks/>
          </p:cNvSpPr>
          <p:nvPr/>
        </p:nvSpPr>
        <p:spPr bwMode="gray">
          <a:xfrm>
            <a:off x="4488166" y="1304925"/>
            <a:ext cx="425450" cy="338138"/>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2" name="Text Box 6"/>
          <p:cNvSpPr txBox="1">
            <a:spLocks noChangeArrowheads="1"/>
          </p:cNvSpPr>
          <p:nvPr/>
        </p:nvSpPr>
        <p:spPr bwMode="blackWhite">
          <a:xfrm>
            <a:off x="6284913" y="4003675"/>
            <a:ext cx="2784475" cy="1404938"/>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a:solidFill>
                  <a:srgbClr val="FFFFFF"/>
                </a:solidFill>
              </a:rPr>
              <a:t>Wind losses are by far cause the most catastrophe losses, even if hurricanes/TS are excluded.</a:t>
            </a:r>
          </a:p>
        </p:txBody>
      </p:sp>
      <p:sp>
        <p:nvSpPr>
          <p:cNvPr id="21" name="AutoShape 7"/>
          <p:cNvSpPr>
            <a:spLocks noChangeArrowheads="1"/>
          </p:cNvSpPr>
          <p:nvPr/>
        </p:nvSpPr>
        <p:spPr bwMode="blackWhite">
          <a:xfrm>
            <a:off x="258763" y="3479800"/>
            <a:ext cx="2244725" cy="987425"/>
          </a:xfrm>
          <a:prstGeom prst="wedgeRectCallout">
            <a:avLst>
              <a:gd name="adj1" fmla="val 87148"/>
              <a:gd name="adj2" fmla="val 2308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a:solidFill>
                  <a:schemeClr val="bg1"/>
                </a:solidFill>
                <a:cs typeface="+mn-cs"/>
              </a:rPr>
              <a:t>Tornado share of CAT losses is rising</a:t>
            </a:r>
          </a:p>
        </p:txBody>
      </p:sp>
      <p:sp>
        <p:nvSpPr>
          <p:cNvPr id="22" name="Text Box 6"/>
          <p:cNvSpPr txBox="1">
            <a:spLocks noChangeArrowheads="1"/>
          </p:cNvSpPr>
          <p:nvPr/>
        </p:nvSpPr>
        <p:spPr bwMode="blackWhite">
          <a:xfrm>
            <a:off x="6415550" y="1356852"/>
            <a:ext cx="2684206" cy="1637941"/>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smtClean="0">
                <a:solidFill>
                  <a:srgbClr val="FFFFFF"/>
                </a:solidFill>
              </a:rPr>
              <a:t>Insured cat losses from 1993-2012 totaled $386.7B, an average of $19.3B per year or $1.6B per month</a:t>
            </a:r>
            <a:endParaRPr lang="en-US" sz="2000" b="1" dirty="0">
              <a:solidFill>
                <a:srgbClr val="FFFFFF"/>
              </a:solidFill>
            </a:endParaRPr>
          </a:p>
        </p:txBody>
      </p:sp>
    </p:spTree>
    <p:extLst>
      <p:ext uri="{BB962C8B-B14F-4D97-AF65-F5344CB8AC3E}">
        <p14:creationId xmlns:p14="http://schemas.microsoft.com/office/powerpoint/2010/main" val="17021287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105"/>
          <p:cNvSpPr>
            <a:spLocks noGrp="1" noChangeArrowheads="1"/>
          </p:cNvSpPr>
          <p:nvPr>
            <p:ph type="dt" sz="quarter" idx="10"/>
          </p:nvPr>
        </p:nvSpPr>
        <p:spPr/>
        <p:txBody>
          <a:bodyPr/>
          <a:lstStyle/>
          <a:p>
            <a:pPr>
              <a:defRPr/>
            </a:pPr>
            <a:r>
              <a:rPr lang="en-US" smtClean="0">
                <a:solidFill>
                  <a:srgbClr val="FFFFFF"/>
                </a:solidFill>
              </a:rPr>
              <a:t>12/01/09 - 9pm</a:t>
            </a:r>
          </a:p>
        </p:txBody>
      </p:sp>
      <p:sp>
        <p:nvSpPr>
          <p:cNvPr id="102405" name="Rectangle 110"/>
          <p:cNvSpPr>
            <a:spLocks noGrp="1" noChangeArrowheads="1"/>
          </p:cNvSpPr>
          <p:nvPr>
            <p:ph type="sldNum" sz="quarter" idx="12"/>
          </p:nvPr>
        </p:nvSpPr>
        <p:spPr/>
        <p:txBody>
          <a:bodyPr/>
          <a:lstStyle/>
          <a:p>
            <a:pPr>
              <a:defRPr/>
            </a:pPr>
            <a:fld id="{E220AE91-0BB9-4CEB-8C50-0B03C716B4B3}" type="slidenum">
              <a:rPr lang="en-US" smtClean="0">
                <a:solidFill>
                  <a:srgbClr val="000000"/>
                </a:solidFill>
              </a:rPr>
              <a:pPr>
                <a:defRPr/>
              </a:pPr>
              <a:t>25</a:t>
            </a:fld>
            <a:endParaRPr lang="en-US" smtClean="0">
              <a:solidFill>
                <a:srgbClr val="000000"/>
              </a:solidFill>
            </a:endParaRPr>
          </a:p>
        </p:txBody>
      </p:sp>
      <p:sp>
        <p:nvSpPr>
          <p:cNvPr id="31750" name="Rectangle 2"/>
          <p:cNvSpPr>
            <a:spLocks noGrp="1" noChangeArrowheads="1"/>
          </p:cNvSpPr>
          <p:nvPr>
            <p:ph type="title"/>
          </p:nvPr>
        </p:nvSpPr>
        <p:spPr>
          <a:xfrm>
            <a:off x="228600" y="90488"/>
            <a:ext cx="7400925" cy="860425"/>
          </a:xfrm>
        </p:spPr>
        <p:txBody>
          <a:bodyPr/>
          <a:lstStyle/>
          <a:p>
            <a:r>
              <a:rPr lang="en-US" dirty="0" smtClean="0"/>
              <a:t>Top 16 Most Costly Disasters</a:t>
            </a:r>
            <a:br>
              <a:rPr lang="en-US" dirty="0" smtClean="0"/>
            </a:br>
            <a:r>
              <a:rPr lang="en-US" dirty="0" smtClean="0"/>
              <a:t>in U.S. History</a:t>
            </a:r>
          </a:p>
        </p:txBody>
      </p:sp>
      <p:sp>
        <p:nvSpPr>
          <p:cNvPr id="31751" name="Rectangle 3"/>
          <p:cNvSpPr>
            <a:spLocks noChangeArrowheads="1"/>
          </p:cNvSpPr>
          <p:nvPr/>
        </p:nvSpPr>
        <p:spPr bwMode="black">
          <a:xfrm>
            <a:off x="347663" y="1365250"/>
            <a:ext cx="8534400"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(Insured Losses, </a:t>
            </a:r>
            <a:r>
              <a:rPr lang="en-US" sz="1600" b="1" dirty="0" smtClean="0">
                <a:solidFill>
                  <a:srgbClr val="225A7A"/>
                </a:solidFill>
                <a:latin typeface="Arial" charset="0"/>
                <a:cs typeface="Arial" charset="0"/>
              </a:rPr>
              <a:t>2013 </a:t>
            </a:r>
            <a:r>
              <a:rPr lang="en-US" sz="1600" b="1" dirty="0">
                <a:solidFill>
                  <a:srgbClr val="225A7A"/>
                </a:solidFill>
                <a:latin typeface="Arial" charset="0"/>
                <a:cs typeface="Arial" charset="0"/>
              </a:rPr>
              <a:t>Dollars, $ Billions</a:t>
            </a:r>
            <a:r>
              <a:rPr lang="en-US" sz="1600" b="1" dirty="0" smtClean="0">
                <a:solidFill>
                  <a:srgbClr val="225A7A"/>
                </a:solidFill>
                <a:latin typeface="Arial" charset="0"/>
                <a:cs typeface="Arial" charset="0"/>
              </a:rPr>
              <a:t>)</a:t>
            </a:r>
            <a:endParaRPr lang="en-US" sz="1600" b="1" dirty="0">
              <a:solidFill>
                <a:srgbClr val="225A7A"/>
              </a:solidFill>
              <a:latin typeface="Arial" charset="0"/>
              <a:cs typeface="Arial" charset="0"/>
            </a:endParaRPr>
          </a:p>
        </p:txBody>
      </p:sp>
      <p:graphicFrame>
        <p:nvGraphicFramePr>
          <p:cNvPr id="31746" name="Object 5"/>
          <p:cNvGraphicFramePr>
            <a:graphicFrameLocks noChangeAspect="1"/>
          </p:cNvGraphicFramePr>
          <p:nvPr>
            <p:extLst/>
          </p:nvPr>
        </p:nvGraphicFramePr>
        <p:xfrm>
          <a:off x="40341" y="2176463"/>
          <a:ext cx="8964613" cy="3348037"/>
        </p:xfrm>
        <a:graphic>
          <a:graphicData uri="http://schemas.openxmlformats.org/presentationml/2006/ole">
            <mc:AlternateContent xmlns:mc="http://schemas.openxmlformats.org/markup-compatibility/2006">
              <mc:Choice xmlns:v="urn:schemas-microsoft-com:vml" Requires="v">
                <p:oleObj spid="_x0000_s28112943" name="Chart" r:id="rId4" imgW="8420114" imgH="3371773" progId="MSGraph.Chart.8">
                  <p:embed followColorScheme="full"/>
                </p:oleObj>
              </mc:Choice>
              <mc:Fallback>
                <p:oleObj name="Chart" r:id="rId4" imgW="8420114" imgH="3371773" progId="MSGraph.Chart.8">
                  <p:embed followColorScheme="full"/>
                  <p:pic>
                    <p:nvPicPr>
                      <p:cNvPr id="0" name=""/>
                      <p:cNvPicPr>
                        <a:picLocks noChangeAspect="1" noChangeArrowheads="1"/>
                      </p:cNvPicPr>
                      <p:nvPr/>
                    </p:nvPicPr>
                    <p:blipFill>
                      <a:blip r:embed="rId5"/>
                      <a:srcRect/>
                      <a:stretch>
                        <a:fillRect/>
                      </a:stretch>
                    </p:blipFill>
                    <p:spPr bwMode="gray">
                      <a:xfrm>
                        <a:off x="40341" y="2176463"/>
                        <a:ext cx="8964613" cy="334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7463" name="AutoShape 7"/>
          <p:cNvSpPr>
            <a:spLocks noChangeArrowheads="1"/>
          </p:cNvSpPr>
          <p:nvPr/>
        </p:nvSpPr>
        <p:spPr bwMode="blackWhite">
          <a:xfrm>
            <a:off x="3893574" y="1680913"/>
            <a:ext cx="3501005" cy="1487488"/>
          </a:xfrm>
          <a:prstGeom prst="wedgeRectCallout">
            <a:avLst>
              <a:gd name="adj1" fmla="val 25165"/>
              <a:gd name="adj2" fmla="val 8104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400" b="1" dirty="0" err="1" smtClean="0">
                <a:solidFill>
                  <a:srgbClr val="FFFFFF"/>
                </a:solidFill>
              </a:rPr>
              <a:t>Superstorm</a:t>
            </a:r>
            <a:r>
              <a:rPr lang="en-US" sz="2400" b="1" dirty="0" smtClean="0">
                <a:solidFill>
                  <a:srgbClr val="FFFFFF"/>
                </a:solidFill>
              </a:rPr>
              <a:t> Sandy in 2012 was the last mega-CAT to hit the US</a:t>
            </a:r>
            <a:endParaRPr lang="en-US" sz="2400" b="1" dirty="0">
              <a:solidFill>
                <a:srgbClr val="FFFFFF"/>
              </a:solidFill>
              <a:latin typeface="Arial" charset="0"/>
              <a:cs typeface="Arial" charset="0"/>
            </a:endParaRPr>
          </a:p>
        </p:txBody>
      </p:sp>
      <p:sp>
        <p:nvSpPr>
          <p:cNvPr id="11" name="AutoShape 17"/>
          <p:cNvSpPr>
            <a:spLocks noChangeArrowheads="1"/>
          </p:cNvSpPr>
          <p:nvPr/>
        </p:nvSpPr>
        <p:spPr bwMode="blackWhite">
          <a:xfrm>
            <a:off x="870155" y="3278954"/>
            <a:ext cx="1589504" cy="711200"/>
          </a:xfrm>
          <a:prstGeom prst="wedgeRectCallout">
            <a:avLst>
              <a:gd name="adj1" fmla="val 79786"/>
              <a:gd name="adj2" fmla="val 7253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Includes Tuscaloosa, AL, tornado</a:t>
            </a:r>
            <a:endParaRPr lang="en-US" sz="1400" b="1" dirty="0">
              <a:solidFill>
                <a:schemeClr val="bg1"/>
              </a:solidFill>
            </a:endParaRPr>
          </a:p>
        </p:txBody>
      </p:sp>
      <p:sp>
        <p:nvSpPr>
          <p:cNvPr id="12" name="AutoShape 17"/>
          <p:cNvSpPr>
            <a:spLocks noChangeArrowheads="1"/>
          </p:cNvSpPr>
          <p:nvPr/>
        </p:nvSpPr>
        <p:spPr bwMode="blackWhite">
          <a:xfrm>
            <a:off x="3145939" y="3254374"/>
            <a:ext cx="1265424" cy="711200"/>
          </a:xfrm>
          <a:prstGeom prst="wedgeRectCallout">
            <a:avLst>
              <a:gd name="adj1" fmla="val -23514"/>
              <a:gd name="adj2" fmla="val 787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eaLnBrk="0" hangingPunct="0">
              <a:lnSpc>
                <a:spcPct val="90000"/>
              </a:lnSpc>
              <a:spcBef>
                <a:spcPct val="50000"/>
              </a:spcBef>
              <a:buClr>
                <a:schemeClr val="bg1"/>
              </a:buClr>
              <a:defRPr/>
            </a:pPr>
            <a:r>
              <a:rPr lang="en-US" sz="1400" b="1" dirty="0" smtClean="0">
                <a:solidFill>
                  <a:schemeClr val="bg1"/>
                </a:solidFill>
              </a:rPr>
              <a:t>Includes Joplin, MO, tornado</a:t>
            </a:r>
            <a:endParaRPr lang="en-US" sz="1400" b="1" dirty="0">
              <a:solidFill>
                <a:schemeClr val="bg1"/>
              </a:solidFill>
            </a:endParaRPr>
          </a:p>
        </p:txBody>
      </p:sp>
      <p:sp>
        <p:nvSpPr>
          <p:cNvPr id="14" name="Rectangle 5"/>
          <p:cNvSpPr>
            <a:spLocks noChangeArrowheads="1"/>
          </p:cNvSpPr>
          <p:nvPr/>
        </p:nvSpPr>
        <p:spPr bwMode="blackWhite">
          <a:xfrm>
            <a:off x="4454005" y="5327341"/>
            <a:ext cx="4409769" cy="91122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2000" b="1" dirty="0" smtClean="0">
                <a:solidFill>
                  <a:srgbClr val="FFFFFF"/>
                </a:solidFill>
              </a:rPr>
              <a:t>12 of the 16 Most Expensive Events in US History Have Occurred Over the Past Decade</a:t>
            </a:r>
            <a:endParaRPr lang="en-US" sz="2000" b="1" dirty="0">
              <a:solidFill>
                <a:srgbClr val="FFFFFF"/>
              </a:solidFill>
              <a:latin typeface="Arial" charset="0"/>
              <a:cs typeface="Arial" charset="0"/>
            </a:endParaRPr>
          </a:p>
        </p:txBody>
      </p:sp>
      <p:sp>
        <p:nvSpPr>
          <p:cNvPr id="13" name="Rectangle 4"/>
          <p:cNvSpPr>
            <a:spLocks noChangeArrowheads="1"/>
          </p:cNvSpPr>
          <p:nvPr/>
        </p:nvSpPr>
        <p:spPr bwMode="auto">
          <a:xfrm>
            <a:off x="-104932" y="6434380"/>
            <a:ext cx="9144001" cy="468590"/>
          </a:xfrm>
          <a:prstGeom prst="rect">
            <a:avLst/>
          </a:prstGeom>
          <a:noFill/>
          <a:ln w="9525">
            <a:noFill/>
            <a:miter lim="800000"/>
            <a:headEnd/>
            <a:tailEnd/>
          </a:ln>
        </p:spPr>
        <p:txBody>
          <a:bodyPr wrap="square" lIns="365760" tIns="0" rIns="0" bIns="137160" anchor="b">
            <a:spAutoFit/>
          </a:bodyPr>
          <a:lstStyle/>
          <a:p>
            <a:pPr algn="l" eaLnBrk="0" fontAlgn="base" hangingPunct="0">
              <a:lnSpc>
                <a:spcPct val="85000"/>
              </a:lnSpc>
              <a:spcBef>
                <a:spcPct val="25000"/>
              </a:spcBef>
              <a:spcAft>
                <a:spcPct val="0"/>
              </a:spcAft>
              <a:buClr>
                <a:srgbClr val="FF6801"/>
              </a:buClr>
              <a:buFont typeface="Wingdings" pitchFamily="2" charset="2"/>
              <a:buNone/>
            </a:pPr>
            <a:endParaRPr lang="en-US" sz="1100" dirty="0" smtClean="0">
              <a:solidFill>
                <a:srgbClr val="000000"/>
              </a:solidFill>
              <a:latin typeface="Arial" charset="0"/>
              <a:cs typeface="Arial" charset="0"/>
            </a:endParaRP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Sources</a:t>
            </a:r>
            <a:r>
              <a:rPr lang="en-US" sz="1100" dirty="0">
                <a:solidFill>
                  <a:srgbClr val="000000"/>
                </a:solidFill>
                <a:latin typeface="Arial" charset="0"/>
                <a:cs typeface="Arial" charset="0"/>
              </a:rPr>
              <a:t>: PCS; Insurance Information Institute inflation </a:t>
            </a:r>
            <a:r>
              <a:rPr lang="en-US" sz="1100" dirty="0" smtClean="0">
                <a:solidFill>
                  <a:srgbClr val="000000"/>
                </a:solidFill>
                <a:latin typeface="Arial" charset="0"/>
                <a:cs typeface="Arial" charset="0"/>
              </a:rPr>
              <a:t>adjustments to 2013 dollars using the CPI.</a:t>
            </a:r>
            <a:endParaRPr lang="en-US" sz="1100" dirty="0">
              <a:solidFill>
                <a:srgbClr val="000000"/>
              </a:solidFill>
              <a:latin typeface="Arial" charset="0"/>
              <a:cs typeface="Arial" charset="0"/>
            </a:endParaRPr>
          </a:p>
        </p:txBody>
      </p:sp>
    </p:spTree>
    <p:extLst>
      <p:ext uri="{BB962C8B-B14F-4D97-AF65-F5344CB8AC3E}">
        <p14:creationId xmlns:p14="http://schemas.microsoft.com/office/powerpoint/2010/main" val="1751667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067463"/>
                                        </p:tgtEl>
                                        <p:attrNameLst>
                                          <p:attrName>style.visibility</p:attrName>
                                        </p:attrNameLst>
                                      </p:cBhvr>
                                      <p:to>
                                        <p:strVal val="visible"/>
                                      </p:to>
                                    </p:set>
                                    <p:animEffect transition="in" filter="wipe(down)">
                                      <p:cBhvr>
                                        <p:cTn id="7" dur="500"/>
                                        <p:tgtEl>
                                          <p:spTgt spid="2067463"/>
                                        </p:tgtEl>
                                      </p:cBhvr>
                                    </p:animEffect>
                                  </p:childTnLst>
                                </p:cTn>
                              </p:par>
                            </p:childTnLst>
                          </p:cTn>
                        </p:par>
                        <p:par>
                          <p:cTn id="8" fill="hold">
                            <p:stCondLst>
                              <p:cond delay="12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7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2200"/>
                            </p:stCondLst>
                            <p:childTnLst>
                              <p:par>
                                <p:cTn id="17" presetID="23" presetClass="entr" presetSubtype="16" fill="hold" grpId="0" nodeType="afterEffect">
                                  <p:stCondLst>
                                    <p:cond delay="70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3" grpId="0" animBg="1"/>
      <p:bldP spid="11" grpId="0" animBg="1"/>
      <p:bldP spid="12"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105"/>
          <p:cNvSpPr>
            <a:spLocks noGrp="1" noChangeArrowheads="1"/>
          </p:cNvSpPr>
          <p:nvPr>
            <p:ph type="dt" sz="quarter" idx="10"/>
          </p:nvPr>
        </p:nvSpPr>
        <p:spPr>
          <a:noFill/>
        </p:spPr>
        <p:txBody>
          <a:bodyPr/>
          <a:lstStyle/>
          <a:p>
            <a:r>
              <a:rPr lang="en-US" smtClean="0"/>
              <a:t>12/01/09 - 9pm</a:t>
            </a:r>
          </a:p>
        </p:txBody>
      </p:sp>
      <p:sp>
        <p:nvSpPr>
          <p:cNvPr id="115716"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15717" name="Rectangle 110"/>
          <p:cNvSpPr>
            <a:spLocks noGrp="1" noChangeArrowheads="1"/>
          </p:cNvSpPr>
          <p:nvPr>
            <p:ph type="sldNum" sz="quarter" idx="12"/>
          </p:nvPr>
        </p:nvSpPr>
        <p:spPr>
          <a:noFill/>
        </p:spPr>
        <p:txBody>
          <a:bodyPr/>
          <a:lstStyle/>
          <a:p>
            <a:fld id="{696AF8F7-4BFA-4F4B-B0E8-375BF5966073}" type="slidenum">
              <a:rPr lang="en-US" smtClean="0"/>
              <a:pPr/>
              <a:t>26</a:t>
            </a:fld>
            <a:endParaRPr lang="en-US" smtClean="0"/>
          </a:p>
        </p:txBody>
      </p:sp>
      <p:sp>
        <p:nvSpPr>
          <p:cNvPr id="115718" name="Rectangle 10"/>
          <p:cNvSpPr>
            <a:spLocks noGrp="1" noChangeArrowheads="1"/>
          </p:cNvSpPr>
          <p:nvPr>
            <p:ph type="title"/>
          </p:nvPr>
        </p:nvSpPr>
        <p:spPr/>
        <p:txBody>
          <a:bodyPr/>
          <a:lstStyle/>
          <a:p>
            <a:r>
              <a:rPr lang="en-US" dirty="0" smtClean="0"/>
              <a:t>Total Value of Insured Coastal Exposure in 2012</a:t>
            </a:r>
          </a:p>
        </p:txBody>
      </p:sp>
      <p:sp>
        <p:nvSpPr>
          <p:cNvPr id="115719" name="Rectangle 3"/>
          <p:cNvSpPr>
            <a:spLocks noChangeArrowheads="1"/>
          </p:cNvSpPr>
          <p:nvPr/>
        </p:nvSpPr>
        <p:spPr bwMode="black">
          <a:xfrm>
            <a:off x="347663" y="1266825"/>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a:t>
            </a:r>
            <a:r>
              <a:rPr lang="en-US" sz="1600" b="1" dirty="0" smtClean="0">
                <a:solidFill>
                  <a:srgbClr val="225A7A"/>
                </a:solidFill>
              </a:rPr>
              <a:t>2012, </a:t>
            </a:r>
            <a:r>
              <a:rPr lang="en-US" sz="1600" b="1" dirty="0">
                <a:solidFill>
                  <a:srgbClr val="225A7A"/>
                </a:solidFill>
              </a:rPr>
              <a:t>$ Billions)</a:t>
            </a:r>
          </a:p>
        </p:txBody>
      </p:sp>
      <p:sp>
        <p:nvSpPr>
          <p:cNvPr id="115720" name="Rectangle 4"/>
          <p:cNvSpPr>
            <a:spLocks noChangeArrowheads="1"/>
          </p:cNvSpPr>
          <p:nvPr/>
        </p:nvSpPr>
        <p:spPr bwMode="auto">
          <a:xfrm>
            <a:off x="0" y="6578600"/>
            <a:ext cx="7569200" cy="279400"/>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a:t>Source: AIR Worldwide</a:t>
            </a:r>
          </a:p>
        </p:txBody>
      </p:sp>
      <p:graphicFrame>
        <p:nvGraphicFramePr>
          <p:cNvPr id="115714" name="Object 5"/>
          <p:cNvGraphicFramePr>
            <a:graphicFrameLocks noChangeAspect="1"/>
          </p:cNvGraphicFramePr>
          <p:nvPr>
            <p:extLst>
              <p:ext uri="{D42A27DB-BD31-4B8C-83A1-F6EECF244321}">
                <p14:modId xmlns:p14="http://schemas.microsoft.com/office/powerpoint/2010/main" val="409528872"/>
              </p:ext>
            </p:extLst>
          </p:nvPr>
        </p:nvGraphicFramePr>
        <p:xfrm>
          <a:off x="265113" y="1554163"/>
          <a:ext cx="8447087" cy="4789487"/>
        </p:xfrm>
        <a:graphic>
          <a:graphicData uri="http://schemas.openxmlformats.org/presentationml/2006/ole">
            <mc:AlternateContent xmlns:mc="http://schemas.openxmlformats.org/markup-compatibility/2006">
              <mc:Choice xmlns:v="urn:schemas-microsoft-com:vml" Requires="v">
                <p:oleObj spid="_x0000_s28151828" name="Chart" r:id="rId4" imgW="8515259" imgH="4848398" progId="MSGraph.Chart.8">
                  <p:embed followColorScheme="full"/>
                </p:oleObj>
              </mc:Choice>
              <mc:Fallback>
                <p:oleObj name="Chart" r:id="rId4" imgW="8515259" imgH="4848398" progId="MSGraph.Chart.8">
                  <p:embed followColorScheme="full"/>
                  <p:pic>
                    <p:nvPicPr>
                      <p:cNvPr id="0" name=""/>
                      <p:cNvPicPr>
                        <a:picLocks noChangeAspect="1" noChangeArrowheads="1"/>
                      </p:cNvPicPr>
                      <p:nvPr/>
                    </p:nvPicPr>
                    <p:blipFill>
                      <a:blip r:embed="rId5"/>
                      <a:srcRect/>
                      <a:stretch>
                        <a:fillRect/>
                      </a:stretch>
                    </p:blipFill>
                    <p:spPr bwMode="gray">
                      <a:xfrm>
                        <a:off x="265113" y="1554163"/>
                        <a:ext cx="8447087" cy="4789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3607" name="Text Box 5"/>
          <p:cNvSpPr txBox="1">
            <a:spLocks noChangeArrowheads="1"/>
          </p:cNvSpPr>
          <p:nvPr/>
        </p:nvSpPr>
        <p:spPr bwMode="blackWhite">
          <a:xfrm>
            <a:off x="3171825" y="3709851"/>
            <a:ext cx="5378450" cy="1286012"/>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a:solidFill>
                  <a:srgbClr val="FFFFFF"/>
                </a:solidFill>
              </a:rPr>
              <a:t>In </a:t>
            </a:r>
            <a:r>
              <a:rPr lang="en-US" sz="1600" b="1" dirty="0" smtClean="0">
                <a:solidFill>
                  <a:srgbClr val="FFFFFF"/>
                </a:solidFill>
              </a:rPr>
              <a:t>2012, New York </a:t>
            </a:r>
            <a:r>
              <a:rPr lang="en-US" sz="1600" b="1" dirty="0">
                <a:solidFill>
                  <a:srgbClr val="FFFFFF"/>
                </a:solidFill>
              </a:rPr>
              <a:t>Ranked as the #1 Most </a:t>
            </a:r>
            <a:br>
              <a:rPr lang="en-US" sz="1600" b="1" dirty="0">
                <a:solidFill>
                  <a:srgbClr val="FFFFFF"/>
                </a:solidFill>
              </a:rPr>
            </a:br>
            <a:r>
              <a:rPr lang="en-US" sz="1600" b="1" dirty="0">
                <a:solidFill>
                  <a:srgbClr val="FFFFFF"/>
                </a:solidFill>
              </a:rPr>
              <a:t>Exposed State to Hurricane Loss, </a:t>
            </a:r>
            <a:r>
              <a:rPr lang="en-US" sz="1600" b="1" dirty="0" smtClean="0">
                <a:solidFill>
                  <a:srgbClr val="FFFFFF"/>
                </a:solidFill>
              </a:rPr>
              <a:t>Overtaking Florida with $2.862 Trillion. </a:t>
            </a:r>
            <a:r>
              <a:rPr lang="en-US" sz="1600" b="1" dirty="0">
                <a:solidFill>
                  <a:srgbClr val="FFFFFF"/>
                </a:solidFill>
              </a:rPr>
              <a:t>Texas is very exposed too, and ranked #3 with </a:t>
            </a:r>
            <a:r>
              <a:rPr lang="en-US" sz="1600" b="1" dirty="0" smtClean="0">
                <a:solidFill>
                  <a:srgbClr val="FFFFFF"/>
                </a:solidFill>
              </a:rPr>
              <a:t>$1.175 Trillion</a:t>
            </a:r>
            <a:r>
              <a:rPr lang="en-US" sz="1600" b="1" dirty="0">
                <a:solidFill>
                  <a:srgbClr val="FFFFFF"/>
                </a:solidFill>
              </a:rPr>
              <a:t/>
            </a:r>
            <a:br>
              <a:rPr lang="en-US" sz="1600" b="1" dirty="0">
                <a:solidFill>
                  <a:srgbClr val="FFFFFF"/>
                </a:solidFill>
              </a:rPr>
            </a:br>
            <a:r>
              <a:rPr lang="en-US" sz="1600" b="1" dirty="0">
                <a:solidFill>
                  <a:srgbClr val="FFFFFF"/>
                </a:solidFill>
              </a:rPr>
              <a:t>in insured coastal exposure</a:t>
            </a:r>
          </a:p>
        </p:txBody>
      </p:sp>
      <p:sp>
        <p:nvSpPr>
          <p:cNvPr id="2073608" name="Text Box 5"/>
          <p:cNvSpPr txBox="1">
            <a:spLocks noChangeArrowheads="1"/>
          </p:cNvSpPr>
          <p:nvPr/>
        </p:nvSpPr>
        <p:spPr bwMode="blackWhite">
          <a:xfrm>
            <a:off x="3171825" y="5118100"/>
            <a:ext cx="5378450" cy="707934"/>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a:solidFill>
                  <a:srgbClr val="FFFFFF"/>
                </a:solidFill>
              </a:rPr>
              <a:t>The Insured Value of All Coastal Property </a:t>
            </a:r>
            <a:r>
              <a:rPr lang="en-US" sz="1600" b="1" dirty="0" smtClean="0">
                <a:solidFill>
                  <a:srgbClr val="FFFFFF"/>
                </a:solidFill>
              </a:rPr>
              <a:t>Was $10.6 Trillion in 2012 , Up 20% from </a:t>
            </a:r>
            <a:r>
              <a:rPr lang="en-US" sz="1600" b="1" dirty="0">
                <a:solidFill>
                  <a:srgbClr val="FFFFFF"/>
                </a:solidFill>
              </a:rPr>
              <a:t>$8.9 Trillion in </a:t>
            </a:r>
            <a:r>
              <a:rPr lang="en-US" sz="1600" b="1" dirty="0" smtClean="0">
                <a:solidFill>
                  <a:srgbClr val="FFFFFF"/>
                </a:solidFill>
              </a:rPr>
              <a:t>2007 and Up 48% </a:t>
            </a:r>
            <a:r>
              <a:rPr lang="en-US" sz="1600" b="1" dirty="0">
                <a:solidFill>
                  <a:srgbClr val="FFFFFF"/>
                </a:solidFill>
              </a:rPr>
              <a:t>from $7.2 Trillion in 2004 </a:t>
            </a:r>
          </a:p>
        </p:txBody>
      </p:sp>
      <p:sp>
        <p:nvSpPr>
          <p:cNvPr id="11" name="AutoShape 7"/>
          <p:cNvSpPr>
            <a:spLocks noChangeArrowheads="1"/>
          </p:cNvSpPr>
          <p:nvPr/>
        </p:nvSpPr>
        <p:spPr bwMode="blackWhite">
          <a:xfrm>
            <a:off x="265113" y="5943823"/>
            <a:ext cx="1034072" cy="583183"/>
          </a:xfrm>
          <a:prstGeom prst="wedgeRectCallout">
            <a:avLst>
              <a:gd name="adj1" fmla="val 111025"/>
              <a:gd name="adj2" fmla="val -62829"/>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MD = $17.3B</a:t>
            </a:r>
            <a:endParaRPr lang="en-US" sz="2000" b="1" dirty="0">
              <a:solidFill>
                <a:srgbClr val="FFFFFF"/>
              </a:solidFill>
              <a:latin typeface="Arial" charset="0"/>
              <a:cs typeface="Arial" charset="0"/>
            </a:endParaRPr>
          </a:p>
        </p:txBody>
      </p:sp>
    </p:spTree>
    <p:extLst>
      <p:ext uri="{BB962C8B-B14F-4D97-AF65-F5344CB8AC3E}">
        <p14:creationId xmlns:p14="http://schemas.microsoft.com/office/powerpoint/2010/main" val="40334480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73607"/>
                                        </p:tgtEl>
                                        <p:attrNameLst>
                                          <p:attrName>style.visibility</p:attrName>
                                        </p:attrNameLst>
                                      </p:cBhvr>
                                      <p:to>
                                        <p:strVal val="visible"/>
                                      </p:to>
                                    </p:set>
                                    <p:anim calcmode="lin" valueType="num">
                                      <p:cBhvr>
                                        <p:cTn id="7" dur="500" fill="hold"/>
                                        <p:tgtEl>
                                          <p:spTgt spid="2073607"/>
                                        </p:tgtEl>
                                        <p:attrNameLst>
                                          <p:attrName>ppt_w</p:attrName>
                                        </p:attrNameLst>
                                      </p:cBhvr>
                                      <p:tavLst>
                                        <p:tav tm="0">
                                          <p:val>
                                            <p:fltVal val="0"/>
                                          </p:val>
                                        </p:tav>
                                        <p:tav tm="100000">
                                          <p:val>
                                            <p:strVal val="#ppt_w"/>
                                          </p:val>
                                        </p:tav>
                                      </p:tavLst>
                                    </p:anim>
                                    <p:anim calcmode="lin" valueType="num">
                                      <p:cBhvr>
                                        <p:cTn id="8" dur="500" fill="hold"/>
                                        <p:tgtEl>
                                          <p:spTgt spid="2073607"/>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3" presetClass="entr" presetSubtype="16" fill="hold" grpId="0" nodeType="afterEffect">
                                  <p:stCondLst>
                                    <p:cond delay="700"/>
                                  </p:stCondLst>
                                  <p:childTnLst>
                                    <p:set>
                                      <p:cBhvr>
                                        <p:cTn id="11" dur="1" fill="hold">
                                          <p:stCondLst>
                                            <p:cond delay="0"/>
                                          </p:stCondLst>
                                        </p:cTn>
                                        <p:tgtEl>
                                          <p:spTgt spid="2073608"/>
                                        </p:tgtEl>
                                        <p:attrNameLst>
                                          <p:attrName>style.visibility</p:attrName>
                                        </p:attrNameLst>
                                      </p:cBhvr>
                                      <p:to>
                                        <p:strVal val="visible"/>
                                      </p:to>
                                    </p:set>
                                    <p:anim calcmode="lin" valueType="num">
                                      <p:cBhvr>
                                        <p:cTn id="12" dur="500" fill="hold"/>
                                        <p:tgtEl>
                                          <p:spTgt spid="2073608"/>
                                        </p:tgtEl>
                                        <p:attrNameLst>
                                          <p:attrName>ppt_w</p:attrName>
                                        </p:attrNameLst>
                                      </p:cBhvr>
                                      <p:tavLst>
                                        <p:tav tm="0">
                                          <p:val>
                                            <p:fltVal val="0"/>
                                          </p:val>
                                        </p:tav>
                                        <p:tav tm="100000">
                                          <p:val>
                                            <p:strVal val="#ppt_w"/>
                                          </p:val>
                                        </p:tav>
                                      </p:tavLst>
                                    </p:anim>
                                    <p:anim calcmode="lin" valueType="num">
                                      <p:cBhvr>
                                        <p:cTn id="13" dur="500" fill="hold"/>
                                        <p:tgtEl>
                                          <p:spTgt spid="2073608"/>
                                        </p:tgtEl>
                                        <p:attrNameLst>
                                          <p:attrName>ppt_h</p:attrName>
                                        </p:attrNameLst>
                                      </p:cBhvr>
                                      <p:tavLst>
                                        <p:tav tm="0">
                                          <p:val>
                                            <p:fltVal val="0"/>
                                          </p:val>
                                        </p:tav>
                                        <p:tav tm="100000">
                                          <p:val>
                                            <p:strVal val="#ppt_h"/>
                                          </p:val>
                                        </p:tav>
                                      </p:tavLst>
                                    </p:anim>
                                  </p:childTnLst>
                                </p:cTn>
                              </p:par>
                            </p:childTnLst>
                          </p:cTn>
                        </p:par>
                        <p:par>
                          <p:cTn id="14" fill="hold">
                            <p:stCondLst>
                              <p:cond delay="2400"/>
                            </p:stCondLst>
                            <p:childTnLst>
                              <p:par>
                                <p:cTn id="15" presetID="22" presetClass="entr" presetSubtype="4" fill="hold" grpId="0" nodeType="afterEffect">
                                  <p:stCondLst>
                                    <p:cond delay="70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607" grpId="0" animBg="1"/>
      <p:bldP spid="2073608"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a:spLocks noGrp="1" noChangeArrowheads="1"/>
          </p:cNvSpPr>
          <p:nvPr>
            <p:ph type="dt" sz="quarter" idx="10"/>
          </p:nvPr>
        </p:nvSpPr>
        <p:spPr>
          <a:noFill/>
        </p:spPr>
        <p:txBody>
          <a:bodyPr/>
          <a:lstStyle/>
          <a:p>
            <a:r>
              <a:rPr lang="en-US" smtClean="0"/>
              <a:t>12/01/09 - 9pm</a:t>
            </a:r>
          </a:p>
        </p:txBody>
      </p:sp>
      <p:sp>
        <p:nvSpPr>
          <p:cNvPr id="14340"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4341" name="Rectangle 110"/>
          <p:cNvSpPr>
            <a:spLocks noGrp="1" noChangeArrowheads="1"/>
          </p:cNvSpPr>
          <p:nvPr>
            <p:ph type="sldNum" sz="quarter" idx="12"/>
          </p:nvPr>
        </p:nvSpPr>
        <p:spPr>
          <a:noFill/>
        </p:spPr>
        <p:txBody>
          <a:bodyPr/>
          <a:lstStyle/>
          <a:p>
            <a:fld id="{C8D41946-FD3D-4091-A2F2-5BB338BC6915}" type="slidenum">
              <a:rPr lang="en-US" smtClean="0"/>
              <a:pPr/>
              <a:t>27</a:t>
            </a:fld>
            <a:endParaRPr lang="en-US" smtClean="0"/>
          </a:p>
        </p:txBody>
      </p:sp>
      <p:sp>
        <p:nvSpPr>
          <p:cNvPr id="14342" name="Rectangle 2"/>
          <p:cNvSpPr>
            <a:spLocks noGrp="1" noChangeArrowheads="1"/>
          </p:cNvSpPr>
          <p:nvPr>
            <p:ph type="title"/>
          </p:nvPr>
        </p:nvSpPr>
        <p:spPr/>
        <p:txBody>
          <a:bodyPr/>
          <a:lstStyle/>
          <a:p>
            <a:r>
              <a:rPr lang="en-US" dirty="0" err="1" smtClean="0"/>
              <a:t>I.I.I.</a:t>
            </a:r>
            <a:r>
              <a:rPr lang="en-US" dirty="0" smtClean="0"/>
              <a:t> Poll: Homes Near Hazards</a:t>
            </a:r>
          </a:p>
        </p:txBody>
      </p:sp>
      <p:sp>
        <p:nvSpPr>
          <p:cNvPr id="14343" name="Rectangle 3"/>
          <p:cNvSpPr>
            <a:spLocks noChangeArrowheads="1"/>
          </p:cNvSpPr>
          <p:nvPr/>
        </p:nvSpPr>
        <p:spPr bwMode="black">
          <a:xfrm>
            <a:off x="347663" y="1266825"/>
            <a:ext cx="8534400" cy="664797"/>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Q. </a:t>
            </a:r>
            <a:r>
              <a:rPr lang="en-US" sz="1600" b="1" dirty="0" smtClean="0">
                <a:solidFill>
                  <a:srgbClr val="225A7A"/>
                </a:solidFill>
              </a:rPr>
              <a:t>If you were to purchase a home today, which of the following summarizes your views on that home’s risk of damage from natural disasters . . . and your decision to purchase that home?</a:t>
            </a:r>
            <a:endParaRPr lang="en-US" sz="1600" b="1" baseline="30000" dirty="0">
              <a:solidFill>
                <a:srgbClr val="225A7A"/>
              </a:solidFill>
            </a:endParaRPr>
          </a:p>
        </p:txBody>
      </p:sp>
      <p:sp>
        <p:nvSpPr>
          <p:cNvPr id="14344" name="Rectangle 4"/>
          <p:cNvSpPr>
            <a:spLocks noChangeArrowheads="1"/>
          </p:cNvSpPr>
          <p:nvPr/>
        </p:nvSpPr>
        <p:spPr bwMode="auto">
          <a:xfrm>
            <a:off x="0" y="6389410"/>
            <a:ext cx="7569200" cy="468590"/>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Insurance Information Institute Annual </a:t>
            </a:r>
            <a:r>
              <a:rPr lang="en-US" sz="1100" i="1" dirty="0"/>
              <a:t>Pulse</a:t>
            </a:r>
            <a:r>
              <a:rPr lang="en-US" sz="1100" dirty="0"/>
              <a:t> Survey.</a:t>
            </a:r>
          </a:p>
        </p:txBody>
      </p:sp>
      <p:sp>
        <p:nvSpPr>
          <p:cNvPr id="2069509" name="Text Box 5"/>
          <p:cNvSpPr txBox="1">
            <a:spLocks noChangeArrowheads="1"/>
          </p:cNvSpPr>
          <p:nvPr/>
        </p:nvSpPr>
        <p:spPr bwMode="blackWhite">
          <a:xfrm>
            <a:off x="312738" y="5141626"/>
            <a:ext cx="8518525" cy="943003"/>
          </a:xfrm>
          <a:prstGeom prst="rect">
            <a:avLst/>
          </a:prstGeom>
          <a:gradFill rotWithShape="0">
            <a:gsLst>
              <a:gs pos="0">
                <a:schemeClr val="accent2"/>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a:lnSpc>
                <a:spcPct val="95000"/>
              </a:lnSpc>
              <a:spcBef>
                <a:spcPct val="25000"/>
              </a:spcBef>
            </a:pPr>
            <a:r>
              <a:rPr lang="en-US" sz="2000" b="1" dirty="0" smtClean="0">
                <a:solidFill>
                  <a:srgbClr val="FFFFFF"/>
                </a:solidFill>
              </a:rPr>
              <a:t>More Than Half of the Public Would Be Significantly Influenced by Risk of Damage from Natural Disasters. Close to a Third Do Not Regard Such a Risk To Be a Major Consideration.</a:t>
            </a:r>
            <a:endParaRPr lang="en-US" sz="2000" b="1" dirty="0">
              <a:solidFill>
                <a:srgbClr val="FFFFFF"/>
              </a:solidFill>
            </a:endParaRPr>
          </a:p>
        </p:txBody>
      </p:sp>
      <p:graphicFrame>
        <p:nvGraphicFramePr>
          <p:cNvPr id="14338" name="Object 2"/>
          <p:cNvGraphicFramePr>
            <a:graphicFrameLocks/>
          </p:cNvGraphicFramePr>
          <p:nvPr>
            <p:extLst/>
          </p:nvPr>
        </p:nvGraphicFramePr>
        <p:xfrm>
          <a:off x="2930525" y="2371725"/>
          <a:ext cx="3041650" cy="2720975"/>
        </p:xfrm>
        <a:graphic>
          <a:graphicData uri="http://schemas.openxmlformats.org/presentationml/2006/ole">
            <mc:AlternateContent xmlns:mc="http://schemas.openxmlformats.org/markup-compatibility/2006">
              <mc:Choice xmlns:v="urn:schemas-microsoft-com:vml" Requires="v">
                <p:oleObj spid="_x0000_s28152850" name="Chart" r:id="rId4" imgW="4457804" imgH="3800395" progId="MSGraph.Chart.8">
                  <p:embed followColorScheme="full"/>
                </p:oleObj>
              </mc:Choice>
              <mc:Fallback>
                <p:oleObj name="Chart" r:id="rId4" imgW="4457804" imgH="3800395" progId="MSGraph.Chart.8">
                  <p:embed followColorScheme="full"/>
                  <p:pic>
                    <p:nvPicPr>
                      <p:cNvPr id="0" name=""/>
                      <p:cNvPicPr preferRelativeResize="0">
                        <a:picLocks noChangeArrowheads="1"/>
                      </p:cNvPicPr>
                      <p:nvPr/>
                    </p:nvPicPr>
                    <p:blipFill>
                      <a:blip r:embed="rId5"/>
                      <a:srcRect/>
                      <a:stretch>
                        <a:fillRect/>
                      </a:stretch>
                    </p:blipFill>
                    <p:spPr bwMode="gray">
                      <a:xfrm>
                        <a:off x="2930525" y="2371725"/>
                        <a:ext cx="3041650" cy="272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7" name="Text Box 9"/>
          <p:cNvSpPr txBox="1">
            <a:spLocks noChangeArrowheads="1"/>
          </p:cNvSpPr>
          <p:nvPr/>
        </p:nvSpPr>
        <p:spPr bwMode="auto">
          <a:xfrm>
            <a:off x="5690893" y="3548815"/>
            <a:ext cx="830262" cy="969496"/>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1400" dirty="0" smtClean="0"/>
              <a:t>Risk a Significant Influence on Purchase</a:t>
            </a:r>
            <a:endParaRPr lang="en-US" sz="1400" b="1" dirty="0"/>
          </a:p>
        </p:txBody>
      </p:sp>
      <p:sp>
        <p:nvSpPr>
          <p:cNvPr id="14" name="Text Box 8"/>
          <p:cNvSpPr txBox="1">
            <a:spLocks noChangeArrowheads="1"/>
          </p:cNvSpPr>
          <p:nvPr/>
        </p:nvSpPr>
        <p:spPr bwMode="auto">
          <a:xfrm>
            <a:off x="2564248" y="2345044"/>
            <a:ext cx="1210084" cy="387798"/>
          </a:xfrm>
          <a:prstGeom prst="rect">
            <a:avLst/>
          </a:prstGeom>
          <a:noFill/>
          <a:ln w="9525">
            <a:noFill/>
            <a:miter lim="800000"/>
            <a:headEnd/>
            <a:tailEnd/>
          </a:ln>
        </p:spPr>
        <p:txBody>
          <a:bodyPr wrap="square" lIns="0" tIns="0" rIns="0" bIns="0" anchor="ctr">
            <a:spAutoFit/>
          </a:bodyPr>
          <a:lstStyle/>
          <a:p>
            <a:pPr algn="ctr" eaLnBrk="0" hangingPunct="0">
              <a:lnSpc>
                <a:spcPct val="90000"/>
              </a:lnSpc>
              <a:buSzPct val="90000"/>
              <a:buFont typeface="Wingdings" pitchFamily="2" charset="2"/>
              <a:buNone/>
            </a:pPr>
            <a:r>
              <a:rPr lang="en-US" sz="1400" dirty="0" smtClean="0"/>
              <a:t>Willing to Accept Risk</a:t>
            </a:r>
            <a:endParaRPr lang="en-US" sz="1400" b="1" dirty="0"/>
          </a:p>
        </p:txBody>
      </p:sp>
      <p:sp>
        <p:nvSpPr>
          <p:cNvPr id="15" name="Text Box 8"/>
          <p:cNvSpPr txBox="1">
            <a:spLocks noChangeArrowheads="1"/>
          </p:cNvSpPr>
          <p:nvPr/>
        </p:nvSpPr>
        <p:spPr bwMode="auto">
          <a:xfrm>
            <a:off x="1438275" y="3549436"/>
            <a:ext cx="1557334" cy="387798"/>
          </a:xfrm>
          <a:prstGeom prst="rect">
            <a:avLst/>
          </a:prstGeom>
          <a:noFill/>
          <a:ln w="9525">
            <a:noFill/>
            <a:miter lim="800000"/>
            <a:headEnd/>
            <a:tailEnd/>
          </a:ln>
        </p:spPr>
        <p:txBody>
          <a:bodyPr wrap="square" lIns="0" tIns="0" rIns="0" bIns="0" anchor="ctr">
            <a:spAutoFit/>
          </a:bodyPr>
          <a:lstStyle/>
          <a:p>
            <a:pPr algn="ctr" eaLnBrk="0" hangingPunct="0">
              <a:lnSpc>
                <a:spcPct val="90000"/>
              </a:lnSpc>
              <a:buSzPct val="90000"/>
              <a:buFont typeface="Wingdings" pitchFamily="2" charset="2"/>
              <a:buNone/>
            </a:pPr>
            <a:r>
              <a:rPr lang="en-US" sz="1400" dirty="0" smtClean="0"/>
              <a:t>Risk Not a Major Consideration</a:t>
            </a:r>
            <a:endParaRPr lang="en-US" sz="1400" b="1" dirty="0"/>
          </a:p>
        </p:txBody>
      </p:sp>
      <p:sp>
        <p:nvSpPr>
          <p:cNvPr id="13" name="Text Box 8"/>
          <p:cNvSpPr txBox="1">
            <a:spLocks noChangeArrowheads="1"/>
          </p:cNvSpPr>
          <p:nvPr/>
        </p:nvSpPr>
        <p:spPr bwMode="auto">
          <a:xfrm>
            <a:off x="3998912" y="2139453"/>
            <a:ext cx="1557334" cy="193899"/>
          </a:xfrm>
          <a:prstGeom prst="rect">
            <a:avLst/>
          </a:prstGeom>
          <a:noFill/>
          <a:ln w="9525">
            <a:noFill/>
            <a:miter lim="800000"/>
            <a:headEnd/>
            <a:tailEnd/>
          </a:ln>
        </p:spPr>
        <p:txBody>
          <a:bodyPr wrap="square" lIns="0" tIns="0" rIns="0" bIns="0" anchor="ctr">
            <a:spAutoFit/>
          </a:bodyPr>
          <a:lstStyle/>
          <a:p>
            <a:pPr algn="ctr" eaLnBrk="0" hangingPunct="0">
              <a:lnSpc>
                <a:spcPct val="90000"/>
              </a:lnSpc>
              <a:buSzPct val="90000"/>
              <a:buFont typeface="Wingdings" pitchFamily="2" charset="2"/>
              <a:buNone/>
            </a:pPr>
            <a:r>
              <a:rPr lang="en-US" sz="1400" dirty="0" smtClean="0"/>
              <a:t>Don’t Know</a:t>
            </a:r>
            <a:endParaRPr lang="en-US" sz="1400" b="1" dirty="0"/>
          </a:p>
        </p:txBody>
      </p:sp>
    </p:spTree>
    <p:extLst>
      <p:ext uri="{BB962C8B-B14F-4D97-AF65-F5344CB8AC3E}">
        <p14:creationId xmlns:p14="http://schemas.microsoft.com/office/powerpoint/2010/main" val="30595547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069509"/>
                                        </p:tgtEl>
                                        <p:attrNameLst>
                                          <p:attrName>style.visibility</p:attrName>
                                        </p:attrNameLst>
                                      </p:cBhvr>
                                      <p:to>
                                        <p:strVal val="visible"/>
                                      </p:to>
                                    </p:set>
                                    <p:anim calcmode="lin" valueType="num">
                                      <p:cBhvr>
                                        <p:cTn id="7" dur="500" fill="hold"/>
                                        <p:tgtEl>
                                          <p:spTgt spid="2069509"/>
                                        </p:tgtEl>
                                        <p:attrNameLst>
                                          <p:attrName>ppt_w</p:attrName>
                                        </p:attrNameLst>
                                      </p:cBhvr>
                                      <p:tavLst>
                                        <p:tav tm="0">
                                          <p:val>
                                            <p:fltVal val="0"/>
                                          </p:val>
                                        </p:tav>
                                        <p:tav tm="100000">
                                          <p:val>
                                            <p:strVal val="#ppt_w"/>
                                          </p:val>
                                        </p:tav>
                                      </p:tavLst>
                                    </p:anim>
                                    <p:anim calcmode="lin" valueType="num">
                                      <p:cBhvr>
                                        <p:cTn id="8" dur="500" fill="hold"/>
                                        <p:tgtEl>
                                          <p:spTgt spid="20695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509"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6258"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96259"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B4FC32C-87B1-44C7-8DC7-77CCE9CCF57C}" type="slidenum">
              <a:rPr lang="en-US" sz="900">
                <a:solidFill>
                  <a:schemeClr val="bg1"/>
                </a:solidFill>
              </a:rPr>
              <a:pPr algn="r" eaLnBrk="0" hangingPunct="0">
                <a:lnSpc>
                  <a:spcPct val="85000"/>
                </a:lnSpc>
                <a:spcBef>
                  <a:spcPct val="20000"/>
                </a:spcBef>
              </a:pPr>
              <a:t>28</a:t>
            </a:fld>
            <a:endParaRPr lang="en-US" sz="900">
              <a:solidFill>
                <a:schemeClr val="bg1"/>
              </a:solidFill>
            </a:endParaRPr>
          </a:p>
        </p:txBody>
      </p:sp>
      <p:pic>
        <p:nvPicPr>
          <p:cNvPr id="96260"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24102" name="Rectangle 6"/>
          <p:cNvSpPr>
            <a:spLocks noChangeArrowheads="1"/>
          </p:cNvSpPr>
          <p:nvPr/>
        </p:nvSpPr>
        <p:spPr bwMode="blackWhite">
          <a:xfrm>
            <a:off x="609600" y="1971674"/>
            <a:ext cx="8239125" cy="223161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800" b="1" dirty="0" smtClean="0">
                <a:solidFill>
                  <a:srgbClr val="FFFFFF"/>
                </a:solidFill>
              </a:rPr>
              <a:t>Federal Disaster Declarations Patterns: 1953-2014</a:t>
            </a:r>
          </a:p>
        </p:txBody>
      </p:sp>
      <p:sp>
        <p:nvSpPr>
          <p:cNvPr id="8" name="Date Placeholder 7"/>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79649112-2361-4913-9798-B6AEBB59A8D4}" type="slidenum">
              <a:rPr lang="en-US" smtClean="0"/>
              <a:pPr>
                <a:defRPr/>
              </a:pPr>
              <a:t>28</a:t>
            </a:fld>
            <a:endParaRPr lang="en-US"/>
          </a:p>
        </p:txBody>
      </p:sp>
      <p:sp>
        <p:nvSpPr>
          <p:cNvPr id="10" name="Rectangle 8"/>
          <p:cNvSpPr>
            <a:spLocks noChangeArrowheads="1"/>
          </p:cNvSpPr>
          <p:nvPr/>
        </p:nvSpPr>
        <p:spPr bwMode="auto">
          <a:xfrm>
            <a:off x="576158" y="4499145"/>
            <a:ext cx="8008373" cy="1089529"/>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dirty="0" smtClean="0">
                <a:solidFill>
                  <a:srgbClr val="225A7A"/>
                </a:solidFill>
              </a:rPr>
              <a:t>Disaster Declarations Set New Records in Recent Years</a:t>
            </a:r>
            <a:endParaRPr lang="en-US" sz="3600" b="1" dirty="0">
              <a:solidFill>
                <a:srgbClr val="225A7A"/>
              </a:solidFill>
              <a:latin typeface="Arial" charset="0"/>
              <a:cs typeface="Arial" charset="0"/>
            </a:endParaRPr>
          </a:p>
        </p:txBody>
      </p:sp>
    </p:spTree>
    <p:extLst>
      <p:ext uri="{BB962C8B-B14F-4D97-AF65-F5344CB8AC3E}">
        <p14:creationId xmlns:p14="http://schemas.microsoft.com/office/powerpoint/2010/main" val="347183207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24102"/>
                                        </p:tgtEl>
                                        <p:attrNameLst>
                                          <p:attrName>style.visibility</p:attrName>
                                        </p:attrNameLst>
                                      </p:cBhvr>
                                      <p:to>
                                        <p:strVal val="visible"/>
                                      </p:to>
                                    </p:set>
                                    <p:animEffect transition="in" filter="barn(outVertical)">
                                      <p:cBhvr>
                                        <p:cTn id="7" dur="1000"/>
                                        <p:tgtEl>
                                          <p:spTgt spid="192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10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228600" y="90488"/>
            <a:ext cx="7400925" cy="860425"/>
          </a:xfrm>
        </p:spPr>
        <p:txBody>
          <a:bodyPr/>
          <a:lstStyle/>
          <a:p>
            <a:r>
              <a:rPr lang="en-US" dirty="0" smtClean="0"/>
              <a:t>Number of Federal Major Disaster Declarations, 1953-2014*</a:t>
            </a:r>
          </a:p>
        </p:txBody>
      </p:sp>
      <p:graphicFrame>
        <p:nvGraphicFramePr>
          <p:cNvPr id="34818" name="Object 3"/>
          <p:cNvGraphicFramePr>
            <a:graphicFrameLocks noGrp="1"/>
          </p:cNvGraphicFramePr>
          <p:nvPr>
            <p:ph idx="4294967295"/>
            <p:extLst/>
          </p:nvPr>
        </p:nvGraphicFramePr>
        <p:xfrm>
          <a:off x="207963" y="1300163"/>
          <a:ext cx="8559800" cy="4068762"/>
        </p:xfrm>
        <a:graphic>
          <a:graphicData uri="http://schemas.openxmlformats.org/presentationml/2006/ole">
            <mc:AlternateContent xmlns:mc="http://schemas.openxmlformats.org/markup-compatibility/2006">
              <mc:Choice xmlns:v="urn:schemas-microsoft-com:vml" Requires="v">
                <p:oleObj spid="_x0000_s28113968" name="Chart" r:id="rId4" imgW="8600912" imgH="4086302" progId="MSGraph.Chart.8">
                  <p:embed followColorScheme="full"/>
                </p:oleObj>
              </mc:Choice>
              <mc:Fallback>
                <p:oleObj name="Chart" r:id="rId4" imgW="8600912" imgH="4086302" progId="MSGraph.Chart.8">
                  <p:embed followColorScheme="full"/>
                  <p:pic>
                    <p:nvPicPr>
                      <p:cNvPr id="0" name=""/>
                      <p:cNvPicPr preferRelativeResize="0">
                        <a:picLocks noChangeArrowheads="1"/>
                      </p:cNvPicPr>
                      <p:nvPr/>
                    </p:nvPicPr>
                    <p:blipFill>
                      <a:blip r:embed="rId5"/>
                      <a:srcRect/>
                      <a:stretch>
                        <a:fillRect/>
                      </a:stretch>
                    </p:blipFill>
                    <p:spPr bwMode="gray">
                      <a:xfrm>
                        <a:off x="207963" y="1300163"/>
                        <a:ext cx="8559800" cy="406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0" name="Rectangle 4"/>
          <p:cNvSpPr>
            <a:spLocks noChangeArrowheads="1"/>
          </p:cNvSpPr>
          <p:nvPr/>
        </p:nvSpPr>
        <p:spPr bwMode="auto">
          <a:xfrm>
            <a:off x="0" y="6113295"/>
            <a:ext cx="8214852" cy="798680"/>
          </a:xfrm>
          <a:prstGeom prst="rect">
            <a:avLst/>
          </a:prstGeom>
          <a:noFill/>
          <a:ln w="9525">
            <a:noFill/>
            <a:miter lim="800000"/>
            <a:headEnd/>
            <a:tailEnd/>
          </a:ln>
        </p:spPr>
        <p:txBody>
          <a:bodyPr wrap="square" lIns="365760" tIns="0" rIns="0" bIns="137160" anchor="b">
            <a:spAutoFit/>
          </a:bodyPr>
          <a:lstStyle/>
          <a:p>
            <a:pPr algn="l"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
            </a:r>
            <a:br>
              <a:rPr lang="en-US" sz="1100" dirty="0">
                <a:solidFill>
                  <a:srgbClr val="000000"/>
                </a:solidFill>
                <a:latin typeface="Arial" charset="0"/>
                <a:cs typeface="Arial" charset="0"/>
              </a:rPr>
            </a:br>
            <a:endParaRPr lang="en-US" sz="1100" dirty="0">
              <a:solidFill>
                <a:srgbClr val="000000"/>
              </a:solidFill>
              <a:latin typeface="Arial" charset="0"/>
              <a:cs typeface="Arial" charset="0"/>
            </a:endParaRPr>
          </a:p>
          <a:p>
            <a:pPr algn="l"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*Through </a:t>
            </a:r>
            <a:r>
              <a:rPr lang="en-US" sz="1100" dirty="0" smtClean="0">
                <a:solidFill>
                  <a:srgbClr val="000000"/>
                </a:solidFill>
              </a:rPr>
              <a:t>December 31</a:t>
            </a:r>
            <a:r>
              <a:rPr lang="en-US" sz="1100" dirty="0" smtClean="0">
                <a:solidFill>
                  <a:srgbClr val="000000"/>
                </a:solidFill>
                <a:latin typeface="Arial" charset="0"/>
                <a:cs typeface="Arial" charset="0"/>
              </a:rPr>
              <a:t>, 2014.</a:t>
            </a:r>
            <a:endParaRPr lang="en-US" sz="1100" dirty="0">
              <a:solidFill>
                <a:srgbClr val="000000"/>
              </a:solidFill>
              <a:latin typeface="Arial" charset="0"/>
              <a:cs typeface="Arial" charset="0"/>
            </a:endParaRPr>
          </a:p>
          <a:p>
            <a:pPr algn="l" eaLnBrk="0" hangingPunct="0">
              <a:lnSpc>
                <a:spcPct val="85000"/>
              </a:lnSpc>
              <a:spcBef>
                <a:spcPct val="25000"/>
              </a:spcBef>
              <a:buClr>
                <a:srgbClr val="FF6801"/>
              </a:buClr>
            </a:pPr>
            <a:r>
              <a:rPr lang="en-US" sz="1100" dirty="0">
                <a:solidFill>
                  <a:srgbClr val="000000"/>
                </a:solidFill>
                <a:latin typeface="Arial" charset="0"/>
                <a:cs typeface="Arial" charset="0"/>
              </a:rPr>
              <a:t>Source: Federal Emergency Management </a:t>
            </a:r>
            <a:r>
              <a:rPr lang="en-US" sz="1100" dirty="0" smtClean="0">
                <a:solidFill>
                  <a:srgbClr val="000000"/>
                </a:solidFill>
              </a:rPr>
              <a:t>Administration; </a:t>
            </a:r>
            <a:r>
              <a:rPr lang="en-US" sz="1100" dirty="0" smtClean="0">
                <a:solidFill>
                  <a:srgbClr val="000000"/>
                </a:solidFill>
                <a:hlinkClick r:id="rId6"/>
              </a:rPr>
              <a:t>http://www.fema.gov/disasters</a:t>
            </a:r>
            <a:r>
              <a:rPr lang="en-US" sz="1100" dirty="0" smtClean="0">
                <a:solidFill>
                  <a:srgbClr val="000000"/>
                </a:solidFill>
              </a:rPr>
              <a:t>;  </a:t>
            </a:r>
            <a:r>
              <a:rPr lang="en-US" sz="1100" dirty="0">
                <a:solidFill>
                  <a:srgbClr val="000000"/>
                </a:solidFill>
                <a:latin typeface="Arial" charset="0"/>
                <a:cs typeface="Arial" charset="0"/>
              </a:rPr>
              <a:t>Insurance Information Institute.</a:t>
            </a:r>
          </a:p>
        </p:txBody>
      </p:sp>
      <p:sp>
        <p:nvSpPr>
          <p:cNvPr id="321541" name="Rectangle 5"/>
          <p:cNvSpPr>
            <a:spLocks noChangeArrowheads="1"/>
          </p:cNvSpPr>
          <p:nvPr/>
        </p:nvSpPr>
        <p:spPr bwMode="blackWhite">
          <a:xfrm>
            <a:off x="353960" y="5592812"/>
            <a:ext cx="8604352" cy="6096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rgbClr val="FFFFFF"/>
                </a:solidFill>
                <a:latin typeface="Arial" charset="0"/>
                <a:cs typeface="Arial" charset="0"/>
              </a:rPr>
              <a:t>The Number of Federal Disaster Declarations Is </a:t>
            </a:r>
            <a:r>
              <a:rPr lang="en-US" b="1" dirty="0" smtClean="0">
                <a:solidFill>
                  <a:srgbClr val="FFFFFF"/>
                </a:solidFill>
                <a:latin typeface="Arial" charset="0"/>
                <a:cs typeface="Arial" charset="0"/>
              </a:rPr>
              <a:t>Rising and Set New Records in 2010 </a:t>
            </a:r>
            <a:r>
              <a:rPr lang="en-US" b="1" i="1" dirty="0" smtClean="0">
                <a:solidFill>
                  <a:srgbClr val="FFFFFF"/>
                </a:solidFill>
                <a:latin typeface="Arial" charset="0"/>
                <a:cs typeface="Arial" charset="0"/>
              </a:rPr>
              <a:t>and</a:t>
            </a:r>
            <a:r>
              <a:rPr lang="en-US" b="1" dirty="0" smtClean="0">
                <a:solidFill>
                  <a:srgbClr val="FFFFFF"/>
                </a:solidFill>
                <a:latin typeface="Arial" charset="0"/>
                <a:cs typeface="Arial" charset="0"/>
              </a:rPr>
              <a:t> 2011</a:t>
            </a:r>
            <a:r>
              <a:rPr lang="en-US" b="1" dirty="0" smtClean="0">
                <a:solidFill>
                  <a:srgbClr val="FFFFFF"/>
                </a:solidFill>
              </a:rPr>
              <a:t> Before Dropping in 2012-2014</a:t>
            </a:r>
            <a:endParaRPr lang="en-US" b="1" dirty="0">
              <a:solidFill>
                <a:srgbClr val="FFFFFF"/>
              </a:solidFill>
              <a:latin typeface="Arial" charset="0"/>
              <a:cs typeface="Arial" charset="0"/>
            </a:endParaRPr>
          </a:p>
        </p:txBody>
      </p:sp>
      <p:sp>
        <p:nvSpPr>
          <p:cNvPr id="7" name="AutoShape 7"/>
          <p:cNvSpPr>
            <a:spLocks noChangeArrowheads="1"/>
          </p:cNvSpPr>
          <p:nvPr/>
        </p:nvSpPr>
        <p:spPr bwMode="blackWhite">
          <a:xfrm>
            <a:off x="3529269" y="1191582"/>
            <a:ext cx="3667944" cy="1256651"/>
          </a:xfrm>
          <a:prstGeom prst="wedgeRectCallout">
            <a:avLst>
              <a:gd name="adj1" fmla="val 72007"/>
              <a:gd name="adj2" fmla="val 23721"/>
            </a:avLst>
          </a:prstGeom>
          <a:gradFill rotWithShape="1">
            <a:gsLst>
              <a:gs pos="0">
                <a:schemeClr val="tx2">
                  <a:alpha val="42000"/>
                </a:schemeClr>
              </a:gs>
              <a:gs pos="100000">
                <a:schemeClr val="tx2">
                  <a:gamma/>
                  <a:shade val="66275"/>
                  <a:invGamma/>
                </a:schemeClr>
              </a:gs>
            </a:gsLst>
            <a:lin ang="5400000" scaled="1"/>
          </a:gradFill>
          <a:ln w="28575" algn="ctr">
            <a:no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b="1" dirty="0">
                <a:solidFill>
                  <a:srgbClr val="FFFFFF"/>
                </a:solidFill>
                <a:latin typeface="Arial" charset="0"/>
                <a:cs typeface="Arial" charset="0"/>
              </a:rPr>
              <a:t>The number of federal disaster declarations </a:t>
            </a:r>
            <a:r>
              <a:rPr lang="en-US" b="1" dirty="0" smtClean="0">
                <a:solidFill>
                  <a:srgbClr val="FFFFFF"/>
                </a:solidFill>
                <a:latin typeface="Arial" charset="0"/>
                <a:cs typeface="Arial" charset="0"/>
              </a:rPr>
              <a:t>set a </a:t>
            </a:r>
            <a:r>
              <a:rPr lang="en-US" b="1" dirty="0">
                <a:solidFill>
                  <a:srgbClr val="FFFFFF"/>
                </a:solidFill>
                <a:latin typeface="Arial" charset="0"/>
                <a:cs typeface="Arial" charset="0"/>
              </a:rPr>
              <a:t>new record in 2011, </a:t>
            </a:r>
            <a:r>
              <a:rPr lang="en-US" b="1" dirty="0" smtClean="0">
                <a:solidFill>
                  <a:srgbClr val="FFFFFF"/>
                </a:solidFill>
                <a:latin typeface="Arial" charset="0"/>
                <a:cs typeface="Arial" charset="0"/>
              </a:rPr>
              <a:t>with 99, shattering 2010’s record 81 declarations.</a:t>
            </a:r>
            <a:endParaRPr lang="en-US" b="1" dirty="0">
              <a:solidFill>
                <a:srgbClr val="FFFFFF"/>
              </a:solidFill>
              <a:latin typeface="Arial" charset="0"/>
              <a:cs typeface="Arial" charset="0"/>
            </a:endParaRPr>
          </a:p>
        </p:txBody>
      </p:sp>
      <p:cxnSp>
        <p:nvCxnSpPr>
          <p:cNvPr id="9" name="Straight Connector 8"/>
          <p:cNvCxnSpPr/>
          <p:nvPr/>
        </p:nvCxnSpPr>
        <p:spPr>
          <a:xfrm flipV="1">
            <a:off x="725488" y="3978840"/>
            <a:ext cx="8081962" cy="41275"/>
          </a:xfrm>
          <a:prstGeom prst="line">
            <a:avLst/>
          </a:prstGeom>
          <a:ln w="254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AutoShape 7"/>
          <p:cNvSpPr>
            <a:spLocks noChangeArrowheads="1"/>
          </p:cNvSpPr>
          <p:nvPr/>
        </p:nvSpPr>
        <p:spPr bwMode="blackWhite">
          <a:xfrm>
            <a:off x="880190" y="1209675"/>
            <a:ext cx="2165350" cy="1924050"/>
          </a:xfrm>
          <a:prstGeom prst="wedgeRectCallout">
            <a:avLst>
              <a:gd name="adj1" fmla="val -27185"/>
              <a:gd name="adj2" fmla="val 92884"/>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400" b="1" dirty="0">
                <a:solidFill>
                  <a:srgbClr val="FFFFFF"/>
                </a:solidFill>
                <a:latin typeface="Arial" charset="0"/>
                <a:cs typeface="Arial" charset="0"/>
              </a:rPr>
              <a:t>There have been </a:t>
            </a:r>
            <a:r>
              <a:rPr lang="en-US" sz="1400" b="1" dirty="0" smtClean="0">
                <a:solidFill>
                  <a:srgbClr val="FFFFFF"/>
                </a:solidFill>
                <a:latin typeface="Arial" charset="0"/>
                <a:cs typeface="Arial" charset="0"/>
              </a:rPr>
              <a:t>2,180 </a:t>
            </a:r>
            <a:r>
              <a:rPr lang="en-US" sz="1400" b="1" dirty="0">
                <a:solidFill>
                  <a:srgbClr val="FFFFFF"/>
                </a:solidFill>
                <a:latin typeface="Arial" charset="0"/>
                <a:cs typeface="Arial" charset="0"/>
              </a:rPr>
              <a:t>federal disaster declarations since 1953.  The average number of declarations per year is </a:t>
            </a:r>
            <a:r>
              <a:rPr lang="en-US" sz="1400" b="1" dirty="0" smtClean="0">
                <a:solidFill>
                  <a:srgbClr val="FFFFFF"/>
                </a:solidFill>
                <a:latin typeface="Arial" charset="0"/>
                <a:cs typeface="Arial" charset="0"/>
              </a:rPr>
              <a:t>35 </a:t>
            </a:r>
            <a:r>
              <a:rPr lang="en-US" sz="1400" b="1" dirty="0">
                <a:solidFill>
                  <a:srgbClr val="FFFFFF"/>
                </a:solidFill>
                <a:latin typeface="Arial" charset="0"/>
                <a:cs typeface="Arial" charset="0"/>
              </a:rPr>
              <a:t>from </a:t>
            </a:r>
            <a:r>
              <a:rPr lang="en-US" sz="1400" b="1" dirty="0" smtClean="0">
                <a:solidFill>
                  <a:srgbClr val="FFFFFF"/>
                </a:solidFill>
                <a:latin typeface="Arial" charset="0"/>
                <a:cs typeface="Arial" charset="0"/>
              </a:rPr>
              <a:t>1953-2013, </a:t>
            </a:r>
            <a:r>
              <a:rPr lang="en-US" sz="1400" b="1" dirty="0">
                <a:solidFill>
                  <a:srgbClr val="FFFFFF"/>
                </a:solidFill>
                <a:latin typeface="Arial" charset="0"/>
                <a:cs typeface="Arial" charset="0"/>
              </a:rPr>
              <a:t>though </a:t>
            </a:r>
            <a:r>
              <a:rPr lang="en-US" sz="1400" b="1" dirty="0" smtClean="0">
                <a:solidFill>
                  <a:srgbClr val="FFFFFF"/>
                </a:solidFill>
                <a:latin typeface="Arial" charset="0"/>
                <a:cs typeface="Arial" charset="0"/>
              </a:rPr>
              <a:t>there </a:t>
            </a:r>
            <a:r>
              <a:rPr lang="en-US" sz="1400" b="1" dirty="0">
                <a:solidFill>
                  <a:srgbClr val="FFFFFF"/>
                </a:solidFill>
                <a:latin typeface="Arial" charset="0"/>
                <a:cs typeface="Arial" charset="0"/>
              </a:rPr>
              <a:t>few haven’t been recorded since 1995.</a:t>
            </a:r>
          </a:p>
        </p:txBody>
      </p:sp>
      <p:sp>
        <p:nvSpPr>
          <p:cNvPr id="10" name="AutoShape 7"/>
          <p:cNvSpPr>
            <a:spLocks noChangeArrowheads="1"/>
          </p:cNvSpPr>
          <p:nvPr/>
        </p:nvSpPr>
        <p:spPr bwMode="blackWhite">
          <a:xfrm>
            <a:off x="5561349" y="4332156"/>
            <a:ext cx="2685175" cy="601371"/>
          </a:xfrm>
          <a:prstGeom prst="wedgeRectCallout">
            <a:avLst>
              <a:gd name="adj1" fmla="val 63458"/>
              <a:gd name="adj2" fmla="val 3117"/>
            </a:avLst>
          </a:prstGeom>
          <a:gradFill rotWithShape="1">
            <a:gsLst>
              <a:gs pos="0">
                <a:schemeClr val="tx2"/>
              </a:gs>
              <a:gs pos="100000">
                <a:schemeClr val="tx2">
                  <a:gamma/>
                  <a:shade val="66275"/>
                  <a:invGamma/>
                </a:schemeClr>
              </a:gs>
            </a:gsLst>
            <a:lin ang="5400000" scaled="1"/>
          </a:gradFill>
          <a:ln w="28575" algn="ctr">
            <a:no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54 </a:t>
            </a:r>
            <a:r>
              <a:rPr lang="en-US" sz="1600" b="1" dirty="0" smtClean="0">
                <a:solidFill>
                  <a:srgbClr val="FFFFFF"/>
                </a:solidFill>
                <a:latin typeface="Arial" charset="0"/>
                <a:cs typeface="Arial" charset="0"/>
              </a:rPr>
              <a:t>federal disasters were declared </a:t>
            </a:r>
            <a:r>
              <a:rPr lang="en-US" sz="1600" b="1" dirty="0" smtClean="0">
                <a:solidFill>
                  <a:srgbClr val="FFFFFF"/>
                </a:solidFill>
              </a:rPr>
              <a:t>i</a:t>
            </a:r>
            <a:r>
              <a:rPr lang="en-US" sz="1600" b="1" dirty="0" smtClean="0">
                <a:solidFill>
                  <a:srgbClr val="FFFFFF"/>
                </a:solidFill>
                <a:latin typeface="Arial" charset="0"/>
                <a:cs typeface="Arial" charset="0"/>
              </a:rPr>
              <a:t>n 2014*</a:t>
            </a:r>
            <a:endParaRPr lang="en-US" sz="1600" b="1" dirty="0">
              <a:solidFill>
                <a:srgbClr val="FFFFFF"/>
              </a:solidFill>
              <a:latin typeface="Arial" charset="0"/>
              <a:cs typeface="Arial" charset="0"/>
            </a:endParaRPr>
          </a:p>
        </p:txBody>
      </p:sp>
      <p:sp>
        <p:nvSpPr>
          <p:cNvPr id="12" name="Date Placeholder 11"/>
          <p:cNvSpPr>
            <a:spLocks noGrp="1"/>
          </p:cNvSpPr>
          <p:nvPr>
            <p:ph type="dt" sz="half" idx="10"/>
          </p:nvPr>
        </p:nvSpPr>
        <p:spPr/>
        <p:txBody>
          <a:bodyPr/>
          <a:lstStyle/>
          <a:p>
            <a:pPr>
              <a:defRPr/>
            </a:pPr>
            <a:r>
              <a:rPr lang="en-US" smtClean="0"/>
              <a:t>12/01/09 - 9pm</a:t>
            </a:r>
            <a:endParaRPr lang="en-US"/>
          </a:p>
        </p:txBody>
      </p:sp>
      <p:sp>
        <p:nvSpPr>
          <p:cNvPr id="13" name="Slide Number Placeholder 12"/>
          <p:cNvSpPr>
            <a:spLocks noGrp="1"/>
          </p:cNvSpPr>
          <p:nvPr>
            <p:ph type="sldNum" sz="quarter" idx="12"/>
          </p:nvPr>
        </p:nvSpPr>
        <p:spPr/>
        <p:txBody>
          <a:bodyPr/>
          <a:lstStyle/>
          <a:p>
            <a:pPr>
              <a:defRPr/>
            </a:pPr>
            <a:fld id="{103D1549-189B-430A-BC2E-B6FA9183E25C}" type="slidenum">
              <a:rPr lang="en-US" smtClean="0"/>
              <a:pPr>
                <a:defRPr/>
              </a:pPr>
              <a:t>29</a:t>
            </a:fld>
            <a:endParaRPr lang="en-US"/>
          </a:p>
        </p:txBody>
      </p:sp>
    </p:spTree>
    <p:extLst>
      <p:ext uri="{BB962C8B-B14F-4D97-AF65-F5344CB8AC3E}">
        <p14:creationId xmlns:p14="http://schemas.microsoft.com/office/powerpoint/2010/main" val="40180613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321541"/>
                                        </p:tgtEl>
                                        <p:attrNameLst>
                                          <p:attrName>style.visibility</p:attrName>
                                        </p:attrNameLst>
                                      </p:cBhvr>
                                      <p:to>
                                        <p:strVal val="visible"/>
                                      </p:to>
                                    </p:set>
                                    <p:anim calcmode="lin" valueType="num">
                                      <p:cBhvr>
                                        <p:cTn id="7" dur="500" fill="hold"/>
                                        <p:tgtEl>
                                          <p:spTgt spid="321541"/>
                                        </p:tgtEl>
                                        <p:attrNameLst>
                                          <p:attrName>ppt_w</p:attrName>
                                        </p:attrNameLst>
                                      </p:cBhvr>
                                      <p:tavLst>
                                        <p:tav tm="0">
                                          <p:val>
                                            <p:fltVal val="0"/>
                                          </p:val>
                                        </p:tav>
                                        <p:tav tm="100000">
                                          <p:val>
                                            <p:strVal val="#ppt_w"/>
                                          </p:val>
                                        </p:tav>
                                      </p:tavLst>
                                    </p:anim>
                                    <p:anim calcmode="lin" valueType="num">
                                      <p:cBhvr>
                                        <p:cTn id="8" dur="500" fill="hold"/>
                                        <p:tgtEl>
                                          <p:spTgt spid="321541"/>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2" presetClass="entr" presetSubtype="4" fill="hold" grpId="0" nodeType="afterEffect">
                                  <p:stCondLst>
                                    <p:cond delay="70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par>
                          <p:cTn id="13" fill="hold">
                            <p:stCondLst>
                              <p:cond delay="2400"/>
                            </p:stCondLst>
                            <p:childTnLst>
                              <p:par>
                                <p:cTn id="14" presetID="22" presetClass="entr" presetSubtype="2" fill="hold" grpId="0" nodeType="afterEffect">
                                  <p:stCondLst>
                                    <p:cond delay="70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500"/>
                                        <p:tgtEl>
                                          <p:spTgt spid="11"/>
                                        </p:tgtEl>
                                      </p:cBhvr>
                                    </p:animEffect>
                                  </p:childTnLst>
                                </p:cTn>
                              </p:par>
                            </p:childTnLst>
                          </p:cTn>
                        </p:par>
                        <p:par>
                          <p:cTn id="17" fill="hold">
                            <p:stCondLst>
                              <p:cond delay="3600"/>
                            </p:stCondLst>
                            <p:childTnLst>
                              <p:par>
                                <p:cTn id="18" presetID="22" presetClass="entr" presetSubtype="4" fill="hold" grpId="0" nodeType="afterEffect">
                                  <p:stCondLst>
                                    <p:cond delay="70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1" grpId="0" animBg="1"/>
      <p:bldP spid="7" grpId="0" animBg="1"/>
      <p:bldP spid="11"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40963"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1AA2504-BC28-4AD6-BA7C-608BD075952B}" type="slidenum">
              <a:rPr lang="en-US" sz="900">
                <a:solidFill>
                  <a:schemeClr val="bg1"/>
                </a:solidFill>
              </a:rPr>
              <a:pPr algn="r" eaLnBrk="0" hangingPunct="0">
                <a:lnSpc>
                  <a:spcPct val="85000"/>
                </a:lnSpc>
                <a:spcBef>
                  <a:spcPct val="20000"/>
                </a:spcBef>
              </a:pPr>
              <a:t>3</a:t>
            </a:fld>
            <a:endParaRPr lang="en-US" sz="900">
              <a:solidFill>
                <a:schemeClr val="bg1"/>
              </a:solidFill>
            </a:endParaRPr>
          </a:p>
        </p:txBody>
      </p:sp>
      <p:pic>
        <p:nvPicPr>
          <p:cNvPr id="40964"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40486" name="Rectangle 6"/>
          <p:cNvSpPr>
            <a:spLocks noChangeArrowheads="1"/>
          </p:cNvSpPr>
          <p:nvPr/>
        </p:nvSpPr>
        <p:spPr bwMode="blackWhite">
          <a:xfrm>
            <a:off x="609600" y="2219325"/>
            <a:ext cx="7924800" cy="14414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000" b="1" dirty="0" smtClean="0">
                <a:solidFill>
                  <a:srgbClr val="FFFFFF"/>
                </a:solidFill>
              </a:rPr>
              <a:t>Structure Overview of the P/C Insurance Industry</a:t>
            </a:r>
            <a:endParaRPr lang="en-US" sz="4000" b="1" i="1" dirty="0">
              <a:solidFill>
                <a:srgbClr val="FFFFFF"/>
              </a:solidFill>
            </a:endParaRPr>
          </a:p>
        </p:txBody>
      </p:sp>
      <p:sp>
        <p:nvSpPr>
          <p:cNvPr id="1940487" name="Rectangle 7"/>
          <p:cNvSpPr>
            <a:spLocks noChangeArrowheads="1"/>
          </p:cNvSpPr>
          <p:nvPr/>
        </p:nvSpPr>
        <p:spPr bwMode="auto">
          <a:xfrm>
            <a:off x="557212" y="4203700"/>
            <a:ext cx="8020050" cy="1089529"/>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rPr>
              <a:t>Very Diverse, Competitive &amp; Innovative Industry</a:t>
            </a:r>
            <a:endParaRPr lang="en-US" sz="3600" b="1" i="1" dirty="0">
              <a:solidFill>
                <a:srgbClr val="225A7A"/>
              </a:solidFill>
            </a:endParaRPr>
          </a:p>
        </p:txBody>
      </p:sp>
      <p:sp>
        <p:nvSpPr>
          <p:cNvPr id="7" name="Date Placeholder 6"/>
          <p:cNvSpPr>
            <a:spLocks noGrp="1"/>
          </p:cNvSpPr>
          <p:nvPr>
            <p:ph type="dt" sz="quarter"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426C877-B266-4C1B-993F-5E881D9B13BD}" type="slidenum">
              <a:rPr lang="en-US" smtClean="0"/>
              <a:pPr>
                <a:defRPr/>
              </a:pPr>
              <a:t>3</a:t>
            </a:fld>
            <a:endParaRPr lang="en-US"/>
          </a:p>
        </p:txBody>
      </p:sp>
    </p:spTree>
    <p:extLst>
      <p:ext uri="{BB962C8B-B14F-4D97-AF65-F5344CB8AC3E}">
        <p14:creationId xmlns:p14="http://schemas.microsoft.com/office/powerpoint/2010/main" val="157895611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40486"/>
                                        </p:tgtEl>
                                        <p:attrNameLst>
                                          <p:attrName>style.visibility</p:attrName>
                                        </p:attrNameLst>
                                      </p:cBhvr>
                                      <p:to>
                                        <p:strVal val="visible"/>
                                      </p:to>
                                    </p:set>
                                    <p:animEffect transition="in" filter="barn(outVertical)">
                                      <p:cBhvr>
                                        <p:cTn id="7" dur="1000"/>
                                        <p:tgtEl>
                                          <p:spTgt spid="1940486"/>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1940487"/>
                                        </p:tgtEl>
                                        <p:attrNameLst>
                                          <p:attrName>style.visibility</p:attrName>
                                        </p:attrNameLst>
                                      </p:cBhvr>
                                      <p:to>
                                        <p:strVal val="visible"/>
                                      </p:to>
                                    </p:set>
                                    <p:animEffect transition="in" filter="barn(outVertical)">
                                      <p:cBhvr>
                                        <p:cTn id="10" dur="1000"/>
                                        <p:tgtEl>
                                          <p:spTgt spid="194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0486" grpId="0" animBg="1"/>
      <p:bldP spid="194048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0"/>
          <p:cNvSpPr>
            <a:spLocks noGrp="1" noChangeArrowheads="1"/>
          </p:cNvSpPr>
          <p:nvPr>
            <p:ph type="sldNum" sz="quarter" idx="12"/>
          </p:nvPr>
        </p:nvSpPr>
        <p:spPr/>
        <p:txBody>
          <a:bodyPr/>
          <a:lstStyle/>
          <a:p>
            <a:pPr>
              <a:defRPr/>
            </a:pPr>
            <a:fld id="{2FED0B32-072D-409A-B530-B21CB09A71EC}" type="slidenum">
              <a:rPr lang="en-US" smtClean="0">
                <a:solidFill>
                  <a:srgbClr val="000000"/>
                </a:solidFill>
              </a:rPr>
              <a:pPr>
                <a:defRPr/>
              </a:pPr>
              <a:t>30</a:t>
            </a:fld>
            <a:endParaRPr lang="en-US" smtClean="0">
              <a:solidFill>
                <a:srgbClr val="000000"/>
              </a:solidFill>
            </a:endParaRPr>
          </a:p>
        </p:txBody>
      </p:sp>
      <p:sp>
        <p:nvSpPr>
          <p:cNvPr id="35844" name="Rectangle 2"/>
          <p:cNvSpPr>
            <a:spLocks noGrp="1" noChangeArrowheads="1"/>
          </p:cNvSpPr>
          <p:nvPr>
            <p:ph type="title" idx="4294967295"/>
          </p:nvPr>
        </p:nvSpPr>
        <p:spPr>
          <a:xfrm>
            <a:off x="152400" y="-123825"/>
            <a:ext cx="8686801" cy="1143000"/>
          </a:xfrm>
        </p:spPr>
        <p:txBody>
          <a:bodyPr lIns="92075" tIns="46038" rIns="92075" bIns="46038" anchor="b"/>
          <a:lstStyle/>
          <a:p>
            <a:r>
              <a:rPr lang="en-US" dirty="0" smtClean="0"/>
              <a:t>Federal Disasters Declarations by State, </a:t>
            </a:r>
            <a:br>
              <a:rPr lang="en-US" dirty="0" smtClean="0"/>
            </a:br>
            <a:r>
              <a:rPr lang="en-US" dirty="0" smtClean="0"/>
              <a:t>1953 – 2014: Highest 25 States*</a:t>
            </a:r>
          </a:p>
        </p:txBody>
      </p:sp>
      <p:graphicFrame>
        <p:nvGraphicFramePr>
          <p:cNvPr id="35842" name="Object 3"/>
          <p:cNvGraphicFramePr>
            <a:graphicFrameLocks noGrp="1" noChangeAspect="1"/>
          </p:cNvGraphicFramePr>
          <p:nvPr>
            <p:ph idx="4294967295"/>
            <p:extLst/>
          </p:nvPr>
        </p:nvGraphicFramePr>
        <p:xfrm>
          <a:off x="36513" y="1854812"/>
          <a:ext cx="9075737" cy="4705350"/>
        </p:xfrm>
        <a:graphic>
          <a:graphicData uri="http://schemas.openxmlformats.org/presentationml/2006/ole">
            <mc:AlternateContent xmlns:mc="http://schemas.openxmlformats.org/markup-compatibility/2006">
              <mc:Choice xmlns:v="urn:schemas-microsoft-com:vml" Requires="v">
                <p:oleObj spid="_x0000_s28114992" name="Chart" r:id="rId4" imgW="8820230" imgH="4572154" progId="MSGraph.Chart.8">
                  <p:embed followColorScheme="full"/>
                </p:oleObj>
              </mc:Choice>
              <mc:Fallback>
                <p:oleObj name="Chart" r:id="rId4" imgW="8820230" imgH="4572154" progId="MSGraph.Chart.8">
                  <p:embed followColorScheme="full"/>
                  <p:pic>
                    <p:nvPicPr>
                      <p:cNvPr id="0" name=""/>
                      <p:cNvPicPr>
                        <a:picLocks noChangeAspect="1" noChangeArrowheads="1"/>
                      </p:cNvPicPr>
                      <p:nvPr/>
                    </p:nvPicPr>
                    <p:blipFill>
                      <a:blip r:embed="rId5"/>
                      <a:srcRect/>
                      <a:stretch>
                        <a:fillRect/>
                      </a:stretch>
                    </p:blipFill>
                    <p:spPr bwMode="auto">
                      <a:xfrm>
                        <a:off x="36513" y="1854812"/>
                        <a:ext cx="9075737" cy="470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AutoShape 7"/>
          <p:cNvSpPr>
            <a:spLocks noChangeArrowheads="1"/>
          </p:cNvSpPr>
          <p:nvPr/>
        </p:nvSpPr>
        <p:spPr bwMode="blackWhite">
          <a:xfrm>
            <a:off x="3348318" y="1430338"/>
            <a:ext cx="3366807" cy="1608697"/>
          </a:xfrm>
          <a:prstGeom prst="wedgeRectCallout">
            <a:avLst>
              <a:gd name="adj1" fmla="val -97447"/>
              <a:gd name="adj2" fmla="val 1935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b="1" dirty="0">
                <a:solidFill>
                  <a:srgbClr val="FFFFFF"/>
                </a:solidFill>
                <a:latin typeface="Arial" charset="0"/>
                <a:cs typeface="Arial" charset="0"/>
              </a:rPr>
              <a:t>Over the </a:t>
            </a:r>
            <a:r>
              <a:rPr lang="en-US" b="1" dirty="0" smtClean="0">
                <a:solidFill>
                  <a:srgbClr val="FFFFFF"/>
                </a:solidFill>
                <a:latin typeface="Arial" charset="0"/>
                <a:cs typeface="Arial" charset="0"/>
              </a:rPr>
              <a:t>past 60 years, </a:t>
            </a:r>
            <a:r>
              <a:rPr lang="en-US" b="1" dirty="0" smtClean="0">
                <a:solidFill>
                  <a:srgbClr val="FFFFFF"/>
                </a:solidFill>
              </a:rPr>
              <a:t>Texas</a:t>
            </a:r>
            <a:r>
              <a:rPr lang="en-US" b="1" dirty="0" smtClean="0">
                <a:solidFill>
                  <a:srgbClr val="FFFFFF"/>
                </a:solidFill>
                <a:latin typeface="Arial" charset="0"/>
                <a:cs typeface="Arial" charset="0"/>
              </a:rPr>
              <a:t> has had the highest </a:t>
            </a:r>
            <a:r>
              <a:rPr lang="en-US" b="1" dirty="0">
                <a:solidFill>
                  <a:srgbClr val="FFFFFF"/>
                </a:solidFill>
                <a:latin typeface="Arial" charset="0"/>
                <a:cs typeface="Arial" charset="0"/>
              </a:rPr>
              <a:t>number of Federal Disaster </a:t>
            </a:r>
            <a:r>
              <a:rPr lang="en-US" b="1" dirty="0" smtClean="0">
                <a:solidFill>
                  <a:srgbClr val="FFFFFF"/>
                </a:solidFill>
                <a:latin typeface="Arial" charset="0"/>
                <a:cs typeface="Arial" charset="0"/>
              </a:rPr>
              <a:t>Declarations</a:t>
            </a:r>
            <a:endParaRPr lang="en-US" b="1" dirty="0">
              <a:solidFill>
                <a:srgbClr val="FFFFFF"/>
              </a:solidFill>
              <a:latin typeface="Arial" charset="0"/>
              <a:cs typeface="Arial" charset="0"/>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Text Box 4"/>
          <p:cNvSpPr txBox="1">
            <a:spLocks noChangeArrowheads="1"/>
          </p:cNvSpPr>
          <p:nvPr/>
        </p:nvSpPr>
        <p:spPr bwMode="auto">
          <a:xfrm>
            <a:off x="100106" y="6400556"/>
            <a:ext cx="9017000" cy="417103"/>
          </a:xfrm>
          <a:prstGeom prst="rect">
            <a:avLst/>
          </a:prstGeom>
          <a:noFill/>
          <a:ln w="9525">
            <a:noFill/>
            <a:miter lim="800000"/>
            <a:headEnd/>
            <a:tailEnd/>
          </a:ln>
        </p:spPr>
        <p:txBody>
          <a:bodyPr lIns="92075" tIns="46038" rIns="92075" bIns="46038">
            <a:spAutoFit/>
          </a:bodyPr>
          <a:lstStyle/>
          <a:p>
            <a:pPr eaLnBrk="0" fontAlgn="base" hangingPunct="0">
              <a:lnSpc>
                <a:spcPct val="70000"/>
              </a:lnSpc>
              <a:spcBef>
                <a:spcPct val="50000"/>
              </a:spcBef>
              <a:spcAft>
                <a:spcPct val="0"/>
              </a:spcAft>
              <a:buClr>
                <a:srgbClr val="FF3300"/>
              </a:buClr>
              <a:buFont typeface="Wingdings" pitchFamily="2" charset="2"/>
              <a:buNone/>
            </a:pPr>
            <a:r>
              <a:rPr lang="en-US" sz="1100" dirty="0" smtClean="0">
                <a:solidFill>
                  <a:srgbClr val="000000"/>
                </a:solidFill>
                <a:latin typeface="Arial" charset="0"/>
                <a:cs typeface="Arial" charset="0"/>
              </a:rPr>
              <a:t>*Through </a:t>
            </a:r>
            <a:r>
              <a:rPr lang="en-US" sz="1100" dirty="0" smtClean="0">
                <a:solidFill>
                  <a:srgbClr val="000000"/>
                </a:solidFill>
              </a:rPr>
              <a:t>December 31, 2014</a:t>
            </a:r>
            <a:r>
              <a:rPr lang="en-US" sz="1100" dirty="0" smtClean="0">
                <a:solidFill>
                  <a:srgbClr val="000000"/>
                </a:solidFill>
                <a:latin typeface="Arial" charset="0"/>
                <a:cs typeface="Arial" charset="0"/>
              </a:rPr>
              <a:t>. Includes Puerto Rico and the District of Columbia.</a:t>
            </a:r>
          </a:p>
          <a:p>
            <a:pPr eaLnBrk="0" fontAlgn="base" hangingPunct="0">
              <a:lnSpc>
                <a:spcPct val="70000"/>
              </a:lnSpc>
              <a:spcBef>
                <a:spcPct val="50000"/>
              </a:spcBef>
              <a:spcAft>
                <a:spcPct val="0"/>
              </a:spcAft>
              <a:buClr>
                <a:srgbClr val="FF3300"/>
              </a:buClr>
              <a:buFont typeface="Wingdings" pitchFamily="2" charset="2"/>
              <a:buNone/>
            </a:pPr>
            <a:r>
              <a:rPr lang="en-US" sz="1100" dirty="0" smtClean="0">
                <a:solidFill>
                  <a:srgbClr val="000000"/>
                </a:solidFill>
                <a:latin typeface="Arial" charset="0"/>
                <a:cs typeface="Arial" charset="0"/>
              </a:rPr>
              <a:t>Source</a:t>
            </a:r>
            <a:r>
              <a:rPr lang="en-US" sz="1100" dirty="0">
                <a:solidFill>
                  <a:srgbClr val="000000"/>
                </a:solidFill>
                <a:latin typeface="Arial" charset="0"/>
                <a:cs typeface="Arial" charset="0"/>
              </a:rPr>
              <a:t>:  </a:t>
            </a:r>
            <a:r>
              <a:rPr lang="en-US" sz="1100" dirty="0" smtClean="0">
                <a:solidFill>
                  <a:srgbClr val="000000"/>
                </a:solidFill>
                <a:latin typeface="Arial" charset="0"/>
                <a:cs typeface="Arial" charset="0"/>
              </a:rPr>
              <a:t>FEMA: </a:t>
            </a:r>
            <a:r>
              <a:rPr lang="en-US" sz="1100" dirty="0" smtClean="0">
                <a:solidFill>
                  <a:srgbClr val="000000"/>
                </a:solidFill>
                <a:latin typeface="Arial" charset="0"/>
                <a:cs typeface="Arial" charset="0"/>
                <a:hlinkClick r:id="rId6"/>
              </a:rPr>
              <a:t>http://www.fema.gov/news/disaster_totals_annual.fema</a:t>
            </a:r>
            <a:r>
              <a:rPr lang="en-US" sz="1100" dirty="0" smtClean="0">
                <a:solidFill>
                  <a:srgbClr val="000000"/>
                </a:solidFill>
                <a:latin typeface="Arial" charset="0"/>
                <a:cs typeface="Arial" charset="0"/>
              </a:rPr>
              <a:t>; Insurance Information Institute.</a:t>
            </a:r>
            <a:r>
              <a:rPr lang="en-US" sz="1100" dirty="0">
                <a:solidFill>
                  <a:srgbClr val="000000"/>
                </a:solidFill>
                <a:latin typeface="Arial" charset="0"/>
                <a:cs typeface="Arial" charset="0"/>
              </a:rPr>
              <a:t>		</a:t>
            </a:r>
          </a:p>
        </p:txBody>
      </p:sp>
    </p:spTree>
    <p:extLst>
      <p:ext uri="{BB962C8B-B14F-4D97-AF65-F5344CB8AC3E}">
        <p14:creationId xmlns:p14="http://schemas.microsoft.com/office/powerpoint/2010/main" val="16755724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10"/>
          <p:cNvSpPr>
            <a:spLocks noGrp="1" noChangeArrowheads="1"/>
          </p:cNvSpPr>
          <p:nvPr>
            <p:ph type="sldNum" sz="quarter" idx="12"/>
          </p:nvPr>
        </p:nvSpPr>
        <p:spPr/>
        <p:txBody>
          <a:bodyPr/>
          <a:lstStyle/>
          <a:p>
            <a:pPr>
              <a:defRPr/>
            </a:pPr>
            <a:fld id="{9DB28C07-2B9F-4138-A2C4-BE11C1A53A4D}" type="slidenum">
              <a:rPr lang="en-US" smtClean="0">
                <a:solidFill>
                  <a:srgbClr val="000000"/>
                </a:solidFill>
              </a:rPr>
              <a:pPr>
                <a:defRPr/>
              </a:pPr>
              <a:t>31</a:t>
            </a:fld>
            <a:endParaRPr lang="en-US" smtClean="0">
              <a:solidFill>
                <a:srgbClr val="000000"/>
              </a:solidFill>
            </a:endParaRPr>
          </a:p>
        </p:txBody>
      </p:sp>
      <p:sp>
        <p:nvSpPr>
          <p:cNvPr id="36868" name="Rectangle 2"/>
          <p:cNvSpPr>
            <a:spLocks noGrp="1" noChangeArrowheads="1"/>
          </p:cNvSpPr>
          <p:nvPr>
            <p:ph type="title" idx="4294967295"/>
          </p:nvPr>
        </p:nvSpPr>
        <p:spPr>
          <a:xfrm>
            <a:off x="152400" y="-123825"/>
            <a:ext cx="8686800" cy="1143000"/>
          </a:xfrm>
        </p:spPr>
        <p:txBody>
          <a:bodyPr lIns="92075" tIns="46038" rIns="92075" bIns="46038" anchor="b"/>
          <a:lstStyle/>
          <a:p>
            <a:r>
              <a:rPr lang="en-US" dirty="0" smtClean="0"/>
              <a:t>Federal Disasters Declarations by State, </a:t>
            </a:r>
            <a:br>
              <a:rPr lang="en-US" dirty="0" smtClean="0"/>
            </a:br>
            <a:r>
              <a:rPr lang="en-US" dirty="0" smtClean="0"/>
              <a:t>1953 – 2014: Lowest 25 States*</a:t>
            </a:r>
          </a:p>
        </p:txBody>
      </p:sp>
      <p:graphicFrame>
        <p:nvGraphicFramePr>
          <p:cNvPr id="36866" name="Object 3"/>
          <p:cNvGraphicFramePr>
            <a:graphicFrameLocks noGrp="1" noChangeAspect="1"/>
          </p:cNvGraphicFramePr>
          <p:nvPr>
            <p:ph idx="4294967295"/>
            <p:extLst>
              <p:ext uri="{D42A27DB-BD31-4B8C-83A1-F6EECF244321}">
                <p14:modId xmlns:p14="http://schemas.microsoft.com/office/powerpoint/2010/main" val="3171345911"/>
              </p:ext>
            </p:extLst>
          </p:nvPr>
        </p:nvGraphicFramePr>
        <p:xfrm>
          <a:off x="30163" y="1790700"/>
          <a:ext cx="9045575" cy="4713288"/>
        </p:xfrm>
        <a:graphic>
          <a:graphicData uri="http://schemas.openxmlformats.org/presentationml/2006/ole">
            <mc:AlternateContent xmlns:mc="http://schemas.openxmlformats.org/markup-compatibility/2006">
              <mc:Choice xmlns:v="urn:schemas-microsoft-com:vml" Requires="v">
                <p:oleObj spid="_x0000_s28116016" name="Chart" r:id="rId4" imgW="8829838" imgH="4600679" progId="MSGraph.Chart.8">
                  <p:embed followColorScheme="full"/>
                </p:oleObj>
              </mc:Choice>
              <mc:Fallback>
                <p:oleObj name="Chart" r:id="rId4" imgW="8829838" imgH="4600679" progId="MSGraph.Chart.8">
                  <p:embed followColorScheme="full"/>
                  <p:pic>
                    <p:nvPicPr>
                      <p:cNvPr id="0" name=""/>
                      <p:cNvPicPr>
                        <a:picLocks noChangeAspect="1" noChangeArrowheads="1"/>
                      </p:cNvPicPr>
                      <p:nvPr/>
                    </p:nvPicPr>
                    <p:blipFill>
                      <a:blip r:embed="rId5"/>
                      <a:srcRect/>
                      <a:stretch>
                        <a:fillRect/>
                      </a:stretch>
                    </p:blipFill>
                    <p:spPr bwMode="auto">
                      <a:xfrm>
                        <a:off x="30163" y="1790700"/>
                        <a:ext cx="9045575" cy="4713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5462543" y="1527019"/>
            <a:ext cx="2784475" cy="1626534"/>
          </a:xfrm>
          <a:prstGeom prst="wedgeRectCallout">
            <a:avLst>
              <a:gd name="adj1" fmla="val 60027"/>
              <a:gd name="adj2" fmla="val 15878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b="1" dirty="0">
                <a:solidFill>
                  <a:srgbClr val="FFFFFF"/>
                </a:solidFill>
                <a:latin typeface="Arial" charset="0"/>
                <a:cs typeface="Arial" charset="0"/>
              </a:rPr>
              <a:t>Over the past </a:t>
            </a:r>
            <a:r>
              <a:rPr lang="en-US" b="1" dirty="0" smtClean="0">
                <a:solidFill>
                  <a:srgbClr val="FFFFFF"/>
                </a:solidFill>
                <a:latin typeface="Arial" charset="0"/>
                <a:cs typeface="Arial" charset="0"/>
              </a:rPr>
              <a:t>60 years, Wyoming  and Rhode Island had the fewest </a:t>
            </a:r>
            <a:r>
              <a:rPr lang="en-US" b="1" dirty="0">
                <a:solidFill>
                  <a:srgbClr val="FFFFFF"/>
                </a:solidFill>
                <a:latin typeface="Arial" charset="0"/>
                <a:cs typeface="Arial" charset="0"/>
              </a:rPr>
              <a:t>number of Federal Disaster Declarations</a:t>
            </a: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10" name="Text Box 4"/>
          <p:cNvSpPr txBox="1">
            <a:spLocks noChangeArrowheads="1"/>
          </p:cNvSpPr>
          <p:nvPr/>
        </p:nvSpPr>
        <p:spPr bwMode="auto">
          <a:xfrm>
            <a:off x="100106" y="6400556"/>
            <a:ext cx="9017000" cy="417103"/>
          </a:xfrm>
          <a:prstGeom prst="rect">
            <a:avLst/>
          </a:prstGeom>
          <a:noFill/>
          <a:ln w="9525">
            <a:noFill/>
            <a:miter lim="800000"/>
            <a:headEnd/>
            <a:tailEnd/>
          </a:ln>
        </p:spPr>
        <p:txBody>
          <a:bodyPr lIns="92075" tIns="46038" rIns="92075" bIns="46038">
            <a:spAutoFit/>
          </a:bodyPr>
          <a:lstStyle/>
          <a:p>
            <a:pPr eaLnBrk="0" fontAlgn="base" hangingPunct="0">
              <a:lnSpc>
                <a:spcPct val="70000"/>
              </a:lnSpc>
              <a:spcBef>
                <a:spcPct val="50000"/>
              </a:spcBef>
              <a:spcAft>
                <a:spcPct val="0"/>
              </a:spcAft>
              <a:buClr>
                <a:srgbClr val="FF3300"/>
              </a:buClr>
              <a:buFont typeface="Wingdings" pitchFamily="2" charset="2"/>
              <a:buNone/>
            </a:pPr>
            <a:r>
              <a:rPr lang="en-US" sz="1100" dirty="0" smtClean="0">
                <a:solidFill>
                  <a:srgbClr val="000000"/>
                </a:solidFill>
                <a:latin typeface="Arial" charset="0"/>
                <a:cs typeface="Arial" charset="0"/>
              </a:rPr>
              <a:t>*Through </a:t>
            </a:r>
            <a:r>
              <a:rPr lang="en-US" sz="1100" dirty="0" smtClean="0">
                <a:solidFill>
                  <a:srgbClr val="000000"/>
                </a:solidFill>
              </a:rPr>
              <a:t>December 31, 2014</a:t>
            </a:r>
            <a:r>
              <a:rPr lang="en-US" sz="1100" dirty="0" smtClean="0">
                <a:solidFill>
                  <a:srgbClr val="000000"/>
                </a:solidFill>
                <a:latin typeface="Arial" charset="0"/>
                <a:cs typeface="Arial" charset="0"/>
              </a:rPr>
              <a:t>. Includes Puerto Rico and the District of Columbia.</a:t>
            </a:r>
          </a:p>
          <a:p>
            <a:pPr eaLnBrk="0" fontAlgn="base" hangingPunct="0">
              <a:lnSpc>
                <a:spcPct val="70000"/>
              </a:lnSpc>
              <a:spcBef>
                <a:spcPct val="50000"/>
              </a:spcBef>
              <a:spcAft>
                <a:spcPct val="0"/>
              </a:spcAft>
              <a:buClr>
                <a:srgbClr val="FF3300"/>
              </a:buClr>
              <a:buFont typeface="Wingdings" pitchFamily="2" charset="2"/>
              <a:buNone/>
            </a:pPr>
            <a:r>
              <a:rPr lang="en-US" sz="1100" dirty="0" smtClean="0">
                <a:solidFill>
                  <a:srgbClr val="000000"/>
                </a:solidFill>
                <a:latin typeface="Arial" charset="0"/>
                <a:cs typeface="Arial" charset="0"/>
              </a:rPr>
              <a:t>Source</a:t>
            </a:r>
            <a:r>
              <a:rPr lang="en-US" sz="1100" dirty="0">
                <a:solidFill>
                  <a:srgbClr val="000000"/>
                </a:solidFill>
                <a:latin typeface="Arial" charset="0"/>
                <a:cs typeface="Arial" charset="0"/>
              </a:rPr>
              <a:t>:  </a:t>
            </a:r>
            <a:r>
              <a:rPr lang="en-US" sz="1100" dirty="0" smtClean="0">
                <a:solidFill>
                  <a:srgbClr val="000000"/>
                </a:solidFill>
                <a:latin typeface="Arial" charset="0"/>
                <a:cs typeface="Arial" charset="0"/>
              </a:rPr>
              <a:t>FEMA: </a:t>
            </a:r>
            <a:r>
              <a:rPr lang="en-US" sz="1100" dirty="0" smtClean="0">
                <a:solidFill>
                  <a:srgbClr val="000000"/>
                </a:solidFill>
                <a:latin typeface="Arial" charset="0"/>
                <a:cs typeface="Arial" charset="0"/>
                <a:hlinkClick r:id="rId6"/>
              </a:rPr>
              <a:t>http://www.fema.gov/news/disaster_totals_annual.fema</a:t>
            </a:r>
            <a:r>
              <a:rPr lang="en-US" sz="1100" dirty="0" smtClean="0">
                <a:solidFill>
                  <a:srgbClr val="000000"/>
                </a:solidFill>
                <a:latin typeface="Arial" charset="0"/>
                <a:cs typeface="Arial" charset="0"/>
              </a:rPr>
              <a:t>; Insurance Information Institute.</a:t>
            </a:r>
            <a:r>
              <a:rPr lang="en-US" sz="1100" dirty="0">
                <a:solidFill>
                  <a:srgbClr val="000000"/>
                </a:solidFill>
                <a:latin typeface="Arial" charset="0"/>
                <a:cs typeface="Arial" charset="0"/>
              </a:rPr>
              <a:t>		</a:t>
            </a:r>
          </a:p>
        </p:txBody>
      </p:sp>
    </p:spTree>
    <p:extLst>
      <p:ext uri="{BB962C8B-B14F-4D97-AF65-F5344CB8AC3E}">
        <p14:creationId xmlns:p14="http://schemas.microsoft.com/office/powerpoint/2010/main" val="27147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4498" name="Rectangle 2"/>
          <p:cNvSpPr>
            <a:spLocks noGrp="1" noChangeArrowheads="1"/>
          </p:cNvSpPr>
          <p:nvPr>
            <p:ph type="ctrTitle" idx="4294967295"/>
          </p:nvPr>
        </p:nvSpPr>
        <p:spPr bwMode="blackWhite">
          <a:xfrm>
            <a:off x="551529" y="2231967"/>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dirty="0" smtClean="0">
                <a:solidFill>
                  <a:schemeClr val="bg1"/>
                </a:solidFill>
              </a:rPr>
              <a:t>GROWTH &amp; CAPACITY</a:t>
            </a:r>
          </a:p>
        </p:txBody>
      </p:sp>
      <p:sp>
        <p:nvSpPr>
          <p:cNvPr id="143363"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43364"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9FAF68DA-B98E-484D-9896-A23C0EED5EBE}" type="slidenum">
              <a:rPr lang="en-US" sz="900">
                <a:solidFill>
                  <a:schemeClr val="bg1"/>
                </a:solidFill>
              </a:rPr>
              <a:pPr algn="r" eaLnBrk="0" hangingPunct="0">
                <a:lnSpc>
                  <a:spcPct val="85000"/>
                </a:lnSpc>
                <a:spcBef>
                  <a:spcPct val="20000"/>
                </a:spcBef>
              </a:pPr>
              <a:t>32</a:t>
            </a:fld>
            <a:endParaRPr lang="en-US" sz="900">
              <a:solidFill>
                <a:schemeClr val="bg1"/>
              </a:solidFill>
            </a:endParaRPr>
          </a:p>
        </p:txBody>
      </p:sp>
      <p:pic>
        <p:nvPicPr>
          <p:cNvPr id="143365"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8"/>
          <p:cNvSpPr>
            <a:spLocks noChangeArrowheads="1"/>
          </p:cNvSpPr>
          <p:nvPr/>
        </p:nvSpPr>
        <p:spPr bwMode="auto">
          <a:xfrm>
            <a:off x="339213" y="4005661"/>
            <a:ext cx="8450825" cy="1754326"/>
          </a:xfrm>
          <a:prstGeom prst="rect">
            <a:avLst/>
          </a:prstGeom>
          <a:noFill/>
          <a:ln w="9525" algn="ctr">
            <a:noFill/>
            <a:miter lim="800000"/>
            <a:headEnd/>
            <a:tailEnd/>
          </a:ln>
        </p:spPr>
        <p:txBody>
          <a:bodyPr wrap="square"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4000" b="1" dirty="0" smtClean="0">
                <a:solidFill>
                  <a:srgbClr val="225A7A"/>
                </a:solidFill>
              </a:rPr>
              <a:t>P/C Insurance Industry Is Growing Modestly and Capacity Is Increasing</a:t>
            </a:r>
            <a:endParaRPr lang="en-US" sz="4000" b="1" i="1" dirty="0">
              <a:solidFill>
                <a:srgbClr val="225A7A"/>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32</a:t>
            </a:fld>
            <a:endParaRPr lang="en-US"/>
          </a:p>
        </p:txBody>
      </p:sp>
    </p:spTree>
    <p:extLst>
      <p:ext uri="{BB962C8B-B14F-4D97-AF65-F5344CB8AC3E}">
        <p14:creationId xmlns:p14="http://schemas.microsoft.com/office/powerpoint/2010/main" val="376008221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4498"/>
                                        </p:tgtEl>
                                        <p:attrNameLst>
                                          <p:attrName>style.visibility</p:attrName>
                                        </p:attrNameLst>
                                      </p:cBhvr>
                                      <p:to>
                                        <p:strVal val="visible"/>
                                      </p:to>
                                    </p:set>
                                    <p:animEffect transition="in" filter="barn(outVertical)">
                                      <p:cBhvr>
                                        <p:cTn id="7" dur="1000"/>
                                        <p:tgtEl>
                                          <p:spTgt spid="2154498"/>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98" grpId="0" animBg="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5"/>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rgbClr val="FFFFFF"/>
                </a:solidFill>
              </a:rPr>
              <a:t>12/01/09 - 9pm</a:t>
            </a:r>
          </a:p>
        </p:txBody>
      </p:sp>
      <p:sp>
        <p:nvSpPr>
          <p:cNvPr id="103427" name="Rectangle 106"/>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rgbClr val="FFFFFF"/>
                </a:solidFill>
              </a:rPr>
              <a:t>eSlide – P6466 – The Financial Crisis and the Future of the P/C</a:t>
            </a:r>
          </a:p>
        </p:txBody>
      </p:sp>
      <p:sp>
        <p:nvSpPr>
          <p:cNvPr id="103428"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28BA28-DAD0-4473-9D63-9B0BE5AFBA02}" type="slidenum">
              <a:rPr lang="en-US" altLang="en-US" smtClean="0">
                <a:solidFill>
                  <a:srgbClr val="000000"/>
                </a:solidFill>
              </a:rPr>
              <a:pPr/>
              <a:t>33</a:t>
            </a:fld>
            <a:endParaRPr lang="en-US" altLang="en-US" smtClean="0">
              <a:solidFill>
                <a:srgbClr val="000000"/>
              </a:solidFill>
            </a:endParaRPr>
          </a:p>
        </p:txBody>
      </p:sp>
      <p:sp>
        <p:nvSpPr>
          <p:cNvPr id="103429" name="Rectangle 6"/>
          <p:cNvSpPr>
            <a:spLocks noChangeArrowheads="1"/>
          </p:cNvSpPr>
          <p:nvPr/>
        </p:nvSpPr>
        <p:spPr bwMode="auto">
          <a:xfrm>
            <a:off x="1671637" y="1836738"/>
            <a:ext cx="708025"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sp>
        <p:nvSpPr>
          <p:cNvPr id="103430" name="Rectangle 15"/>
          <p:cNvSpPr>
            <a:spLocks noChangeArrowheads="1"/>
          </p:cNvSpPr>
          <p:nvPr/>
        </p:nvSpPr>
        <p:spPr bwMode="auto">
          <a:xfrm>
            <a:off x="3208332" y="1836738"/>
            <a:ext cx="709613"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sp>
        <p:nvSpPr>
          <p:cNvPr id="103431" name="Rectangle 16"/>
          <p:cNvSpPr>
            <a:spLocks noChangeArrowheads="1"/>
          </p:cNvSpPr>
          <p:nvPr/>
        </p:nvSpPr>
        <p:spPr bwMode="auto">
          <a:xfrm>
            <a:off x="5992801" y="1836738"/>
            <a:ext cx="744537"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graphicFrame>
        <p:nvGraphicFramePr>
          <p:cNvPr id="103432" name="Object 2"/>
          <p:cNvGraphicFramePr>
            <a:graphicFrameLocks/>
          </p:cNvGraphicFramePr>
          <p:nvPr>
            <p:extLst/>
          </p:nvPr>
        </p:nvGraphicFramePr>
        <p:xfrm>
          <a:off x="365125" y="1808398"/>
          <a:ext cx="8683625" cy="4532313"/>
        </p:xfrm>
        <a:graphic>
          <a:graphicData uri="http://schemas.openxmlformats.org/presentationml/2006/ole">
            <mc:AlternateContent xmlns:mc="http://schemas.openxmlformats.org/markup-compatibility/2006">
              <mc:Choice xmlns:v="urn:schemas-microsoft-com:vml" Requires="v">
                <p:oleObj spid="_x0000_s28147735" name="Chart" r:id="rId4" imgW="3432901" imgH="1821319" progId="MSGraph.Chart.8">
                  <p:embed followColorScheme="full"/>
                </p:oleObj>
              </mc:Choice>
              <mc:Fallback>
                <p:oleObj name="Chart" r:id="rId4" imgW="3432901" imgH="1821319" progId="MSGraph.Chart.8">
                  <p:embed followColorScheme="full"/>
                  <p:pic>
                    <p:nvPicPr>
                      <p:cNvPr id="0" name=""/>
                      <p:cNvPicPr>
                        <a:picLocks noChangeArrowheads="1"/>
                      </p:cNvPicPr>
                      <p:nvPr/>
                    </p:nvPicPr>
                    <p:blipFill>
                      <a:blip r:embed="rId5"/>
                      <a:srcRect/>
                      <a:stretch>
                        <a:fillRect/>
                      </a:stretch>
                    </p:blipFill>
                    <p:spPr bwMode="gray">
                      <a:xfrm>
                        <a:off x="365125" y="1808398"/>
                        <a:ext cx="8683625" cy="453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3433" name="Rectangle 3"/>
          <p:cNvSpPr>
            <a:spLocks noGrp="1" noChangeArrowheads="1"/>
          </p:cNvSpPr>
          <p:nvPr>
            <p:ph type="title"/>
          </p:nvPr>
        </p:nvSpPr>
        <p:spPr>
          <a:xfrm>
            <a:off x="234950" y="90488"/>
            <a:ext cx="7400925" cy="860425"/>
          </a:xfrm>
        </p:spPr>
        <p:txBody>
          <a:bodyPr/>
          <a:lstStyle/>
          <a:p>
            <a:r>
              <a:rPr lang="en-US" altLang="en-US" dirty="0" smtClean="0">
                <a:latin typeface="Arial" panose="020B0604020202020204" pitchFamily="34" charset="0"/>
              </a:rPr>
              <a:t>Net Premium Growth: Annual Change, </a:t>
            </a:r>
            <a:br>
              <a:rPr lang="en-US" altLang="en-US" dirty="0" smtClean="0">
                <a:latin typeface="Arial" panose="020B0604020202020204" pitchFamily="34" charset="0"/>
              </a:rPr>
            </a:br>
            <a:r>
              <a:rPr lang="en-US" altLang="en-US" dirty="0" smtClean="0">
                <a:latin typeface="Arial" panose="020B0604020202020204" pitchFamily="34" charset="0"/>
              </a:rPr>
              <a:t>1971—2016F</a:t>
            </a:r>
          </a:p>
        </p:txBody>
      </p:sp>
      <p:sp>
        <p:nvSpPr>
          <p:cNvPr id="103434" name="Rectangle 5"/>
          <p:cNvSpPr>
            <a:spLocks noChangeArrowheads="1"/>
          </p:cNvSpPr>
          <p:nvPr/>
        </p:nvSpPr>
        <p:spPr bwMode="black">
          <a:xfrm>
            <a:off x="347663" y="1266825"/>
            <a:ext cx="82216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defRPr>
            </a:lvl1pPr>
            <a:lvl2pPr marL="742950" indent="-285750" defTabSz="114300">
              <a:defRPr>
                <a:solidFill>
                  <a:schemeClr val="tx1"/>
                </a:solidFill>
                <a:latin typeface="Arial" panose="020B0604020202020204" pitchFamily="34" charset="0"/>
              </a:defRPr>
            </a:lvl2pPr>
            <a:lvl3pPr marL="1143000" indent="-228600" defTabSz="114300">
              <a:defRPr>
                <a:solidFill>
                  <a:schemeClr val="tx1"/>
                </a:solidFill>
                <a:latin typeface="Arial" panose="020B0604020202020204" pitchFamily="34" charset="0"/>
              </a:defRPr>
            </a:lvl3pPr>
            <a:lvl4pPr marL="1600200" indent="-228600" defTabSz="114300">
              <a:defRPr>
                <a:solidFill>
                  <a:schemeClr val="tx1"/>
                </a:solidFill>
                <a:latin typeface="Arial" panose="020B0604020202020204" pitchFamily="34" charset="0"/>
              </a:defRPr>
            </a:lvl4pPr>
            <a:lvl5pPr marL="2057400" indent="-228600" defTabSz="114300">
              <a:defRPr>
                <a:solidFill>
                  <a:schemeClr val="tx1"/>
                </a:solidFill>
                <a:latin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Bef>
                <a:spcPct val="20000"/>
              </a:spcBef>
            </a:pPr>
            <a:r>
              <a:rPr lang="en-US" altLang="en-US" sz="1600" b="1">
                <a:solidFill>
                  <a:srgbClr val="225A7A"/>
                </a:solidFill>
                <a:cs typeface="Arial" panose="020B0604020202020204" pitchFamily="34" charset="0"/>
              </a:rPr>
              <a:t>(Percent)</a:t>
            </a:r>
          </a:p>
        </p:txBody>
      </p:sp>
      <p:sp>
        <p:nvSpPr>
          <p:cNvPr id="103435" name="Text Box 10"/>
          <p:cNvSpPr txBox="1">
            <a:spLocks noChangeArrowheads="1"/>
          </p:cNvSpPr>
          <p:nvPr/>
        </p:nvSpPr>
        <p:spPr bwMode="auto">
          <a:xfrm>
            <a:off x="1449388"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a:solidFill>
                  <a:srgbClr val="000000"/>
                </a:solidFill>
                <a:cs typeface="Arial" panose="020B0604020202020204" pitchFamily="34" charset="0"/>
              </a:rPr>
              <a:t>1975-78</a:t>
            </a:r>
          </a:p>
        </p:txBody>
      </p:sp>
      <p:sp>
        <p:nvSpPr>
          <p:cNvPr id="103436" name="Text Box 11"/>
          <p:cNvSpPr txBox="1">
            <a:spLocks noChangeArrowheads="1"/>
          </p:cNvSpPr>
          <p:nvPr/>
        </p:nvSpPr>
        <p:spPr bwMode="auto">
          <a:xfrm>
            <a:off x="3027361"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dirty="0">
                <a:solidFill>
                  <a:srgbClr val="000000"/>
                </a:solidFill>
                <a:cs typeface="Arial" panose="020B0604020202020204" pitchFamily="34" charset="0"/>
              </a:rPr>
              <a:t>1984-87</a:t>
            </a:r>
          </a:p>
        </p:txBody>
      </p:sp>
      <p:sp>
        <p:nvSpPr>
          <p:cNvPr id="103437" name="Text Box 12"/>
          <p:cNvSpPr txBox="1">
            <a:spLocks noChangeArrowheads="1"/>
          </p:cNvSpPr>
          <p:nvPr/>
        </p:nvSpPr>
        <p:spPr bwMode="auto">
          <a:xfrm>
            <a:off x="5834057"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dirty="0">
                <a:solidFill>
                  <a:srgbClr val="000000"/>
                </a:solidFill>
                <a:cs typeface="Arial" panose="020B0604020202020204" pitchFamily="34" charset="0"/>
              </a:rPr>
              <a:t>2000-03</a:t>
            </a:r>
          </a:p>
        </p:txBody>
      </p:sp>
      <p:sp>
        <p:nvSpPr>
          <p:cNvPr id="103438" name="Rectangle 13"/>
          <p:cNvSpPr>
            <a:spLocks noChangeArrowheads="1"/>
          </p:cNvSpPr>
          <p:nvPr/>
        </p:nvSpPr>
        <p:spPr bwMode="auto">
          <a:xfrm>
            <a:off x="0" y="6262452"/>
            <a:ext cx="7569200"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buClr>
                <a:srgbClr val="FF6801"/>
              </a:buClr>
              <a:buFont typeface="Wingdings" panose="05000000000000000000" pitchFamily="2" charset="2"/>
              <a:buNone/>
            </a:pPr>
            <a:r>
              <a:rPr lang="en-US" altLang="en-US" sz="1100" dirty="0">
                <a:solidFill>
                  <a:srgbClr val="000000"/>
                </a:solidFill>
                <a:cs typeface="Arial" panose="020B0604020202020204" pitchFamily="34" charset="0"/>
              </a:rPr>
              <a:t> </a:t>
            </a:r>
            <a:r>
              <a:rPr lang="en-US" altLang="en-US" sz="1100" dirty="0" smtClean="0">
                <a:solidFill>
                  <a:srgbClr val="000000"/>
                </a:solidFill>
                <a:cs typeface="Arial" panose="020B0604020202020204" pitchFamily="34" charset="0"/>
              </a:rPr>
              <a:t>*Actual figure based on data through Q3 2014.</a:t>
            </a:r>
            <a:endParaRPr lang="en-US" altLang="en-US" sz="1100" dirty="0">
              <a:solidFill>
                <a:srgbClr val="000000"/>
              </a:solidFill>
              <a:cs typeface="Arial" panose="020B0604020202020204" pitchFamily="34" charset="0"/>
            </a:endParaRPr>
          </a:p>
          <a:p>
            <a:pPr>
              <a:lnSpc>
                <a:spcPct val="90000"/>
              </a:lnSpc>
              <a:buClr>
                <a:srgbClr val="FF6801"/>
              </a:buClr>
              <a:buFont typeface="Wingdings" panose="05000000000000000000" pitchFamily="2" charset="2"/>
              <a:buNone/>
            </a:pPr>
            <a:r>
              <a:rPr lang="en-US" altLang="en-US" sz="1100" dirty="0" smtClean="0">
                <a:solidFill>
                  <a:srgbClr val="000000"/>
                </a:solidFill>
                <a:cs typeface="Arial" panose="020B0604020202020204" pitchFamily="34" charset="0"/>
              </a:rPr>
              <a:t>Shaded </a:t>
            </a:r>
            <a:r>
              <a:rPr lang="en-US" altLang="en-US" sz="1100" dirty="0">
                <a:solidFill>
                  <a:srgbClr val="000000"/>
                </a:solidFill>
                <a:cs typeface="Arial" panose="020B0604020202020204" pitchFamily="34" charset="0"/>
              </a:rPr>
              <a:t>areas denote “hard market” </a:t>
            </a:r>
            <a:r>
              <a:rPr lang="en-US" altLang="en-US" sz="1100" dirty="0" smtClean="0">
                <a:solidFill>
                  <a:srgbClr val="000000"/>
                </a:solidFill>
                <a:cs typeface="Arial" panose="020B0604020202020204" pitchFamily="34" charset="0"/>
              </a:rPr>
              <a:t>periods</a:t>
            </a:r>
            <a:endParaRPr lang="en-US" altLang="en-US" sz="1100" dirty="0">
              <a:solidFill>
                <a:srgbClr val="000000"/>
              </a:solidFill>
              <a:cs typeface="Arial" panose="020B0604020202020204" pitchFamily="34" charset="0"/>
            </a:endParaRPr>
          </a:p>
          <a:p>
            <a:pPr>
              <a:lnSpc>
                <a:spcPct val="90000"/>
              </a:lnSpc>
              <a:buClr>
                <a:srgbClr val="FF6801"/>
              </a:buClr>
              <a:buFont typeface="Wingdings" panose="05000000000000000000" pitchFamily="2" charset="2"/>
              <a:buNone/>
            </a:pPr>
            <a:r>
              <a:rPr lang="en-US" altLang="en-US" sz="1100" dirty="0">
                <a:solidFill>
                  <a:srgbClr val="000000"/>
                </a:solidFill>
                <a:cs typeface="Arial" panose="020B0604020202020204" pitchFamily="34" charset="0"/>
              </a:rPr>
              <a:t>Sources:  A.M. Best (historical and forecast), ISO, Insurance Information Institute.</a:t>
            </a:r>
          </a:p>
        </p:txBody>
      </p:sp>
      <p:sp>
        <p:nvSpPr>
          <p:cNvPr id="2034702" name="AutoShape 14"/>
          <p:cNvSpPr>
            <a:spLocks noChangeArrowheads="1"/>
          </p:cNvSpPr>
          <p:nvPr/>
        </p:nvSpPr>
        <p:spPr bwMode="blackWhite">
          <a:xfrm>
            <a:off x="5318125" y="1925638"/>
            <a:ext cx="2711450" cy="1046162"/>
          </a:xfrm>
          <a:prstGeom prst="wedgeRectCallout">
            <a:avLst>
              <a:gd name="adj1" fmla="val 38886"/>
              <a:gd name="adj2" fmla="val 26444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altLang="en-US" sz="1400" b="1">
                <a:solidFill>
                  <a:srgbClr val="FFFFFF"/>
                </a:solidFill>
                <a:cs typeface="Arial" panose="020B0604020202020204" pitchFamily="34" charset="0"/>
              </a:rPr>
              <a:t>Net Written Premiums Fell 0.7% in 2007 (First Decline Since 1943) by 2.0% in 2008, and 4.2% in 2009, the First 3-Year Decline Since 1930-33.</a:t>
            </a:r>
          </a:p>
        </p:txBody>
      </p:sp>
      <p:sp>
        <p:nvSpPr>
          <p:cNvPr id="18" name="AutoShape 7"/>
          <p:cNvSpPr>
            <a:spLocks noChangeArrowheads="1"/>
          </p:cNvSpPr>
          <p:nvPr/>
        </p:nvSpPr>
        <p:spPr bwMode="blackWhite">
          <a:xfrm>
            <a:off x="7742238" y="2991579"/>
            <a:ext cx="1320800" cy="1363540"/>
          </a:xfrm>
          <a:prstGeom prst="wedgeRectCallout">
            <a:avLst>
              <a:gd name="adj1" fmla="val 31113"/>
              <a:gd name="adj2" fmla="val 76455"/>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400" b="1" dirty="0" smtClean="0">
                <a:solidFill>
                  <a:srgbClr val="FFFFFF"/>
                </a:solidFill>
                <a:cs typeface="Arial" charset="0"/>
              </a:rPr>
              <a:t>2015-16F</a:t>
            </a:r>
            <a:r>
              <a:rPr lang="en-US" sz="1400" b="1" dirty="0">
                <a:solidFill>
                  <a:srgbClr val="FFFFFF"/>
                </a:solidFill>
                <a:cs typeface="Arial" charset="0"/>
              </a:rPr>
              <a:t>: 4.0%</a:t>
            </a:r>
          </a:p>
          <a:p>
            <a:pPr algn="ctr">
              <a:lnSpc>
                <a:spcPct val="90000"/>
              </a:lnSpc>
              <a:spcBef>
                <a:spcPct val="50000"/>
              </a:spcBef>
              <a:buClr>
                <a:srgbClr val="FFFFFF"/>
              </a:buClr>
              <a:buFont typeface="Wingdings" pitchFamily="2" charset="2"/>
              <a:buNone/>
              <a:defRPr/>
            </a:pPr>
            <a:r>
              <a:rPr lang="en-US" sz="1400" b="1" dirty="0" smtClean="0">
                <a:solidFill>
                  <a:srgbClr val="FFFFFF"/>
                </a:solidFill>
                <a:cs typeface="Arial" charset="0"/>
              </a:rPr>
              <a:t>2014E: 3.9%*</a:t>
            </a:r>
          </a:p>
          <a:p>
            <a:pPr algn="ctr">
              <a:lnSpc>
                <a:spcPct val="90000"/>
              </a:lnSpc>
              <a:spcBef>
                <a:spcPct val="50000"/>
              </a:spcBef>
              <a:buClr>
                <a:srgbClr val="FFFFFF"/>
              </a:buClr>
              <a:buFont typeface="Wingdings" pitchFamily="2" charset="2"/>
              <a:buNone/>
              <a:defRPr/>
            </a:pPr>
            <a:r>
              <a:rPr lang="en-US" sz="1400" b="1" dirty="0" smtClean="0">
                <a:solidFill>
                  <a:srgbClr val="FFFFFF"/>
                </a:solidFill>
                <a:cs typeface="Arial" charset="0"/>
              </a:rPr>
              <a:t>2013</a:t>
            </a:r>
            <a:r>
              <a:rPr lang="en-US" sz="1400" b="1" dirty="0">
                <a:solidFill>
                  <a:srgbClr val="FFFFFF"/>
                </a:solidFill>
                <a:cs typeface="Arial" charset="0"/>
              </a:rPr>
              <a:t>: 4.6%</a:t>
            </a:r>
          </a:p>
          <a:p>
            <a:pPr algn="ctr">
              <a:lnSpc>
                <a:spcPct val="90000"/>
              </a:lnSpc>
              <a:spcBef>
                <a:spcPct val="50000"/>
              </a:spcBef>
              <a:buClr>
                <a:srgbClr val="FFFFFF"/>
              </a:buClr>
              <a:buFont typeface="Wingdings" pitchFamily="2" charset="2"/>
              <a:buNone/>
              <a:defRPr/>
            </a:pPr>
            <a:r>
              <a:rPr lang="en-US" sz="1400" b="1" dirty="0">
                <a:solidFill>
                  <a:srgbClr val="FFFFFF"/>
                </a:solidFill>
                <a:cs typeface="Arial" charset="0"/>
              </a:rPr>
              <a:t>2012: +</a:t>
            </a:r>
            <a:r>
              <a:rPr lang="en-US" sz="1400" b="1" dirty="0">
                <a:solidFill>
                  <a:srgbClr val="FFFFFF"/>
                </a:solidFill>
              </a:rPr>
              <a:t>4.3</a:t>
            </a:r>
            <a:r>
              <a:rPr lang="en-US" sz="1400" b="1" dirty="0">
                <a:solidFill>
                  <a:srgbClr val="FFFFFF"/>
                </a:solidFill>
                <a:cs typeface="Arial" charset="0"/>
              </a:rPr>
              <a:t>%</a:t>
            </a:r>
            <a:endParaRPr lang="en-US" sz="1600" b="1" dirty="0">
              <a:solidFill>
                <a:srgbClr val="FFFFFF"/>
              </a:solidFill>
              <a:cs typeface="Arial" charset="0"/>
            </a:endParaRPr>
          </a:p>
        </p:txBody>
      </p:sp>
    </p:spTree>
    <p:extLst>
      <p:ext uri="{BB962C8B-B14F-4D97-AF65-F5344CB8AC3E}">
        <p14:creationId xmlns:p14="http://schemas.microsoft.com/office/powerpoint/2010/main" val="34920093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2034702"/>
                                        </p:tgtEl>
                                        <p:attrNameLst>
                                          <p:attrName>style.visibility</p:attrName>
                                        </p:attrNameLst>
                                      </p:cBhvr>
                                      <p:to>
                                        <p:strVal val="visible"/>
                                      </p:to>
                                    </p:set>
                                    <p:animEffect transition="in" filter="wipe(right)">
                                      <p:cBhvr>
                                        <p:cTn id="7" dur="500"/>
                                        <p:tgtEl>
                                          <p:spTgt spid="2034702"/>
                                        </p:tgtEl>
                                      </p:cBhvr>
                                    </p:animEffect>
                                  </p:childTnLst>
                                </p:cTn>
                              </p:par>
                            </p:childTnLst>
                          </p:cTn>
                        </p:par>
                        <p:par>
                          <p:cTn id="8" fill="hold" nodeType="afterGroup">
                            <p:stCondLst>
                              <p:cond delay="1500"/>
                            </p:stCondLst>
                            <p:childTnLst>
                              <p:par>
                                <p:cTn id="9" presetID="22" presetClass="entr" presetSubtype="4" fill="hold" grpId="0" nodeType="afterEffect">
                                  <p:stCondLst>
                                    <p:cond delay="70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4702" grpId="0" animBg="1"/>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10"/>
          <p:cNvSpPr>
            <a:spLocks noGrp="1" noChangeArrowheads="1"/>
          </p:cNvSpPr>
          <p:nvPr>
            <p:ph type="sldNum" sz="quarter" idx="12"/>
          </p:nvPr>
        </p:nvSpPr>
        <p:spPr/>
        <p:txBody>
          <a:bodyPr/>
          <a:lstStyle/>
          <a:p>
            <a:pPr>
              <a:defRPr/>
            </a:pPr>
            <a:fld id="{7C33BF46-354D-4726-9F86-FEA51FC2199F}" type="slidenum">
              <a:rPr lang="en-US" smtClean="0">
                <a:solidFill>
                  <a:srgbClr val="000000"/>
                </a:solidFill>
              </a:rPr>
              <a:pPr>
                <a:defRPr/>
              </a:pPr>
              <a:t>34</a:t>
            </a:fld>
            <a:endParaRPr lang="en-US" smtClean="0">
              <a:solidFill>
                <a:srgbClr val="000000"/>
              </a:solidFill>
            </a:endParaRPr>
          </a:p>
        </p:txBody>
      </p:sp>
      <p:sp>
        <p:nvSpPr>
          <p:cNvPr id="83972" name="Rectangle 2"/>
          <p:cNvSpPr>
            <a:spLocks noGrp="1" noChangeArrowheads="1"/>
          </p:cNvSpPr>
          <p:nvPr>
            <p:ph type="title" idx="4294967295"/>
          </p:nvPr>
        </p:nvSpPr>
        <p:spPr>
          <a:xfrm>
            <a:off x="114300" y="-80963"/>
            <a:ext cx="7696200" cy="1095376"/>
          </a:xfrm>
        </p:spPr>
        <p:txBody>
          <a:bodyPr lIns="92075" tIns="46038" rIns="92075" bIns="46038" anchor="b"/>
          <a:lstStyle/>
          <a:p>
            <a:r>
              <a:rPr lang="en-US" dirty="0" smtClean="0"/>
              <a:t>Direct Premiums Written: Total P/C</a:t>
            </a:r>
            <a:br>
              <a:rPr lang="en-US" dirty="0" smtClean="0"/>
            </a:br>
            <a:r>
              <a:rPr lang="en-US" dirty="0" smtClean="0"/>
              <a:t>Percent Change by State, 2007-2013</a:t>
            </a:r>
          </a:p>
        </p:txBody>
      </p:sp>
      <p:graphicFrame>
        <p:nvGraphicFramePr>
          <p:cNvPr id="83970" name="Object 3"/>
          <p:cNvGraphicFramePr>
            <a:graphicFrameLocks noGrp="1" noChangeAspect="1"/>
          </p:cNvGraphicFramePr>
          <p:nvPr>
            <p:ph idx="4294967295"/>
            <p:extLst/>
          </p:nvPr>
        </p:nvGraphicFramePr>
        <p:xfrm>
          <a:off x="49213" y="1697038"/>
          <a:ext cx="9131300" cy="4713287"/>
        </p:xfrm>
        <a:graphic>
          <a:graphicData uri="http://schemas.openxmlformats.org/presentationml/2006/ole">
            <mc:AlternateContent xmlns:mc="http://schemas.openxmlformats.org/markup-compatibility/2006">
              <mc:Choice xmlns:v="urn:schemas-microsoft-com:vml" Requires="v">
                <p:oleObj spid="_x0000_s28148759" name="Chart" r:id="rId4" imgW="3528190" imgH="1821319" progId="MSGraph.Chart.8">
                  <p:embed followColorScheme="full"/>
                </p:oleObj>
              </mc:Choice>
              <mc:Fallback>
                <p:oleObj name="Chart" r:id="rId4" imgW="3528190" imgH="1821319" progId="MSGraph.Chart.8">
                  <p:embed followColorScheme="full"/>
                  <p:pic>
                    <p:nvPicPr>
                      <p:cNvPr id="0" name=""/>
                      <p:cNvPicPr>
                        <a:picLocks noChangeAspect="1" noChangeArrowheads="1"/>
                      </p:cNvPicPr>
                      <p:nvPr/>
                    </p:nvPicPr>
                    <p:blipFill>
                      <a:blip r:embed="rId5"/>
                      <a:srcRect/>
                      <a:stretch>
                        <a:fillRect/>
                      </a:stretch>
                    </p:blipFill>
                    <p:spPr bwMode="auto">
                      <a:xfrm>
                        <a:off x="49213" y="1697038"/>
                        <a:ext cx="9131300" cy="4713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3" name="Text Box 4"/>
          <p:cNvSpPr txBox="1">
            <a:spLocks noChangeArrowheads="1"/>
          </p:cNvSpPr>
          <p:nvPr/>
        </p:nvSpPr>
        <p:spPr bwMode="auto">
          <a:xfrm>
            <a:off x="127000" y="6579826"/>
            <a:ext cx="9017000" cy="213970"/>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dirty="0" smtClean="0">
                <a:solidFill>
                  <a:srgbClr val="000000"/>
                </a:solidFill>
              </a:rPr>
              <a:t>Sources</a:t>
            </a:r>
            <a:r>
              <a:rPr lang="en-US" sz="1100" dirty="0">
                <a:solidFill>
                  <a:srgbClr val="000000"/>
                </a:solidFill>
              </a:rPr>
              <a:t>:  </a:t>
            </a:r>
            <a:r>
              <a:rPr lang="en-US" sz="1100" dirty="0" err="1">
                <a:solidFill>
                  <a:srgbClr val="000000"/>
                </a:solidFill>
              </a:rPr>
              <a:t>SNL</a:t>
            </a:r>
            <a:r>
              <a:rPr lang="en-US" sz="1100" dirty="0">
                <a:solidFill>
                  <a:srgbClr val="000000"/>
                </a:solidFill>
              </a:rPr>
              <a:t> Financial LC.; Insurance Information Institute.		</a:t>
            </a:r>
          </a:p>
        </p:txBody>
      </p:sp>
      <p:sp>
        <p:nvSpPr>
          <p:cNvPr id="83974"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Top 25 States</a:t>
            </a:r>
          </a:p>
        </p:txBody>
      </p:sp>
      <p:sp>
        <p:nvSpPr>
          <p:cNvPr id="9" name="Date Placeholder 8"/>
          <p:cNvSpPr>
            <a:spLocks noGrp="1"/>
          </p:cNvSpPr>
          <p:nvPr>
            <p:ph type="dt" sz="half" idx="10"/>
          </p:nvPr>
        </p:nvSpPr>
        <p:spPr/>
        <p:txBody>
          <a:bodyPr/>
          <a:lstStyle/>
          <a:p>
            <a:pPr>
              <a:defRPr/>
            </a:pPr>
            <a:r>
              <a:rPr lang="en-US" smtClean="0"/>
              <a:t>12/01/09 - 9pm</a:t>
            </a:r>
            <a:endParaRPr lang="en-US"/>
          </a:p>
        </p:txBody>
      </p:sp>
      <p:sp>
        <p:nvSpPr>
          <p:cNvPr id="8" name="AutoShape 14"/>
          <p:cNvSpPr>
            <a:spLocks noChangeArrowheads="1"/>
          </p:cNvSpPr>
          <p:nvPr/>
        </p:nvSpPr>
        <p:spPr bwMode="blackWhite">
          <a:xfrm>
            <a:off x="3358490" y="1629112"/>
            <a:ext cx="3677829" cy="1298758"/>
          </a:xfrm>
          <a:prstGeom prst="wedgeRectCallout">
            <a:avLst>
              <a:gd name="adj1" fmla="val -106309"/>
              <a:gd name="adj2" fmla="val 3851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North Dakota was the country’s growth leader over the past 6 years with premiums written expanding  by 74.6%, fueled by the state’s energy boom</a:t>
            </a:r>
            <a:endParaRPr lang="en-US" b="1" dirty="0">
              <a:solidFill>
                <a:schemeClr val="bg1"/>
              </a:solidFill>
            </a:endParaRPr>
          </a:p>
        </p:txBody>
      </p:sp>
    </p:spTree>
    <p:extLst>
      <p:ext uri="{BB962C8B-B14F-4D97-AF65-F5344CB8AC3E}">
        <p14:creationId xmlns:p14="http://schemas.microsoft.com/office/powerpoint/2010/main" val="41247001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10"/>
          <p:cNvSpPr>
            <a:spLocks noGrp="1" noChangeArrowheads="1"/>
          </p:cNvSpPr>
          <p:nvPr>
            <p:ph type="sldNum" sz="quarter" idx="12"/>
          </p:nvPr>
        </p:nvSpPr>
        <p:spPr/>
        <p:txBody>
          <a:bodyPr/>
          <a:lstStyle/>
          <a:p>
            <a:pPr>
              <a:defRPr/>
            </a:pPr>
            <a:fld id="{981D1F42-B536-4EC3-9B11-44C54C25CCE0}" type="slidenum">
              <a:rPr lang="en-US" smtClean="0">
                <a:solidFill>
                  <a:srgbClr val="000000"/>
                </a:solidFill>
              </a:rPr>
              <a:pPr>
                <a:defRPr/>
              </a:pPr>
              <a:t>35</a:t>
            </a:fld>
            <a:endParaRPr lang="en-US" smtClean="0">
              <a:solidFill>
                <a:srgbClr val="000000"/>
              </a:solidFill>
            </a:endParaRPr>
          </a:p>
        </p:txBody>
      </p:sp>
      <p:sp>
        <p:nvSpPr>
          <p:cNvPr id="84996" name="Rectangle 2"/>
          <p:cNvSpPr>
            <a:spLocks noGrp="1" noChangeArrowheads="1"/>
          </p:cNvSpPr>
          <p:nvPr>
            <p:ph type="title" idx="4294967295"/>
          </p:nvPr>
        </p:nvSpPr>
        <p:spPr>
          <a:xfrm>
            <a:off x="114300" y="-80963"/>
            <a:ext cx="7696200" cy="1095376"/>
          </a:xfrm>
        </p:spPr>
        <p:txBody>
          <a:bodyPr lIns="92075" tIns="46038" rIns="92075" bIns="46038" anchor="b"/>
          <a:lstStyle/>
          <a:p>
            <a:r>
              <a:rPr lang="en-US" dirty="0" smtClean="0"/>
              <a:t>Direct Premiums Written: Total P/C</a:t>
            </a:r>
            <a:br>
              <a:rPr lang="en-US" dirty="0" smtClean="0"/>
            </a:br>
            <a:r>
              <a:rPr lang="en-US" dirty="0" smtClean="0"/>
              <a:t>Percent Change by State, 2007-2013</a:t>
            </a:r>
          </a:p>
        </p:txBody>
      </p:sp>
      <p:graphicFrame>
        <p:nvGraphicFramePr>
          <p:cNvPr id="84994" name="Object 3"/>
          <p:cNvGraphicFramePr>
            <a:graphicFrameLocks noGrp="1" noChangeAspect="1"/>
          </p:cNvGraphicFramePr>
          <p:nvPr>
            <p:ph idx="4294967295"/>
            <p:extLst>
              <p:ext uri="{D42A27DB-BD31-4B8C-83A1-F6EECF244321}">
                <p14:modId xmlns:p14="http://schemas.microsoft.com/office/powerpoint/2010/main" val="3344866894"/>
              </p:ext>
            </p:extLst>
          </p:nvPr>
        </p:nvGraphicFramePr>
        <p:xfrm>
          <a:off x="4763" y="1793875"/>
          <a:ext cx="9132887" cy="4714875"/>
        </p:xfrm>
        <a:graphic>
          <a:graphicData uri="http://schemas.openxmlformats.org/presentationml/2006/ole">
            <mc:AlternateContent xmlns:mc="http://schemas.openxmlformats.org/markup-compatibility/2006">
              <mc:Choice xmlns:v="urn:schemas-microsoft-com:vml" Requires="v">
                <p:oleObj spid="_x0000_s28149783" name="Chart" r:id="rId4" imgW="8820267" imgH="4552881" progId="MSGraph.Chart.8">
                  <p:embed followColorScheme="full"/>
                </p:oleObj>
              </mc:Choice>
              <mc:Fallback>
                <p:oleObj name="Chart" r:id="rId4" imgW="8820267" imgH="4552881" progId="MSGraph.Chart.8">
                  <p:embed followColorScheme="full"/>
                  <p:pic>
                    <p:nvPicPr>
                      <p:cNvPr id="0" name=""/>
                      <p:cNvPicPr>
                        <a:picLocks noChangeAspect="1" noChangeArrowheads="1"/>
                      </p:cNvPicPr>
                      <p:nvPr/>
                    </p:nvPicPr>
                    <p:blipFill>
                      <a:blip r:embed="rId5"/>
                      <a:srcRect/>
                      <a:stretch>
                        <a:fillRect/>
                      </a:stretch>
                    </p:blipFill>
                    <p:spPr bwMode="auto">
                      <a:xfrm>
                        <a:off x="4763" y="1793875"/>
                        <a:ext cx="9132887" cy="471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4997"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Bottom 25 States</a:t>
            </a:r>
          </a:p>
        </p:txBody>
      </p:sp>
      <p:sp>
        <p:nvSpPr>
          <p:cNvPr id="84999" name="Text Box 4"/>
          <p:cNvSpPr txBox="1">
            <a:spLocks noChangeArrowheads="1"/>
          </p:cNvSpPr>
          <p:nvPr/>
        </p:nvSpPr>
        <p:spPr bwMode="auto">
          <a:xfrm>
            <a:off x="127000" y="6580232"/>
            <a:ext cx="9017000" cy="213970"/>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dirty="0" smtClean="0">
                <a:solidFill>
                  <a:srgbClr val="000000"/>
                </a:solidFill>
              </a:rPr>
              <a:t>Sources</a:t>
            </a:r>
            <a:r>
              <a:rPr lang="en-US" sz="1100" dirty="0">
                <a:solidFill>
                  <a:srgbClr val="000000"/>
                </a:solidFill>
              </a:rPr>
              <a:t>:  </a:t>
            </a:r>
            <a:r>
              <a:rPr lang="en-US" sz="1100" dirty="0" err="1">
                <a:solidFill>
                  <a:srgbClr val="000000"/>
                </a:solidFill>
              </a:rPr>
              <a:t>SNL</a:t>
            </a:r>
            <a:r>
              <a:rPr lang="en-US" sz="1100" dirty="0">
                <a:solidFill>
                  <a:srgbClr val="000000"/>
                </a:solidFill>
              </a:rPr>
              <a:t> Financial LC.; Insurance Information Institute.		</a:t>
            </a:r>
          </a:p>
        </p:txBody>
      </p:sp>
      <p:sp>
        <p:nvSpPr>
          <p:cNvPr id="10" name="Date Placeholder 9"/>
          <p:cNvSpPr>
            <a:spLocks noGrp="1"/>
          </p:cNvSpPr>
          <p:nvPr>
            <p:ph type="dt" sz="half" idx="10"/>
          </p:nvPr>
        </p:nvSpPr>
        <p:spPr/>
        <p:txBody>
          <a:bodyPr/>
          <a:lstStyle/>
          <a:p>
            <a:pPr>
              <a:defRPr/>
            </a:pPr>
            <a:r>
              <a:rPr lang="en-US" smtClean="0"/>
              <a:t>12/01/09 - 9pm</a:t>
            </a:r>
            <a:endParaRPr lang="en-US"/>
          </a:p>
        </p:txBody>
      </p:sp>
      <p:sp>
        <p:nvSpPr>
          <p:cNvPr id="8" name="AutoShape 14"/>
          <p:cNvSpPr>
            <a:spLocks noChangeArrowheads="1"/>
          </p:cNvSpPr>
          <p:nvPr/>
        </p:nvSpPr>
        <p:spPr bwMode="blackWhite">
          <a:xfrm>
            <a:off x="2431025" y="4003813"/>
            <a:ext cx="3062749" cy="1230312"/>
          </a:xfrm>
          <a:prstGeom prst="wedgeRectCallout">
            <a:avLst>
              <a:gd name="adj1" fmla="val 90768"/>
              <a:gd name="adj2" fmla="val -2901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Growth was negative in 7 states and DC between 2007 and 2013</a:t>
            </a:r>
            <a:endParaRPr lang="en-US" b="1" dirty="0">
              <a:solidFill>
                <a:schemeClr val="bg1"/>
              </a:solidFill>
            </a:endParaRPr>
          </a:p>
        </p:txBody>
      </p:sp>
    </p:spTree>
    <p:extLst>
      <p:ext uri="{BB962C8B-B14F-4D97-AF65-F5344CB8AC3E}">
        <p14:creationId xmlns:p14="http://schemas.microsoft.com/office/powerpoint/2010/main" val="1737537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380546" name="Object 2"/>
          <p:cNvGraphicFramePr>
            <a:graphicFrameLocks noChangeAspect="1"/>
          </p:cNvGraphicFramePr>
          <p:nvPr>
            <p:extLst/>
          </p:nvPr>
        </p:nvGraphicFramePr>
        <p:xfrm>
          <a:off x="138113" y="1498600"/>
          <a:ext cx="8655050" cy="4200525"/>
        </p:xfrm>
        <a:graphic>
          <a:graphicData uri="http://schemas.openxmlformats.org/presentationml/2006/ole">
            <mc:AlternateContent xmlns:mc="http://schemas.openxmlformats.org/markup-compatibility/2006">
              <mc:Choice xmlns:v="urn:schemas-microsoft-com:vml" Requires="v">
                <p:oleObj spid="_x0000_s28150806" name="Chart" r:id="rId4" imgW="3444136" imgH="1668780" progId="MSGraph.Chart.8">
                  <p:embed followColorScheme="full"/>
                </p:oleObj>
              </mc:Choice>
              <mc:Fallback>
                <p:oleObj name="Chart" r:id="rId4" imgW="3444136" imgH="1668780" progId="MSGraph.Chart.8">
                  <p:embed followColorScheme="full"/>
                  <p:pic>
                    <p:nvPicPr>
                      <p:cNvPr id="0" name=""/>
                      <p:cNvPicPr>
                        <a:picLocks noChangeAspect="1" noChangeArrowheads="1"/>
                      </p:cNvPicPr>
                      <p:nvPr/>
                    </p:nvPicPr>
                    <p:blipFill>
                      <a:blip r:embed="rId5"/>
                      <a:srcRect/>
                      <a:stretch>
                        <a:fillRect/>
                      </a:stretch>
                    </p:blipFill>
                    <p:spPr bwMode="gray">
                      <a:xfrm>
                        <a:off x="138113" y="1498600"/>
                        <a:ext cx="8655050" cy="42005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6083" name="Rectangle 3"/>
          <p:cNvSpPr>
            <a:spLocks noGrp="1" noChangeArrowheads="1"/>
          </p:cNvSpPr>
          <p:nvPr>
            <p:ph type="title" idx="4294967295"/>
          </p:nvPr>
        </p:nvSpPr>
        <p:spPr/>
        <p:txBody>
          <a:bodyPr/>
          <a:lstStyle/>
          <a:p>
            <a:r>
              <a:rPr lang="en-US" dirty="0" smtClean="0"/>
              <a:t>US Policyholder Surplus:</a:t>
            </a:r>
            <a:br>
              <a:rPr lang="en-US" dirty="0" smtClean="0"/>
            </a:br>
            <a:r>
              <a:rPr lang="en-US" dirty="0" smtClean="0"/>
              <a:t>1975–2014*</a:t>
            </a:r>
          </a:p>
        </p:txBody>
      </p:sp>
      <p:sp>
        <p:nvSpPr>
          <p:cNvPr id="46084" name="Rectangle 4"/>
          <p:cNvSpPr>
            <a:spLocks noChangeArrowheads="1"/>
          </p:cNvSpPr>
          <p:nvPr/>
        </p:nvSpPr>
        <p:spPr bwMode="auto">
          <a:xfrm>
            <a:off x="-12700" y="6396038"/>
            <a:ext cx="6651625" cy="465137"/>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 As of </a:t>
            </a:r>
            <a:r>
              <a:rPr lang="en-US" sz="1100" dirty="0" smtClean="0"/>
              <a:t>9/30/14.</a:t>
            </a:r>
            <a:endParaRPr lang="en-US" sz="1100" dirty="0"/>
          </a:p>
          <a:p>
            <a:pPr eaLnBrk="0" hangingPunct="0">
              <a:lnSpc>
                <a:spcPct val="85000"/>
              </a:lnSpc>
              <a:spcBef>
                <a:spcPct val="25000"/>
              </a:spcBef>
              <a:buClr>
                <a:schemeClr val="accent2"/>
              </a:buClr>
              <a:buFont typeface="Wingdings" pitchFamily="2" charset="2"/>
              <a:buNone/>
            </a:pPr>
            <a:r>
              <a:rPr lang="en-US" sz="1100" dirty="0"/>
              <a:t>Source: A.M. Best, ISO, Insurance Information Institute.</a:t>
            </a:r>
          </a:p>
        </p:txBody>
      </p:sp>
      <p:sp>
        <p:nvSpPr>
          <p:cNvPr id="230405" name="Text Box 6"/>
          <p:cNvSpPr txBox="1">
            <a:spLocks noChangeArrowheads="1"/>
          </p:cNvSpPr>
          <p:nvPr/>
        </p:nvSpPr>
        <p:spPr bwMode="blackWhite">
          <a:xfrm>
            <a:off x="5152293" y="3999937"/>
            <a:ext cx="3880247" cy="1078476"/>
          </a:xfrm>
          <a:prstGeom prst="rect">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type="none" w="sm" len="sm"/>
            <a:tailEnd type="none" w="sm" len="sm"/>
          </a:ln>
          <a:effectLst/>
        </p:spPr>
        <p:txBody>
          <a:bodyPr tIns="91440" bIns="91440" anchor="ctr"/>
          <a:lstStyle/>
          <a:p>
            <a:pPr algn="ctr" eaLnBrk="0" hangingPunct="0">
              <a:lnSpc>
                <a:spcPct val="85000"/>
              </a:lnSpc>
              <a:spcBef>
                <a:spcPct val="50000"/>
              </a:spcBef>
              <a:buClr>
                <a:schemeClr val="bg1"/>
              </a:buClr>
              <a:buFont typeface="Wingdings" pitchFamily="2" charset="2"/>
              <a:buNone/>
              <a:defRPr/>
            </a:pPr>
            <a:r>
              <a:rPr lang="en-US" sz="1600" b="1" dirty="0">
                <a:solidFill>
                  <a:schemeClr val="bg1"/>
                </a:solidFill>
                <a:cs typeface="+mn-cs"/>
              </a:rPr>
              <a:t>“Surplus” is a measure of underwriting capacity.  It is analogous to “Owners Equity” or “Net Worth” in non-insurance organizations</a:t>
            </a:r>
          </a:p>
        </p:txBody>
      </p:sp>
      <p:sp>
        <p:nvSpPr>
          <p:cNvPr id="46086" name="AutoShape 7"/>
          <p:cNvSpPr>
            <a:spLocks noChangeArrowheads="1"/>
          </p:cNvSpPr>
          <p:nvPr/>
        </p:nvSpPr>
        <p:spPr bwMode="auto">
          <a:xfrm>
            <a:off x="7315200" y="2506663"/>
            <a:ext cx="184150" cy="396875"/>
          </a:xfrm>
          <a:prstGeom prst="rightArrow">
            <a:avLst>
              <a:gd name="adj1" fmla="val 50000"/>
              <a:gd name="adj2" fmla="val 25000"/>
            </a:avLst>
          </a:prstGeom>
          <a:noFill/>
          <a:ln w="9525">
            <a:noFill/>
            <a:miter lim="800000"/>
            <a:headEnd/>
            <a:tailEnd/>
          </a:ln>
        </p:spPr>
        <p:txBody>
          <a:bodyPr wrap="none" lIns="92075" tIns="46038" rIns="92075" bIns="46038" anchor="ctr">
            <a:spAutoFit/>
          </a:bodyP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46087" name="Rectangle 7"/>
          <p:cNvSpPr>
            <a:spLocks noChangeArrowheads="1"/>
          </p:cNvSpPr>
          <p:nvPr/>
        </p:nvSpPr>
        <p:spPr bwMode="black">
          <a:xfrm>
            <a:off x="347663" y="126682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 Billions)</a:t>
            </a:r>
          </a:p>
        </p:txBody>
      </p:sp>
      <p:sp>
        <p:nvSpPr>
          <p:cNvPr id="230408" name="Rectangle 8"/>
          <p:cNvSpPr>
            <a:spLocks noChangeArrowheads="1"/>
          </p:cNvSpPr>
          <p:nvPr/>
        </p:nvSpPr>
        <p:spPr bwMode="blackWhite">
          <a:xfrm>
            <a:off x="192088" y="5626100"/>
            <a:ext cx="8756650" cy="682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The Premium-to-Surplus Ratio Stood at $</a:t>
            </a:r>
            <a:r>
              <a:rPr lang="en-US" b="1" dirty="0" smtClean="0">
                <a:solidFill>
                  <a:srgbClr val="FFFFFF"/>
                </a:solidFill>
              </a:rPr>
              <a:t>0.73:$</a:t>
            </a:r>
            <a:r>
              <a:rPr lang="en-US" b="1" dirty="0">
                <a:solidFill>
                  <a:srgbClr val="FFFFFF"/>
                </a:solidFill>
              </a:rPr>
              <a:t>1 as of</a:t>
            </a:r>
            <a:br>
              <a:rPr lang="en-US" b="1" dirty="0">
                <a:solidFill>
                  <a:srgbClr val="FFFFFF"/>
                </a:solidFill>
              </a:rPr>
            </a:br>
            <a:r>
              <a:rPr lang="en-US" b="1" dirty="0" smtClean="0">
                <a:solidFill>
                  <a:srgbClr val="FFFFFF"/>
                </a:solidFill>
              </a:rPr>
              <a:t>9/30/14, </a:t>
            </a:r>
            <a:r>
              <a:rPr lang="en-US" b="1" dirty="0">
                <a:solidFill>
                  <a:srgbClr val="FFFFFF"/>
                </a:solidFill>
              </a:rPr>
              <a:t>a</a:t>
            </a:r>
            <a:r>
              <a:rPr lang="en-US" b="1" dirty="0" smtClean="0">
                <a:solidFill>
                  <a:srgbClr val="FFFFFF"/>
                </a:solidFill>
              </a:rPr>
              <a:t> </a:t>
            </a:r>
            <a:r>
              <a:rPr lang="en-US" b="1" dirty="0">
                <a:solidFill>
                  <a:srgbClr val="FFFFFF"/>
                </a:solidFill>
              </a:rPr>
              <a:t>Near Record Low (at Least in Recent History</a:t>
            </a:r>
            <a:r>
              <a:rPr lang="en-US" b="1" dirty="0" smtClean="0">
                <a:solidFill>
                  <a:srgbClr val="FFFFFF"/>
                </a:solidFill>
              </a:rPr>
              <a:t>)</a:t>
            </a:r>
            <a:endParaRPr lang="en-US" b="1" dirty="0">
              <a:solidFill>
                <a:srgbClr val="FFFFFF"/>
              </a:solidFill>
            </a:endParaRPr>
          </a:p>
        </p:txBody>
      </p:sp>
      <p:sp>
        <p:nvSpPr>
          <p:cNvPr id="7200776" name="AutoShape 8"/>
          <p:cNvSpPr>
            <a:spLocks noChangeArrowheads="1"/>
          </p:cNvSpPr>
          <p:nvPr/>
        </p:nvSpPr>
        <p:spPr bwMode="blackWhite">
          <a:xfrm>
            <a:off x="1416049" y="1647826"/>
            <a:ext cx="5165725" cy="873125"/>
          </a:xfrm>
          <a:prstGeom prst="wedgeRectCallout">
            <a:avLst>
              <a:gd name="adj1" fmla="val 83614"/>
              <a:gd name="adj2" fmla="val -1876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Surplus as of 9</a:t>
            </a:r>
            <a:r>
              <a:rPr lang="en-US" sz="1600" b="1" dirty="0" smtClean="0">
                <a:solidFill>
                  <a:schemeClr val="bg1"/>
                </a:solidFill>
              </a:rPr>
              <a:t>/30/14 </a:t>
            </a:r>
            <a:r>
              <a:rPr lang="en-US" sz="1600" b="1" dirty="0">
                <a:solidFill>
                  <a:schemeClr val="bg1"/>
                </a:solidFill>
              </a:rPr>
              <a:t>was </a:t>
            </a:r>
            <a:r>
              <a:rPr lang="en-US" sz="1600" b="1" dirty="0" smtClean="0">
                <a:solidFill>
                  <a:schemeClr val="bg1"/>
                </a:solidFill>
              </a:rPr>
              <a:t>a record $673.9, up 3.2% from $653.3 of 12/31/13, and up 53.6% ($234.5B) from the crisis trough of </a:t>
            </a:r>
            <a:r>
              <a:rPr lang="en-US" sz="1600" b="1" dirty="0">
                <a:solidFill>
                  <a:schemeClr val="bg1"/>
                </a:solidFill>
              </a:rPr>
              <a:t>$437.1B </a:t>
            </a:r>
            <a:r>
              <a:rPr lang="en-US" sz="1600" b="1" dirty="0" smtClean="0">
                <a:solidFill>
                  <a:schemeClr val="bg1"/>
                </a:solidFill>
              </a:rPr>
              <a:t>at 3/31/09</a:t>
            </a:r>
            <a:endParaRPr lang="en-US" sz="1600" b="1" dirty="0">
              <a:solidFill>
                <a:schemeClr val="bg1"/>
              </a:solidFill>
            </a:endParaRPr>
          </a:p>
        </p:txBody>
      </p:sp>
    </p:spTree>
    <p:extLst>
      <p:ext uri="{BB962C8B-B14F-4D97-AF65-F5344CB8AC3E}">
        <p14:creationId xmlns:p14="http://schemas.microsoft.com/office/powerpoint/2010/main" val="42520147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1000"/>
                                  </p:stCondLst>
                                  <p:childTnLst>
                                    <p:set>
                                      <p:cBhvr>
                                        <p:cTn id="6" dur="1" fill="hold">
                                          <p:stCondLst>
                                            <p:cond delay="0"/>
                                          </p:stCondLst>
                                        </p:cTn>
                                        <p:tgtEl>
                                          <p:spTgt spid="6380546"/>
                                        </p:tgtEl>
                                        <p:attrNameLst>
                                          <p:attrName>style.visibility</p:attrName>
                                        </p:attrNameLst>
                                      </p:cBhvr>
                                      <p:to>
                                        <p:strVal val="visible"/>
                                      </p:to>
                                    </p:set>
                                    <p:animEffect transition="in" filter="wipe(left)">
                                      <p:cBhvr>
                                        <p:cTn id="7" dur="1000"/>
                                        <p:tgtEl>
                                          <p:spTgt spid="6380546"/>
                                        </p:tgtEl>
                                      </p:cBhvr>
                                    </p:animEffect>
                                  </p:childTnLst>
                                </p:cTn>
                              </p:par>
                            </p:childTnLst>
                          </p:cTn>
                        </p:par>
                        <p:par>
                          <p:cTn id="8" fill="hold">
                            <p:stCondLst>
                              <p:cond delay="2000"/>
                            </p:stCondLst>
                            <p:childTnLst>
                              <p:par>
                                <p:cTn id="9" presetID="22" presetClass="entr" presetSubtype="2" fill="hold" grpId="0" nodeType="afterEffect">
                                  <p:stCondLst>
                                    <p:cond delay="700"/>
                                  </p:stCondLst>
                                  <p:childTnLst>
                                    <p:set>
                                      <p:cBhvr>
                                        <p:cTn id="10" dur="1" fill="hold">
                                          <p:stCondLst>
                                            <p:cond delay="0"/>
                                          </p:stCondLst>
                                        </p:cTn>
                                        <p:tgtEl>
                                          <p:spTgt spid="7200776"/>
                                        </p:tgtEl>
                                        <p:attrNameLst>
                                          <p:attrName>style.visibility</p:attrName>
                                        </p:attrNameLst>
                                      </p:cBhvr>
                                      <p:to>
                                        <p:strVal val="visible"/>
                                      </p:to>
                                    </p:set>
                                    <p:animEffect transition="in" filter="wipe(right)">
                                      <p:cBhvr>
                                        <p:cTn id="11" dur="500"/>
                                        <p:tgtEl>
                                          <p:spTgt spid="7200776"/>
                                        </p:tgtEl>
                                      </p:cBhvr>
                                    </p:animEffect>
                                  </p:childTnLst>
                                </p:cTn>
                              </p:par>
                            </p:childTnLst>
                          </p:cTn>
                        </p:par>
                        <p:par>
                          <p:cTn id="12" fill="hold">
                            <p:stCondLst>
                              <p:cond delay="3200"/>
                            </p:stCondLst>
                            <p:childTnLst>
                              <p:par>
                                <p:cTn id="13" presetID="10" presetClass="entr" presetSubtype="0" fill="hold" grpId="0" nodeType="afterEffect">
                                  <p:stCondLst>
                                    <p:cond delay="700"/>
                                  </p:stCondLst>
                                  <p:childTnLst>
                                    <p:set>
                                      <p:cBhvr>
                                        <p:cTn id="14" dur="1" fill="hold">
                                          <p:stCondLst>
                                            <p:cond delay="0"/>
                                          </p:stCondLst>
                                        </p:cTn>
                                        <p:tgtEl>
                                          <p:spTgt spid="230405"/>
                                        </p:tgtEl>
                                        <p:attrNameLst>
                                          <p:attrName>style.visibility</p:attrName>
                                        </p:attrNameLst>
                                      </p:cBhvr>
                                      <p:to>
                                        <p:strVal val="visible"/>
                                      </p:to>
                                    </p:set>
                                    <p:animEffect transition="in" filter="fade">
                                      <p:cBhvr>
                                        <p:cTn id="15" dur="500"/>
                                        <p:tgtEl>
                                          <p:spTgt spid="230405"/>
                                        </p:tgtEl>
                                      </p:cBhvr>
                                    </p:animEffect>
                                  </p:childTnLst>
                                </p:cTn>
                              </p:par>
                            </p:childTnLst>
                          </p:cTn>
                        </p:par>
                        <p:par>
                          <p:cTn id="16" fill="hold">
                            <p:stCondLst>
                              <p:cond delay="4400"/>
                            </p:stCondLst>
                            <p:childTnLst>
                              <p:par>
                                <p:cTn id="17" presetID="23" presetClass="entr" presetSubtype="16" fill="hold" grpId="0" nodeType="afterEffect">
                                  <p:stCondLst>
                                    <p:cond delay="700"/>
                                  </p:stCondLst>
                                  <p:childTnLst>
                                    <p:set>
                                      <p:cBhvr>
                                        <p:cTn id="18" dur="1" fill="hold">
                                          <p:stCondLst>
                                            <p:cond delay="0"/>
                                          </p:stCondLst>
                                        </p:cTn>
                                        <p:tgtEl>
                                          <p:spTgt spid="230408"/>
                                        </p:tgtEl>
                                        <p:attrNameLst>
                                          <p:attrName>style.visibility</p:attrName>
                                        </p:attrNameLst>
                                      </p:cBhvr>
                                      <p:to>
                                        <p:strVal val="visible"/>
                                      </p:to>
                                    </p:set>
                                    <p:anim calcmode="lin" valueType="num">
                                      <p:cBhvr>
                                        <p:cTn id="19" dur="500" fill="hold"/>
                                        <p:tgtEl>
                                          <p:spTgt spid="230408"/>
                                        </p:tgtEl>
                                        <p:attrNameLst>
                                          <p:attrName>ppt_w</p:attrName>
                                        </p:attrNameLst>
                                      </p:cBhvr>
                                      <p:tavLst>
                                        <p:tav tm="0">
                                          <p:val>
                                            <p:fltVal val="0"/>
                                          </p:val>
                                        </p:tav>
                                        <p:tav tm="100000">
                                          <p:val>
                                            <p:strVal val="#ppt_w"/>
                                          </p:val>
                                        </p:tav>
                                      </p:tavLst>
                                    </p:anim>
                                    <p:anim calcmode="lin" valueType="num">
                                      <p:cBhvr>
                                        <p:cTn id="20" dur="500" fill="hold"/>
                                        <p:tgtEl>
                                          <p:spTgt spid="2304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380546" grpId="0" bld="series"/>
      <p:bldP spid="230405" grpId="0" animBg="1"/>
      <p:bldP spid="230408" grpId="0" animBg="1"/>
      <p:bldP spid="720077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latin typeface="Arial" panose="020B0604020202020204" pitchFamily="34" charset="0"/>
              </a:rPr>
              <a:t>Catastrophe Bond Issuance and Outstanding: 1997-2014</a:t>
            </a:r>
          </a:p>
        </p:txBody>
      </p:sp>
      <p:graphicFrame>
        <p:nvGraphicFramePr>
          <p:cNvPr id="10243" name="Content Placeholder 9"/>
          <p:cNvGraphicFramePr>
            <a:graphicFrameLocks noGrp="1"/>
          </p:cNvGraphicFramePr>
          <p:nvPr>
            <p:ph idx="1"/>
          </p:nvPr>
        </p:nvGraphicFramePr>
        <p:xfrm>
          <a:off x="444500" y="1597025"/>
          <a:ext cx="8255000" cy="3767138"/>
        </p:xfrm>
        <a:graphic>
          <a:graphicData uri="http://schemas.openxmlformats.org/presentationml/2006/ole">
            <mc:AlternateContent xmlns:mc="http://schemas.openxmlformats.org/markup-compatibility/2006">
              <mc:Choice xmlns:v="urn:schemas-microsoft-com:vml" Requires="v">
                <p:oleObj spid="_x0000_s28153872" name="Chart" r:id="rId4" imgW="8266892" imgH="3773751" progId="Excel.Chart.8">
                  <p:embed/>
                </p:oleObj>
              </mc:Choice>
              <mc:Fallback>
                <p:oleObj name="Chart" r:id="rId4" imgW="8266892" imgH="3773751"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500" y="1597025"/>
                        <a:ext cx="8255000"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Date Placeholder 3"/>
          <p:cNvSpPr>
            <a:spLocks noGrp="1"/>
          </p:cNvSpPr>
          <p:nvPr>
            <p:ph type="dt" sz="quarter" idx="10"/>
          </p:nvPr>
        </p:nvSpPr>
        <p:spPr/>
        <p:txBody>
          <a:bodyPr/>
          <a:lstStyle/>
          <a:p>
            <a:pPr>
              <a:defRPr/>
            </a:pPr>
            <a:r>
              <a:rPr lang="en-US" dirty="0"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dirty="0"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B39845FE-BC15-4173-A513-F665543C23C0}" type="slidenum">
              <a:rPr lang="en-US" smtClean="0">
                <a:solidFill>
                  <a:srgbClr val="000000"/>
                </a:solidFill>
              </a:rPr>
              <a:pPr>
                <a:defRPr/>
              </a:pPr>
              <a:t>37</a:t>
            </a:fld>
            <a:endParaRPr lang="en-US" dirty="0">
              <a:solidFill>
                <a:srgbClr val="000000"/>
              </a:solidFill>
            </a:endParaRPr>
          </a:p>
        </p:txBody>
      </p:sp>
      <p:sp>
        <p:nvSpPr>
          <p:cNvPr id="10247" name="Rectangle 3"/>
          <p:cNvSpPr>
            <a:spLocks noChangeArrowheads="1"/>
          </p:cNvSpPr>
          <p:nvPr/>
        </p:nvSpPr>
        <p:spPr bwMode="black">
          <a:xfrm>
            <a:off x="347663" y="1163638"/>
            <a:ext cx="82216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spcBef>
                <a:spcPct val="20000"/>
              </a:spcBef>
              <a:spcAft>
                <a:spcPct val="0"/>
              </a:spcAft>
              <a:buClrTx/>
              <a:buFontTx/>
              <a:buNone/>
            </a:pPr>
            <a:r>
              <a:rPr lang="en-US" altLang="en-US" sz="1600" b="1" dirty="0" smtClean="0">
                <a:solidFill>
                  <a:srgbClr val="225A7A"/>
                </a:solidFill>
                <a:cs typeface="Arial" panose="020B0604020202020204" pitchFamily="34" charset="0"/>
              </a:rPr>
              <a:t>Risk Capital Amount ($ Millions)</a:t>
            </a:r>
          </a:p>
        </p:txBody>
      </p:sp>
      <p:sp>
        <p:nvSpPr>
          <p:cNvPr id="12" name="Rectangle 6"/>
          <p:cNvSpPr>
            <a:spLocks noChangeArrowheads="1"/>
          </p:cNvSpPr>
          <p:nvPr/>
        </p:nvSpPr>
        <p:spPr bwMode="blackWhite">
          <a:xfrm>
            <a:off x="574675" y="5416550"/>
            <a:ext cx="8312150" cy="682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95000"/>
              </a:lnSpc>
              <a:spcBef>
                <a:spcPct val="25000"/>
              </a:spcBef>
              <a:spcAft>
                <a:spcPct val="0"/>
              </a:spcAft>
              <a:buClrTx/>
              <a:buFontTx/>
              <a:buNone/>
            </a:pPr>
            <a:r>
              <a:rPr lang="en-US" altLang="en-US" sz="1800" b="1" dirty="0" smtClean="0">
                <a:solidFill>
                  <a:srgbClr val="FFFFFF"/>
                </a:solidFill>
                <a:cs typeface="Arial" panose="020B0604020202020204" pitchFamily="34" charset="0"/>
              </a:rPr>
              <a:t>2014 Has Seen the Largest Cat Bond Ever - $1.5 Billion (Florida Citizens). Bond Issuance Set a Record.</a:t>
            </a:r>
          </a:p>
        </p:txBody>
      </p:sp>
      <p:sp>
        <p:nvSpPr>
          <p:cNvPr id="10249" name="TextBox 2"/>
          <p:cNvSpPr txBox="1">
            <a:spLocks noChangeArrowheads="1"/>
          </p:cNvSpPr>
          <p:nvPr/>
        </p:nvSpPr>
        <p:spPr bwMode="auto">
          <a:xfrm>
            <a:off x="574675" y="6149975"/>
            <a:ext cx="53101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100" dirty="0" smtClean="0">
                <a:solidFill>
                  <a:srgbClr val="000000"/>
                </a:solidFill>
              </a:rPr>
              <a:t>Source: Guy Carpenter.</a:t>
            </a:r>
          </a:p>
        </p:txBody>
      </p:sp>
    </p:spTree>
    <p:extLst>
      <p:ext uri="{BB962C8B-B14F-4D97-AF65-F5344CB8AC3E}">
        <p14:creationId xmlns:p14="http://schemas.microsoft.com/office/powerpoint/2010/main" val="563077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4498" name="Rectangle 2"/>
          <p:cNvSpPr>
            <a:spLocks noGrp="1" noChangeArrowheads="1"/>
          </p:cNvSpPr>
          <p:nvPr>
            <p:ph type="ctrTitle" idx="4294967295"/>
          </p:nvPr>
        </p:nvSpPr>
        <p:spPr bwMode="blackWhite">
          <a:xfrm>
            <a:off x="551529" y="2231967"/>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dirty="0" smtClean="0">
                <a:solidFill>
                  <a:schemeClr val="bg1"/>
                </a:solidFill>
              </a:rPr>
              <a:t>INVESTMENTS: </a:t>
            </a:r>
            <a:br>
              <a:rPr lang="en-US" sz="3800" dirty="0" smtClean="0">
                <a:solidFill>
                  <a:schemeClr val="bg1"/>
                </a:solidFill>
              </a:rPr>
            </a:br>
            <a:r>
              <a:rPr lang="en-US" sz="3800" dirty="0" smtClean="0">
                <a:solidFill>
                  <a:schemeClr val="bg1"/>
                </a:solidFill>
              </a:rPr>
              <a:t>THE NEW REALITY</a:t>
            </a:r>
          </a:p>
        </p:txBody>
      </p:sp>
      <p:sp>
        <p:nvSpPr>
          <p:cNvPr id="143363"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43364"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9FAF68DA-B98E-484D-9896-A23C0EED5EBE}" type="slidenum">
              <a:rPr lang="en-US" sz="900">
                <a:solidFill>
                  <a:schemeClr val="bg1"/>
                </a:solidFill>
              </a:rPr>
              <a:pPr algn="r" eaLnBrk="0" hangingPunct="0">
                <a:lnSpc>
                  <a:spcPct val="85000"/>
                </a:lnSpc>
                <a:spcBef>
                  <a:spcPct val="20000"/>
                </a:spcBef>
              </a:pPr>
              <a:t>38</a:t>
            </a:fld>
            <a:endParaRPr lang="en-US" sz="900">
              <a:solidFill>
                <a:schemeClr val="bg1"/>
              </a:solidFill>
            </a:endParaRPr>
          </a:p>
        </p:txBody>
      </p:sp>
      <p:pic>
        <p:nvPicPr>
          <p:cNvPr id="143365"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8"/>
          <p:cNvSpPr>
            <a:spLocks noChangeArrowheads="1"/>
          </p:cNvSpPr>
          <p:nvPr/>
        </p:nvSpPr>
        <p:spPr bwMode="auto">
          <a:xfrm>
            <a:off x="339213" y="4005661"/>
            <a:ext cx="8450825" cy="2462213"/>
          </a:xfrm>
          <a:prstGeom prst="rect">
            <a:avLst/>
          </a:prstGeom>
          <a:noFill/>
          <a:ln w="9525" algn="ctr">
            <a:noFill/>
            <a:miter lim="800000"/>
            <a:headEnd/>
            <a:tailEnd/>
          </a:ln>
        </p:spPr>
        <p:txBody>
          <a:bodyPr wrap="square"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4000" b="1" dirty="0">
                <a:solidFill>
                  <a:srgbClr val="225A7A"/>
                </a:solidFill>
              </a:rPr>
              <a:t>Investment Performance is a Key Driver of </a:t>
            </a:r>
            <a:r>
              <a:rPr lang="en-US" sz="4000" b="1" dirty="0" smtClean="0">
                <a:solidFill>
                  <a:srgbClr val="225A7A"/>
                </a:solidFill>
              </a:rPr>
              <a:t>Profitability</a:t>
            </a:r>
          </a:p>
          <a:p>
            <a:pPr marL="292100" indent="-292100" algn="ctr" eaLnBrk="0" hangingPunct="0">
              <a:lnSpc>
                <a:spcPct val="90000"/>
              </a:lnSpc>
              <a:spcBef>
                <a:spcPct val="25000"/>
              </a:spcBef>
              <a:buClr>
                <a:schemeClr val="accent2"/>
              </a:buClr>
              <a:buFont typeface="Wingdings" pitchFamily="2" charset="2"/>
              <a:buNone/>
            </a:pPr>
            <a:r>
              <a:rPr lang="en-US" sz="4000" b="1" dirty="0" smtClean="0">
                <a:solidFill>
                  <a:srgbClr val="225A7A"/>
                </a:solidFill>
              </a:rPr>
              <a:t> </a:t>
            </a:r>
            <a:r>
              <a:rPr lang="en-US" sz="4000" b="1" i="1" dirty="0" smtClean="0">
                <a:solidFill>
                  <a:srgbClr val="225A7A"/>
                </a:solidFill>
              </a:rPr>
              <a:t>Depressed Yields Will Necessarily Influence Underwriting &amp; Pricing</a:t>
            </a:r>
            <a:endParaRPr lang="en-US" sz="4000" b="1" i="1" dirty="0">
              <a:solidFill>
                <a:srgbClr val="225A7A"/>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38</a:t>
            </a:fld>
            <a:endParaRPr lang="en-US"/>
          </a:p>
        </p:txBody>
      </p:sp>
    </p:spTree>
    <p:extLst>
      <p:ext uri="{BB962C8B-B14F-4D97-AF65-F5344CB8AC3E}">
        <p14:creationId xmlns:p14="http://schemas.microsoft.com/office/powerpoint/2010/main" val="159592687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4498"/>
                                        </p:tgtEl>
                                        <p:attrNameLst>
                                          <p:attrName>style.visibility</p:attrName>
                                        </p:attrNameLst>
                                      </p:cBhvr>
                                      <p:to>
                                        <p:strVal val="visible"/>
                                      </p:to>
                                    </p:set>
                                    <p:animEffect transition="in" filter="barn(outVertical)">
                                      <p:cBhvr>
                                        <p:cTn id="7" dur="1000"/>
                                        <p:tgtEl>
                                          <p:spTgt spid="2154498"/>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98" grpId="0" animBg="1"/>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3890" name="Rectangle 2"/>
          <p:cNvSpPr>
            <a:spLocks noGrp="1" noChangeArrowheads="1"/>
          </p:cNvSpPr>
          <p:nvPr>
            <p:ph type="title"/>
          </p:nvPr>
        </p:nvSpPr>
        <p:spPr>
          <a:xfrm>
            <a:off x="228600" y="223838"/>
            <a:ext cx="8178800" cy="457200"/>
          </a:xfrm>
        </p:spPr>
        <p:txBody>
          <a:bodyPr/>
          <a:lstStyle/>
          <a:p>
            <a:r>
              <a:rPr lang="en-US" altLang="en-US" dirty="0"/>
              <a:t>Distribution of Invested Assets: P/C Insurance Industry, </a:t>
            </a:r>
            <a:r>
              <a:rPr lang="en-US" altLang="en-US" dirty="0" smtClean="0"/>
              <a:t>2013</a:t>
            </a:r>
            <a:endParaRPr lang="en-US" altLang="en-US" dirty="0"/>
          </a:p>
        </p:txBody>
      </p:sp>
      <p:graphicFrame>
        <p:nvGraphicFramePr>
          <p:cNvPr id="2853891" name="Object 3"/>
          <p:cNvGraphicFramePr>
            <a:graphicFrameLocks noGrp="1" noChangeAspect="1"/>
          </p:cNvGraphicFramePr>
          <p:nvPr>
            <p:ph idx="1"/>
            <p:extLst>
              <p:ext uri="{D42A27DB-BD31-4B8C-83A1-F6EECF244321}">
                <p14:modId xmlns:p14="http://schemas.microsoft.com/office/powerpoint/2010/main" val="2236848070"/>
              </p:ext>
            </p:extLst>
          </p:nvPr>
        </p:nvGraphicFramePr>
        <p:xfrm>
          <a:off x="-1827213" y="1641475"/>
          <a:ext cx="11347451" cy="5673725"/>
        </p:xfrm>
        <a:graphic>
          <a:graphicData uri="http://schemas.openxmlformats.org/presentationml/2006/ole">
            <mc:AlternateContent xmlns:mc="http://schemas.openxmlformats.org/markup-compatibility/2006">
              <mc:Choice xmlns:v="urn:schemas-microsoft-com:vml" Requires="v">
                <p:oleObj spid="_x0000_s28154896" name="Chart" r:id="rId3" imgW="10820504" imgH="5410339" progId="MSGraph.Chart.8">
                  <p:embed followColorScheme="full"/>
                </p:oleObj>
              </mc:Choice>
              <mc:Fallback>
                <p:oleObj name="Chart" r:id="rId3" imgW="10820504" imgH="5410339" progId="MSGraph.Chart.8">
                  <p:embed followColorScheme="full"/>
                  <p:pic>
                    <p:nvPicPr>
                      <p:cNvPr id="0" name=""/>
                      <p:cNvPicPr>
                        <a:picLocks noChangeAspect="1" noChangeArrowheads="1"/>
                      </p:cNvPicPr>
                      <p:nvPr/>
                    </p:nvPicPr>
                    <p:blipFill>
                      <a:blip r:embed="rId4"/>
                      <a:srcRect/>
                      <a:stretch>
                        <a:fillRect/>
                      </a:stretch>
                    </p:blipFill>
                    <p:spPr bwMode="auto">
                      <a:xfrm>
                        <a:off x="-1827213" y="1641475"/>
                        <a:ext cx="11347451" cy="567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53892" name="Rectangle 4"/>
          <p:cNvSpPr>
            <a:spLocks noChangeArrowheads="1"/>
          </p:cNvSpPr>
          <p:nvPr/>
        </p:nvSpPr>
        <p:spPr bwMode="auto">
          <a:xfrm>
            <a:off x="228600" y="6264275"/>
            <a:ext cx="8712200"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0"/>
              </a:spcBef>
              <a:buClrTx/>
              <a:buFontTx/>
              <a:buNone/>
            </a:pPr>
            <a:endParaRPr lang="en-US" altLang="en-US" sz="1400" b="1" dirty="0">
              <a:latin typeface="Arial" panose="020B0604020202020204" pitchFamily="34" charset="0"/>
            </a:endParaRPr>
          </a:p>
          <a:p>
            <a:pPr>
              <a:spcBef>
                <a:spcPct val="0"/>
              </a:spcBef>
              <a:buClrTx/>
              <a:buFontTx/>
              <a:buNone/>
            </a:pPr>
            <a:r>
              <a:rPr lang="en-US" altLang="en-US" sz="1400" b="1" dirty="0">
                <a:latin typeface="Arial" panose="020B0604020202020204" pitchFamily="34" charset="0"/>
              </a:rPr>
              <a:t>Source:  Insurance Information Institute </a:t>
            </a:r>
            <a:r>
              <a:rPr lang="en-US" altLang="en-US" sz="1400" b="1" i="1" dirty="0">
                <a:latin typeface="Arial" panose="020B0604020202020204" pitchFamily="34" charset="0"/>
              </a:rPr>
              <a:t>Fact Book </a:t>
            </a:r>
            <a:r>
              <a:rPr lang="en-US" altLang="en-US" sz="1400" b="1" i="1" dirty="0" smtClean="0">
                <a:latin typeface="Arial" panose="020B0604020202020204" pitchFamily="34" charset="0"/>
              </a:rPr>
              <a:t>2015, </a:t>
            </a:r>
            <a:r>
              <a:rPr lang="en-US" altLang="en-US" sz="1400" b="1" dirty="0">
                <a:latin typeface="Arial" panose="020B0604020202020204" pitchFamily="34" charset="0"/>
              </a:rPr>
              <a:t>A.M. Best.</a:t>
            </a:r>
          </a:p>
        </p:txBody>
      </p:sp>
      <p:sp>
        <p:nvSpPr>
          <p:cNvPr id="2853894" name="Text Box 6"/>
          <p:cNvSpPr txBox="1">
            <a:spLocks noChangeArrowheads="1"/>
          </p:cNvSpPr>
          <p:nvPr/>
        </p:nvSpPr>
        <p:spPr bwMode="auto">
          <a:xfrm>
            <a:off x="6400800" y="4254500"/>
            <a:ext cx="2133600" cy="1090613"/>
          </a:xfrm>
          <a:prstGeom prst="rect">
            <a:avLst/>
          </a:prstGeom>
          <a:solidFill>
            <a:srgbClr val="FFFF00"/>
          </a:solidFill>
          <a:ln w="12700">
            <a:solidFill>
              <a:srgbClr val="0000CC"/>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buClrTx/>
              <a:buFontTx/>
              <a:buNone/>
            </a:pPr>
            <a:r>
              <a:rPr lang="en-US" altLang="en-US" sz="2400" dirty="0"/>
              <a:t>Total Invested Assets = $</a:t>
            </a:r>
            <a:r>
              <a:rPr lang="en-US" altLang="en-US" sz="2400" dirty="0" smtClean="0"/>
              <a:t>1.5 </a:t>
            </a:r>
            <a:r>
              <a:rPr lang="en-US" altLang="en-US" sz="2400" dirty="0"/>
              <a:t>Trillion</a:t>
            </a:r>
            <a:endParaRPr lang="en-US" altLang="en-US" sz="2400" i="1" dirty="0"/>
          </a:p>
        </p:txBody>
      </p:sp>
      <p:sp>
        <p:nvSpPr>
          <p:cNvPr id="2853895" name="Text Box 7"/>
          <p:cNvSpPr txBox="1">
            <a:spLocks noChangeArrowheads="1"/>
          </p:cNvSpPr>
          <p:nvPr/>
        </p:nvSpPr>
        <p:spPr bwMode="auto">
          <a:xfrm>
            <a:off x="3124200" y="1371600"/>
            <a:ext cx="243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en-US" altLang="en-US" sz="3200" b="1"/>
              <a:t>$ Billions</a:t>
            </a:r>
          </a:p>
        </p:txBody>
      </p:sp>
    </p:spTree>
    <p:extLst>
      <p:ext uri="{BB962C8B-B14F-4D97-AF65-F5344CB8AC3E}">
        <p14:creationId xmlns:p14="http://schemas.microsoft.com/office/powerpoint/2010/main" val="3774757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853894"/>
                                        </p:tgtEl>
                                        <p:attrNameLst>
                                          <p:attrName>style.visibility</p:attrName>
                                        </p:attrNameLst>
                                      </p:cBhvr>
                                      <p:to>
                                        <p:strVal val="visible"/>
                                      </p:to>
                                    </p:set>
                                    <p:anim calcmode="lin" valueType="num">
                                      <p:cBhvr additive="base">
                                        <p:cTn id="7" dur="500" fill="hold"/>
                                        <p:tgtEl>
                                          <p:spTgt spid="2853894"/>
                                        </p:tgtEl>
                                        <p:attrNameLst>
                                          <p:attrName>ppt_x</p:attrName>
                                        </p:attrNameLst>
                                      </p:cBhvr>
                                      <p:tavLst>
                                        <p:tav tm="0">
                                          <p:val>
                                            <p:strVal val="0-#ppt_w/2"/>
                                          </p:val>
                                        </p:tav>
                                        <p:tav tm="100000">
                                          <p:val>
                                            <p:strVal val="#ppt_x"/>
                                          </p:val>
                                        </p:tav>
                                      </p:tavLst>
                                    </p:anim>
                                    <p:anim calcmode="lin" valueType="num">
                                      <p:cBhvr additive="base">
                                        <p:cTn id="8" dur="500" fill="hold"/>
                                        <p:tgtEl>
                                          <p:spTgt spid="28538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389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7634" name="Rectangle 2"/>
          <p:cNvSpPr>
            <a:spLocks noGrp="1" noChangeArrowheads="1"/>
          </p:cNvSpPr>
          <p:nvPr>
            <p:ph type="title"/>
          </p:nvPr>
        </p:nvSpPr>
        <p:spPr>
          <a:xfrm>
            <a:off x="337127" y="307109"/>
            <a:ext cx="7772400" cy="304800"/>
          </a:xfrm>
        </p:spPr>
        <p:txBody>
          <a:bodyPr/>
          <a:lstStyle/>
          <a:p>
            <a:r>
              <a:rPr lang="en-US" altLang="en-US" dirty="0"/>
              <a:t>How Many? What Types?</a:t>
            </a:r>
          </a:p>
        </p:txBody>
      </p:sp>
      <p:sp>
        <p:nvSpPr>
          <p:cNvPr id="2757635" name="Rectangle 3"/>
          <p:cNvSpPr>
            <a:spLocks noGrp="1" noChangeArrowheads="1"/>
          </p:cNvSpPr>
          <p:nvPr>
            <p:ph type="body" idx="1"/>
          </p:nvPr>
        </p:nvSpPr>
        <p:spPr bwMode="auto">
          <a:xfrm>
            <a:off x="228600" y="990600"/>
            <a:ext cx="8686800" cy="51054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buClr>
                <a:schemeClr val="accent6"/>
              </a:buClr>
            </a:pPr>
            <a:r>
              <a:rPr lang="en-US" altLang="en-US" dirty="0" smtClean="0"/>
              <a:t>2,718 </a:t>
            </a:r>
            <a:r>
              <a:rPr lang="en-US" altLang="en-US" dirty="0"/>
              <a:t>P/C insurance companies in US in </a:t>
            </a:r>
            <a:r>
              <a:rPr lang="en-US" altLang="en-US" dirty="0" smtClean="0"/>
              <a:t>2013*</a:t>
            </a:r>
            <a:endParaRPr lang="en-US" altLang="en-US" dirty="0"/>
          </a:p>
          <a:p>
            <a:pPr lvl="1">
              <a:lnSpc>
                <a:spcPct val="80000"/>
              </a:lnSpc>
              <a:buClr>
                <a:schemeClr val="accent6"/>
              </a:buClr>
            </a:pPr>
            <a:r>
              <a:rPr lang="en-US" altLang="en-US" sz="2000" dirty="0"/>
              <a:t>These </a:t>
            </a:r>
            <a:r>
              <a:rPr lang="en-US" altLang="en-US" sz="2000" dirty="0" smtClean="0"/>
              <a:t>2,718 </a:t>
            </a:r>
            <a:r>
              <a:rPr lang="en-US" altLang="en-US" sz="2000" dirty="0"/>
              <a:t>companies consolidate to </a:t>
            </a:r>
            <a:r>
              <a:rPr lang="en-US" altLang="en-US" sz="2000" dirty="0" smtClean="0"/>
              <a:t>1,266 </a:t>
            </a:r>
            <a:r>
              <a:rPr lang="en-US" altLang="en-US" sz="2000" dirty="0"/>
              <a:t>groups</a:t>
            </a:r>
          </a:p>
          <a:p>
            <a:pPr lvl="1">
              <a:lnSpc>
                <a:spcPct val="80000"/>
              </a:lnSpc>
              <a:buClr>
                <a:schemeClr val="accent6"/>
              </a:buClr>
            </a:pPr>
            <a:r>
              <a:rPr lang="en-US" altLang="en-US" sz="2000" dirty="0"/>
              <a:t>Some larger insurance groups have dozens of </a:t>
            </a:r>
            <a:r>
              <a:rPr lang="en-US" altLang="en-US" sz="2000" dirty="0" smtClean="0"/>
              <a:t>subsidiaries</a:t>
            </a:r>
          </a:p>
          <a:p>
            <a:pPr lvl="1">
              <a:lnSpc>
                <a:spcPct val="80000"/>
              </a:lnSpc>
              <a:buClr>
                <a:schemeClr val="accent6"/>
              </a:buClr>
            </a:pPr>
            <a:r>
              <a:rPr lang="en-US" altLang="en-US" sz="2000" dirty="0" smtClean="0"/>
              <a:t>Baltimore Equitable is the 3</a:t>
            </a:r>
            <a:r>
              <a:rPr lang="en-US" altLang="en-US" sz="2000" baseline="30000" dirty="0" smtClean="0"/>
              <a:t>rd</a:t>
            </a:r>
            <a:r>
              <a:rPr lang="en-US" altLang="en-US" sz="2000" dirty="0" smtClean="0"/>
              <a:t> oldest insurer in the US, </a:t>
            </a:r>
            <a:r>
              <a:rPr lang="en-US" altLang="en-US" sz="2000" smtClean="0"/>
              <a:t>est. </a:t>
            </a:r>
            <a:r>
              <a:rPr lang="en-US" altLang="en-US" sz="2000" dirty="0" smtClean="0"/>
              <a:t>in 1794 (George Washington was its president!)</a:t>
            </a:r>
            <a:endParaRPr lang="en-US" altLang="en-US" sz="2000" dirty="0"/>
          </a:p>
          <a:p>
            <a:pPr lvl="1">
              <a:lnSpc>
                <a:spcPct val="80000"/>
              </a:lnSpc>
              <a:buClr>
                <a:schemeClr val="accent6"/>
              </a:buClr>
            </a:pPr>
            <a:endParaRPr lang="en-US" altLang="en-US" sz="1400" dirty="0"/>
          </a:p>
          <a:p>
            <a:pPr>
              <a:lnSpc>
                <a:spcPct val="80000"/>
              </a:lnSpc>
              <a:buClr>
                <a:schemeClr val="accent6"/>
              </a:buClr>
            </a:pPr>
            <a:r>
              <a:rPr lang="en-US" altLang="en-US" dirty="0"/>
              <a:t>Most insurers are small, operate regionally</a:t>
            </a:r>
            <a:br>
              <a:rPr lang="en-US" altLang="en-US" dirty="0"/>
            </a:br>
            <a:endParaRPr lang="en-US" altLang="en-US" sz="1400" dirty="0"/>
          </a:p>
          <a:p>
            <a:pPr>
              <a:lnSpc>
                <a:spcPct val="80000"/>
              </a:lnSpc>
              <a:buClr>
                <a:schemeClr val="accent6"/>
              </a:buClr>
            </a:pPr>
            <a:r>
              <a:rPr lang="en-US" altLang="en-US" dirty="0"/>
              <a:t>A highly competitive business in </a:t>
            </a:r>
            <a:r>
              <a:rPr lang="en-US" altLang="en-US" dirty="0" smtClean="0"/>
              <a:t>most                              areas and for most types of coverage</a:t>
            </a:r>
            <a:endParaRPr lang="en-US" altLang="en-US" dirty="0"/>
          </a:p>
          <a:p>
            <a:pPr>
              <a:lnSpc>
                <a:spcPct val="80000"/>
              </a:lnSpc>
              <a:buClr>
                <a:schemeClr val="accent6"/>
              </a:buClr>
            </a:pPr>
            <a:r>
              <a:rPr lang="en-US" altLang="en-US" u="sng" dirty="0"/>
              <a:t>Lines of Business</a:t>
            </a:r>
          </a:p>
          <a:p>
            <a:pPr lvl="1">
              <a:lnSpc>
                <a:spcPct val="80000"/>
              </a:lnSpc>
              <a:buClr>
                <a:schemeClr val="accent6"/>
              </a:buClr>
            </a:pPr>
            <a:r>
              <a:rPr lang="en-US" altLang="en-US" dirty="0"/>
              <a:t>Personal, Commercial, Multi-Line</a:t>
            </a:r>
          </a:p>
          <a:p>
            <a:pPr lvl="1">
              <a:lnSpc>
                <a:spcPct val="80000"/>
              </a:lnSpc>
              <a:buClr>
                <a:schemeClr val="accent6"/>
              </a:buClr>
            </a:pPr>
            <a:r>
              <a:rPr lang="en-US" altLang="en-US" dirty="0" smtClean="0"/>
              <a:t>Primary </a:t>
            </a:r>
            <a:r>
              <a:rPr lang="en-US" altLang="en-US" dirty="0"/>
              <a:t>vs. </a:t>
            </a:r>
            <a:r>
              <a:rPr lang="en-US" altLang="en-US" dirty="0" smtClean="0"/>
              <a:t>Reinsurance</a:t>
            </a:r>
          </a:p>
        </p:txBody>
      </p:sp>
      <p:sp>
        <p:nvSpPr>
          <p:cNvPr id="2757636" name="Text Box 4"/>
          <p:cNvSpPr txBox="1">
            <a:spLocks noChangeArrowheads="1"/>
          </p:cNvSpPr>
          <p:nvPr/>
        </p:nvSpPr>
        <p:spPr bwMode="auto">
          <a:xfrm>
            <a:off x="228600" y="6335626"/>
            <a:ext cx="73914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dirty="0"/>
              <a:t>*</a:t>
            </a:r>
            <a:r>
              <a:rPr lang="en-US" altLang="en-US" sz="1400" i="1" dirty="0">
                <a:latin typeface="Arial" panose="020B0604020202020204" pitchFamily="34" charset="0"/>
              </a:rPr>
              <a:t>Best’s Aggregates and Averages, Property/Casualty</a:t>
            </a:r>
            <a:r>
              <a:rPr lang="en-US" altLang="en-US" dirty="0"/>
              <a:t>, </a:t>
            </a:r>
            <a:r>
              <a:rPr lang="en-US" altLang="en-US" dirty="0" smtClean="0"/>
              <a:t>2014 </a:t>
            </a:r>
            <a:r>
              <a:rPr lang="en-US" altLang="en-US" dirty="0"/>
              <a:t>Edition, p. </a:t>
            </a:r>
            <a:r>
              <a:rPr lang="en-US" altLang="en-US" dirty="0" smtClean="0"/>
              <a:t>2.</a:t>
            </a:r>
            <a:endParaRPr lang="en-US" altLang="en-US" dirty="0"/>
          </a:p>
        </p:txBody>
      </p:sp>
      <p:sp>
        <p:nvSpPr>
          <p:cNvPr id="5" name="Rectangle 2"/>
          <p:cNvSpPr txBox="1">
            <a:spLocks noChangeArrowheads="1"/>
          </p:cNvSpPr>
          <p:nvPr/>
        </p:nvSpPr>
        <p:spPr bwMode="black">
          <a:xfrm>
            <a:off x="5754415" y="3910166"/>
            <a:ext cx="3224049" cy="1927274"/>
          </a:xfrm>
          <a:prstGeom prst="rect">
            <a:avLst/>
          </a:prstGeom>
          <a:noFill/>
          <a:ln w="9525">
            <a:solidFill>
              <a:srgbClr val="FF0000"/>
            </a:solidFill>
            <a:miter lim="800000"/>
            <a:headEnd/>
            <a:tailEnd/>
          </a:ln>
        </p:spPr>
        <p:txBody>
          <a:bodyPr vert="horz" wrap="square" lIns="45720" tIns="45720" rIns="45720" bIns="45720" numCol="1" rtlCol="0"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a:r>
              <a:rPr lang="en-US" altLang="en-US" sz="1800" u="sng" kern="0" dirty="0" smtClean="0"/>
              <a:t>Maryland in 2013</a:t>
            </a:r>
            <a:endParaRPr lang="en-US" altLang="en-US" sz="1800" kern="0" dirty="0"/>
          </a:p>
          <a:p>
            <a:pPr algn="ctr"/>
            <a:endParaRPr lang="en-US" altLang="en-US" sz="1800" kern="0" dirty="0" smtClean="0"/>
          </a:p>
          <a:p>
            <a:pPr marL="285750" indent="-285750">
              <a:buFont typeface="Arial" panose="020B0604020202020204" pitchFamily="34" charset="0"/>
              <a:buChar char="•"/>
            </a:pPr>
            <a:r>
              <a:rPr lang="en-US" altLang="en-US" sz="1800" kern="0" dirty="0" smtClean="0"/>
              <a:t>820 insurers wrote $9.95B in P/C premiums in MD</a:t>
            </a:r>
          </a:p>
          <a:p>
            <a:pPr marL="285750" indent="-285750">
              <a:buFont typeface="Arial" panose="020B0604020202020204" pitchFamily="34" charset="0"/>
              <a:buChar char="•"/>
            </a:pPr>
            <a:r>
              <a:rPr lang="en-US" altLang="en-US" sz="1800" kern="0" dirty="0" smtClean="0"/>
              <a:t>132 wrote </a:t>
            </a:r>
            <a:r>
              <a:rPr lang="en-US" altLang="en-US" sz="1800" kern="0" dirty="0" err="1" smtClean="0"/>
              <a:t>pvt.</a:t>
            </a:r>
            <a:r>
              <a:rPr lang="en-US" altLang="en-US" sz="1800" kern="0" dirty="0" smtClean="0"/>
              <a:t> pass. auto</a:t>
            </a:r>
          </a:p>
          <a:p>
            <a:pPr marL="285750" indent="-285750">
              <a:buFont typeface="Arial" panose="020B0604020202020204" pitchFamily="34" charset="0"/>
              <a:buChar char="•"/>
            </a:pPr>
            <a:r>
              <a:rPr lang="en-US" altLang="en-US" sz="1800" kern="0" dirty="0" smtClean="0"/>
              <a:t>158 wrote homeowners</a:t>
            </a:r>
          </a:p>
          <a:p>
            <a:pPr marL="285750" indent="-285750">
              <a:buFont typeface="Arial" panose="020B0604020202020204" pitchFamily="34" charset="0"/>
              <a:buChar char="•"/>
            </a:pPr>
            <a:r>
              <a:rPr lang="en-US" altLang="en-US" sz="1800" kern="0" dirty="0" smtClean="0"/>
              <a:t>284 wrote workers comp</a:t>
            </a:r>
            <a:endParaRPr lang="en-US" altLang="en-US" sz="1800" kern="0" dirty="0"/>
          </a:p>
        </p:txBody>
      </p:sp>
    </p:spTree>
    <p:extLst>
      <p:ext uri="{BB962C8B-B14F-4D97-AF65-F5344CB8AC3E}">
        <p14:creationId xmlns:p14="http://schemas.microsoft.com/office/powerpoint/2010/main" val="223609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57634"/>
                                        </p:tgtEl>
                                        <p:attrNameLst>
                                          <p:attrName>style.visibility</p:attrName>
                                        </p:attrNameLst>
                                      </p:cBhvr>
                                      <p:to>
                                        <p:strVal val="visible"/>
                                      </p:to>
                                    </p:set>
                                    <p:animEffect transition="in" filter="box(out)">
                                      <p:cBhvr>
                                        <p:cTn id="7" dur="500"/>
                                        <p:tgtEl>
                                          <p:spTgt spid="2757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757635">
                                            <p:txEl>
                                              <p:pRg st="0" end="0"/>
                                            </p:txEl>
                                          </p:spTgt>
                                        </p:tgtEl>
                                        <p:attrNameLst>
                                          <p:attrName>style.visibility</p:attrName>
                                        </p:attrNameLst>
                                      </p:cBhvr>
                                      <p:to>
                                        <p:strVal val="visible"/>
                                      </p:to>
                                    </p:set>
                                    <p:anim calcmode="lin" valueType="num">
                                      <p:cBhvr>
                                        <p:cTn id="12" dur="500" fill="hold"/>
                                        <p:tgtEl>
                                          <p:spTgt spid="275763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75763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75763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757635">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757635">
                                            <p:txEl>
                                              <p:pRg st="1" end="1"/>
                                            </p:txEl>
                                          </p:spTgt>
                                        </p:tgtEl>
                                        <p:attrNameLst>
                                          <p:attrName>style.visibility</p:attrName>
                                        </p:attrNameLst>
                                      </p:cBhvr>
                                      <p:to>
                                        <p:strVal val="visible"/>
                                      </p:to>
                                    </p:set>
                                    <p:anim calcmode="lin" valueType="num">
                                      <p:cBhvr>
                                        <p:cTn id="18" dur="500" fill="hold"/>
                                        <p:tgtEl>
                                          <p:spTgt spid="2757635">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757635">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75763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757635">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757635">
                                            <p:txEl>
                                              <p:pRg st="2" end="2"/>
                                            </p:txEl>
                                          </p:spTgt>
                                        </p:tgtEl>
                                        <p:attrNameLst>
                                          <p:attrName>style.visibility</p:attrName>
                                        </p:attrNameLst>
                                      </p:cBhvr>
                                      <p:to>
                                        <p:strVal val="visible"/>
                                      </p:to>
                                    </p:set>
                                    <p:anim calcmode="lin" valueType="num">
                                      <p:cBhvr>
                                        <p:cTn id="24" dur="500" fill="hold"/>
                                        <p:tgtEl>
                                          <p:spTgt spid="2757635">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757635">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75763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757635">
                                            <p:txEl>
                                              <p:pRg st="2" end="2"/>
                                            </p:txEl>
                                          </p:spTgt>
                                        </p:tgtEl>
                                        <p:attrNameLst>
                                          <p:attrName>ppt_h</p:attrName>
                                        </p:attrNameLst>
                                      </p:cBhvr>
                                      <p:tavLst>
                                        <p:tav tm="0">
                                          <p:val>
                                            <p:strVal val="#ppt_h"/>
                                          </p:val>
                                        </p:tav>
                                        <p:tav tm="100000">
                                          <p:val>
                                            <p:strVal val="#ppt_h"/>
                                          </p:val>
                                        </p:tav>
                                      </p:tavLst>
                                    </p:anim>
                                  </p:childTnLst>
                                </p:cTn>
                              </p:par>
                              <p:par>
                                <p:cTn id="28" presetID="17" presetClass="entr" presetSubtype="8" fill="hold" grpId="0" nodeType="withEffect">
                                  <p:stCondLst>
                                    <p:cond delay="0"/>
                                  </p:stCondLst>
                                  <p:childTnLst>
                                    <p:set>
                                      <p:cBhvr>
                                        <p:cTn id="29" dur="1" fill="hold">
                                          <p:stCondLst>
                                            <p:cond delay="0"/>
                                          </p:stCondLst>
                                        </p:cTn>
                                        <p:tgtEl>
                                          <p:spTgt spid="2757635">
                                            <p:txEl>
                                              <p:pRg st="3" end="3"/>
                                            </p:txEl>
                                          </p:spTgt>
                                        </p:tgtEl>
                                        <p:attrNameLst>
                                          <p:attrName>style.visibility</p:attrName>
                                        </p:attrNameLst>
                                      </p:cBhvr>
                                      <p:to>
                                        <p:strVal val="visible"/>
                                      </p:to>
                                    </p:set>
                                    <p:anim calcmode="lin" valueType="num">
                                      <p:cBhvr>
                                        <p:cTn id="30" dur="500" fill="hold"/>
                                        <p:tgtEl>
                                          <p:spTgt spid="2757635">
                                            <p:txEl>
                                              <p:pRg st="3" end="3"/>
                                            </p:txEl>
                                          </p:spTgt>
                                        </p:tgtEl>
                                        <p:attrNameLst>
                                          <p:attrName>ppt_x</p:attrName>
                                        </p:attrNameLst>
                                      </p:cBhvr>
                                      <p:tavLst>
                                        <p:tav tm="0">
                                          <p:val>
                                            <p:strVal val="#ppt_x-#ppt_w/2"/>
                                          </p:val>
                                        </p:tav>
                                        <p:tav tm="100000">
                                          <p:val>
                                            <p:strVal val="#ppt_x"/>
                                          </p:val>
                                        </p:tav>
                                      </p:tavLst>
                                    </p:anim>
                                    <p:anim calcmode="lin" valueType="num">
                                      <p:cBhvr>
                                        <p:cTn id="31" dur="500" fill="hold"/>
                                        <p:tgtEl>
                                          <p:spTgt spid="2757635">
                                            <p:txEl>
                                              <p:pRg st="3" end="3"/>
                                            </p:txEl>
                                          </p:spTgt>
                                        </p:tgtEl>
                                        <p:attrNameLst>
                                          <p:attrName>ppt_y</p:attrName>
                                        </p:attrNameLst>
                                      </p:cBhvr>
                                      <p:tavLst>
                                        <p:tav tm="0">
                                          <p:val>
                                            <p:strVal val="#ppt_y"/>
                                          </p:val>
                                        </p:tav>
                                        <p:tav tm="100000">
                                          <p:val>
                                            <p:strVal val="#ppt_y"/>
                                          </p:val>
                                        </p:tav>
                                      </p:tavLst>
                                    </p:anim>
                                    <p:anim calcmode="lin" valueType="num">
                                      <p:cBhvr>
                                        <p:cTn id="32" dur="500" fill="hold"/>
                                        <p:tgtEl>
                                          <p:spTgt spid="275763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7576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8" fill="hold" grpId="0" nodeType="clickEffect">
                                  <p:stCondLst>
                                    <p:cond delay="0"/>
                                  </p:stCondLst>
                                  <p:childTnLst>
                                    <p:set>
                                      <p:cBhvr>
                                        <p:cTn id="37" dur="1" fill="hold">
                                          <p:stCondLst>
                                            <p:cond delay="0"/>
                                          </p:stCondLst>
                                        </p:cTn>
                                        <p:tgtEl>
                                          <p:spTgt spid="2757635">
                                            <p:txEl>
                                              <p:pRg st="5" end="5"/>
                                            </p:txEl>
                                          </p:spTgt>
                                        </p:tgtEl>
                                        <p:attrNameLst>
                                          <p:attrName>style.visibility</p:attrName>
                                        </p:attrNameLst>
                                      </p:cBhvr>
                                      <p:to>
                                        <p:strVal val="visible"/>
                                      </p:to>
                                    </p:set>
                                    <p:anim calcmode="lin" valueType="num">
                                      <p:cBhvr>
                                        <p:cTn id="38" dur="500" fill="hold"/>
                                        <p:tgtEl>
                                          <p:spTgt spid="2757635">
                                            <p:txEl>
                                              <p:pRg st="5" end="5"/>
                                            </p:txEl>
                                          </p:spTgt>
                                        </p:tgtEl>
                                        <p:attrNameLst>
                                          <p:attrName>ppt_x</p:attrName>
                                        </p:attrNameLst>
                                      </p:cBhvr>
                                      <p:tavLst>
                                        <p:tav tm="0">
                                          <p:val>
                                            <p:strVal val="#ppt_x-#ppt_w/2"/>
                                          </p:val>
                                        </p:tav>
                                        <p:tav tm="100000">
                                          <p:val>
                                            <p:strVal val="#ppt_x"/>
                                          </p:val>
                                        </p:tav>
                                      </p:tavLst>
                                    </p:anim>
                                    <p:anim calcmode="lin" valueType="num">
                                      <p:cBhvr>
                                        <p:cTn id="39" dur="500" fill="hold"/>
                                        <p:tgtEl>
                                          <p:spTgt spid="2757635">
                                            <p:txEl>
                                              <p:pRg st="5" end="5"/>
                                            </p:txEl>
                                          </p:spTgt>
                                        </p:tgtEl>
                                        <p:attrNameLst>
                                          <p:attrName>ppt_y</p:attrName>
                                        </p:attrNameLst>
                                      </p:cBhvr>
                                      <p:tavLst>
                                        <p:tav tm="0">
                                          <p:val>
                                            <p:strVal val="#ppt_y"/>
                                          </p:val>
                                        </p:tav>
                                        <p:tav tm="100000">
                                          <p:val>
                                            <p:strVal val="#ppt_y"/>
                                          </p:val>
                                        </p:tav>
                                      </p:tavLst>
                                    </p:anim>
                                    <p:anim calcmode="lin" valueType="num">
                                      <p:cBhvr>
                                        <p:cTn id="40" dur="500" fill="hold"/>
                                        <p:tgtEl>
                                          <p:spTgt spid="2757635">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275763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2757635">
                                            <p:txEl>
                                              <p:pRg st="6" end="6"/>
                                            </p:txEl>
                                          </p:spTgt>
                                        </p:tgtEl>
                                        <p:attrNameLst>
                                          <p:attrName>style.visibility</p:attrName>
                                        </p:attrNameLst>
                                      </p:cBhvr>
                                      <p:to>
                                        <p:strVal val="visible"/>
                                      </p:to>
                                    </p:set>
                                    <p:anim calcmode="lin" valueType="num">
                                      <p:cBhvr>
                                        <p:cTn id="46" dur="500" fill="hold"/>
                                        <p:tgtEl>
                                          <p:spTgt spid="2757635">
                                            <p:txEl>
                                              <p:pRg st="6" end="6"/>
                                            </p:txEl>
                                          </p:spTgt>
                                        </p:tgtEl>
                                        <p:attrNameLst>
                                          <p:attrName>ppt_x</p:attrName>
                                        </p:attrNameLst>
                                      </p:cBhvr>
                                      <p:tavLst>
                                        <p:tav tm="0">
                                          <p:val>
                                            <p:strVal val="#ppt_x-#ppt_w/2"/>
                                          </p:val>
                                        </p:tav>
                                        <p:tav tm="100000">
                                          <p:val>
                                            <p:strVal val="#ppt_x"/>
                                          </p:val>
                                        </p:tav>
                                      </p:tavLst>
                                    </p:anim>
                                    <p:anim calcmode="lin" valueType="num">
                                      <p:cBhvr>
                                        <p:cTn id="47" dur="500" fill="hold"/>
                                        <p:tgtEl>
                                          <p:spTgt spid="2757635">
                                            <p:txEl>
                                              <p:pRg st="6" end="6"/>
                                            </p:txEl>
                                          </p:spTgt>
                                        </p:tgtEl>
                                        <p:attrNameLst>
                                          <p:attrName>ppt_y</p:attrName>
                                        </p:attrNameLst>
                                      </p:cBhvr>
                                      <p:tavLst>
                                        <p:tav tm="0">
                                          <p:val>
                                            <p:strVal val="#ppt_y"/>
                                          </p:val>
                                        </p:tav>
                                        <p:tav tm="100000">
                                          <p:val>
                                            <p:strVal val="#ppt_y"/>
                                          </p:val>
                                        </p:tav>
                                      </p:tavLst>
                                    </p:anim>
                                    <p:anim calcmode="lin" valueType="num">
                                      <p:cBhvr>
                                        <p:cTn id="48" dur="500" fill="hold"/>
                                        <p:tgtEl>
                                          <p:spTgt spid="275763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75763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8" fill="hold" grpId="0" nodeType="clickEffect">
                                  <p:stCondLst>
                                    <p:cond delay="0"/>
                                  </p:stCondLst>
                                  <p:childTnLst>
                                    <p:set>
                                      <p:cBhvr>
                                        <p:cTn id="53" dur="1" fill="hold">
                                          <p:stCondLst>
                                            <p:cond delay="0"/>
                                          </p:stCondLst>
                                        </p:cTn>
                                        <p:tgtEl>
                                          <p:spTgt spid="2757635">
                                            <p:txEl>
                                              <p:pRg st="7" end="7"/>
                                            </p:txEl>
                                          </p:spTgt>
                                        </p:tgtEl>
                                        <p:attrNameLst>
                                          <p:attrName>style.visibility</p:attrName>
                                        </p:attrNameLst>
                                      </p:cBhvr>
                                      <p:to>
                                        <p:strVal val="visible"/>
                                      </p:to>
                                    </p:set>
                                    <p:anim calcmode="lin" valueType="num">
                                      <p:cBhvr>
                                        <p:cTn id="54" dur="500" fill="hold"/>
                                        <p:tgtEl>
                                          <p:spTgt spid="2757635">
                                            <p:txEl>
                                              <p:pRg st="7" end="7"/>
                                            </p:txEl>
                                          </p:spTgt>
                                        </p:tgtEl>
                                        <p:attrNameLst>
                                          <p:attrName>ppt_x</p:attrName>
                                        </p:attrNameLst>
                                      </p:cBhvr>
                                      <p:tavLst>
                                        <p:tav tm="0">
                                          <p:val>
                                            <p:strVal val="#ppt_x-#ppt_w/2"/>
                                          </p:val>
                                        </p:tav>
                                        <p:tav tm="100000">
                                          <p:val>
                                            <p:strVal val="#ppt_x"/>
                                          </p:val>
                                        </p:tav>
                                      </p:tavLst>
                                    </p:anim>
                                    <p:anim calcmode="lin" valueType="num">
                                      <p:cBhvr>
                                        <p:cTn id="55" dur="500" fill="hold"/>
                                        <p:tgtEl>
                                          <p:spTgt spid="2757635">
                                            <p:txEl>
                                              <p:pRg st="7" end="7"/>
                                            </p:txEl>
                                          </p:spTgt>
                                        </p:tgtEl>
                                        <p:attrNameLst>
                                          <p:attrName>ppt_y</p:attrName>
                                        </p:attrNameLst>
                                      </p:cBhvr>
                                      <p:tavLst>
                                        <p:tav tm="0">
                                          <p:val>
                                            <p:strVal val="#ppt_y"/>
                                          </p:val>
                                        </p:tav>
                                        <p:tav tm="100000">
                                          <p:val>
                                            <p:strVal val="#ppt_y"/>
                                          </p:val>
                                        </p:tav>
                                      </p:tavLst>
                                    </p:anim>
                                    <p:anim calcmode="lin" valueType="num">
                                      <p:cBhvr>
                                        <p:cTn id="56" dur="500" fill="hold"/>
                                        <p:tgtEl>
                                          <p:spTgt spid="275763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757635">
                                            <p:txEl>
                                              <p:pRg st="7" end="7"/>
                                            </p:txEl>
                                          </p:spTgt>
                                        </p:tgtEl>
                                        <p:attrNameLst>
                                          <p:attrName>ppt_h</p:attrName>
                                        </p:attrNameLst>
                                      </p:cBhvr>
                                      <p:tavLst>
                                        <p:tav tm="0">
                                          <p:val>
                                            <p:strVal val="#ppt_h"/>
                                          </p:val>
                                        </p:tav>
                                        <p:tav tm="100000">
                                          <p:val>
                                            <p:strVal val="#ppt_h"/>
                                          </p:val>
                                        </p:tav>
                                      </p:tavLst>
                                    </p:anim>
                                  </p:childTnLst>
                                </p:cTn>
                              </p:par>
                              <p:par>
                                <p:cTn id="58" presetID="17" presetClass="entr" presetSubtype="8" fill="hold" grpId="0" nodeType="withEffect">
                                  <p:stCondLst>
                                    <p:cond delay="0"/>
                                  </p:stCondLst>
                                  <p:childTnLst>
                                    <p:set>
                                      <p:cBhvr>
                                        <p:cTn id="59" dur="1" fill="hold">
                                          <p:stCondLst>
                                            <p:cond delay="0"/>
                                          </p:stCondLst>
                                        </p:cTn>
                                        <p:tgtEl>
                                          <p:spTgt spid="2757635">
                                            <p:txEl>
                                              <p:pRg st="8" end="8"/>
                                            </p:txEl>
                                          </p:spTgt>
                                        </p:tgtEl>
                                        <p:attrNameLst>
                                          <p:attrName>style.visibility</p:attrName>
                                        </p:attrNameLst>
                                      </p:cBhvr>
                                      <p:to>
                                        <p:strVal val="visible"/>
                                      </p:to>
                                    </p:set>
                                    <p:anim calcmode="lin" valueType="num">
                                      <p:cBhvr>
                                        <p:cTn id="60" dur="500" fill="hold"/>
                                        <p:tgtEl>
                                          <p:spTgt spid="2757635">
                                            <p:txEl>
                                              <p:pRg st="8" end="8"/>
                                            </p:txEl>
                                          </p:spTgt>
                                        </p:tgtEl>
                                        <p:attrNameLst>
                                          <p:attrName>ppt_x</p:attrName>
                                        </p:attrNameLst>
                                      </p:cBhvr>
                                      <p:tavLst>
                                        <p:tav tm="0">
                                          <p:val>
                                            <p:strVal val="#ppt_x-#ppt_w/2"/>
                                          </p:val>
                                        </p:tav>
                                        <p:tav tm="100000">
                                          <p:val>
                                            <p:strVal val="#ppt_x"/>
                                          </p:val>
                                        </p:tav>
                                      </p:tavLst>
                                    </p:anim>
                                    <p:anim calcmode="lin" valueType="num">
                                      <p:cBhvr>
                                        <p:cTn id="61" dur="500" fill="hold"/>
                                        <p:tgtEl>
                                          <p:spTgt spid="2757635">
                                            <p:txEl>
                                              <p:pRg st="8" end="8"/>
                                            </p:txEl>
                                          </p:spTgt>
                                        </p:tgtEl>
                                        <p:attrNameLst>
                                          <p:attrName>ppt_y</p:attrName>
                                        </p:attrNameLst>
                                      </p:cBhvr>
                                      <p:tavLst>
                                        <p:tav tm="0">
                                          <p:val>
                                            <p:strVal val="#ppt_y"/>
                                          </p:val>
                                        </p:tav>
                                        <p:tav tm="100000">
                                          <p:val>
                                            <p:strVal val="#ppt_y"/>
                                          </p:val>
                                        </p:tav>
                                      </p:tavLst>
                                    </p:anim>
                                    <p:anim calcmode="lin" valueType="num">
                                      <p:cBhvr>
                                        <p:cTn id="62" dur="500" fill="hold"/>
                                        <p:tgtEl>
                                          <p:spTgt spid="2757635">
                                            <p:txEl>
                                              <p:pRg st="8" end="8"/>
                                            </p:txEl>
                                          </p:spTgt>
                                        </p:tgtEl>
                                        <p:attrNameLst>
                                          <p:attrName>ppt_w</p:attrName>
                                        </p:attrNameLst>
                                      </p:cBhvr>
                                      <p:tavLst>
                                        <p:tav tm="0">
                                          <p:val>
                                            <p:fltVal val="0"/>
                                          </p:val>
                                        </p:tav>
                                        <p:tav tm="100000">
                                          <p:val>
                                            <p:strVal val="#ppt_w"/>
                                          </p:val>
                                        </p:tav>
                                      </p:tavLst>
                                    </p:anim>
                                    <p:anim calcmode="lin" valueType="num">
                                      <p:cBhvr>
                                        <p:cTn id="63" dur="500" fill="hold"/>
                                        <p:tgtEl>
                                          <p:spTgt spid="2757635">
                                            <p:txEl>
                                              <p:pRg st="8" end="8"/>
                                            </p:txEl>
                                          </p:spTgt>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2757635">
                                            <p:txEl>
                                              <p:pRg st="9" end="9"/>
                                            </p:txEl>
                                          </p:spTgt>
                                        </p:tgtEl>
                                        <p:attrNameLst>
                                          <p:attrName>style.visibility</p:attrName>
                                        </p:attrNameLst>
                                      </p:cBhvr>
                                      <p:to>
                                        <p:strVal val="visible"/>
                                      </p:to>
                                    </p:set>
                                    <p:anim calcmode="lin" valueType="num">
                                      <p:cBhvr>
                                        <p:cTn id="66" dur="500" fill="hold"/>
                                        <p:tgtEl>
                                          <p:spTgt spid="2757635">
                                            <p:txEl>
                                              <p:pRg st="9" end="9"/>
                                            </p:txEl>
                                          </p:spTgt>
                                        </p:tgtEl>
                                        <p:attrNameLst>
                                          <p:attrName>ppt_x</p:attrName>
                                        </p:attrNameLst>
                                      </p:cBhvr>
                                      <p:tavLst>
                                        <p:tav tm="0">
                                          <p:val>
                                            <p:strVal val="#ppt_x-#ppt_w/2"/>
                                          </p:val>
                                        </p:tav>
                                        <p:tav tm="100000">
                                          <p:val>
                                            <p:strVal val="#ppt_x"/>
                                          </p:val>
                                        </p:tav>
                                      </p:tavLst>
                                    </p:anim>
                                    <p:anim calcmode="lin" valueType="num">
                                      <p:cBhvr>
                                        <p:cTn id="67" dur="500" fill="hold"/>
                                        <p:tgtEl>
                                          <p:spTgt spid="2757635">
                                            <p:txEl>
                                              <p:pRg st="9" end="9"/>
                                            </p:txEl>
                                          </p:spTgt>
                                        </p:tgtEl>
                                        <p:attrNameLst>
                                          <p:attrName>ppt_y</p:attrName>
                                        </p:attrNameLst>
                                      </p:cBhvr>
                                      <p:tavLst>
                                        <p:tav tm="0">
                                          <p:val>
                                            <p:strVal val="#ppt_y"/>
                                          </p:val>
                                        </p:tav>
                                        <p:tav tm="100000">
                                          <p:val>
                                            <p:strVal val="#ppt_y"/>
                                          </p:val>
                                        </p:tav>
                                      </p:tavLst>
                                    </p:anim>
                                    <p:anim calcmode="lin" valueType="num">
                                      <p:cBhvr>
                                        <p:cTn id="68" dur="500" fill="hold"/>
                                        <p:tgtEl>
                                          <p:spTgt spid="2757635">
                                            <p:txEl>
                                              <p:pRg st="9" end="9"/>
                                            </p:txEl>
                                          </p:spTgt>
                                        </p:tgtEl>
                                        <p:attrNameLst>
                                          <p:attrName>ppt_w</p:attrName>
                                        </p:attrNameLst>
                                      </p:cBhvr>
                                      <p:tavLst>
                                        <p:tav tm="0">
                                          <p:val>
                                            <p:fltVal val="0"/>
                                          </p:val>
                                        </p:tav>
                                        <p:tav tm="100000">
                                          <p:val>
                                            <p:strVal val="#ppt_w"/>
                                          </p:val>
                                        </p:tav>
                                      </p:tavLst>
                                    </p:anim>
                                    <p:anim calcmode="lin" valueType="num">
                                      <p:cBhvr>
                                        <p:cTn id="69" dur="500" fill="hold"/>
                                        <p:tgtEl>
                                          <p:spTgt spid="2757635">
                                            <p:txEl>
                                              <p:pRg st="9" end="9"/>
                                            </p:txEl>
                                          </p:spTgt>
                                        </p:tgtEl>
                                        <p:attrNameLst>
                                          <p:attrName>ppt_h</p:attrName>
                                        </p:attrNameLst>
                                      </p:cBhvr>
                                      <p:tavLst>
                                        <p:tav tm="0">
                                          <p:val>
                                            <p:strVal val="#ppt_h"/>
                                          </p:val>
                                        </p:tav>
                                        <p:tav tm="100000">
                                          <p:val>
                                            <p:strVal val="#ppt_h"/>
                                          </p:val>
                                        </p:tav>
                                      </p:tavLst>
                                    </p:anim>
                                  </p:childTnLst>
                                </p:cTn>
                              </p:par>
                            </p:childTnLst>
                          </p:cTn>
                        </p:par>
                        <p:par>
                          <p:cTn id="70" fill="hold">
                            <p:stCondLst>
                              <p:cond delay="500"/>
                            </p:stCondLst>
                            <p:childTnLst>
                              <p:par>
                                <p:cTn id="71" presetID="4" presetClass="entr" presetSubtype="32" fill="hold" grpId="0"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box(out)">
                                      <p:cBhvr>
                                        <p:cTn id="7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7634" grpId="0" autoUpdateAnimBg="0"/>
      <p:bldP spid="2757635" grpId="0" build="p" autoUpdateAnimBg="0"/>
      <p:bldP spid="5"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idx="4294967295"/>
          </p:nvPr>
        </p:nvSpPr>
        <p:spPr/>
        <p:txBody>
          <a:bodyPr/>
          <a:lstStyle/>
          <a:p>
            <a:r>
              <a:rPr lang="en-US" dirty="0" smtClean="0"/>
              <a:t>Property/Casualty Insurance Industry Investment Income: 2000–2014</a:t>
            </a:r>
            <a:r>
              <a:rPr lang="en-US" baseline="30000" dirty="0" smtClean="0"/>
              <a:t>1</a:t>
            </a:r>
          </a:p>
        </p:txBody>
      </p:sp>
      <p:graphicFrame>
        <p:nvGraphicFramePr>
          <p:cNvPr id="58370" name="Object 3"/>
          <p:cNvGraphicFramePr>
            <a:graphicFrameLocks/>
          </p:cNvGraphicFramePr>
          <p:nvPr>
            <p:extLst>
              <p:ext uri="{D42A27DB-BD31-4B8C-83A1-F6EECF244321}">
                <p14:modId xmlns:p14="http://schemas.microsoft.com/office/powerpoint/2010/main" val="2365061444"/>
              </p:ext>
            </p:extLst>
          </p:nvPr>
        </p:nvGraphicFramePr>
        <p:xfrm>
          <a:off x="225893" y="1518584"/>
          <a:ext cx="8451850" cy="3663950"/>
        </p:xfrm>
        <a:graphic>
          <a:graphicData uri="http://schemas.openxmlformats.org/presentationml/2006/ole">
            <mc:AlternateContent xmlns:mc="http://schemas.openxmlformats.org/markup-compatibility/2006">
              <mc:Choice xmlns:v="urn:schemas-microsoft-com:vml" Requires="v">
                <p:oleObj spid="_x0000_s28050525" name="Chart" r:id="rId4" imgW="3371733" imgH="1455559" progId="MSGraph.Chart.8">
                  <p:embed followColorScheme="full"/>
                </p:oleObj>
              </mc:Choice>
              <mc:Fallback>
                <p:oleObj name="Chart" r:id="rId4" imgW="3371733" imgH="1455559" progId="MSGraph.Chart.8">
                  <p:embed followColorScheme="full"/>
                  <p:pic>
                    <p:nvPicPr>
                      <p:cNvPr id="0" name=""/>
                      <p:cNvPicPr>
                        <a:picLocks noChangeArrowheads="1"/>
                      </p:cNvPicPr>
                      <p:nvPr/>
                    </p:nvPicPr>
                    <p:blipFill>
                      <a:blip r:embed="rId5"/>
                      <a:srcRect/>
                      <a:stretch>
                        <a:fillRect/>
                      </a:stretch>
                    </p:blipFill>
                    <p:spPr bwMode="auto">
                      <a:xfrm>
                        <a:off x="225893" y="1518584"/>
                        <a:ext cx="84518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2692" name="Rectangle 4"/>
          <p:cNvSpPr>
            <a:spLocks noChangeArrowheads="1"/>
          </p:cNvSpPr>
          <p:nvPr/>
        </p:nvSpPr>
        <p:spPr bwMode="blackWhite">
          <a:xfrm>
            <a:off x="437323" y="5225536"/>
            <a:ext cx="8240420" cy="104933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Due </a:t>
            </a:r>
            <a:r>
              <a:rPr lang="en-US" sz="2000" b="1" dirty="0">
                <a:solidFill>
                  <a:srgbClr val="FFFFFF"/>
                </a:solidFill>
              </a:rPr>
              <a:t>to persistently low interest </a:t>
            </a:r>
            <a:r>
              <a:rPr lang="en-US" sz="2000" b="1" dirty="0" smtClean="0">
                <a:solidFill>
                  <a:srgbClr val="FFFFFF"/>
                </a:solidFill>
              </a:rPr>
              <a:t>rates,</a:t>
            </a:r>
            <a:br>
              <a:rPr lang="en-US" sz="2000" b="1" dirty="0" smtClean="0">
                <a:solidFill>
                  <a:srgbClr val="FFFFFF"/>
                </a:solidFill>
              </a:rPr>
            </a:br>
            <a:r>
              <a:rPr lang="en-US" sz="2000" b="1" dirty="0" smtClean="0">
                <a:solidFill>
                  <a:srgbClr val="FFFFFF"/>
                </a:solidFill>
              </a:rPr>
              <a:t>investment income </a:t>
            </a:r>
            <a:r>
              <a:rPr lang="en-US" sz="2000" b="1" dirty="0">
                <a:solidFill>
                  <a:srgbClr val="FFFFFF"/>
                </a:solidFill>
              </a:rPr>
              <a:t>f</a:t>
            </a:r>
            <a:r>
              <a:rPr lang="en-US" sz="2000" b="1" dirty="0" smtClean="0">
                <a:solidFill>
                  <a:srgbClr val="FFFFFF"/>
                </a:solidFill>
              </a:rPr>
              <a:t>ell in 2012, 2013 and 2014.</a:t>
            </a:r>
            <a:endParaRPr lang="en-US" sz="2000" b="1" dirty="0">
              <a:solidFill>
                <a:srgbClr val="FFFFFF"/>
              </a:solidFill>
            </a:endParaRPr>
          </a:p>
        </p:txBody>
      </p:sp>
      <p:sp>
        <p:nvSpPr>
          <p:cNvPr id="58373" name="Rectangle 5"/>
          <p:cNvSpPr>
            <a:spLocks noChangeArrowheads="1"/>
          </p:cNvSpPr>
          <p:nvPr/>
        </p:nvSpPr>
        <p:spPr bwMode="auto">
          <a:xfrm>
            <a:off x="-1" y="6454490"/>
            <a:ext cx="8915401" cy="443198"/>
          </a:xfrm>
          <a:prstGeom prst="rect">
            <a:avLst/>
          </a:prstGeom>
          <a:noFill/>
          <a:ln w="9525" algn="ctr">
            <a:noFill/>
            <a:miter lim="800000"/>
            <a:headEnd/>
            <a:tailEnd/>
          </a:ln>
        </p:spPr>
        <p:txBody>
          <a:bodyPr wrap="square"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baseline="30000" dirty="0" smtClean="0"/>
              <a:t>1</a:t>
            </a:r>
            <a:r>
              <a:rPr lang="en-US" sz="1100" dirty="0" smtClean="0"/>
              <a:t> </a:t>
            </a:r>
            <a:r>
              <a:rPr lang="en-US" sz="1100" dirty="0"/>
              <a:t>Investment gains consist primarily of </a:t>
            </a:r>
            <a:r>
              <a:rPr lang="en-US" sz="1100" dirty="0" smtClean="0"/>
              <a:t>interest and </a:t>
            </a:r>
            <a:r>
              <a:rPr lang="en-US" sz="1100" dirty="0"/>
              <a:t>stock </a:t>
            </a:r>
            <a:r>
              <a:rPr lang="en-US" sz="1100" dirty="0" smtClean="0"/>
              <a:t>dividends.        *2014 figure is estimated based on annualized data through Q3.</a:t>
            </a:r>
          </a:p>
          <a:p>
            <a:pPr marL="133350" indent="-133350" eaLnBrk="0" hangingPunct="0">
              <a:lnSpc>
                <a:spcPct val="90000"/>
              </a:lnSpc>
              <a:buClr>
                <a:schemeClr val="accent2"/>
              </a:buClr>
              <a:tabLst>
                <a:tab pos="112713" algn="r"/>
              </a:tabLst>
            </a:pPr>
            <a:r>
              <a:rPr lang="en-US" sz="1100" dirty="0" smtClean="0"/>
              <a:t>Sources</a:t>
            </a:r>
            <a:r>
              <a:rPr lang="en-US" sz="1100" dirty="0"/>
              <a:t>: </a:t>
            </a:r>
            <a:r>
              <a:rPr lang="en-US" sz="1100" dirty="0" smtClean="0"/>
              <a:t>ISO; Insurance </a:t>
            </a:r>
            <a:r>
              <a:rPr lang="en-US" sz="1100" dirty="0"/>
              <a:t>Information </a:t>
            </a:r>
            <a:r>
              <a:rPr lang="en-US" sz="1100" dirty="0" smtClean="0"/>
              <a:t>Institute.</a:t>
            </a:r>
            <a:endParaRPr lang="en-US" sz="1100" dirty="0"/>
          </a:p>
        </p:txBody>
      </p:sp>
      <p:sp>
        <p:nvSpPr>
          <p:cNvPr id="58374" name="Rectangle 6"/>
          <p:cNvSpPr>
            <a:spLocks noChangeArrowheads="1"/>
          </p:cNvSpPr>
          <p:nvPr/>
        </p:nvSpPr>
        <p:spPr bwMode="black">
          <a:xfrm>
            <a:off x="347663" y="126682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 Billions)</a:t>
            </a:r>
          </a:p>
        </p:txBody>
      </p:sp>
      <p:sp>
        <p:nvSpPr>
          <p:cNvPr id="8" name="AutoShape 7"/>
          <p:cNvSpPr>
            <a:spLocks noChangeArrowheads="1"/>
          </p:cNvSpPr>
          <p:nvPr/>
        </p:nvSpPr>
        <p:spPr bwMode="blackWhite">
          <a:xfrm>
            <a:off x="6425736" y="1105268"/>
            <a:ext cx="2489664" cy="795771"/>
          </a:xfrm>
          <a:prstGeom prst="wedgeRectCallout">
            <a:avLst>
              <a:gd name="adj1" fmla="val 25062"/>
              <a:gd name="adj2" fmla="val 135542"/>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latin typeface="Arial" pitchFamily="34" charset="0"/>
                <a:cs typeface="+mn-cs"/>
              </a:rPr>
              <a:t>Investment earnings are still below their 2007 pre-crisis peak</a:t>
            </a:r>
            <a:endParaRPr lang="en-US" b="1" dirty="0">
              <a:solidFill>
                <a:schemeClr val="bg1"/>
              </a:solidFill>
              <a:latin typeface="Arial" pitchFamily="34" charset="0"/>
              <a:cs typeface="+mn-cs"/>
            </a:endParaRPr>
          </a:p>
        </p:txBody>
      </p:sp>
    </p:spTree>
    <p:extLst>
      <p:ext uri="{BB962C8B-B14F-4D97-AF65-F5344CB8AC3E}">
        <p14:creationId xmlns:p14="http://schemas.microsoft.com/office/powerpoint/2010/main" val="12558535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4" fill="hold" grpId="0" nodeType="afterEffect">
                                  <p:stCondLst>
                                    <p:cond delay="70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126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126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25C05A54-118B-41A1-B90D-339B96E840C1}" type="slidenum">
              <a:rPr lang="en-US" sz="900"/>
              <a:pPr algn="r" eaLnBrk="0" hangingPunct="0">
                <a:lnSpc>
                  <a:spcPct val="85000"/>
                </a:lnSpc>
                <a:spcBef>
                  <a:spcPct val="20000"/>
                </a:spcBef>
              </a:pPr>
              <a:t>41</a:t>
            </a:fld>
            <a:endParaRPr lang="en-US" sz="900"/>
          </a:p>
        </p:txBody>
      </p:sp>
      <p:sp>
        <p:nvSpPr>
          <p:cNvPr id="11270" name="Rectangle 7"/>
          <p:cNvSpPr>
            <a:spLocks noGrp="1" noChangeArrowheads="1"/>
          </p:cNvSpPr>
          <p:nvPr>
            <p:ph type="title" idx="4294967295"/>
          </p:nvPr>
        </p:nvSpPr>
        <p:spPr>
          <a:xfrm>
            <a:off x="565150" y="147638"/>
            <a:ext cx="7102475" cy="860425"/>
          </a:xfrm>
        </p:spPr>
        <p:txBody>
          <a:bodyPr/>
          <a:lstStyle/>
          <a:p>
            <a:r>
              <a:rPr lang="en-US" dirty="0" smtClean="0">
                <a:latin typeface="Arial" pitchFamily="34" charset="0"/>
              </a:rPr>
              <a:t>U.S. Treasury Security Yields:</a:t>
            </a:r>
            <a:br>
              <a:rPr lang="en-US" dirty="0" smtClean="0">
                <a:latin typeface="Arial" pitchFamily="34" charset="0"/>
              </a:rPr>
            </a:br>
            <a:r>
              <a:rPr lang="en-US" dirty="0" smtClean="0">
                <a:latin typeface="Arial" pitchFamily="34" charset="0"/>
              </a:rPr>
              <a:t>A Long Downward Trend, 1990–2014*</a:t>
            </a:r>
          </a:p>
        </p:txBody>
      </p:sp>
      <p:sp>
        <p:nvSpPr>
          <p:cNvPr id="11271" name="Text Box 5"/>
          <p:cNvSpPr txBox="1">
            <a:spLocks noChangeArrowheads="1"/>
          </p:cNvSpPr>
          <p:nvPr/>
        </p:nvSpPr>
        <p:spPr bwMode="auto">
          <a:xfrm>
            <a:off x="0" y="6284913"/>
            <a:ext cx="8724900" cy="6127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*Monthly, constant maturity, nominal rates, through </a:t>
            </a:r>
            <a:r>
              <a:rPr lang="en-US" sz="1100" dirty="0" smtClean="0"/>
              <a:t>Dec. 2014.</a:t>
            </a:r>
            <a:endParaRPr lang="en-US" sz="1100" dirty="0"/>
          </a:p>
          <a:p>
            <a:pPr eaLnBrk="0" hangingPunct="0">
              <a:lnSpc>
                <a:spcPct val="85000"/>
              </a:lnSpc>
              <a:spcBef>
                <a:spcPct val="25000"/>
              </a:spcBef>
              <a:buClr>
                <a:schemeClr val="accent2"/>
              </a:buClr>
              <a:buFont typeface="Wingdings" pitchFamily="2" charset="2"/>
              <a:buNone/>
            </a:pPr>
            <a:r>
              <a:rPr lang="en-US" sz="1100" dirty="0"/>
              <a:t>Sources: Federal Reserve Bank at </a:t>
            </a:r>
            <a:r>
              <a:rPr lang="en-US" sz="1100" dirty="0">
                <a:hlinkClick r:id="rId4"/>
              </a:rPr>
              <a:t>http://</a:t>
            </a:r>
            <a:r>
              <a:rPr lang="en-US" sz="1100" dirty="0" smtClean="0">
                <a:hlinkClick r:id="rId4"/>
              </a:rPr>
              <a:t>www.federalreserve.gov/releases/h15/data.htm</a:t>
            </a:r>
            <a:r>
              <a:rPr lang="en-US" sz="1100" dirty="0" smtClean="0"/>
              <a:t>. National </a:t>
            </a:r>
            <a:r>
              <a:rPr lang="en-US" sz="1100" dirty="0"/>
              <a:t>Bureau of Economic Research (recession dates); Insurance Information </a:t>
            </a:r>
            <a:r>
              <a:rPr lang="en-US" sz="1100" dirty="0" smtClean="0"/>
              <a:t>Institute.</a:t>
            </a:r>
            <a:endParaRPr lang="en-US" sz="1100" dirty="0"/>
          </a:p>
        </p:txBody>
      </p:sp>
      <p:graphicFrame>
        <p:nvGraphicFramePr>
          <p:cNvPr id="11266" name="Object 2"/>
          <p:cNvGraphicFramePr>
            <a:graphicFrameLocks noChangeAspect="1"/>
          </p:cNvGraphicFramePr>
          <p:nvPr>
            <p:extLst>
              <p:ext uri="{D42A27DB-BD31-4B8C-83A1-F6EECF244321}">
                <p14:modId xmlns:p14="http://schemas.microsoft.com/office/powerpoint/2010/main" val="1876419337"/>
              </p:ext>
            </p:extLst>
          </p:nvPr>
        </p:nvGraphicFramePr>
        <p:xfrm>
          <a:off x="463550" y="977900"/>
          <a:ext cx="8404225" cy="4838700"/>
        </p:xfrm>
        <a:graphic>
          <a:graphicData uri="http://schemas.openxmlformats.org/presentationml/2006/ole">
            <mc:AlternateContent xmlns:mc="http://schemas.openxmlformats.org/markup-compatibility/2006">
              <mc:Choice xmlns:v="urn:schemas-microsoft-com:vml" Requires="v">
                <p:oleObj spid="_x0000_s28051549" name="Chart" r:id="rId5" imgW="3337612" imgH="1752739" progId="MSGraph.Chart.8">
                  <p:embed followColorScheme="full"/>
                </p:oleObj>
              </mc:Choice>
              <mc:Fallback>
                <p:oleObj name="Chart" r:id="rId5" imgW="3337612" imgH="1752739" progId="MSGraph.Chart.8">
                  <p:embed followColorScheme="full"/>
                  <p:pic>
                    <p:nvPicPr>
                      <p:cNvPr id="0" name=""/>
                      <p:cNvPicPr>
                        <a:picLocks noChangeAspect="1" noChangeArrowheads="1"/>
                      </p:cNvPicPr>
                      <p:nvPr/>
                    </p:nvPicPr>
                    <p:blipFill>
                      <a:blip r:embed="rId6"/>
                      <a:srcRect/>
                      <a:stretch>
                        <a:fillRect/>
                      </a:stretch>
                    </p:blipFill>
                    <p:spPr bwMode="auto">
                      <a:xfrm>
                        <a:off x="463550" y="977900"/>
                        <a:ext cx="8404225"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AutoShape 38"/>
          <p:cNvSpPr>
            <a:spLocks noChangeArrowheads="1"/>
          </p:cNvSpPr>
          <p:nvPr/>
        </p:nvSpPr>
        <p:spPr bwMode="blackWhite">
          <a:xfrm>
            <a:off x="3352800" y="1143000"/>
            <a:ext cx="2876550" cy="809625"/>
          </a:xfrm>
          <a:prstGeom prst="wedgeRectCallout">
            <a:avLst>
              <a:gd name="adj1" fmla="val 16981"/>
              <a:gd name="adj2" fmla="val 20600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Yields on 10-Year U.S. Treasury Notes have been essentially  below 5% for a full decade. </a:t>
            </a:r>
          </a:p>
        </p:txBody>
      </p:sp>
      <p:sp>
        <p:nvSpPr>
          <p:cNvPr id="11273"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Since roughly 80% of P/C bond/cash investments are in 10-year or shorter durations, most P/C insurer portfolios will have low-yielding bonds for years to </a:t>
            </a:r>
            <a:r>
              <a:rPr lang="en-US" sz="1600" b="1" dirty="0" smtClean="0">
                <a:solidFill>
                  <a:schemeClr val="bg1"/>
                </a:solidFill>
              </a:rPr>
              <a:t>come. </a:t>
            </a:r>
            <a:endParaRPr lang="en-US" sz="1600" b="1" dirty="0">
              <a:solidFill>
                <a:schemeClr val="bg1"/>
              </a:solidFill>
            </a:endParaRPr>
          </a:p>
        </p:txBody>
      </p:sp>
      <p:sp>
        <p:nvSpPr>
          <p:cNvPr id="11" name="AutoShape 38"/>
          <p:cNvSpPr>
            <a:spLocks noChangeArrowheads="1"/>
          </p:cNvSpPr>
          <p:nvPr/>
        </p:nvSpPr>
        <p:spPr bwMode="blackWhite">
          <a:xfrm>
            <a:off x="7177549" y="1207675"/>
            <a:ext cx="1704975" cy="1500289"/>
          </a:xfrm>
          <a:prstGeom prst="wedgeRectCallout">
            <a:avLst>
              <a:gd name="adj1" fmla="val 26748"/>
              <a:gd name="adj2" fmla="val 12784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U.S. Treasury </a:t>
            </a:r>
            <a:r>
              <a:rPr lang="en-US" sz="1400" b="1" dirty="0" smtClean="0">
                <a:solidFill>
                  <a:schemeClr val="bg1"/>
                </a:solidFill>
              </a:rPr>
              <a:t>yields </a:t>
            </a:r>
            <a:r>
              <a:rPr lang="en-US" sz="1400" b="1" dirty="0">
                <a:solidFill>
                  <a:schemeClr val="bg1"/>
                </a:solidFill>
              </a:rPr>
              <a:t>plunged to </a:t>
            </a:r>
            <a:r>
              <a:rPr lang="en-US" sz="1400" b="1" dirty="0" smtClean="0">
                <a:solidFill>
                  <a:schemeClr val="bg1"/>
                </a:solidFill>
              </a:rPr>
              <a:t>historic lows in 2013. Longer-term yields have rebounded a bit.</a:t>
            </a:r>
            <a:endParaRPr lang="en-US" sz="1400" b="1" dirty="0">
              <a:solidFill>
                <a:schemeClr val="bg1"/>
              </a:solidFill>
            </a:endParaRPr>
          </a:p>
        </p:txBody>
      </p:sp>
      <p:sp>
        <p:nvSpPr>
          <p:cNvPr id="12" name="Date Placeholder 11"/>
          <p:cNvSpPr>
            <a:spLocks noGrp="1"/>
          </p:cNvSpPr>
          <p:nvPr>
            <p:ph type="dt" sz="quarter" idx="10"/>
          </p:nvPr>
        </p:nvSpPr>
        <p:spPr/>
        <p:txBody>
          <a:bodyPr/>
          <a:lstStyle/>
          <a:p>
            <a:pPr>
              <a:defRPr/>
            </a:pPr>
            <a:r>
              <a:rPr lang="en-US"/>
              <a:t>12/01/09 - 9pm</a:t>
            </a:r>
          </a:p>
        </p:txBody>
      </p:sp>
      <p:sp>
        <p:nvSpPr>
          <p:cNvPr id="13" name="Slide Number Placeholder 12"/>
          <p:cNvSpPr>
            <a:spLocks noGrp="1"/>
          </p:cNvSpPr>
          <p:nvPr>
            <p:ph type="sldNum" sz="quarter" idx="12"/>
          </p:nvPr>
        </p:nvSpPr>
        <p:spPr/>
        <p:txBody>
          <a:bodyPr/>
          <a:lstStyle/>
          <a:p>
            <a:pPr>
              <a:defRPr/>
            </a:pPr>
            <a:fld id="{A96446C4-2A73-4543-B6D3-B7D75012C05C}" type="slidenum">
              <a:rPr lang="en-US" smtClean="0"/>
              <a:pPr>
                <a:defRPr/>
              </a:pPr>
              <a:t>41</a:t>
            </a:fld>
            <a:endParaRPr lang="en-US"/>
          </a:p>
        </p:txBody>
      </p:sp>
      <p:sp>
        <p:nvSpPr>
          <p:cNvPr id="14" name="Rectangle 7"/>
          <p:cNvSpPr>
            <a:spLocks noChangeArrowheads="1"/>
          </p:cNvSpPr>
          <p:nvPr/>
        </p:nvSpPr>
        <p:spPr bwMode="grayWhite">
          <a:xfrm>
            <a:off x="8071337" y="3647768"/>
            <a:ext cx="845601" cy="1981200"/>
          </a:xfrm>
          <a:prstGeom prst="rect">
            <a:avLst/>
          </a:prstGeom>
          <a:noFill/>
          <a:ln w="28575">
            <a:solidFill>
              <a:schemeClr val="folHlink"/>
            </a:solidFill>
            <a:miter lim="800000"/>
            <a:headEnd/>
            <a:tailEnd/>
          </a:ln>
        </p:spPr>
        <p:txBody>
          <a:bodyPr wrap="none" anchor="ctr"/>
          <a:lstStyle/>
          <a:p>
            <a:endParaRPr lang="en-US"/>
          </a:p>
        </p:txBody>
      </p:sp>
    </p:spTree>
    <p:extLst>
      <p:ext uri="{BB962C8B-B14F-4D97-AF65-F5344CB8AC3E}">
        <p14:creationId xmlns:p14="http://schemas.microsoft.com/office/powerpoint/2010/main" val="30380844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16" presetClass="entr" presetSubtype="26" fill="hold" grpId="0" nodeType="with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barn(inHorizontal)">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idx="4294967295"/>
          </p:nvPr>
        </p:nvSpPr>
        <p:spPr/>
        <p:txBody>
          <a:bodyPr/>
          <a:lstStyle/>
          <a:p>
            <a:r>
              <a:rPr lang="en-US" dirty="0" smtClean="0"/>
              <a:t>Book Yield on Property/Casualty Insurance Invested Assets, 2007–2016F</a:t>
            </a:r>
            <a:endParaRPr lang="en-US" baseline="30000" dirty="0" smtClean="0"/>
          </a:p>
        </p:txBody>
      </p:sp>
      <p:graphicFrame>
        <p:nvGraphicFramePr>
          <p:cNvPr id="58370" name="Object 3"/>
          <p:cNvGraphicFramePr>
            <a:graphicFrameLocks/>
          </p:cNvGraphicFramePr>
          <p:nvPr>
            <p:extLst>
              <p:ext uri="{D42A27DB-BD31-4B8C-83A1-F6EECF244321}">
                <p14:modId xmlns:p14="http://schemas.microsoft.com/office/powerpoint/2010/main" val="4158395456"/>
              </p:ext>
            </p:extLst>
          </p:nvPr>
        </p:nvGraphicFramePr>
        <p:xfrm>
          <a:off x="225893" y="1432994"/>
          <a:ext cx="8451850" cy="3663950"/>
        </p:xfrm>
        <a:graphic>
          <a:graphicData uri="http://schemas.openxmlformats.org/presentationml/2006/ole">
            <mc:AlternateContent xmlns:mc="http://schemas.openxmlformats.org/markup-compatibility/2006">
              <mc:Choice xmlns:v="urn:schemas-microsoft-com:vml" Requires="v">
                <p:oleObj spid="_x0000_s28052573" name="Chart" r:id="rId4" imgW="3367988" imgH="1463040" progId="MSGraph.Chart.8">
                  <p:embed followColorScheme="full"/>
                </p:oleObj>
              </mc:Choice>
              <mc:Fallback>
                <p:oleObj name="Chart" r:id="rId4" imgW="3367988" imgH="1463040" progId="MSGraph.Chart.8">
                  <p:embed followColorScheme="full"/>
                  <p:pic>
                    <p:nvPicPr>
                      <p:cNvPr id="0" name=""/>
                      <p:cNvPicPr>
                        <a:picLocks noChangeArrowheads="1"/>
                      </p:cNvPicPr>
                      <p:nvPr/>
                    </p:nvPicPr>
                    <p:blipFill>
                      <a:blip r:embed="rId5"/>
                      <a:srcRect/>
                      <a:stretch>
                        <a:fillRect/>
                      </a:stretch>
                    </p:blipFill>
                    <p:spPr bwMode="auto">
                      <a:xfrm>
                        <a:off x="225893" y="1432994"/>
                        <a:ext cx="84518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2692" name="Rectangle 4"/>
          <p:cNvSpPr>
            <a:spLocks noChangeArrowheads="1"/>
          </p:cNvSpPr>
          <p:nvPr/>
        </p:nvSpPr>
        <p:spPr bwMode="blackWhite">
          <a:xfrm>
            <a:off x="347663" y="5142406"/>
            <a:ext cx="8330080" cy="146443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The yield on invested assets continues to decline as returns on maturing bonds generally still exceed new money yields.  The end of the Fed’s QE program in Oct. 2014 should allow some increase in longer maturities while short term interest rate increases are unlikely until mid-to-late 2015</a:t>
            </a:r>
            <a:endParaRPr lang="en-US" sz="2000" b="1" dirty="0">
              <a:solidFill>
                <a:srgbClr val="FFFFFF"/>
              </a:solidFill>
            </a:endParaRPr>
          </a:p>
        </p:txBody>
      </p:sp>
      <p:sp>
        <p:nvSpPr>
          <p:cNvPr id="58373" name="Rectangle 5"/>
          <p:cNvSpPr>
            <a:spLocks noChangeArrowheads="1"/>
          </p:cNvSpPr>
          <p:nvPr/>
        </p:nvSpPr>
        <p:spPr bwMode="auto">
          <a:xfrm>
            <a:off x="-1" y="6606839"/>
            <a:ext cx="8915401" cy="290849"/>
          </a:xfrm>
          <a:prstGeom prst="rect">
            <a:avLst/>
          </a:prstGeom>
          <a:noFill/>
          <a:ln w="9525" algn="ctr">
            <a:noFill/>
            <a:miter lim="800000"/>
            <a:headEnd/>
            <a:tailEnd/>
          </a:ln>
        </p:spPr>
        <p:txBody>
          <a:bodyPr wrap="square" lIns="365760" tIns="0" rIns="0" bIns="137160" anchor="b">
            <a:spAutoFit/>
          </a:bodyPr>
          <a:lstStyle/>
          <a:p>
            <a:pPr marL="133350" indent="-133350" eaLnBrk="0" hangingPunct="0">
              <a:lnSpc>
                <a:spcPct val="90000"/>
              </a:lnSpc>
              <a:buClr>
                <a:schemeClr val="accent2"/>
              </a:buClr>
              <a:tabLst>
                <a:tab pos="112713" algn="r"/>
              </a:tabLst>
            </a:pPr>
            <a:r>
              <a:rPr lang="en-US" sz="1100" dirty="0" smtClean="0"/>
              <a:t>Sources</a:t>
            </a:r>
            <a:r>
              <a:rPr lang="en-US" sz="1100" dirty="0"/>
              <a:t>: </a:t>
            </a:r>
            <a:r>
              <a:rPr lang="en-US" sz="1100" dirty="0" smtClean="0"/>
              <a:t>Conning.</a:t>
            </a:r>
            <a:endParaRPr lang="en-US" sz="1100" dirty="0"/>
          </a:p>
        </p:txBody>
      </p:sp>
      <p:sp>
        <p:nvSpPr>
          <p:cNvPr id="58374" name="Rectangle 6"/>
          <p:cNvSpPr>
            <a:spLocks noChangeArrowheads="1"/>
          </p:cNvSpPr>
          <p:nvPr/>
        </p:nvSpPr>
        <p:spPr bwMode="black">
          <a:xfrm>
            <a:off x="347663" y="1138233"/>
            <a:ext cx="8221662" cy="249299"/>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b="1" dirty="0" smtClean="0">
                <a:solidFill>
                  <a:srgbClr val="225A7A"/>
                </a:solidFill>
              </a:rPr>
              <a:t>(Percent)</a:t>
            </a:r>
            <a:endParaRPr lang="en-US" b="1" dirty="0">
              <a:solidFill>
                <a:srgbClr val="225A7A"/>
              </a:solidFill>
            </a:endParaRPr>
          </a:p>
        </p:txBody>
      </p:sp>
      <p:sp>
        <p:nvSpPr>
          <p:cNvPr id="8" name="AutoShape 7"/>
          <p:cNvSpPr>
            <a:spLocks noChangeArrowheads="1"/>
          </p:cNvSpPr>
          <p:nvPr/>
        </p:nvSpPr>
        <p:spPr bwMode="blackWhite">
          <a:xfrm>
            <a:off x="4643437" y="1432994"/>
            <a:ext cx="2857500" cy="1127306"/>
          </a:xfrm>
          <a:prstGeom prst="wedgeRectCallout">
            <a:avLst>
              <a:gd name="adj1" fmla="val 20062"/>
              <a:gd name="adj2" fmla="val 14821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smtClean="0">
                <a:solidFill>
                  <a:schemeClr val="bg1"/>
                </a:solidFill>
                <a:latin typeface="Arial" pitchFamily="34" charset="0"/>
                <a:cs typeface="+mn-cs"/>
              </a:rPr>
              <a:t>Book yield in 2014 is down 114 BP from pre-crisis levels</a:t>
            </a:r>
            <a:endParaRPr lang="en-US" sz="2000" b="1" dirty="0">
              <a:solidFill>
                <a:schemeClr val="bg1"/>
              </a:solidFill>
              <a:latin typeface="Arial" pitchFamily="34" charset="0"/>
              <a:cs typeface="+mn-cs"/>
            </a:endParaRPr>
          </a:p>
        </p:txBody>
      </p:sp>
    </p:spTree>
    <p:extLst>
      <p:ext uri="{BB962C8B-B14F-4D97-AF65-F5344CB8AC3E}">
        <p14:creationId xmlns:p14="http://schemas.microsoft.com/office/powerpoint/2010/main" val="15671911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4" fill="hold" grpId="0" nodeType="afterEffect">
                                  <p:stCondLst>
                                    <p:cond delay="70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8594" name="Rectangle 2"/>
          <p:cNvSpPr>
            <a:spLocks noGrp="1" noChangeArrowheads="1"/>
          </p:cNvSpPr>
          <p:nvPr>
            <p:ph type="ctrTitle" idx="4294967295"/>
          </p:nvPr>
        </p:nvSpPr>
        <p:spPr bwMode="blackWhite">
          <a:xfrm>
            <a:off x="561706" y="2070714"/>
            <a:ext cx="7981950" cy="1485900"/>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dirty="0" smtClean="0">
                <a:solidFill>
                  <a:schemeClr val="bg1"/>
                </a:solidFill>
              </a:rPr>
              <a:t>CYBER RISK &amp;                     CYBER INSURANCE</a:t>
            </a:r>
          </a:p>
        </p:txBody>
      </p:sp>
      <p:sp>
        <p:nvSpPr>
          <p:cNvPr id="13209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3210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BB2701F8-62E7-47D2-B0A1-8E4DCCE89FD3}" type="slidenum">
              <a:rPr lang="en-US" sz="900">
                <a:solidFill>
                  <a:schemeClr val="bg1"/>
                </a:solidFill>
              </a:rPr>
              <a:pPr algn="r" eaLnBrk="0" hangingPunct="0">
                <a:lnSpc>
                  <a:spcPct val="85000"/>
                </a:lnSpc>
                <a:spcBef>
                  <a:spcPct val="20000"/>
                </a:spcBef>
              </a:pPr>
              <a:t>43</a:t>
            </a:fld>
            <a:endParaRPr lang="en-US" sz="900">
              <a:solidFill>
                <a:schemeClr val="bg1"/>
              </a:solidFill>
            </a:endParaRPr>
          </a:p>
        </p:txBody>
      </p:sp>
      <p:pic>
        <p:nvPicPr>
          <p:cNvPr id="132101"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58598" name="Rectangle 6"/>
          <p:cNvSpPr>
            <a:spLocks noChangeArrowheads="1"/>
          </p:cNvSpPr>
          <p:nvPr/>
        </p:nvSpPr>
        <p:spPr bwMode="auto">
          <a:xfrm>
            <a:off x="218940" y="3865546"/>
            <a:ext cx="8667481" cy="1228028"/>
          </a:xfrm>
          <a:prstGeom prst="rect">
            <a:avLst/>
          </a:prstGeom>
          <a:noFill/>
          <a:ln w="9525" algn="ctr">
            <a:noFill/>
            <a:miter lim="800000"/>
            <a:headEnd/>
            <a:tailEnd/>
          </a:ln>
        </p:spPr>
        <p:txBody>
          <a:bodyPr wrap="square"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latin typeface="Arial "/>
              </a:rPr>
              <a:t>P/C Insurance Is an Innovative Industry</a:t>
            </a:r>
          </a:p>
          <a:p>
            <a:pPr marL="292100" indent="-292100" algn="ctr" eaLnBrk="0" hangingPunct="0">
              <a:lnSpc>
                <a:spcPct val="90000"/>
              </a:lnSpc>
              <a:spcBef>
                <a:spcPct val="25000"/>
              </a:spcBef>
              <a:buClr>
                <a:schemeClr val="accent2"/>
              </a:buClr>
              <a:buFont typeface="Wingdings" pitchFamily="2" charset="2"/>
              <a:buNone/>
            </a:pPr>
            <a:r>
              <a:rPr lang="en-US" sz="3600" b="1" i="1" dirty="0" smtClean="0">
                <a:solidFill>
                  <a:srgbClr val="C00000"/>
                </a:solidFill>
                <a:latin typeface="Arial "/>
              </a:rPr>
              <a:t>Cyber Insurance Is a Recent Example</a:t>
            </a:r>
            <a:endParaRPr lang="en-US" sz="3200" b="1" i="1" dirty="0" smtClean="0">
              <a:solidFill>
                <a:srgbClr val="C00000"/>
              </a:solidFill>
              <a:latin typeface="Arial "/>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43</a:t>
            </a:fld>
            <a:endParaRPr lang="en-US"/>
          </a:p>
        </p:txBody>
      </p:sp>
    </p:spTree>
    <p:extLst>
      <p:ext uri="{BB962C8B-B14F-4D97-AF65-F5344CB8AC3E}">
        <p14:creationId xmlns:p14="http://schemas.microsoft.com/office/powerpoint/2010/main" val="296633247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8594"/>
                                        </p:tgtEl>
                                        <p:attrNameLst>
                                          <p:attrName>style.visibility</p:attrName>
                                        </p:attrNameLst>
                                      </p:cBhvr>
                                      <p:to>
                                        <p:strVal val="visible"/>
                                      </p:to>
                                    </p:set>
                                    <p:animEffect transition="in" filter="barn(outVertical)">
                                      <p:cBhvr>
                                        <p:cTn id="7" dur="1000"/>
                                        <p:tgtEl>
                                          <p:spTgt spid="2158594"/>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8598"/>
                                        </p:tgtEl>
                                        <p:attrNameLst>
                                          <p:attrName>style.visibility</p:attrName>
                                        </p:attrNameLst>
                                      </p:cBhvr>
                                      <p:to>
                                        <p:strVal val="visible"/>
                                      </p:to>
                                    </p:set>
                                    <p:animEffect transition="in" filter="barn(outVertical)">
                                      <p:cBhvr>
                                        <p:cTn id="10" dur="1000"/>
                                        <p:tgtEl>
                                          <p:spTgt spid="215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594" grpId="0" animBg="1"/>
      <p:bldP spid="215859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60350" y="90488"/>
            <a:ext cx="7550150" cy="860425"/>
          </a:xfrm>
        </p:spPr>
        <p:txBody>
          <a:bodyPr/>
          <a:lstStyle/>
          <a:p>
            <a:r>
              <a:rPr lang="en-US" altLang="en-US" dirty="0" smtClean="0">
                <a:latin typeface="Arial" panose="020B0604020202020204" pitchFamily="34" charset="0"/>
                <a:ea typeface="ＭＳ Ｐゴシック" panose="020B0600070205080204" pitchFamily="34" charset="-128"/>
              </a:rPr>
              <a:t>Data Breaches 2005-2014, by Number of Breaches and Records Exposed</a:t>
            </a:r>
          </a:p>
        </p:txBody>
      </p:sp>
      <p:sp>
        <p:nvSpPr>
          <p:cNvPr id="1028" name="Rectangle 3"/>
          <p:cNvSpPr>
            <a:spLocks noChangeArrowheads="1"/>
          </p:cNvSpPr>
          <p:nvPr/>
        </p:nvSpPr>
        <p:spPr bwMode="black">
          <a:xfrm>
            <a:off x="347663" y="1139825"/>
            <a:ext cx="8221662" cy="220663"/>
          </a:xfrm>
          <a:prstGeom prst="rect">
            <a:avLst/>
          </a:prstGeom>
          <a:noFill/>
          <a:ln w="9525" algn="ctr">
            <a:noFill/>
            <a:miter lim="800000"/>
            <a:headEnd/>
            <a:tailEnd/>
          </a:ln>
        </p:spPr>
        <p:txBody>
          <a:bodyPr lIns="0" tIns="0" rIns="0" bIns="0">
            <a:spAutoFit/>
          </a:bodyPr>
          <a:lstStyle/>
          <a:p>
            <a:pPr defTabSz="114300">
              <a:lnSpc>
                <a:spcPct val="90000"/>
              </a:lnSpc>
              <a:spcBef>
                <a:spcPct val="20000"/>
              </a:spcBef>
              <a:defRPr/>
            </a:pPr>
            <a:r>
              <a:rPr lang="en-US" sz="1600" b="1">
                <a:solidFill>
                  <a:srgbClr val="225A7A"/>
                </a:solidFill>
                <a:latin typeface="Arial" charset="0"/>
                <a:ea typeface="+mn-ea"/>
                <a:cs typeface="Arial" pitchFamily="34" charset="0"/>
              </a:rPr>
              <a:t># Data Breaches/Millions of Records Exposed</a:t>
            </a:r>
          </a:p>
        </p:txBody>
      </p:sp>
      <p:sp>
        <p:nvSpPr>
          <p:cNvPr id="1029" name="Rectangle 4"/>
          <p:cNvSpPr>
            <a:spLocks noChangeArrowheads="1"/>
          </p:cNvSpPr>
          <p:nvPr/>
        </p:nvSpPr>
        <p:spPr bwMode="auto">
          <a:xfrm>
            <a:off x="0" y="6415088"/>
            <a:ext cx="9144000" cy="442912"/>
          </a:xfrm>
          <a:prstGeom prst="rect">
            <a:avLst/>
          </a:prstGeom>
          <a:noFill/>
          <a:ln w="9525">
            <a:noFill/>
            <a:miter lim="800000"/>
            <a:headEnd/>
            <a:tailEnd/>
          </a:ln>
        </p:spPr>
        <p:txBody>
          <a:bodyPr lIns="365760" tIns="0" rIns="0" bIns="137160" anchor="b">
            <a:spAutoFit/>
          </a:bodyPr>
          <a:lstStyle/>
          <a:p>
            <a:pPr marL="133350" indent="-133350">
              <a:lnSpc>
                <a:spcPct val="90000"/>
              </a:lnSpc>
              <a:buClr>
                <a:srgbClr val="FF6801"/>
              </a:buClr>
              <a:buFont typeface="Wingdings" pitchFamily="2" charset="2"/>
              <a:buNone/>
              <a:tabLst>
                <a:tab pos="112713" algn="r"/>
              </a:tabLst>
              <a:defRPr/>
            </a:pPr>
            <a:r>
              <a:rPr lang="en-US" sz="1100" dirty="0">
                <a:solidFill>
                  <a:srgbClr val="000000"/>
                </a:solidFill>
                <a:latin typeface="Arial" charset="0"/>
                <a:ea typeface="+mn-ea"/>
                <a:cs typeface="Arial" pitchFamily="34" charset="0"/>
              </a:rPr>
              <a:t>*	 </a:t>
            </a:r>
            <a:r>
              <a:rPr lang="en-US" sz="1100" dirty="0" smtClean="0">
                <a:solidFill>
                  <a:srgbClr val="000000"/>
                </a:solidFill>
                <a:latin typeface="Arial" charset="0"/>
                <a:ea typeface="+mn-ea"/>
                <a:cs typeface="Arial" pitchFamily="34" charset="0"/>
              </a:rPr>
              <a:t>2014 </a:t>
            </a:r>
            <a:r>
              <a:rPr lang="en-US" sz="1100" dirty="0">
                <a:solidFill>
                  <a:srgbClr val="000000"/>
                </a:solidFill>
                <a:latin typeface="Arial" charset="0"/>
                <a:ea typeface="+mn-ea"/>
                <a:cs typeface="Arial" pitchFamily="34" charset="0"/>
              </a:rPr>
              <a:t>figures as of Jan. </a:t>
            </a:r>
            <a:r>
              <a:rPr lang="en-US" sz="1100" dirty="0" smtClean="0">
                <a:solidFill>
                  <a:srgbClr val="000000"/>
                </a:solidFill>
                <a:latin typeface="Arial" charset="0"/>
                <a:ea typeface="+mn-ea"/>
                <a:cs typeface="Arial" pitchFamily="34" charset="0"/>
              </a:rPr>
              <a:t>12, </a:t>
            </a:r>
            <a:r>
              <a:rPr lang="en-US" sz="1100" dirty="0">
                <a:solidFill>
                  <a:srgbClr val="000000"/>
                </a:solidFill>
                <a:latin typeface="Arial" charset="0"/>
                <a:ea typeface="+mn-ea"/>
                <a:cs typeface="Arial" pitchFamily="34" charset="0"/>
              </a:rPr>
              <a:t>2014 from the </a:t>
            </a:r>
            <a:r>
              <a:rPr lang="en-US" sz="1100" dirty="0" smtClean="0">
                <a:solidFill>
                  <a:srgbClr val="000000"/>
                </a:solidFill>
                <a:latin typeface="Arial" charset="0"/>
                <a:ea typeface="+mn-ea"/>
                <a:cs typeface="Arial" pitchFamily="34" charset="0"/>
              </a:rPr>
              <a:t>ITRC.</a:t>
            </a:r>
            <a:endParaRPr lang="en-US" sz="1100" dirty="0">
              <a:solidFill>
                <a:srgbClr val="000000"/>
              </a:solidFill>
              <a:latin typeface="Arial" charset="0"/>
              <a:ea typeface="+mn-ea"/>
              <a:cs typeface="Arial" pitchFamily="34" charset="0"/>
            </a:endParaRPr>
          </a:p>
          <a:p>
            <a:pPr marL="133350" indent="-133350">
              <a:lnSpc>
                <a:spcPct val="90000"/>
              </a:lnSpc>
              <a:buClr>
                <a:srgbClr val="FF6801"/>
              </a:buClr>
              <a:buFont typeface="Wingdings" pitchFamily="2" charset="2"/>
              <a:buNone/>
              <a:tabLst>
                <a:tab pos="112713" algn="r"/>
              </a:tabLst>
              <a:defRPr/>
            </a:pPr>
            <a:r>
              <a:rPr lang="en-US" sz="1100" dirty="0">
                <a:solidFill>
                  <a:srgbClr val="000000"/>
                </a:solidFill>
                <a:latin typeface="Arial" charset="0"/>
                <a:ea typeface="+mn-ea"/>
                <a:cs typeface="Arial" pitchFamily="34" charset="0"/>
              </a:rPr>
              <a:t>	Source: Identity Theft Resource Center.</a:t>
            </a:r>
          </a:p>
        </p:txBody>
      </p:sp>
      <p:graphicFrame>
        <p:nvGraphicFramePr>
          <p:cNvPr id="39941" name="Object 2"/>
          <p:cNvGraphicFramePr>
            <a:graphicFrameLocks/>
          </p:cNvGraphicFramePr>
          <p:nvPr>
            <p:extLst/>
          </p:nvPr>
        </p:nvGraphicFramePr>
        <p:xfrm>
          <a:off x="279400" y="1333500"/>
          <a:ext cx="8597900" cy="4203700"/>
        </p:xfrm>
        <a:graphic>
          <a:graphicData uri="http://schemas.openxmlformats.org/presentationml/2006/ole">
            <mc:AlternateContent xmlns:mc="http://schemas.openxmlformats.org/markup-compatibility/2006">
              <mc:Choice xmlns:v="urn:schemas-microsoft-com:vml" Requires="v">
                <p:oleObj spid="_x0000_s28155916" name="Chart" r:id="rId4" imgW="8600912" imgH="4114800" progId="MSGraph.Chart.8">
                  <p:embed followColorScheme="full"/>
                </p:oleObj>
              </mc:Choice>
              <mc:Fallback>
                <p:oleObj name="Chart" r:id="rId4" imgW="8600912" imgH="4114800" progId="MSGraph.Chart.8">
                  <p:embed followColorScheme="full"/>
                  <p:pic>
                    <p:nvPicPr>
                      <p:cNvPr id="0" name=""/>
                      <p:cNvPicPr>
                        <a:picLocks noChangeArrowheads="1"/>
                      </p:cNvPicPr>
                      <p:nvPr/>
                    </p:nvPicPr>
                    <p:blipFill>
                      <a:blip r:embed="rId5"/>
                      <a:srcRect/>
                      <a:stretch>
                        <a:fillRect/>
                      </a:stretch>
                    </p:blipFill>
                    <p:spPr bwMode="gray">
                      <a:xfrm>
                        <a:off x="279400" y="1333500"/>
                        <a:ext cx="8597900" cy="420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7206" name="Rectangle 6"/>
          <p:cNvSpPr>
            <a:spLocks noChangeArrowheads="1"/>
          </p:cNvSpPr>
          <p:nvPr/>
        </p:nvSpPr>
        <p:spPr bwMode="blackWhite">
          <a:xfrm>
            <a:off x="414338" y="5537200"/>
            <a:ext cx="7688262" cy="65563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1" hangingPunct="1">
              <a:lnSpc>
                <a:spcPct val="95000"/>
              </a:lnSpc>
              <a:spcBef>
                <a:spcPct val="25000"/>
              </a:spcBef>
              <a:defRPr/>
            </a:pPr>
            <a:r>
              <a:rPr lang="en-US" sz="1800" b="1" dirty="0">
                <a:solidFill>
                  <a:srgbClr val="FFFFFF"/>
                </a:solidFill>
                <a:latin typeface="Arial" charset="0"/>
                <a:ea typeface="+mn-ea"/>
                <a:cs typeface="Arial" pitchFamily="34" charset="0"/>
              </a:rPr>
              <a:t>The Total Number of Data Breaches </a:t>
            </a:r>
            <a:r>
              <a:rPr lang="en-US" sz="1800" b="1" dirty="0" smtClean="0">
                <a:solidFill>
                  <a:srgbClr val="FFFFFF"/>
                </a:solidFill>
                <a:latin typeface="Arial" charset="0"/>
                <a:ea typeface="+mn-ea"/>
                <a:cs typeface="Arial" pitchFamily="34" charset="0"/>
              </a:rPr>
              <a:t>Rose 28% While the Number of Records Exposed Was Relatively Flat (-2.6%)</a:t>
            </a:r>
            <a:endParaRPr lang="en-US" sz="1800" b="1" dirty="0">
              <a:solidFill>
                <a:srgbClr val="FFFFFF"/>
              </a:solidFill>
              <a:latin typeface="Arial" charset="0"/>
              <a:ea typeface="+mn-ea"/>
              <a:cs typeface="Arial" pitchFamily="34" charset="0"/>
            </a:endParaRPr>
          </a:p>
        </p:txBody>
      </p:sp>
      <p:sp>
        <p:nvSpPr>
          <p:cNvPr id="1031" name="Rectangle 3"/>
          <p:cNvSpPr>
            <a:spLocks noChangeArrowheads="1"/>
          </p:cNvSpPr>
          <p:nvPr/>
        </p:nvSpPr>
        <p:spPr bwMode="black">
          <a:xfrm>
            <a:off x="8225632" y="1154113"/>
            <a:ext cx="769937" cy="222250"/>
          </a:xfrm>
          <a:prstGeom prst="rect">
            <a:avLst/>
          </a:prstGeom>
          <a:noFill/>
          <a:ln w="9525" algn="ctr">
            <a:noFill/>
            <a:miter lim="800000"/>
            <a:headEnd/>
            <a:tailEnd/>
          </a:ln>
        </p:spPr>
        <p:txBody>
          <a:bodyPr lIns="0" tIns="0" rIns="0" bIns="0">
            <a:spAutoFit/>
          </a:bodyPr>
          <a:lstStyle/>
          <a:p>
            <a:pPr defTabSz="114300">
              <a:lnSpc>
                <a:spcPct val="90000"/>
              </a:lnSpc>
              <a:spcBef>
                <a:spcPct val="20000"/>
              </a:spcBef>
              <a:defRPr/>
            </a:pPr>
            <a:r>
              <a:rPr lang="en-US" sz="1600" b="1" dirty="0">
                <a:solidFill>
                  <a:srgbClr val="225A7A"/>
                </a:solidFill>
                <a:latin typeface="Arial" charset="0"/>
                <a:ea typeface="+mn-ea"/>
                <a:cs typeface="Arial" pitchFamily="34" charset="0"/>
              </a:rPr>
              <a:t>Millions</a:t>
            </a:r>
          </a:p>
        </p:txBody>
      </p:sp>
      <p:pic>
        <p:nvPicPr>
          <p:cNvPr id="39944" name="Picture 4" descr="https://encrypted-tbn0.gstatic.com/images?q=tbn:ANd9GcSh6ORZLNYgoUo4jcSKlBVamg_OKlcLZwHcqkIqZ8NpxyY1NNE7T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775324" y="1100931"/>
            <a:ext cx="1049338"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6" descr="https://encrypted-tbn1.gstatic.com/images?q=tbn:ANd9GcSeBgsNxlNaQIhvKEG6z6qkYkA8aIc98ml1fT6fbfbB6_gf_WFu"/>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079500" y="151923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6" name="Picture 8" descr="https://encrypted-tbn0.gstatic.com/images?q=tbn:ANd9GcQswUNxtm-FcMeh3nX4EITVp8NZi2OlgrArnWSxjDiwVJkZkjs1"/>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5713251" y="2315370"/>
            <a:ext cx="100965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7" name="Picture 10" descr="https://encrypted-tbn3.gstatic.com/images?q=tbn:ANd9GcQQYQry84VkOscN14W7uWSbNYgA4h5yOSJcox3_n1S2VCbgIUvO"/>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928688" y="2608263"/>
            <a:ext cx="15811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8" name="Picture 12" descr="https://encrypted-tbn1.gstatic.com/images?q=tbn:ANd9GcTBNSV9fdPqbt6bFgA0SHemOBcksTgGGfjPEWEDbknzuRlfGouJ"/>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2263775" y="1470025"/>
            <a:ext cx="854075"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9" name="Picture 1"/>
          <p:cNvPicPr>
            <a:picLocks noChangeAspect="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6900862" y="1103529"/>
            <a:ext cx="661988"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0" name="Picture 2"/>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5203532" y="2090737"/>
            <a:ext cx="18018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1" name="TextBox 4"/>
          <p:cNvSpPr txBox="1">
            <a:spLocks noChangeArrowheads="1"/>
          </p:cNvSpPr>
          <p:nvPr/>
        </p:nvSpPr>
        <p:spPr bwMode="auto">
          <a:xfrm>
            <a:off x="8382000" y="610711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3AEF8B38-25CF-4EB6-8541-98ABE8722141}" type="slidenum">
              <a:rPr lang="en-US" altLang="en-US" sz="1200"/>
              <a:pPr algn="r"/>
              <a:t>44</a:t>
            </a:fld>
            <a:endParaRPr lang="en-US" altLang="en-US" sz="1800"/>
          </a:p>
        </p:txBody>
      </p:sp>
      <p:pic>
        <p:nvPicPr>
          <p:cNvPr id="2" name="Picture 1"/>
          <p:cNvPicPr>
            <a:picLocks noChangeAspect="1"/>
          </p:cNvPicPr>
          <p:nvPr/>
        </p:nvPicPr>
        <p:blipFill rotWithShape="1">
          <a:blip r:embed="rId13" cstate="screen">
            <a:extLst>
              <a:ext uri="{28A0092B-C50C-407E-A947-70E740481C1C}">
                <a14:useLocalDpi xmlns:a14="http://schemas.microsoft.com/office/drawing/2010/main"/>
              </a:ext>
            </a:extLst>
          </a:blip>
          <a:srcRect l="-1" t="36631" r="-9371" b="38519"/>
          <a:stretch/>
        </p:blipFill>
        <p:spPr>
          <a:xfrm>
            <a:off x="5068386" y="1173163"/>
            <a:ext cx="1036052" cy="257453"/>
          </a:xfrm>
          <a:prstGeom prst="rect">
            <a:avLst/>
          </a:prstGeom>
        </p:spPr>
      </p:pic>
    </p:spTree>
    <p:extLst>
      <p:ext uri="{BB962C8B-B14F-4D97-AF65-F5344CB8AC3E}">
        <p14:creationId xmlns:p14="http://schemas.microsoft.com/office/powerpoint/2010/main" val="26734504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307206"/>
                                        </p:tgtEl>
                                        <p:attrNameLst>
                                          <p:attrName>style.visibility</p:attrName>
                                        </p:attrNameLst>
                                      </p:cBhvr>
                                      <p:to>
                                        <p:strVal val="visible"/>
                                      </p:to>
                                    </p:set>
                                    <p:anim calcmode="lin" valueType="num">
                                      <p:cBhvr>
                                        <p:cTn id="7" dur="500" fill="hold"/>
                                        <p:tgtEl>
                                          <p:spTgt spid="307206"/>
                                        </p:tgtEl>
                                        <p:attrNameLst>
                                          <p:attrName>ppt_w</p:attrName>
                                        </p:attrNameLst>
                                      </p:cBhvr>
                                      <p:tavLst>
                                        <p:tav tm="0">
                                          <p:val>
                                            <p:fltVal val="0"/>
                                          </p:val>
                                        </p:tav>
                                        <p:tav tm="100000">
                                          <p:val>
                                            <p:strVal val="#ppt_w"/>
                                          </p:val>
                                        </p:tav>
                                      </p:tavLst>
                                    </p:anim>
                                    <p:anim calcmode="lin" valueType="num">
                                      <p:cBhvr>
                                        <p:cTn id="8" dur="500" fill="hold"/>
                                        <p:tgtEl>
                                          <p:spTgt spid="3072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5"/>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900" smtClean="0">
                <a:solidFill>
                  <a:srgbClr val="FFFFFF"/>
                </a:solidFill>
              </a:rPr>
              <a:t>12/01/09 - 9pm</a:t>
            </a:r>
          </a:p>
        </p:txBody>
      </p:sp>
      <p:sp>
        <p:nvSpPr>
          <p:cNvPr id="68611" name="Rectangle 106"/>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900">
                <a:solidFill>
                  <a:srgbClr val="FFFFFF"/>
                </a:solidFill>
              </a:rPr>
              <a:t>eSlide – P6466 – The Financial Crisis and the Future of the P/C</a:t>
            </a:r>
          </a:p>
        </p:txBody>
      </p:sp>
      <p:sp>
        <p:nvSpPr>
          <p:cNvPr id="68612" name="Rectangle 2"/>
          <p:cNvSpPr>
            <a:spLocks noGrp="1" noChangeArrowheads="1"/>
          </p:cNvSpPr>
          <p:nvPr>
            <p:ph type="title"/>
          </p:nvPr>
        </p:nvSpPr>
        <p:spPr/>
        <p:txBody>
          <a:bodyPr/>
          <a:lstStyle/>
          <a:p>
            <a:r>
              <a:rPr lang="en-US" altLang="en-US" smtClean="0">
                <a:latin typeface="Arial" panose="020B0604020202020204" pitchFamily="34" charset="0"/>
                <a:ea typeface="ＭＳ Ｐゴシック" panose="020B0600070205080204" pitchFamily="34" charset="-128"/>
              </a:rPr>
              <a:t>Data/Privacy Breach:</a:t>
            </a:r>
            <a:br>
              <a:rPr lang="en-US" altLang="en-US" smtClean="0">
                <a:latin typeface="Arial" panose="020B0604020202020204" pitchFamily="34" charset="0"/>
                <a:ea typeface="ＭＳ Ｐゴシック" panose="020B0600070205080204" pitchFamily="34" charset="-128"/>
              </a:rPr>
            </a:br>
            <a:r>
              <a:rPr lang="en-US" altLang="en-US" smtClean="0">
                <a:latin typeface="Arial" panose="020B0604020202020204" pitchFamily="34" charset="0"/>
                <a:ea typeface="ＭＳ Ｐゴシック" panose="020B0600070205080204" pitchFamily="34" charset="-128"/>
              </a:rPr>
              <a:t>Many Potential Costs Can Be Insured</a:t>
            </a:r>
          </a:p>
        </p:txBody>
      </p:sp>
      <p:sp>
        <p:nvSpPr>
          <p:cNvPr id="11" name="Rectangle 6"/>
          <p:cNvSpPr>
            <a:spLocks noChangeArrowheads="1"/>
          </p:cNvSpPr>
          <p:nvPr/>
        </p:nvSpPr>
        <p:spPr bwMode="auto">
          <a:xfrm>
            <a:off x="-201613" y="6429375"/>
            <a:ext cx="7569201" cy="468313"/>
          </a:xfrm>
          <a:prstGeom prst="rect">
            <a:avLst/>
          </a:prstGeom>
          <a:noFill/>
          <a:ln w="9525">
            <a:noFill/>
            <a:miter lim="800000"/>
            <a:headEnd/>
            <a:tailEnd/>
          </a:ln>
        </p:spPr>
        <p:txBody>
          <a:bodyPr lIns="365760" tIns="0" rIns="0" bIns="137160" anchor="b">
            <a:spAutoFit/>
          </a:bodyPr>
          <a:lstStyle/>
          <a:p>
            <a:pPr>
              <a:lnSpc>
                <a:spcPct val="85000"/>
              </a:lnSpc>
              <a:spcBef>
                <a:spcPct val="25000"/>
              </a:spcBef>
              <a:buClr>
                <a:srgbClr val="FF6801"/>
              </a:buClr>
              <a:buFont typeface="Wingdings" pitchFamily="2" charset="2"/>
              <a:buNone/>
              <a:defRPr/>
            </a:pPr>
            <a:endParaRPr lang="en-US" sz="1100" dirty="0">
              <a:solidFill>
                <a:srgbClr val="000000"/>
              </a:solidFill>
              <a:latin typeface="Arial" charset="0"/>
              <a:ea typeface="+mn-ea"/>
              <a:cs typeface="Arial" charset="0"/>
            </a:endParaRPr>
          </a:p>
          <a:p>
            <a:pPr>
              <a:lnSpc>
                <a:spcPct val="85000"/>
              </a:lnSpc>
              <a:spcBef>
                <a:spcPct val="25000"/>
              </a:spcBef>
              <a:buClr>
                <a:srgbClr val="FF6801"/>
              </a:buClr>
              <a:buFont typeface="Wingdings" pitchFamily="2" charset="2"/>
              <a:buNone/>
              <a:defRPr/>
            </a:pPr>
            <a:r>
              <a:rPr lang="en-US" sz="1100" dirty="0">
                <a:solidFill>
                  <a:srgbClr val="000000"/>
                </a:solidFill>
                <a:latin typeface="Arial" charset="0"/>
                <a:ea typeface="+mn-ea"/>
                <a:cs typeface="Arial" charset="0"/>
              </a:rPr>
              <a:t>Source: Zurich Insurance;  Insurance Information Institute</a:t>
            </a:r>
          </a:p>
        </p:txBody>
      </p:sp>
      <p:graphicFrame>
        <p:nvGraphicFramePr>
          <p:cNvPr id="3" name="Diagram 2"/>
          <p:cNvGraphicFramePr/>
          <p:nvPr/>
        </p:nvGraphicFramePr>
        <p:xfrm>
          <a:off x="871539" y="1227613"/>
          <a:ext cx="7286624" cy="49808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p:cNvSpPr/>
          <p:nvPr/>
        </p:nvSpPr>
        <p:spPr>
          <a:xfrm>
            <a:off x="1143000" y="4786313"/>
            <a:ext cx="1824038" cy="8826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rgbClr val="FFFFFF"/>
                </a:solidFill>
              </a:rPr>
              <a:t>Forensic costs to discover cause</a:t>
            </a:r>
          </a:p>
        </p:txBody>
      </p:sp>
      <p:cxnSp>
        <p:nvCxnSpPr>
          <p:cNvPr id="5" name="Straight Connector 4"/>
          <p:cNvCxnSpPr/>
          <p:nvPr/>
        </p:nvCxnSpPr>
        <p:spPr>
          <a:xfrm flipV="1">
            <a:off x="2843213" y="4357688"/>
            <a:ext cx="885825" cy="428625"/>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8617" name="TextBox 4"/>
          <p:cNvSpPr txBox="1">
            <a:spLocks noChangeArrowheads="1"/>
          </p:cNvSpPr>
          <p:nvPr/>
        </p:nvSpPr>
        <p:spPr bwMode="auto">
          <a:xfrm>
            <a:off x="8596313" y="6477000"/>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E606A481-C36E-4059-9632-DCF5118F4A44}" type="slidenum">
              <a:rPr lang="en-US" altLang="en-US" sz="1200"/>
              <a:pPr algn="r"/>
              <a:t>45</a:t>
            </a:fld>
            <a:endParaRPr lang="en-US" altLang="en-US" sz="1800"/>
          </a:p>
        </p:txBody>
      </p:sp>
    </p:spTree>
    <p:extLst>
      <p:ext uri="{BB962C8B-B14F-4D97-AF65-F5344CB8AC3E}">
        <p14:creationId xmlns:p14="http://schemas.microsoft.com/office/powerpoint/2010/main" val="2007336941"/>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ChangeArrowheads="1"/>
          </p:cNvSpPr>
          <p:nvPr/>
        </p:nvSpPr>
        <p:spPr bwMode="auto">
          <a:xfrm>
            <a:off x="0" y="6554788"/>
            <a:ext cx="3500438" cy="246062"/>
          </a:xfrm>
          <a:prstGeom prst="rect">
            <a:avLst/>
          </a:prstGeom>
          <a:noFill/>
          <a:ln w="9525" algn="ctr">
            <a:noFill/>
            <a:miter lim="800000"/>
            <a:headEnd/>
            <a:tailEnd/>
          </a:ln>
        </p:spPr>
        <p:txBody>
          <a:bodyPr anchor="ctr">
            <a:spAutoFit/>
          </a:bodyPr>
          <a:lstStyle/>
          <a:p>
            <a:pPr eaLnBrk="1" hangingPunct="1">
              <a:defRPr/>
            </a:pPr>
            <a:r>
              <a:rPr lang="en-US" sz="1000" dirty="0">
                <a:solidFill>
                  <a:srgbClr val="000000">
                    <a:lumMod val="75000"/>
                  </a:srgbClr>
                </a:solidFill>
                <a:latin typeface="Arial" charset="0"/>
                <a:ea typeface="+mn-ea"/>
                <a:cs typeface="Arial" charset="0"/>
              </a:rPr>
              <a:t>Source: Insurance Information Institute research.</a:t>
            </a:r>
            <a:endParaRPr lang="en-US" sz="1000" i="1" dirty="0">
              <a:solidFill>
                <a:srgbClr val="000000">
                  <a:lumMod val="75000"/>
                </a:srgbClr>
              </a:solidFill>
              <a:latin typeface="Arial" charset="0"/>
              <a:ea typeface="+mn-ea"/>
              <a:cs typeface="Arial" charset="0"/>
            </a:endParaRPr>
          </a:p>
        </p:txBody>
      </p:sp>
      <p:sp>
        <p:nvSpPr>
          <p:cNvPr id="62467" name="Title 1"/>
          <p:cNvSpPr>
            <a:spLocks noGrp="1"/>
          </p:cNvSpPr>
          <p:nvPr>
            <p:ph type="title"/>
          </p:nvPr>
        </p:nvSpPr>
        <p:spPr>
          <a:xfrm>
            <a:off x="0" y="61913"/>
            <a:ext cx="7858125" cy="860425"/>
          </a:xfrm>
        </p:spPr>
        <p:txBody>
          <a:bodyPr/>
          <a:lstStyle/>
          <a:p>
            <a:r>
              <a:rPr lang="en-US" altLang="en-US" smtClean="0">
                <a:latin typeface="Arial" panose="020B0604020202020204" pitchFamily="34" charset="0"/>
                <a:ea typeface="ＭＳ Ｐゴシック" panose="020B0600070205080204" pitchFamily="34" charset="-128"/>
              </a:rPr>
              <a:t>The Three Basic Elements of Cyber Coverage: Prevention, Transfer, Response</a:t>
            </a:r>
          </a:p>
        </p:txBody>
      </p:sp>
      <p:graphicFrame>
        <p:nvGraphicFramePr>
          <p:cNvPr id="4" name="Diagram 3"/>
          <p:cNvGraphicFramePr/>
          <p:nvPr/>
        </p:nvGraphicFramePr>
        <p:xfrm>
          <a:off x="556176" y="1325563"/>
          <a:ext cx="785848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 Box 17"/>
          <p:cNvSpPr txBox="1">
            <a:spLocks noChangeArrowheads="1"/>
          </p:cNvSpPr>
          <p:nvPr/>
        </p:nvSpPr>
        <p:spPr bwMode="auto">
          <a:xfrm>
            <a:off x="1728788" y="4546600"/>
            <a:ext cx="5486400" cy="1631950"/>
          </a:xfrm>
          <a:prstGeom prst="rect">
            <a:avLst/>
          </a:prstGeom>
          <a:solidFill>
            <a:srgbClr val="28688C"/>
          </a:solidFill>
          <a:ln>
            <a:noFill/>
          </a:ln>
          <a:extLst>
            <a:ext uri="{91240B29-F687-4f45-9708-019B960494DF}"/>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z="2000" b="1" dirty="0" smtClean="0">
                <a:solidFill>
                  <a:srgbClr val="FFFFFF"/>
                </a:solidFill>
                <a:ea typeface="+mn-ea"/>
              </a:rPr>
              <a:t>Cyber risk management today involves three essential components, each designed to reduce, mitigate or avoid loss.  An increasing number of cyber risk products offered by insurers today provide all three.</a:t>
            </a:r>
            <a:endParaRPr lang="en-US" sz="2000" b="1" dirty="0">
              <a:solidFill>
                <a:srgbClr val="FFFFFF"/>
              </a:solidFill>
              <a:ea typeface="+mn-ea"/>
            </a:endParaRPr>
          </a:p>
        </p:txBody>
      </p:sp>
      <p:sp>
        <p:nvSpPr>
          <p:cNvPr id="62470" name="TextBox 4"/>
          <p:cNvSpPr txBox="1">
            <a:spLocks noChangeArrowheads="1"/>
          </p:cNvSpPr>
          <p:nvPr/>
        </p:nvSpPr>
        <p:spPr bwMode="auto">
          <a:xfrm>
            <a:off x="8534400" y="6477000"/>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99106BC4-F48F-4E8A-9FAC-A0B9B99623CC}" type="slidenum">
              <a:rPr lang="en-US" altLang="en-US" sz="1200"/>
              <a:pPr algn="r"/>
              <a:t>46</a:t>
            </a:fld>
            <a:endParaRPr lang="en-US" altLang="en-US" sz="1800"/>
          </a:p>
        </p:txBody>
      </p:sp>
    </p:spTree>
    <p:custDataLst>
      <p:tags r:id="rId1"/>
    </p:custDataLst>
    <p:extLst>
      <p:ext uri="{BB962C8B-B14F-4D97-AF65-F5344CB8AC3E}">
        <p14:creationId xmlns:p14="http://schemas.microsoft.com/office/powerpoint/2010/main" val="1223508782"/>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5"/>
          <p:cNvSpPr>
            <a:spLocks noGrp="1" noChangeArrowheads="1"/>
          </p:cNvSpPr>
          <p:nvPr>
            <p:ph type="dt" sz="quarter" idx="10"/>
          </p:nvPr>
        </p:nvSpPr>
        <p:spPr>
          <a:noFill/>
        </p:spPr>
        <p:txBody>
          <a:bodyPr/>
          <a:lstStyle/>
          <a:p>
            <a:r>
              <a:rPr lang="en-US" smtClean="0"/>
              <a:t>12/01/09 - 9pm</a:t>
            </a:r>
          </a:p>
        </p:txBody>
      </p:sp>
      <p:sp>
        <p:nvSpPr>
          <p:cNvPr id="11267"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1268" name="Rectangle 110"/>
          <p:cNvSpPr>
            <a:spLocks noGrp="1" noChangeArrowheads="1"/>
          </p:cNvSpPr>
          <p:nvPr>
            <p:ph type="sldNum" sz="quarter" idx="12"/>
          </p:nvPr>
        </p:nvSpPr>
        <p:spPr>
          <a:noFill/>
        </p:spPr>
        <p:txBody>
          <a:bodyPr/>
          <a:lstStyle/>
          <a:p>
            <a:fld id="{CE588EF0-0E3C-4A09-A53A-6DFC514A5652}" type="slidenum">
              <a:rPr lang="en-US" smtClean="0"/>
              <a:pPr/>
              <a:t>47</a:t>
            </a:fld>
            <a:endParaRPr lang="en-US" smtClean="0"/>
          </a:p>
        </p:txBody>
      </p:sp>
      <p:sp>
        <p:nvSpPr>
          <p:cNvPr id="11269" name="Rectangle 2"/>
          <p:cNvSpPr>
            <a:spLocks noGrp="1" noChangeArrowheads="1"/>
          </p:cNvSpPr>
          <p:nvPr>
            <p:ph type="title"/>
          </p:nvPr>
        </p:nvSpPr>
        <p:spPr>
          <a:xfrm>
            <a:off x="122746" y="109324"/>
            <a:ext cx="7913671" cy="860425"/>
          </a:xfrm>
        </p:spPr>
        <p:txBody>
          <a:bodyPr/>
          <a:lstStyle/>
          <a:p>
            <a:r>
              <a:rPr lang="en-US" dirty="0" smtClean="0"/>
              <a:t>I.I.I. Released its Second Cyber Report in 2014: </a:t>
            </a:r>
            <a:r>
              <a:rPr lang="en-US" i="1" dirty="0" smtClean="0"/>
              <a:t>Cyber Risk: The Growing Threat</a:t>
            </a:r>
            <a:endParaRPr lang="en-US" sz="2400" i="1" dirty="0" smtClean="0"/>
          </a:p>
        </p:txBody>
      </p:sp>
      <p:sp>
        <p:nvSpPr>
          <p:cNvPr id="11" name="Rectangle 3"/>
          <p:cNvSpPr txBox="1">
            <a:spLocks noChangeArrowheads="1"/>
          </p:cNvSpPr>
          <p:nvPr/>
        </p:nvSpPr>
        <p:spPr bwMode="auto">
          <a:xfrm>
            <a:off x="4601980" y="1169118"/>
            <a:ext cx="4542020" cy="4652962"/>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kumimoji="0" lang="en-US" sz="1900" b="1"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I.I.I.’s 2</a:t>
            </a:r>
            <a:r>
              <a:rPr kumimoji="0" lang="en-US" sz="1900" b="1" i="0" u="none" strike="noStrike" kern="0" cap="none" spc="0" normalizeH="0" baseline="30000" noProof="0" dirty="0" smtClean="0">
                <a:ln>
                  <a:noFill/>
                </a:ln>
                <a:solidFill>
                  <a:schemeClr val="tx1"/>
                </a:solidFill>
                <a:effectLst/>
                <a:uLnTx/>
                <a:uFillTx/>
                <a:latin typeface="Arial" panose="020B0604020202020204" pitchFamily="34" charset="0"/>
                <a:cs typeface="Arial" panose="020B0604020202020204" pitchFamily="34" charset="0"/>
              </a:rPr>
              <a:t>nd</a:t>
            </a:r>
            <a:r>
              <a:rPr kumimoji="0" lang="en-US" sz="1900" b="1"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 report on cyber risk released June 2014</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kern="0" dirty="0" smtClean="0">
                <a:latin typeface="Arial" panose="020B0604020202020204" pitchFamily="34" charset="0"/>
                <a:cs typeface="Arial" panose="020B0604020202020204" pitchFamily="34" charset="0"/>
              </a:rPr>
              <a:t>Provides information on cyber threats and insurance market solutions</a:t>
            </a:r>
            <a:endParaRPr kumimoji="0" lang="en-US" sz="1900" b="1"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a:p>
            <a:pPr marL="292100" indent="-292100" eaLnBrk="0" hangingPunct="0">
              <a:lnSpc>
                <a:spcPct val="70000"/>
              </a:lnSpc>
              <a:spcBef>
                <a:spcPct val="100000"/>
              </a:spcBef>
              <a:buClr>
                <a:schemeClr val="accent2"/>
              </a:buClr>
              <a:buFont typeface="Wingdings" pitchFamily="2" charset="2"/>
              <a:buChar char="n"/>
            </a:pPr>
            <a:r>
              <a:rPr lang="en-US" sz="1900" b="1" kern="0" dirty="0" smtClean="0">
                <a:latin typeface="Arial" panose="020B0604020202020204" pitchFamily="34" charset="0"/>
                <a:cs typeface="Arial" panose="020B0604020202020204" pitchFamily="34" charset="0"/>
              </a:rPr>
              <a:t>Global cyber risk overview</a:t>
            </a:r>
          </a:p>
          <a:p>
            <a:pPr marL="749300" lvl="1" indent="-292100" eaLnBrk="0" hangingPunct="0">
              <a:lnSpc>
                <a:spcPct val="70000"/>
              </a:lnSpc>
              <a:spcBef>
                <a:spcPct val="100000"/>
              </a:spcBef>
              <a:buClr>
                <a:schemeClr val="accent2"/>
              </a:buClr>
              <a:buFont typeface="Wingdings" pitchFamily="2" charset="2"/>
              <a:buChar char="n"/>
            </a:pPr>
            <a:r>
              <a:rPr lang="en-US" sz="1900" b="1" kern="0" dirty="0" smtClean="0">
                <a:latin typeface="Arial" panose="020B0604020202020204" pitchFamily="34" charset="0"/>
                <a:cs typeface="Arial" panose="020B0604020202020204" pitchFamily="34" charset="0"/>
              </a:rPr>
              <a:t>Quantification of threats by type and industry</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kern="0" dirty="0" smtClean="0">
                <a:latin typeface="Arial" panose="020B0604020202020204" pitchFamily="34" charset="0"/>
                <a:cs typeface="Arial" panose="020B0604020202020204" pitchFamily="34" charset="0"/>
              </a:rPr>
              <a:t>Cyber security and cost of attacks</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kern="0" dirty="0" smtClean="0">
                <a:latin typeface="Arial" panose="020B0604020202020204" pitchFamily="34" charset="0"/>
                <a:cs typeface="Arial" panose="020B0604020202020204" pitchFamily="34" charset="0"/>
              </a:rPr>
              <a:t>Cyber terrorism</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kern="0" dirty="0" smtClean="0">
                <a:latin typeface="Arial" panose="020B0604020202020204" pitchFamily="34" charset="0"/>
                <a:cs typeface="Arial" panose="020B0604020202020204" pitchFamily="34" charset="0"/>
              </a:rPr>
              <a:t>Cyber liability</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kern="0" dirty="0" smtClean="0">
                <a:latin typeface="Arial" panose="020B0604020202020204" pitchFamily="34" charset="0"/>
                <a:cs typeface="Arial" panose="020B0604020202020204" pitchFamily="34" charset="0"/>
              </a:rPr>
              <a:t>Insurance market for cyber risk</a:t>
            </a:r>
          </a:p>
          <a:p>
            <a:pPr marL="292100" marR="0" lvl="0" indent="-292100" algn="l" defTabSz="914400" rtl="0" eaLnBrk="0" fontAlgn="base" latinLnBrk="0" hangingPunct="0">
              <a:lnSpc>
                <a:spcPct val="70000"/>
              </a:lnSpc>
              <a:spcBef>
                <a:spcPct val="100000"/>
              </a:spcBef>
              <a:spcAft>
                <a:spcPct val="0"/>
              </a:spcAft>
              <a:buClr>
                <a:schemeClr val="accent2"/>
              </a:buClr>
              <a:buSzTx/>
              <a:buFont typeface="Wingdings" pitchFamily="2" charset="2"/>
              <a:buChar char="n"/>
              <a:tabLst/>
              <a:defRPr/>
            </a:pPr>
            <a:r>
              <a:rPr lang="en-US" sz="1900" b="1" i="1" kern="0" dirty="0" smtClean="0">
                <a:solidFill>
                  <a:srgbClr val="C00000"/>
                </a:solidFill>
                <a:latin typeface="Arial" panose="020B0604020202020204" pitchFamily="34" charset="0"/>
                <a:cs typeface="Arial" panose="020B0604020202020204" pitchFamily="34" charset="0"/>
              </a:rPr>
              <a:t>3</a:t>
            </a:r>
            <a:r>
              <a:rPr lang="en-US" sz="1900" b="1" i="1" kern="0" baseline="30000" dirty="0" smtClean="0">
                <a:solidFill>
                  <a:srgbClr val="C00000"/>
                </a:solidFill>
                <a:latin typeface="Arial" panose="020B0604020202020204" pitchFamily="34" charset="0"/>
                <a:cs typeface="Arial" panose="020B0604020202020204" pitchFamily="34" charset="0"/>
              </a:rPr>
              <a:t>rd</a:t>
            </a:r>
            <a:r>
              <a:rPr lang="en-US" sz="1900" b="1" i="1" kern="0" dirty="0" smtClean="0">
                <a:solidFill>
                  <a:srgbClr val="C00000"/>
                </a:solidFill>
                <a:latin typeface="Arial" panose="020B0604020202020204" pitchFamily="34" charset="0"/>
                <a:cs typeface="Arial" panose="020B0604020202020204" pitchFamily="34" charset="0"/>
              </a:rPr>
              <a:t> Report in Q2 2015</a:t>
            </a:r>
          </a:p>
          <a:p>
            <a:pPr marL="749300" lvl="1" indent="-292100" eaLnBrk="0" hangingPunct="0">
              <a:lnSpc>
                <a:spcPct val="70000"/>
              </a:lnSpc>
              <a:spcBef>
                <a:spcPct val="100000"/>
              </a:spcBef>
              <a:buClr>
                <a:schemeClr val="accent2"/>
              </a:buClr>
              <a:defRPr/>
            </a:pPr>
            <a:endParaRPr kumimoji="0" lang="en-US" sz="1900" b="1"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145255" y="1117602"/>
            <a:ext cx="4318797" cy="5523819"/>
          </a:xfrm>
          <a:prstGeom prst="rect">
            <a:avLst/>
          </a:prstGeom>
          <a:ln w="12700">
            <a:solidFill>
              <a:srgbClr val="225A7A"/>
            </a:solidFill>
          </a:ln>
        </p:spPr>
      </p:pic>
    </p:spTree>
    <p:extLst>
      <p:ext uri="{BB962C8B-B14F-4D97-AF65-F5344CB8AC3E}">
        <p14:creationId xmlns:p14="http://schemas.microsoft.com/office/powerpoint/2010/main" val="32932791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wipe(left)">
                                      <p:cBhvr>
                                        <p:cTn id="20" dur="500"/>
                                        <p:tgtEl>
                                          <p:spTgt spid="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wipe(left)">
                                      <p:cBhvr>
                                        <p:cTn id="25" dur="500"/>
                                        <p:tgtEl>
                                          <p:spTgt spid="1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Effect transition="in" filter="wipe(left)">
                                      <p:cBhvr>
                                        <p:cTn id="30" dur="500"/>
                                        <p:tgtEl>
                                          <p:spTgt spid="1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Effect transition="in" filter="wipe(left)">
                                      <p:cBhvr>
                                        <p:cTn id="35" dur="500"/>
                                        <p:tgtEl>
                                          <p:spTgt spid="1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
                                            <p:txEl>
                                              <p:pRg st="7" end="7"/>
                                            </p:txEl>
                                          </p:spTgt>
                                        </p:tgtEl>
                                        <p:attrNameLst>
                                          <p:attrName>style.visibility</p:attrName>
                                        </p:attrNameLst>
                                      </p:cBhvr>
                                      <p:to>
                                        <p:strVal val="visible"/>
                                      </p:to>
                                    </p:set>
                                    <p:animEffect transition="in" filter="wipe(left)">
                                      <p:cBhvr>
                                        <p:cTn id="40" dur="500"/>
                                        <p:tgtEl>
                                          <p:spTgt spid="1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xEl>
                                              <p:pRg st="8" end="8"/>
                                            </p:txEl>
                                          </p:spTgt>
                                        </p:tgtEl>
                                        <p:attrNameLst>
                                          <p:attrName>style.visibility</p:attrName>
                                        </p:attrNameLst>
                                      </p:cBhvr>
                                      <p:to>
                                        <p:strVal val="visible"/>
                                      </p:to>
                                    </p:set>
                                    <p:animEffect transition="in" filter="wipe(left)">
                                      <p:cBhvr>
                                        <p:cTn id="45"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6146" name="Rectangle 2"/>
          <p:cNvSpPr>
            <a:spLocks noGrp="1" noChangeArrowheads="1"/>
          </p:cNvSpPr>
          <p:nvPr>
            <p:ph type="title"/>
          </p:nvPr>
        </p:nvSpPr>
        <p:spPr>
          <a:xfrm>
            <a:off x="646387" y="265386"/>
            <a:ext cx="7772400" cy="304800"/>
          </a:xfrm>
        </p:spPr>
        <p:txBody>
          <a:bodyPr/>
          <a:lstStyle/>
          <a:p>
            <a:r>
              <a:rPr lang="en-US" altLang="en-US" dirty="0"/>
              <a:t>Conclusion</a:t>
            </a:r>
          </a:p>
        </p:txBody>
      </p:sp>
      <p:sp>
        <p:nvSpPr>
          <p:cNvPr id="2566147" name="Rectangle 3"/>
          <p:cNvSpPr>
            <a:spLocks noGrp="1" noChangeArrowheads="1"/>
          </p:cNvSpPr>
          <p:nvPr>
            <p:ph type="body" idx="1"/>
          </p:nvPr>
        </p:nvSpPr>
        <p:spPr bwMode="auto">
          <a:xfrm>
            <a:off x="283779" y="1143000"/>
            <a:ext cx="8403021" cy="53340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150000"/>
              </a:lnSpc>
              <a:spcBef>
                <a:spcPct val="0"/>
              </a:spcBef>
              <a:buClr>
                <a:schemeClr val="accent6"/>
              </a:buClr>
            </a:pPr>
            <a:r>
              <a:rPr lang="en-US" altLang="en-US" sz="2800" dirty="0"/>
              <a:t>The </a:t>
            </a:r>
            <a:r>
              <a:rPr lang="en-US" altLang="en-US" sz="2800" dirty="0" smtClean="0"/>
              <a:t>P/C </a:t>
            </a:r>
            <a:r>
              <a:rPr lang="en-US" altLang="en-US" sz="2800" dirty="0"/>
              <a:t>insurance industry is highly competitive</a:t>
            </a:r>
          </a:p>
          <a:p>
            <a:pPr>
              <a:lnSpc>
                <a:spcPct val="150000"/>
              </a:lnSpc>
              <a:spcBef>
                <a:spcPct val="0"/>
              </a:spcBef>
              <a:buClr>
                <a:schemeClr val="accent6"/>
              </a:buClr>
            </a:pPr>
            <a:r>
              <a:rPr lang="en-US" altLang="en-US" sz="2800" dirty="0"/>
              <a:t>It’s a highly cyclical/volatile </a:t>
            </a:r>
            <a:r>
              <a:rPr lang="en-US" altLang="en-US" sz="2800" dirty="0" smtClean="0"/>
              <a:t>business</a:t>
            </a:r>
          </a:p>
          <a:p>
            <a:pPr>
              <a:lnSpc>
                <a:spcPct val="150000"/>
              </a:lnSpc>
              <a:spcBef>
                <a:spcPct val="0"/>
              </a:spcBef>
              <a:buClr>
                <a:schemeClr val="accent6"/>
              </a:buClr>
            </a:pPr>
            <a:r>
              <a:rPr lang="en-US" altLang="en-US" sz="2800" dirty="0" smtClean="0"/>
              <a:t>The industry is financially very strong</a:t>
            </a:r>
            <a:endParaRPr lang="en-US" altLang="en-US" sz="2800" dirty="0"/>
          </a:p>
          <a:p>
            <a:pPr>
              <a:lnSpc>
                <a:spcPct val="150000"/>
              </a:lnSpc>
              <a:spcBef>
                <a:spcPct val="0"/>
              </a:spcBef>
              <a:buClr>
                <a:schemeClr val="accent6"/>
              </a:buClr>
            </a:pPr>
            <a:r>
              <a:rPr lang="en-US" altLang="en-US" sz="2800" dirty="0" smtClean="0"/>
              <a:t>Profitability depends not only on claims activity but also investment returns and other factors</a:t>
            </a:r>
            <a:endParaRPr lang="en-US" altLang="en-US" sz="2800" dirty="0"/>
          </a:p>
          <a:p>
            <a:pPr>
              <a:lnSpc>
                <a:spcPct val="150000"/>
              </a:lnSpc>
              <a:spcBef>
                <a:spcPct val="0"/>
              </a:spcBef>
              <a:buClr>
                <a:schemeClr val="accent6"/>
              </a:buClr>
            </a:pPr>
            <a:r>
              <a:rPr lang="en-US" altLang="en-US" sz="2800" dirty="0"/>
              <a:t>Many factors influence price (rate) and availability</a:t>
            </a:r>
          </a:p>
          <a:p>
            <a:pPr lvl="1">
              <a:lnSpc>
                <a:spcPct val="150000"/>
              </a:lnSpc>
              <a:spcBef>
                <a:spcPct val="0"/>
              </a:spcBef>
              <a:buClr>
                <a:schemeClr val="accent6"/>
              </a:buClr>
            </a:pPr>
            <a:r>
              <a:rPr lang="en-US" altLang="en-US" sz="2400" dirty="0"/>
              <a:t>General &amp; individual risk rating factors</a:t>
            </a:r>
          </a:p>
          <a:p>
            <a:pPr lvl="1">
              <a:lnSpc>
                <a:spcPct val="150000"/>
              </a:lnSpc>
              <a:spcBef>
                <a:spcPct val="0"/>
              </a:spcBef>
              <a:buClr>
                <a:schemeClr val="accent6"/>
              </a:buClr>
            </a:pPr>
            <a:r>
              <a:rPr lang="en-US" altLang="en-US" sz="2400" dirty="0"/>
              <a:t>Nature of regulation has significant impact on competition, consumer choice, and </a:t>
            </a:r>
            <a:r>
              <a:rPr lang="en-US" altLang="en-US" sz="2400" dirty="0" smtClean="0"/>
              <a:t>price</a:t>
            </a:r>
            <a:endParaRPr lang="en-US" altLang="en-US" sz="2400" dirty="0"/>
          </a:p>
        </p:txBody>
      </p:sp>
    </p:spTree>
    <p:extLst>
      <p:ext uri="{BB962C8B-B14F-4D97-AF65-F5344CB8AC3E}">
        <p14:creationId xmlns:p14="http://schemas.microsoft.com/office/powerpoint/2010/main" val="308492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6147">
                                            <p:bg/>
                                          </p:spTgt>
                                        </p:tgtEl>
                                        <p:attrNameLst>
                                          <p:attrName>style.visibility</p:attrName>
                                        </p:attrNameLst>
                                      </p:cBhvr>
                                      <p:to>
                                        <p:strVal val="visible"/>
                                      </p:to>
                                    </p:set>
                                    <p:anim calcmode="lin" valueType="num">
                                      <p:cBhvr additive="base">
                                        <p:cTn id="7" dur="500" fill="hold"/>
                                        <p:tgtEl>
                                          <p:spTgt spid="256614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56614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6147">
                                            <p:txEl>
                                              <p:pRg st="0" end="0"/>
                                            </p:txEl>
                                          </p:spTgt>
                                        </p:tgtEl>
                                        <p:attrNameLst>
                                          <p:attrName>style.visibility</p:attrName>
                                        </p:attrNameLst>
                                      </p:cBhvr>
                                      <p:to>
                                        <p:strVal val="visible"/>
                                      </p:to>
                                    </p:set>
                                    <p:anim calcmode="lin" valueType="num">
                                      <p:cBhvr additive="base">
                                        <p:cTn id="13" dur="500" fill="hold"/>
                                        <p:tgtEl>
                                          <p:spTgt spid="256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6147">
                                            <p:txEl>
                                              <p:pRg st="1" end="1"/>
                                            </p:txEl>
                                          </p:spTgt>
                                        </p:tgtEl>
                                        <p:attrNameLst>
                                          <p:attrName>style.visibility</p:attrName>
                                        </p:attrNameLst>
                                      </p:cBhvr>
                                      <p:to>
                                        <p:strVal val="visible"/>
                                      </p:to>
                                    </p:set>
                                    <p:anim calcmode="lin" valueType="num">
                                      <p:cBhvr additive="base">
                                        <p:cTn id="19" dur="500" fill="hold"/>
                                        <p:tgtEl>
                                          <p:spTgt spid="256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6147">
                                            <p:txEl>
                                              <p:pRg st="2" end="2"/>
                                            </p:txEl>
                                          </p:spTgt>
                                        </p:tgtEl>
                                        <p:attrNameLst>
                                          <p:attrName>style.visibility</p:attrName>
                                        </p:attrNameLst>
                                      </p:cBhvr>
                                      <p:to>
                                        <p:strVal val="visible"/>
                                      </p:to>
                                    </p:set>
                                    <p:anim calcmode="lin" valueType="num">
                                      <p:cBhvr additive="base">
                                        <p:cTn id="25" dur="500" fill="hold"/>
                                        <p:tgtEl>
                                          <p:spTgt spid="256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6147">
                                            <p:txEl>
                                              <p:pRg st="3" end="3"/>
                                            </p:txEl>
                                          </p:spTgt>
                                        </p:tgtEl>
                                        <p:attrNameLst>
                                          <p:attrName>style.visibility</p:attrName>
                                        </p:attrNameLst>
                                      </p:cBhvr>
                                      <p:to>
                                        <p:strVal val="visible"/>
                                      </p:to>
                                    </p:set>
                                    <p:anim calcmode="lin" valueType="num">
                                      <p:cBhvr additive="base">
                                        <p:cTn id="31" dur="500" fill="hold"/>
                                        <p:tgtEl>
                                          <p:spTgt spid="25661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66147">
                                            <p:txEl>
                                              <p:pRg st="4" end="4"/>
                                            </p:txEl>
                                          </p:spTgt>
                                        </p:tgtEl>
                                        <p:attrNameLst>
                                          <p:attrName>style.visibility</p:attrName>
                                        </p:attrNameLst>
                                      </p:cBhvr>
                                      <p:to>
                                        <p:strVal val="visible"/>
                                      </p:to>
                                    </p:set>
                                    <p:anim calcmode="lin" valueType="num">
                                      <p:cBhvr additive="base">
                                        <p:cTn id="37" dur="500" fill="hold"/>
                                        <p:tgtEl>
                                          <p:spTgt spid="256614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6147">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566147">
                                            <p:txEl>
                                              <p:pRg st="5" end="5"/>
                                            </p:txEl>
                                          </p:spTgt>
                                        </p:tgtEl>
                                        <p:attrNameLst>
                                          <p:attrName>style.visibility</p:attrName>
                                        </p:attrNameLst>
                                      </p:cBhvr>
                                      <p:to>
                                        <p:strVal val="visible"/>
                                      </p:to>
                                    </p:set>
                                    <p:anim calcmode="lin" valueType="num">
                                      <p:cBhvr additive="base">
                                        <p:cTn id="41" dur="500" fill="hold"/>
                                        <p:tgtEl>
                                          <p:spTgt spid="2566147">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566147">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566147">
                                            <p:txEl>
                                              <p:pRg st="6" end="6"/>
                                            </p:txEl>
                                          </p:spTgt>
                                        </p:tgtEl>
                                        <p:attrNameLst>
                                          <p:attrName>style.visibility</p:attrName>
                                        </p:attrNameLst>
                                      </p:cBhvr>
                                      <p:to>
                                        <p:strVal val="visible"/>
                                      </p:to>
                                    </p:set>
                                    <p:anim calcmode="lin" valueType="num">
                                      <p:cBhvr additive="base">
                                        <p:cTn id="45" dur="500" fill="hold"/>
                                        <p:tgtEl>
                                          <p:spTgt spid="2566147">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56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6147"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33123"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A2F20732-A4D4-4BEA-B6BE-959695E8D56F}" type="slidenum">
              <a:rPr lang="en-US" sz="900">
                <a:solidFill>
                  <a:schemeClr val="bg1"/>
                </a:solidFill>
              </a:rPr>
              <a:pPr algn="r" eaLnBrk="0" hangingPunct="0">
                <a:lnSpc>
                  <a:spcPct val="85000"/>
                </a:lnSpc>
                <a:spcBef>
                  <a:spcPct val="20000"/>
                </a:spcBef>
              </a:pPr>
              <a:t>49</a:t>
            </a:fld>
            <a:endParaRPr lang="en-US" sz="900">
              <a:solidFill>
                <a:schemeClr val="bg1"/>
              </a:solidFill>
            </a:endParaRPr>
          </a:p>
        </p:txBody>
      </p:sp>
      <p:pic>
        <p:nvPicPr>
          <p:cNvPr id="133124"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619125" y="2597146"/>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9600" b="1" dirty="0" smtClean="0">
                <a:solidFill>
                  <a:schemeClr val="bg1"/>
                </a:solidFill>
              </a:rPr>
              <a:t>Q &amp; A</a:t>
            </a:r>
            <a:endParaRPr lang="en-US" sz="9600" b="1" dirty="0">
              <a:solidFill>
                <a:schemeClr val="bg1"/>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49</a:t>
            </a:fld>
            <a:endParaRPr lang="en-US"/>
          </a:p>
        </p:txBody>
      </p:sp>
    </p:spTree>
    <p:extLst>
      <p:ext uri="{BB962C8B-B14F-4D97-AF65-F5344CB8AC3E}">
        <p14:creationId xmlns:p14="http://schemas.microsoft.com/office/powerpoint/2010/main" val="407727801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946" name="Rectangle 2"/>
          <p:cNvSpPr>
            <a:spLocks noGrp="1" noChangeArrowheads="1"/>
          </p:cNvSpPr>
          <p:nvPr>
            <p:ph type="title"/>
          </p:nvPr>
        </p:nvSpPr>
        <p:spPr>
          <a:xfrm>
            <a:off x="554182" y="374650"/>
            <a:ext cx="7772400" cy="307975"/>
          </a:xfrm>
        </p:spPr>
        <p:txBody>
          <a:bodyPr/>
          <a:lstStyle/>
          <a:p>
            <a:r>
              <a:rPr lang="en-US" altLang="en-US" dirty="0"/>
              <a:t>What is Reinsurance?</a:t>
            </a:r>
          </a:p>
        </p:txBody>
      </p:sp>
      <p:sp>
        <p:nvSpPr>
          <p:cNvPr id="2642947" name="Rectangle 3"/>
          <p:cNvSpPr>
            <a:spLocks noGrp="1" noChangeArrowheads="1"/>
          </p:cNvSpPr>
          <p:nvPr>
            <p:ph type="body" idx="1"/>
          </p:nvPr>
        </p:nvSpPr>
        <p:spPr bwMode="auto">
          <a:xfrm>
            <a:off x="381000" y="990600"/>
            <a:ext cx="8610600" cy="48768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buClr>
                <a:schemeClr val="tx1"/>
              </a:buClr>
            </a:pPr>
            <a:r>
              <a:rPr lang="en-US" altLang="en-US" sz="2800" dirty="0"/>
              <a:t>Reinsurance is insurance for insurance companies</a:t>
            </a:r>
          </a:p>
          <a:p>
            <a:pPr>
              <a:buClr>
                <a:schemeClr val="tx1"/>
              </a:buClr>
            </a:pPr>
            <a:r>
              <a:rPr lang="en-US" altLang="en-US" sz="2800" dirty="0"/>
              <a:t>Essential to helping spread risk globally</a:t>
            </a:r>
          </a:p>
          <a:p>
            <a:pPr lvl="1">
              <a:buClr>
                <a:schemeClr val="tx1"/>
              </a:buClr>
            </a:pPr>
            <a:r>
              <a:rPr lang="en-US" altLang="en-US" sz="2400" dirty="0"/>
              <a:t>Very important in CAT risk</a:t>
            </a:r>
          </a:p>
          <a:p>
            <a:pPr lvl="1">
              <a:buClr>
                <a:schemeClr val="tx1"/>
              </a:buClr>
            </a:pPr>
            <a:r>
              <a:rPr lang="en-US" altLang="en-US" sz="2400" dirty="0"/>
              <a:t>Critical for liability coverages, </a:t>
            </a:r>
            <a:r>
              <a:rPr lang="en-US" altLang="en-US" sz="2400" dirty="0" smtClean="0"/>
              <a:t>especially </a:t>
            </a:r>
            <a:r>
              <a:rPr lang="en-US" altLang="en-US" sz="2400" dirty="0"/>
              <a:t>when large awards or settlements are possible</a:t>
            </a:r>
          </a:p>
          <a:p>
            <a:pPr lvl="1">
              <a:buClr>
                <a:schemeClr val="tx1"/>
              </a:buClr>
            </a:pPr>
            <a:r>
              <a:rPr lang="en-US" altLang="en-US" sz="2400" dirty="0"/>
              <a:t>Stabilizes results of, and expands capacity </a:t>
            </a:r>
            <a:r>
              <a:rPr lang="en-US" altLang="en-US" sz="2400" dirty="0" smtClean="0"/>
              <a:t>of primary </a:t>
            </a:r>
            <a:r>
              <a:rPr lang="en-US" altLang="en-US" sz="2400" dirty="0"/>
              <a:t>insurers</a:t>
            </a:r>
          </a:p>
          <a:p>
            <a:pPr lvl="1">
              <a:buClr>
                <a:schemeClr val="tx1"/>
              </a:buClr>
            </a:pPr>
            <a:r>
              <a:rPr lang="en-US" altLang="en-US" sz="2400" dirty="0"/>
              <a:t>Especially important to smaller </a:t>
            </a:r>
            <a:r>
              <a:rPr lang="en-US" altLang="en-US" sz="2400" dirty="0" smtClean="0"/>
              <a:t>companies but used by all</a:t>
            </a:r>
          </a:p>
          <a:p>
            <a:pPr lvl="1">
              <a:buClr>
                <a:schemeClr val="tx1"/>
              </a:buClr>
            </a:pPr>
            <a:r>
              <a:rPr lang="en-US" altLang="en-US" sz="2400" dirty="0" smtClean="0"/>
              <a:t>Supplemented by “alternative” market which includes structures such as Catastrophe Bonds</a:t>
            </a:r>
            <a:endParaRPr lang="en-US" altLang="en-US" sz="2400" dirty="0"/>
          </a:p>
          <a:p>
            <a:pPr>
              <a:buClr>
                <a:schemeClr val="tx1"/>
              </a:buClr>
            </a:pPr>
            <a:endParaRPr lang="en-US" altLang="en-US" dirty="0"/>
          </a:p>
        </p:txBody>
      </p:sp>
    </p:spTree>
    <p:extLst>
      <p:ext uri="{BB962C8B-B14F-4D97-AF65-F5344CB8AC3E}">
        <p14:creationId xmlns:p14="http://schemas.microsoft.com/office/powerpoint/2010/main" val="171902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42946"/>
                                        </p:tgtEl>
                                        <p:attrNameLst>
                                          <p:attrName>style.visibility</p:attrName>
                                        </p:attrNameLst>
                                      </p:cBhvr>
                                      <p:to>
                                        <p:strVal val="visible"/>
                                      </p:to>
                                    </p:set>
                                    <p:animEffect transition="in" filter="box(out)">
                                      <p:cBhvr>
                                        <p:cTn id="7" dur="500"/>
                                        <p:tgtEl>
                                          <p:spTgt spid="264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42947">
                                            <p:txEl>
                                              <p:pRg st="0" end="0"/>
                                            </p:txEl>
                                          </p:spTgt>
                                        </p:tgtEl>
                                        <p:attrNameLst>
                                          <p:attrName>style.visibility</p:attrName>
                                        </p:attrNameLst>
                                      </p:cBhvr>
                                      <p:to>
                                        <p:strVal val="visible"/>
                                      </p:to>
                                    </p:set>
                                    <p:anim calcmode="lin" valueType="num">
                                      <p:cBhvr>
                                        <p:cTn id="12" dur="500" fill="hold"/>
                                        <p:tgtEl>
                                          <p:spTgt spid="2642947">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4294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429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429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642947">
                                            <p:txEl>
                                              <p:pRg st="1" end="1"/>
                                            </p:txEl>
                                          </p:spTgt>
                                        </p:tgtEl>
                                        <p:attrNameLst>
                                          <p:attrName>style.visibility</p:attrName>
                                        </p:attrNameLst>
                                      </p:cBhvr>
                                      <p:to>
                                        <p:strVal val="visible"/>
                                      </p:to>
                                    </p:set>
                                    <p:anim calcmode="lin" valueType="num">
                                      <p:cBhvr>
                                        <p:cTn id="20" dur="500" fill="hold"/>
                                        <p:tgtEl>
                                          <p:spTgt spid="2642947">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642947">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64294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642947">
                                            <p:txEl>
                                              <p:pRg st="1" end="1"/>
                                            </p:txEl>
                                          </p:spTgt>
                                        </p:tgtEl>
                                        <p:attrNameLst>
                                          <p:attrName>ppt_h</p:attrName>
                                        </p:attrNameLst>
                                      </p:cBhvr>
                                      <p:tavLst>
                                        <p:tav tm="0">
                                          <p:val>
                                            <p:strVal val="#ppt_h"/>
                                          </p:val>
                                        </p:tav>
                                        <p:tav tm="100000">
                                          <p:val>
                                            <p:strVal val="#ppt_h"/>
                                          </p:val>
                                        </p:tav>
                                      </p:tavLst>
                                    </p:anim>
                                  </p:childTnLst>
                                </p:cTn>
                              </p:par>
                              <p:par>
                                <p:cTn id="24" presetID="17" presetClass="entr" presetSubtype="8" fill="hold" grpId="0" nodeType="withEffect">
                                  <p:stCondLst>
                                    <p:cond delay="0"/>
                                  </p:stCondLst>
                                  <p:childTnLst>
                                    <p:set>
                                      <p:cBhvr>
                                        <p:cTn id="25" dur="1" fill="hold">
                                          <p:stCondLst>
                                            <p:cond delay="0"/>
                                          </p:stCondLst>
                                        </p:cTn>
                                        <p:tgtEl>
                                          <p:spTgt spid="2642947">
                                            <p:txEl>
                                              <p:pRg st="2" end="2"/>
                                            </p:txEl>
                                          </p:spTgt>
                                        </p:tgtEl>
                                        <p:attrNameLst>
                                          <p:attrName>style.visibility</p:attrName>
                                        </p:attrNameLst>
                                      </p:cBhvr>
                                      <p:to>
                                        <p:strVal val="visible"/>
                                      </p:to>
                                    </p:set>
                                    <p:anim calcmode="lin" valueType="num">
                                      <p:cBhvr>
                                        <p:cTn id="26" dur="500" fill="hold"/>
                                        <p:tgtEl>
                                          <p:spTgt spid="2642947">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642947">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64294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642947">
                                            <p:txEl>
                                              <p:pRg st="2" end="2"/>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2642947">
                                            <p:txEl>
                                              <p:pRg st="3" end="3"/>
                                            </p:txEl>
                                          </p:spTgt>
                                        </p:tgtEl>
                                        <p:attrNameLst>
                                          <p:attrName>style.visibility</p:attrName>
                                        </p:attrNameLst>
                                      </p:cBhvr>
                                      <p:to>
                                        <p:strVal val="visible"/>
                                      </p:to>
                                    </p:set>
                                    <p:anim calcmode="lin" valueType="num">
                                      <p:cBhvr>
                                        <p:cTn id="32" dur="500" fill="hold"/>
                                        <p:tgtEl>
                                          <p:spTgt spid="2642947">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42947">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42947">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42947">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642947">
                                            <p:txEl>
                                              <p:pRg st="4" end="4"/>
                                            </p:txEl>
                                          </p:spTgt>
                                        </p:tgtEl>
                                        <p:attrNameLst>
                                          <p:attrName>style.visibility</p:attrName>
                                        </p:attrNameLst>
                                      </p:cBhvr>
                                      <p:to>
                                        <p:strVal val="visible"/>
                                      </p:to>
                                    </p:set>
                                    <p:anim calcmode="lin" valueType="num">
                                      <p:cBhvr>
                                        <p:cTn id="38" dur="500" fill="hold"/>
                                        <p:tgtEl>
                                          <p:spTgt spid="2642947">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42947">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4294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42947">
                                            <p:txEl>
                                              <p:pRg st="4" end="4"/>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2642947">
                                            <p:txEl>
                                              <p:pRg st="5" end="5"/>
                                            </p:txEl>
                                          </p:spTgt>
                                        </p:tgtEl>
                                        <p:attrNameLst>
                                          <p:attrName>style.visibility</p:attrName>
                                        </p:attrNameLst>
                                      </p:cBhvr>
                                      <p:to>
                                        <p:strVal val="visible"/>
                                      </p:to>
                                    </p:set>
                                    <p:anim calcmode="lin" valueType="num">
                                      <p:cBhvr>
                                        <p:cTn id="44" dur="500" fill="hold"/>
                                        <p:tgtEl>
                                          <p:spTgt spid="2642947">
                                            <p:txEl>
                                              <p:pRg st="5" end="5"/>
                                            </p:txEl>
                                          </p:spTgt>
                                        </p:tgtEl>
                                        <p:attrNameLst>
                                          <p:attrName>ppt_x</p:attrName>
                                        </p:attrNameLst>
                                      </p:cBhvr>
                                      <p:tavLst>
                                        <p:tav tm="0">
                                          <p:val>
                                            <p:strVal val="#ppt_x-#ppt_w/2"/>
                                          </p:val>
                                        </p:tav>
                                        <p:tav tm="100000">
                                          <p:val>
                                            <p:strVal val="#ppt_x"/>
                                          </p:val>
                                        </p:tav>
                                      </p:tavLst>
                                    </p:anim>
                                    <p:anim calcmode="lin" valueType="num">
                                      <p:cBhvr>
                                        <p:cTn id="45" dur="500" fill="hold"/>
                                        <p:tgtEl>
                                          <p:spTgt spid="2642947">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2642947">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642947">
                                            <p:txEl>
                                              <p:pRg st="5" end="5"/>
                                            </p:txEl>
                                          </p:spTgt>
                                        </p:tgtEl>
                                        <p:attrNameLst>
                                          <p:attrName>ppt_h</p:attrName>
                                        </p:attrNameLst>
                                      </p:cBhvr>
                                      <p:tavLst>
                                        <p:tav tm="0">
                                          <p:val>
                                            <p:strVal val="#ppt_h"/>
                                          </p:val>
                                        </p:tav>
                                        <p:tav tm="100000">
                                          <p:val>
                                            <p:strVal val="#ppt_h"/>
                                          </p:val>
                                        </p:tav>
                                      </p:tavLst>
                                    </p:anim>
                                  </p:childTnLst>
                                </p:cTn>
                              </p:par>
                              <p:par>
                                <p:cTn id="48" presetID="17" presetClass="entr" presetSubtype="8" fill="hold" grpId="0" nodeType="withEffect">
                                  <p:stCondLst>
                                    <p:cond delay="0"/>
                                  </p:stCondLst>
                                  <p:childTnLst>
                                    <p:set>
                                      <p:cBhvr>
                                        <p:cTn id="49" dur="1" fill="hold">
                                          <p:stCondLst>
                                            <p:cond delay="0"/>
                                          </p:stCondLst>
                                        </p:cTn>
                                        <p:tgtEl>
                                          <p:spTgt spid="2642947">
                                            <p:txEl>
                                              <p:pRg st="6" end="6"/>
                                            </p:txEl>
                                          </p:spTgt>
                                        </p:tgtEl>
                                        <p:attrNameLst>
                                          <p:attrName>style.visibility</p:attrName>
                                        </p:attrNameLst>
                                      </p:cBhvr>
                                      <p:to>
                                        <p:strVal val="visible"/>
                                      </p:to>
                                    </p:set>
                                    <p:anim calcmode="lin" valueType="num">
                                      <p:cBhvr>
                                        <p:cTn id="50" dur="500" fill="hold"/>
                                        <p:tgtEl>
                                          <p:spTgt spid="2642947">
                                            <p:txEl>
                                              <p:pRg st="6" end="6"/>
                                            </p:txEl>
                                          </p:spTgt>
                                        </p:tgtEl>
                                        <p:attrNameLst>
                                          <p:attrName>ppt_x</p:attrName>
                                        </p:attrNameLst>
                                      </p:cBhvr>
                                      <p:tavLst>
                                        <p:tav tm="0">
                                          <p:val>
                                            <p:strVal val="#ppt_x-#ppt_w/2"/>
                                          </p:val>
                                        </p:tav>
                                        <p:tav tm="100000">
                                          <p:val>
                                            <p:strVal val="#ppt_x"/>
                                          </p:val>
                                        </p:tav>
                                      </p:tavLst>
                                    </p:anim>
                                    <p:anim calcmode="lin" valueType="num">
                                      <p:cBhvr>
                                        <p:cTn id="51" dur="500" fill="hold"/>
                                        <p:tgtEl>
                                          <p:spTgt spid="2642947">
                                            <p:txEl>
                                              <p:pRg st="6" end="6"/>
                                            </p:txEl>
                                          </p:spTgt>
                                        </p:tgtEl>
                                        <p:attrNameLst>
                                          <p:attrName>ppt_y</p:attrName>
                                        </p:attrNameLst>
                                      </p:cBhvr>
                                      <p:tavLst>
                                        <p:tav tm="0">
                                          <p:val>
                                            <p:strVal val="#ppt_y"/>
                                          </p:val>
                                        </p:tav>
                                        <p:tav tm="100000">
                                          <p:val>
                                            <p:strVal val="#ppt_y"/>
                                          </p:val>
                                        </p:tav>
                                      </p:tavLst>
                                    </p:anim>
                                    <p:anim calcmode="lin" valueType="num">
                                      <p:cBhvr>
                                        <p:cTn id="52" dur="500" fill="hold"/>
                                        <p:tgtEl>
                                          <p:spTgt spid="2642947">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2642947">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946" grpId="0" autoUpdateAnimBg="0"/>
      <p:bldP spid="264294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2363724"/>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endParaRPr lang="en-US" sz="3600" b="1" i="1" dirty="0">
              <a:solidFill>
                <a:srgbClr val="FF0000"/>
              </a:solidFill>
            </a:endParaRPr>
          </a:p>
          <a:p>
            <a:pPr algn="ctr" eaLnBrk="0" hangingPunct="0">
              <a:lnSpc>
                <a:spcPct val="90000"/>
              </a:lnSpc>
              <a:spcBef>
                <a:spcPct val="25000"/>
              </a:spcBef>
              <a:buClr>
                <a:schemeClr val="accent2"/>
              </a:buClr>
              <a:buFont typeface="Wingdings" pitchFamily="2" charset="2"/>
              <a:buNone/>
            </a:pPr>
            <a:r>
              <a:rPr lang="en-US" sz="3600" b="1" i="1" dirty="0">
                <a:solidFill>
                  <a:srgbClr val="FF0000"/>
                </a:solidFill>
              </a:rPr>
              <a:t>Twitter: </a:t>
            </a:r>
            <a:r>
              <a:rPr lang="en-US" sz="3600" b="1" i="1" dirty="0" smtClean="0">
                <a:solidFill>
                  <a:srgbClr val="00B050"/>
                </a:solidFill>
              </a:rPr>
              <a:t>twitter.com/</a:t>
            </a:r>
            <a:r>
              <a:rPr lang="en-US" sz="3600" b="1" i="1" dirty="0" err="1" smtClean="0">
                <a:solidFill>
                  <a:srgbClr val="00B050"/>
                </a:solidFill>
              </a:rPr>
              <a:t>bob_hartwig</a:t>
            </a:r>
            <a:endParaRPr lang="en-US" sz="3600" b="1" i="1" dirty="0" smtClean="0">
              <a:solidFill>
                <a:srgbClr val="00B050"/>
              </a:solidFill>
            </a:endParaRPr>
          </a:p>
          <a:p>
            <a:pPr algn="ctr" eaLnBrk="0" hangingPunct="0">
              <a:lnSpc>
                <a:spcPct val="90000"/>
              </a:lnSpc>
              <a:spcBef>
                <a:spcPct val="25000"/>
              </a:spcBef>
              <a:buClr>
                <a:schemeClr val="accent2"/>
              </a:buClr>
              <a:buFont typeface="Wingdings" pitchFamily="2" charset="2"/>
              <a:buNone/>
            </a:pPr>
            <a:r>
              <a:rPr lang="en-US" sz="3600" b="1" i="1" dirty="0" smtClean="0">
                <a:solidFill>
                  <a:srgbClr val="FF0000"/>
                </a:solidFill>
              </a:rPr>
              <a:t>Download at </a:t>
            </a:r>
            <a:r>
              <a:rPr lang="en-US" sz="3600" b="1" i="1" dirty="0" smtClean="0">
                <a:solidFill>
                  <a:srgbClr val="FF0000"/>
                </a:solidFill>
                <a:hlinkClick r:id="rId3"/>
              </a:rPr>
              <a:t>www.iii.org/presentations</a:t>
            </a:r>
            <a:r>
              <a:rPr lang="en-US" sz="3600" b="1" i="1" dirty="0" smtClean="0">
                <a:solidFill>
                  <a:srgbClr val="00B050"/>
                </a:solidFill>
              </a:rPr>
              <a:t> </a:t>
            </a:r>
            <a:endParaRPr lang="en-US" sz="3600" b="1" i="1" dirty="0">
              <a:solidFill>
                <a:srgbClr val="C0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50</a:t>
            </a:fld>
            <a:endParaRPr lang="en-US"/>
          </a:p>
        </p:txBody>
      </p:sp>
    </p:spTree>
    <p:extLst>
      <p:ext uri="{BB962C8B-B14F-4D97-AF65-F5344CB8AC3E}">
        <p14:creationId xmlns:p14="http://schemas.microsoft.com/office/powerpoint/2010/main" val="315745419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4754" name="Rectangle 2"/>
          <p:cNvSpPr>
            <a:spLocks noGrp="1" noChangeArrowheads="1"/>
          </p:cNvSpPr>
          <p:nvPr>
            <p:ph type="title"/>
          </p:nvPr>
        </p:nvSpPr>
        <p:spPr>
          <a:xfrm>
            <a:off x="228600" y="289791"/>
            <a:ext cx="7772400" cy="228600"/>
          </a:xfrm>
        </p:spPr>
        <p:txBody>
          <a:bodyPr/>
          <a:lstStyle/>
          <a:p>
            <a:r>
              <a:rPr lang="en-US" altLang="en-US" dirty="0"/>
              <a:t>Organizational Structure of Insurers</a:t>
            </a:r>
          </a:p>
        </p:txBody>
      </p:sp>
      <p:sp>
        <p:nvSpPr>
          <p:cNvPr id="2634755" name="Rectangle 3"/>
          <p:cNvSpPr>
            <a:spLocks noGrp="1" noChangeArrowheads="1"/>
          </p:cNvSpPr>
          <p:nvPr>
            <p:ph type="body" idx="1"/>
          </p:nvPr>
        </p:nvSpPr>
        <p:spPr bwMode="auto">
          <a:xfrm>
            <a:off x="228600" y="838200"/>
            <a:ext cx="8686800" cy="57150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70000"/>
              </a:lnSpc>
              <a:buClr>
                <a:schemeClr val="accent6"/>
              </a:buClr>
            </a:pPr>
            <a:r>
              <a:rPr lang="en-US" altLang="en-US" dirty="0"/>
              <a:t>Shareholder-owned</a:t>
            </a:r>
            <a:r>
              <a:rPr lang="en-US" altLang="en-US" b="1" dirty="0"/>
              <a:t> (</a:t>
            </a:r>
            <a:r>
              <a:rPr lang="en-US" altLang="en-US" dirty="0"/>
              <a:t>Stock)</a:t>
            </a:r>
            <a:r>
              <a:rPr lang="en-US" altLang="en-US" b="1" dirty="0"/>
              <a:t> i</a:t>
            </a:r>
            <a:r>
              <a:rPr lang="en-US" altLang="en-US" dirty="0"/>
              <a:t>nsurers: </a:t>
            </a:r>
            <a:r>
              <a:rPr lang="en-US" altLang="en-US" dirty="0" smtClean="0"/>
              <a:t>776</a:t>
            </a:r>
            <a:r>
              <a:rPr lang="en-US" altLang="en-US" b="1" dirty="0" smtClean="0"/>
              <a:t> </a:t>
            </a:r>
            <a:r>
              <a:rPr lang="en-US" altLang="en-US" dirty="0"/>
              <a:t>organizations</a:t>
            </a:r>
            <a:br>
              <a:rPr lang="en-US" altLang="en-US" dirty="0"/>
            </a:br>
            <a:endParaRPr lang="en-US" altLang="en-US" dirty="0"/>
          </a:p>
          <a:p>
            <a:pPr>
              <a:lnSpc>
                <a:spcPct val="70000"/>
              </a:lnSpc>
              <a:buClr>
                <a:schemeClr val="accent6"/>
              </a:buClr>
            </a:pPr>
            <a:r>
              <a:rPr lang="en-US" altLang="en-US" dirty="0"/>
              <a:t>Policyholder-owned insurers</a:t>
            </a:r>
          </a:p>
          <a:p>
            <a:pPr lvl="1">
              <a:lnSpc>
                <a:spcPct val="70000"/>
              </a:lnSpc>
              <a:buClr>
                <a:schemeClr val="accent6"/>
              </a:buClr>
            </a:pPr>
            <a:r>
              <a:rPr lang="en-US" altLang="en-US" sz="1800" dirty="0"/>
              <a:t>Mutual companies: </a:t>
            </a:r>
            <a:r>
              <a:rPr lang="en-US" altLang="en-US" sz="1800" dirty="0" smtClean="0"/>
              <a:t>397 </a:t>
            </a:r>
            <a:r>
              <a:rPr lang="en-US" altLang="en-US" sz="1800" dirty="0"/>
              <a:t>organizations</a:t>
            </a:r>
          </a:p>
          <a:p>
            <a:pPr lvl="1">
              <a:lnSpc>
                <a:spcPct val="70000"/>
              </a:lnSpc>
              <a:buClr>
                <a:schemeClr val="accent6"/>
              </a:buClr>
            </a:pPr>
            <a:r>
              <a:rPr lang="en-US" altLang="en-US" sz="1800" dirty="0"/>
              <a:t>Reciprocals: </a:t>
            </a:r>
            <a:r>
              <a:rPr lang="en-US" altLang="en-US" sz="1800" dirty="0" smtClean="0"/>
              <a:t>70 </a:t>
            </a:r>
            <a:r>
              <a:rPr lang="en-US" altLang="en-US" sz="1800" dirty="0"/>
              <a:t>organizations</a:t>
            </a:r>
            <a:br>
              <a:rPr lang="en-US" altLang="en-US" sz="1800" dirty="0"/>
            </a:br>
            <a:endParaRPr lang="en-US" altLang="en-US" sz="1800" dirty="0"/>
          </a:p>
          <a:p>
            <a:pPr>
              <a:lnSpc>
                <a:spcPct val="70000"/>
              </a:lnSpc>
              <a:buClr>
                <a:schemeClr val="accent6"/>
              </a:buClr>
            </a:pPr>
            <a:r>
              <a:rPr lang="en-US" altLang="en-US" dirty="0"/>
              <a:t>Business-owned insurers</a:t>
            </a:r>
            <a:r>
              <a:rPr lang="en-US" altLang="en-US" b="1" dirty="0"/>
              <a:t> </a:t>
            </a:r>
          </a:p>
          <a:p>
            <a:pPr lvl="1">
              <a:lnSpc>
                <a:spcPct val="70000"/>
              </a:lnSpc>
              <a:buClr>
                <a:schemeClr val="accent6"/>
              </a:buClr>
            </a:pPr>
            <a:r>
              <a:rPr lang="en-US" altLang="en-US" sz="1800" dirty="0"/>
              <a:t>Captive: Insurance subsidiary wholly owned by a single company whose primary business is not insurance</a:t>
            </a:r>
            <a:endParaRPr lang="en-US" altLang="en-US" sz="1800" b="1" dirty="0"/>
          </a:p>
          <a:p>
            <a:pPr lvl="1">
              <a:lnSpc>
                <a:spcPct val="70000"/>
              </a:lnSpc>
              <a:buClr>
                <a:schemeClr val="accent6"/>
              </a:buClr>
            </a:pPr>
            <a:r>
              <a:rPr lang="en-US" altLang="en-US" sz="1800" dirty="0"/>
              <a:t>Risk Retention Groups: Businesses (or other organizations) in same/similar industry form and own an insurer</a:t>
            </a:r>
          </a:p>
          <a:p>
            <a:pPr lvl="1">
              <a:lnSpc>
                <a:spcPct val="70000"/>
              </a:lnSpc>
              <a:buClr>
                <a:schemeClr val="accent6"/>
              </a:buClr>
            </a:pPr>
            <a:r>
              <a:rPr lang="en-US" altLang="en-US" sz="1800" b="1" dirty="0"/>
              <a:t>Self-Insurance: </a:t>
            </a:r>
            <a:r>
              <a:rPr lang="en-US" altLang="en-US" sz="1800" dirty="0"/>
              <a:t>assumption of its own risk by a business</a:t>
            </a:r>
            <a:br>
              <a:rPr lang="en-US" altLang="en-US" sz="1800" dirty="0"/>
            </a:br>
            <a:endParaRPr lang="en-US" altLang="en-US" sz="1600" dirty="0"/>
          </a:p>
          <a:p>
            <a:pPr>
              <a:lnSpc>
                <a:spcPct val="70000"/>
              </a:lnSpc>
              <a:buClr>
                <a:schemeClr val="accent6"/>
              </a:buClr>
            </a:pPr>
            <a:r>
              <a:rPr lang="en-US" altLang="en-US" dirty="0"/>
              <a:t>Government-owned insurers: </a:t>
            </a:r>
            <a:r>
              <a:rPr lang="en-US" altLang="en-US" dirty="0" smtClean="0"/>
              <a:t>~20 </a:t>
            </a:r>
            <a:r>
              <a:rPr lang="en-US" altLang="en-US" dirty="0"/>
              <a:t>organizations</a:t>
            </a:r>
            <a:r>
              <a:rPr lang="en-US" altLang="en-US" sz="2000" dirty="0"/>
              <a:t/>
            </a:r>
            <a:br>
              <a:rPr lang="en-US" altLang="en-US" sz="2000" dirty="0"/>
            </a:br>
            <a:endParaRPr lang="en-US" altLang="en-US" sz="2000" dirty="0"/>
          </a:p>
          <a:p>
            <a:pPr>
              <a:lnSpc>
                <a:spcPct val="70000"/>
              </a:lnSpc>
              <a:buClr>
                <a:schemeClr val="accent6"/>
              </a:buClr>
            </a:pPr>
            <a:r>
              <a:rPr lang="en-US" altLang="en-US" dirty="0"/>
              <a:t>“Partner”-owned insurers: (Lloyds): </a:t>
            </a:r>
            <a:r>
              <a:rPr lang="en-US" altLang="en-US" dirty="0" smtClean="0"/>
              <a:t>11 </a:t>
            </a:r>
            <a:r>
              <a:rPr lang="en-US" altLang="en-US" dirty="0"/>
              <a:t>US organizations</a:t>
            </a:r>
          </a:p>
          <a:p>
            <a:pPr lvl="1">
              <a:lnSpc>
                <a:spcPct val="70000"/>
              </a:lnSpc>
              <a:buClr>
                <a:schemeClr val="tx1"/>
              </a:buClr>
            </a:pPr>
            <a:endParaRPr lang="en-US" altLang="en-US" sz="1800" dirty="0"/>
          </a:p>
          <a:p>
            <a:pPr>
              <a:lnSpc>
                <a:spcPct val="70000"/>
              </a:lnSpc>
              <a:buClr>
                <a:schemeClr val="tx1"/>
              </a:buClr>
            </a:pPr>
            <a:endParaRPr lang="en-US" altLang="en-US" sz="2000" dirty="0"/>
          </a:p>
        </p:txBody>
      </p:sp>
    </p:spTree>
    <p:extLst>
      <p:ext uri="{BB962C8B-B14F-4D97-AF65-F5344CB8AC3E}">
        <p14:creationId xmlns:p14="http://schemas.microsoft.com/office/powerpoint/2010/main" val="510133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34754"/>
                                        </p:tgtEl>
                                        <p:attrNameLst>
                                          <p:attrName>style.visibility</p:attrName>
                                        </p:attrNameLst>
                                      </p:cBhvr>
                                      <p:to>
                                        <p:strVal val="visible"/>
                                      </p:to>
                                    </p:set>
                                    <p:animEffect transition="in" filter="box(out)">
                                      <p:cBhvr>
                                        <p:cTn id="7" dur="500"/>
                                        <p:tgtEl>
                                          <p:spTgt spid="263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34755">
                                            <p:txEl>
                                              <p:pRg st="0" end="0"/>
                                            </p:txEl>
                                          </p:spTgt>
                                        </p:tgtEl>
                                        <p:attrNameLst>
                                          <p:attrName>style.visibility</p:attrName>
                                        </p:attrNameLst>
                                      </p:cBhvr>
                                      <p:to>
                                        <p:strVal val="visible"/>
                                      </p:to>
                                    </p:set>
                                    <p:anim calcmode="lin" valueType="num">
                                      <p:cBhvr>
                                        <p:cTn id="12" dur="500" fill="hold"/>
                                        <p:tgtEl>
                                          <p:spTgt spid="263475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3475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3475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3475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634755">
                                            <p:txEl>
                                              <p:pRg st="1" end="1"/>
                                            </p:txEl>
                                          </p:spTgt>
                                        </p:tgtEl>
                                        <p:attrNameLst>
                                          <p:attrName>style.visibility</p:attrName>
                                        </p:attrNameLst>
                                      </p:cBhvr>
                                      <p:to>
                                        <p:strVal val="visible"/>
                                      </p:to>
                                    </p:set>
                                    <p:anim calcmode="lin" valueType="num">
                                      <p:cBhvr>
                                        <p:cTn id="20" dur="500" fill="hold"/>
                                        <p:tgtEl>
                                          <p:spTgt spid="2634755">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634755">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63475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634755">
                                            <p:txEl>
                                              <p:pRg st="1" end="1"/>
                                            </p:txEl>
                                          </p:spTgt>
                                        </p:tgtEl>
                                        <p:attrNameLst>
                                          <p:attrName>ppt_h</p:attrName>
                                        </p:attrNameLst>
                                      </p:cBhvr>
                                      <p:tavLst>
                                        <p:tav tm="0">
                                          <p:val>
                                            <p:strVal val="#ppt_h"/>
                                          </p:val>
                                        </p:tav>
                                        <p:tav tm="100000">
                                          <p:val>
                                            <p:strVal val="#ppt_h"/>
                                          </p:val>
                                        </p:tav>
                                      </p:tavLst>
                                    </p:anim>
                                  </p:childTnLst>
                                </p:cTn>
                              </p:par>
                              <p:par>
                                <p:cTn id="24" presetID="17" presetClass="entr" presetSubtype="8" fill="hold" grpId="0" nodeType="withEffect">
                                  <p:stCondLst>
                                    <p:cond delay="0"/>
                                  </p:stCondLst>
                                  <p:childTnLst>
                                    <p:set>
                                      <p:cBhvr>
                                        <p:cTn id="25" dur="1" fill="hold">
                                          <p:stCondLst>
                                            <p:cond delay="0"/>
                                          </p:stCondLst>
                                        </p:cTn>
                                        <p:tgtEl>
                                          <p:spTgt spid="2634755">
                                            <p:txEl>
                                              <p:pRg st="2" end="2"/>
                                            </p:txEl>
                                          </p:spTgt>
                                        </p:tgtEl>
                                        <p:attrNameLst>
                                          <p:attrName>style.visibility</p:attrName>
                                        </p:attrNameLst>
                                      </p:cBhvr>
                                      <p:to>
                                        <p:strVal val="visible"/>
                                      </p:to>
                                    </p:set>
                                    <p:anim calcmode="lin" valueType="num">
                                      <p:cBhvr>
                                        <p:cTn id="26" dur="500" fill="hold"/>
                                        <p:tgtEl>
                                          <p:spTgt spid="2634755">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634755">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63475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634755">
                                            <p:txEl>
                                              <p:pRg st="2" end="2"/>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2634755">
                                            <p:txEl>
                                              <p:pRg st="3" end="3"/>
                                            </p:txEl>
                                          </p:spTgt>
                                        </p:tgtEl>
                                        <p:attrNameLst>
                                          <p:attrName>style.visibility</p:attrName>
                                        </p:attrNameLst>
                                      </p:cBhvr>
                                      <p:to>
                                        <p:strVal val="visible"/>
                                      </p:to>
                                    </p:set>
                                    <p:anim calcmode="lin" valueType="num">
                                      <p:cBhvr>
                                        <p:cTn id="32" dur="500" fill="hold"/>
                                        <p:tgtEl>
                                          <p:spTgt spid="2634755">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34755">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34755">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3475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634755">
                                            <p:txEl>
                                              <p:pRg st="4" end="4"/>
                                            </p:txEl>
                                          </p:spTgt>
                                        </p:tgtEl>
                                        <p:attrNameLst>
                                          <p:attrName>style.visibility</p:attrName>
                                        </p:attrNameLst>
                                      </p:cBhvr>
                                      <p:to>
                                        <p:strVal val="visible"/>
                                      </p:to>
                                    </p:set>
                                    <p:anim calcmode="lin" valueType="num">
                                      <p:cBhvr>
                                        <p:cTn id="40" dur="500" fill="hold"/>
                                        <p:tgtEl>
                                          <p:spTgt spid="2634755">
                                            <p:txEl>
                                              <p:pRg st="4" end="4"/>
                                            </p:txEl>
                                          </p:spTgt>
                                        </p:tgtEl>
                                        <p:attrNameLst>
                                          <p:attrName>ppt_x</p:attrName>
                                        </p:attrNameLst>
                                      </p:cBhvr>
                                      <p:tavLst>
                                        <p:tav tm="0">
                                          <p:val>
                                            <p:strVal val="#ppt_x-#ppt_w/2"/>
                                          </p:val>
                                        </p:tav>
                                        <p:tav tm="100000">
                                          <p:val>
                                            <p:strVal val="#ppt_x"/>
                                          </p:val>
                                        </p:tav>
                                      </p:tavLst>
                                    </p:anim>
                                    <p:anim calcmode="lin" valueType="num">
                                      <p:cBhvr>
                                        <p:cTn id="41" dur="500" fill="hold"/>
                                        <p:tgtEl>
                                          <p:spTgt spid="2634755">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263475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634755">
                                            <p:txEl>
                                              <p:pRg st="4" end="4"/>
                                            </p:txEl>
                                          </p:spTgt>
                                        </p:tgtEl>
                                        <p:attrNameLst>
                                          <p:attrName>ppt_h</p:attrName>
                                        </p:attrNameLst>
                                      </p:cBhvr>
                                      <p:tavLst>
                                        <p:tav tm="0">
                                          <p:val>
                                            <p:strVal val="#ppt_h"/>
                                          </p:val>
                                        </p:tav>
                                        <p:tav tm="100000">
                                          <p:val>
                                            <p:strVal val="#ppt_h"/>
                                          </p:val>
                                        </p:tav>
                                      </p:tavLst>
                                    </p:anim>
                                  </p:childTnLst>
                                </p:cTn>
                              </p:par>
                              <p:par>
                                <p:cTn id="44" presetID="17" presetClass="entr" presetSubtype="8" fill="hold" grpId="0" nodeType="withEffect">
                                  <p:stCondLst>
                                    <p:cond delay="0"/>
                                  </p:stCondLst>
                                  <p:childTnLst>
                                    <p:set>
                                      <p:cBhvr>
                                        <p:cTn id="45" dur="1" fill="hold">
                                          <p:stCondLst>
                                            <p:cond delay="0"/>
                                          </p:stCondLst>
                                        </p:cTn>
                                        <p:tgtEl>
                                          <p:spTgt spid="2634755">
                                            <p:txEl>
                                              <p:pRg st="5" end="5"/>
                                            </p:txEl>
                                          </p:spTgt>
                                        </p:tgtEl>
                                        <p:attrNameLst>
                                          <p:attrName>style.visibility</p:attrName>
                                        </p:attrNameLst>
                                      </p:cBhvr>
                                      <p:to>
                                        <p:strVal val="visible"/>
                                      </p:to>
                                    </p:set>
                                    <p:anim calcmode="lin" valueType="num">
                                      <p:cBhvr>
                                        <p:cTn id="46" dur="500" fill="hold"/>
                                        <p:tgtEl>
                                          <p:spTgt spid="2634755">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634755">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634755">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634755">
                                            <p:txEl>
                                              <p:pRg st="5" end="5"/>
                                            </p:txEl>
                                          </p:spTgt>
                                        </p:tgtEl>
                                        <p:attrNameLst>
                                          <p:attrName>ppt_h</p:attrName>
                                        </p:attrNameLst>
                                      </p:cBhvr>
                                      <p:tavLst>
                                        <p:tav tm="0">
                                          <p:val>
                                            <p:strVal val="#ppt_h"/>
                                          </p:val>
                                        </p:tav>
                                        <p:tav tm="100000">
                                          <p:val>
                                            <p:strVal val="#ppt_h"/>
                                          </p:val>
                                        </p:tav>
                                      </p:tavLst>
                                    </p:anim>
                                  </p:childTnLst>
                                </p:cTn>
                              </p:par>
                              <p:par>
                                <p:cTn id="50" presetID="17" presetClass="entr" presetSubtype="8" fill="hold" grpId="0" nodeType="withEffect">
                                  <p:stCondLst>
                                    <p:cond delay="0"/>
                                  </p:stCondLst>
                                  <p:childTnLst>
                                    <p:set>
                                      <p:cBhvr>
                                        <p:cTn id="51" dur="1" fill="hold">
                                          <p:stCondLst>
                                            <p:cond delay="0"/>
                                          </p:stCondLst>
                                        </p:cTn>
                                        <p:tgtEl>
                                          <p:spTgt spid="2634755">
                                            <p:txEl>
                                              <p:pRg st="6" end="6"/>
                                            </p:txEl>
                                          </p:spTgt>
                                        </p:tgtEl>
                                        <p:attrNameLst>
                                          <p:attrName>style.visibility</p:attrName>
                                        </p:attrNameLst>
                                      </p:cBhvr>
                                      <p:to>
                                        <p:strVal val="visible"/>
                                      </p:to>
                                    </p:set>
                                    <p:anim calcmode="lin" valueType="num">
                                      <p:cBhvr>
                                        <p:cTn id="52" dur="500" fill="hold"/>
                                        <p:tgtEl>
                                          <p:spTgt spid="2634755">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634755">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634755">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634755">
                                            <p:txEl>
                                              <p:pRg st="6" end="6"/>
                                            </p:txEl>
                                          </p:spTgt>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2634755">
                                            <p:txEl>
                                              <p:pRg st="7" end="7"/>
                                            </p:txEl>
                                          </p:spTgt>
                                        </p:tgtEl>
                                        <p:attrNameLst>
                                          <p:attrName>style.visibility</p:attrName>
                                        </p:attrNameLst>
                                      </p:cBhvr>
                                      <p:to>
                                        <p:strVal val="visible"/>
                                      </p:to>
                                    </p:set>
                                    <p:anim calcmode="lin" valueType="num">
                                      <p:cBhvr>
                                        <p:cTn id="58" dur="500" fill="hold"/>
                                        <p:tgtEl>
                                          <p:spTgt spid="2634755">
                                            <p:txEl>
                                              <p:pRg st="7" end="7"/>
                                            </p:txEl>
                                          </p:spTgt>
                                        </p:tgtEl>
                                        <p:attrNameLst>
                                          <p:attrName>ppt_x</p:attrName>
                                        </p:attrNameLst>
                                      </p:cBhvr>
                                      <p:tavLst>
                                        <p:tav tm="0">
                                          <p:val>
                                            <p:strVal val="#ppt_x-#ppt_w/2"/>
                                          </p:val>
                                        </p:tav>
                                        <p:tav tm="100000">
                                          <p:val>
                                            <p:strVal val="#ppt_x"/>
                                          </p:val>
                                        </p:tav>
                                      </p:tavLst>
                                    </p:anim>
                                    <p:anim calcmode="lin" valueType="num">
                                      <p:cBhvr>
                                        <p:cTn id="59" dur="500" fill="hold"/>
                                        <p:tgtEl>
                                          <p:spTgt spid="2634755">
                                            <p:txEl>
                                              <p:pRg st="7" end="7"/>
                                            </p:txEl>
                                          </p:spTgt>
                                        </p:tgtEl>
                                        <p:attrNameLst>
                                          <p:attrName>ppt_y</p:attrName>
                                        </p:attrNameLst>
                                      </p:cBhvr>
                                      <p:tavLst>
                                        <p:tav tm="0">
                                          <p:val>
                                            <p:strVal val="#ppt_y"/>
                                          </p:val>
                                        </p:tav>
                                        <p:tav tm="100000">
                                          <p:val>
                                            <p:strVal val="#ppt_y"/>
                                          </p:val>
                                        </p:tav>
                                      </p:tavLst>
                                    </p:anim>
                                    <p:anim calcmode="lin" valueType="num">
                                      <p:cBhvr>
                                        <p:cTn id="60" dur="500" fill="hold"/>
                                        <p:tgtEl>
                                          <p:spTgt spid="2634755">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263475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8" fill="hold" grpId="0" nodeType="clickEffect">
                                  <p:stCondLst>
                                    <p:cond delay="0"/>
                                  </p:stCondLst>
                                  <p:childTnLst>
                                    <p:set>
                                      <p:cBhvr>
                                        <p:cTn id="65" dur="1" fill="hold">
                                          <p:stCondLst>
                                            <p:cond delay="0"/>
                                          </p:stCondLst>
                                        </p:cTn>
                                        <p:tgtEl>
                                          <p:spTgt spid="2634755">
                                            <p:txEl>
                                              <p:pRg st="8" end="8"/>
                                            </p:txEl>
                                          </p:spTgt>
                                        </p:tgtEl>
                                        <p:attrNameLst>
                                          <p:attrName>style.visibility</p:attrName>
                                        </p:attrNameLst>
                                      </p:cBhvr>
                                      <p:to>
                                        <p:strVal val="visible"/>
                                      </p:to>
                                    </p:set>
                                    <p:anim calcmode="lin" valueType="num">
                                      <p:cBhvr>
                                        <p:cTn id="66" dur="500" fill="hold"/>
                                        <p:tgtEl>
                                          <p:spTgt spid="2634755">
                                            <p:txEl>
                                              <p:pRg st="8" end="8"/>
                                            </p:txEl>
                                          </p:spTgt>
                                        </p:tgtEl>
                                        <p:attrNameLst>
                                          <p:attrName>ppt_x</p:attrName>
                                        </p:attrNameLst>
                                      </p:cBhvr>
                                      <p:tavLst>
                                        <p:tav tm="0">
                                          <p:val>
                                            <p:strVal val="#ppt_x-#ppt_w/2"/>
                                          </p:val>
                                        </p:tav>
                                        <p:tav tm="100000">
                                          <p:val>
                                            <p:strVal val="#ppt_x"/>
                                          </p:val>
                                        </p:tav>
                                      </p:tavLst>
                                    </p:anim>
                                    <p:anim calcmode="lin" valueType="num">
                                      <p:cBhvr>
                                        <p:cTn id="67" dur="500" fill="hold"/>
                                        <p:tgtEl>
                                          <p:spTgt spid="2634755">
                                            <p:txEl>
                                              <p:pRg st="8" end="8"/>
                                            </p:txEl>
                                          </p:spTgt>
                                        </p:tgtEl>
                                        <p:attrNameLst>
                                          <p:attrName>ppt_y</p:attrName>
                                        </p:attrNameLst>
                                      </p:cBhvr>
                                      <p:tavLst>
                                        <p:tav tm="0">
                                          <p:val>
                                            <p:strVal val="#ppt_y"/>
                                          </p:val>
                                        </p:tav>
                                        <p:tav tm="100000">
                                          <p:val>
                                            <p:strVal val="#ppt_y"/>
                                          </p:val>
                                        </p:tav>
                                      </p:tavLst>
                                    </p:anim>
                                    <p:anim calcmode="lin" valueType="num">
                                      <p:cBhvr>
                                        <p:cTn id="68" dur="500" fill="hold"/>
                                        <p:tgtEl>
                                          <p:spTgt spid="2634755">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63475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7" presetClass="entr" presetSubtype="8" fill="hold" grpId="0" nodeType="clickEffect">
                                  <p:stCondLst>
                                    <p:cond delay="0"/>
                                  </p:stCondLst>
                                  <p:childTnLst>
                                    <p:set>
                                      <p:cBhvr>
                                        <p:cTn id="73" dur="1" fill="hold">
                                          <p:stCondLst>
                                            <p:cond delay="0"/>
                                          </p:stCondLst>
                                        </p:cTn>
                                        <p:tgtEl>
                                          <p:spTgt spid="2634755">
                                            <p:txEl>
                                              <p:pRg st="9" end="9"/>
                                            </p:txEl>
                                          </p:spTgt>
                                        </p:tgtEl>
                                        <p:attrNameLst>
                                          <p:attrName>style.visibility</p:attrName>
                                        </p:attrNameLst>
                                      </p:cBhvr>
                                      <p:to>
                                        <p:strVal val="visible"/>
                                      </p:to>
                                    </p:set>
                                    <p:anim calcmode="lin" valueType="num">
                                      <p:cBhvr>
                                        <p:cTn id="74" dur="500" fill="hold"/>
                                        <p:tgtEl>
                                          <p:spTgt spid="2634755">
                                            <p:txEl>
                                              <p:pRg st="9" end="9"/>
                                            </p:txEl>
                                          </p:spTgt>
                                        </p:tgtEl>
                                        <p:attrNameLst>
                                          <p:attrName>ppt_x</p:attrName>
                                        </p:attrNameLst>
                                      </p:cBhvr>
                                      <p:tavLst>
                                        <p:tav tm="0">
                                          <p:val>
                                            <p:strVal val="#ppt_x-#ppt_w/2"/>
                                          </p:val>
                                        </p:tav>
                                        <p:tav tm="100000">
                                          <p:val>
                                            <p:strVal val="#ppt_x"/>
                                          </p:val>
                                        </p:tav>
                                      </p:tavLst>
                                    </p:anim>
                                    <p:anim calcmode="lin" valueType="num">
                                      <p:cBhvr>
                                        <p:cTn id="75" dur="500" fill="hold"/>
                                        <p:tgtEl>
                                          <p:spTgt spid="2634755">
                                            <p:txEl>
                                              <p:pRg st="9" end="9"/>
                                            </p:txEl>
                                          </p:spTgt>
                                        </p:tgtEl>
                                        <p:attrNameLst>
                                          <p:attrName>ppt_y</p:attrName>
                                        </p:attrNameLst>
                                      </p:cBhvr>
                                      <p:tavLst>
                                        <p:tav tm="0">
                                          <p:val>
                                            <p:strVal val="#ppt_y"/>
                                          </p:val>
                                        </p:tav>
                                        <p:tav tm="100000">
                                          <p:val>
                                            <p:strVal val="#ppt_y"/>
                                          </p:val>
                                        </p:tav>
                                      </p:tavLst>
                                    </p:anim>
                                    <p:anim calcmode="lin" valueType="num">
                                      <p:cBhvr>
                                        <p:cTn id="76" dur="500" fill="hold"/>
                                        <p:tgtEl>
                                          <p:spTgt spid="2634755">
                                            <p:txEl>
                                              <p:pRg st="9" end="9"/>
                                            </p:txEl>
                                          </p:spTgt>
                                        </p:tgtEl>
                                        <p:attrNameLst>
                                          <p:attrName>ppt_w</p:attrName>
                                        </p:attrNameLst>
                                      </p:cBhvr>
                                      <p:tavLst>
                                        <p:tav tm="0">
                                          <p:val>
                                            <p:fltVal val="0"/>
                                          </p:val>
                                        </p:tav>
                                        <p:tav tm="100000">
                                          <p:val>
                                            <p:strVal val="#ppt_w"/>
                                          </p:val>
                                        </p:tav>
                                      </p:tavLst>
                                    </p:anim>
                                    <p:anim calcmode="lin" valueType="num">
                                      <p:cBhvr>
                                        <p:cTn id="77" dur="500" fill="hold"/>
                                        <p:tgtEl>
                                          <p:spTgt spid="2634755">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4754" grpId="0" autoUpdateAnimBg="0"/>
      <p:bldP spid="26347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5410" name="Rectangle 2"/>
          <p:cNvSpPr>
            <a:spLocks noGrp="1" noChangeArrowheads="1"/>
          </p:cNvSpPr>
          <p:nvPr>
            <p:ph type="title"/>
          </p:nvPr>
        </p:nvSpPr>
        <p:spPr>
          <a:xfrm>
            <a:off x="228600" y="193963"/>
            <a:ext cx="8305800" cy="460375"/>
          </a:xfrm>
        </p:spPr>
        <p:txBody>
          <a:bodyPr/>
          <a:lstStyle/>
          <a:p>
            <a:r>
              <a:rPr lang="en-US" altLang="en-US" dirty="0" smtClean="0"/>
              <a:t>Federal Government </a:t>
            </a:r>
            <a:r>
              <a:rPr lang="en-US" altLang="en-US" dirty="0"/>
              <a:t>Insurance Programs Where Government Bears Risk</a:t>
            </a:r>
          </a:p>
        </p:txBody>
      </p:sp>
      <p:sp>
        <p:nvSpPr>
          <p:cNvPr id="2705411" name="Rectangle 3"/>
          <p:cNvSpPr>
            <a:spLocks noGrp="1" noChangeArrowheads="1"/>
          </p:cNvSpPr>
          <p:nvPr>
            <p:ph type="body" idx="1"/>
          </p:nvPr>
        </p:nvSpPr>
        <p:spPr bwMode="auto">
          <a:xfrm>
            <a:off x="228600" y="1339267"/>
            <a:ext cx="8686800" cy="5273969"/>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ts val="1100"/>
              </a:lnSpc>
              <a:buClr>
                <a:schemeClr val="accent6"/>
              </a:buClr>
            </a:pPr>
            <a:r>
              <a:rPr lang="en-US" altLang="en-US" sz="2400" u="sng" dirty="0">
                <a:solidFill>
                  <a:srgbClr val="FF0000"/>
                </a:solidFill>
              </a:rPr>
              <a:t>Flood</a:t>
            </a:r>
            <a:r>
              <a:rPr lang="en-US" altLang="en-US" sz="2400" dirty="0">
                <a:solidFill>
                  <a:srgbClr val="FF0000"/>
                </a:solidFill>
              </a:rPr>
              <a:t>: National Flood Insurance Program</a:t>
            </a:r>
          </a:p>
          <a:p>
            <a:pPr lvl="1">
              <a:lnSpc>
                <a:spcPts val="1100"/>
              </a:lnSpc>
              <a:buClr>
                <a:schemeClr val="accent6"/>
              </a:buClr>
            </a:pPr>
            <a:r>
              <a:rPr lang="en-US" altLang="en-US" sz="2400" dirty="0"/>
              <a:t>HO and most commercial policies exclude flood</a:t>
            </a:r>
            <a:br>
              <a:rPr lang="en-US" altLang="en-US" sz="2400" dirty="0"/>
            </a:br>
            <a:endParaRPr lang="en-US" altLang="en-US" sz="2400" dirty="0"/>
          </a:p>
          <a:p>
            <a:pPr>
              <a:lnSpc>
                <a:spcPts val="1100"/>
              </a:lnSpc>
              <a:buClr>
                <a:schemeClr val="accent6"/>
              </a:buClr>
            </a:pPr>
            <a:r>
              <a:rPr lang="en-US" altLang="en-US" sz="2400" u="sng" dirty="0">
                <a:solidFill>
                  <a:srgbClr val="FF0000"/>
                </a:solidFill>
              </a:rPr>
              <a:t>Crop</a:t>
            </a:r>
            <a:r>
              <a:rPr lang="en-US" altLang="en-US" sz="2400" dirty="0">
                <a:solidFill>
                  <a:srgbClr val="FF0000"/>
                </a:solidFill>
              </a:rPr>
              <a:t>: National Crop Insurance Program</a:t>
            </a:r>
          </a:p>
          <a:p>
            <a:pPr lvl="1">
              <a:lnSpc>
                <a:spcPts val="1100"/>
              </a:lnSpc>
              <a:buClr>
                <a:schemeClr val="accent6"/>
              </a:buClr>
            </a:pPr>
            <a:r>
              <a:rPr lang="en-US" altLang="en-US" sz="2400" dirty="0"/>
              <a:t>Available for virtually all perils on most crops</a:t>
            </a:r>
          </a:p>
          <a:p>
            <a:pPr lvl="1">
              <a:lnSpc>
                <a:spcPts val="1100"/>
              </a:lnSpc>
              <a:buClr>
                <a:schemeClr val="accent6"/>
              </a:buClr>
            </a:pPr>
            <a:r>
              <a:rPr lang="en-US" altLang="en-US" sz="2400" dirty="0"/>
              <a:t>Basically a federal subsidy to farmers</a:t>
            </a:r>
            <a:br>
              <a:rPr lang="en-US" altLang="en-US" sz="2400" dirty="0"/>
            </a:br>
            <a:endParaRPr lang="en-US" altLang="en-US" sz="2400" dirty="0"/>
          </a:p>
          <a:p>
            <a:pPr>
              <a:lnSpc>
                <a:spcPts val="1100"/>
              </a:lnSpc>
              <a:buClr>
                <a:schemeClr val="accent6"/>
              </a:buClr>
            </a:pPr>
            <a:r>
              <a:rPr lang="en-US" altLang="en-US" sz="2400" u="sng" dirty="0">
                <a:solidFill>
                  <a:srgbClr val="FF0000"/>
                </a:solidFill>
              </a:rPr>
              <a:t>Nuclear</a:t>
            </a:r>
            <a:r>
              <a:rPr lang="en-US" altLang="en-US" sz="2400" dirty="0">
                <a:solidFill>
                  <a:srgbClr val="FF0000"/>
                </a:solidFill>
              </a:rPr>
              <a:t>: Price-Anderson Act</a:t>
            </a:r>
          </a:p>
          <a:p>
            <a:pPr lvl="1">
              <a:lnSpc>
                <a:spcPts val="1100"/>
              </a:lnSpc>
              <a:buClr>
                <a:schemeClr val="accent6"/>
              </a:buClr>
            </a:pPr>
            <a:r>
              <a:rPr lang="en-US" altLang="en-US" sz="2400" dirty="0"/>
              <a:t>Insures nuclear power facilities</a:t>
            </a:r>
            <a:br>
              <a:rPr lang="en-US" altLang="en-US" sz="2400" dirty="0"/>
            </a:br>
            <a:endParaRPr lang="en-US" altLang="en-US" sz="2400" dirty="0"/>
          </a:p>
          <a:p>
            <a:pPr>
              <a:lnSpc>
                <a:spcPts val="1100"/>
              </a:lnSpc>
              <a:buClr>
                <a:schemeClr val="accent6"/>
              </a:buClr>
            </a:pPr>
            <a:r>
              <a:rPr lang="en-US" altLang="en-US" sz="2400" u="sng" dirty="0">
                <a:solidFill>
                  <a:srgbClr val="FF0000"/>
                </a:solidFill>
              </a:rPr>
              <a:t>Terrorism</a:t>
            </a:r>
            <a:r>
              <a:rPr lang="en-US" altLang="en-US" sz="2400" dirty="0">
                <a:solidFill>
                  <a:srgbClr val="FF0000"/>
                </a:solidFill>
              </a:rPr>
              <a:t>: Terrorism Risk </a:t>
            </a:r>
            <a:r>
              <a:rPr lang="en-US" altLang="en-US" sz="2400" dirty="0" smtClean="0">
                <a:solidFill>
                  <a:srgbClr val="FF0000"/>
                </a:solidFill>
              </a:rPr>
              <a:t>Insurance Act (TRIA)</a:t>
            </a:r>
            <a:endParaRPr lang="en-US" altLang="en-US" sz="2400" dirty="0">
              <a:solidFill>
                <a:srgbClr val="FF0000"/>
              </a:solidFill>
            </a:endParaRPr>
          </a:p>
          <a:p>
            <a:pPr lvl="1">
              <a:lnSpc>
                <a:spcPts val="1100"/>
              </a:lnSpc>
              <a:buClr>
                <a:schemeClr val="accent6"/>
              </a:buClr>
            </a:pPr>
            <a:r>
              <a:rPr lang="en-US" altLang="en-US" sz="2400" dirty="0" smtClean="0"/>
              <a:t>Just reauthorized for 6 years through 12/31/20</a:t>
            </a:r>
            <a:r>
              <a:rPr lang="en-US" altLang="en-US" sz="2400" dirty="0"/>
              <a:t/>
            </a:r>
            <a:br>
              <a:rPr lang="en-US" altLang="en-US" sz="2400" dirty="0"/>
            </a:br>
            <a:endParaRPr lang="en-US" altLang="en-US" sz="2400" dirty="0"/>
          </a:p>
          <a:p>
            <a:pPr>
              <a:lnSpc>
                <a:spcPts val="1100"/>
              </a:lnSpc>
              <a:buClr>
                <a:schemeClr val="accent6"/>
              </a:buClr>
            </a:pPr>
            <a:r>
              <a:rPr lang="en-US" altLang="en-US" sz="2400" u="sng" dirty="0">
                <a:solidFill>
                  <a:srgbClr val="FF0000"/>
                </a:solidFill>
              </a:rPr>
              <a:t>Political Risk</a:t>
            </a:r>
            <a:r>
              <a:rPr lang="en-US" altLang="en-US" sz="2400" dirty="0">
                <a:solidFill>
                  <a:srgbClr val="FF0000"/>
                </a:solidFill>
              </a:rPr>
              <a:t>: Overseas Private Investment Corporation</a:t>
            </a:r>
            <a:br>
              <a:rPr lang="en-US" altLang="en-US" sz="2400" dirty="0">
                <a:solidFill>
                  <a:srgbClr val="FF0000"/>
                </a:solidFill>
              </a:rPr>
            </a:br>
            <a:endParaRPr lang="en-US" altLang="en-US" sz="2400" dirty="0">
              <a:solidFill>
                <a:srgbClr val="FF0000"/>
              </a:solidFill>
            </a:endParaRPr>
          </a:p>
          <a:p>
            <a:pPr>
              <a:lnSpc>
                <a:spcPts val="1100"/>
              </a:lnSpc>
              <a:buClr>
                <a:schemeClr val="accent6"/>
              </a:buClr>
            </a:pPr>
            <a:r>
              <a:rPr lang="en-US" altLang="en-US" sz="2400" u="sng" dirty="0">
                <a:solidFill>
                  <a:srgbClr val="FF0000"/>
                </a:solidFill>
              </a:rPr>
              <a:t>Pensions</a:t>
            </a:r>
            <a:r>
              <a:rPr lang="en-US" altLang="en-US" sz="2400" dirty="0">
                <a:solidFill>
                  <a:srgbClr val="FF0000"/>
                </a:solidFill>
              </a:rPr>
              <a:t>: Pension Benefit Guarantee </a:t>
            </a:r>
            <a:r>
              <a:rPr lang="en-US" altLang="en-US" sz="2400" dirty="0" smtClean="0">
                <a:solidFill>
                  <a:srgbClr val="FF0000"/>
                </a:solidFill>
              </a:rPr>
              <a:t>Corporation</a:t>
            </a:r>
            <a:endParaRPr lang="en-US" altLang="en-US" sz="2400" b="1" i="1" dirty="0"/>
          </a:p>
        </p:txBody>
      </p:sp>
    </p:spTree>
    <p:extLst>
      <p:ext uri="{BB962C8B-B14F-4D97-AF65-F5344CB8AC3E}">
        <p14:creationId xmlns:p14="http://schemas.microsoft.com/office/powerpoint/2010/main" val="189257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05410"/>
                                        </p:tgtEl>
                                        <p:attrNameLst>
                                          <p:attrName>style.visibility</p:attrName>
                                        </p:attrNameLst>
                                      </p:cBhvr>
                                      <p:to>
                                        <p:strVal val="visible"/>
                                      </p:to>
                                    </p:set>
                                    <p:animEffect transition="in" filter="box(out)">
                                      <p:cBhvr>
                                        <p:cTn id="7" dur="500"/>
                                        <p:tgtEl>
                                          <p:spTgt spid="2705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705411">
                                            <p:txEl>
                                              <p:pRg st="0" end="0"/>
                                            </p:txEl>
                                          </p:spTgt>
                                        </p:tgtEl>
                                        <p:attrNameLst>
                                          <p:attrName>style.visibility</p:attrName>
                                        </p:attrNameLst>
                                      </p:cBhvr>
                                      <p:to>
                                        <p:strVal val="visible"/>
                                      </p:to>
                                    </p:set>
                                    <p:anim calcmode="lin" valueType="num">
                                      <p:cBhvr>
                                        <p:cTn id="12" dur="500" fill="hold"/>
                                        <p:tgtEl>
                                          <p:spTgt spid="2705411">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70541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7054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705411">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705411">
                                            <p:txEl>
                                              <p:pRg st="1" end="1"/>
                                            </p:txEl>
                                          </p:spTgt>
                                        </p:tgtEl>
                                        <p:attrNameLst>
                                          <p:attrName>style.visibility</p:attrName>
                                        </p:attrNameLst>
                                      </p:cBhvr>
                                      <p:to>
                                        <p:strVal val="visible"/>
                                      </p:to>
                                    </p:set>
                                    <p:anim calcmode="lin" valueType="num">
                                      <p:cBhvr>
                                        <p:cTn id="18" dur="500" fill="hold"/>
                                        <p:tgtEl>
                                          <p:spTgt spid="2705411">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705411">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70541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70541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8" fill="hold" grpId="0" nodeType="clickEffect">
                                  <p:stCondLst>
                                    <p:cond delay="0"/>
                                  </p:stCondLst>
                                  <p:childTnLst>
                                    <p:set>
                                      <p:cBhvr>
                                        <p:cTn id="25" dur="1" fill="hold">
                                          <p:stCondLst>
                                            <p:cond delay="0"/>
                                          </p:stCondLst>
                                        </p:cTn>
                                        <p:tgtEl>
                                          <p:spTgt spid="2705411">
                                            <p:txEl>
                                              <p:pRg st="2" end="2"/>
                                            </p:txEl>
                                          </p:spTgt>
                                        </p:tgtEl>
                                        <p:attrNameLst>
                                          <p:attrName>style.visibility</p:attrName>
                                        </p:attrNameLst>
                                      </p:cBhvr>
                                      <p:to>
                                        <p:strVal val="visible"/>
                                      </p:to>
                                    </p:set>
                                    <p:anim calcmode="lin" valueType="num">
                                      <p:cBhvr>
                                        <p:cTn id="26" dur="500" fill="hold"/>
                                        <p:tgtEl>
                                          <p:spTgt spid="2705411">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705411">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70541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705411">
                                            <p:txEl>
                                              <p:pRg st="2" end="2"/>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2705411">
                                            <p:txEl>
                                              <p:pRg st="3" end="3"/>
                                            </p:txEl>
                                          </p:spTgt>
                                        </p:tgtEl>
                                        <p:attrNameLst>
                                          <p:attrName>style.visibility</p:attrName>
                                        </p:attrNameLst>
                                      </p:cBhvr>
                                      <p:to>
                                        <p:strVal val="visible"/>
                                      </p:to>
                                    </p:set>
                                    <p:anim calcmode="lin" valueType="num">
                                      <p:cBhvr>
                                        <p:cTn id="32" dur="500" fill="hold"/>
                                        <p:tgtEl>
                                          <p:spTgt spid="2705411">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705411">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705411">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705411">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705411">
                                            <p:txEl>
                                              <p:pRg st="4" end="4"/>
                                            </p:txEl>
                                          </p:spTgt>
                                        </p:tgtEl>
                                        <p:attrNameLst>
                                          <p:attrName>style.visibility</p:attrName>
                                        </p:attrNameLst>
                                      </p:cBhvr>
                                      <p:to>
                                        <p:strVal val="visible"/>
                                      </p:to>
                                    </p:set>
                                    <p:anim calcmode="lin" valueType="num">
                                      <p:cBhvr>
                                        <p:cTn id="38" dur="500" fill="hold"/>
                                        <p:tgtEl>
                                          <p:spTgt spid="2705411">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705411">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705411">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70541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2705411">
                                            <p:txEl>
                                              <p:pRg st="5" end="5"/>
                                            </p:txEl>
                                          </p:spTgt>
                                        </p:tgtEl>
                                        <p:attrNameLst>
                                          <p:attrName>style.visibility</p:attrName>
                                        </p:attrNameLst>
                                      </p:cBhvr>
                                      <p:to>
                                        <p:strVal val="visible"/>
                                      </p:to>
                                    </p:set>
                                    <p:anim calcmode="lin" valueType="num">
                                      <p:cBhvr>
                                        <p:cTn id="46" dur="500" fill="hold"/>
                                        <p:tgtEl>
                                          <p:spTgt spid="2705411">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2705411">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2705411">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2705411">
                                            <p:txEl>
                                              <p:pRg st="5" end="5"/>
                                            </p:txEl>
                                          </p:spTgt>
                                        </p:tgtEl>
                                        <p:attrNameLst>
                                          <p:attrName>ppt_h</p:attrName>
                                        </p:attrNameLst>
                                      </p:cBhvr>
                                      <p:tavLst>
                                        <p:tav tm="0">
                                          <p:val>
                                            <p:strVal val="#ppt_h"/>
                                          </p:val>
                                        </p:tav>
                                        <p:tav tm="100000">
                                          <p:val>
                                            <p:strVal val="#ppt_h"/>
                                          </p:val>
                                        </p:tav>
                                      </p:tavLst>
                                    </p:anim>
                                  </p:childTnLst>
                                </p:cTn>
                              </p:par>
                              <p:par>
                                <p:cTn id="50" presetID="17" presetClass="entr" presetSubtype="8" fill="hold" grpId="0" nodeType="withEffect">
                                  <p:stCondLst>
                                    <p:cond delay="0"/>
                                  </p:stCondLst>
                                  <p:childTnLst>
                                    <p:set>
                                      <p:cBhvr>
                                        <p:cTn id="51" dur="1" fill="hold">
                                          <p:stCondLst>
                                            <p:cond delay="0"/>
                                          </p:stCondLst>
                                        </p:cTn>
                                        <p:tgtEl>
                                          <p:spTgt spid="2705411">
                                            <p:txEl>
                                              <p:pRg st="6" end="6"/>
                                            </p:txEl>
                                          </p:spTgt>
                                        </p:tgtEl>
                                        <p:attrNameLst>
                                          <p:attrName>style.visibility</p:attrName>
                                        </p:attrNameLst>
                                      </p:cBhvr>
                                      <p:to>
                                        <p:strVal val="visible"/>
                                      </p:to>
                                    </p:set>
                                    <p:anim calcmode="lin" valueType="num">
                                      <p:cBhvr>
                                        <p:cTn id="52" dur="500" fill="hold"/>
                                        <p:tgtEl>
                                          <p:spTgt spid="2705411">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705411">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705411">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70541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8" fill="hold" grpId="0" nodeType="clickEffect">
                                  <p:stCondLst>
                                    <p:cond delay="0"/>
                                  </p:stCondLst>
                                  <p:childTnLst>
                                    <p:set>
                                      <p:cBhvr>
                                        <p:cTn id="59" dur="1" fill="hold">
                                          <p:stCondLst>
                                            <p:cond delay="0"/>
                                          </p:stCondLst>
                                        </p:cTn>
                                        <p:tgtEl>
                                          <p:spTgt spid="2705411">
                                            <p:txEl>
                                              <p:pRg st="7" end="7"/>
                                            </p:txEl>
                                          </p:spTgt>
                                        </p:tgtEl>
                                        <p:attrNameLst>
                                          <p:attrName>style.visibility</p:attrName>
                                        </p:attrNameLst>
                                      </p:cBhvr>
                                      <p:to>
                                        <p:strVal val="visible"/>
                                      </p:to>
                                    </p:set>
                                    <p:anim calcmode="lin" valueType="num">
                                      <p:cBhvr>
                                        <p:cTn id="60" dur="500" fill="hold"/>
                                        <p:tgtEl>
                                          <p:spTgt spid="2705411">
                                            <p:txEl>
                                              <p:pRg st="7" end="7"/>
                                            </p:txEl>
                                          </p:spTgt>
                                        </p:tgtEl>
                                        <p:attrNameLst>
                                          <p:attrName>ppt_x</p:attrName>
                                        </p:attrNameLst>
                                      </p:cBhvr>
                                      <p:tavLst>
                                        <p:tav tm="0">
                                          <p:val>
                                            <p:strVal val="#ppt_x-#ppt_w/2"/>
                                          </p:val>
                                        </p:tav>
                                        <p:tav tm="100000">
                                          <p:val>
                                            <p:strVal val="#ppt_x"/>
                                          </p:val>
                                        </p:tav>
                                      </p:tavLst>
                                    </p:anim>
                                    <p:anim calcmode="lin" valueType="num">
                                      <p:cBhvr>
                                        <p:cTn id="61" dur="500" fill="hold"/>
                                        <p:tgtEl>
                                          <p:spTgt spid="2705411">
                                            <p:txEl>
                                              <p:pRg st="7" end="7"/>
                                            </p:txEl>
                                          </p:spTgt>
                                        </p:tgtEl>
                                        <p:attrNameLst>
                                          <p:attrName>ppt_y</p:attrName>
                                        </p:attrNameLst>
                                      </p:cBhvr>
                                      <p:tavLst>
                                        <p:tav tm="0">
                                          <p:val>
                                            <p:strVal val="#ppt_y"/>
                                          </p:val>
                                        </p:tav>
                                        <p:tav tm="100000">
                                          <p:val>
                                            <p:strVal val="#ppt_y"/>
                                          </p:val>
                                        </p:tav>
                                      </p:tavLst>
                                    </p:anim>
                                    <p:anim calcmode="lin" valueType="num">
                                      <p:cBhvr>
                                        <p:cTn id="62" dur="500" fill="hold"/>
                                        <p:tgtEl>
                                          <p:spTgt spid="2705411">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2705411">
                                            <p:txEl>
                                              <p:pRg st="7" end="7"/>
                                            </p:txEl>
                                          </p:spTgt>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2705411">
                                            <p:txEl>
                                              <p:pRg st="8" end="8"/>
                                            </p:txEl>
                                          </p:spTgt>
                                        </p:tgtEl>
                                        <p:attrNameLst>
                                          <p:attrName>style.visibility</p:attrName>
                                        </p:attrNameLst>
                                      </p:cBhvr>
                                      <p:to>
                                        <p:strVal val="visible"/>
                                      </p:to>
                                    </p:set>
                                    <p:anim calcmode="lin" valueType="num">
                                      <p:cBhvr>
                                        <p:cTn id="66" dur="500" fill="hold"/>
                                        <p:tgtEl>
                                          <p:spTgt spid="2705411">
                                            <p:txEl>
                                              <p:pRg st="8" end="8"/>
                                            </p:txEl>
                                          </p:spTgt>
                                        </p:tgtEl>
                                        <p:attrNameLst>
                                          <p:attrName>ppt_x</p:attrName>
                                        </p:attrNameLst>
                                      </p:cBhvr>
                                      <p:tavLst>
                                        <p:tav tm="0">
                                          <p:val>
                                            <p:strVal val="#ppt_x-#ppt_w/2"/>
                                          </p:val>
                                        </p:tav>
                                        <p:tav tm="100000">
                                          <p:val>
                                            <p:strVal val="#ppt_x"/>
                                          </p:val>
                                        </p:tav>
                                      </p:tavLst>
                                    </p:anim>
                                    <p:anim calcmode="lin" valueType="num">
                                      <p:cBhvr>
                                        <p:cTn id="67" dur="500" fill="hold"/>
                                        <p:tgtEl>
                                          <p:spTgt spid="2705411">
                                            <p:txEl>
                                              <p:pRg st="8" end="8"/>
                                            </p:txEl>
                                          </p:spTgt>
                                        </p:tgtEl>
                                        <p:attrNameLst>
                                          <p:attrName>ppt_y</p:attrName>
                                        </p:attrNameLst>
                                      </p:cBhvr>
                                      <p:tavLst>
                                        <p:tav tm="0">
                                          <p:val>
                                            <p:strVal val="#ppt_y"/>
                                          </p:val>
                                        </p:tav>
                                        <p:tav tm="100000">
                                          <p:val>
                                            <p:strVal val="#ppt_y"/>
                                          </p:val>
                                        </p:tav>
                                      </p:tavLst>
                                    </p:anim>
                                    <p:anim calcmode="lin" valueType="num">
                                      <p:cBhvr>
                                        <p:cTn id="68" dur="500" fill="hold"/>
                                        <p:tgtEl>
                                          <p:spTgt spid="2705411">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70541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7" presetClass="entr" presetSubtype="8" fill="hold" grpId="0" nodeType="clickEffect">
                                  <p:stCondLst>
                                    <p:cond delay="0"/>
                                  </p:stCondLst>
                                  <p:childTnLst>
                                    <p:set>
                                      <p:cBhvr>
                                        <p:cTn id="73" dur="1" fill="hold">
                                          <p:stCondLst>
                                            <p:cond delay="0"/>
                                          </p:stCondLst>
                                        </p:cTn>
                                        <p:tgtEl>
                                          <p:spTgt spid="2705411">
                                            <p:txEl>
                                              <p:pRg st="9" end="9"/>
                                            </p:txEl>
                                          </p:spTgt>
                                        </p:tgtEl>
                                        <p:attrNameLst>
                                          <p:attrName>style.visibility</p:attrName>
                                        </p:attrNameLst>
                                      </p:cBhvr>
                                      <p:to>
                                        <p:strVal val="visible"/>
                                      </p:to>
                                    </p:set>
                                    <p:anim calcmode="lin" valueType="num">
                                      <p:cBhvr>
                                        <p:cTn id="74" dur="500" fill="hold"/>
                                        <p:tgtEl>
                                          <p:spTgt spid="2705411">
                                            <p:txEl>
                                              <p:pRg st="9" end="9"/>
                                            </p:txEl>
                                          </p:spTgt>
                                        </p:tgtEl>
                                        <p:attrNameLst>
                                          <p:attrName>ppt_x</p:attrName>
                                        </p:attrNameLst>
                                      </p:cBhvr>
                                      <p:tavLst>
                                        <p:tav tm="0">
                                          <p:val>
                                            <p:strVal val="#ppt_x-#ppt_w/2"/>
                                          </p:val>
                                        </p:tav>
                                        <p:tav tm="100000">
                                          <p:val>
                                            <p:strVal val="#ppt_x"/>
                                          </p:val>
                                        </p:tav>
                                      </p:tavLst>
                                    </p:anim>
                                    <p:anim calcmode="lin" valueType="num">
                                      <p:cBhvr>
                                        <p:cTn id="75" dur="500" fill="hold"/>
                                        <p:tgtEl>
                                          <p:spTgt spid="2705411">
                                            <p:txEl>
                                              <p:pRg st="9" end="9"/>
                                            </p:txEl>
                                          </p:spTgt>
                                        </p:tgtEl>
                                        <p:attrNameLst>
                                          <p:attrName>ppt_y</p:attrName>
                                        </p:attrNameLst>
                                      </p:cBhvr>
                                      <p:tavLst>
                                        <p:tav tm="0">
                                          <p:val>
                                            <p:strVal val="#ppt_y"/>
                                          </p:val>
                                        </p:tav>
                                        <p:tav tm="100000">
                                          <p:val>
                                            <p:strVal val="#ppt_y"/>
                                          </p:val>
                                        </p:tav>
                                      </p:tavLst>
                                    </p:anim>
                                    <p:anim calcmode="lin" valueType="num">
                                      <p:cBhvr>
                                        <p:cTn id="76" dur="500" fill="hold"/>
                                        <p:tgtEl>
                                          <p:spTgt spid="2705411">
                                            <p:txEl>
                                              <p:pRg st="9" end="9"/>
                                            </p:txEl>
                                          </p:spTgt>
                                        </p:tgtEl>
                                        <p:attrNameLst>
                                          <p:attrName>ppt_w</p:attrName>
                                        </p:attrNameLst>
                                      </p:cBhvr>
                                      <p:tavLst>
                                        <p:tav tm="0">
                                          <p:val>
                                            <p:fltVal val="0"/>
                                          </p:val>
                                        </p:tav>
                                        <p:tav tm="100000">
                                          <p:val>
                                            <p:strVal val="#ppt_w"/>
                                          </p:val>
                                        </p:tav>
                                      </p:tavLst>
                                    </p:anim>
                                    <p:anim calcmode="lin" valueType="num">
                                      <p:cBhvr>
                                        <p:cTn id="77" dur="500" fill="hold"/>
                                        <p:tgtEl>
                                          <p:spTgt spid="2705411">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7" presetClass="entr" presetSubtype="8" fill="hold" grpId="0" nodeType="clickEffect">
                                  <p:stCondLst>
                                    <p:cond delay="0"/>
                                  </p:stCondLst>
                                  <p:childTnLst>
                                    <p:set>
                                      <p:cBhvr>
                                        <p:cTn id="81" dur="1" fill="hold">
                                          <p:stCondLst>
                                            <p:cond delay="0"/>
                                          </p:stCondLst>
                                        </p:cTn>
                                        <p:tgtEl>
                                          <p:spTgt spid="2705411">
                                            <p:txEl>
                                              <p:pRg st="10" end="10"/>
                                            </p:txEl>
                                          </p:spTgt>
                                        </p:tgtEl>
                                        <p:attrNameLst>
                                          <p:attrName>style.visibility</p:attrName>
                                        </p:attrNameLst>
                                      </p:cBhvr>
                                      <p:to>
                                        <p:strVal val="visible"/>
                                      </p:to>
                                    </p:set>
                                    <p:anim calcmode="lin" valueType="num">
                                      <p:cBhvr>
                                        <p:cTn id="82" dur="500" fill="hold"/>
                                        <p:tgtEl>
                                          <p:spTgt spid="2705411">
                                            <p:txEl>
                                              <p:pRg st="10" end="10"/>
                                            </p:txEl>
                                          </p:spTgt>
                                        </p:tgtEl>
                                        <p:attrNameLst>
                                          <p:attrName>ppt_x</p:attrName>
                                        </p:attrNameLst>
                                      </p:cBhvr>
                                      <p:tavLst>
                                        <p:tav tm="0">
                                          <p:val>
                                            <p:strVal val="#ppt_x-#ppt_w/2"/>
                                          </p:val>
                                        </p:tav>
                                        <p:tav tm="100000">
                                          <p:val>
                                            <p:strVal val="#ppt_x"/>
                                          </p:val>
                                        </p:tav>
                                      </p:tavLst>
                                    </p:anim>
                                    <p:anim calcmode="lin" valueType="num">
                                      <p:cBhvr>
                                        <p:cTn id="83" dur="500" fill="hold"/>
                                        <p:tgtEl>
                                          <p:spTgt spid="2705411">
                                            <p:txEl>
                                              <p:pRg st="10" end="10"/>
                                            </p:txEl>
                                          </p:spTgt>
                                        </p:tgtEl>
                                        <p:attrNameLst>
                                          <p:attrName>ppt_y</p:attrName>
                                        </p:attrNameLst>
                                      </p:cBhvr>
                                      <p:tavLst>
                                        <p:tav tm="0">
                                          <p:val>
                                            <p:strVal val="#ppt_y"/>
                                          </p:val>
                                        </p:tav>
                                        <p:tav tm="100000">
                                          <p:val>
                                            <p:strVal val="#ppt_y"/>
                                          </p:val>
                                        </p:tav>
                                      </p:tavLst>
                                    </p:anim>
                                    <p:anim calcmode="lin" valueType="num">
                                      <p:cBhvr>
                                        <p:cTn id="84" dur="500" fill="hold"/>
                                        <p:tgtEl>
                                          <p:spTgt spid="2705411">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2705411">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5410" grpId="0" autoUpdateAnimBg="0"/>
      <p:bldP spid="2705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8850" name="Rectangle 2"/>
          <p:cNvSpPr>
            <a:spLocks noGrp="1" noChangeArrowheads="1"/>
          </p:cNvSpPr>
          <p:nvPr>
            <p:ph type="title"/>
          </p:nvPr>
        </p:nvSpPr>
        <p:spPr>
          <a:xfrm>
            <a:off x="136236" y="193963"/>
            <a:ext cx="8534400" cy="384175"/>
          </a:xfrm>
        </p:spPr>
        <p:txBody>
          <a:bodyPr/>
          <a:lstStyle/>
          <a:p>
            <a:r>
              <a:rPr lang="en-US" altLang="en-US" dirty="0"/>
              <a:t>Differences in Focus and </a:t>
            </a:r>
            <a:r>
              <a:rPr lang="en-US" altLang="en-US" dirty="0" smtClean="0"/>
              <a:t>Strategy</a:t>
            </a:r>
            <a:br>
              <a:rPr lang="en-US" altLang="en-US" dirty="0" smtClean="0"/>
            </a:br>
            <a:r>
              <a:rPr lang="en-US" altLang="en-US" dirty="0" smtClean="0"/>
              <a:t>Among </a:t>
            </a:r>
            <a:r>
              <a:rPr lang="en-US" altLang="en-US" dirty="0"/>
              <a:t>Insurers</a:t>
            </a:r>
          </a:p>
        </p:txBody>
      </p:sp>
      <p:sp>
        <p:nvSpPr>
          <p:cNvPr id="2638851" name="Rectangle 3"/>
          <p:cNvSpPr>
            <a:spLocks noGrp="1" noChangeArrowheads="1"/>
          </p:cNvSpPr>
          <p:nvPr>
            <p:ph type="body" idx="1"/>
          </p:nvPr>
        </p:nvSpPr>
        <p:spPr bwMode="auto">
          <a:xfrm>
            <a:off x="228600" y="1179941"/>
            <a:ext cx="8915400" cy="56388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65000"/>
              </a:lnSpc>
              <a:buClr>
                <a:schemeClr val="accent6"/>
              </a:buClr>
            </a:pPr>
            <a:r>
              <a:rPr lang="en-US" altLang="en-US" dirty="0"/>
              <a:t>Personal Lines </a:t>
            </a:r>
            <a:r>
              <a:rPr lang="en-US" altLang="en-US" dirty="0" smtClean="0"/>
              <a:t>(many </a:t>
            </a:r>
            <a:r>
              <a:rPr lang="en-US" altLang="en-US" dirty="0"/>
              <a:t>also sell Life)</a:t>
            </a:r>
          </a:p>
          <a:p>
            <a:pPr lvl="1">
              <a:lnSpc>
                <a:spcPct val="65000"/>
              </a:lnSpc>
              <a:buClr>
                <a:schemeClr val="accent6"/>
              </a:buClr>
              <a:buFont typeface="Wingdings" panose="05000000000000000000" pitchFamily="2" charset="2"/>
              <a:buChar char="Ø"/>
            </a:pPr>
            <a:r>
              <a:rPr lang="en-US" altLang="en-US" sz="2000" dirty="0"/>
              <a:t>Sells only/mostly auto and homeowners insurance</a:t>
            </a:r>
          </a:p>
          <a:p>
            <a:pPr lvl="1">
              <a:lnSpc>
                <a:spcPct val="65000"/>
              </a:lnSpc>
              <a:buClr>
                <a:schemeClr val="accent6"/>
              </a:buClr>
              <a:buFont typeface="Wingdings" panose="05000000000000000000" pitchFamily="2" charset="2"/>
              <a:buChar char="Ø"/>
            </a:pPr>
            <a:r>
              <a:rPr lang="en-US" altLang="en-US" sz="2000" dirty="0"/>
              <a:t>Examples: State Farm, </a:t>
            </a:r>
            <a:r>
              <a:rPr lang="en-US" altLang="en-US" sz="2000" dirty="0" smtClean="0"/>
              <a:t>Allstate, </a:t>
            </a:r>
            <a:r>
              <a:rPr lang="en-US" altLang="en-US" sz="2000" dirty="0"/>
              <a:t>USAA</a:t>
            </a:r>
          </a:p>
          <a:p>
            <a:pPr>
              <a:lnSpc>
                <a:spcPct val="65000"/>
              </a:lnSpc>
              <a:buClr>
                <a:schemeClr val="accent6"/>
              </a:buClr>
            </a:pPr>
            <a:r>
              <a:rPr lang="en-US" altLang="en-US" dirty="0"/>
              <a:t>Commercial Lines </a:t>
            </a:r>
            <a:r>
              <a:rPr lang="en-US" altLang="en-US" dirty="0" smtClean="0"/>
              <a:t>(some </a:t>
            </a:r>
            <a:r>
              <a:rPr lang="en-US" altLang="en-US" dirty="0"/>
              <a:t>sell Life)</a:t>
            </a:r>
          </a:p>
          <a:p>
            <a:pPr lvl="1">
              <a:lnSpc>
                <a:spcPct val="65000"/>
              </a:lnSpc>
              <a:buClr>
                <a:schemeClr val="accent6"/>
              </a:buClr>
              <a:buFont typeface="Wingdings" panose="05000000000000000000" pitchFamily="2" charset="2"/>
              <a:buChar char="Ø"/>
            </a:pPr>
            <a:r>
              <a:rPr lang="en-US" altLang="en-US" sz="2000" dirty="0"/>
              <a:t>Sells only/mostly business insurance</a:t>
            </a:r>
          </a:p>
          <a:p>
            <a:pPr lvl="1">
              <a:lnSpc>
                <a:spcPct val="65000"/>
              </a:lnSpc>
              <a:buClr>
                <a:schemeClr val="accent6"/>
              </a:buClr>
              <a:buFont typeface="Wingdings" panose="05000000000000000000" pitchFamily="2" charset="2"/>
              <a:buChar char="Ø"/>
            </a:pPr>
            <a:r>
              <a:rPr lang="en-US" altLang="en-US" sz="2000" dirty="0"/>
              <a:t>Examples : </a:t>
            </a:r>
            <a:r>
              <a:rPr lang="en-US" altLang="en-US" sz="2000" dirty="0" smtClean="0"/>
              <a:t>AIG, CNA</a:t>
            </a:r>
            <a:r>
              <a:rPr lang="en-US" altLang="en-US" sz="2000" dirty="0"/>
              <a:t>, </a:t>
            </a:r>
            <a:r>
              <a:rPr lang="en-US" altLang="en-US" sz="2000" dirty="0" smtClean="0"/>
              <a:t>ACE</a:t>
            </a:r>
            <a:endParaRPr lang="en-US" altLang="en-US" sz="2000" dirty="0"/>
          </a:p>
          <a:p>
            <a:pPr>
              <a:lnSpc>
                <a:spcPct val="65000"/>
              </a:lnSpc>
              <a:buClr>
                <a:schemeClr val="accent6"/>
              </a:buClr>
            </a:pPr>
            <a:r>
              <a:rPr lang="en-US" altLang="en-US" dirty="0"/>
              <a:t>Multi-Line (many also sell Life)</a:t>
            </a:r>
          </a:p>
          <a:p>
            <a:pPr lvl="1">
              <a:lnSpc>
                <a:spcPct val="65000"/>
              </a:lnSpc>
              <a:buClr>
                <a:schemeClr val="accent6"/>
              </a:buClr>
              <a:buFont typeface="Wingdings" panose="05000000000000000000" pitchFamily="2" charset="2"/>
              <a:buChar char="Ø"/>
            </a:pPr>
            <a:r>
              <a:rPr lang="en-US" altLang="en-US" sz="2000" dirty="0"/>
              <a:t>Sells many different types of insurance</a:t>
            </a:r>
          </a:p>
          <a:p>
            <a:pPr lvl="1">
              <a:lnSpc>
                <a:spcPct val="65000"/>
              </a:lnSpc>
              <a:buClr>
                <a:schemeClr val="accent6"/>
              </a:buClr>
              <a:buFont typeface="Wingdings" panose="05000000000000000000" pitchFamily="2" charset="2"/>
              <a:buChar char="Ø"/>
            </a:pPr>
            <a:r>
              <a:rPr lang="en-US" altLang="en-US" sz="2000" dirty="0"/>
              <a:t>Examples </a:t>
            </a:r>
            <a:r>
              <a:rPr lang="en-US" altLang="en-US" sz="2000" dirty="0" smtClean="0"/>
              <a:t>: </a:t>
            </a:r>
            <a:r>
              <a:rPr lang="en-US" altLang="en-US" sz="2000" dirty="0"/>
              <a:t>Hartford, Liberty </a:t>
            </a:r>
            <a:r>
              <a:rPr lang="en-US" altLang="en-US" sz="2000" dirty="0" smtClean="0"/>
              <a:t>Mutual, </a:t>
            </a:r>
            <a:r>
              <a:rPr lang="en-US" altLang="en-US" sz="2000" dirty="0"/>
              <a:t>Travelers</a:t>
            </a:r>
          </a:p>
          <a:p>
            <a:pPr>
              <a:lnSpc>
                <a:spcPct val="65000"/>
              </a:lnSpc>
              <a:buClr>
                <a:schemeClr val="accent6"/>
              </a:buClr>
            </a:pPr>
            <a:r>
              <a:rPr lang="en-US" altLang="en-US" dirty="0"/>
              <a:t>Mono-Line</a:t>
            </a:r>
          </a:p>
          <a:p>
            <a:pPr lvl="1">
              <a:lnSpc>
                <a:spcPct val="65000"/>
              </a:lnSpc>
              <a:buClr>
                <a:schemeClr val="accent6"/>
              </a:buClr>
              <a:buFont typeface="Wingdings" panose="05000000000000000000" pitchFamily="2" charset="2"/>
              <a:buChar char="Ø"/>
            </a:pPr>
            <a:r>
              <a:rPr lang="en-US" altLang="en-US" sz="2000" dirty="0"/>
              <a:t>Sells only 1 type of insurance</a:t>
            </a:r>
          </a:p>
          <a:p>
            <a:pPr lvl="1">
              <a:lnSpc>
                <a:spcPct val="65000"/>
              </a:lnSpc>
              <a:buClr>
                <a:schemeClr val="accent6"/>
              </a:buClr>
              <a:buFont typeface="Wingdings" panose="05000000000000000000" pitchFamily="2" charset="2"/>
              <a:buChar char="Ø"/>
            </a:pPr>
            <a:r>
              <a:rPr lang="en-US" altLang="en-US" sz="2000" dirty="0"/>
              <a:t>Examples: GEICO, Progressive, Zenith</a:t>
            </a:r>
          </a:p>
        </p:txBody>
      </p:sp>
    </p:spTree>
    <p:extLst>
      <p:ext uri="{BB962C8B-B14F-4D97-AF65-F5344CB8AC3E}">
        <p14:creationId xmlns:p14="http://schemas.microsoft.com/office/powerpoint/2010/main" val="426410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38850"/>
                                        </p:tgtEl>
                                        <p:attrNameLst>
                                          <p:attrName>style.visibility</p:attrName>
                                        </p:attrNameLst>
                                      </p:cBhvr>
                                      <p:to>
                                        <p:strVal val="visible"/>
                                      </p:to>
                                    </p:set>
                                    <p:animEffect transition="in" filter="box(out)">
                                      <p:cBhvr>
                                        <p:cTn id="7" dur="500"/>
                                        <p:tgtEl>
                                          <p:spTgt spid="263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38851">
                                            <p:txEl>
                                              <p:pRg st="0" end="0"/>
                                            </p:txEl>
                                          </p:spTgt>
                                        </p:tgtEl>
                                        <p:attrNameLst>
                                          <p:attrName>style.visibility</p:attrName>
                                        </p:attrNameLst>
                                      </p:cBhvr>
                                      <p:to>
                                        <p:strVal val="visible"/>
                                      </p:to>
                                    </p:set>
                                    <p:anim calcmode="lin" valueType="num">
                                      <p:cBhvr>
                                        <p:cTn id="12" dur="500" fill="hold"/>
                                        <p:tgtEl>
                                          <p:spTgt spid="2638851">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3885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3885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38851">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38851">
                                            <p:txEl>
                                              <p:pRg st="1" end="1"/>
                                            </p:txEl>
                                          </p:spTgt>
                                        </p:tgtEl>
                                        <p:attrNameLst>
                                          <p:attrName>style.visibility</p:attrName>
                                        </p:attrNameLst>
                                      </p:cBhvr>
                                      <p:to>
                                        <p:strVal val="visible"/>
                                      </p:to>
                                    </p:set>
                                    <p:anim calcmode="lin" valueType="num">
                                      <p:cBhvr>
                                        <p:cTn id="18" dur="500" fill="hold"/>
                                        <p:tgtEl>
                                          <p:spTgt spid="2638851">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38851">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3885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38851">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38851">
                                            <p:txEl>
                                              <p:pRg st="2" end="2"/>
                                            </p:txEl>
                                          </p:spTgt>
                                        </p:tgtEl>
                                        <p:attrNameLst>
                                          <p:attrName>style.visibility</p:attrName>
                                        </p:attrNameLst>
                                      </p:cBhvr>
                                      <p:to>
                                        <p:strVal val="visible"/>
                                      </p:to>
                                    </p:set>
                                    <p:anim calcmode="lin" valueType="num">
                                      <p:cBhvr>
                                        <p:cTn id="24" dur="500" fill="hold"/>
                                        <p:tgtEl>
                                          <p:spTgt spid="2638851">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38851">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38851">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388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2638851">
                                            <p:txEl>
                                              <p:pRg st="3" end="3"/>
                                            </p:txEl>
                                          </p:spTgt>
                                        </p:tgtEl>
                                        <p:attrNameLst>
                                          <p:attrName>style.visibility</p:attrName>
                                        </p:attrNameLst>
                                      </p:cBhvr>
                                      <p:to>
                                        <p:strVal val="visible"/>
                                      </p:to>
                                    </p:set>
                                    <p:anim calcmode="lin" valueType="num">
                                      <p:cBhvr>
                                        <p:cTn id="32" dur="500" fill="hold"/>
                                        <p:tgtEl>
                                          <p:spTgt spid="2638851">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638851">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638851">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638851">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638851">
                                            <p:txEl>
                                              <p:pRg st="4" end="4"/>
                                            </p:txEl>
                                          </p:spTgt>
                                        </p:tgtEl>
                                        <p:attrNameLst>
                                          <p:attrName>style.visibility</p:attrName>
                                        </p:attrNameLst>
                                      </p:cBhvr>
                                      <p:to>
                                        <p:strVal val="visible"/>
                                      </p:to>
                                    </p:set>
                                    <p:anim calcmode="lin" valueType="num">
                                      <p:cBhvr>
                                        <p:cTn id="38" dur="500" fill="hold"/>
                                        <p:tgtEl>
                                          <p:spTgt spid="2638851">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38851">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38851">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38851">
                                            <p:txEl>
                                              <p:pRg st="4" end="4"/>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2638851">
                                            <p:txEl>
                                              <p:pRg st="5" end="5"/>
                                            </p:txEl>
                                          </p:spTgt>
                                        </p:tgtEl>
                                        <p:attrNameLst>
                                          <p:attrName>style.visibility</p:attrName>
                                        </p:attrNameLst>
                                      </p:cBhvr>
                                      <p:to>
                                        <p:strVal val="visible"/>
                                      </p:to>
                                    </p:set>
                                    <p:anim calcmode="lin" valueType="num">
                                      <p:cBhvr>
                                        <p:cTn id="44" dur="500" fill="hold"/>
                                        <p:tgtEl>
                                          <p:spTgt spid="2638851">
                                            <p:txEl>
                                              <p:pRg st="5" end="5"/>
                                            </p:txEl>
                                          </p:spTgt>
                                        </p:tgtEl>
                                        <p:attrNameLst>
                                          <p:attrName>ppt_x</p:attrName>
                                        </p:attrNameLst>
                                      </p:cBhvr>
                                      <p:tavLst>
                                        <p:tav tm="0">
                                          <p:val>
                                            <p:strVal val="#ppt_x-#ppt_w/2"/>
                                          </p:val>
                                        </p:tav>
                                        <p:tav tm="100000">
                                          <p:val>
                                            <p:strVal val="#ppt_x"/>
                                          </p:val>
                                        </p:tav>
                                      </p:tavLst>
                                    </p:anim>
                                    <p:anim calcmode="lin" valueType="num">
                                      <p:cBhvr>
                                        <p:cTn id="45" dur="500" fill="hold"/>
                                        <p:tgtEl>
                                          <p:spTgt spid="2638851">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2638851">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63885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7" presetClass="entr" presetSubtype="8" fill="hold" grpId="0" nodeType="clickEffect">
                                  <p:stCondLst>
                                    <p:cond delay="0"/>
                                  </p:stCondLst>
                                  <p:childTnLst>
                                    <p:set>
                                      <p:cBhvr>
                                        <p:cTn id="51" dur="1" fill="hold">
                                          <p:stCondLst>
                                            <p:cond delay="0"/>
                                          </p:stCondLst>
                                        </p:cTn>
                                        <p:tgtEl>
                                          <p:spTgt spid="2638851">
                                            <p:txEl>
                                              <p:pRg st="6" end="6"/>
                                            </p:txEl>
                                          </p:spTgt>
                                        </p:tgtEl>
                                        <p:attrNameLst>
                                          <p:attrName>style.visibility</p:attrName>
                                        </p:attrNameLst>
                                      </p:cBhvr>
                                      <p:to>
                                        <p:strVal val="visible"/>
                                      </p:to>
                                    </p:set>
                                    <p:anim calcmode="lin" valueType="num">
                                      <p:cBhvr>
                                        <p:cTn id="52" dur="500" fill="hold"/>
                                        <p:tgtEl>
                                          <p:spTgt spid="2638851">
                                            <p:txEl>
                                              <p:pRg st="6" end="6"/>
                                            </p:txEl>
                                          </p:spTgt>
                                        </p:tgtEl>
                                        <p:attrNameLst>
                                          <p:attrName>ppt_x</p:attrName>
                                        </p:attrNameLst>
                                      </p:cBhvr>
                                      <p:tavLst>
                                        <p:tav tm="0">
                                          <p:val>
                                            <p:strVal val="#ppt_x-#ppt_w/2"/>
                                          </p:val>
                                        </p:tav>
                                        <p:tav tm="100000">
                                          <p:val>
                                            <p:strVal val="#ppt_x"/>
                                          </p:val>
                                        </p:tav>
                                      </p:tavLst>
                                    </p:anim>
                                    <p:anim calcmode="lin" valueType="num">
                                      <p:cBhvr>
                                        <p:cTn id="53" dur="500" fill="hold"/>
                                        <p:tgtEl>
                                          <p:spTgt spid="2638851">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2638851">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2638851">
                                            <p:txEl>
                                              <p:pRg st="6" end="6"/>
                                            </p:txEl>
                                          </p:spTgt>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2638851">
                                            <p:txEl>
                                              <p:pRg st="7" end="7"/>
                                            </p:txEl>
                                          </p:spTgt>
                                        </p:tgtEl>
                                        <p:attrNameLst>
                                          <p:attrName>style.visibility</p:attrName>
                                        </p:attrNameLst>
                                      </p:cBhvr>
                                      <p:to>
                                        <p:strVal val="visible"/>
                                      </p:to>
                                    </p:set>
                                    <p:anim calcmode="lin" valueType="num">
                                      <p:cBhvr>
                                        <p:cTn id="58" dur="500" fill="hold"/>
                                        <p:tgtEl>
                                          <p:spTgt spid="2638851">
                                            <p:txEl>
                                              <p:pRg st="7" end="7"/>
                                            </p:txEl>
                                          </p:spTgt>
                                        </p:tgtEl>
                                        <p:attrNameLst>
                                          <p:attrName>ppt_x</p:attrName>
                                        </p:attrNameLst>
                                      </p:cBhvr>
                                      <p:tavLst>
                                        <p:tav tm="0">
                                          <p:val>
                                            <p:strVal val="#ppt_x-#ppt_w/2"/>
                                          </p:val>
                                        </p:tav>
                                        <p:tav tm="100000">
                                          <p:val>
                                            <p:strVal val="#ppt_x"/>
                                          </p:val>
                                        </p:tav>
                                      </p:tavLst>
                                    </p:anim>
                                    <p:anim calcmode="lin" valueType="num">
                                      <p:cBhvr>
                                        <p:cTn id="59" dur="500" fill="hold"/>
                                        <p:tgtEl>
                                          <p:spTgt spid="2638851">
                                            <p:txEl>
                                              <p:pRg st="7" end="7"/>
                                            </p:txEl>
                                          </p:spTgt>
                                        </p:tgtEl>
                                        <p:attrNameLst>
                                          <p:attrName>ppt_y</p:attrName>
                                        </p:attrNameLst>
                                      </p:cBhvr>
                                      <p:tavLst>
                                        <p:tav tm="0">
                                          <p:val>
                                            <p:strVal val="#ppt_y"/>
                                          </p:val>
                                        </p:tav>
                                        <p:tav tm="100000">
                                          <p:val>
                                            <p:strVal val="#ppt_y"/>
                                          </p:val>
                                        </p:tav>
                                      </p:tavLst>
                                    </p:anim>
                                    <p:anim calcmode="lin" valueType="num">
                                      <p:cBhvr>
                                        <p:cTn id="60" dur="500" fill="hold"/>
                                        <p:tgtEl>
                                          <p:spTgt spid="2638851">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2638851">
                                            <p:txEl>
                                              <p:pRg st="7" end="7"/>
                                            </p:txEl>
                                          </p:spTgt>
                                        </p:tgtEl>
                                        <p:attrNameLst>
                                          <p:attrName>ppt_h</p:attrName>
                                        </p:attrNameLst>
                                      </p:cBhvr>
                                      <p:tavLst>
                                        <p:tav tm="0">
                                          <p:val>
                                            <p:strVal val="#ppt_h"/>
                                          </p:val>
                                        </p:tav>
                                        <p:tav tm="100000">
                                          <p:val>
                                            <p:strVal val="#ppt_h"/>
                                          </p:val>
                                        </p:tav>
                                      </p:tavLst>
                                    </p:anim>
                                  </p:childTnLst>
                                </p:cTn>
                              </p:par>
                              <p:par>
                                <p:cTn id="62" presetID="17" presetClass="entr" presetSubtype="8" fill="hold" grpId="0" nodeType="withEffect">
                                  <p:stCondLst>
                                    <p:cond delay="0"/>
                                  </p:stCondLst>
                                  <p:childTnLst>
                                    <p:set>
                                      <p:cBhvr>
                                        <p:cTn id="63" dur="1" fill="hold">
                                          <p:stCondLst>
                                            <p:cond delay="0"/>
                                          </p:stCondLst>
                                        </p:cTn>
                                        <p:tgtEl>
                                          <p:spTgt spid="2638851">
                                            <p:txEl>
                                              <p:pRg st="8" end="8"/>
                                            </p:txEl>
                                          </p:spTgt>
                                        </p:tgtEl>
                                        <p:attrNameLst>
                                          <p:attrName>style.visibility</p:attrName>
                                        </p:attrNameLst>
                                      </p:cBhvr>
                                      <p:to>
                                        <p:strVal val="visible"/>
                                      </p:to>
                                    </p:set>
                                    <p:anim calcmode="lin" valueType="num">
                                      <p:cBhvr>
                                        <p:cTn id="64" dur="500" fill="hold"/>
                                        <p:tgtEl>
                                          <p:spTgt spid="2638851">
                                            <p:txEl>
                                              <p:pRg st="8" end="8"/>
                                            </p:txEl>
                                          </p:spTgt>
                                        </p:tgtEl>
                                        <p:attrNameLst>
                                          <p:attrName>ppt_x</p:attrName>
                                        </p:attrNameLst>
                                      </p:cBhvr>
                                      <p:tavLst>
                                        <p:tav tm="0">
                                          <p:val>
                                            <p:strVal val="#ppt_x-#ppt_w/2"/>
                                          </p:val>
                                        </p:tav>
                                        <p:tav tm="100000">
                                          <p:val>
                                            <p:strVal val="#ppt_x"/>
                                          </p:val>
                                        </p:tav>
                                      </p:tavLst>
                                    </p:anim>
                                    <p:anim calcmode="lin" valueType="num">
                                      <p:cBhvr>
                                        <p:cTn id="65" dur="500" fill="hold"/>
                                        <p:tgtEl>
                                          <p:spTgt spid="2638851">
                                            <p:txEl>
                                              <p:pRg st="8" end="8"/>
                                            </p:txEl>
                                          </p:spTgt>
                                        </p:tgtEl>
                                        <p:attrNameLst>
                                          <p:attrName>ppt_y</p:attrName>
                                        </p:attrNameLst>
                                      </p:cBhvr>
                                      <p:tavLst>
                                        <p:tav tm="0">
                                          <p:val>
                                            <p:strVal val="#ppt_y"/>
                                          </p:val>
                                        </p:tav>
                                        <p:tav tm="100000">
                                          <p:val>
                                            <p:strVal val="#ppt_y"/>
                                          </p:val>
                                        </p:tav>
                                      </p:tavLst>
                                    </p:anim>
                                    <p:anim calcmode="lin" valueType="num">
                                      <p:cBhvr>
                                        <p:cTn id="66" dur="500" fill="hold"/>
                                        <p:tgtEl>
                                          <p:spTgt spid="2638851">
                                            <p:txEl>
                                              <p:pRg st="8" end="8"/>
                                            </p:txEl>
                                          </p:spTgt>
                                        </p:tgtEl>
                                        <p:attrNameLst>
                                          <p:attrName>ppt_w</p:attrName>
                                        </p:attrNameLst>
                                      </p:cBhvr>
                                      <p:tavLst>
                                        <p:tav tm="0">
                                          <p:val>
                                            <p:fltVal val="0"/>
                                          </p:val>
                                        </p:tav>
                                        <p:tav tm="100000">
                                          <p:val>
                                            <p:strVal val="#ppt_w"/>
                                          </p:val>
                                        </p:tav>
                                      </p:tavLst>
                                    </p:anim>
                                    <p:anim calcmode="lin" valueType="num">
                                      <p:cBhvr>
                                        <p:cTn id="67" dur="500" fill="hold"/>
                                        <p:tgtEl>
                                          <p:spTgt spid="263885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7" presetClass="entr" presetSubtype="8" fill="hold" grpId="0" nodeType="clickEffect">
                                  <p:stCondLst>
                                    <p:cond delay="0"/>
                                  </p:stCondLst>
                                  <p:childTnLst>
                                    <p:set>
                                      <p:cBhvr>
                                        <p:cTn id="71" dur="1" fill="hold">
                                          <p:stCondLst>
                                            <p:cond delay="0"/>
                                          </p:stCondLst>
                                        </p:cTn>
                                        <p:tgtEl>
                                          <p:spTgt spid="2638851">
                                            <p:txEl>
                                              <p:pRg st="9" end="9"/>
                                            </p:txEl>
                                          </p:spTgt>
                                        </p:tgtEl>
                                        <p:attrNameLst>
                                          <p:attrName>style.visibility</p:attrName>
                                        </p:attrNameLst>
                                      </p:cBhvr>
                                      <p:to>
                                        <p:strVal val="visible"/>
                                      </p:to>
                                    </p:set>
                                    <p:anim calcmode="lin" valueType="num">
                                      <p:cBhvr>
                                        <p:cTn id="72" dur="500" fill="hold"/>
                                        <p:tgtEl>
                                          <p:spTgt spid="2638851">
                                            <p:txEl>
                                              <p:pRg st="9" end="9"/>
                                            </p:txEl>
                                          </p:spTgt>
                                        </p:tgtEl>
                                        <p:attrNameLst>
                                          <p:attrName>ppt_x</p:attrName>
                                        </p:attrNameLst>
                                      </p:cBhvr>
                                      <p:tavLst>
                                        <p:tav tm="0">
                                          <p:val>
                                            <p:strVal val="#ppt_x-#ppt_w/2"/>
                                          </p:val>
                                        </p:tav>
                                        <p:tav tm="100000">
                                          <p:val>
                                            <p:strVal val="#ppt_x"/>
                                          </p:val>
                                        </p:tav>
                                      </p:tavLst>
                                    </p:anim>
                                    <p:anim calcmode="lin" valueType="num">
                                      <p:cBhvr>
                                        <p:cTn id="73" dur="500" fill="hold"/>
                                        <p:tgtEl>
                                          <p:spTgt spid="2638851">
                                            <p:txEl>
                                              <p:pRg st="9" end="9"/>
                                            </p:txEl>
                                          </p:spTgt>
                                        </p:tgtEl>
                                        <p:attrNameLst>
                                          <p:attrName>ppt_y</p:attrName>
                                        </p:attrNameLst>
                                      </p:cBhvr>
                                      <p:tavLst>
                                        <p:tav tm="0">
                                          <p:val>
                                            <p:strVal val="#ppt_y"/>
                                          </p:val>
                                        </p:tav>
                                        <p:tav tm="100000">
                                          <p:val>
                                            <p:strVal val="#ppt_y"/>
                                          </p:val>
                                        </p:tav>
                                      </p:tavLst>
                                    </p:anim>
                                    <p:anim calcmode="lin" valueType="num">
                                      <p:cBhvr>
                                        <p:cTn id="74" dur="500" fill="hold"/>
                                        <p:tgtEl>
                                          <p:spTgt spid="2638851">
                                            <p:txEl>
                                              <p:pRg st="9" end="9"/>
                                            </p:txEl>
                                          </p:spTgt>
                                        </p:tgtEl>
                                        <p:attrNameLst>
                                          <p:attrName>ppt_w</p:attrName>
                                        </p:attrNameLst>
                                      </p:cBhvr>
                                      <p:tavLst>
                                        <p:tav tm="0">
                                          <p:val>
                                            <p:fltVal val="0"/>
                                          </p:val>
                                        </p:tav>
                                        <p:tav tm="100000">
                                          <p:val>
                                            <p:strVal val="#ppt_w"/>
                                          </p:val>
                                        </p:tav>
                                      </p:tavLst>
                                    </p:anim>
                                    <p:anim calcmode="lin" valueType="num">
                                      <p:cBhvr>
                                        <p:cTn id="75" dur="500" fill="hold"/>
                                        <p:tgtEl>
                                          <p:spTgt spid="2638851">
                                            <p:txEl>
                                              <p:pRg st="9" end="9"/>
                                            </p:txEl>
                                          </p:spTgt>
                                        </p:tgtEl>
                                        <p:attrNameLst>
                                          <p:attrName>ppt_h</p:attrName>
                                        </p:attrNameLst>
                                      </p:cBhvr>
                                      <p:tavLst>
                                        <p:tav tm="0">
                                          <p:val>
                                            <p:strVal val="#ppt_h"/>
                                          </p:val>
                                        </p:tav>
                                        <p:tav tm="100000">
                                          <p:val>
                                            <p:strVal val="#ppt_h"/>
                                          </p:val>
                                        </p:tav>
                                      </p:tavLst>
                                    </p:anim>
                                  </p:childTnLst>
                                </p:cTn>
                              </p:par>
                              <p:par>
                                <p:cTn id="76" presetID="17" presetClass="entr" presetSubtype="8" fill="hold" grpId="0" nodeType="withEffect">
                                  <p:stCondLst>
                                    <p:cond delay="0"/>
                                  </p:stCondLst>
                                  <p:childTnLst>
                                    <p:set>
                                      <p:cBhvr>
                                        <p:cTn id="77" dur="1" fill="hold">
                                          <p:stCondLst>
                                            <p:cond delay="0"/>
                                          </p:stCondLst>
                                        </p:cTn>
                                        <p:tgtEl>
                                          <p:spTgt spid="2638851">
                                            <p:txEl>
                                              <p:pRg st="10" end="10"/>
                                            </p:txEl>
                                          </p:spTgt>
                                        </p:tgtEl>
                                        <p:attrNameLst>
                                          <p:attrName>style.visibility</p:attrName>
                                        </p:attrNameLst>
                                      </p:cBhvr>
                                      <p:to>
                                        <p:strVal val="visible"/>
                                      </p:to>
                                    </p:set>
                                    <p:anim calcmode="lin" valueType="num">
                                      <p:cBhvr>
                                        <p:cTn id="78" dur="500" fill="hold"/>
                                        <p:tgtEl>
                                          <p:spTgt spid="2638851">
                                            <p:txEl>
                                              <p:pRg st="10" end="10"/>
                                            </p:txEl>
                                          </p:spTgt>
                                        </p:tgtEl>
                                        <p:attrNameLst>
                                          <p:attrName>ppt_x</p:attrName>
                                        </p:attrNameLst>
                                      </p:cBhvr>
                                      <p:tavLst>
                                        <p:tav tm="0">
                                          <p:val>
                                            <p:strVal val="#ppt_x-#ppt_w/2"/>
                                          </p:val>
                                        </p:tav>
                                        <p:tav tm="100000">
                                          <p:val>
                                            <p:strVal val="#ppt_x"/>
                                          </p:val>
                                        </p:tav>
                                      </p:tavLst>
                                    </p:anim>
                                    <p:anim calcmode="lin" valueType="num">
                                      <p:cBhvr>
                                        <p:cTn id="79" dur="500" fill="hold"/>
                                        <p:tgtEl>
                                          <p:spTgt spid="2638851">
                                            <p:txEl>
                                              <p:pRg st="10" end="10"/>
                                            </p:txEl>
                                          </p:spTgt>
                                        </p:tgtEl>
                                        <p:attrNameLst>
                                          <p:attrName>ppt_y</p:attrName>
                                        </p:attrNameLst>
                                      </p:cBhvr>
                                      <p:tavLst>
                                        <p:tav tm="0">
                                          <p:val>
                                            <p:strVal val="#ppt_y"/>
                                          </p:val>
                                        </p:tav>
                                        <p:tav tm="100000">
                                          <p:val>
                                            <p:strVal val="#ppt_y"/>
                                          </p:val>
                                        </p:tav>
                                      </p:tavLst>
                                    </p:anim>
                                    <p:anim calcmode="lin" valueType="num">
                                      <p:cBhvr>
                                        <p:cTn id="80" dur="500" fill="hold"/>
                                        <p:tgtEl>
                                          <p:spTgt spid="2638851">
                                            <p:txEl>
                                              <p:pRg st="10" end="10"/>
                                            </p:txEl>
                                          </p:spTgt>
                                        </p:tgtEl>
                                        <p:attrNameLst>
                                          <p:attrName>ppt_w</p:attrName>
                                        </p:attrNameLst>
                                      </p:cBhvr>
                                      <p:tavLst>
                                        <p:tav tm="0">
                                          <p:val>
                                            <p:fltVal val="0"/>
                                          </p:val>
                                        </p:tav>
                                        <p:tav tm="100000">
                                          <p:val>
                                            <p:strVal val="#ppt_w"/>
                                          </p:val>
                                        </p:tav>
                                      </p:tavLst>
                                    </p:anim>
                                    <p:anim calcmode="lin" valueType="num">
                                      <p:cBhvr>
                                        <p:cTn id="81" dur="500" fill="hold"/>
                                        <p:tgtEl>
                                          <p:spTgt spid="2638851">
                                            <p:txEl>
                                              <p:pRg st="10" end="10"/>
                                            </p:txEl>
                                          </p:spTgt>
                                        </p:tgtEl>
                                        <p:attrNameLst>
                                          <p:attrName>ppt_h</p:attrName>
                                        </p:attrNameLst>
                                      </p:cBhvr>
                                      <p:tavLst>
                                        <p:tav tm="0">
                                          <p:val>
                                            <p:strVal val="#ppt_h"/>
                                          </p:val>
                                        </p:tav>
                                        <p:tav tm="100000">
                                          <p:val>
                                            <p:strVal val="#ppt_h"/>
                                          </p:val>
                                        </p:tav>
                                      </p:tavLst>
                                    </p:anim>
                                  </p:childTnLst>
                                </p:cTn>
                              </p:par>
                              <p:par>
                                <p:cTn id="82" presetID="17" presetClass="entr" presetSubtype="8" fill="hold" grpId="0" nodeType="withEffect">
                                  <p:stCondLst>
                                    <p:cond delay="0"/>
                                  </p:stCondLst>
                                  <p:childTnLst>
                                    <p:set>
                                      <p:cBhvr>
                                        <p:cTn id="83" dur="1" fill="hold">
                                          <p:stCondLst>
                                            <p:cond delay="0"/>
                                          </p:stCondLst>
                                        </p:cTn>
                                        <p:tgtEl>
                                          <p:spTgt spid="2638851">
                                            <p:txEl>
                                              <p:pRg st="11" end="11"/>
                                            </p:txEl>
                                          </p:spTgt>
                                        </p:tgtEl>
                                        <p:attrNameLst>
                                          <p:attrName>style.visibility</p:attrName>
                                        </p:attrNameLst>
                                      </p:cBhvr>
                                      <p:to>
                                        <p:strVal val="visible"/>
                                      </p:to>
                                    </p:set>
                                    <p:anim calcmode="lin" valueType="num">
                                      <p:cBhvr>
                                        <p:cTn id="84" dur="500" fill="hold"/>
                                        <p:tgtEl>
                                          <p:spTgt spid="2638851">
                                            <p:txEl>
                                              <p:pRg st="11" end="11"/>
                                            </p:txEl>
                                          </p:spTgt>
                                        </p:tgtEl>
                                        <p:attrNameLst>
                                          <p:attrName>ppt_x</p:attrName>
                                        </p:attrNameLst>
                                      </p:cBhvr>
                                      <p:tavLst>
                                        <p:tav tm="0">
                                          <p:val>
                                            <p:strVal val="#ppt_x-#ppt_w/2"/>
                                          </p:val>
                                        </p:tav>
                                        <p:tav tm="100000">
                                          <p:val>
                                            <p:strVal val="#ppt_x"/>
                                          </p:val>
                                        </p:tav>
                                      </p:tavLst>
                                    </p:anim>
                                    <p:anim calcmode="lin" valueType="num">
                                      <p:cBhvr>
                                        <p:cTn id="85" dur="500" fill="hold"/>
                                        <p:tgtEl>
                                          <p:spTgt spid="2638851">
                                            <p:txEl>
                                              <p:pRg st="11" end="11"/>
                                            </p:txEl>
                                          </p:spTgt>
                                        </p:tgtEl>
                                        <p:attrNameLst>
                                          <p:attrName>ppt_y</p:attrName>
                                        </p:attrNameLst>
                                      </p:cBhvr>
                                      <p:tavLst>
                                        <p:tav tm="0">
                                          <p:val>
                                            <p:strVal val="#ppt_y"/>
                                          </p:val>
                                        </p:tav>
                                        <p:tav tm="100000">
                                          <p:val>
                                            <p:strVal val="#ppt_y"/>
                                          </p:val>
                                        </p:tav>
                                      </p:tavLst>
                                    </p:anim>
                                    <p:anim calcmode="lin" valueType="num">
                                      <p:cBhvr>
                                        <p:cTn id="86" dur="500" fill="hold"/>
                                        <p:tgtEl>
                                          <p:spTgt spid="2638851">
                                            <p:txEl>
                                              <p:pRg st="11" end="11"/>
                                            </p:txEl>
                                          </p:spTgt>
                                        </p:tgtEl>
                                        <p:attrNameLst>
                                          <p:attrName>ppt_w</p:attrName>
                                        </p:attrNameLst>
                                      </p:cBhvr>
                                      <p:tavLst>
                                        <p:tav tm="0">
                                          <p:val>
                                            <p:fltVal val="0"/>
                                          </p:val>
                                        </p:tav>
                                        <p:tav tm="100000">
                                          <p:val>
                                            <p:strVal val="#ppt_w"/>
                                          </p:val>
                                        </p:tav>
                                      </p:tavLst>
                                    </p:anim>
                                    <p:anim calcmode="lin" valueType="num">
                                      <p:cBhvr>
                                        <p:cTn id="87" dur="500" fill="hold"/>
                                        <p:tgtEl>
                                          <p:spTgt spid="2638851">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8850" grpId="0" autoUpdateAnimBg="0"/>
      <p:bldP spid="26388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0898" name="Rectangle 2"/>
          <p:cNvSpPr>
            <a:spLocks noGrp="1" noChangeArrowheads="1"/>
          </p:cNvSpPr>
          <p:nvPr>
            <p:ph type="title"/>
          </p:nvPr>
        </p:nvSpPr>
        <p:spPr>
          <a:xfrm>
            <a:off x="203200" y="184727"/>
            <a:ext cx="7772400" cy="231775"/>
          </a:xfrm>
        </p:spPr>
        <p:txBody>
          <a:bodyPr/>
          <a:lstStyle/>
          <a:p>
            <a:r>
              <a:rPr lang="en-US" altLang="en-US" dirty="0"/>
              <a:t>Why Do Strategies Differ?</a:t>
            </a:r>
          </a:p>
        </p:txBody>
      </p:sp>
      <p:sp>
        <p:nvSpPr>
          <p:cNvPr id="2640899" name="Rectangle 3"/>
          <p:cNvSpPr>
            <a:spLocks noGrp="1" noChangeArrowheads="1"/>
          </p:cNvSpPr>
          <p:nvPr>
            <p:ph type="body" idx="1"/>
          </p:nvPr>
        </p:nvSpPr>
        <p:spPr bwMode="auto">
          <a:xfrm>
            <a:off x="304800" y="838200"/>
            <a:ext cx="8686800" cy="54864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nSpc>
                <a:spcPct val="70000"/>
              </a:lnSpc>
              <a:buClr>
                <a:schemeClr val="accent6"/>
              </a:buClr>
            </a:pPr>
            <a:r>
              <a:rPr lang="en-US" altLang="en-US" sz="2400" dirty="0"/>
              <a:t>Some insurers believe that specializing yields certain advantages:</a:t>
            </a:r>
          </a:p>
          <a:p>
            <a:pPr lvl="1">
              <a:lnSpc>
                <a:spcPct val="70000"/>
              </a:lnSpc>
              <a:buClr>
                <a:schemeClr val="accent6"/>
              </a:buClr>
            </a:pPr>
            <a:r>
              <a:rPr lang="en-US" altLang="en-US" sz="2000" dirty="0"/>
              <a:t>Underwriting edge/experience</a:t>
            </a:r>
          </a:p>
          <a:p>
            <a:pPr lvl="1">
              <a:lnSpc>
                <a:spcPct val="70000"/>
              </a:lnSpc>
              <a:buClr>
                <a:schemeClr val="accent6"/>
              </a:buClr>
            </a:pPr>
            <a:r>
              <a:rPr lang="en-US" altLang="en-US" sz="2000" dirty="0"/>
              <a:t>Price advantage since can keep expenses low</a:t>
            </a:r>
          </a:p>
          <a:p>
            <a:pPr lvl="1">
              <a:lnSpc>
                <a:spcPct val="70000"/>
              </a:lnSpc>
              <a:buClr>
                <a:schemeClr val="accent6"/>
              </a:buClr>
            </a:pPr>
            <a:r>
              <a:rPr lang="en-US" altLang="en-US" sz="2000" dirty="0"/>
              <a:t>Customer loyalty</a:t>
            </a:r>
          </a:p>
          <a:p>
            <a:pPr>
              <a:lnSpc>
                <a:spcPct val="70000"/>
              </a:lnSpc>
              <a:buClr>
                <a:schemeClr val="accent6"/>
              </a:buClr>
            </a:pPr>
            <a:r>
              <a:rPr lang="en-US" altLang="en-US" sz="2400" dirty="0"/>
              <a:t>Some emphasize wide range of products</a:t>
            </a:r>
          </a:p>
          <a:p>
            <a:pPr lvl="1">
              <a:lnSpc>
                <a:spcPct val="70000"/>
              </a:lnSpc>
              <a:buClr>
                <a:schemeClr val="accent6"/>
              </a:buClr>
            </a:pPr>
            <a:r>
              <a:rPr lang="en-US" altLang="en-US" sz="2000" dirty="0"/>
              <a:t>One brand for many customer needs</a:t>
            </a:r>
          </a:p>
          <a:p>
            <a:pPr lvl="1">
              <a:lnSpc>
                <a:spcPct val="70000"/>
              </a:lnSpc>
              <a:buClr>
                <a:schemeClr val="accent6"/>
              </a:buClr>
            </a:pPr>
            <a:r>
              <a:rPr lang="en-US" altLang="en-US" sz="2000" dirty="0"/>
              <a:t>Product/customer diversification as a business strategy</a:t>
            </a:r>
          </a:p>
          <a:p>
            <a:pPr>
              <a:lnSpc>
                <a:spcPct val="70000"/>
              </a:lnSpc>
              <a:buClr>
                <a:schemeClr val="accent6"/>
              </a:buClr>
            </a:pPr>
            <a:r>
              <a:rPr lang="en-US" altLang="en-US" sz="2400" dirty="0"/>
              <a:t>Some emphasize price</a:t>
            </a:r>
          </a:p>
          <a:p>
            <a:pPr>
              <a:lnSpc>
                <a:spcPct val="70000"/>
              </a:lnSpc>
              <a:buClr>
                <a:schemeClr val="accent6"/>
              </a:buClr>
            </a:pPr>
            <a:r>
              <a:rPr lang="en-US" altLang="en-US" sz="2400" dirty="0"/>
              <a:t>Some emphasize quality (e.g., service, claims approach) over price</a:t>
            </a:r>
          </a:p>
          <a:p>
            <a:pPr>
              <a:lnSpc>
                <a:spcPct val="70000"/>
              </a:lnSpc>
              <a:buClr>
                <a:schemeClr val="accent6"/>
              </a:buClr>
            </a:pPr>
            <a:r>
              <a:rPr lang="en-US" altLang="en-US" sz="2400" dirty="0"/>
              <a:t>Some emphasize long-term financial strength</a:t>
            </a:r>
          </a:p>
          <a:p>
            <a:pPr>
              <a:lnSpc>
                <a:spcPct val="70000"/>
              </a:lnSpc>
              <a:buClr>
                <a:schemeClr val="accent6"/>
              </a:buClr>
            </a:pPr>
            <a:r>
              <a:rPr lang="en-US" altLang="en-US" sz="2400" dirty="0"/>
              <a:t>Distribution strategies may vary</a:t>
            </a:r>
          </a:p>
        </p:txBody>
      </p:sp>
    </p:spTree>
    <p:extLst>
      <p:ext uri="{BB962C8B-B14F-4D97-AF65-F5344CB8AC3E}">
        <p14:creationId xmlns:p14="http://schemas.microsoft.com/office/powerpoint/2010/main" val="4209703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40898"/>
                                        </p:tgtEl>
                                        <p:attrNameLst>
                                          <p:attrName>style.visibility</p:attrName>
                                        </p:attrNameLst>
                                      </p:cBhvr>
                                      <p:to>
                                        <p:strVal val="visible"/>
                                      </p:to>
                                    </p:set>
                                    <p:animEffect transition="in" filter="box(out)">
                                      <p:cBhvr>
                                        <p:cTn id="7" dur="500"/>
                                        <p:tgtEl>
                                          <p:spTgt spid="2640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640899">
                                            <p:txEl>
                                              <p:pRg st="0" end="0"/>
                                            </p:txEl>
                                          </p:spTgt>
                                        </p:tgtEl>
                                        <p:attrNameLst>
                                          <p:attrName>style.visibility</p:attrName>
                                        </p:attrNameLst>
                                      </p:cBhvr>
                                      <p:to>
                                        <p:strVal val="visible"/>
                                      </p:to>
                                    </p:set>
                                    <p:anim calcmode="lin" valueType="num">
                                      <p:cBhvr>
                                        <p:cTn id="12" dur="500" fill="hold"/>
                                        <p:tgtEl>
                                          <p:spTgt spid="2640899">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640899">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64089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40899">
                                            <p:txEl>
                                              <p:pRg st="0" end="0"/>
                                            </p:txEl>
                                          </p:spTgt>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2640899">
                                            <p:txEl>
                                              <p:pRg st="1" end="1"/>
                                            </p:txEl>
                                          </p:spTgt>
                                        </p:tgtEl>
                                        <p:attrNameLst>
                                          <p:attrName>style.visibility</p:attrName>
                                        </p:attrNameLst>
                                      </p:cBhvr>
                                      <p:to>
                                        <p:strVal val="visible"/>
                                      </p:to>
                                    </p:set>
                                    <p:anim calcmode="lin" valueType="num">
                                      <p:cBhvr>
                                        <p:cTn id="18" dur="500" fill="hold"/>
                                        <p:tgtEl>
                                          <p:spTgt spid="2640899">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640899">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64089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40899">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2640899">
                                            <p:txEl>
                                              <p:pRg st="2" end="2"/>
                                            </p:txEl>
                                          </p:spTgt>
                                        </p:tgtEl>
                                        <p:attrNameLst>
                                          <p:attrName>style.visibility</p:attrName>
                                        </p:attrNameLst>
                                      </p:cBhvr>
                                      <p:to>
                                        <p:strVal val="visible"/>
                                      </p:to>
                                    </p:set>
                                    <p:anim calcmode="lin" valueType="num">
                                      <p:cBhvr>
                                        <p:cTn id="24" dur="500" fill="hold"/>
                                        <p:tgtEl>
                                          <p:spTgt spid="2640899">
                                            <p:txEl>
                                              <p:pRg st="2" end="2"/>
                                            </p:txEl>
                                          </p:spTgt>
                                        </p:tgtEl>
                                        <p:attrNameLst>
                                          <p:attrName>ppt_x</p:attrName>
                                        </p:attrNameLst>
                                      </p:cBhvr>
                                      <p:tavLst>
                                        <p:tav tm="0">
                                          <p:val>
                                            <p:strVal val="#ppt_x-#ppt_w/2"/>
                                          </p:val>
                                        </p:tav>
                                        <p:tav tm="100000">
                                          <p:val>
                                            <p:strVal val="#ppt_x"/>
                                          </p:val>
                                        </p:tav>
                                      </p:tavLst>
                                    </p:anim>
                                    <p:anim calcmode="lin" valueType="num">
                                      <p:cBhvr>
                                        <p:cTn id="25" dur="500" fill="hold"/>
                                        <p:tgtEl>
                                          <p:spTgt spid="2640899">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264089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640899">
                                            <p:txEl>
                                              <p:pRg st="2" end="2"/>
                                            </p:txEl>
                                          </p:spTgt>
                                        </p:tgtEl>
                                        <p:attrNameLst>
                                          <p:attrName>ppt_h</p:attrName>
                                        </p:attrNameLst>
                                      </p:cBhvr>
                                      <p:tavLst>
                                        <p:tav tm="0">
                                          <p:val>
                                            <p:strVal val="#ppt_h"/>
                                          </p:val>
                                        </p:tav>
                                        <p:tav tm="100000">
                                          <p:val>
                                            <p:strVal val="#ppt_h"/>
                                          </p:val>
                                        </p:tav>
                                      </p:tavLst>
                                    </p:anim>
                                  </p:childTnLst>
                                </p:cTn>
                              </p:par>
                              <p:par>
                                <p:cTn id="28" presetID="17" presetClass="entr" presetSubtype="8" fill="hold" grpId="0" nodeType="withEffect">
                                  <p:stCondLst>
                                    <p:cond delay="0"/>
                                  </p:stCondLst>
                                  <p:childTnLst>
                                    <p:set>
                                      <p:cBhvr>
                                        <p:cTn id="29" dur="1" fill="hold">
                                          <p:stCondLst>
                                            <p:cond delay="0"/>
                                          </p:stCondLst>
                                        </p:cTn>
                                        <p:tgtEl>
                                          <p:spTgt spid="2640899">
                                            <p:txEl>
                                              <p:pRg st="3" end="3"/>
                                            </p:txEl>
                                          </p:spTgt>
                                        </p:tgtEl>
                                        <p:attrNameLst>
                                          <p:attrName>style.visibility</p:attrName>
                                        </p:attrNameLst>
                                      </p:cBhvr>
                                      <p:to>
                                        <p:strVal val="visible"/>
                                      </p:to>
                                    </p:set>
                                    <p:anim calcmode="lin" valueType="num">
                                      <p:cBhvr>
                                        <p:cTn id="30" dur="500" fill="hold"/>
                                        <p:tgtEl>
                                          <p:spTgt spid="2640899">
                                            <p:txEl>
                                              <p:pRg st="3" end="3"/>
                                            </p:txEl>
                                          </p:spTgt>
                                        </p:tgtEl>
                                        <p:attrNameLst>
                                          <p:attrName>ppt_x</p:attrName>
                                        </p:attrNameLst>
                                      </p:cBhvr>
                                      <p:tavLst>
                                        <p:tav tm="0">
                                          <p:val>
                                            <p:strVal val="#ppt_x-#ppt_w/2"/>
                                          </p:val>
                                        </p:tav>
                                        <p:tav tm="100000">
                                          <p:val>
                                            <p:strVal val="#ppt_x"/>
                                          </p:val>
                                        </p:tav>
                                      </p:tavLst>
                                    </p:anim>
                                    <p:anim calcmode="lin" valueType="num">
                                      <p:cBhvr>
                                        <p:cTn id="31" dur="500" fill="hold"/>
                                        <p:tgtEl>
                                          <p:spTgt spid="2640899">
                                            <p:txEl>
                                              <p:pRg st="3" end="3"/>
                                            </p:txEl>
                                          </p:spTgt>
                                        </p:tgtEl>
                                        <p:attrNameLst>
                                          <p:attrName>ppt_y</p:attrName>
                                        </p:attrNameLst>
                                      </p:cBhvr>
                                      <p:tavLst>
                                        <p:tav tm="0">
                                          <p:val>
                                            <p:strVal val="#ppt_y"/>
                                          </p:val>
                                        </p:tav>
                                        <p:tav tm="100000">
                                          <p:val>
                                            <p:strVal val="#ppt_y"/>
                                          </p:val>
                                        </p:tav>
                                      </p:tavLst>
                                    </p:anim>
                                    <p:anim calcmode="lin" valueType="num">
                                      <p:cBhvr>
                                        <p:cTn id="32" dur="500" fill="hold"/>
                                        <p:tgtEl>
                                          <p:spTgt spid="264089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64089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8" fill="hold" grpId="0" nodeType="clickEffect">
                                  <p:stCondLst>
                                    <p:cond delay="0"/>
                                  </p:stCondLst>
                                  <p:childTnLst>
                                    <p:set>
                                      <p:cBhvr>
                                        <p:cTn id="37" dur="1" fill="hold">
                                          <p:stCondLst>
                                            <p:cond delay="0"/>
                                          </p:stCondLst>
                                        </p:cTn>
                                        <p:tgtEl>
                                          <p:spTgt spid="2640899">
                                            <p:txEl>
                                              <p:pRg st="4" end="4"/>
                                            </p:txEl>
                                          </p:spTgt>
                                        </p:tgtEl>
                                        <p:attrNameLst>
                                          <p:attrName>style.visibility</p:attrName>
                                        </p:attrNameLst>
                                      </p:cBhvr>
                                      <p:to>
                                        <p:strVal val="visible"/>
                                      </p:to>
                                    </p:set>
                                    <p:anim calcmode="lin" valueType="num">
                                      <p:cBhvr>
                                        <p:cTn id="38" dur="500" fill="hold"/>
                                        <p:tgtEl>
                                          <p:spTgt spid="2640899">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640899">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640899">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640899">
                                            <p:txEl>
                                              <p:pRg st="4" end="4"/>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2640899">
                                            <p:txEl>
                                              <p:pRg st="5" end="5"/>
                                            </p:txEl>
                                          </p:spTgt>
                                        </p:tgtEl>
                                        <p:attrNameLst>
                                          <p:attrName>style.visibility</p:attrName>
                                        </p:attrNameLst>
                                      </p:cBhvr>
                                      <p:to>
                                        <p:strVal val="visible"/>
                                      </p:to>
                                    </p:set>
                                    <p:anim calcmode="lin" valueType="num">
                                      <p:cBhvr>
                                        <p:cTn id="44" dur="500" fill="hold"/>
                                        <p:tgtEl>
                                          <p:spTgt spid="2640899">
                                            <p:txEl>
                                              <p:pRg st="5" end="5"/>
                                            </p:txEl>
                                          </p:spTgt>
                                        </p:tgtEl>
                                        <p:attrNameLst>
                                          <p:attrName>ppt_x</p:attrName>
                                        </p:attrNameLst>
                                      </p:cBhvr>
                                      <p:tavLst>
                                        <p:tav tm="0">
                                          <p:val>
                                            <p:strVal val="#ppt_x-#ppt_w/2"/>
                                          </p:val>
                                        </p:tav>
                                        <p:tav tm="100000">
                                          <p:val>
                                            <p:strVal val="#ppt_x"/>
                                          </p:val>
                                        </p:tav>
                                      </p:tavLst>
                                    </p:anim>
                                    <p:anim calcmode="lin" valueType="num">
                                      <p:cBhvr>
                                        <p:cTn id="45" dur="500" fill="hold"/>
                                        <p:tgtEl>
                                          <p:spTgt spid="2640899">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2640899">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640899">
                                            <p:txEl>
                                              <p:pRg st="5" end="5"/>
                                            </p:txEl>
                                          </p:spTgt>
                                        </p:tgtEl>
                                        <p:attrNameLst>
                                          <p:attrName>ppt_h</p:attrName>
                                        </p:attrNameLst>
                                      </p:cBhvr>
                                      <p:tavLst>
                                        <p:tav tm="0">
                                          <p:val>
                                            <p:strVal val="#ppt_h"/>
                                          </p:val>
                                        </p:tav>
                                        <p:tav tm="100000">
                                          <p:val>
                                            <p:strVal val="#ppt_h"/>
                                          </p:val>
                                        </p:tav>
                                      </p:tavLst>
                                    </p:anim>
                                  </p:childTnLst>
                                </p:cTn>
                              </p:par>
                              <p:par>
                                <p:cTn id="48" presetID="17" presetClass="entr" presetSubtype="8" fill="hold" grpId="0" nodeType="withEffect">
                                  <p:stCondLst>
                                    <p:cond delay="0"/>
                                  </p:stCondLst>
                                  <p:childTnLst>
                                    <p:set>
                                      <p:cBhvr>
                                        <p:cTn id="49" dur="1" fill="hold">
                                          <p:stCondLst>
                                            <p:cond delay="0"/>
                                          </p:stCondLst>
                                        </p:cTn>
                                        <p:tgtEl>
                                          <p:spTgt spid="2640899">
                                            <p:txEl>
                                              <p:pRg st="6" end="6"/>
                                            </p:txEl>
                                          </p:spTgt>
                                        </p:tgtEl>
                                        <p:attrNameLst>
                                          <p:attrName>style.visibility</p:attrName>
                                        </p:attrNameLst>
                                      </p:cBhvr>
                                      <p:to>
                                        <p:strVal val="visible"/>
                                      </p:to>
                                    </p:set>
                                    <p:anim calcmode="lin" valueType="num">
                                      <p:cBhvr>
                                        <p:cTn id="50" dur="500" fill="hold"/>
                                        <p:tgtEl>
                                          <p:spTgt spid="2640899">
                                            <p:txEl>
                                              <p:pRg st="6" end="6"/>
                                            </p:txEl>
                                          </p:spTgt>
                                        </p:tgtEl>
                                        <p:attrNameLst>
                                          <p:attrName>ppt_x</p:attrName>
                                        </p:attrNameLst>
                                      </p:cBhvr>
                                      <p:tavLst>
                                        <p:tav tm="0">
                                          <p:val>
                                            <p:strVal val="#ppt_x-#ppt_w/2"/>
                                          </p:val>
                                        </p:tav>
                                        <p:tav tm="100000">
                                          <p:val>
                                            <p:strVal val="#ppt_x"/>
                                          </p:val>
                                        </p:tav>
                                      </p:tavLst>
                                    </p:anim>
                                    <p:anim calcmode="lin" valueType="num">
                                      <p:cBhvr>
                                        <p:cTn id="51" dur="500" fill="hold"/>
                                        <p:tgtEl>
                                          <p:spTgt spid="2640899">
                                            <p:txEl>
                                              <p:pRg st="6" end="6"/>
                                            </p:txEl>
                                          </p:spTgt>
                                        </p:tgtEl>
                                        <p:attrNameLst>
                                          <p:attrName>ppt_y</p:attrName>
                                        </p:attrNameLst>
                                      </p:cBhvr>
                                      <p:tavLst>
                                        <p:tav tm="0">
                                          <p:val>
                                            <p:strVal val="#ppt_y"/>
                                          </p:val>
                                        </p:tav>
                                        <p:tav tm="100000">
                                          <p:val>
                                            <p:strVal val="#ppt_y"/>
                                          </p:val>
                                        </p:tav>
                                      </p:tavLst>
                                    </p:anim>
                                    <p:anim calcmode="lin" valueType="num">
                                      <p:cBhvr>
                                        <p:cTn id="52" dur="500" fill="hold"/>
                                        <p:tgtEl>
                                          <p:spTgt spid="2640899">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264089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7" presetClass="entr" presetSubtype="8" fill="hold" grpId="0" nodeType="clickEffect">
                                  <p:stCondLst>
                                    <p:cond delay="0"/>
                                  </p:stCondLst>
                                  <p:childTnLst>
                                    <p:set>
                                      <p:cBhvr>
                                        <p:cTn id="57" dur="1" fill="hold">
                                          <p:stCondLst>
                                            <p:cond delay="0"/>
                                          </p:stCondLst>
                                        </p:cTn>
                                        <p:tgtEl>
                                          <p:spTgt spid="2640899">
                                            <p:txEl>
                                              <p:pRg st="7" end="7"/>
                                            </p:txEl>
                                          </p:spTgt>
                                        </p:tgtEl>
                                        <p:attrNameLst>
                                          <p:attrName>style.visibility</p:attrName>
                                        </p:attrNameLst>
                                      </p:cBhvr>
                                      <p:to>
                                        <p:strVal val="visible"/>
                                      </p:to>
                                    </p:set>
                                    <p:anim calcmode="lin" valueType="num">
                                      <p:cBhvr>
                                        <p:cTn id="58" dur="500" fill="hold"/>
                                        <p:tgtEl>
                                          <p:spTgt spid="2640899">
                                            <p:txEl>
                                              <p:pRg st="7" end="7"/>
                                            </p:txEl>
                                          </p:spTgt>
                                        </p:tgtEl>
                                        <p:attrNameLst>
                                          <p:attrName>ppt_x</p:attrName>
                                        </p:attrNameLst>
                                      </p:cBhvr>
                                      <p:tavLst>
                                        <p:tav tm="0">
                                          <p:val>
                                            <p:strVal val="#ppt_x-#ppt_w/2"/>
                                          </p:val>
                                        </p:tav>
                                        <p:tav tm="100000">
                                          <p:val>
                                            <p:strVal val="#ppt_x"/>
                                          </p:val>
                                        </p:tav>
                                      </p:tavLst>
                                    </p:anim>
                                    <p:anim calcmode="lin" valueType="num">
                                      <p:cBhvr>
                                        <p:cTn id="59" dur="500" fill="hold"/>
                                        <p:tgtEl>
                                          <p:spTgt spid="2640899">
                                            <p:txEl>
                                              <p:pRg st="7" end="7"/>
                                            </p:txEl>
                                          </p:spTgt>
                                        </p:tgtEl>
                                        <p:attrNameLst>
                                          <p:attrName>ppt_y</p:attrName>
                                        </p:attrNameLst>
                                      </p:cBhvr>
                                      <p:tavLst>
                                        <p:tav tm="0">
                                          <p:val>
                                            <p:strVal val="#ppt_y"/>
                                          </p:val>
                                        </p:tav>
                                        <p:tav tm="100000">
                                          <p:val>
                                            <p:strVal val="#ppt_y"/>
                                          </p:val>
                                        </p:tav>
                                      </p:tavLst>
                                    </p:anim>
                                    <p:anim calcmode="lin" valueType="num">
                                      <p:cBhvr>
                                        <p:cTn id="60" dur="500" fill="hold"/>
                                        <p:tgtEl>
                                          <p:spTgt spid="2640899">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2640899">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8" fill="hold" grpId="0" nodeType="clickEffect">
                                  <p:stCondLst>
                                    <p:cond delay="0"/>
                                  </p:stCondLst>
                                  <p:childTnLst>
                                    <p:set>
                                      <p:cBhvr>
                                        <p:cTn id="65" dur="1" fill="hold">
                                          <p:stCondLst>
                                            <p:cond delay="0"/>
                                          </p:stCondLst>
                                        </p:cTn>
                                        <p:tgtEl>
                                          <p:spTgt spid="2640899">
                                            <p:txEl>
                                              <p:pRg st="8" end="8"/>
                                            </p:txEl>
                                          </p:spTgt>
                                        </p:tgtEl>
                                        <p:attrNameLst>
                                          <p:attrName>style.visibility</p:attrName>
                                        </p:attrNameLst>
                                      </p:cBhvr>
                                      <p:to>
                                        <p:strVal val="visible"/>
                                      </p:to>
                                    </p:set>
                                    <p:anim calcmode="lin" valueType="num">
                                      <p:cBhvr>
                                        <p:cTn id="66" dur="500" fill="hold"/>
                                        <p:tgtEl>
                                          <p:spTgt spid="2640899">
                                            <p:txEl>
                                              <p:pRg st="8" end="8"/>
                                            </p:txEl>
                                          </p:spTgt>
                                        </p:tgtEl>
                                        <p:attrNameLst>
                                          <p:attrName>ppt_x</p:attrName>
                                        </p:attrNameLst>
                                      </p:cBhvr>
                                      <p:tavLst>
                                        <p:tav tm="0">
                                          <p:val>
                                            <p:strVal val="#ppt_x-#ppt_w/2"/>
                                          </p:val>
                                        </p:tav>
                                        <p:tav tm="100000">
                                          <p:val>
                                            <p:strVal val="#ppt_x"/>
                                          </p:val>
                                        </p:tav>
                                      </p:tavLst>
                                    </p:anim>
                                    <p:anim calcmode="lin" valueType="num">
                                      <p:cBhvr>
                                        <p:cTn id="67" dur="500" fill="hold"/>
                                        <p:tgtEl>
                                          <p:spTgt spid="2640899">
                                            <p:txEl>
                                              <p:pRg st="8" end="8"/>
                                            </p:txEl>
                                          </p:spTgt>
                                        </p:tgtEl>
                                        <p:attrNameLst>
                                          <p:attrName>ppt_y</p:attrName>
                                        </p:attrNameLst>
                                      </p:cBhvr>
                                      <p:tavLst>
                                        <p:tav tm="0">
                                          <p:val>
                                            <p:strVal val="#ppt_y"/>
                                          </p:val>
                                        </p:tav>
                                        <p:tav tm="100000">
                                          <p:val>
                                            <p:strVal val="#ppt_y"/>
                                          </p:val>
                                        </p:tav>
                                      </p:tavLst>
                                    </p:anim>
                                    <p:anim calcmode="lin" valueType="num">
                                      <p:cBhvr>
                                        <p:cTn id="68" dur="500" fill="hold"/>
                                        <p:tgtEl>
                                          <p:spTgt spid="2640899">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640899">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7" presetClass="entr" presetSubtype="8" fill="hold" grpId="0" nodeType="clickEffect">
                                  <p:stCondLst>
                                    <p:cond delay="0"/>
                                  </p:stCondLst>
                                  <p:childTnLst>
                                    <p:set>
                                      <p:cBhvr>
                                        <p:cTn id="73" dur="1" fill="hold">
                                          <p:stCondLst>
                                            <p:cond delay="0"/>
                                          </p:stCondLst>
                                        </p:cTn>
                                        <p:tgtEl>
                                          <p:spTgt spid="2640899">
                                            <p:txEl>
                                              <p:pRg st="9" end="9"/>
                                            </p:txEl>
                                          </p:spTgt>
                                        </p:tgtEl>
                                        <p:attrNameLst>
                                          <p:attrName>style.visibility</p:attrName>
                                        </p:attrNameLst>
                                      </p:cBhvr>
                                      <p:to>
                                        <p:strVal val="visible"/>
                                      </p:to>
                                    </p:set>
                                    <p:anim calcmode="lin" valueType="num">
                                      <p:cBhvr>
                                        <p:cTn id="74" dur="500" fill="hold"/>
                                        <p:tgtEl>
                                          <p:spTgt spid="2640899">
                                            <p:txEl>
                                              <p:pRg st="9" end="9"/>
                                            </p:txEl>
                                          </p:spTgt>
                                        </p:tgtEl>
                                        <p:attrNameLst>
                                          <p:attrName>ppt_x</p:attrName>
                                        </p:attrNameLst>
                                      </p:cBhvr>
                                      <p:tavLst>
                                        <p:tav tm="0">
                                          <p:val>
                                            <p:strVal val="#ppt_x-#ppt_w/2"/>
                                          </p:val>
                                        </p:tav>
                                        <p:tav tm="100000">
                                          <p:val>
                                            <p:strVal val="#ppt_x"/>
                                          </p:val>
                                        </p:tav>
                                      </p:tavLst>
                                    </p:anim>
                                    <p:anim calcmode="lin" valueType="num">
                                      <p:cBhvr>
                                        <p:cTn id="75" dur="500" fill="hold"/>
                                        <p:tgtEl>
                                          <p:spTgt spid="2640899">
                                            <p:txEl>
                                              <p:pRg st="9" end="9"/>
                                            </p:txEl>
                                          </p:spTgt>
                                        </p:tgtEl>
                                        <p:attrNameLst>
                                          <p:attrName>ppt_y</p:attrName>
                                        </p:attrNameLst>
                                      </p:cBhvr>
                                      <p:tavLst>
                                        <p:tav tm="0">
                                          <p:val>
                                            <p:strVal val="#ppt_y"/>
                                          </p:val>
                                        </p:tav>
                                        <p:tav tm="100000">
                                          <p:val>
                                            <p:strVal val="#ppt_y"/>
                                          </p:val>
                                        </p:tav>
                                      </p:tavLst>
                                    </p:anim>
                                    <p:anim calcmode="lin" valueType="num">
                                      <p:cBhvr>
                                        <p:cTn id="76" dur="500" fill="hold"/>
                                        <p:tgtEl>
                                          <p:spTgt spid="2640899">
                                            <p:txEl>
                                              <p:pRg st="9" end="9"/>
                                            </p:txEl>
                                          </p:spTgt>
                                        </p:tgtEl>
                                        <p:attrNameLst>
                                          <p:attrName>ppt_w</p:attrName>
                                        </p:attrNameLst>
                                      </p:cBhvr>
                                      <p:tavLst>
                                        <p:tav tm="0">
                                          <p:val>
                                            <p:fltVal val="0"/>
                                          </p:val>
                                        </p:tav>
                                        <p:tav tm="100000">
                                          <p:val>
                                            <p:strVal val="#ppt_w"/>
                                          </p:val>
                                        </p:tav>
                                      </p:tavLst>
                                    </p:anim>
                                    <p:anim calcmode="lin" valueType="num">
                                      <p:cBhvr>
                                        <p:cTn id="77" dur="500" fill="hold"/>
                                        <p:tgtEl>
                                          <p:spTgt spid="2640899">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7" presetClass="entr" presetSubtype="8" fill="hold" grpId="0" nodeType="clickEffect">
                                  <p:stCondLst>
                                    <p:cond delay="0"/>
                                  </p:stCondLst>
                                  <p:childTnLst>
                                    <p:set>
                                      <p:cBhvr>
                                        <p:cTn id="81" dur="1" fill="hold">
                                          <p:stCondLst>
                                            <p:cond delay="0"/>
                                          </p:stCondLst>
                                        </p:cTn>
                                        <p:tgtEl>
                                          <p:spTgt spid="2640899">
                                            <p:txEl>
                                              <p:pRg st="10" end="10"/>
                                            </p:txEl>
                                          </p:spTgt>
                                        </p:tgtEl>
                                        <p:attrNameLst>
                                          <p:attrName>style.visibility</p:attrName>
                                        </p:attrNameLst>
                                      </p:cBhvr>
                                      <p:to>
                                        <p:strVal val="visible"/>
                                      </p:to>
                                    </p:set>
                                    <p:anim calcmode="lin" valueType="num">
                                      <p:cBhvr>
                                        <p:cTn id="82" dur="500" fill="hold"/>
                                        <p:tgtEl>
                                          <p:spTgt spid="2640899">
                                            <p:txEl>
                                              <p:pRg st="10" end="10"/>
                                            </p:txEl>
                                          </p:spTgt>
                                        </p:tgtEl>
                                        <p:attrNameLst>
                                          <p:attrName>ppt_x</p:attrName>
                                        </p:attrNameLst>
                                      </p:cBhvr>
                                      <p:tavLst>
                                        <p:tav tm="0">
                                          <p:val>
                                            <p:strVal val="#ppt_x-#ppt_w/2"/>
                                          </p:val>
                                        </p:tav>
                                        <p:tav tm="100000">
                                          <p:val>
                                            <p:strVal val="#ppt_x"/>
                                          </p:val>
                                        </p:tav>
                                      </p:tavLst>
                                    </p:anim>
                                    <p:anim calcmode="lin" valueType="num">
                                      <p:cBhvr>
                                        <p:cTn id="83" dur="500" fill="hold"/>
                                        <p:tgtEl>
                                          <p:spTgt spid="2640899">
                                            <p:txEl>
                                              <p:pRg st="10" end="10"/>
                                            </p:txEl>
                                          </p:spTgt>
                                        </p:tgtEl>
                                        <p:attrNameLst>
                                          <p:attrName>ppt_y</p:attrName>
                                        </p:attrNameLst>
                                      </p:cBhvr>
                                      <p:tavLst>
                                        <p:tav tm="0">
                                          <p:val>
                                            <p:strVal val="#ppt_y"/>
                                          </p:val>
                                        </p:tav>
                                        <p:tav tm="100000">
                                          <p:val>
                                            <p:strVal val="#ppt_y"/>
                                          </p:val>
                                        </p:tav>
                                      </p:tavLst>
                                    </p:anim>
                                    <p:anim calcmode="lin" valueType="num">
                                      <p:cBhvr>
                                        <p:cTn id="84" dur="500" fill="hold"/>
                                        <p:tgtEl>
                                          <p:spTgt spid="2640899">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2640899">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0898" grpId="0" autoUpdateAnimBg="0"/>
      <p:bldP spid="2640899"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TITLE_TAG" val="Profitability Peaks &amp; Troughs in the P/C Insurance Industry"/>
  <p:tag name="ARTICULATE_SLIDE_GUID" val="5f352899-b35e-44e4-b252-7ee23066d223"/>
  <p:tag name="ARTICULATE_SLIDE_NAV" val="44"/>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2.xml><?xml version="1.0" encoding="utf-8"?>
<p:tagLst xmlns:a="http://schemas.openxmlformats.org/drawingml/2006/main" xmlns:r="http://schemas.openxmlformats.org/officeDocument/2006/relationships" xmlns:p="http://schemas.openxmlformats.org/presentationml/2006/main">
  <p:tag name="ARTICULATE_TITLE_TAG" val="Profitability Peaks &amp; Troughs in the P/C Insurance Industry"/>
  <p:tag name="ARTICULATE_SLIDE_GUID" val="5f352899-b35e-44e4-b252-7ee23066d223"/>
  <p:tag name="ARTICULATE_SLIDE_NAV" val="44"/>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3.xml><?xml version="1.0" encoding="utf-8"?>
<p:tagLst xmlns:a="http://schemas.openxmlformats.org/drawingml/2006/main" xmlns:r="http://schemas.openxmlformats.org/officeDocument/2006/relationships" xmlns:p="http://schemas.openxmlformats.org/presentationml/2006/main">
  <p:tag name="ARTICULATE_TITLE_TAG" val="Significant Natural Catastrophes, 2012"/>
  <p:tag name="ARTICULATE_SLIDE_GUID" val="22a4f984-038d-4267-a427-6d11375750eb"/>
  <p:tag name="ARTICULATE_SLIDE_NAV" val="10"/>
  <p:tag name="ARTICULATE_SLIDE_PAUSE" val="0"/>
  <p:tag name="ARTICULATE_NAV_LEVEL" val="2"/>
  <p:tag name="ARTICULATE_SLIDE_PRESENTER" val="Carl Hedde, CPCU"/>
  <p:tag name="ARTICULATE_SLIDE_PRESENTER_GUID" val="5AFE23B0F3CC"/>
  <p:tag name="ARTICULATE_PLAYLIST_ID" val="-1"/>
  <p:tag name="ARTICULATE_LOCK_SLIDE" val="0"/>
</p:tagLst>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200658</TotalTime>
  <Words>3104</Words>
  <Application>Microsoft Office PowerPoint</Application>
  <PresentationFormat>On-screen Show (4:3)</PresentationFormat>
  <Paragraphs>500</Paragraphs>
  <Slides>50</Slides>
  <Notes>48</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ＭＳ Ｐゴシック</vt:lpstr>
      <vt:lpstr>Arial</vt:lpstr>
      <vt:lpstr>Arial </vt:lpstr>
      <vt:lpstr>Symbol</vt:lpstr>
      <vt:lpstr>Times</vt:lpstr>
      <vt:lpstr>Times New Roman</vt:lpstr>
      <vt:lpstr>Verdana</vt:lpstr>
      <vt:lpstr>Wingdings</vt:lpstr>
      <vt:lpstr>Default Design</vt:lpstr>
      <vt:lpstr>Chart</vt:lpstr>
      <vt:lpstr>Briefing on the Property/Casualty Insurance Industry: Function and Financial Overview</vt:lpstr>
      <vt:lpstr>Presentation Outline</vt:lpstr>
      <vt:lpstr>PowerPoint Presentation</vt:lpstr>
      <vt:lpstr>How Many? What Types?</vt:lpstr>
      <vt:lpstr>What is Reinsurance?</vt:lpstr>
      <vt:lpstr>Organizational Structure of Insurers</vt:lpstr>
      <vt:lpstr>Federal Government Insurance Programs Where Government Bears Risk</vt:lpstr>
      <vt:lpstr>Differences in Focus and Strategy Among Insurers</vt:lpstr>
      <vt:lpstr>Why Do Strategies Differ?</vt:lpstr>
      <vt:lpstr>What Determines in Which Markets an Insurer Operates?</vt:lpstr>
      <vt:lpstr>What Determines in Which Markets an Insurer Operates? (cont’d)</vt:lpstr>
      <vt:lpstr>How Is Insurance Regulated? </vt:lpstr>
      <vt:lpstr>The P/C Insurance Industry (as of year-end 2013)</vt:lpstr>
      <vt:lpstr>Economic Facts About the Insurance  Industry in Maryland</vt:lpstr>
      <vt:lpstr>PowerPoint Presentation</vt:lpstr>
      <vt:lpstr>Profitability Peaks &amp; Troughs in the P/C Insurance Industry, 1975 – 2016F</vt:lpstr>
      <vt:lpstr>ROE: Property/Casualty Insurance by Major Event, 1987–2014E</vt:lpstr>
      <vt:lpstr>PowerPoint Presentation</vt:lpstr>
      <vt:lpstr>RNW All Lines by State, 2004-2013 Average: Highest 25 States</vt:lpstr>
      <vt:lpstr>PowerPoint Presentation</vt:lpstr>
      <vt:lpstr>Three Key Drivers of Profits </vt:lpstr>
      <vt:lpstr>PowerPoint Presentation</vt:lpstr>
      <vt:lpstr>U.S. Insured Catastrophe Losses</vt:lpstr>
      <vt:lpstr>Inflation Adjusted U.S. Catastrophe Losses by Cause of Loss, 1994–20131</vt:lpstr>
      <vt:lpstr>Top 16 Most Costly Disasters in U.S. History</vt:lpstr>
      <vt:lpstr>Total Value of Insured Coastal Exposure in 2012</vt:lpstr>
      <vt:lpstr>I.I.I. Poll: Homes Near Hazards</vt:lpstr>
      <vt:lpstr>PowerPoint Presentation</vt:lpstr>
      <vt:lpstr>Number of Federal Major Disaster Declarations, 1953-2014*</vt:lpstr>
      <vt:lpstr>Federal Disasters Declarations by State,  1953 – 2014: Highest 25 States*</vt:lpstr>
      <vt:lpstr>Federal Disasters Declarations by State,  1953 – 2014: Lowest 25 States*</vt:lpstr>
      <vt:lpstr>GROWTH &amp; CAPACITY</vt:lpstr>
      <vt:lpstr>Net Premium Growth: Annual Change,  1971—2016F</vt:lpstr>
      <vt:lpstr>Direct Premiums Written: Total P/C Percent Change by State, 2007-2013</vt:lpstr>
      <vt:lpstr>Direct Premiums Written: Total P/C Percent Change by State, 2007-2013</vt:lpstr>
      <vt:lpstr>US Policyholder Surplus: 1975–2014*</vt:lpstr>
      <vt:lpstr>Catastrophe Bond Issuance and Outstanding: 1997-2014</vt:lpstr>
      <vt:lpstr>INVESTMENTS:  THE NEW REALITY</vt:lpstr>
      <vt:lpstr>Distribution of Invested Assets: P/C Insurance Industry, 2013</vt:lpstr>
      <vt:lpstr>Property/Casualty Insurance Industry Investment Income: 2000–20141</vt:lpstr>
      <vt:lpstr>U.S. Treasury Security Yields: A Long Downward Trend, 1990–2014*</vt:lpstr>
      <vt:lpstr>Book Yield on Property/Casualty Insurance Invested Assets, 2007–2016F</vt:lpstr>
      <vt:lpstr>CYBER RISK &amp;                     CYBER INSURANCE</vt:lpstr>
      <vt:lpstr>Data Breaches 2005-2014, by Number of Breaches and Records Exposed</vt:lpstr>
      <vt:lpstr>Data/Privacy Breach: Many Potential Costs Can Be Insured</vt:lpstr>
      <vt:lpstr>The Three Basic Elements of Cyber Coverage: Prevention, Transfer, Response</vt:lpstr>
      <vt:lpstr>I.I.I. Released its Second Cyber Report in 2014: Cyber Risk: The Growing Threat</vt:lpstr>
      <vt:lpstr>Conclusion</vt:lpstr>
      <vt:lpstr>PowerPoint Presentation</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4067</cp:revision>
  <cp:lastPrinted>2015-01-28T15:23:12Z</cp:lastPrinted>
  <dcterms:modified xsi:type="dcterms:W3CDTF">2015-01-29T14:25:37Z</dcterms:modified>
</cp:coreProperties>
</file>