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notesSlides/notesSlide50.xml" ContentType="application/vnd.openxmlformats-officedocument.presentationml.notesSlide+xml"/>
  <Override PartName="/ppt/tags/tag1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13.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14.xml" ContentType="application/vnd.openxmlformats-officedocument.presentationml.tags+xml"/>
  <Override PartName="/ppt/notesSlides/notesSlide91.xml" ContentType="application/vnd.openxmlformats-officedocument.presentationml.notesSlide+xml"/>
  <Override PartName="/ppt/tags/tag15.xml" ContentType="application/vnd.openxmlformats-officedocument.presentationml.tags+xml"/>
  <Override PartName="/ppt/notesSlides/notesSlide92.xml" ContentType="application/vnd.openxmlformats-officedocument.presentationml.notesSlide+xml"/>
  <Override PartName="/ppt/tags/tag16.xml" ContentType="application/vnd.openxmlformats-officedocument.presentationml.tags+xml"/>
  <Override PartName="/ppt/notesSlides/notesSlide93.xml" ContentType="application/vnd.openxmlformats-officedocument.presentationml.notesSlide+xml"/>
  <Override PartName="/ppt/tags/tag17.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charts/chart6.xml" ContentType="application/vnd.openxmlformats-officedocument.drawingml.chart+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charts/chart11.xml" ContentType="application/vnd.openxmlformats-officedocument.drawingml.chart+xml"/>
  <Override PartName="/ppt/tags/tag18.xml" ContentType="application/vnd.openxmlformats-officedocument.presentationml.tags+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tags/tag19.xml" ContentType="application/vnd.openxmlformats-officedocument.presentationml.tags+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charts/chart12.xml" ContentType="application/vnd.openxmlformats-officedocument.drawingml.chart+xml"/>
  <Override PartName="/ppt/notesSlides/notesSlide162.xml" ContentType="application/vnd.openxmlformats-officedocument.presentationml.notesSlide+xml"/>
  <Override PartName="/ppt/tags/tag20.xml" ContentType="application/vnd.openxmlformats-officedocument.presentationml.tags+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16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tags/tag22.xml" ContentType="application/vnd.openxmlformats-officedocument.presentationml.tags+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charts/chart13.xml" ContentType="application/vnd.openxmlformats-officedocument.drawingml.chart+xml"/>
  <Override PartName="/ppt/notesSlides/notesSlide203.xml" ContentType="application/vnd.openxmlformats-officedocument.presentationml.notesSlide+xml"/>
  <Override PartName="/ppt/charts/chart14.xml" ContentType="application/vnd.openxmlformats-officedocument.drawingml.chart+xml"/>
  <Override PartName="/ppt/notesSlides/notesSlide204.xml" ContentType="application/vnd.openxmlformats-officedocument.presentationml.notesSlide+xml"/>
  <Override PartName="/ppt/charts/chart15.xml" ContentType="application/vnd.openxmlformats-officedocument.drawingml.chart+xml"/>
  <Override PartName="/ppt/notesSlides/notesSlide205.xml" ContentType="application/vnd.openxmlformats-officedocument.presentationml.notesSlide+xml"/>
  <Override PartName="/ppt/charts/chart16.xml" ContentType="application/vnd.openxmlformats-officedocument.drawingml.chart+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7"/>
  </p:notesMasterIdLst>
  <p:handoutMasterIdLst>
    <p:handoutMasterId r:id="rId238"/>
  </p:handoutMasterIdLst>
  <p:sldIdLst>
    <p:sldId id="4301" r:id="rId2"/>
    <p:sldId id="4385" r:id="rId3"/>
    <p:sldId id="4633" r:id="rId4"/>
    <p:sldId id="4658" r:id="rId5"/>
    <p:sldId id="4635" r:id="rId6"/>
    <p:sldId id="4629" r:id="rId7"/>
    <p:sldId id="4387" r:id="rId8"/>
    <p:sldId id="4388" r:id="rId9"/>
    <p:sldId id="4389" r:id="rId10"/>
    <p:sldId id="4390" r:id="rId11"/>
    <p:sldId id="4518" r:id="rId12"/>
    <p:sldId id="4519" r:id="rId13"/>
    <p:sldId id="4391" r:id="rId14"/>
    <p:sldId id="4392" r:id="rId15"/>
    <p:sldId id="4450" r:id="rId16"/>
    <p:sldId id="4446" r:id="rId17"/>
    <p:sldId id="4447" r:id="rId18"/>
    <p:sldId id="4442" r:id="rId19"/>
    <p:sldId id="4598" r:id="rId20"/>
    <p:sldId id="4636" r:id="rId21"/>
    <p:sldId id="4637" r:id="rId22"/>
    <p:sldId id="4638" r:id="rId23"/>
    <p:sldId id="4639" r:id="rId24"/>
    <p:sldId id="4640" r:id="rId25"/>
    <p:sldId id="4641" r:id="rId26"/>
    <p:sldId id="4642" r:id="rId27"/>
    <p:sldId id="4643" r:id="rId28"/>
    <p:sldId id="4644" r:id="rId29"/>
    <p:sldId id="4645" r:id="rId30"/>
    <p:sldId id="4646" r:id="rId31"/>
    <p:sldId id="4647" r:id="rId32"/>
    <p:sldId id="4648" r:id="rId33"/>
    <p:sldId id="4649" r:id="rId34"/>
    <p:sldId id="4650" r:id="rId35"/>
    <p:sldId id="4651" r:id="rId36"/>
    <p:sldId id="4652" r:id="rId37"/>
    <p:sldId id="4653" r:id="rId38"/>
    <p:sldId id="4654" r:id="rId39"/>
    <p:sldId id="4396" r:id="rId40"/>
    <p:sldId id="4630" r:id="rId41"/>
    <p:sldId id="4510" r:id="rId42"/>
    <p:sldId id="4631" r:id="rId43"/>
    <p:sldId id="4399" r:id="rId44"/>
    <p:sldId id="4400" r:id="rId45"/>
    <p:sldId id="4401" r:id="rId46"/>
    <p:sldId id="4402" r:id="rId47"/>
    <p:sldId id="4632" r:id="rId48"/>
    <p:sldId id="4404" r:id="rId49"/>
    <p:sldId id="4441" r:id="rId50"/>
    <p:sldId id="4383" r:id="rId51"/>
    <p:sldId id="4384" r:id="rId52"/>
    <p:sldId id="4395" r:id="rId53"/>
    <p:sldId id="4251" r:id="rId54"/>
    <p:sldId id="4444" r:id="rId55"/>
    <p:sldId id="4443" r:id="rId56"/>
    <p:sldId id="4445" r:id="rId57"/>
    <p:sldId id="4406" r:id="rId58"/>
    <p:sldId id="4407" r:id="rId59"/>
    <p:sldId id="4408" r:id="rId60"/>
    <p:sldId id="4409" r:id="rId61"/>
    <p:sldId id="4410" r:id="rId62"/>
    <p:sldId id="4411" r:id="rId63"/>
    <p:sldId id="4412" r:id="rId64"/>
    <p:sldId id="4413" r:id="rId65"/>
    <p:sldId id="4290" r:id="rId66"/>
    <p:sldId id="4293" r:id="rId67"/>
    <p:sldId id="4511" r:id="rId68"/>
    <p:sldId id="4512" r:id="rId69"/>
    <p:sldId id="4513" r:id="rId70"/>
    <p:sldId id="4514" r:id="rId71"/>
    <p:sldId id="4515" r:id="rId72"/>
    <p:sldId id="4520" r:id="rId73"/>
    <p:sldId id="4517" r:id="rId74"/>
    <p:sldId id="4627" r:id="rId75"/>
    <p:sldId id="4516" r:id="rId76"/>
    <p:sldId id="4521" r:id="rId77"/>
    <p:sldId id="4258" r:id="rId78"/>
    <p:sldId id="4416" r:id="rId79"/>
    <p:sldId id="4417" r:id="rId80"/>
    <p:sldId id="4418" r:id="rId81"/>
    <p:sldId id="4419" r:id="rId82"/>
    <p:sldId id="4420" r:id="rId83"/>
    <p:sldId id="4421" r:id="rId84"/>
    <p:sldId id="4555" r:id="rId85"/>
    <p:sldId id="4595" r:id="rId86"/>
    <p:sldId id="4556" r:id="rId87"/>
    <p:sldId id="4422" r:id="rId88"/>
    <p:sldId id="4423" r:id="rId89"/>
    <p:sldId id="4424" r:id="rId90"/>
    <p:sldId id="4425" r:id="rId91"/>
    <p:sldId id="4426" r:id="rId92"/>
    <p:sldId id="4427" r:id="rId93"/>
    <p:sldId id="4269" r:id="rId94"/>
    <p:sldId id="4270" r:id="rId95"/>
    <p:sldId id="4298" r:id="rId96"/>
    <p:sldId id="4299" r:id="rId97"/>
    <p:sldId id="4469" r:id="rId98"/>
    <p:sldId id="4655" r:id="rId99"/>
    <p:sldId id="4471" r:id="rId100"/>
    <p:sldId id="4472" r:id="rId101"/>
    <p:sldId id="4623" r:id="rId102"/>
    <p:sldId id="4622" r:id="rId103"/>
    <p:sldId id="4476" r:id="rId104"/>
    <p:sldId id="4550" r:id="rId105"/>
    <p:sldId id="4551" r:id="rId106"/>
    <p:sldId id="4552" r:id="rId107"/>
    <p:sldId id="4553" r:id="rId108"/>
    <p:sldId id="4477" r:id="rId109"/>
    <p:sldId id="4624" r:id="rId110"/>
    <p:sldId id="4625" r:id="rId111"/>
    <p:sldId id="4626" r:id="rId112"/>
    <p:sldId id="4481" r:id="rId113"/>
    <p:sldId id="4482" r:id="rId114"/>
    <p:sldId id="4500" r:id="rId115"/>
    <p:sldId id="4501" r:id="rId116"/>
    <p:sldId id="3433" r:id="rId117"/>
    <p:sldId id="4618" r:id="rId118"/>
    <p:sldId id="4619" r:id="rId119"/>
    <p:sldId id="4432" r:id="rId120"/>
    <p:sldId id="4433" r:id="rId121"/>
    <p:sldId id="4095" r:id="rId122"/>
    <p:sldId id="4434" r:id="rId123"/>
    <p:sldId id="4435" r:id="rId124"/>
    <p:sldId id="4436" r:id="rId125"/>
    <p:sldId id="4437" r:id="rId126"/>
    <p:sldId id="4522" r:id="rId127"/>
    <p:sldId id="4125" r:id="rId128"/>
    <p:sldId id="4439" r:id="rId129"/>
    <p:sldId id="4508" r:id="rId130"/>
    <p:sldId id="4440" r:id="rId131"/>
    <p:sldId id="4195" r:id="rId132"/>
    <p:sldId id="4311" r:id="rId133"/>
    <p:sldId id="4312" r:id="rId134"/>
    <p:sldId id="4204" r:id="rId135"/>
    <p:sldId id="3941" r:id="rId136"/>
    <p:sldId id="4448" r:id="rId137"/>
    <p:sldId id="4449" r:id="rId138"/>
    <p:sldId id="4107" r:id="rId139"/>
    <p:sldId id="4108" r:id="rId140"/>
    <p:sldId id="4109" r:id="rId141"/>
    <p:sldId id="4314" r:id="rId142"/>
    <p:sldId id="4539" r:id="rId143"/>
    <p:sldId id="4316" r:id="rId144"/>
    <p:sldId id="4317" r:id="rId145"/>
    <p:sldId id="4136" r:id="rId146"/>
    <p:sldId id="4139" r:id="rId147"/>
    <p:sldId id="4137" r:id="rId148"/>
    <p:sldId id="4453" r:id="rId149"/>
    <p:sldId id="4196" r:id="rId150"/>
    <p:sldId id="4320" r:id="rId151"/>
    <p:sldId id="4319" r:id="rId152"/>
    <p:sldId id="4545" r:id="rId153"/>
    <p:sldId id="4322" r:id="rId154"/>
    <p:sldId id="4497" r:id="rId155"/>
    <p:sldId id="4324" r:id="rId156"/>
    <p:sldId id="4457" r:id="rId157"/>
    <p:sldId id="2680" r:id="rId158"/>
    <p:sldId id="4459" r:id="rId159"/>
    <p:sldId id="4460" r:id="rId160"/>
    <p:sldId id="4628" r:id="rId161"/>
    <p:sldId id="4462" r:id="rId162"/>
    <p:sldId id="4463" r:id="rId163"/>
    <p:sldId id="4546" r:id="rId164"/>
    <p:sldId id="4547" r:id="rId165"/>
    <p:sldId id="4548" r:id="rId166"/>
    <p:sldId id="4549" r:id="rId167"/>
    <p:sldId id="4252" r:id="rId168"/>
    <p:sldId id="4468" r:id="rId169"/>
    <p:sldId id="4254" r:id="rId170"/>
    <p:sldId id="4255" r:id="rId171"/>
    <p:sldId id="4256" r:id="rId172"/>
    <p:sldId id="4257" r:id="rId173"/>
    <p:sldId id="4332" r:id="rId174"/>
    <p:sldId id="4333" r:id="rId175"/>
    <p:sldId id="4330" r:id="rId176"/>
    <p:sldId id="4331" r:id="rId177"/>
    <p:sldId id="4363" r:id="rId178"/>
    <p:sldId id="4364" r:id="rId179"/>
    <p:sldId id="4365" r:id="rId180"/>
    <p:sldId id="4366" r:id="rId181"/>
    <p:sldId id="4367" r:id="rId182"/>
    <p:sldId id="4368" r:id="rId183"/>
    <p:sldId id="4369" r:id="rId184"/>
    <p:sldId id="4488" r:id="rId185"/>
    <p:sldId id="4489" r:id="rId186"/>
    <p:sldId id="4490" r:id="rId187"/>
    <p:sldId id="4491" r:id="rId188"/>
    <p:sldId id="4492" r:id="rId189"/>
    <p:sldId id="4493" r:id="rId190"/>
    <p:sldId id="4557" r:id="rId191"/>
    <p:sldId id="4558" r:id="rId192"/>
    <p:sldId id="4559" r:id="rId193"/>
    <p:sldId id="4561" r:id="rId194"/>
    <p:sldId id="4560" r:id="rId195"/>
    <p:sldId id="4562" r:id="rId196"/>
    <p:sldId id="4563" r:id="rId197"/>
    <p:sldId id="4564" r:id="rId198"/>
    <p:sldId id="4565" r:id="rId199"/>
    <p:sldId id="4566" r:id="rId200"/>
    <p:sldId id="4567" r:id="rId201"/>
    <p:sldId id="4568" r:id="rId202"/>
    <p:sldId id="4570" r:id="rId203"/>
    <p:sldId id="4571" r:id="rId204"/>
    <p:sldId id="4573" r:id="rId205"/>
    <p:sldId id="4572" r:id="rId206"/>
    <p:sldId id="4597" r:id="rId207"/>
    <p:sldId id="4596" r:id="rId208"/>
    <p:sldId id="4569" r:id="rId209"/>
    <p:sldId id="4574" r:id="rId210"/>
    <p:sldId id="4575" r:id="rId211"/>
    <p:sldId id="4576" r:id="rId212"/>
    <p:sldId id="4577" r:id="rId213"/>
    <p:sldId id="4578" r:id="rId214"/>
    <p:sldId id="4579" r:id="rId215"/>
    <p:sldId id="4580" r:id="rId216"/>
    <p:sldId id="4581" r:id="rId217"/>
    <p:sldId id="4589" r:id="rId218"/>
    <p:sldId id="4582" r:id="rId219"/>
    <p:sldId id="4583" r:id="rId220"/>
    <p:sldId id="4584" r:id="rId221"/>
    <p:sldId id="4585" r:id="rId222"/>
    <p:sldId id="4586" r:id="rId223"/>
    <p:sldId id="4587" r:id="rId224"/>
    <p:sldId id="4590" r:id="rId225"/>
    <p:sldId id="4591" r:id="rId226"/>
    <p:sldId id="4592" r:id="rId227"/>
    <p:sldId id="4593" r:id="rId228"/>
    <p:sldId id="4594" r:id="rId229"/>
    <p:sldId id="1445" r:id="rId230"/>
    <p:sldId id="1450" r:id="rId231"/>
    <p:sldId id="2652" r:id="rId232"/>
    <p:sldId id="2655" r:id="rId233"/>
    <p:sldId id="3228" r:id="rId234"/>
    <p:sldId id="3757" r:id="rId235"/>
    <p:sldId id="1136" r:id="rId2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handoutMaster" Target="handoutMasters/handout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307502424"/>
        <c:axId val="307502816"/>
      </c:barChart>
      <c:catAx>
        <c:axId val="307502424"/>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07502816"/>
        <c:crossesAt val="0"/>
        <c:auto val="1"/>
        <c:lblAlgn val="ctr"/>
        <c:lblOffset val="20"/>
        <c:tickLblSkip val="1"/>
        <c:tickMarkSkip val="1"/>
        <c:noMultiLvlLbl val="0"/>
      </c:catAx>
      <c:valAx>
        <c:axId val="30750281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07502424"/>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341963608"/>
        <c:axId val="341969488"/>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341964000"/>
        <c:axId val="34196596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341963608"/>
        <c:axId val="341969488"/>
      </c:lineChart>
      <c:catAx>
        <c:axId val="34196360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41969488"/>
        <c:crosses val="autoZero"/>
        <c:auto val="0"/>
        <c:lblAlgn val="ctr"/>
        <c:lblOffset val="100"/>
        <c:tickLblSkip val="1"/>
        <c:noMultiLvlLbl val="0"/>
      </c:catAx>
      <c:valAx>
        <c:axId val="341969488"/>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41963608"/>
        <c:crosses val="autoZero"/>
        <c:crossBetween val="between"/>
        <c:majorUnit val="2"/>
      </c:valAx>
      <c:valAx>
        <c:axId val="341965960"/>
        <c:scaling>
          <c:orientation val="minMax"/>
          <c:max val="12"/>
          <c:min val="-10"/>
        </c:scaling>
        <c:delete val="0"/>
        <c:axPos val="r"/>
        <c:numFmt formatCode="General" sourceLinked="1"/>
        <c:majorTickMark val="none"/>
        <c:minorTickMark val="none"/>
        <c:tickLblPos val="none"/>
        <c:spPr>
          <a:ln>
            <a:noFill/>
          </a:ln>
        </c:spPr>
        <c:crossAx val="341964000"/>
        <c:crosses val="max"/>
        <c:crossBetween val="between"/>
        <c:majorUnit val="2"/>
      </c:valAx>
      <c:catAx>
        <c:axId val="341964000"/>
        <c:scaling>
          <c:orientation val="minMax"/>
        </c:scaling>
        <c:delete val="0"/>
        <c:axPos val="t"/>
        <c:numFmt formatCode="General" sourceLinked="1"/>
        <c:majorTickMark val="none"/>
        <c:minorTickMark val="none"/>
        <c:tickLblPos val="none"/>
        <c:spPr>
          <a:ln>
            <a:noFill/>
          </a:ln>
        </c:spPr>
        <c:crossAx val="341965960"/>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41967136"/>
        <c:axId val="344748816"/>
      </c:barChart>
      <c:catAx>
        <c:axId val="34196713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44748816"/>
        <c:crosses val="autoZero"/>
        <c:auto val="0"/>
        <c:lblAlgn val="ctr"/>
        <c:lblOffset val="0"/>
        <c:tickLblSkip val="1"/>
        <c:tickMarkSkip val="1"/>
        <c:noMultiLvlLbl val="0"/>
      </c:catAx>
      <c:valAx>
        <c:axId val="34474881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4196713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344744896"/>
        <c:axId val="344751168"/>
      </c:barChart>
      <c:catAx>
        <c:axId val="344744896"/>
        <c:scaling>
          <c:orientation val="minMax"/>
        </c:scaling>
        <c:delete val="0"/>
        <c:axPos val="b"/>
        <c:numFmt formatCode="General" sourceLinked="0"/>
        <c:majorTickMark val="out"/>
        <c:minorTickMark val="none"/>
        <c:tickLblPos val="nextTo"/>
        <c:txPr>
          <a:bodyPr/>
          <a:lstStyle/>
          <a:p>
            <a:pPr>
              <a:defRPr sz="1100"/>
            </a:pPr>
            <a:endParaRPr lang="en-US"/>
          </a:p>
        </c:txPr>
        <c:crossAx val="344751168"/>
        <c:crosses val="autoZero"/>
        <c:auto val="1"/>
        <c:lblAlgn val="ctr"/>
        <c:lblOffset val="100"/>
        <c:noMultiLvlLbl val="0"/>
      </c:catAx>
      <c:valAx>
        <c:axId val="344751168"/>
        <c:scaling>
          <c:orientation val="minMax"/>
        </c:scaling>
        <c:delete val="1"/>
        <c:axPos val="l"/>
        <c:numFmt formatCode="0%" sourceLinked="1"/>
        <c:majorTickMark val="out"/>
        <c:minorTickMark val="none"/>
        <c:tickLblPos val="none"/>
        <c:crossAx val="344744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change in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c:formatCode>
                <c:ptCount val="66"/>
                <c:pt idx="0">
                  <c:v>1E-3</c:v>
                </c:pt>
                <c:pt idx="1">
                  <c:v>-1E-3</c:v>
                </c:pt>
                <c:pt idx="2">
                  <c:v>-8.9999999999999993E-3</c:v>
                </c:pt>
                <c:pt idx="3">
                  <c:v>0</c:v>
                </c:pt>
                <c:pt idx="4">
                  <c:v>-1E-3</c:v>
                </c:pt>
                <c:pt idx="5">
                  <c:v>5.0000000000000001E-3</c:v>
                </c:pt>
                <c:pt idx="6">
                  <c:v>0.02</c:v>
                </c:pt>
                <c:pt idx="7">
                  <c:v>1.7999999999999999E-2</c:v>
                </c:pt>
                <c:pt idx="8">
                  <c:v>8.9999999999999993E-3</c:v>
                </c:pt>
                <c:pt idx="9">
                  <c:v>8.9999999999999993E-3</c:v>
                </c:pt>
                <c:pt idx="10">
                  <c:v>0.01</c:v>
                </c:pt>
                <c:pt idx="11">
                  <c:v>1E-3</c:v>
                </c:pt>
                <c:pt idx="12">
                  <c:v>8.0000000000000002E-3</c:v>
                </c:pt>
                <c:pt idx="13">
                  <c:v>5.0000000000000001E-3</c:v>
                </c:pt>
                <c:pt idx="14">
                  <c:v>1.4999999999999999E-2</c:v>
                </c:pt>
                <c:pt idx="15">
                  <c:v>8.9999999999999993E-3</c:v>
                </c:pt>
                <c:pt idx="16">
                  <c:v>8.0000000000000002E-3</c:v>
                </c:pt>
                <c:pt idx="17">
                  <c:v>-7.0000000000000001E-3</c:v>
                </c:pt>
                <c:pt idx="18">
                  <c:v>-4.0000000000000001E-3</c:v>
                </c:pt>
                <c:pt idx="19">
                  <c:v>-1E-3</c:v>
                </c:pt>
                <c:pt idx="20">
                  <c:v>2E-3</c:v>
                </c:pt>
                <c:pt idx="21">
                  <c:v>4.0000000000000001E-3</c:v>
                </c:pt>
                <c:pt idx="22">
                  <c:v>-4.0000000000000001E-3</c:v>
                </c:pt>
                <c:pt idx="23">
                  <c:v>3.0000000000000001E-3</c:v>
                </c:pt>
                <c:pt idx="24">
                  <c:v>5.0000000000000001E-3</c:v>
                </c:pt>
                <c:pt idx="25">
                  <c:v>0</c:v>
                </c:pt>
                <c:pt idx="26">
                  <c:v>-7.0000000000000001E-3</c:v>
                </c:pt>
                <c:pt idx="27">
                  <c:v>-1.0999999999999999E-2</c:v>
                </c:pt>
                <c:pt idx="28">
                  <c:v>-1.0999999999999999E-2</c:v>
                </c:pt>
                <c:pt idx="29">
                  <c:v>-1.4999999999999999E-2</c:v>
                </c:pt>
                <c:pt idx="30">
                  <c:v>-6.0000000000000001E-3</c:v>
                </c:pt>
                <c:pt idx="31">
                  <c:v>-4.0000000000000001E-3</c:v>
                </c:pt>
                <c:pt idx="32">
                  <c:v>-8.9999999999999993E-3</c:v>
                </c:pt>
                <c:pt idx="33">
                  <c:v>-5.0000000000000001E-3</c:v>
                </c:pt>
                <c:pt idx="34">
                  <c:v>1E-3</c:v>
                </c:pt>
                <c:pt idx="35">
                  <c:v>-1E-3</c:v>
                </c:pt>
                <c:pt idx="36">
                  <c:v>-1.4E-2</c:v>
                </c:pt>
                <c:pt idx="37">
                  <c:v>-1.4999999999999999E-2</c:v>
                </c:pt>
                <c:pt idx="38">
                  <c:v>1E-3</c:v>
                </c:pt>
                <c:pt idx="39">
                  <c:v>-1.4999999999999999E-2</c:v>
                </c:pt>
                <c:pt idx="40">
                  <c:v>-2.7E-2</c:v>
                </c:pt>
                <c:pt idx="41">
                  <c:v>-2.5999999999999999E-2</c:v>
                </c:pt>
                <c:pt idx="42">
                  <c:v>-2.1000000000000001E-2</c:v>
                </c:pt>
                <c:pt idx="43">
                  <c:v>-0.02</c:v>
                </c:pt>
                <c:pt idx="44">
                  <c:v>-1.7000000000000001E-2</c:v>
                </c:pt>
                <c:pt idx="45">
                  <c:v>-1.6E-2</c:v>
                </c:pt>
                <c:pt idx="46">
                  <c:v>-2.4E-2</c:v>
                </c:pt>
                <c:pt idx="47">
                  <c:v>-1.4999999999999999E-2</c:v>
                </c:pt>
                <c:pt idx="48">
                  <c:v>-3.4000000000000002E-2</c:v>
                </c:pt>
                <c:pt idx="49">
                  <c:v>-4.4999999999999998E-2</c:v>
                </c:pt>
                <c:pt idx="50">
                  <c:v>-5.6000000000000001E-2</c:v>
                </c:pt>
                <c:pt idx="51">
                  <c:v>-4.2000000000000003E-2</c:v>
                </c:pt>
                <c:pt idx="52">
                  <c:v>-3.5000000000000003E-2</c:v>
                </c:pt>
                <c:pt idx="53">
                  <c:v>-3.3000000000000002E-2</c:v>
                </c:pt>
                <c:pt idx="54">
                  <c:v>-3.4000000000000002E-2</c:v>
                </c:pt>
                <c:pt idx="55">
                  <c:v>-1.0999999999999999E-2</c:v>
                </c:pt>
                <c:pt idx="56">
                  <c:v>0.01</c:v>
                </c:pt>
                <c:pt idx="57">
                  <c:v>5.7000000000000002E-2</c:v>
                </c:pt>
                <c:pt idx="58">
                  <c:v>3.5999999999999997E-2</c:v>
                </c:pt>
                <c:pt idx="59">
                  <c:v>2.4E-2</c:v>
                </c:pt>
                <c:pt idx="60">
                  <c:v>5.8000000000000003E-2</c:v>
                </c:pt>
                <c:pt idx="61">
                  <c:v>5.0000000000000001E-3</c:v>
                </c:pt>
                <c:pt idx="62">
                  <c:v>-1.2999999999999999E-2</c:v>
                </c:pt>
                <c:pt idx="63">
                  <c:v>0</c:v>
                </c:pt>
                <c:pt idx="64">
                  <c:v>-3.0000000000000001E-3</c:v>
                </c:pt>
                <c:pt idx="65">
                  <c:v>-1.3000000000000001E-2</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345154968"/>
        <c:axId val="345152224"/>
      </c:lineChart>
      <c:catAx>
        <c:axId val="345154968"/>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45152224"/>
        <c:crossesAt val="0"/>
        <c:auto val="1"/>
        <c:lblAlgn val="ctr"/>
        <c:lblOffset val="180"/>
        <c:noMultiLvlLbl val="0"/>
      </c:catAx>
      <c:valAx>
        <c:axId val="345152224"/>
        <c:scaling>
          <c:orientation val="minMax"/>
          <c:max val="6.0000000000000012E-2"/>
          <c:min val="-6.0000000000000012E-2"/>
        </c:scaling>
        <c:delete val="0"/>
        <c:axPos val="l"/>
        <c:majorGridlines/>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45154968"/>
        <c:crosses val="autoZero"/>
        <c:crossBetween val="between"/>
        <c:majorUnit val="1.0000000000000002E-2"/>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"$"#,##0.00</c:formatCode>
                <c:ptCount val="66"/>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345151440"/>
        <c:axId val="345151832"/>
      </c:lineChart>
      <c:catAx>
        <c:axId val="345151440"/>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45151832"/>
        <c:crossesAt val="0"/>
        <c:auto val="1"/>
        <c:lblAlgn val="ctr"/>
        <c:lblOffset val="180"/>
        <c:noMultiLvlLbl val="0"/>
      </c:catAx>
      <c:valAx>
        <c:axId val="345151832"/>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45151440"/>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yearly average gas prices</c:v>
                </c:pt>
              </c:strCache>
            </c:strRef>
          </c:tx>
          <c:spPr>
            <a:ln w="38100">
              <a:solidFill>
                <a:schemeClr val="accent1"/>
              </a:solidFill>
              <a:prstDash val="solid"/>
            </a:ln>
          </c:spPr>
          <c:marker>
            <c:symbol val="none"/>
          </c:marker>
          <c:dPt>
            <c:idx val="19"/>
            <c:bubble3D val="0"/>
          </c:dPt>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Sheet1!$B$2:$Q$2</c:f>
              <c:numCache>
                <c:formatCode>"$"#,##0.00</c:formatCode>
                <c:ptCount val="16"/>
                <c:pt idx="0">
                  <c:v>1.5229999999999999</c:v>
                </c:pt>
                <c:pt idx="1">
                  <c:v>1.46</c:v>
                </c:pt>
                <c:pt idx="2">
                  <c:v>1.3859999999999999</c:v>
                </c:pt>
                <c:pt idx="3">
                  <c:v>1.603</c:v>
                </c:pt>
                <c:pt idx="4">
                  <c:v>1.895</c:v>
                </c:pt>
                <c:pt idx="5">
                  <c:v>2.3140000000000001</c:v>
                </c:pt>
                <c:pt idx="6" formatCode="&quot;$&quot;#,##0.0">
                  <c:v>2.6179999999999999</c:v>
                </c:pt>
                <c:pt idx="7">
                  <c:v>2.843</c:v>
                </c:pt>
                <c:pt idx="8">
                  <c:v>3.2989999999999999</c:v>
                </c:pt>
                <c:pt idx="9">
                  <c:v>2.4060000000000001</c:v>
                </c:pt>
                <c:pt idx="10">
                  <c:v>2.835</c:v>
                </c:pt>
                <c:pt idx="11">
                  <c:v>3.5760000000000001</c:v>
                </c:pt>
                <c:pt idx="12">
                  <c:v>3.68</c:v>
                </c:pt>
                <c:pt idx="13">
                  <c:v>3.5750000000000002</c:v>
                </c:pt>
                <c:pt idx="14">
                  <c:v>3.613</c:v>
                </c:pt>
                <c:pt idx="15">
                  <c:v>3.28</c:v>
                </c:pt>
              </c:numCache>
            </c:numRef>
          </c:val>
          <c:smooth val="0"/>
        </c:ser>
        <c:dLbls>
          <c:showLegendKey val="0"/>
          <c:showVal val="0"/>
          <c:showCatName val="0"/>
          <c:showSerName val="0"/>
          <c:showPercent val="0"/>
          <c:showBubbleSize val="0"/>
        </c:dLbls>
        <c:marker val="1"/>
        <c:smooth val="0"/>
        <c:axId val="347656464"/>
        <c:axId val="347653720"/>
      </c:lineChart>
      <c:lineChart>
        <c:grouping val="standard"/>
        <c:varyColors val="0"/>
        <c:ser>
          <c:idx val="1"/>
          <c:order val="1"/>
          <c:tx>
            <c:strRef>
              <c:f>Sheet1!$A$3</c:f>
              <c:strCache>
                <c:ptCount val="1"/>
                <c:pt idx="0">
                  <c:v>rolling 12-month miles driven at year-end*</c:v>
                </c:pt>
              </c:strCache>
            </c:strRef>
          </c:tx>
          <c:spPr>
            <a:ln w="38100">
              <a:solidFill>
                <a:srgbClr val="FF6600"/>
              </a:solidFill>
              <a:prstDash val="solid"/>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Sheet1!$B$3:$Q$3</c:f>
              <c:numCache>
                <c:formatCode>0.0</c:formatCode>
                <c:ptCount val="16"/>
                <c:pt idx="0">
                  <c:v>2746.9</c:v>
                </c:pt>
                <c:pt idx="1">
                  <c:v>2795.5</c:v>
                </c:pt>
                <c:pt idx="2">
                  <c:v>2855.3</c:v>
                </c:pt>
                <c:pt idx="3">
                  <c:v>2889.7</c:v>
                </c:pt>
                <c:pt idx="4">
                  <c:v>2964.2</c:v>
                </c:pt>
                <c:pt idx="5">
                  <c:v>2989.4</c:v>
                </c:pt>
                <c:pt idx="6">
                  <c:v>3014.3</c:v>
                </c:pt>
                <c:pt idx="7">
                  <c:v>3029.8</c:v>
                </c:pt>
                <c:pt idx="8">
                  <c:v>2973.5</c:v>
                </c:pt>
                <c:pt idx="9">
                  <c:v>2979.2</c:v>
                </c:pt>
                <c:pt idx="10">
                  <c:v>3000</c:v>
                </c:pt>
                <c:pt idx="11">
                  <c:v>2962.9</c:v>
                </c:pt>
                <c:pt idx="12">
                  <c:v>2938.5</c:v>
                </c:pt>
                <c:pt idx="13">
                  <c:v>2972.3</c:v>
                </c:pt>
                <c:pt idx="14">
                  <c:v>2972.4</c:v>
                </c:pt>
                <c:pt idx="15">
                  <c:v>2988.7759999999998</c:v>
                </c:pt>
              </c:numCache>
            </c:numRef>
          </c:val>
          <c:smooth val="0"/>
        </c:ser>
        <c:dLbls>
          <c:showLegendKey val="0"/>
          <c:showVal val="0"/>
          <c:showCatName val="0"/>
          <c:showSerName val="0"/>
          <c:showPercent val="0"/>
          <c:showBubbleSize val="0"/>
        </c:dLbls>
        <c:marker val="1"/>
        <c:smooth val="0"/>
        <c:axId val="347654112"/>
        <c:axId val="347658424"/>
      </c:lineChart>
      <c:catAx>
        <c:axId val="347656464"/>
        <c:scaling>
          <c:orientation val="minMax"/>
        </c:scaling>
        <c:delete val="0"/>
        <c:axPos val="b"/>
        <c:numFmt formatCode="00" sourceLinked="0"/>
        <c:majorTickMark val="out"/>
        <c:minorTickMark val="none"/>
        <c:tickLblPos val="nextTo"/>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47653720"/>
        <c:crossesAt val="1"/>
        <c:auto val="1"/>
        <c:lblAlgn val="ctr"/>
        <c:lblOffset val="180"/>
        <c:tickLblSkip val="1"/>
        <c:tickMarkSkip val="1"/>
        <c:noMultiLvlLbl val="0"/>
      </c:catAx>
      <c:valAx>
        <c:axId val="347653720"/>
        <c:scaling>
          <c:orientation val="minMax"/>
          <c:max val="4"/>
          <c:min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47656464"/>
        <c:crosses val="autoZero"/>
        <c:crossBetween val="between"/>
        <c:majorUnit val="1"/>
        <c:minorUnit val="0.1"/>
      </c:valAx>
      <c:catAx>
        <c:axId val="347654112"/>
        <c:scaling>
          <c:orientation val="minMax"/>
        </c:scaling>
        <c:delete val="1"/>
        <c:axPos val="b"/>
        <c:numFmt formatCode="General" sourceLinked="1"/>
        <c:majorTickMark val="out"/>
        <c:minorTickMark val="none"/>
        <c:tickLblPos val="nextTo"/>
        <c:crossAx val="347658424"/>
        <c:crossesAt val="2700"/>
        <c:auto val="1"/>
        <c:lblAlgn val="ctr"/>
        <c:lblOffset val="100"/>
        <c:noMultiLvlLbl val="0"/>
      </c:catAx>
      <c:valAx>
        <c:axId val="347658424"/>
        <c:scaling>
          <c:orientation val="minMax"/>
          <c:max val="3050"/>
          <c:min val="2700"/>
        </c:scaling>
        <c:delete val="0"/>
        <c:axPos val="r"/>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47654112"/>
        <c:crosses val="max"/>
        <c:crossBetween val="between"/>
        <c:majorUnit val="50"/>
      </c:valAx>
      <c:spPr>
        <a:noFill/>
        <a:ln w="25400">
          <a:noFill/>
        </a:ln>
      </c:spPr>
    </c:plotArea>
    <c:legend>
      <c:legendPos val="r"/>
      <c:layout>
        <c:manualLayout>
          <c:xMode val="edge"/>
          <c:yMode val="edge"/>
          <c:x val="8.9609428939493099E-2"/>
          <c:y val="8.1967213114754103E-3"/>
          <c:w val="0.29909546198530684"/>
          <c:h val="0.19624614857925368"/>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352471840"/>
        <c:axId val="352476152"/>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352471056"/>
        <c:axId val="352476544"/>
      </c:lineChart>
      <c:catAx>
        <c:axId val="352471840"/>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52476152"/>
        <c:crossesAt val="2.5"/>
        <c:auto val="1"/>
        <c:lblAlgn val="ctr"/>
        <c:lblOffset val="180"/>
        <c:tickLblSkip val="1"/>
        <c:tickMarkSkip val="1"/>
        <c:noMultiLvlLbl val="0"/>
      </c:catAx>
      <c:valAx>
        <c:axId val="352476152"/>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52471840"/>
        <c:crosses val="autoZero"/>
        <c:crossBetween val="between"/>
        <c:majorUnit val="0.25"/>
      </c:valAx>
      <c:catAx>
        <c:axId val="352471056"/>
        <c:scaling>
          <c:orientation val="minMax"/>
        </c:scaling>
        <c:delete val="1"/>
        <c:axPos val="b"/>
        <c:numFmt formatCode="General" sourceLinked="1"/>
        <c:majorTickMark val="out"/>
        <c:minorTickMark val="none"/>
        <c:tickLblPos val="nextTo"/>
        <c:crossAx val="352476544"/>
        <c:crossesAt val="0"/>
        <c:auto val="1"/>
        <c:lblAlgn val="ctr"/>
        <c:lblOffset val="100"/>
        <c:noMultiLvlLbl val="0"/>
      </c:catAx>
      <c:valAx>
        <c:axId val="352476544"/>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52471056"/>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330014032"/>
        <c:axId val="330015992"/>
      </c:barChart>
      <c:catAx>
        <c:axId val="33001403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30015992"/>
        <c:crosses val="autoZero"/>
        <c:auto val="1"/>
        <c:lblAlgn val="ctr"/>
        <c:lblOffset val="20"/>
        <c:noMultiLvlLbl val="0"/>
      </c:catAx>
      <c:valAx>
        <c:axId val="33001599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30014032"/>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330017952"/>
        <c:axId val="330013640"/>
      </c:barChart>
      <c:catAx>
        <c:axId val="330017952"/>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30013640"/>
        <c:crosses val="autoZero"/>
        <c:auto val="1"/>
        <c:lblAlgn val="ctr"/>
        <c:lblOffset val="20"/>
        <c:noMultiLvlLbl val="0"/>
      </c:catAx>
      <c:valAx>
        <c:axId val="330013640"/>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30017952"/>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330018344"/>
        <c:axId val="330019912"/>
      </c:lineChart>
      <c:catAx>
        <c:axId val="330018344"/>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0019912"/>
        <c:crosses val="autoZero"/>
        <c:auto val="1"/>
        <c:lblAlgn val="ctr"/>
        <c:lblOffset val="100"/>
        <c:noMultiLvlLbl val="0"/>
      </c:catAx>
      <c:valAx>
        <c:axId val="330019912"/>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30018344"/>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330016776"/>
        <c:axId val="330018736"/>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330017168"/>
        <c:axId val="330019128"/>
      </c:lineChart>
      <c:catAx>
        <c:axId val="330016776"/>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30018736"/>
        <c:crossesAt val="2.5"/>
        <c:auto val="1"/>
        <c:lblAlgn val="ctr"/>
        <c:lblOffset val="180"/>
        <c:tickLblSkip val="1"/>
        <c:tickMarkSkip val="1"/>
        <c:noMultiLvlLbl val="0"/>
      </c:catAx>
      <c:valAx>
        <c:axId val="330018736"/>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30016776"/>
        <c:crosses val="autoZero"/>
        <c:crossBetween val="between"/>
        <c:majorUnit val="0.25"/>
      </c:valAx>
      <c:catAx>
        <c:axId val="330017168"/>
        <c:scaling>
          <c:orientation val="minMax"/>
        </c:scaling>
        <c:delete val="1"/>
        <c:axPos val="b"/>
        <c:numFmt formatCode="General" sourceLinked="1"/>
        <c:majorTickMark val="out"/>
        <c:minorTickMark val="none"/>
        <c:tickLblPos val="nextTo"/>
        <c:crossAx val="330019128"/>
        <c:crossesAt val="0"/>
        <c:auto val="1"/>
        <c:lblAlgn val="ctr"/>
        <c:lblOffset val="100"/>
        <c:noMultiLvlLbl val="0"/>
      </c:catAx>
      <c:valAx>
        <c:axId val="330019128"/>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30017168"/>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333835216"/>
        <c:axId val="333832864"/>
      </c:barChart>
      <c:dateAx>
        <c:axId val="333835216"/>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333832864"/>
        <c:crossesAt val="0"/>
        <c:auto val="1"/>
        <c:lblOffset val="100"/>
        <c:baseTimeUnit val="months"/>
        <c:majorUnit val="2"/>
        <c:minorUnit val="1"/>
      </c:dateAx>
      <c:valAx>
        <c:axId val="333832864"/>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333835216"/>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Sheet1!$A$2:$A$64</c:f>
              <c:numCache>
                <c:formatCode>[$-409]mmm\-yy;@</c:formatCode>
                <c:ptCount val="63"/>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numCache>
            </c:numRef>
          </c:cat>
          <c:val>
            <c:numRef>
              <c:f>Sheet1!$B$2:$B$64</c:f>
              <c:numCache>
                <c:formatCode>General</c:formatCode>
                <c:ptCount val="63"/>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12214</c:v>
                </c:pt>
                <c:pt idx="57">
                  <c:v>12237</c:v>
                </c:pt>
                <c:pt idx="58">
                  <c:v>12282</c:v>
                </c:pt>
                <c:pt idx="59">
                  <c:v>12301</c:v>
                </c:pt>
                <c:pt idx="60">
                  <c:v>12318</c:v>
                </c:pt>
                <c:pt idx="61">
                  <c:v>12320</c:v>
                </c:pt>
                <c:pt idx="62">
                  <c:v>12319</c:v>
                </c:pt>
              </c:numCache>
            </c:numRef>
          </c:val>
        </c:ser>
        <c:dLbls>
          <c:showLegendKey val="0"/>
          <c:showVal val="0"/>
          <c:showCatName val="0"/>
          <c:showSerName val="0"/>
          <c:showPercent val="0"/>
          <c:showBubbleSize val="0"/>
        </c:dLbls>
        <c:gapWidth val="219"/>
        <c:overlap val="-27"/>
        <c:axId val="333836000"/>
        <c:axId val="333836392"/>
      </c:barChart>
      <c:dateAx>
        <c:axId val="33383600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836392"/>
        <c:crosses val="autoZero"/>
        <c:auto val="1"/>
        <c:lblOffset val="100"/>
        <c:baseTimeUnit val="months"/>
      </c:dateAx>
      <c:valAx>
        <c:axId val="333836392"/>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836000"/>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33838744"/>
        <c:axId val="333838352"/>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333837568"/>
        <c:axId val="333837960"/>
      </c:lineChart>
      <c:catAx>
        <c:axId val="33383756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837960"/>
        <c:crosses val="autoZero"/>
        <c:auto val="0"/>
        <c:lblAlgn val="ctr"/>
        <c:lblOffset val="100"/>
        <c:noMultiLvlLbl val="0"/>
      </c:catAx>
      <c:valAx>
        <c:axId val="333837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837568"/>
        <c:crosses val="autoZero"/>
        <c:crossBetween val="between"/>
      </c:valAx>
      <c:valAx>
        <c:axId val="333838352"/>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838744"/>
        <c:crosses val="max"/>
        <c:crossBetween val="between"/>
      </c:valAx>
      <c:catAx>
        <c:axId val="333838744"/>
        <c:scaling>
          <c:orientation val="minMax"/>
        </c:scaling>
        <c:delete val="1"/>
        <c:axPos val="b"/>
        <c:numFmt formatCode="General" sourceLinked="1"/>
        <c:majorTickMark val="out"/>
        <c:minorTickMark val="none"/>
        <c:tickLblPos val="nextTo"/>
        <c:crossAx val="33383835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341966744"/>
        <c:axId val="34196792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341966744"/>
        <c:axId val="341967920"/>
      </c:lineChart>
      <c:catAx>
        <c:axId val="34196674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41967920"/>
        <c:crosses val="autoZero"/>
        <c:auto val="0"/>
        <c:lblAlgn val="ctr"/>
        <c:lblOffset val="100"/>
        <c:tickLblSkip val="1"/>
        <c:noMultiLvlLbl val="0"/>
      </c:catAx>
      <c:valAx>
        <c:axId val="34196792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4196674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9BB4D24-5FCA-46E4-A105-BB2FB6AAFDDF}" type="presOf" srcId="{0DB401ED-9501-47A0-9722-FFB671C5363B}" destId="{80D04EC1-DC11-4F75-8AF3-AA81E7A85C4C}" srcOrd="0" destOrd="0" presId="urn:microsoft.com/office/officeart/2008/layout/RadialCluster"/>
    <dgm:cxn modelId="{0ED9963F-7440-4E53-AAE2-7E3B33B09B94}" type="presOf" srcId="{1AEE7BA0-629C-4B85-B4AD-7E22DED1A99C}" destId="{F2D50769-82FD-4084-8E03-110D6579274B}"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EA0AA11-7E3D-4CEA-AAA5-71415D944689}" type="presOf" srcId="{DDE525F0-70D8-45F0-9682-5D1D4141DDC1}" destId="{5FE1A525-6534-451B-8D78-FB9676DF26AD}" srcOrd="0" destOrd="0" presId="urn:microsoft.com/office/officeart/2008/layout/RadialCluster"/>
    <dgm:cxn modelId="{1CAA4A55-2787-4FFB-B3F0-D02B266BA6B1}" type="presOf" srcId="{847C7364-11AA-4DC2-925F-B3CBC54ECB48}" destId="{3B13E823-8352-42F1-9CF9-3137D4F8DADE}" srcOrd="0" destOrd="0" presId="urn:microsoft.com/office/officeart/2008/layout/RadialCluster"/>
    <dgm:cxn modelId="{5B14341B-C098-40DC-94FF-101A14CA96B1}" type="presOf" srcId="{B29318E9-7C07-4CD5-9C1C-11978CFFCA78}" destId="{652BDA42-9255-444F-BF4F-48E006951B2F}" srcOrd="0" destOrd="0" presId="urn:microsoft.com/office/officeart/2008/layout/RadialCluster"/>
    <dgm:cxn modelId="{3C0B8D25-00B4-4BDD-B9CD-CDB10954B186}" type="presOf" srcId="{B0602C1E-C48C-4D54-B662-B174A3E82681}" destId="{9F2A84AB-C033-4C2A-AEC3-50C6B90266E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9AE69FD1-BBC6-43F8-910A-D65A050A1AA6}" type="presOf" srcId="{5E3C44D8-D7C4-4741-BFE7-B40E83E0810E}" destId="{D52CB5E7-AF9C-4FD2-9476-BEB2B98D0511}"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F7201105-DF51-4B5C-A46F-FFA163542C9C}" type="presOf" srcId="{6BBC841D-9638-41ED-BDD4-2259171F964B}" destId="{9085E4C5-3192-416F-86F0-ABBA20B2171B}"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1DC3DD7C-23D7-419C-B0A5-4164CED3273A}" type="presOf" srcId="{5AAF6B1F-FFD4-4287-9E40-00DD33C9EB39}" destId="{EAF10663-8C4C-4B90-9C61-0833B6F849A5}"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0E8F3568-C0A8-400B-800B-B90C07804FBA}" srcId="{1AEE7BA0-629C-4B85-B4AD-7E22DED1A99C}" destId="{D45ADFEC-7227-45ED-80AA-E792832CF994}" srcOrd="7" destOrd="0" parTransId="{5DBF9A8A-DA02-424B-8E1F-E988E5B6820B}" sibTransId="{4902897B-FE49-4618-BC95-92338A266511}"/>
    <dgm:cxn modelId="{6CEEA439-2F00-4982-9871-503A5365E2DF}" srcId="{BB65152E-BCCC-4541-9434-6294DE38F568}" destId="{1AEE7BA0-629C-4B85-B4AD-7E22DED1A99C}" srcOrd="0" destOrd="0" parTransId="{1567C19D-C1BB-49DD-8291-657F4EEF2DF7}" sibTransId="{089A64FA-F977-4B37-B89F-2EF8C1433DDF}"/>
    <dgm:cxn modelId="{D42E6010-BF8C-41A3-8953-6A85C2918127}" type="presOf" srcId="{E9612BF7-8DF6-43D8-9F23-D6B69FB5EE55}" destId="{BA9E4B6F-5BC6-4833-8340-6DC678159372}"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4927758A-1278-4615-B4E8-23EF962E7950}" type="presOf" srcId="{BB9CDE7A-964C-41EA-9FA4-73AAEF6C8C87}" destId="{034AE756-2580-4AA7-99D3-C950C00E90B8}" srcOrd="0" destOrd="0" presId="urn:microsoft.com/office/officeart/2008/layout/RadialCluster"/>
    <dgm:cxn modelId="{F19A9BEF-98DE-425D-A0D5-62C58076AEA5}" type="presOf" srcId="{8EACBA72-0736-4829-BF79-2B5DEFF075E3}" destId="{4B013E86-89D2-4212-AEED-7FBC7097AEBA}" srcOrd="0" destOrd="0" presId="urn:microsoft.com/office/officeart/2008/layout/RadialCluster"/>
    <dgm:cxn modelId="{CE10C7D5-8D89-45CE-B8D4-C9D3BD747875}" type="presOf" srcId="{419C214F-5B37-41C8-8489-BA7258B8F6B9}" destId="{50357D84-431E-47DE-B7A5-2230E9C33475}" srcOrd="0" destOrd="0" presId="urn:microsoft.com/office/officeart/2008/layout/RadialCluster"/>
    <dgm:cxn modelId="{13E311B0-08B7-4195-82FF-AF1052D20582}" type="presOf" srcId="{BB65152E-BCCC-4541-9434-6294DE38F568}" destId="{84B2A22D-953A-4877-BEBA-FF0CC0260630}" srcOrd="0" destOrd="0" presId="urn:microsoft.com/office/officeart/2008/layout/RadialCluster"/>
    <dgm:cxn modelId="{AF2668CE-C939-4A3C-ADBB-864880D8C22A}" type="presOf" srcId="{5F82ADDF-1E91-467C-A264-860ED8DCA426}" destId="{6CD08984-0F29-4332-9FF8-AC58E7CEEB64}" srcOrd="0" destOrd="0" presId="urn:microsoft.com/office/officeart/2008/layout/RadialCluster"/>
    <dgm:cxn modelId="{41B8F188-6526-428C-B638-6C9D11793404}" type="presOf" srcId="{B786CD19-95D2-4F8F-820A-CD58EEB81FF8}" destId="{91D700EE-352D-47CD-BDBB-368BAD1A15C3}" srcOrd="0" destOrd="0" presId="urn:microsoft.com/office/officeart/2008/layout/RadialCluster"/>
    <dgm:cxn modelId="{DF158373-6C37-4AFB-B8C8-F7476B8100FE}" type="presParOf" srcId="{84B2A22D-953A-4877-BEBA-FF0CC0260630}" destId="{3C1CC195-821B-4304-9293-2FDD928A06EE}" srcOrd="0" destOrd="0" presId="urn:microsoft.com/office/officeart/2008/layout/RadialCluster"/>
    <dgm:cxn modelId="{8122E6F8-B931-4126-B5CB-3D86A6ED684D}" type="presParOf" srcId="{3C1CC195-821B-4304-9293-2FDD928A06EE}" destId="{F2D50769-82FD-4084-8E03-110D6579274B}" srcOrd="0" destOrd="0" presId="urn:microsoft.com/office/officeart/2008/layout/RadialCluster"/>
    <dgm:cxn modelId="{999F2603-09AB-4103-A58F-5D567F9B8522}" type="presParOf" srcId="{3C1CC195-821B-4304-9293-2FDD928A06EE}" destId="{652BDA42-9255-444F-BF4F-48E006951B2F}" srcOrd="1" destOrd="0" presId="urn:microsoft.com/office/officeart/2008/layout/RadialCluster"/>
    <dgm:cxn modelId="{80C8A667-A57C-4501-8606-61B9130A0C21}" type="presParOf" srcId="{3C1CC195-821B-4304-9293-2FDD928A06EE}" destId="{6CD08984-0F29-4332-9FF8-AC58E7CEEB64}" srcOrd="2" destOrd="0" presId="urn:microsoft.com/office/officeart/2008/layout/RadialCluster"/>
    <dgm:cxn modelId="{D6ED2238-4CA3-44C9-9604-4B9E638886EF}" type="presParOf" srcId="{3C1CC195-821B-4304-9293-2FDD928A06EE}" destId="{BA9E4B6F-5BC6-4833-8340-6DC678159372}" srcOrd="3" destOrd="0" presId="urn:microsoft.com/office/officeart/2008/layout/RadialCluster"/>
    <dgm:cxn modelId="{54B48A57-722A-4E40-92BA-9F68C302EAA3}" type="presParOf" srcId="{3C1CC195-821B-4304-9293-2FDD928A06EE}" destId="{9085E4C5-3192-416F-86F0-ABBA20B2171B}" srcOrd="4" destOrd="0" presId="urn:microsoft.com/office/officeart/2008/layout/RadialCluster"/>
    <dgm:cxn modelId="{1A2F1275-42BB-457E-9424-4D731F7E75FA}" type="presParOf" srcId="{3C1CC195-821B-4304-9293-2FDD928A06EE}" destId="{4B013E86-89D2-4212-AEED-7FBC7097AEBA}" srcOrd="5" destOrd="0" presId="urn:microsoft.com/office/officeart/2008/layout/RadialCluster"/>
    <dgm:cxn modelId="{1072EE95-754E-4E46-A0C5-7292CC9D719C}" type="presParOf" srcId="{3C1CC195-821B-4304-9293-2FDD928A06EE}" destId="{5FE1A525-6534-451B-8D78-FB9676DF26AD}" srcOrd="6" destOrd="0" presId="urn:microsoft.com/office/officeart/2008/layout/RadialCluster"/>
    <dgm:cxn modelId="{962AB750-B38D-4C9F-BA89-8C3B3BF97876}" type="presParOf" srcId="{3C1CC195-821B-4304-9293-2FDD928A06EE}" destId="{EAF10663-8C4C-4B90-9C61-0833B6F849A5}" srcOrd="7" destOrd="0" presId="urn:microsoft.com/office/officeart/2008/layout/RadialCluster"/>
    <dgm:cxn modelId="{55226B82-02DF-4A93-99E8-DDB953410333}" type="presParOf" srcId="{3C1CC195-821B-4304-9293-2FDD928A06EE}" destId="{9F2A84AB-C033-4C2A-AEC3-50C6B90266E5}" srcOrd="8" destOrd="0" presId="urn:microsoft.com/office/officeart/2008/layout/RadialCluster"/>
    <dgm:cxn modelId="{D4C0E4F9-60EB-4595-ADA3-A067D5D303C5}" type="presParOf" srcId="{3C1CC195-821B-4304-9293-2FDD928A06EE}" destId="{50357D84-431E-47DE-B7A5-2230E9C33475}" srcOrd="9" destOrd="0" presId="urn:microsoft.com/office/officeart/2008/layout/RadialCluster"/>
    <dgm:cxn modelId="{9DDE6B6B-706C-4E08-BC4C-DBCB24D3B039}" type="presParOf" srcId="{3C1CC195-821B-4304-9293-2FDD928A06EE}" destId="{D52CB5E7-AF9C-4FD2-9476-BEB2B98D0511}" srcOrd="10" destOrd="0" presId="urn:microsoft.com/office/officeart/2008/layout/RadialCluster"/>
    <dgm:cxn modelId="{94A47081-7A8C-4721-BE35-33B9CDFF2CBE}" type="presParOf" srcId="{3C1CC195-821B-4304-9293-2FDD928A06EE}" destId="{80D04EC1-DC11-4F75-8AF3-AA81E7A85C4C}" srcOrd="11" destOrd="0" presId="urn:microsoft.com/office/officeart/2008/layout/RadialCluster"/>
    <dgm:cxn modelId="{DF137C46-D56A-42FA-B939-F45307648189}" type="presParOf" srcId="{3C1CC195-821B-4304-9293-2FDD928A06EE}" destId="{034AE756-2580-4AA7-99D3-C950C00E90B8}" srcOrd="12" destOrd="0" presId="urn:microsoft.com/office/officeart/2008/layout/RadialCluster"/>
    <dgm:cxn modelId="{CF5CA68C-B440-4869-857B-A340F8ACC859}" type="presParOf" srcId="{3C1CC195-821B-4304-9293-2FDD928A06EE}" destId="{91D700EE-352D-47CD-BDBB-368BAD1A15C3}" srcOrd="13" destOrd="0" presId="urn:microsoft.com/office/officeart/2008/layout/RadialCluster"/>
    <dgm:cxn modelId="{2CB299DD-FAFE-427D-ABAD-ED0F527B8F27}"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4E7A899-BA24-4F12-AD8F-47A0BB54E7CE}" srcId="{582BD684-3FF6-4952-B43F-4567C9363BF9}" destId="{F7F1F61F-999A-45FC-BFCF-ED72631DB0F1}" srcOrd="0" destOrd="0" parTransId="{E9ED9BB9-00CF-441D-8117-BAE04DDB9B3F}" sibTransId="{8B724AC2-D0F8-4560-869E-91A9006E5899}"/>
    <dgm:cxn modelId="{15520E6F-3ED2-469C-B777-017878318A33}" type="presOf" srcId="{A70948A3-6457-4E59-B7FC-DC1CB9FB8993}" destId="{7912B318-D591-42FF-BD79-F5B8746BB743}" srcOrd="0" destOrd="0" presId="urn:microsoft.com/office/officeart/2005/8/layout/rings+Icon"/>
    <dgm:cxn modelId="{B1A54F06-EFC3-4661-B0AF-7CE4CE5B1C41}" type="presOf" srcId="{582BD684-3FF6-4952-B43F-4567C9363BF9}" destId="{04D5299D-706B-442B-B5AD-C000BC0C3B9F}" srcOrd="0" destOrd="0" presId="urn:microsoft.com/office/officeart/2005/8/layout/rings+Icon"/>
    <dgm:cxn modelId="{24872719-2BC3-453B-8958-D4E915739099}" type="presOf" srcId="{F7F1F61F-999A-45FC-BFCF-ED72631DB0F1}" destId="{08A2713C-6BFD-40DB-8FF9-6ECED0F0C1BB}"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EDB5B783-147D-49E7-8388-9D418AD7D265}" type="presOf" srcId="{36D326C4-2898-4CDE-AFCA-D06038A80A78}" destId="{FC044967-5DBC-4030-9159-44AE909A195C}" srcOrd="0" destOrd="0" presId="urn:microsoft.com/office/officeart/2005/8/layout/rings+Icon"/>
    <dgm:cxn modelId="{39A7F479-9F24-444B-B839-68A4A3EF1CBB}" type="presParOf" srcId="{04D5299D-706B-442B-B5AD-C000BC0C3B9F}" destId="{08A2713C-6BFD-40DB-8FF9-6ECED0F0C1BB}" srcOrd="0" destOrd="0" presId="urn:microsoft.com/office/officeart/2005/8/layout/rings+Icon"/>
    <dgm:cxn modelId="{CF668A45-281C-4195-ACA2-D00324A7CE9B}" type="presParOf" srcId="{04D5299D-706B-442B-B5AD-C000BC0C3B9F}" destId="{7912B318-D591-42FF-BD79-F5B8746BB743}" srcOrd="1" destOrd="0" presId="urn:microsoft.com/office/officeart/2005/8/layout/rings+Icon"/>
    <dgm:cxn modelId="{090D463F-75AD-4D52-952C-7C2A5A7D8551}"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59.png"/></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5/7/2015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114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00770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115</a:t>
            </a:fld>
            <a:endParaRPr lang="en-US" dirty="0"/>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05895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119</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120</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121</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123</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124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19184247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125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25854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126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091903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127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E5409AED-8BE0-498A-A844-77320E98B757}" type="slidenum">
              <a:rPr lang="en-US" smtClean="0"/>
              <a:pPr defTabSz="930193">
                <a:defRPr/>
              </a:pPr>
              <a:t>128</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90020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130</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131</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132</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12</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4924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134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136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137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138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140</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141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142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232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13</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1729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143</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5249620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144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4291209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148</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40421783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150</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151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154</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155</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26263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157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158</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159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053979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161</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29013471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162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52631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163</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55965704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164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48925635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165</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93103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15</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166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31052192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167</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6880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170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176</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177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16</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179</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182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183</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184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214034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717119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187</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708141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188</a:t>
            </a:fld>
            <a:endParaRPr lang="en-US" altLang="en-US" sz="1200">
              <a:solidFill>
                <a:srgbClr val="000000"/>
              </a:solidFill>
            </a:endParaRPr>
          </a:p>
        </p:txBody>
      </p:sp>
    </p:spTree>
    <p:extLst>
      <p:ext uri="{BB962C8B-B14F-4D97-AF65-F5344CB8AC3E}">
        <p14:creationId xmlns:p14="http://schemas.microsoft.com/office/powerpoint/2010/main" val="186481219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189</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567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17</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190</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191</a:t>
            </a:fld>
            <a:endParaRPr lang="en-US" smtClean="0"/>
          </a:p>
        </p:txBody>
      </p:sp>
      <p:sp>
        <p:nvSpPr>
          <p:cNvPr id="193539" name="Rectangle 2"/>
          <p:cNvSpPr>
            <a:spLocks noGrp="1" noRot="1" noChangeAspect="1" noChangeArrowheads="1" noTextEdit="1"/>
          </p:cNvSpPr>
          <p:nvPr>
            <p:ph type="sldImg"/>
          </p:nvPr>
        </p:nvSpPr>
        <p:spPr>
          <a:xfrm>
            <a:off x="1398588" y="582613"/>
            <a:ext cx="4060825" cy="3044825"/>
          </a:xfrm>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51765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192</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xfrm>
            <a:off x="1398588" y="582613"/>
            <a:ext cx="4060825" cy="3044825"/>
          </a:xfrm>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828891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193</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xfrm>
            <a:off x="1398588" y="582613"/>
            <a:ext cx="4060825" cy="3044825"/>
          </a:xfrm>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357056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194</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030256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49600" y="9032875"/>
            <a:ext cx="701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7" tIns="46560" rIns="45947" bIns="46560"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3CDE6FE8-75DA-41C9-BE4C-E8525796E032}" type="slidenum">
              <a:rPr lang="en-US" altLang="en-US" sz="1000">
                <a:solidFill>
                  <a:srgbClr val="000000"/>
                </a:solidFill>
              </a:rPr>
              <a:pPr algn="ctr" eaLnBrk="1" hangingPunct="1"/>
              <a:t>195</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5517782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7" tIns="46489" rIns="45877" bIns="46489" anchor="b">
            <a:spAutoFit/>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9FC3704-3CA7-4967-91F3-556D7657DC5E}" type="slidenum">
              <a:rPr lang="en-US" altLang="en-US" sz="1000"/>
              <a:pPr algn="ctr" eaLnBrk="1" hangingPunct="1"/>
              <a:t>196</a:t>
            </a:fld>
            <a:endParaRPr lang="en-US" altLang="en-US" sz="1000"/>
          </a:p>
        </p:txBody>
      </p:sp>
      <p:sp>
        <p:nvSpPr>
          <p:cNvPr id="8195" name="Rectangle 2"/>
          <p:cNvSpPr>
            <a:spLocks noGrp="1" noRot="1" noChangeAspect="1" noChangeArrowheads="1" noTextEdit="1"/>
          </p:cNvSpPr>
          <p:nvPr>
            <p:ph type="sldImg"/>
          </p:nvPr>
        </p:nvSpPr>
        <p:spPr>
          <a:xfrm>
            <a:off x="1398588" y="582613"/>
            <a:ext cx="4060825" cy="3044825"/>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3854673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9CE57F28-2FE5-42D2-AB0E-61ACBFC2F53B}" type="slidenum">
              <a:rPr lang="en-US" smtClean="0"/>
              <a:pPr defTabSz="928688">
                <a:defRPr/>
              </a:pPr>
              <a:t>197</a:t>
            </a:fld>
            <a:endParaRPr lang="en-US" smtClean="0"/>
          </a:p>
        </p:txBody>
      </p:sp>
      <p:sp>
        <p:nvSpPr>
          <p:cNvPr id="10243" name="Rectangle 2"/>
          <p:cNvSpPr>
            <a:spLocks noGrp="1" noRot="1" noChangeAspect="1" noChangeArrowheads="1" noTextEdit="1"/>
          </p:cNvSpPr>
          <p:nvPr>
            <p:ph type="sldImg"/>
          </p:nvPr>
        </p:nvSpPr>
        <p:spPr>
          <a:xfrm>
            <a:off x="1398588" y="582613"/>
            <a:ext cx="4060825"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6222994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198</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424952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199</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062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18</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095880" y="9046678"/>
            <a:ext cx="693177" cy="248133"/>
          </a:xfrm>
          <a:noFill/>
        </p:spPr>
        <p:txBody>
          <a:bodyPr/>
          <a:lstStyle/>
          <a:p>
            <a:fld id="{FEC3857E-DCBC-4731-A75E-A1590B57B44A}" type="slidenum">
              <a:rPr lang="en-US" smtClean="0">
                <a:solidFill>
                  <a:srgbClr val="000000"/>
                </a:solidFill>
              </a:rPr>
              <a:pPr/>
              <a:t>200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xfrm>
            <a:off x="1398588" y="582613"/>
            <a:ext cx="4060825" cy="3044825"/>
          </a:xfrm>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40980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201</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682887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202</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343400"/>
            <a:ext cx="6408712" cy="4621088"/>
          </a:xfrm>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203</a:t>
            </a:fld>
            <a:endParaRPr lang="en-GB" dirty="0"/>
          </a:p>
        </p:txBody>
      </p:sp>
    </p:spTree>
    <p:extLst>
      <p:ext uri="{BB962C8B-B14F-4D97-AF65-F5344CB8AC3E}">
        <p14:creationId xmlns:p14="http://schemas.microsoft.com/office/powerpoint/2010/main" val="422349705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205</a:t>
            </a:fld>
            <a:endParaRPr lang="en-GB" dirty="0"/>
          </a:p>
        </p:txBody>
      </p:sp>
    </p:spTree>
    <p:extLst>
      <p:ext uri="{BB962C8B-B14F-4D97-AF65-F5344CB8AC3E}">
        <p14:creationId xmlns:p14="http://schemas.microsoft.com/office/powerpoint/2010/main" val="290496951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206</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485235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2422F7E-CA17-45C1-8477-96DD04EFB437}" type="slidenum">
              <a:rPr lang="en-US" altLang="en-US" sz="1000"/>
              <a:pPr algn="ctr" eaLnBrk="1" hangingPunct="1">
                <a:lnSpc>
                  <a:spcPct val="100000"/>
                </a:lnSpc>
                <a:spcBef>
                  <a:spcPct val="0"/>
                </a:spcBef>
                <a:buClrTx/>
                <a:buSzTx/>
                <a:buFontTx/>
                <a:buNone/>
              </a:pPr>
              <a:t>207</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5830594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209</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847046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210</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76332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95881" y="9046823"/>
            <a:ext cx="693177" cy="247989"/>
          </a:xfrm>
        </p:spPr>
        <p:txBody>
          <a:bodyPr/>
          <a:lstStyle/>
          <a:p>
            <a:pPr>
              <a:defRPr/>
            </a:pPr>
            <a:fld id="{45A626F5-F37A-4BA6-9024-3CD78950A541}" type="slidenum">
              <a:rPr lang="en-US">
                <a:solidFill>
                  <a:srgbClr val="000000"/>
                </a:solidFill>
              </a:rPr>
              <a:pPr>
                <a:defRPr/>
              </a:pPr>
              <a:t>212</a:t>
            </a:fld>
            <a:endParaRPr lang="en-US">
              <a:solidFill>
                <a:srgbClr val="000000"/>
              </a:solidFill>
            </a:endParaRPr>
          </a:p>
        </p:txBody>
      </p:sp>
      <p:sp>
        <p:nvSpPr>
          <p:cNvPr id="269315" name="Rectangle 2"/>
          <p:cNvSpPr>
            <a:spLocks noGrp="1" noRot="1" noChangeAspect="1" noChangeArrowheads="1" noTextEdit="1"/>
          </p:cNvSpPr>
          <p:nvPr>
            <p:ph type="sldImg"/>
          </p:nvPr>
        </p:nvSpPr>
        <p:spPr>
          <a:xfrm>
            <a:off x="1398588" y="582613"/>
            <a:ext cx="4060825" cy="3044825"/>
          </a:xfrm>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7036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6AD1B7F-9E72-4066-844D-6D8869EC61BB}" type="slidenum">
              <a:rPr lang="en-US" altLang="en-US" sz="1000" smtClean="0"/>
              <a:pPr>
                <a:lnSpc>
                  <a:spcPct val="100000"/>
                </a:lnSpc>
                <a:spcBef>
                  <a:spcPct val="0"/>
                </a:spcBef>
                <a:buClrTx/>
                <a:buSzTx/>
                <a:buFontTx/>
                <a:buNone/>
              </a:pPr>
              <a:t>19</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8652893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213</a:t>
            </a:fld>
            <a:endParaRPr lang="en-US"/>
          </a:p>
        </p:txBody>
      </p:sp>
      <p:sp>
        <p:nvSpPr>
          <p:cNvPr id="1923074" name="Rectangle 2"/>
          <p:cNvSpPr>
            <a:spLocks noGrp="1" noRot="1" noChangeAspect="1" noChangeArrowheads="1" noTextEdit="1"/>
          </p:cNvSpPr>
          <p:nvPr>
            <p:ph type="sldImg"/>
          </p:nvPr>
        </p:nvSpPr>
        <p:spPr>
          <a:xfrm>
            <a:off x="1398588" y="582613"/>
            <a:ext cx="4060825" cy="3044825"/>
          </a:xfrm>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906214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214</a:t>
            </a:fld>
            <a:endParaRPr lang="en-US" dirty="0" smtClean="0"/>
          </a:p>
        </p:txBody>
      </p:sp>
      <p:sp>
        <p:nvSpPr>
          <p:cNvPr id="40963" name="Rectangle 2"/>
          <p:cNvSpPr>
            <a:spLocks noGrp="1" noRot="1" noChangeAspect="1" noChangeArrowheads="1" noTextEdit="1"/>
          </p:cNvSpPr>
          <p:nvPr>
            <p:ph type="sldImg"/>
          </p:nvPr>
        </p:nvSpPr>
        <p:spPr>
          <a:xfrm>
            <a:off x="1398588" y="582613"/>
            <a:ext cx="4060825" cy="3044825"/>
          </a:xfrm>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074173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215</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216</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949877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217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4175636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3376048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3738478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220</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248371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221</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1885204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222</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612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D147EA3-C031-49BF-9F16-34128A594123}" type="slidenum">
              <a:rPr lang="en-US" altLang="en-US" sz="1000"/>
              <a:pPr algn="ctr" eaLnBrk="1" hangingPunct="1">
                <a:lnSpc>
                  <a:spcPct val="100000"/>
                </a:lnSpc>
                <a:spcBef>
                  <a:spcPct val="0"/>
                </a:spcBef>
                <a:buClrTx/>
                <a:buSzTx/>
                <a:buFontTx/>
                <a:buNone/>
              </a:pPr>
              <a:t>20</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7462465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223</a:t>
            </a:fld>
            <a:endParaRPr lang="en-US" smtClean="0"/>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972831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224</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25755876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225</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9574612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226</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0712972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227</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1422228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228</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6862155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229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230</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3AF46A7-EDF5-44E6-8301-E3C0D3FD95C3}" type="slidenum">
              <a:rPr lang="en-US" altLang="en-US" sz="1000"/>
              <a:pPr algn="ctr" eaLnBrk="1" hangingPunct="1">
                <a:lnSpc>
                  <a:spcPct val="100000"/>
                </a:lnSpc>
                <a:spcBef>
                  <a:spcPct val="0"/>
                </a:spcBef>
                <a:buClrTx/>
                <a:buSzTx/>
                <a:buFontTx/>
                <a:buNone/>
              </a:pPr>
              <a:t>21</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6023576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234</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235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54F18AB-401B-4DEE-A09D-1F6486ADB5F9}" type="slidenum">
              <a:rPr lang="en-US" altLang="en-US" sz="1000"/>
              <a:pPr algn="ctr" eaLnBrk="1" hangingPunct="1">
                <a:lnSpc>
                  <a:spcPct val="100000"/>
                </a:lnSpc>
                <a:spcBef>
                  <a:spcPct val="0"/>
                </a:spcBef>
                <a:buClrTx/>
                <a:buSzTx/>
                <a:buFontTx/>
                <a:buNone/>
              </a:pPr>
              <a:t>22</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8607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D4B6A34-76D3-4CF4-8EE6-5CE1B671BA5B}" type="slidenum">
              <a:rPr lang="en-US" altLang="en-US" sz="1000"/>
              <a:pPr algn="ctr" eaLnBrk="1" hangingPunct="1">
                <a:lnSpc>
                  <a:spcPct val="100000"/>
                </a:lnSpc>
                <a:spcBef>
                  <a:spcPct val="0"/>
                </a:spcBef>
                <a:buClrTx/>
                <a:buSzTx/>
                <a:buFontTx/>
                <a:buNone/>
              </a:pPr>
              <a:t>23</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17053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99D4A87-7117-41BA-A507-146CED6F7BB8}" type="slidenum">
              <a:rPr lang="en-US" altLang="en-US" sz="1000"/>
              <a:pPr algn="ctr" eaLnBrk="1" hangingPunct="1">
                <a:lnSpc>
                  <a:spcPct val="100000"/>
                </a:lnSpc>
                <a:spcBef>
                  <a:spcPct val="0"/>
                </a:spcBef>
                <a:buClrTx/>
                <a:buSzTx/>
                <a:buFontTx/>
                <a:buNone/>
              </a:pPr>
              <a:t>24</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32679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85CDBCF-DA01-4454-8083-16A3D175B9E5}" type="slidenum">
              <a:rPr lang="en-US" altLang="en-US" sz="1000"/>
              <a:pPr algn="ctr" eaLnBrk="1" hangingPunct="1">
                <a:lnSpc>
                  <a:spcPct val="100000"/>
                </a:lnSpc>
                <a:spcBef>
                  <a:spcPct val="0"/>
                </a:spcBef>
                <a:buClrTx/>
                <a:buSzTx/>
                <a:buFontTx/>
                <a:buNone/>
              </a:pPr>
              <a:t>25</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15588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74857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1100" y="698500"/>
            <a:ext cx="4648200" cy="3486150"/>
          </a:xfrm>
          <a:ln/>
        </p:spPr>
      </p:sp>
      <p:sp>
        <p:nvSpPr>
          <p:cNvPr id="22531"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66475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572E50A-26AC-4596-9FAF-DFF24DCE311F}" type="slidenum">
              <a:rPr lang="en-US" altLang="en-US" sz="1000" smtClean="0">
                <a:solidFill>
                  <a:srgbClr val="000000"/>
                </a:solidFill>
              </a:rPr>
              <a:pPr>
                <a:lnSpc>
                  <a:spcPct val="100000"/>
                </a:lnSpc>
                <a:spcBef>
                  <a:spcPct val="0"/>
                </a:spcBef>
                <a:buClrTx/>
                <a:buSzTx/>
                <a:buFontTx/>
                <a:buNone/>
              </a:pPr>
              <a:t>28</a:t>
            </a:fld>
            <a:endParaRPr lang="en-US" altLang="en-US" sz="1000" smtClean="0">
              <a:solidFill>
                <a:srgbClr val="000000"/>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45802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1100" y="698500"/>
            <a:ext cx="4648200" cy="3486150"/>
          </a:xfrm>
          <a:ln/>
        </p:spPr>
      </p:sp>
      <p:sp>
        <p:nvSpPr>
          <p:cNvPr id="26627"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2595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3</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9418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81100" y="698500"/>
            <a:ext cx="4648200" cy="3486150"/>
          </a:xfrm>
          <a:ln/>
        </p:spPr>
      </p:sp>
      <p:sp>
        <p:nvSpPr>
          <p:cNvPr id="28675"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11120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81100" y="698500"/>
            <a:ext cx="4648200" cy="3486150"/>
          </a:xfrm>
          <a:ln/>
        </p:spPr>
      </p:sp>
      <p:sp>
        <p:nvSpPr>
          <p:cNvPr id="3072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89737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EAACE831-F656-4C2F-996B-349FF8B67E23}" type="slidenum">
              <a:rPr lang="en-US" altLang="en-US" sz="1000" smtClean="0">
                <a:solidFill>
                  <a:srgbClr val="000000"/>
                </a:solidFill>
              </a:rPr>
              <a:pPr>
                <a:lnSpc>
                  <a:spcPct val="100000"/>
                </a:lnSpc>
                <a:spcBef>
                  <a:spcPct val="0"/>
                </a:spcBef>
                <a:buClrTx/>
                <a:buSzTx/>
                <a:buFontTx/>
                <a:buNone/>
              </a:pPr>
              <a:t>32</a:t>
            </a:fld>
            <a:endParaRPr lang="en-US" altLang="en-US" sz="10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16305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8500"/>
            <a:ext cx="4648200" cy="3486150"/>
          </a:xfrm>
          <a:ln/>
        </p:spPr>
      </p:sp>
      <p:sp>
        <p:nvSpPr>
          <p:cNvPr id="34819"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56900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4D5BB66-C74B-4564-8935-181410AD4770}" type="slidenum">
              <a:rPr lang="en-US" altLang="en-US" sz="1000"/>
              <a:pPr algn="ctr" eaLnBrk="1" hangingPunct="1">
                <a:lnSpc>
                  <a:spcPct val="100000"/>
                </a:lnSpc>
                <a:spcBef>
                  <a:spcPct val="0"/>
                </a:spcBef>
                <a:buClrTx/>
                <a:buSzTx/>
                <a:buFontTx/>
                <a:buNone/>
              </a:pPr>
              <a:t>34</a:t>
            </a:fld>
            <a:endParaRPr lang="en-US" alt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23572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44EE834-87C7-428A-9B1A-EFE52A6BC6CB}" type="slidenum">
              <a:rPr lang="en-US" altLang="en-US" sz="1000"/>
              <a:pPr algn="ctr" eaLnBrk="1" hangingPunct="1">
                <a:lnSpc>
                  <a:spcPct val="100000"/>
                </a:lnSpc>
                <a:spcBef>
                  <a:spcPct val="0"/>
                </a:spcBef>
                <a:buClrTx/>
                <a:buSzTx/>
                <a:buFontTx/>
                <a:buNone/>
              </a:pPr>
              <a:t>35</a:t>
            </a:fld>
            <a:endParaRPr lang="en-US" alt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55020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BD106E6-6079-4369-A367-5C605C0F1121}" type="slidenum">
              <a:rPr lang="en-US" altLang="en-US" sz="1000"/>
              <a:pPr algn="ctr" eaLnBrk="1" hangingPunct="1">
                <a:lnSpc>
                  <a:spcPct val="100000"/>
                </a:lnSpc>
                <a:spcBef>
                  <a:spcPct val="0"/>
                </a:spcBef>
                <a:buClrTx/>
                <a:buSzTx/>
                <a:buFontTx/>
                <a:buNone/>
              </a:pPr>
              <a:t>36</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28191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4204180-DC41-429A-B8BF-9B370371F50D}" type="slidenum">
              <a:rPr lang="en-US" altLang="en-US" sz="1000"/>
              <a:pPr algn="ctr" eaLnBrk="1" hangingPunct="1">
                <a:lnSpc>
                  <a:spcPct val="100000"/>
                </a:lnSpc>
                <a:spcBef>
                  <a:spcPct val="0"/>
                </a:spcBef>
                <a:buClrTx/>
                <a:buSzTx/>
                <a:buFontTx/>
                <a:buNone/>
              </a:pPr>
              <a:t>37</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91171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9628C6F-59E9-40CC-8A40-0954AC773580}" type="slidenum">
              <a:rPr lang="en-US" altLang="en-US" sz="1000"/>
              <a:pPr algn="ctr" eaLnBrk="1" hangingPunct="1">
                <a:lnSpc>
                  <a:spcPct val="100000"/>
                </a:lnSpc>
                <a:spcBef>
                  <a:spcPct val="0"/>
                </a:spcBef>
                <a:buClrTx/>
                <a:buSzTx/>
                <a:buFontTx/>
                <a:buNone/>
              </a:pPr>
              <a:t>38</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32567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1063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42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097066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45</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46</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47</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49</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50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52</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57</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66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67</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403143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279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0512631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01135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03618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67528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77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78</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79</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34722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7</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157703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9346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4965044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85</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626429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83236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88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96342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8568619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95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40287102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99</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20292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11647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101</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102</a:t>
            </a:fld>
            <a:endParaRPr lang="en-US" noProof="0" dirty="0"/>
          </a:p>
        </p:txBody>
      </p:sp>
    </p:spTree>
    <p:extLst>
      <p:ext uri="{BB962C8B-B14F-4D97-AF65-F5344CB8AC3E}">
        <p14:creationId xmlns:p14="http://schemas.microsoft.com/office/powerpoint/2010/main" val="120255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71578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104</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41111996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106</a:t>
            </a:fld>
            <a:endParaRPr lang="en-US" noProof="0" dirty="0"/>
          </a:p>
        </p:txBody>
      </p:sp>
    </p:spTree>
    <p:extLst>
      <p:ext uri="{BB962C8B-B14F-4D97-AF65-F5344CB8AC3E}">
        <p14:creationId xmlns:p14="http://schemas.microsoft.com/office/powerpoint/2010/main" val="30480588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107</a:t>
            </a:fld>
            <a:endParaRPr lang="en-US" noProof="0" dirty="0"/>
          </a:p>
        </p:txBody>
      </p:sp>
    </p:spTree>
    <p:extLst>
      <p:ext uri="{BB962C8B-B14F-4D97-AF65-F5344CB8AC3E}">
        <p14:creationId xmlns:p14="http://schemas.microsoft.com/office/powerpoint/2010/main" val="17951534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108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059521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110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111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112</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9" y="1438937"/>
            <a:ext cx="8569325" cy="4842000"/>
          </a:xfrm>
        </p:spPr>
        <p:txBody>
          <a:bodyPr/>
          <a:lstStyle>
            <a:lvl1pPr marL="350091" indent="-342891">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725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 id="2147485444" r:id="rId14"/>
    <p:sldLayoutId id="2147485445" r:id="rId15"/>
    <p:sldLayoutId id="2147485446" r:id="rId16"/>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85.emf"/><Relationship Id="rId4" Type="http://schemas.openxmlformats.org/officeDocument/2006/relationships/oleObject" Target="../embeddings/oleObject78.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86.emf"/><Relationship Id="rId4" Type="http://schemas.openxmlformats.org/officeDocument/2006/relationships/oleObject" Target="../embeddings/oleObject79.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87.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88.emf"/><Relationship Id="rId4" Type="http://schemas.openxmlformats.org/officeDocument/2006/relationships/oleObject" Target="../embeddings/oleObject80.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89.e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90.emf"/></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91.emf"/></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www.fema.gov/disasters" TargetMode="External"/><Relationship Id="rId5" Type="http://schemas.openxmlformats.org/officeDocument/2006/relationships/image" Target="../media/image92.emf"/><Relationship Id="rId4" Type="http://schemas.openxmlformats.org/officeDocument/2006/relationships/oleObject" Target="../embeddings/oleObject8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81.vml"/><Relationship Id="rId6" Type="http://schemas.openxmlformats.org/officeDocument/2006/relationships/hyperlink" Target="http://www.fema.gov/news/disaster_totals_annual.fema" TargetMode="External"/><Relationship Id="rId5" Type="http://schemas.openxmlformats.org/officeDocument/2006/relationships/image" Target="../media/image93.emf"/><Relationship Id="rId4" Type="http://schemas.openxmlformats.org/officeDocument/2006/relationships/oleObject" Target="../embeddings/oleObject82.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hyperlink" Target="http://www.fema.gov/news/disaster_totals_annual.fema" TargetMode="External"/><Relationship Id="rId5" Type="http://schemas.openxmlformats.org/officeDocument/2006/relationships/image" Target="../media/image94.emf"/><Relationship Id="rId4" Type="http://schemas.openxmlformats.org/officeDocument/2006/relationships/oleObject" Target="../embeddings/oleObject83.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83.vml"/><Relationship Id="rId5" Type="http://schemas.openxmlformats.org/officeDocument/2006/relationships/image" Target="../media/image95.emf"/><Relationship Id="rId4" Type="http://schemas.openxmlformats.org/officeDocument/2006/relationships/oleObject" Target="../embeddings/oleObject84.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96.emf"/><Relationship Id="rId4" Type="http://schemas.openxmlformats.org/officeDocument/2006/relationships/oleObject" Target="../embeddings/oleObject85.bin"/></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97.emf"/><Relationship Id="rId4" Type="http://schemas.openxmlformats.org/officeDocument/2006/relationships/oleObject" Target="../embeddings/oleObject86.bin"/></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98.emf"/><Relationship Id="rId4" Type="http://schemas.openxmlformats.org/officeDocument/2006/relationships/oleObject" Target="../embeddings/oleObject87.bin"/></Relationships>
</file>

<file path=ppt/slides/_rels/slide11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05.xml"/><Relationship Id="rId1" Type="http://schemas.openxmlformats.org/officeDocument/2006/relationships/slideLayout" Target="../slideLayouts/slideLayout6.xml"/><Relationship Id="rId4" Type="http://schemas.openxmlformats.org/officeDocument/2006/relationships/image" Target="../media/image99.jp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0.emf"/><Relationship Id="rId4" Type="http://schemas.openxmlformats.org/officeDocument/2006/relationships/oleObject" Target="../embeddings/oleObject88.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1.emf"/><Relationship Id="rId4" Type="http://schemas.openxmlformats.org/officeDocument/2006/relationships/oleObject" Target="../embeddings/oleObject89.bin"/></Relationships>
</file>

<file path=ppt/slides/_rels/slide1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03.emf"/><Relationship Id="rId4" Type="http://schemas.openxmlformats.org/officeDocument/2006/relationships/oleObject" Target="../embeddings/oleObject90.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104.emf"/><Relationship Id="rId4" Type="http://schemas.openxmlformats.org/officeDocument/2006/relationships/oleObject" Target="../embeddings/oleObject91.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71.emf"/><Relationship Id="rId4" Type="http://schemas.openxmlformats.org/officeDocument/2006/relationships/oleObject" Target="../embeddings/oleObject92.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72.emf"/><Relationship Id="rId4" Type="http://schemas.openxmlformats.org/officeDocument/2006/relationships/oleObject" Target="../embeddings/oleObject93.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05.emf"/><Relationship Id="rId4" Type="http://schemas.openxmlformats.org/officeDocument/2006/relationships/oleObject" Target="../embeddings/oleObject94.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94.vml"/><Relationship Id="rId6" Type="http://schemas.openxmlformats.org/officeDocument/2006/relationships/image" Target="../media/image106.emf"/><Relationship Id="rId5" Type="http://schemas.openxmlformats.org/officeDocument/2006/relationships/oleObject" Target="../embeddings/oleObject95.bin"/><Relationship Id="rId4" Type="http://schemas.openxmlformats.org/officeDocument/2006/relationships/hyperlink" Target="http://www.federalreserve.gov/releases/h15/data.htm" TargetMode="Externa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95.vml"/><Relationship Id="rId6" Type="http://schemas.openxmlformats.org/officeDocument/2006/relationships/image" Target="../media/image107.png"/><Relationship Id="rId5" Type="http://schemas.openxmlformats.org/officeDocument/2006/relationships/oleObject" Target="../embeddings/Microsoft_Excel_97-2003_Worksheet8.xls"/><Relationship Id="rId4" Type="http://schemas.openxmlformats.org/officeDocument/2006/relationships/oleObject" Target="../embeddings/oleObject96.bin"/></Relationships>
</file>

<file path=ppt/slides/_rels/slide129.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116.xml"/><Relationship Id="rId1" Type="http://schemas.openxmlformats.org/officeDocument/2006/relationships/slideLayout" Target="../slideLayouts/slideLayout6.xml"/><Relationship Id="rId4" Type="http://schemas.openxmlformats.org/officeDocument/2006/relationships/image" Target="../media/image108.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109.emf"/><Relationship Id="rId4" Type="http://schemas.openxmlformats.org/officeDocument/2006/relationships/oleObject" Target="../embeddings/oleObject97.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8.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110.emf"/><Relationship Id="rId4" Type="http://schemas.openxmlformats.org/officeDocument/2006/relationships/oleObject" Target="../embeddings/oleObject98.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hyperlink" Target="http://www.bls.gov/news.release/cewbd.t08.htm" TargetMode="External"/><Relationship Id="rId5" Type="http://schemas.openxmlformats.org/officeDocument/2006/relationships/image" Target="../media/image111.emf"/><Relationship Id="rId4" Type="http://schemas.openxmlformats.org/officeDocument/2006/relationships/oleObject" Target="../embeddings/oleObject99.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hyperlink" Target="http://www.ism.ws/ismreport/nonmfgrob.cfm" TargetMode="External"/><Relationship Id="rId5" Type="http://schemas.openxmlformats.org/officeDocument/2006/relationships/image" Target="../media/image112.emf"/><Relationship Id="rId4" Type="http://schemas.openxmlformats.org/officeDocument/2006/relationships/oleObject" Target="../embeddings/oleObject100.bin"/></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100.vml"/><Relationship Id="rId6" Type="http://schemas.openxmlformats.org/officeDocument/2006/relationships/hyperlink" Target="http://www.census.gov/construction/c30/c30index.html" TargetMode="External"/><Relationship Id="rId5" Type="http://schemas.openxmlformats.org/officeDocument/2006/relationships/image" Target="../media/image113.emf"/><Relationship Id="rId4" Type="http://schemas.openxmlformats.org/officeDocument/2006/relationships/oleObject" Target="../embeddings/oleObject101.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101.vml"/><Relationship Id="rId6" Type="http://schemas.openxmlformats.org/officeDocument/2006/relationships/hyperlink" Target="http://www.census.gov/construction/c30/c30index.html" TargetMode="External"/><Relationship Id="rId5" Type="http://schemas.openxmlformats.org/officeDocument/2006/relationships/image" Target="../media/image114.emf"/><Relationship Id="rId4" Type="http://schemas.openxmlformats.org/officeDocument/2006/relationships/oleObject" Target="../embeddings/oleObject102.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102.vml"/><Relationship Id="rId6" Type="http://schemas.openxmlformats.org/officeDocument/2006/relationships/hyperlink" Target="http://www.census.gov/construction/c30/c30index.html" TargetMode="External"/><Relationship Id="rId5" Type="http://schemas.openxmlformats.org/officeDocument/2006/relationships/image" Target="../media/image115.emf"/><Relationship Id="rId4" Type="http://schemas.openxmlformats.org/officeDocument/2006/relationships/oleObject" Target="../embeddings/oleObject103.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103.vml"/><Relationship Id="rId6" Type="http://schemas.openxmlformats.org/officeDocument/2006/relationships/hyperlink" Target="http://www.census.gov/construction/c30/c30index.html" TargetMode="External"/><Relationship Id="rId5" Type="http://schemas.openxmlformats.org/officeDocument/2006/relationships/image" Target="../media/image116.emf"/><Relationship Id="rId4" Type="http://schemas.openxmlformats.org/officeDocument/2006/relationships/oleObject" Target="../embeddings/oleObject10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04.vml"/><Relationship Id="rId6" Type="http://schemas.openxmlformats.org/officeDocument/2006/relationships/hyperlink" Target="http://www.census.gov/construction/c30/historical_data.html" TargetMode="External"/><Relationship Id="rId5" Type="http://schemas.openxmlformats.org/officeDocument/2006/relationships/image" Target="../media/image118.emf"/><Relationship Id="rId4" Type="http://schemas.openxmlformats.org/officeDocument/2006/relationships/oleObject" Target="../embeddings/oleObject105.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05.emf"/><Relationship Id="rId4" Type="http://schemas.openxmlformats.org/officeDocument/2006/relationships/oleObject" Target="../embeddings/oleObject106.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106.vml"/><Relationship Id="rId6" Type="http://schemas.openxmlformats.org/officeDocument/2006/relationships/image" Target="../media/image119.emf"/><Relationship Id="rId5" Type="http://schemas.openxmlformats.org/officeDocument/2006/relationships/oleObject" Target="../embeddings/oleObject107.bin"/><Relationship Id="rId4" Type="http://schemas.openxmlformats.org/officeDocument/2006/relationships/hyperlink" Target="http://data.bls.gov/" TargetMode="Externa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20.emf"/><Relationship Id="rId4" Type="http://schemas.openxmlformats.org/officeDocument/2006/relationships/oleObject" Target="../embeddings/oleObject108.bin"/></Relationships>
</file>

<file path=ppt/slides/_rels/slide1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image" Target="../media/image121.e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image" Target="../media/image122.emf"/></Relationships>
</file>

<file path=ppt/slides/_rels/slide148.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110.vml"/><Relationship Id="rId6" Type="http://schemas.openxmlformats.org/officeDocument/2006/relationships/hyperlink" Target="http://www.census.gov/manufacturing/m3/" TargetMode="External"/><Relationship Id="rId5" Type="http://schemas.openxmlformats.org/officeDocument/2006/relationships/image" Target="../media/image123.emf"/><Relationship Id="rId4" Type="http://schemas.openxmlformats.org/officeDocument/2006/relationships/oleObject" Target="../embeddings/oleObject111.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11.vml"/><Relationship Id="rId6" Type="http://schemas.openxmlformats.org/officeDocument/2006/relationships/hyperlink" Target="http://www.census.gov/manufacturing/m3/" TargetMode="External"/><Relationship Id="rId5" Type="http://schemas.openxmlformats.org/officeDocument/2006/relationships/image" Target="../media/image124.emf"/><Relationship Id="rId4" Type="http://schemas.openxmlformats.org/officeDocument/2006/relationships/oleObject" Target="../embeddings/oleObject112.bin"/></Relationships>
</file>

<file path=ppt/slides/_rels/slide15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12.vml"/><Relationship Id="rId6" Type="http://schemas.openxmlformats.org/officeDocument/2006/relationships/hyperlink" Target="http://www.ism.ws/ismreport/mfgrob.cfm" TargetMode="External"/><Relationship Id="rId5" Type="http://schemas.openxmlformats.org/officeDocument/2006/relationships/image" Target="../media/image125.emf"/><Relationship Id="rId4" Type="http://schemas.openxmlformats.org/officeDocument/2006/relationships/oleObject" Target="../embeddings/oleObject113.bin"/></Relationships>
</file>

<file path=ppt/slides/_rels/slide1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9.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13.vml"/><Relationship Id="rId6" Type="http://schemas.openxmlformats.org/officeDocument/2006/relationships/image" Target="../media/image126.emf"/><Relationship Id="rId5" Type="http://schemas.openxmlformats.org/officeDocument/2006/relationships/oleObject" Target="../embeddings/oleObject114.bin"/><Relationship Id="rId4" Type="http://schemas.openxmlformats.org/officeDocument/2006/relationships/audio" Target="../media/audio1.wav"/></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14.vml"/><Relationship Id="rId5" Type="http://schemas.openxmlformats.org/officeDocument/2006/relationships/image" Target="../media/image127.emf"/><Relationship Id="rId4" Type="http://schemas.openxmlformats.org/officeDocument/2006/relationships/oleObject" Target="../embeddings/oleObject115.bin"/></Relationships>
</file>

<file path=ppt/slides/_rels/slide1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15.vml"/><Relationship Id="rId5" Type="http://schemas.openxmlformats.org/officeDocument/2006/relationships/image" Target="../media/image128.emf"/><Relationship Id="rId4" Type="http://schemas.openxmlformats.org/officeDocument/2006/relationships/oleObject" Target="../embeddings/oleObject116.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29.emf"/><Relationship Id="rId4" Type="http://schemas.openxmlformats.org/officeDocument/2006/relationships/oleObject" Target="../embeddings/oleObject11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17.vml"/><Relationship Id="rId6" Type="http://schemas.openxmlformats.org/officeDocument/2006/relationships/hyperlink" Target="http://www.bls.gov/ces/home.htm" TargetMode="External"/><Relationship Id="rId5" Type="http://schemas.openxmlformats.org/officeDocument/2006/relationships/image" Target="../media/image130.emf"/><Relationship Id="rId4" Type="http://schemas.openxmlformats.org/officeDocument/2006/relationships/oleObject" Target="../embeddings/oleObject118.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18.vml"/><Relationship Id="rId6" Type="http://schemas.openxmlformats.org/officeDocument/2006/relationships/image" Target="../media/image131.emf"/><Relationship Id="rId5" Type="http://schemas.openxmlformats.org/officeDocument/2006/relationships/oleObject" Target="../embeddings/oleObject119.bin"/><Relationship Id="rId4" Type="http://schemas.openxmlformats.org/officeDocument/2006/relationships/hyperlink" Target="http://research.stlouisfed.org/fred2/series/WASCUR" TargetMode="Externa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9.vml"/><Relationship Id="rId6" Type="http://schemas.openxmlformats.org/officeDocument/2006/relationships/hyperlink" Target="http://research.stlouisfed.org/fred2/series/WASCUR" TargetMode="External"/><Relationship Id="rId5" Type="http://schemas.openxmlformats.org/officeDocument/2006/relationships/image" Target="../media/image132.emf"/><Relationship Id="rId4" Type="http://schemas.openxmlformats.org/officeDocument/2006/relationships/oleObject" Target="../embeddings/oleObject120.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20.vml"/><Relationship Id="rId6" Type="http://schemas.openxmlformats.org/officeDocument/2006/relationships/image" Target="../media/image133.emf"/><Relationship Id="rId5" Type="http://schemas.openxmlformats.org/officeDocument/2006/relationships/oleObject" Target="../embeddings/oleObject121.bin"/><Relationship Id="rId4" Type="http://schemas.openxmlformats.org/officeDocument/2006/relationships/hyperlink" Target="http://data.bls.gov/" TargetMode="Externa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134.emf"/><Relationship Id="rId4" Type="http://schemas.openxmlformats.org/officeDocument/2006/relationships/oleObject" Target="../embeddings/oleObject122.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22.vml"/><Relationship Id="rId6" Type="http://schemas.openxmlformats.org/officeDocument/2006/relationships/hyperlink" Target="http://data.bls.gov/" TargetMode="External"/><Relationship Id="rId5" Type="http://schemas.openxmlformats.org/officeDocument/2006/relationships/image" Target="../media/image135.emf"/><Relationship Id="rId4" Type="http://schemas.openxmlformats.org/officeDocument/2006/relationships/oleObject" Target="../embeddings/oleObject123.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0.xml"/><Relationship Id="rId7" Type="http://schemas.openxmlformats.org/officeDocument/2006/relationships/image" Target="../media/image137.jpeg"/><Relationship Id="rId2" Type="http://schemas.openxmlformats.org/officeDocument/2006/relationships/slideLayout" Target="../slideLayouts/slideLayout7.xml"/><Relationship Id="rId1" Type="http://schemas.openxmlformats.org/officeDocument/2006/relationships/vmlDrawing" Target="../drawings/vmlDrawing123.vml"/><Relationship Id="rId6" Type="http://schemas.openxmlformats.org/officeDocument/2006/relationships/image" Target="../media/image136.emf"/><Relationship Id="rId5" Type="http://schemas.openxmlformats.org/officeDocument/2006/relationships/oleObject" Target="../embeddings/oleObject124.bin"/><Relationship Id="rId4" Type="http://schemas.openxmlformats.org/officeDocument/2006/relationships/hyperlink" Target="http://data.bls.gov/" TargetMode="External"/></Relationships>
</file>

<file path=ppt/slides/_rels/slide1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61.emf"/><Relationship Id="rId4" Type="http://schemas.openxmlformats.org/officeDocument/2006/relationships/oleObject" Target="../embeddings/oleObject125.bin"/></Relationships>
</file>

<file path=ppt/slides/_rels/slide16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25.vml"/><Relationship Id="rId6" Type="http://schemas.openxmlformats.org/officeDocument/2006/relationships/image" Target="../media/image139.emf"/><Relationship Id="rId5" Type="http://schemas.openxmlformats.org/officeDocument/2006/relationships/oleObject" Target="../embeddings/Microsoft_Excel_97-2003_Worksheet9.xls"/><Relationship Id="rId4" Type="http://schemas.openxmlformats.org/officeDocument/2006/relationships/oleObject" Target="../embeddings/oleObject126.bin"/></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126.vml"/><Relationship Id="rId4" Type="http://schemas.openxmlformats.org/officeDocument/2006/relationships/image" Target="../media/image140.e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7.xml"/><Relationship Id="rId1" Type="http://schemas.openxmlformats.org/officeDocument/2006/relationships/vmlDrawing" Target="../drawings/vmlDrawing127.vml"/><Relationship Id="rId4" Type="http://schemas.openxmlformats.org/officeDocument/2006/relationships/image" Target="../media/image141.emf"/></Relationships>
</file>

<file path=ppt/slides/_rels/slide17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6.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8.xml"/><Relationship Id="rId1" Type="http://schemas.openxmlformats.org/officeDocument/2006/relationships/vmlDrawing" Target="../drawings/vmlDrawing128.vml"/><Relationship Id="rId6" Type="http://schemas.openxmlformats.org/officeDocument/2006/relationships/image" Target="../media/image142.emf"/><Relationship Id="rId5" Type="http://schemas.openxmlformats.org/officeDocument/2006/relationships/oleObject" Target="../embeddings/oleObject129.bin"/><Relationship Id="rId4" Type="http://schemas.openxmlformats.org/officeDocument/2006/relationships/notesSlide" Target="../notesSlides/notesSlide157.xml"/></Relationships>
</file>

<file path=ppt/slides/_rels/slide1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29.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43.emf"/><Relationship Id="rId4" Type="http://schemas.openxmlformats.org/officeDocument/2006/relationships/oleObject" Target="../embeddings/oleObject130.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6.png"/></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130.vml"/><Relationship Id="rId4" Type="http://schemas.openxmlformats.org/officeDocument/2006/relationships/image" Target="../media/image144.emf"/></Relationships>
</file>

<file path=ppt/slides/_rels/slide18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8" Type="http://schemas.openxmlformats.org/officeDocument/2006/relationships/image" Target="../media/image148.jpeg"/><Relationship Id="rId13" Type="http://schemas.openxmlformats.org/officeDocument/2006/relationships/image" Target="../media/image153.png"/><Relationship Id="rId3" Type="http://schemas.openxmlformats.org/officeDocument/2006/relationships/notesSlide" Target="../notesSlides/notesSlide165.xml"/><Relationship Id="rId7" Type="http://schemas.openxmlformats.org/officeDocument/2006/relationships/image" Target="../media/image147.jpeg"/><Relationship Id="rId12" Type="http://schemas.openxmlformats.org/officeDocument/2006/relationships/image" Target="../media/image152.png"/><Relationship Id="rId2" Type="http://schemas.openxmlformats.org/officeDocument/2006/relationships/slideLayout" Target="../slideLayouts/slideLayout6.xml"/><Relationship Id="rId1" Type="http://schemas.openxmlformats.org/officeDocument/2006/relationships/vmlDrawing" Target="../drawings/vmlDrawing131.vml"/><Relationship Id="rId6" Type="http://schemas.openxmlformats.org/officeDocument/2006/relationships/image" Target="../media/image146.jpeg"/><Relationship Id="rId11" Type="http://schemas.openxmlformats.org/officeDocument/2006/relationships/image" Target="../media/image151.jpeg"/><Relationship Id="rId5" Type="http://schemas.openxmlformats.org/officeDocument/2006/relationships/image" Target="../media/image145.emf"/><Relationship Id="rId10" Type="http://schemas.openxmlformats.org/officeDocument/2006/relationships/image" Target="../media/image150.jpeg"/><Relationship Id="rId4" Type="http://schemas.openxmlformats.org/officeDocument/2006/relationships/oleObject" Target="../embeddings/oleObject132.bin"/><Relationship Id="rId9" Type="http://schemas.openxmlformats.org/officeDocument/2006/relationships/image" Target="../media/image149.jpeg"/></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32.vml"/><Relationship Id="rId5" Type="http://schemas.openxmlformats.org/officeDocument/2006/relationships/image" Target="../media/image154.emf"/><Relationship Id="rId4" Type="http://schemas.openxmlformats.org/officeDocument/2006/relationships/oleObject" Target="../embeddings/oleObject133.bin"/></Relationships>
</file>

<file path=ppt/slides/_rels/slide18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image" Target="../media/image156.emf"/><Relationship Id="rId4" Type="http://schemas.openxmlformats.org/officeDocument/2006/relationships/oleObject" Target="../embeddings/oleObject134.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57.emf"/><Relationship Id="rId4" Type="http://schemas.openxmlformats.org/officeDocument/2006/relationships/oleObject" Target="../embeddings/oleObject135.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58.emf"/><Relationship Id="rId4" Type="http://schemas.openxmlformats.org/officeDocument/2006/relationships/oleObject" Target="../embeddings/oleObject136.bin"/></Relationships>
</file>

<file path=ppt/slides/_rels/slide19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9.png"/><Relationship Id="rId2" Type="http://schemas.openxmlformats.org/officeDocument/2006/relationships/tags" Target="../tags/tag22.xml"/><Relationship Id="rId1" Type="http://schemas.openxmlformats.org/officeDocument/2006/relationships/vmlDrawing" Target="../drawings/vmlDrawing136.vml"/><Relationship Id="rId6" Type="http://schemas.openxmlformats.org/officeDocument/2006/relationships/oleObject" Target="../embeddings/Microsoft_Excel_97-2003_Worksheet10.xls"/><Relationship Id="rId5" Type="http://schemas.openxmlformats.org/officeDocument/2006/relationships/oleObject" Target="../embeddings/oleObject137.bin"/><Relationship Id="rId4" Type="http://schemas.openxmlformats.org/officeDocument/2006/relationships/notesSlide" Target="../notesSlides/notesSlide175.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37.vml"/><Relationship Id="rId6" Type="http://schemas.openxmlformats.org/officeDocument/2006/relationships/image" Target="../media/image160.emf"/><Relationship Id="rId5" Type="http://schemas.openxmlformats.org/officeDocument/2006/relationships/oleObject" Target="../embeddings/Microsoft_Excel_97-2003_Worksheet11.xls"/><Relationship Id="rId4" Type="http://schemas.openxmlformats.org/officeDocument/2006/relationships/oleObject" Target="../embeddings/oleObject138.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8.vml"/><Relationship Id="rId6" Type="http://schemas.openxmlformats.org/officeDocument/2006/relationships/image" Target="../media/image161.emf"/><Relationship Id="rId5" Type="http://schemas.openxmlformats.org/officeDocument/2006/relationships/oleObject" Target="../embeddings/Microsoft_Excel_97-2003_Worksheet12.xls"/><Relationship Id="rId4" Type="http://schemas.openxmlformats.org/officeDocument/2006/relationships/oleObject" Target="../embeddings/oleObject139.bin"/></Relationships>
</file>

<file path=ppt/slides/_rels/slide198.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image" Target="../media/image163.emf"/><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164.emf"/><Relationship Id="rId4" Type="http://schemas.openxmlformats.org/officeDocument/2006/relationships/oleObject" Target="../embeddings/oleObject140.bin"/></Relationships>
</file>

<file path=ppt/slides/_rels/slide201.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82.xml"/><Relationship Id="rId1" Type="http://schemas.openxmlformats.org/officeDocument/2006/relationships/slideLayout" Target="../slideLayouts/slideLayout15.xml"/></Relationships>
</file>

<file path=ppt/slides/_rels/slide203.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83.xml"/><Relationship Id="rId1" Type="http://schemas.openxmlformats.org/officeDocument/2006/relationships/slideLayout" Target="../slideLayouts/slideLayout15.xml"/></Relationships>
</file>

<file path=ppt/slides/_rels/slide20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170.png"/></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5.xml"/></Relationships>
</file>

<file path=ppt/slides/_rels/slide2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7.xml"/><Relationship Id="rId1" Type="http://schemas.openxmlformats.org/officeDocument/2006/relationships/vmlDrawing" Target="../drawings/vmlDrawing140.vml"/><Relationship Id="rId5" Type="http://schemas.openxmlformats.org/officeDocument/2006/relationships/image" Target="../media/image171.emf"/><Relationship Id="rId4" Type="http://schemas.openxmlformats.org/officeDocument/2006/relationships/oleObject" Target="../embeddings/oleObject141.bin"/></Relationships>
</file>

<file path=ppt/slides/_rels/slide208.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image" Target="../media/image172.emf"/></Relationships>
</file>

<file path=ppt/slides/_rels/slide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2.vml"/><Relationship Id="rId5" Type="http://schemas.openxmlformats.org/officeDocument/2006/relationships/image" Target="../media/image173.emf"/><Relationship Id="rId4" Type="http://schemas.openxmlformats.org/officeDocument/2006/relationships/oleObject" Target="../embeddings/oleObject143.bin"/></Relationships>
</file>

<file path=ppt/slides/_rels/slide21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vmlDrawing" Target="../drawings/vmlDrawing143.vml"/><Relationship Id="rId5" Type="http://schemas.openxmlformats.org/officeDocument/2006/relationships/image" Target="../media/image175.emf"/><Relationship Id="rId4" Type="http://schemas.openxmlformats.org/officeDocument/2006/relationships/oleObject" Target="../embeddings/oleObject144.bin"/></Relationships>
</file>

<file path=ppt/slides/_rels/slide2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2.xml"/><Relationship Id="rId1" Type="http://schemas.openxmlformats.org/officeDocument/2006/relationships/slideLayout" Target="../slideLayouts/slideLayout7.xml"/><Relationship Id="rId4" Type="http://schemas.openxmlformats.org/officeDocument/2006/relationships/image" Target="../media/image176.jpg"/></Relationships>
</file>

<file path=ppt/slides/_rels/slide216.xml.rels><?xml version="1.0" encoding="UTF-8" standalone="yes"?>
<Relationships xmlns="http://schemas.openxmlformats.org/package/2006/relationships"><Relationship Id="rId3" Type="http://schemas.openxmlformats.org/officeDocument/2006/relationships/hyperlink" Target="http://www.carinsurance.com/Articles/autonomous-cars-ready.aspx" TargetMode="External"/><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77.jp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95.xml"/><Relationship Id="rId1" Type="http://schemas.openxmlformats.org/officeDocument/2006/relationships/slideLayout" Target="../slideLayouts/slideLayout16.xml"/><Relationship Id="rId4" Type="http://schemas.openxmlformats.org/officeDocument/2006/relationships/image" Target="../media/image179.png"/></Relationships>
</file>

<file path=ppt/slides/_rels/slide21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9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20.xml.rels><?xml version="1.0" encoding="UTF-8" standalone="yes"?>
<Relationships xmlns="http://schemas.openxmlformats.org/package/2006/relationships"><Relationship Id="rId3" Type="http://schemas.openxmlformats.org/officeDocument/2006/relationships/image" Target="../media/image181.jpg"/><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openxmlformats.org/officeDocument/2006/relationships/image" Target="../media/image182.png"/></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44.vml"/><Relationship Id="rId5" Type="http://schemas.openxmlformats.org/officeDocument/2006/relationships/image" Target="../media/image183.emf"/><Relationship Id="rId4" Type="http://schemas.openxmlformats.org/officeDocument/2006/relationships/oleObject" Target="../embeddings/oleObject145.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45.vml"/><Relationship Id="rId5" Type="http://schemas.openxmlformats.org/officeDocument/2006/relationships/image" Target="../media/image184.emf"/><Relationship Id="rId4" Type="http://schemas.openxmlformats.org/officeDocument/2006/relationships/oleObject" Target="../embeddings/oleObject146.bin"/></Relationships>
</file>

<file path=ppt/slides/_rels/slide2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4.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2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5.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2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6.xml"/><Relationship Id="rId1" Type="http://schemas.openxmlformats.org/officeDocument/2006/relationships/vmlDrawing" Target="../drawings/vmlDrawing146.vml"/><Relationship Id="rId5" Type="http://schemas.openxmlformats.org/officeDocument/2006/relationships/image" Target="../media/image185.emf"/><Relationship Id="rId4" Type="http://schemas.openxmlformats.org/officeDocument/2006/relationships/oleObject" Target="../embeddings/oleObject147.bin"/></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7.xml"/><Relationship Id="rId1" Type="http://schemas.openxmlformats.org/officeDocument/2006/relationships/vmlDrawing" Target="../drawings/vmlDrawing147.vml"/><Relationship Id="rId5" Type="http://schemas.openxmlformats.org/officeDocument/2006/relationships/image" Target="../media/image186.emf"/><Relationship Id="rId4" Type="http://schemas.openxmlformats.org/officeDocument/2006/relationships/oleObject" Target="../embeddings/oleObject148.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7.xml"/><Relationship Id="rId1" Type="http://schemas.openxmlformats.org/officeDocument/2006/relationships/vmlDrawing" Target="../drawings/vmlDrawing148.vml"/><Relationship Id="rId5" Type="http://schemas.openxmlformats.org/officeDocument/2006/relationships/image" Target="../media/image187.emf"/><Relationship Id="rId4" Type="http://schemas.openxmlformats.org/officeDocument/2006/relationships/oleObject" Target="../embeddings/oleObject149.bin"/></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5.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36.emf"/><Relationship Id="rId5" Type="http://schemas.openxmlformats.org/officeDocument/2006/relationships/oleObject" Target="../embeddings/oleObject32.bin"/><Relationship Id="rId4" Type="http://schemas.openxmlformats.org/officeDocument/2006/relationships/hyperlink" Target="http://www.federalreserve.gov/releases/h15/data.htm"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1.xml"/><Relationship Id="rId1" Type="http://schemas.openxmlformats.org/officeDocument/2006/relationships/vmlDrawing" Target="../drawings/vmlDrawing39.vml"/><Relationship Id="rId6" Type="http://schemas.openxmlformats.org/officeDocument/2006/relationships/image" Target="../media/image43.emf"/><Relationship Id="rId5" Type="http://schemas.openxmlformats.org/officeDocument/2006/relationships/oleObject" Target="../embeddings/oleObject39.bin"/><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vmlDrawing" Target="../drawings/vmlDrawing40.vml"/><Relationship Id="rId6" Type="http://schemas.openxmlformats.org/officeDocument/2006/relationships/image" Target="../media/image44.emf"/><Relationship Id="rId5" Type="http://schemas.openxmlformats.org/officeDocument/2006/relationships/oleObject" Target="../embeddings/oleObject40.bin"/><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48.png"/><Relationship Id="rId4" Type="http://schemas.openxmlformats.org/officeDocument/2006/relationships/oleObject" Target="../embeddings/Microsoft_Excel_97-2003_Worksheet1.xls"/></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9.png"/><Relationship Id="rId4" Type="http://schemas.openxmlformats.org/officeDocument/2006/relationships/oleObject" Target="../embeddings/Microsoft_Excel_97-2003_Worksheet2.xls"/></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0.png"/><Relationship Id="rId4" Type="http://schemas.openxmlformats.org/officeDocument/2006/relationships/oleObject" Target="../embeddings/Microsoft_Excel_97-2003_Worksheet3.xls"/></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51.png"/><Relationship Id="rId4" Type="http://schemas.openxmlformats.org/officeDocument/2006/relationships/oleObject" Target="../embeddings/Microsoft_Excel_97-2003_Worksheet4.xls"/></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52.png"/><Relationship Id="rId4" Type="http://schemas.openxmlformats.org/officeDocument/2006/relationships/oleObject" Target="../embeddings/Microsoft_Excel_97-2003_Worksheet5.xls"/></Relationships>
</file>

<file path=ppt/slides/_rels/slide6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oleObject" Target="../embeddings/oleObject48.bin"/><Relationship Id="rId7"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49.bin"/><Relationship Id="rId5" Type="http://schemas.openxmlformats.org/officeDocument/2006/relationships/image" Target="../media/image53.png"/><Relationship Id="rId4" Type="http://schemas.openxmlformats.org/officeDocument/2006/relationships/oleObject" Target="../embeddings/Microsoft_Excel_97-2003_Worksheet6.xls"/></Relationships>
</file>

<file path=ppt/slides/_rels/slide6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51.vml"/><Relationship Id="rId4" Type="http://schemas.openxmlformats.org/officeDocument/2006/relationships/image" Target="../media/image57.e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58.emf"/><Relationship Id="rId4" Type="http://schemas.openxmlformats.org/officeDocument/2006/relationships/oleObject" Target="../embeddings/oleObject5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0.emf"/><Relationship Id="rId4" Type="http://schemas.openxmlformats.org/officeDocument/2006/relationships/oleObject" Target="../embeddings/oleObject5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1.emf"/><Relationship Id="rId4" Type="http://schemas.openxmlformats.org/officeDocument/2006/relationships/oleObject" Target="../embeddings/oleObject5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2.emf"/><Relationship Id="rId4" Type="http://schemas.openxmlformats.org/officeDocument/2006/relationships/oleObject" Target="../embeddings/oleObject57.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3.emf"/><Relationship Id="rId4" Type="http://schemas.openxmlformats.org/officeDocument/2006/relationships/oleObject" Target="../embeddings/oleObject58.bin"/></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4.emf"/><Relationship Id="rId4" Type="http://schemas.openxmlformats.org/officeDocument/2006/relationships/oleObject" Target="../embeddings/oleObject59.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65.emf"/><Relationship Id="rId4" Type="http://schemas.openxmlformats.org/officeDocument/2006/relationships/oleObject" Target="../embeddings/oleObject60.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66.emf"/><Relationship Id="rId4" Type="http://schemas.openxmlformats.org/officeDocument/2006/relationships/oleObject" Target="../embeddings/oleObject6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67.emf"/><Relationship Id="rId4" Type="http://schemas.openxmlformats.org/officeDocument/2006/relationships/oleObject" Target="../embeddings/oleObject62.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69.png"/><Relationship Id="rId5" Type="http://schemas.openxmlformats.org/officeDocument/2006/relationships/image" Target="../media/image68.emf"/><Relationship Id="rId4" Type="http://schemas.openxmlformats.org/officeDocument/2006/relationships/oleObject" Target="../embeddings/oleObject63.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70.emf"/><Relationship Id="rId4" Type="http://schemas.openxmlformats.org/officeDocument/2006/relationships/oleObject" Target="../embeddings/oleObject64.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71.emf"/><Relationship Id="rId4" Type="http://schemas.openxmlformats.org/officeDocument/2006/relationships/oleObject" Target="../embeddings/oleObject65.bin"/></Relationships>
</file>

<file path=ppt/slides/_rels/slide8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2.emf"/><Relationship Id="rId4" Type="http://schemas.openxmlformats.org/officeDocument/2006/relationships/oleObject" Target="../embeddings/oleObject66.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66.vml"/><Relationship Id="rId4" Type="http://schemas.openxmlformats.org/officeDocument/2006/relationships/image" Target="../media/image73.emf"/></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74.emf"/><Relationship Id="rId4" Type="http://schemas.openxmlformats.org/officeDocument/2006/relationships/oleObject" Target="../embeddings/oleObject68.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75.emf"/><Relationship Id="rId4" Type="http://schemas.openxmlformats.org/officeDocument/2006/relationships/oleObject" Target="../embeddings/oleObject6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76.emf"/><Relationship Id="rId4" Type="http://schemas.openxmlformats.org/officeDocument/2006/relationships/oleObject" Target="../embeddings/oleObject70.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77.emf"/><Relationship Id="rId4" Type="http://schemas.openxmlformats.org/officeDocument/2006/relationships/oleObject" Target="../embeddings/oleObject71.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78.emf"/><Relationship Id="rId4" Type="http://schemas.openxmlformats.org/officeDocument/2006/relationships/oleObject" Target="../embeddings/oleObject72.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79.emf"/><Relationship Id="rId4" Type="http://schemas.openxmlformats.org/officeDocument/2006/relationships/oleObject" Target="../embeddings/oleObject73.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0.emf"/><Relationship Id="rId4" Type="http://schemas.openxmlformats.org/officeDocument/2006/relationships/oleObject" Target="../embeddings/oleObject74.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1.emf"/><Relationship Id="rId4" Type="http://schemas.openxmlformats.org/officeDocument/2006/relationships/oleObject" Target="../embeddings/oleObject75.bin"/></Relationships>
</file>

<file path=ppt/slides/_rels/slide9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83.emf"/><Relationship Id="rId4" Type="http://schemas.openxmlformats.org/officeDocument/2006/relationships/oleObject" Target="../embeddings/oleObject76.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84.emf"/><Relationship Id="rId4" Type="http://schemas.openxmlformats.org/officeDocument/2006/relationships/oleObject" Target="../embeddings/oleObject7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37787"/>
            <a:ext cx="9104313" cy="1818959"/>
          </a:xfrm>
          <a:ln/>
        </p:spPr>
        <p:txBody>
          <a:bodyPr/>
          <a:lstStyle/>
          <a:p>
            <a:r>
              <a:rPr lang="en-US" sz="4400" dirty="0" smtClean="0"/>
              <a:t>Trends, Challenges </a:t>
            </a:r>
            <a:r>
              <a:rPr lang="en-US" sz="4400" dirty="0" smtClean="0"/>
              <a:t>and Opportunities </a:t>
            </a:r>
            <a:r>
              <a:rPr lang="en-US" sz="4400" dirty="0" smtClean="0"/>
              <a:t>in P/C Insurance</a:t>
            </a:r>
            <a:br>
              <a:rPr lang="en-US" sz="4400" dirty="0" smtClean="0"/>
            </a:br>
            <a:r>
              <a:rPr lang="en-US" sz="4400" i="1" dirty="0" smtClean="0"/>
              <a:t>Focus on Maryland Markets</a:t>
            </a:r>
            <a:endParaRPr lang="en-US" sz="3400" i="1" dirty="0">
              <a:solidFill>
                <a:srgbClr val="00B0F0"/>
              </a:solidFill>
            </a:endParaRPr>
          </a:p>
        </p:txBody>
      </p:sp>
      <p:sp>
        <p:nvSpPr>
          <p:cNvPr id="94211" name="Rectangle 3"/>
          <p:cNvSpPr>
            <a:spLocks noGrp="1" noChangeArrowheads="1"/>
          </p:cNvSpPr>
          <p:nvPr>
            <p:ph type="subTitle" idx="1"/>
          </p:nvPr>
        </p:nvSpPr>
        <p:spPr>
          <a:xfrm>
            <a:off x="191729" y="4246001"/>
            <a:ext cx="8952271" cy="1640449"/>
          </a:xfrm>
        </p:spPr>
        <p:txBody>
          <a:bodyPr/>
          <a:lstStyle/>
          <a:p>
            <a:pPr>
              <a:lnSpc>
                <a:spcPct val="80000"/>
              </a:lnSpc>
            </a:pPr>
            <a:r>
              <a:rPr lang="en-US" dirty="0" smtClean="0"/>
              <a:t>Maryland I-Day</a:t>
            </a:r>
          </a:p>
          <a:p>
            <a:pPr>
              <a:lnSpc>
                <a:spcPct val="80000"/>
              </a:lnSpc>
            </a:pPr>
            <a:r>
              <a:rPr lang="en-US" dirty="0" smtClean="0"/>
              <a:t> Baltimore, MD</a:t>
            </a:r>
          </a:p>
          <a:p>
            <a:pPr>
              <a:lnSpc>
                <a:spcPct val="80000"/>
              </a:lnSpc>
            </a:pPr>
            <a:r>
              <a:rPr lang="en-US" dirty="0" smtClean="0"/>
              <a:t>May 7,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198444014"/>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523"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341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2014 8.2%</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1990–2016F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33886567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1001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2013/14.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2014E-2016F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100</a:t>
            </a:fld>
            <a:endParaRPr lang="en-US"/>
          </a:p>
        </p:txBody>
      </p:sp>
      <p:sp>
        <p:nvSpPr>
          <p:cNvPr id="8" name="AutoShape 13"/>
          <p:cNvSpPr>
            <a:spLocks noChangeArrowheads="1"/>
          </p:cNvSpPr>
          <p:nvPr/>
        </p:nvSpPr>
        <p:spPr bwMode="blackWhite">
          <a:xfrm>
            <a:off x="4709650" y="2366485"/>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595419" y="2189505"/>
            <a:ext cx="1253613" cy="813764"/>
          </a:xfrm>
          <a:prstGeom prst="wedgeRectCallout">
            <a:avLst>
              <a:gd name="adj1" fmla="val -48632"/>
              <a:gd name="adj2" fmla="val 1079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27880"/>
              <a:gd name="adj2" fmla="val 936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extLst>
      <p:ext uri="{BB962C8B-B14F-4D97-AF65-F5344CB8AC3E}">
        <p14:creationId xmlns:p14="http://schemas.microsoft.com/office/powerpoint/2010/main" val="1802655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101</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023" name="Chart" r:id="rId4" imgW="4486073" imgH="3695728" progId="MSGraph.Chart.8">
                  <p:embed followColorScheme="full"/>
                </p:oleObj>
              </mc:Choice>
              <mc:Fallback>
                <p:oleObj name="Chart" r:id="rId4" imgW="4486073" imgH="3695728"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21519"/>
              <a:gd name="adj2" fmla="val 522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and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225679" y="140607"/>
            <a:ext cx="8609510" cy="795370"/>
          </a:xfrm>
        </p:spPr>
        <p:txBody>
          <a:bodyPr/>
          <a:lstStyle/>
          <a:p>
            <a:pPr lvl="0"/>
            <a:r>
              <a:rPr lang="de-DE" dirty="0"/>
              <a:t>Loss events in the </a:t>
            </a:r>
            <a:r>
              <a:rPr lang="de-DE" dirty="0" smtClean="0"/>
              <a:t>US, </a:t>
            </a:r>
            <a:r>
              <a:rPr lang="de-DE" dirty="0"/>
              <a:t>1980 – 2014</a:t>
            </a:r>
            <a:br>
              <a:rPr lang="de-DE" dirty="0"/>
            </a:br>
            <a:r>
              <a:rPr lang="de-DE" sz="2800" dirty="0"/>
              <a:t>I</a:t>
            </a:r>
            <a:r>
              <a:rPr lang="en-US" sz="2400" dirty="0" err="1"/>
              <a:t>nsured</a:t>
            </a:r>
            <a:r>
              <a:rPr lang="en-US" sz="2400" dirty="0"/>
              <a:t> losses due to winter storms*</a:t>
            </a:r>
            <a:endParaRPr lang="de-DE" sz="2400" dirty="0"/>
          </a:p>
        </p:txBody>
      </p:sp>
      <p:grpSp>
        <p:nvGrpSpPr>
          <p:cNvPr id="2" name="Gruppieren 18"/>
          <p:cNvGrpSpPr>
            <a:grpSpLocks/>
          </p:cNvGrpSpPr>
          <p:nvPr/>
        </p:nvGrpSpPr>
        <p:grpSpPr bwMode="auto">
          <a:xfrm>
            <a:off x="7674874" y="4851852"/>
            <a:ext cx="1443959" cy="443615"/>
            <a:chOff x="1766024" y="5531358"/>
            <a:chExt cx="1047417" cy="445099"/>
          </a:xfrm>
        </p:grpSpPr>
        <p:sp>
          <p:nvSpPr>
            <p:cNvPr id="23" name="Textfeld 26"/>
            <p:cNvSpPr txBox="1">
              <a:spLocks noChangeArrowheads="1"/>
            </p:cNvSpPr>
            <p:nvPr/>
          </p:nvSpPr>
          <p:spPr bwMode="auto">
            <a:xfrm>
              <a:off x="1867865" y="5531358"/>
              <a:ext cx="945576" cy="401449"/>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5" name="Rechteck 31"/>
            <p:cNvSpPr>
              <a:spLocks noChangeArrowheads="1"/>
            </p:cNvSpPr>
            <p:nvPr/>
          </p:nvSpPr>
          <p:spPr bwMode="auto">
            <a:xfrm>
              <a:off x="1766024" y="5605889"/>
              <a:ext cx="78341" cy="370568"/>
            </a:xfrm>
            <a:prstGeom prst="rect">
              <a:avLst/>
            </a:prstGeom>
            <a:solidFill>
              <a:srgbClr val="00B0F0"/>
            </a:solidFill>
            <a:ln w="9525" algn="ctr">
              <a:solidFill>
                <a:srgbClr val="4D4E53"/>
              </a:solidFill>
              <a:round/>
              <a:headEnd/>
              <a:tailEnd/>
            </a:ln>
          </p:spPr>
          <p:txBody>
            <a:bodyPr>
              <a:spAutoFit/>
            </a:bodyPr>
            <a:lstStyle/>
            <a:p>
              <a:pPr marL="266687" indent="-265100"/>
              <a:endParaRPr lang="de-DE" dirty="0"/>
            </a:p>
          </p:txBody>
        </p:sp>
      </p:grpSp>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t>**</a:t>
            </a:r>
            <a:r>
              <a:rPr lang="de-DE" sz="900" b="1" dirty="0" err="1"/>
              <a:t>Losses</a:t>
            </a:r>
            <a:r>
              <a:rPr lang="de-DE" sz="900" b="1" dirty="0"/>
              <a:t> </a:t>
            </a:r>
            <a:r>
              <a:rPr lang="de-DE" sz="900" b="1" dirty="0" err="1"/>
              <a:t>adjusted</a:t>
            </a:r>
            <a:r>
              <a:rPr lang="de-DE" sz="900" b="1" dirty="0"/>
              <a:t> </a:t>
            </a:r>
            <a:r>
              <a:rPr lang="de-DE" sz="900" b="1" dirty="0" err="1"/>
              <a:t>to</a:t>
            </a:r>
            <a:r>
              <a:rPr lang="de-DE" sz="900" b="1" dirty="0"/>
              <a:t> </a:t>
            </a:r>
            <a:r>
              <a:rPr lang="de-DE" sz="900" b="1" dirty="0" err="1"/>
              <a:t>inflation</a:t>
            </a:r>
            <a:r>
              <a:rPr lang="de-DE" sz="900" b="1" dirty="0"/>
              <a:t> </a:t>
            </a:r>
            <a:r>
              <a:rPr lang="de-DE" sz="900" b="1" dirty="0" err="1"/>
              <a:t>based</a:t>
            </a:r>
            <a:r>
              <a:rPr lang="de-DE" sz="900" b="1" dirty="0"/>
              <a:t> on </a:t>
            </a:r>
            <a:r>
              <a:rPr lang="de-DE" sz="900" b="1" dirty="0" err="1"/>
              <a:t>country</a:t>
            </a:r>
            <a:r>
              <a:rPr lang="de-DE" sz="900" b="1" dirty="0"/>
              <a:t> CPI</a:t>
            </a:r>
            <a:endParaRPr lang="en-US" sz="900" b="1" dirty="0" err="1"/>
          </a:p>
        </p:txBody>
      </p:sp>
      <p:sp>
        <p:nvSpPr>
          <p:cNvPr id="16" name="Rechteck 15"/>
          <p:cNvSpPr/>
          <p:nvPr/>
        </p:nvSpPr>
        <p:spPr>
          <a:xfrm>
            <a:off x="7728874" y="5549534"/>
            <a:ext cx="180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de-DE"/>
          </a:p>
        </p:txBody>
      </p:sp>
      <p:sp>
        <p:nvSpPr>
          <p:cNvPr id="17" name="Textfeld 16"/>
          <p:cNvSpPr txBox="1"/>
          <p:nvPr/>
        </p:nvSpPr>
        <p:spPr bwMode="auto">
          <a:xfrm>
            <a:off x="7923650" y="5449286"/>
            <a:ext cx="914025" cy="246217"/>
          </a:xfrm>
          <a:prstGeom prst="rect">
            <a:avLst/>
          </a:prstGeom>
          <a:noFill/>
          <a:ln w="9525">
            <a:noFill/>
            <a:miter lim="800000"/>
            <a:headEnd/>
            <a:tailEnd/>
          </a:ln>
        </p:spPr>
        <p:txBody>
          <a:bodyPr wrap="none" lIns="91436" tIns="45718" rIns="91436" bIns="45718" rtlCol="0">
            <a:spAutoFit/>
          </a:bodyPr>
          <a:lstStyle/>
          <a:p>
            <a:pPr algn="just" eaLnBrk="0" hangingPunct="0">
              <a:buClr>
                <a:srgbClr val="FF3300"/>
              </a:buClr>
            </a:pPr>
            <a:r>
              <a:rPr lang="de-DE" sz="1000" b="1" dirty="0"/>
              <a:t>5 </a:t>
            </a:r>
            <a:r>
              <a:rPr lang="de-DE" sz="1000" b="1" dirty="0" err="1"/>
              <a:t>year</a:t>
            </a:r>
            <a:r>
              <a:rPr lang="de-DE" sz="1000" b="1" dirty="0"/>
              <a:t> </a:t>
            </a:r>
            <a:r>
              <a:rPr lang="de-DE" sz="1000" b="1" dirty="0" err="1"/>
              <a:t>Mean</a:t>
            </a:r>
            <a:endParaRPr lang="de-DE" sz="1000" b="1" dirty="0"/>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t>*Winter </a:t>
            </a:r>
            <a:r>
              <a:rPr lang="de-DE" sz="1000" b="1" dirty="0" err="1"/>
              <a:t>storms</a:t>
            </a:r>
            <a:r>
              <a:rPr lang="de-DE" sz="1000" b="1" dirty="0"/>
              <a:t> </a:t>
            </a:r>
            <a:r>
              <a:rPr lang="de-DE" sz="1000" b="1" dirty="0" err="1"/>
              <a:t>include</a:t>
            </a:r>
            <a:r>
              <a:rPr lang="de-DE" sz="1000" b="1" dirty="0"/>
              <a:t> winter </a:t>
            </a:r>
            <a:r>
              <a:rPr lang="de-DE" sz="1000" b="1" dirty="0" err="1"/>
              <a:t>damage</a:t>
            </a:r>
            <a:r>
              <a:rPr lang="de-DE" sz="1000" b="1" dirty="0"/>
              <a:t>, </a:t>
            </a:r>
            <a:r>
              <a:rPr lang="de-DE" sz="1000" b="1" dirty="0" err="1"/>
              <a:t>blizzard</a:t>
            </a:r>
            <a:r>
              <a:rPr lang="de-DE" sz="1000" b="1" dirty="0"/>
              <a:t>, </a:t>
            </a:r>
            <a:r>
              <a:rPr lang="de-DE" sz="1000" b="1" dirty="0" err="1"/>
              <a:t>snow</a:t>
            </a:r>
            <a:r>
              <a:rPr lang="de-DE" sz="1000" b="1" dirty="0"/>
              <a:t> </a:t>
            </a:r>
            <a:r>
              <a:rPr lang="de-DE" sz="1000" b="1" dirty="0" err="1"/>
              <a:t>storm</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a:t>
            </a:r>
            <a:endParaRPr lang="de-DE" sz="1000" b="1" dirty="0"/>
          </a:p>
        </p:txBody>
      </p:sp>
      <p:sp>
        <p:nvSpPr>
          <p:cNvPr id="18" name="Text Box 17"/>
          <p:cNvSpPr txBox="1">
            <a:spLocks noChangeArrowheads="1"/>
          </p:cNvSpPr>
          <p:nvPr/>
        </p:nvSpPr>
        <p:spPr bwMode="auto">
          <a:xfrm>
            <a:off x="367206" y="1171336"/>
            <a:ext cx="8467983" cy="646327"/>
          </a:xfrm>
          <a:prstGeom prst="rect">
            <a:avLst/>
          </a:prstGeom>
          <a:solidFill>
            <a:srgbClr val="225A7A"/>
          </a:solidFill>
          <a:ln w="9525" algn="ctr">
            <a:noFill/>
            <a:miter lim="800000"/>
            <a:headEnd/>
            <a:tailEnd/>
          </a:ln>
          <a:effectLst/>
        </p:spPr>
        <p:txBody>
          <a:bodyPr wrap="square" lIns="91436" tIns="45718" rIns="91436" bIns="45718">
            <a:spAutoFit/>
          </a:bodyPr>
          <a:lstStyle/>
          <a:p>
            <a:pPr algn="ctr">
              <a:defRPr/>
            </a:pPr>
            <a:r>
              <a:rPr lang="en-US" b="1" dirty="0">
                <a:solidFill>
                  <a:schemeClr val="bg1"/>
                </a:solidFill>
              </a:rPr>
              <a:t>Overall losses </a:t>
            </a:r>
            <a:r>
              <a:rPr lang="en-US" b="1" dirty="0" smtClean="0">
                <a:solidFill>
                  <a:schemeClr val="bg1"/>
                </a:solidFill>
              </a:rPr>
              <a:t>in 2014 totaled $3.7B; </a:t>
            </a:r>
            <a:r>
              <a:rPr lang="en-US" b="1" dirty="0">
                <a:solidFill>
                  <a:schemeClr val="bg1"/>
                </a:solidFill>
              </a:rPr>
              <a:t>Insured losses totaled </a:t>
            </a:r>
            <a:r>
              <a:rPr lang="en-US" b="1" dirty="0" smtClean="0">
                <a:solidFill>
                  <a:schemeClr val="bg1"/>
                </a:solidFill>
              </a:rPr>
              <a:t>$ 2.4B</a:t>
            </a:r>
          </a:p>
          <a:p>
            <a:pPr algn="ctr">
              <a:defRPr/>
            </a:pPr>
            <a:r>
              <a:rPr lang="en-US" b="1" i="1" dirty="0" smtClean="0">
                <a:solidFill>
                  <a:srgbClr val="FF0000"/>
                </a:solidFill>
              </a:rPr>
              <a:t>Preliminary figures for 2015 suggest $2.3B in insured winter storm losses</a:t>
            </a:r>
            <a:r>
              <a:rPr lang="en-US" b="1" dirty="0" smtClean="0">
                <a:solidFill>
                  <a:srgbClr val="FF0000"/>
                </a:solidFill>
              </a:rPr>
              <a:t>.</a:t>
            </a:r>
            <a:endParaRPr lang="en-US" b="1" dirty="0">
              <a:solidFill>
                <a:srgbClr val="FF0000"/>
              </a:solidFill>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102</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0" y="2218388"/>
            <a:ext cx="7503326"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24" name="Textfeld 9"/>
          <p:cNvSpPr txBox="1"/>
          <p:nvPr/>
        </p:nvSpPr>
        <p:spPr bwMode="auto">
          <a:xfrm>
            <a:off x="0" y="1869214"/>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Tree>
    <p:custDataLst>
      <p:tags r:id="rId1"/>
    </p:custDataLst>
    <p:extLst>
      <p:ext uri="{BB962C8B-B14F-4D97-AF65-F5344CB8AC3E}">
        <p14:creationId xmlns:p14="http://schemas.microsoft.com/office/powerpoint/2010/main" val="14040388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113080"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751667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214554190"/>
              </p:ext>
            </p:extLst>
          </p:nvPr>
        </p:nvGraphicFramePr>
        <p:xfrm>
          <a:off x="230186" y="1962151"/>
          <a:ext cx="8651876" cy="3746498"/>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104</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Tree>
    <p:custDataLst>
      <p:tags r:id="rId1"/>
    </p:custDataLst>
    <p:extLst>
      <p:ext uri="{BB962C8B-B14F-4D97-AF65-F5344CB8AC3E}">
        <p14:creationId xmlns:p14="http://schemas.microsoft.com/office/powerpoint/2010/main" val="251956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2014</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106</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32508"/>
                <a:ext cx="108000" cy="108000"/>
              </a:xfrm>
              <a:prstGeom prst="rect">
                <a:avLst/>
              </a:prstGeom>
              <a:solidFill>
                <a:srgbClr val="2B7299"/>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rgbClr val="C00000"/>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chemeClr val="accent6"/>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chemeClr val="accent2">
              <a:lumMod val="75000"/>
            </a:schemeClr>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bg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Tree>
    <p:custDataLst>
      <p:tags r:id="rId1"/>
    </p:custDataLst>
    <p:extLst>
      <p:ext uri="{BB962C8B-B14F-4D97-AF65-F5344CB8AC3E}">
        <p14:creationId xmlns:p14="http://schemas.microsoft.com/office/powerpoint/2010/main" val="352345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insured losses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107</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totaled US$ 25bn; Insured losses totaled US$ 15.3bn</a:t>
            </a: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Tree>
    <p:custDataLst>
      <p:tags r:id="rId1"/>
    </p:custDataLst>
    <p:extLst>
      <p:ext uri="{BB962C8B-B14F-4D97-AF65-F5344CB8AC3E}">
        <p14:creationId xmlns:p14="http://schemas.microsoft.com/office/powerpoint/2010/main" val="158844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2450712087"/>
              </p:ext>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203046" name="Chart" r:id="rId4" imgW="8600977" imgH="4086315" progId="MSGraph.Chart.8">
                  <p:embed followColorScheme="full"/>
                </p:oleObj>
              </mc:Choice>
              <mc:Fallback>
                <p:oleObj name="Chart" r:id="rId4" imgW="8600977" imgH="4086315"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May1</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2,217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12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 mostly for winter storms</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109</a:t>
            </a:fld>
            <a:endParaRPr lang="en-US"/>
          </a:p>
        </p:txBody>
      </p:sp>
    </p:spTree>
    <p:extLst>
      <p:ext uri="{BB962C8B-B14F-4D97-AF65-F5344CB8AC3E}">
        <p14:creationId xmlns:p14="http://schemas.microsoft.com/office/powerpoint/2010/main" val="881777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490177736"/>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633"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110</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1019698441"/>
              </p:ext>
            </p:extLst>
          </p:nvPr>
        </p:nvGraphicFramePr>
        <p:xfrm>
          <a:off x="46038" y="1854200"/>
          <a:ext cx="9055100" cy="4703763"/>
        </p:xfrm>
        <a:graphic>
          <a:graphicData uri="http://schemas.openxmlformats.org/presentationml/2006/ole">
            <mc:AlternateContent xmlns:mc="http://schemas.openxmlformats.org/markup-compatibility/2006">
              <mc:Choice xmlns:v="urn:schemas-microsoft-com:vml" Requires="v">
                <p:oleObj spid="_x0000_s28204070" name="Chart" r:id="rId4" imgW="8820267" imgH="4581532" progId="MSGraph.Chart.8">
                  <p:embed followColorScheme="full"/>
                </p:oleObj>
              </mc:Choice>
              <mc:Fallback>
                <p:oleObj name="Chart" r:id="rId4" imgW="8820267" imgH="4581532" progId="MSGraph.Chart.8">
                  <p:embed followColorScheme="full"/>
                  <p:pic>
                    <p:nvPicPr>
                      <p:cNvPr id="0" name=""/>
                      <p:cNvPicPr>
                        <a:picLocks noChangeAspect="1" noChangeArrowheads="1"/>
                      </p:cNvPicPr>
                      <p:nvPr/>
                    </p:nvPicPr>
                    <p:blipFill>
                      <a:blip r:embed="rId5"/>
                      <a:srcRect/>
                      <a:stretch>
                        <a:fillRect/>
                      </a:stretch>
                    </p:blipFill>
                    <p:spPr bwMode="auto">
                      <a:xfrm>
                        <a:off x="46038" y="1854200"/>
                        <a:ext cx="9055100"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May 1,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111</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2391624793"/>
              </p:ext>
            </p:extLst>
          </p:nvPr>
        </p:nvGraphicFramePr>
        <p:xfrm>
          <a:off x="26988" y="1790700"/>
          <a:ext cx="9051925" cy="4711700"/>
        </p:xfrm>
        <a:graphic>
          <a:graphicData uri="http://schemas.openxmlformats.org/presentationml/2006/ole">
            <mc:AlternateContent xmlns:mc="http://schemas.openxmlformats.org/markup-compatibility/2006">
              <mc:Choice xmlns:v="urn:schemas-microsoft-com:vml" Requires="v">
                <p:oleObj spid="_x0000_s28205094" name="Chart" r:id="rId4" imgW="8820267" imgH="4590842" progId="MSGraph.Chart.8">
                  <p:embed followColorScheme="full"/>
                </p:oleObj>
              </mc:Choice>
              <mc:Fallback>
                <p:oleObj name="Chart" r:id="rId4" imgW="8820267" imgH="4590842" progId="MSGraph.Chart.8">
                  <p:embed followColorScheme="full"/>
                  <p:pic>
                    <p:nvPicPr>
                      <p:cNvPr id="0" name=""/>
                      <p:cNvPicPr>
                        <a:picLocks noChangeAspect="1" noChangeArrowheads="1"/>
                      </p:cNvPicPr>
                      <p:nvPr/>
                    </p:nvPicPr>
                    <p:blipFill>
                      <a:blip r:embed="rId5"/>
                      <a:srcRect/>
                      <a:stretch>
                        <a:fillRect/>
                      </a:stretch>
                    </p:blipFill>
                    <p:spPr bwMode="auto">
                      <a:xfrm>
                        <a:off x="26988" y="1790700"/>
                        <a:ext cx="9051925"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May 1,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112</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176"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200"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114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388835" y="4047272"/>
            <a:ext cx="8356804"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No Dominant Even in 2014, but Some Key Commercial Lines Issues Spiked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Terrorism, TRIA &amp; Cyber</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extLst>
      <p:ext uri="{BB962C8B-B14F-4D97-AF65-F5344CB8AC3E}">
        <p14:creationId xmlns:p14="http://schemas.microsoft.com/office/powerpoint/2010/main" val="267085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2014 vs 2013</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199215" y="1676400"/>
          <a:ext cx="8575675" cy="4876800"/>
        </p:xfrm>
        <a:graphic>
          <a:graphicData uri="http://schemas.openxmlformats.org/presentationml/2006/ole">
            <mc:AlternateContent xmlns:mc="http://schemas.openxmlformats.org/markup-compatibility/2006">
              <mc:Choice xmlns:v="urn:schemas-microsoft-com:vml" Requires="v">
                <p:oleObj spid="_x0000_s28126380" name="Chart" r:id="rId4" imgW="5289580" imgH="2806792" progId="MSGraph.Chart.8">
                  <p:embed followColorScheme="full"/>
                </p:oleObj>
              </mc:Choice>
              <mc:Fallback>
                <p:oleObj name="Chart" r:id="rId4" imgW="5289580" imgH="2806792" progId="MSGraph.Chart.8">
                  <p:embed followColorScheme="full"/>
                  <p:pic>
                    <p:nvPicPr>
                      <p:cNvPr id="0" name=""/>
                      <p:cNvPicPr>
                        <a:picLocks noChangeAspect="1" noChangeArrowheads="1"/>
                      </p:cNvPicPr>
                      <p:nvPr/>
                    </p:nvPicPr>
                    <p:blipFill>
                      <a:blip r:embed="rId5"/>
                      <a:srcRect/>
                      <a:stretch>
                        <a:fillRect/>
                      </a:stretch>
                    </p:blipFill>
                    <p:spPr bwMode="gray">
                      <a:xfrm>
                        <a:off x="199215" y="1676400"/>
                        <a:ext cx="8575675" cy="4876800"/>
                      </a:xfrm>
                      <a:prstGeom prst="rect">
                        <a:avLst/>
                      </a:prstGeom>
                      <a:noFill/>
                      <a:ln>
                        <a:solidFill>
                          <a:schemeClr val="bg1"/>
                        </a:solidFill>
                      </a:ln>
                      <a:extLst/>
                    </p:spPr>
                  </p:pic>
                </p:oleObj>
              </mc:Fallback>
            </mc:AlternateContent>
          </a:graphicData>
        </a:graphic>
      </p:graphicFrame>
      <p:sp>
        <p:nvSpPr>
          <p:cNvPr id="11" name="Text Box 537"/>
          <p:cNvSpPr txBox="1">
            <a:spLocks noChangeArrowheads="1"/>
          </p:cNvSpPr>
          <p:nvPr/>
        </p:nvSpPr>
        <p:spPr bwMode="auto">
          <a:xfrm>
            <a:off x="0" y="6489890"/>
            <a:ext cx="7612063"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Source:  Insurance Information Institute based on a search of Lexis/Nexis.  </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115</a:t>
            </a:fld>
            <a:endParaRPr lang="en-US" dirty="0">
              <a:solidFill>
                <a:srgbClr val="000000"/>
              </a:solidFill>
            </a:endParaRPr>
          </a:p>
        </p:txBody>
      </p:sp>
      <p:sp>
        <p:nvSpPr>
          <p:cNvPr id="6" name="AutoShape 7"/>
          <p:cNvSpPr>
            <a:spLocks noChangeArrowheads="1"/>
          </p:cNvSpPr>
          <p:nvPr/>
        </p:nvSpPr>
        <p:spPr bwMode="blackWhite">
          <a:xfrm>
            <a:off x="3279913" y="1162879"/>
            <a:ext cx="5117112" cy="1550503"/>
          </a:xfrm>
          <a:prstGeom prst="wedgeRectCallout">
            <a:avLst>
              <a:gd name="adj1" fmla="val -95835"/>
              <a:gd name="adj2" fmla="val -398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Terrorism, Cyber, Autonomous/Driverless Vehicles and Aviation insurance issues experienced the sharpest increase in media attention.  Year-ago leaders included Flood Insurance and Gun Liability; Hurricanes, Tornadoes and Wildfires faded</a:t>
            </a:r>
            <a:endParaRPr lang="en-US" b="1" dirty="0">
              <a:solidFill>
                <a:srgbClr val="FFFFFF"/>
              </a:solidFill>
              <a:latin typeface="Arial" pitchFamily="34" charset="0"/>
              <a:cs typeface="Arial" pitchFamily="34" charset="0"/>
            </a:endParaRPr>
          </a:p>
        </p:txBody>
      </p:sp>
      <p:sp>
        <p:nvSpPr>
          <p:cNvPr id="2" name="Down Arrow 1"/>
          <p:cNvSpPr/>
          <p:nvPr/>
        </p:nvSpPr>
        <p:spPr>
          <a:xfrm>
            <a:off x="7783322"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450884"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126204" y="3055815"/>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7"/>
          <p:cNvSpPr txBox="1">
            <a:spLocks noChangeArrowheads="1"/>
          </p:cNvSpPr>
          <p:nvPr/>
        </p:nvSpPr>
        <p:spPr bwMode="auto">
          <a:xfrm>
            <a:off x="1067489" y="3638337"/>
            <a:ext cx="4623095" cy="95410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smtClean="0">
                <a:solidFill>
                  <a:srgbClr val="FFFFFF"/>
                </a:solidFill>
              </a:rPr>
              <a:t>Coverage of Epidemics/Pandemics and insurance increased 85,000% due the Ebola scare.  I.I.I. members uniformly directed media to us.  WC was the principal issue, along with business interruption.</a:t>
            </a:r>
            <a:endParaRPr lang="en-US" sz="1400" b="1" dirty="0">
              <a:solidFill>
                <a:srgbClr val="FFFFFF"/>
              </a:solidFill>
            </a:endParaRPr>
          </a:p>
        </p:txBody>
      </p:sp>
    </p:spTree>
    <p:extLst>
      <p:ext uri="{BB962C8B-B14F-4D97-AF65-F5344CB8AC3E}">
        <p14:creationId xmlns:p14="http://schemas.microsoft.com/office/powerpoint/2010/main" val="2924371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4/15;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8953" name="Chart" r:id="rId4" imgW="8600977" imgH="3781293" progId="MSGraph.Chart.8">
                  <p:embed followColorScheme="full"/>
                </p:oleObj>
              </mc:Choice>
              <mc:Fallback>
                <p:oleObj name="Chart" r:id="rId4" imgW="8600977"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August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118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43012" y="1148826"/>
            <a:ext cx="6715125" cy="5181838"/>
          </a:xfrm>
          <a:prstGeom prst="rect">
            <a:avLst/>
          </a:prstGeom>
        </p:spPr>
      </p:pic>
      <p:sp>
        <p:nvSpPr>
          <p:cNvPr id="14" name="AutoShape 7"/>
          <p:cNvSpPr>
            <a:spLocks noChangeArrowheads="1"/>
          </p:cNvSpPr>
          <p:nvPr/>
        </p:nvSpPr>
        <p:spPr bwMode="blackWhite">
          <a:xfrm>
            <a:off x="160337" y="1366837"/>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6"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8036090"/>
              </p:ext>
            </p:extLst>
          </p:nvPr>
        </p:nvGraphicFramePr>
        <p:xfrm>
          <a:off x="-61913" y="1827213"/>
          <a:ext cx="9142413" cy="4748212"/>
        </p:xfrm>
        <a:graphic>
          <a:graphicData uri="http://schemas.openxmlformats.org/presentationml/2006/ole">
            <mc:AlternateContent xmlns:mc="http://schemas.openxmlformats.org/markup-compatibility/2006">
              <mc:Choice xmlns:v="urn:schemas-microsoft-com:vml" Requires="v">
                <p:oleObj spid="_x0000_s28080350"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61913" y="1827213"/>
                        <a:ext cx="9142413"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656"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120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09545487"/>
              </p:ext>
            </p:extLst>
          </p:nvPr>
        </p:nvGraphicFramePr>
        <p:xfrm>
          <a:off x="11113" y="1793875"/>
          <a:ext cx="9150350" cy="4733925"/>
        </p:xfrm>
        <a:graphic>
          <a:graphicData uri="http://schemas.openxmlformats.org/presentationml/2006/ole">
            <mc:AlternateContent xmlns:mc="http://schemas.openxmlformats.org/markup-compatibility/2006">
              <mc:Choice xmlns:v="urn:schemas-microsoft-com:vml" Requires="v">
                <p:oleObj spid="_x0000_s28081375"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937282313"/>
              </p:ext>
            </p:extLst>
          </p:nvPr>
        </p:nvGraphicFramePr>
        <p:xfrm>
          <a:off x="304800" y="1377950"/>
          <a:ext cx="8521700" cy="4086225"/>
        </p:xfrm>
        <a:graphic>
          <a:graphicData uri="http://schemas.openxmlformats.org/presentationml/2006/ole">
            <mc:AlternateContent xmlns:mc="http://schemas.openxmlformats.org/markup-compatibility/2006">
              <mc:Choice xmlns:v="urn:schemas-microsoft-com:vml" Requires="v">
                <p:oleObj spid="_x0000_s28082399" name="Chart" r:id="rId4" imgW="8582173" imgH="4114800" progId="MSGraph.Chart.8">
                  <p:embed followColorScheme="full"/>
                </p:oleObj>
              </mc:Choice>
              <mc:Fallback>
                <p:oleObj name="Chart" r:id="rId4" imgW="8582173"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into early 2015 to its highest level in 11 years in January.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122</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1530"/>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123</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3974474773"/>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423" name="Chart" r:id="rId4" imgW="7839202" imgH="3819396" progId="MSGraph.Chart.8">
                  <p:embed followColorScheme="full"/>
                </p:oleObj>
              </mc:Choice>
              <mc:Fallback>
                <p:oleObj name="Chart" r:id="rId4" imgW="7839202" imgH="3819396"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124</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February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1448212453"/>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084447" name="Chart" r:id="rId4" imgW="5562513" imgH="2920906" progId="MSGraph.Chart.8">
                  <p:embed followColorScheme="full"/>
                </p:oleObj>
              </mc:Choice>
              <mc:Fallback>
                <p:oleObj name="Chart" r:id="rId4" imgW="5562513" imgH="2920906"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9089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8475"/>
              <a:gd name="adj2" fmla="val -1563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Feb. 2015 reading of 5.6% is up from 3.4%</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58140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125</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extLst>
              <p:ext uri="{D42A27DB-BD31-4B8C-83A1-F6EECF244321}">
                <p14:modId xmlns:p14="http://schemas.microsoft.com/office/powerpoint/2010/main" val="3921072707"/>
              </p:ext>
            </p:extLst>
          </p:nvPr>
        </p:nvGraphicFramePr>
        <p:xfrm>
          <a:off x="160338" y="1571625"/>
          <a:ext cx="8583612" cy="3976688"/>
        </p:xfrm>
        <a:graphic>
          <a:graphicData uri="http://schemas.openxmlformats.org/presentationml/2006/ole">
            <mc:AlternateContent xmlns:mc="http://schemas.openxmlformats.org/markup-compatibility/2006">
              <mc:Choice xmlns:v="urn:schemas-microsoft-com:vml" Requires="v">
                <p:oleObj spid="_x0000_s28085470"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0338" y="1571625"/>
                        <a:ext cx="8583612"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894080" y="5569585"/>
            <a:ext cx="755904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d</a:t>
            </a:r>
            <a:r>
              <a:rPr lang="en-US" b="1" dirty="0" smtClean="0">
                <a:solidFill>
                  <a:srgbClr val="FFFFFF"/>
                </a:solidFill>
              </a:rPr>
              <a:t>ecreased by 6.5% from 2004 through 2009, rising gradually since the with annual increases in the 2.0% to 2.5% range</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2013-2015 </a:t>
            </a:r>
            <a:r>
              <a:rPr lang="en-US" sz="1100" dirty="0"/>
              <a:t>based on CPI and other data.</a:t>
            </a:r>
          </a:p>
        </p:txBody>
      </p:sp>
      <p:sp>
        <p:nvSpPr>
          <p:cNvPr id="9" name="AutoShape 13"/>
          <p:cNvSpPr>
            <a:spLocks noChangeArrowheads="1"/>
          </p:cNvSpPr>
          <p:nvPr/>
        </p:nvSpPr>
        <p:spPr bwMode="blackWhite">
          <a:xfrm>
            <a:off x="4126230" y="1204119"/>
            <a:ext cx="4060825" cy="631825"/>
          </a:xfrm>
          <a:prstGeom prst="wedgeRectCallout">
            <a:avLst>
              <a:gd name="adj1" fmla="val 47877"/>
              <a:gd name="adj2" fmla="val 1060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a:t>
            </a:r>
            <a:r>
              <a:rPr lang="en-US" sz="1400" b="1" dirty="0" smtClean="0">
                <a:solidFill>
                  <a:schemeClr val="bg1"/>
                </a:solidFill>
              </a:rPr>
              <a:t>remained below 2004 until 2013</a:t>
            </a:r>
            <a:endParaRPr lang="en-US" sz="1400" b="1" dirty="0">
              <a:solidFill>
                <a:schemeClr val="bg1"/>
              </a:solidFill>
            </a:endParaRPr>
          </a:p>
        </p:txBody>
      </p:sp>
    </p:spTree>
    <p:extLst>
      <p:ext uri="{BB962C8B-B14F-4D97-AF65-F5344CB8AC3E}">
        <p14:creationId xmlns:p14="http://schemas.microsoft.com/office/powerpoint/2010/main" val="3293956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126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105774921"/>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41698"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5683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127</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630"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t>
            </a:r>
            <a:r>
              <a:rPr lang="en-US" sz="1600" b="1" dirty="0" smtClean="0">
                <a:solidFill>
                  <a:schemeClr val="bg1"/>
                </a:solidFill>
              </a:rPr>
              <a:t>ortgage interest rates remain low by historical standards, aiding the housing recovery.  Changes in Fed policy could push rates up modestly later in 2015.</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1F18E775-7B80-41B4-9B60-8ED92E10A848}" type="slidenum">
              <a:rPr lang="en-US" smtClean="0"/>
              <a:pPr>
                <a:defRPr/>
              </a:pPr>
              <a:t>128</a:t>
            </a:fld>
            <a:endParaRPr lang="en-US" dirty="0" smtClean="0"/>
          </a:p>
        </p:txBody>
      </p:sp>
      <p:sp>
        <p:nvSpPr>
          <p:cNvPr id="15365" name="Rectangle 2"/>
          <p:cNvSpPr>
            <a:spLocks noGrp="1" noChangeArrowheads="1"/>
          </p:cNvSpPr>
          <p:nvPr>
            <p:ph type="title"/>
          </p:nvPr>
        </p:nvSpPr>
        <p:spPr/>
        <p:txBody>
          <a:bodyPr/>
          <a:lstStyle/>
          <a:p>
            <a:r>
              <a:rPr lang="en-US" altLang="en-US" smtClean="0">
                <a:latin typeface="Arial" panose="020B0604020202020204" pitchFamily="34" charset="0"/>
              </a:rPr>
              <a:t>I.I.I. Poll: Renters Insurance</a:t>
            </a:r>
            <a:endParaRPr lang="en-US" altLang="en-US" baseline="30000" smtClean="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15367" name="Object 2"/>
          <p:cNvGraphicFramePr>
            <a:graphicFrameLocks noChangeAspect="1"/>
          </p:cNvGraphicFramePr>
          <p:nvPr/>
        </p:nvGraphicFramePr>
        <p:xfrm>
          <a:off x="0" y="2106613"/>
          <a:ext cx="9142413" cy="3763962"/>
        </p:xfrm>
        <a:graphic>
          <a:graphicData uri="http://schemas.openxmlformats.org/presentationml/2006/ole">
            <mc:AlternateContent xmlns:mc="http://schemas.openxmlformats.org/markup-compatibility/2006">
              <mc:Choice xmlns:v="urn:schemas-microsoft-com:vml" Requires="v">
                <p:oleObj spid="_x0000_s28087518" name="Chart" r:id="rId5" imgW="9144793" imgH="3773751" progId="Excel.Chart.8">
                  <p:embed/>
                </p:oleObj>
              </mc:Choice>
              <mc:Fallback>
                <p:oleObj name="Chart" r:id="rId5" imgW="9144793" imgH="37737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6613"/>
                        <a:ext cx="914241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7"/>
          <p:cNvSpPr>
            <a:spLocks noChangeArrowheads="1"/>
          </p:cNvSpPr>
          <p:nvPr/>
        </p:nvSpPr>
        <p:spPr bwMode="black">
          <a:xfrm>
            <a:off x="347663" y="1266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pt-BR" altLang="en-US" sz="1600" b="1">
                <a:solidFill>
                  <a:srgbClr val="225A7A"/>
                </a:solidFill>
              </a:rPr>
              <a:t>Percentage of Renters Who Have Renters Insurance, 2011-2014</a:t>
            </a:r>
            <a:endParaRPr lang="en-US" altLang="en-US" sz="1600" b="1">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Percentage Of Renters With Renters Insurance Is Increasing.</a:t>
            </a:r>
          </a:p>
        </p:txBody>
      </p:sp>
      <p:sp>
        <p:nvSpPr>
          <p:cNvPr id="10" name="AutoShape 13"/>
          <p:cNvSpPr>
            <a:spLocks noChangeArrowheads="1"/>
          </p:cNvSpPr>
          <p:nvPr/>
        </p:nvSpPr>
        <p:spPr bwMode="blackWhite">
          <a:xfrm>
            <a:off x="1917577" y="1804987"/>
            <a:ext cx="3620417" cy="1657304"/>
          </a:xfrm>
          <a:prstGeom prst="wedgeRectCallout">
            <a:avLst>
              <a:gd name="adj1" fmla="val 112004"/>
              <a:gd name="adj2" fmla="val 79094"/>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Educational efforts about the need for renters insurance are slowly but surely penetrating the large and growing renting population; Understanding of affordability is improving.</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161623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F</a:t>
            </a:r>
            <a:r>
              <a:rPr lang="en-US" sz="1600" b="1" dirty="0" smtClean="0">
                <a:solidFill>
                  <a:srgbClr val="225A7A"/>
                </a:solidFill>
              </a:rPr>
              <a:t>ebruary 2015</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129</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8154" y="1334166"/>
            <a:ext cx="8522434" cy="5073752"/>
          </a:xfrm>
          <a:prstGeom prst="rect">
            <a:avLst/>
          </a:prstGeom>
        </p:spPr>
      </p:pic>
      <p:sp>
        <p:nvSpPr>
          <p:cNvPr id="10" name="AutoShape 5"/>
          <p:cNvSpPr>
            <a:spLocks noChangeArrowheads="1"/>
          </p:cNvSpPr>
          <p:nvPr/>
        </p:nvSpPr>
        <p:spPr bwMode="blackWhite">
          <a:xfrm>
            <a:off x="6100634" y="2064547"/>
            <a:ext cx="2724278" cy="922493"/>
          </a:xfrm>
          <a:prstGeom prst="wedgeRectCallout">
            <a:avLst>
              <a:gd name="adj1" fmla="val 21569"/>
              <a:gd name="adj2" fmla="val 1052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remains near its post-crisis highs</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13</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89659228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045546" name="Chart" r:id="rId5" imgW="8543971" imgH="3648290" progId="MSGraph.Chart.8">
                  <p:embed followColorScheme="full"/>
                </p:oleObj>
              </mc:Choice>
              <mc:Fallback>
                <p:oleObj name="Chart" r:id="rId5" imgW="8543971" imgH="3648290"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73244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130</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540"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131</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572"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132</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185"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132</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80059995"/>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86208"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133</a:t>
            </a:fld>
            <a:endParaRPr lang="en-US"/>
          </a:p>
        </p:txBody>
      </p:sp>
    </p:spTree>
    <p:extLst>
      <p:ext uri="{BB962C8B-B14F-4D97-AF65-F5344CB8AC3E}">
        <p14:creationId xmlns:p14="http://schemas.microsoft.com/office/powerpoint/2010/main" val="360725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134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136</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022264550"/>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648" name="Chart" r:id="rId4" imgW="5848458" imgH="2203364" progId="MSGraph.Chart.8">
                  <p:embed followColorScheme="full"/>
                </p:oleObj>
              </mc:Choice>
              <mc:Fallback>
                <p:oleObj name="Chart" r:id="rId4" imgW="5848458" imgH="2203364"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$698.2B as of Feb. 2015,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$348.4</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February.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905200409"/>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671" name="Chart" r:id="rId4" imgW="5689523" imgH="2514523" progId="MSGraph.Chart.8">
                  <p:embed followColorScheme="full"/>
                </p:oleObj>
              </mc:Choice>
              <mc:Fallback>
                <p:oleObj name="Chart" r:id="rId4" imgW="5689523" imgH="251452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55792" y="2130988"/>
            <a:ext cx="2656417" cy="1152402"/>
          </a:xfrm>
          <a:prstGeom prst="wedgeRectCallout">
            <a:avLst>
              <a:gd name="adj1" fmla="val 28540"/>
              <a:gd name="adj2" fmla="val 75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but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+1.8%</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+3.1%</a:t>
            </a:r>
            <a:endParaRPr lang="en-US" sz="2400" b="1" u="sng" dirty="0">
              <a:solidFill>
                <a:srgbClr val="225A7A"/>
              </a:solidFill>
            </a:endParaRPr>
          </a:p>
        </p:txBody>
      </p:sp>
      <p:sp>
        <p:nvSpPr>
          <p:cNvPr id="12" name="AutoShape 9"/>
          <p:cNvSpPr>
            <a:spLocks noChangeArrowheads="1"/>
          </p:cNvSpPr>
          <p:nvPr/>
        </p:nvSpPr>
        <p:spPr bwMode="blackWhite">
          <a:xfrm>
            <a:off x="4164430" y="1765693"/>
            <a:ext cx="2030261" cy="1152402"/>
          </a:xfrm>
          <a:prstGeom prst="wedgeRectCallout">
            <a:avLst>
              <a:gd name="adj1" fmla="val 67951"/>
              <a:gd name="adj2" fmla="val 845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3471921207"/>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305"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3971440" cy="1413799"/>
          </a:xfrm>
          <a:prstGeom prst="wedgeRectCallout">
            <a:avLst>
              <a:gd name="adj1" fmla="val -55366"/>
              <a:gd name="adj2" fmla="val 327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and Office  segments, Private nonresidential sector construction activity continues to  rising after plunging during the “Great Recession.” Residential weakened.</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26880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139</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76729559"/>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7858325"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Commercial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121250374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046572" name="Chart" r:id="rId4" imgW="8600977" imgH="3933804" progId="MSGraph.Chart.8">
                  <p:embed followColorScheme="full"/>
                </p:oleObj>
              </mc:Choice>
              <mc:Fallback>
                <p:oleObj name="Chart" r:id="rId4" imgW="8600977" imgH="3933804"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95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140</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141</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1152806782"/>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259" name="Chart" r:id="rId4" imgW="5518095" imgH="2521010" progId="MSGraph.Chart.8">
                  <p:embed followColorScheme="full"/>
                </p:oleObj>
              </mc:Choice>
              <mc:Fallback>
                <p:oleObj name="Chart" r:id="rId4" imgW="5518095" imgH="252101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2094"/>
              <a:gd name="adj2" fmla="val 8138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$46.0B or 14.6%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142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60099"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048012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143</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156915917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90307"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+731,000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(+13.4%)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91082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144</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029735016"/>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91330"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493364"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61814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895136" y="4074257"/>
            <a:ext cx="2427441" cy="1141058"/>
          </a:xfrm>
          <a:prstGeom prst="wedgeRectCallout">
            <a:avLst>
              <a:gd name="adj1" fmla="val 131293"/>
              <a:gd name="adj2" fmla="val 164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2014 totaled 6.166 million, an increase of 731,000 jobs or 13.4%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1.56 million jobs</a:t>
            </a:r>
            <a:endParaRPr lang="en-US" b="1" dirty="0">
              <a:solidFill>
                <a:schemeClr val="bg1"/>
              </a:solidFill>
            </a:endParaRPr>
          </a:p>
        </p:txBody>
      </p:sp>
    </p:spTree>
    <p:extLst>
      <p:ext uri="{BB962C8B-B14F-4D97-AF65-F5344CB8AC3E}">
        <p14:creationId xmlns:p14="http://schemas.microsoft.com/office/powerpoint/2010/main" val="3928408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852842779"/>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913" name="Chart" r:id="rId3" imgW="8201144" imgH="5381561" progId="MSGraph.Chart.8">
                  <p:embed followColorScheme="full"/>
                </p:oleObj>
              </mc:Choice>
              <mc:Fallback>
                <p:oleObj name="Chart" r:id="rId3" imgW="8201144" imgH="5381561"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888"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148</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35038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15</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694"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150</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342619261"/>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399"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1992—February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Apr. </a:t>
            </a:r>
            <a:r>
              <a:rPr lang="en-US" sz="1100" dirty="0"/>
              <a:t>2</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Feb. 2015 are similar to pre-crisis </a:t>
            </a:r>
            <a:r>
              <a:rPr lang="en-US" sz="1700" b="1" dirty="0">
                <a:solidFill>
                  <a:schemeClr val="bg1"/>
                </a:solidFill>
              </a:rPr>
              <a:t>(July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150</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Feb. 2015 </a:t>
            </a:r>
            <a:r>
              <a:rPr lang="en-US" sz="1600" b="1" dirty="0">
                <a:solidFill>
                  <a:schemeClr val="bg1"/>
                </a:solidFill>
              </a:rPr>
              <a:t>was </a:t>
            </a:r>
            <a:r>
              <a:rPr lang="en-US" sz="1600" b="1" dirty="0" smtClean="0">
                <a:solidFill>
                  <a:schemeClr val="bg1"/>
                </a:solidFill>
              </a:rPr>
              <a:t>$481.3B—down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151</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105720102"/>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375"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2010—March 2015</a:t>
            </a:r>
            <a:r>
              <a:rPr lang="en-US" dirty="0" smtClean="0"/>
              <a:t>*</a:t>
            </a:r>
            <a:endParaRPr lang="en-US" dirty="0"/>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152</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(+857,000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+7.5%)</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Feb. </a:t>
            </a:r>
            <a:r>
              <a:rPr lang="en-US" sz="1100" dirty="0">
                <a:solidFill>
                  <a:srgbClr val="000000"/>
                </a:solidFill>
                <a:latin typeface="Arial" charset="0"/>
                <a:cs typeface="Arial" charset="0"/>
              </a:rPr>
              <a:t>and </a:t>
            </a:r>
            <a:r>
              <a:rPr lang="en-US" sz="1100" dirty="0" smtClean="0">
                <a:solidFill>
                  <a:srgbClr val="000000"/>
                </a:solidFill>
              </a:rPr>
              <a:t>Mar.</a:t>
            </a:r>
            <a:r>
              <a:rPr lang="en-US" sz="1100" dirty="0" smtClean="0">
                <a:solidFill>
                  <a:srgbClr val="000000"/>
                </a:solidFill>
                <a:latin typeface="Arial" charset="0"/>
                <a:cs typeface="Arial" charset="0"/>
              </a:rPr>
              <a:t> 2015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373026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0033572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446"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60 of the 62 months from Jan. 2010 through Feb. 2015.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94868"/>
              <a:gd name="adj2" fmla="val -111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153</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154</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154</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954269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493" name="Chart" r:id="rId5" imgW="8153255" imgH="5372177" progId="MSGraph.Chart.8">
                  <p:embed followColorScheme="full"/>
                </p:oleObj>
              </mc:Choice>
              <mc:Fallback>
                <p:oleObj name="Chart" r:id="rId5" imgW="8153255" imgH="537217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155</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156</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798"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157</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158</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3623385038"/>
              </p:ext>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818" name="Chart" r:id="rId4" imgW="4730820" imgH="3251294" progId="MSGraph.Chart.8">
                  <p:embed followColorScheme="full"/>
                </p:oleObj>
              </mc:Choice>
              <mc:Fallback>
                <p:oleObj name="Chart" r:id="rId4" imgW="4730820" imgH="3251294"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5.5% </a:t>
            </a:r>
            <a:r>
              <a:rPr lang="en-US" sz="1400" b="1" dirty="0">
                <a:solidFill>
                  <a:schemeClr val="bg1"/>
                </a:solidFill>
                <a:cs typeface="+mn-cs"/>
              </a:rPr>
              <a:t>in </a:t>
            </a:r>
            <a:r>
              <a:rPr lang="en-US" sz="1400" b="1" dirty="0" smtClean="0">
                <a:solidFill>
                  <a:schemeClr val="bg1"/>
                </a:solidFill>
                <a:cs typeface="+mn-cs"/>
              </a:rPr>
              <a:t>Mar.</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158</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10.9% </a:t>
            </a:r>
            <a:r>
              <a:rPr lang="en-US" sz="1400" b="1" dirty="0">
                <a:solidFill>
                  <a:schemeClr val="bg1"/>
                </a:solidFill>
                <a:cs typeface="+mn-cs"/>
              </a:rPr>
              <a:t>in </a:t>
            </a:r>
            <a:r>
              <a:rPr lang="en-US" sz="1400" b="1" dirty="0" smtClean="0">
                <a:solidFill>
                  <a:schemeClr val="bg1"/>
                </a:solidFill>
                <a:cs typeface="+mn-cs"/>
              </a:rPr>
              <a:t>Mar.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159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786828377"/>
              </p:ext>
            </p:extLst>
          </p:nvPr>
        </p:nvGraphicFramePr>
        <p:xfrm>
          <a:off x="239713" y="1855788"/>
          <a:ext cx="8548687" cy="4418012"/>
        </p:xfrm>
        <a:graphic>
          <a:graphicData uri="http://schemas.openxmlformats.org/presentationml/2006/ole">
            <mc:AlternateContent xmlns:mc="http://schemas.openxmlformats.org/markup-compatibility/2006">
              <mc:Choice xmlns:v="urn:schemas-microsoft-com:vml" Requires="v">
                <p:oleObj spid="_x0000_s28102842" name="Chart" r:id="rId4" imgW="8238962" imgH="4257890" progId="MSGraph.Chart.8">
                  <p:embed followColorScheme="full"/>
                </p:oleObj>
              </mc:Choice>
              <mc:Fallback>
                <p:oleObj name="Chart" r:id="rId4" imgW="8238962" imgH="4257890" progId="MSGraph.Chart.8">
                  <p:embed followColorScheme="full"/>
                  <p:pic>
                    <p:nvPicPr>
                      <p:cNvPr id="0" name=""/>
                      <p:cNvPicPr>
                        <a:picLocks noChangeAspect="1" noChangeArrowheads="1"/>
                      </p:cNvPicPr>
                      <p:nvPr/>
                    </p:nvPicPr>
                    <p:blipFill>
                      <a:blip r:embed="rId5"/>
                      <a:srcRect/>
                      <a:stretch>
                        <a:fillRect/>
                      </a:stretch>
                    </p:blipFill>
                    <p:spPr bwMode="auto">
                      <a:xfrm>
                        <a:off x="239713" y="1855788"/>
                        <a:ext cx="8548687" cy="441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934540277"/>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600"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333375" y="1455992"/>
          <a:ext cx="8521700" cy="4086225"/>
        </p:xfrm>
        <a:graphic>
          <a:graphicData uri="http://schemas.openxmlformats.org/presentationml/2006/ole">
            <mc:AlternateContent xmlns:mc="http://schemas.openxmlformats.org/markup-compatibility/2006">
              <mc:Choice xmlns:v="urn:schemas-microsoft-com:vml" Requires="v">
                <p:oleObj spid="_x0000_s28207135"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992"/>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Mar.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11.20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81330" y="4055784"/>
            <a:ext cx="1612709" cy="915094"/>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129,000 </a:t>
            </a:r>
            <a:r>
              <a:rPr lang="en-US" sz="1400" b="1" dirty="0">
                <a:cs typeface="+mn-cs"/>
              </a:rPr>
              <a:t>private sector jobs were created in </a:t>
            </a:r>
            <a:r>
              <a:rPr lang="en-US" sz="1400" b="1" dirty="0" smtClean="0">
                <a:cs typeface="+mn-cs"/>
              </a:rPr>
              <a:t>March.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160</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914511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161</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2005–2014:Q4</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ext uri="{D42A27DB-BD31-4B8C-83A1-F6EECF244321}">
                <p14:modId xmlns:p14="http://schemas.microsoft.com/office/powerpoint/2010/main" val="3319613098"/>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04890" name="Chart" r:id="rId5" imgW="5562513" imgH="2920906" progId="MSGraph.Chart.8">
                  <p:embed followColorScheme="full"/>
                </p:oleObj>
              </mc:Choice>
              <mc:Fallback>
                <p:oleObj name="Chart" r:id="rId5" imgW="5562513" imgH="2920906"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2010:Q3: 4.1%</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2011:Q3: 3.2%</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a:solidFill>
                  <a:srgbClr val="FFFFFF"/>
                </a:solidFill>
                <a:latin typeface="Arial" charset="0"/>
                <a:cs typeface="Arial" charset="0"/>
              </a:rPr>
              <a:t>2013:Q3 over 2012:Q3: 3.6</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2014:Q4 over 2013:Q4: </a:t>
            </a:r>
            <a:r>
              <a:rPr lang="en-US" sz="1400" b="1" dirty="0" smtClean="0">
                <a:solidFill>
                  <a:srgbClr val="FF6801"/>
                </a:solidFill>
              </a:rPr>
              <a:t>5</a:t>
            </a:r>
            <a:r>
              <a:rPr lang="en-US" sz="1400" b="1" dirty="0" smtClean="0">
                <a:solidFill>
                  <a:srgbClr val="FF6801"/>
                </a:solidFill>
                <a:latin typeface="Arial" charset="0"/>
                <a:cs typeface="Arial" charset="0"/>
              </a:rPr>
              <a:t>.1%</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161</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2014:Q4) </a:t>
            </a:r>
            <a:r>
              <a:rPr lang="en-US" b="1" dirty="0">
                <a:solidFill>
                  <a:schemeClr val="bg1"/>
                </a:solidFill>
              </a:rPr>
              <a:t>was </a:t>
            </a:r>
            <a:r>
              <a:rPr lang="en-US" b="1" dirty="0" smtClean="0">
                <a:solidFill>
                  <a:schemeClr val="bg1"/>
                </a:solidFill>
              </a:rPr>
              <a:t>$7.57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1878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4123017581"/>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105914" name="Chart" r:id="rId4" imgW="5607163" imgH="2387557" progId="MSGraph.Chart.8">
                  <p:embed followColorScheme="full"/>
                </p:oleObj>
              </mc:Choice>
              <mc:Fallback>
                <p:oleObj name="Chart" r:id="rId4" imgW="5607163" imgH="2387557"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162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2230768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163</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3455183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162133"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+990,000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(+16.7%)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1612611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164</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413628645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163156"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 2015 totaled 6.344 million, an increase of 990,000 jobs or 16.7%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1.38 million jobs</a:t>
            </a:r>
            <a:endParaRPr lang="en-US" b="1" dirty="0">
              <a:solidFill>
                <a:schemeClr val="bg1"/>
              </a:solidFill>
            </a:endParaRPr>
          </a:p>
        </p:txBody>
      </p:sp>
    </p:spTree>
    <p:extLst>
      <p:ext uri="{BB962C8B-B14F-4D97-AF65-F5344CB8AC3E}">
        <p14:creationId xmlns:p14="http://schemas.microsoft.com/office/powerpoint/2010/main" val="2149824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165</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2010—March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809759849"/>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164178"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(+859,000 </a:t>
            </a:r>
            <a:r>
              <a:rPr lang="en-US" b="1" dirty="0">
                <a:solidFill>
                  <a:schemeClr val="bg1"/>
                </a:solidFill>
              </a:rPr>
              <a:t>or </a:t>
            </a:r>
            <a:r>
              <a:rPr lang="en-US" b="1" dirty="0" smtClean="0">
                <a:solidFill>
                  <a:schemeClr val="bg1"/>
                </a:solidFill>
              </a:rPr>
              <a:t>+7.5%)</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3503463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166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2010—March 2015</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719744204"/>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165201"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958976" y="1452737"/>
            <a:ext cx="3336218" cy="1521398"/>
          </a:xfrm>
          <a:prstGeom prst="wedgeRectCallout">
            <a:avLst>
              <a:gd name="adj1" fmla="val 67898"/>
              <a:gd name="adj2" fmla="val 248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Despite recent declines, Oil and gas extraction employment is still up 26.8% since Jan. 2010 as the energy sector booms.  Domestic energy production is essential to any robust economic recovery in the US.</a:t>
            </a:r>
            <a:endParaRPr lang="en-US" sz="1600"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4715308" y="1096851"/>
            <a:ext cx="3615892" cy="865843"/>
          </a:xfrm>
          <a:prstGeom prst="wedgeRectCallout">
            <a:avLst>
              <a:gd name="adj1" fmla="val 47737"/>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After peaking at its highest level since 1986, O&amp;G employment is falling as oil and gas prices decline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399656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167</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06937"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43153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169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17</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0239125"/>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625"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170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171</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172</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542"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634"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658"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175</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682"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177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7147"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178</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179</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171"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182</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183</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184</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Rapidly Increasing Interest from Businesses, Media &amp; Public Policymakers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ea typeface="ＭＳ Ｐゴシック" panose="020B0600070205080204" pitchFamily="34" charset="-128"/>
              </a:rPr>
              <a:t>Data Breaches 2005-2014,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 Data Breaches/Millions of Records Exposed</a:t>
            </a:r>
          </a:p>
        </p:txBody>
      </p:sp>
      <p:sp>
        <p:nvSpPr>
          <p:cNvPr id="1029"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a:t>
            </a:r>
            <a:r>
              <a:rPr lang="en-US" sz="1100" dirty="0" smtClean="0">
                <a:solidFill>
                  <a:srgbClr val="000000"/>
                </a:solidFill>
                <a:latin typeface="Arial" charset="0"/>
                <a:ea typeface="+mn-ea"/>
                <a:cs typeface="Arial" pitchFamily="34" charset="0"/>
              </a:rPr>
              <a:t>2014 </a:t>
            </a:r>
            <a:r>
              <a:rPr lang="en-US" sz="1100" dirty="0">
                <a:solidFill>
                  <a:srgbClr val="000000"/>
                </a:solidFill>
                <a:latin typeface="Arial" charset="0"/>
                <a:ea typeface="+mn-ea"/>
                <a:cs typeface="Arial" pitchFamily="34" charset="0"/>
              </a:rPr>
              <a:t>figures as of Jan. </a:t>
            </a:r>
            <a:r>
              <a:rPr lang="en-US" sz="1100" dirty="0" smtClean="0">
                <a:solidFill>
                  <a:srgbClr val="000000"/>
                </a:solidFill>
                <a:latin typeface="Arial" charset="0"/>
                <a:ea typeface="+mn-ea"/>
                <a:cs typeface="Arial" pitchFamily="34" charset="0"/>
              </a:rPr>
              <a:t>12, </a:t>
            </a:r>
            <a:r>
              <a:rPr lang="en-US" sz="1100" dirty="0">
                <a:solidFill>
                  <a:srgbClr val="000000"/>
                </a:solidFill>
                <a:latin typeface="Arial" charset="0"/>
                <a:ea typeface="+mn-ea"/>
                <a:cs typeface="Arial" pitchFamily="34" charset="0"/>
              </a:rPr>
              <a:t>2014 from the </a:t>
            </a:r>
            <a:r>
              <a:rPr lang="en-US" sz="1100" dirty="0" smtClean="0">
                <a:solidFill>
                  <a:srgbClr val="000000"/>
                </a:solidFill>
                <a:latin typeface="Arial" charset="0"/>
                <a:ea typeface="+mn-ea"/>
                <a:cs typeface="Arial" pitchFamily="34" charset="0"/>
              </a:rPr>
              <a:t>ITRC.</a:t>
            </a:r>
            <a:endParaRPr lang="en-US" sz="1100" dirty="0">
              <a:solidFill>
                <a:srgbClr val="000000"/>
              </a:solidFill>
              <a:latin typeface="Arial" charset="0"/>
              <a:ea typeface="+mn-ea"/>
              <a:cs typeface="Arial" pitchFamily="34" charset="0"/>
            </a:endParaRPr>
          </a:p>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Identity Theft Resource Center.</a:t>
            </a:r>
          </a:p>
        </p:txBody>
      </p:sp>
      <p:graphicFrame>
        <p:nvGraphicFramePr>
          <p:cNvPr id="39941" name="Object 2"/>
          <p:cNvGraphicFramePr>
            <a:graphicFrameLocks/>
          </p:cNvGraphicFramePr>
          <p:nvPr>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122295"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pitchFamily="34" charset="0"/>
              </a:rPr>
              <a:t>The Total Number of Data Breaches </a:t>
            </a:r>
            <a:r>
              <a:rPr lang="en-US" sz="1800" b="1" dirty="0" smtClean="0">
                <a:solidFill>
                  <a:srgbClr val="FFFFFF"/>
                </a:solidFill>
                <a:latin typeface="Arial" charset="0"/>
                <a:ea typeface="+mn-ea"/>
                <a:cs typeface="Arial" pitchFamily="34" charset="0"/>
              </a:rPr>
              <a:t>Rose 28% While the Number of Records Exposed Was Relatively Flat (-2.6%)</a:t>
            </a:r>
            <a:endParaRPr lang="en-US" sz="1800" b="1" dirty="0">
              <a:solidFill>
                <a:srgbClr val="FFFFFF"/>
              </a:solidFill>
              <a:latin typeface="Arial" charset="0"/>
              <a:ea typeface="+mn-ea"/>
              <a:cs typeface="Arial" pitchFamily="34" charset="0"/>
            </a:endParaRPr>
          </a:p>
        </p:txBody>
      </p:sp>
      <p:sp>
        <p:nvSpPr>
          <p:cNvPr id="1031" name="Rectangle 3"/>
          <p:cNvSpPr>
            <a:spLocks noChangeArrowheads="1"/>
          </p:cNvSpPr>
          <p:nvPr/>
        </p:nvSpPr>
        <p:spPr bwMode="black">
          <a:xfrm>
            <a:off x="8225632" y="1154113"/>
            <a:ext cx="769937" cy="222250"/>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Millions</a:t>
            </a:r>
          </a:p>
        </p:txBody>
      </p:sp>
      <p:pic>
        <p:nvPicPr>
          <p:cNvPr id="39944"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5324" y="1100931"/>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https://encrypted-tbn1.gstatic.com/images?q=tbn:ANd9GcSeBgsNxlNaQIhvKEG6z6qkYkA8aIc98ml1fT6fbfbB6_gf_WFu"/>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9500" y="1519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https://encrypted-tbn0.gstatic.com/images?q=tbn:ANd9GcQswUNxtm-FcMeh3nX4EITVp8NZi2OlgrArnWSxjDiwVJkZkjs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3251" y="2315370"/>
            <a:ext cx="1009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s://encrypted-tbn3.gstatic.com/images?q=tbn:ANd9GcQQYQry84VkOscN14W7uWSbNYgA4h5yOSJcox3_n1S2VCbgIUv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28688" y="2608263"/>
            <a:ext cx="158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s://encrypted-tbn1.gstatic.com/images?q=tbn:ANd9GcTBNSV9fdPqbt6bFgA0SHemOBcksTgGGfjPEWEDbknzuRlfGouJ"/>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63775" y="1470025"/>
            <a:ext cx="8540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00862" y="1103529"/>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03532" y="2090737"/>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AEF8B38-25CF-4EB6-8541-98ABE8722141}" type="slidenum">
              <a:rPr lang="en-US" altLang="en-US" sz="1200"/>
              <a:pPr algn="r"/>
              <a:t>185</a:t>
            </a:fld>
            <a:endParaRPr lang="en-US" altLang="en-US" sz="1800"/>
          </a:p>
        </p:txBody>
      </p:sp>
      <p:pic>
        <p:nvPicPr>
          <p:cNvPr id="2" name="Picture 1"/>
          <p:cNvPicPr>
            <a:picLocks noChangeAspect="1"/>
          </p:cNvPicPr>
          <p:nvPr/>
        </p:nvPicPr>
        <p:blipFill rotWithShape="1">
          <a:blip r:embed="rId13" cstate="screen">
            <a:extLst>
              <a:ext uri="{28A0092B-C50C-407E-A947-70E740481C1C}">
                <a14:useLocalDpi xmlns:a14="http://schemas.microsoft.com/office/drawing/2010/main"/>
              </a:ext>
            </a:extLst>
          </a:blip>
          <a:srcRect l="-1" t="36631" r="-9371" b="38519"/>
          <a:stretch/>
        </p:blipFill>
        <p:spPr>
          <a:xfrm>
            <a:off x="5068386" y="1173163"/>
            <a:ext cx="1036052" cy="257453"/>
          </a:xfrm>
          <a:prstGeom prst="rect">
            <a:avLst/>
          </a:prstGeom>
        </p:spPr>
      </p:pic>
    </p:spTree>
    <p:extLst>
      <p:ext uri="{BB962C8B-B14F-4D97-AF65-F5344CB8AC3E}">
        <p14:creationId xmlns:p14="http://schemas.microsoft.com/office/powerpoint/2010/main" val="1781633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123319"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186</a:t>
            </a:fld>
            <a:endParaRPr lang="en-US" altLang="en-US" sz="1800"/>
          </a:p>
        </p:txBody>
      </p:sp>
    </p:spTree>
    <p:extLst>
      <p:ext uri="{BB962C8B-B14F-4D97-AF65-F5344CB8AC3E}">
        <p14:creationId xmlns:p14="http://schemas.microsoft.com/office/powerpoint/2010/main" val="381579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187</a:t>
            </a:fld>
            <a:endParaRPr lang="en-US" altLang="en-US" sz="1800"/>
          </a:p>
        </p:txBody>
      </p:sp>
    </p:spTree>
    <p:extLst>
      <p:ext uri="{BB962C8B-B14F-4D97-AF65-F5344CB8AC3E}">
        <p14:creationId xmlns:p14="http://schemas.microsoft.com/office/powerpoint/2010/main" val="2630516983"/>
      </p:ext>
    </p:extLst>
  </p:cSld>
  <p:clrMapOvr>
    <a:masterClrMapping/>
  </p:clrMapOvr>
  <p:transition>
    <p:wipe dir="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188</a:t>
            </a:fld>
            <a:endParaRPr lang="en-US" altLang="en-US" sz="1800"/>
          </a:p>
        </p:txBody>
      </p:sp>
    </p:spTree>
    <p:custDataLst>
      <p:tags r:id="rId1"/>
    </p:custDataLst>
    <p:extLst>
      <p:ext uri="{BB962C8B-B14F-4D97-AF65-F5344CB8AC3E}">
        <p14:creationId xmlns:p14="http://schemas.microsoft.com/office/powerpoint/2010/main" val="1223508782"/>
      </p:ext>
    </p:extLst>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189</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Released its Second Cyber Report in 2014: </a:t>
            </a:r>
            <a:r>
              <a:rPr lang="en-US" i="1" dirty="0" smtClean="0"/>
              <a:t>Cyber Risk: The Growing Threat</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2</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nd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released June 2014</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i="1" kern="0" dirty="0" smtClean="0">
                <a:solidFill>
                  <a:srgbClr val="C00000"/>
                </a:solidFill>
                <a:latin typeface="Arial" panose="020B0604020202020204" pitchFamily="34" charset="0"/>
                <a:cs typeface="Arial" panose="020B0604020202020204" pitchFamily="34" charset="0"/>
              </a:rPr>
              <a:t>3</a:t>
            </a:r>
            <a:r>
              <a:rPr lang="en-US" sz="1900" b="1" i="1" kern="0" baseline="30000" dirty="0" smtClean="0">
                <a:solidFill>
                  <a:srgbClr val="C00000"/>
                </a:solidFill>
                <a:latin typeface="Arial" panose="020B0604020202020204" pitchFamily="34" charset="0"/>
                <a:cs typeface="Arial" panose="020B0604020202020204" pitchFamily="34" charset="0"/>
              </a:rPr>
              <a:t>rd</a:t>
            </a:r>
            <a:r>
              <a:rPr lang="en-US" sz="1900" b="1" i="1" kern="0" dirty="0" smtClean="0">
                <a:solidFill>
                  <a:srgbClr val="C00000"/>
                </a:solidFill>
                <a:latin typeface="Arial" panose="020B0604020202020204" pitchFamily="34" charset="0"/>
                <a:cs typeface="Arial" panose="020B0604020202020204" pitchFamily="34" charset="0"/>
              </a:rPr>
              <a:t> Report in Q2 2015</a:t>
            </a:r>
          </a:p>
          <a:p>
            <a:pPr marL="749300" lvl="1" indent="-292100" eaLnBrk="0" hangingPunct="0">
              <a:lnSpc>
                <a:spcPct val="70000"/>
              </a:lnSpc>
              <a:spcBef>
                <a:spcPct val="100000"/>
              </a:spcBef>
              <a:buClr>
                <a:schemeClr val="accent2"/>
              </a:buClr>
              <a:defRPr/>
            </a:pP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5255" y="1117602"/>
            <a:ext cx="4318797" cy="5523819"/>
          </a:xfrm>
          <a:prstGeom prst="rect">
            <a:avLst/>
          </a:prstGeom>
          <a:ln w="12700">
            <a:solidFill>
              <a:srgbClr val="225A7A"/>
            </a:solidFill>
          </a:ln>
        </p:spPr>
      </p:pic>
    </p:spTree>
    <p:extLst>
      <p:ext uri="{BB962C8B-B14F-4D97-AF65-F5344CB8AC3E}">
        <p14:creationId xmlns:p14="http://schemas.microsoft.com/office/powerpoint/2010/main" val="3293279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left)">
                                      <p:cBhvr>
                                        <p:cTn id="4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129AB3A-42F2-4523-9566-562DDD6B1197}" type="slidenum">
              <a:rPr lang="en-US" altLang="en-US" sz="900">
                <a:solidFill>
                  <a:schemeClr val="bg1"/>
                </a:solidFill>
              </a:rPr>
              <a:pPr algn="r">
                <a:lnSpc>
                  <a:spcPct val="85000"/>
                </a:lnSpc>
                <a:spcBef>
                  <a:spcPct val="20000"/>
                </a:spcBef>
                <a:buClrTx/>
                <a:buFontTx/>
                <a:buNone/>
              </a:pPr>
              <a:t>19</a:t>
            </a:fld>
            <a:endParaRPr lang="en-US" altLang="en-US" sz="900">
              <a:solidFill>
                <a:schemeClr val="bg1"/>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dirty="0">
                <a:solidFill>
                  <a:schemeClr val="bg1"/>
                </a:solidFill>
              </a:rPr>
              <a:t>Profitability and Growth in </a:t>
            </a:r>
            <a:r>
              <a:rPr lang="en-US" altLang="en-US" sz="4200" b="1" dirty="0" smtClean="0">
                <a:solidFill>
                  <a:schemeClr val="bg1"/>
                </a:solidFill>
              </a:rPr>
              <a:t>Maryland </a:t>
            </a:r>
            <a:r>
              <a:rPr lang="en-US" altLang="en-US" sz="4200" b="1" dirty="0">
                <a:solidFill>
                  <a:schemeClr val="bg1"/>
                </a:solidFill>
              </a:rPr>
              <a:t>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38670873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190</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190</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191</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26854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DISTRIBUTION </a:t>
            </a:r>
            <a:r>
              <a:rPr lang="en-US" sz="4200" b="1" dirty="0">
                <a:solidFill>
                  <a:schemeClr val="bg1"/>
                </a:solidFill>
              </a:rPr>
              <a:t>TRENDS</a:t>
            </a:r>
          </a:p>
        </p:txBody>
      </p:sp>
      <p:sp>
        <p:nvSpPr>
          <p:cNvPr id="2152456" name="Rectangle 8"/>
          <p:cNvSpPr>
            <a:spLocks noChangeArrowheads="1"/>
          </p:cNvSpPr>
          <p:nvPr/>
        </p:nvSpPr>
        <p:spPr bwMode="auto">
          <a:xfrm>
            <a:off x="854076" y="4362452"/>
            <a:ext cx="7435851" cy="1200329"/>
          </a:xfrm>
          <a:prstGeom prst="rect">
            <a:avLst/>
          </a:prstGeom>
          <a:noFill/>
          <a:ln w="9525" algn="ctr">
            <a:noFill/>
            <a:miter lim="800000"/>
            <a:headEnd/>
            <a:tailEnd/>
          </a:ln>
        </p:spPr>
        <p:txBody>
          <a:bodyPr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Distribution by Channel Type Continues to Evolve Rapidly</a:t>
            </a:r>
          </a:p>
        </p:txBody>
      </p:sp>
    </p:spTree>
    <p:extLst>
      <p:ext uri="{BB962C8B-B14F-4D97-AF65-F5344CB8AC3E}">
        <p14:creationId xmlns:p14="http://schemas.microsoft.com/office/powerpoint/2010/main" val="262678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192</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dirty="0"/>
              <a:t>All P/C Lines Distribution Channels, Direct vs. Independent Agents</a:t>
            </a:r>
            <a:endParaRPr lang="en-US" dirty="0" smtClean="0"/>
          </a:p>
        </p:txBody>
      </p:sp>
      <p:sp>
        <p:nvSpPr>
          <p:cNvPr id="47111"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68244"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4"/>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steadily lost market share from the early 1980s through the early 2000s across all P/C lines with some further erosion in the 2010s.  Direct channels include exclusive agency companies, direct marketers and direct sales (e.g., internet)</a:t>
            </a:r>
          </a:p>
        </p:txBody>
      </p:sp>
    </p:spTree>
    <p:extLst>
      <p:ext uri="{BB962C8B-B14F-4D97-AF65-F5344CB8AC3E}">
        <p14:creationId xmlns:p14="http://schemas.microsoft.com/office/powerpoint/2010/main" val="2152737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193</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70292"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9" y="3021016"/>
            <a:ext cx="4411663"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extLst>
      <p:ext uri="{BB962C8B-B14F-4D97-AF65-F5344CB8AC3E}">
        <p14:creationId xmlns:p14="http://schemas.microsoft.com/office/powerpoint/2010/main" val="868975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194</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69268"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3"/>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a:t>
            </a:r>
            <a:r>
              <a:rPr lang="en-US" sz="1600" b="1" dirty="0" smtClean="0">
                <a:solidFill>
                  <a:srgbClr val="FFFFFF"/>
                </a:solidFill>
              </a:rPr>
              <a:t>personal </a:t>
            </a:r>
            <a:r>
              <a:rPr lang="en-US" sz="1600" b="1" dirty="0">
                <a:solidFill>
                  <a:srgbClr val="FFFFFF"/>
                </a:solidFill>
              </a:rPr>
              <a:t>lines market share since the early 1970s.  Although the trend has slowed, it may be accelerating again.</a:t>
            </a:r>
          </a:p>
        </p:txBody>
      </p:sp>
    </p:spTree>
    <p:extLst>
      <p:ext uri="{BB962C8B-B14F-4D97-AF65-F5344CB8AC3E}">
        <p14:creationId xmlns:p14="http://schemas.microsoft.com/office/powerpoint/2010/main" val="1594012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8" y="6656391"/>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C9C2CDD-0E88-49C1-A2EF-9B5A8719C850}" type="slidenum">
              <a:rPr lang="en-US" altLang="en-US" sz="900">
                <a:solidFill>
                  <a:srgbClr val="000000"/>
                </a:solidFill>
              </a:rPr>
              <a:pPr algn="r">
                <a:lnSpc>
                  <a:spcPct val="85000"/>
                </a:lnSpc>
                <a:spcBef>
                  <a:spcPct val="20000"/>
                </a:spcBef>
              </a:pPr>
              <a:t>195</a:t>
            </a:fld>
            <a:endParaRPr lang="en-US" altLang="en-US" sz="900">
              <a:solidFill>
                <a:srgbClr val="000000"/>
              </a:solidFill>
            </a:endParaRPr>
          </a:p>
        </p:txBody>
      </p:sp>
      <p:sp>
        <p:nvSpPr>
          <p:cNvPr id="5125" name="Rectangle 5"/>
          <p:cNvSpPr>
            <a:spLocks noChangeArrowheads="1"/>
          </p:cNvSpPr>
          <p:nvPr/>
        </p:nvSpPr>
        <p:spPr bwMode="blackWhite">
          <a:xfrm>
            <a:off x="503242" y="5567364"/>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pPr>
            <a:r>
              <a:rPr lang="en-US" altLang="en-US" sz="2000" b="1">
                <a:solidFill>
                  <a:srgbClr val="FFFFFF"/>
                </a:solidFill>
              </a:rPr>
              <a:t>Direct Writers’ Market Share Has More Than Doubled Since 2000.</a:t>
            </a:r>
          </a:p>
        </p:txBody>
      </p:sp>
      <p:graphicFrame>
        <p:nvGraphicFramePr>
          <p:cNvPr id="5126" name="Object 7"/>
          <p:cNvGraphicFramePr>
            <a:graphicFrameLocks noChangeAspect="1"/>
          </p:cNvGraphicFramePr>
          <p:nvPr/>
        </p:nvGraphicFramePr>
        <p:xfrm>
          <a:off x="317502" y="1054103"/>
          <a:ext cx="8499475" cy="4518025"/>
        </p:xfrm>
        <a:graphic>
          <a:graphicData uri="http://schemas.openxmlformats.org/presentationml/2006/ole">
            <mc:AlternateContent xmlns:mc="http://schemas.openxmlformats.org/markup-compatibility/2006">
              <mc:Choice xmlns:v="urn:schemas-microsoft-com:vml" Requires="v">
                <p:oleObj spid="_x0000_s28171316" name="Chart" r:id="rId6" imgW="8504657" imgH="4529721" progId="Excel.Chart.8">
                  <p:embed/>
                </p:oleObj>
              </mc:Choice>
              <mc:Fallback>
                <p:oleObj name="Chart" r:id="rId6" imgW="8504657" imgH="4529721"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2" y="1054103"/>
                        <a:ext cx="8499475" cy="451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7"/>
          <p:cNvSpPr txBox="1">
            <a:spLocks noChangeArrowheads="1"/>
          </p:cNvSpPr>
          <p:nvPr/>
        </p:nvSpPr>
        <p:spPr bwMode="black">
          <a:xfrm>
            <a:off x="117476" y="103191"/>
            <a:ext cx="7831139" cy="860425"/>
          </a:xfrm>
          <a:prstGeom prst="rect">
            <a:avLst/>
          </a:prstGeom>
          <a:noFill/>
          <a:ln w="9525">
            <a:noFill/>
            <a:miter lim="800000"/>
            <a:headEnd/>
            <a:tailEnd/>
          </a:ln>
        </p:spPr>
        <p:txBody>
          <a:bodyPr lIns="45720" rIns="45720" anchor="ctr"/>
          <a:lstStyle/>
          <a:p>
            <a:pPr defTabSz="114297">
              <a:lnSpc>
                <a:spcPct val="90000"/>
              </a:lnSpc>
              <a:defRPr/>
            </a:pPr>
            <a:r>
              <a:rPr lang="en-US" sz="3000" b="1" kern="0" dirty="0">
                <a:solidFill>
                  <a:srgbClr val="225A7A"/>
                </a:solidFill>
                <a:ea typeface="+mj-ea"/>
                <a:cs typeface="+mj-cs"/>
              </a:rPr>
              <a:t>Growth in Select Major Pvt. Passenger Auto Direct Writers’ Market Share*</a:t>
            </a:r>
          </a:p>
        </p:txBody>
      </p:sp>
      <p:sp>
        <p:nvSpPr>
          <p:cNvPr id="5128" name="Text Box 5"/>
          <p:cNvSpPr txBox="1">
            <a:spLocks noChangeArrowheads="1"/>
          </p:cNvSpPr>
          <p:nvPr/>
        </p:nvSpPr>
        <p:spPr bwMode="auto">
          <a:xfrm>
            <a:off x="-19049" y="6424339"/>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
        <p:nvSpPr>
          <p:cNvPr id="5129" name="TextBox 1"/>
          <p:cNvSpPr txBox="1">
            <a:spLocks noChangeArrowheads="1"/>
          </p:cNvSpPr>
          <p:nvPr/>
        </p:nvSpPr>
        <p:spPr bwMode="auto">
          <a:xfrm>
            <a:off x="1017591" y="1241426"/>
            <a:ext cx="347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 of Total PPA Market)</a:t>
            </a:r>
          </a:p>
        </p:txBody>
      </p:sp>
    </p:spTree>
    <p:custDataLst>
      <p:tags r:id="rId2"/>
    </p:custDataLst>
    <p:extLst>
      <p:ext uri="{BB962C8B-B14F-4D97-AF65-F5344CB8AC3E}">
        <p14:creationId xmlns:p14="http://schemas.microsoft.com/office/powerpoint/2010/main" val="673002041"/>
      </p:ext>
    </p:extLst>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7171" name="Rectangle 106"/>
          <p:cNvSpPr txBox="1">
            <a:spLocks noGrp="1" noChangeArrowheads="1"/>
          </p:cNvSpPr>
          <p:nvPr/>
        </p:nvSpPr>
        <p:spPr bwMode="auto">
          <a:xfrm>
            <a:off x="2695575" y="6961188"/>
            <a:ext cx="37528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7172" name="Rectangle 110"/>
          <p:cNvSpPr txBox="1">
            <a:spLocks noGrp="1" noChangeArrowheads="1"/>
          </p:cNvSpPr>
          <p:nvPr/>
        </p:nvSpPr>
        <p:spPr bwMode="auto">
          <a:xfrm>
            <a:off x="8601078" y="6656391"/>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F07BC99-72CE-45B6-A8DB-0614019D93B8}" type="slidenum">
              <a:rPr lang="en-US" altLang="en-US" sz="900"/>
              <a:pPr algn="r">
                <a:lnSpc>
                  <a:spcPct val="85000"/>
                </a:lnSpc>
                <a:spcBef>
                  <a:spcPct val="20000"/>
                </a:spcBef>
              </a:pPr>
              <a:t>196</a:t>
            </a:fld>
            <a:endParaRPr lang="en-US" altLang="en-US" sz="900"/>
          </a:p>
        </p:txBody>
      </p:sp>
      <p:sp>
        <p:nvSpPr>
          <p:cNvPr id="2129925" name="Rectangle 5"/>
          <p:cNvSpPr>
            <a:spLocks noChangeArrowheads="1"/>
          </p:cNvSpPr>
          <p:nvPr/>
        </p:nvSpPr>
        <p:spPr bwMode="blackWhite">
          <a:xfrm>
            <a:off x="1714502" y="5292727"/>
            <a:ext cx="6557963" cy="10080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dirty="0">
                <a:solidFill>
                  <a:schemeClr val="bg1"/>
                </a:solidFill>
              </a:rPr>
              <a:t>Direct Writers Have More Than Tripled Their Premiums Written Since 2000.</a:t>
            </a:r>
            <a:endParaRPr lang="en-US" altLang="en-US" sz="2000" b="1" dirty="0">
              <a:solidFill>
                <a:srgbClr val="FFFFFF"/>
              </a:solidFill>
            </a:endParaRPr>
          </a:p>
        </p:txBody>
      </p:sp>
      <p:sp>
        <p:nvSpPr>
          <p:cNvPr id="7176" name="Rectangle 8"/>
          <p:cNvSpPr>
            <a:spLocks noChangeArrowheads="1"/>
          </p:cNvSpPr>
          <p:nvPr/>
        </p:nvSpPr>
        <p:spPr bwMode="black">
          <a:xfrm>
            <a:off x="347664" y="1119191"/>
            <a:ext cx="822166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5A4A13E3-1C6D-4027-B454-1F418202D756}" type="slidenum">
              <a:rPr lang="en-US" smtClean="0"/>
              <a:pPr>
                <a:defRPr/>
              </a:pPr>
              <a:t>196</a:t>
            </a:fld>
            <a:endParaRPr lang="en-US"/>
          </a:p>
        </p:txBody>
      </p:sp>
      <p:graphicFrame>
        <p:nvGraphicFramePr>
          <p:cNvPr id="7179" name="Chart 4"/>
          <p:cNvGraphicFramePr>
            <a:graphicFrameLocks/>
          </p:cNvGraphicFramePr>
          <p:nvPr>
            <p:extLst/>
          </p:nvPr>
        </p:nvGraphicFramePr>
        <p:xfrm>
          <a:off x="388941" y="1346201"/>
          <a:ext cx="8340725" cy="3879851"/>
        </p:xfrm>
        <a:graphic>
          <a:graphicData uri="http://schemas.openxmlformats.org/presentationml/2006/ole">
            <mc:AlternateContent xmlns:mc="http://schemas.openxmlformats.org/markup-compatibility/2006">
              <mc:Choice xmlns:v="urn:schemas-microsoft-com:vml" Requires="v">
                <p:oleObj spid="_x0000_s28172340" name="Chart" r:id="rId5" imgW="8343872" imgH="3876786" progId="Excel.Chart.8">
                  <p:embed/>
                </p:oleObj>
              </mc:Choice>
              <mc:Fallback>
                <p:oleObj name="Chart" r:id="rId5" imgW="8343872" imgH="3876786" progId="Excel.Chart.8">
                  <p:embed/>
                  <p:pic>
                    <p:nvPicPr>
                      <p:cNvPr id="0" name=""/>
                      <p:cNvPicPr>
                        <a:picLocks noChangeArrowheads="1"/>
                      </p:cNvPicPr>
                      <p:nvPr/>
                    </p:nvPicPr>
                    <p:blipFill>
                      <a:blip r:embed="rId6"/>
                      <a:srcRect/>
                      <a:stretch>
                        <a:fillRect/>
                      </a:stretch>
                    </p:blipFill>
                    <p:spPr bwMode="auto">
                      <a:xfrm>
                        <a:off x="388941" y="1346201"/>
                        <a:ext cx="8340725" cy="3879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7"/>
          <p:cNvSpPr txBox="1">
            <a:spLocks noChangeArrowheads="1"/>
          </p:cNvSpPr>
          <p:nvPr/>
        </p:nvSpPr>
        <p:spPr bwMode="black">
          <a:xfrm>
            <a:off x="117476" y="103191"/>
            <a:ext cx="7831139" cy="860425"/>
          </a:xfrm>
          <a:prstGeom prst="rect">
            <a:avLst/>
          </a:prstGeom>
          <a:noFill/>
          <a:ln w="9525">
            <a:noFill/>
            <a:miter lim="800000"/>
            <a:headEnd/>
            <a:tailEnd/>
          </a:ln>
        </p:spPr>
        <p:txBody>
          <a:bodyPr lIns="45720" rIns="45720" anchor="ctr"/>
          <a:lstStyle/>
          <a:p>
            <a:pPr defTabSz="114297">
              <a:lnSpc>
                <a:spcPct val="90000"/>
              </a:lnSpc>
              <a:defRPr/>
            </a:pPr>
            <a:r>
              <a:rPr lang="en-US" sz="3000" b="1" kern="0" dirty="0">
                <a:solidFill>
                  <a:srgbClr val="225A7A"/>
                </a:solidFill>
                <a:ea typeface="+mj-ea"/>
                <a:cs typeface="+mj-cs"/>
              </a:rPr>
              <a:t>Direct Premiums Written for Select Major Pvt. Passenger Auto Direct Writers’</a:t>
            </a:r>
          </a:p>
        </p:txBody>
      </p:sp>
      <p:sp>
        <p:nvSpPr>
          <p:cNvPr id="15" name="Text Box 5"/>
          <p:cNvSpPr txBox="1">
            <a:spLocks noChangeArrowheads="1"/>
          </p:cNvSpPr>
          <p:nvPr/>
        </p:nvSpPr>
        <p:spPr bwMode="auto">
          <a:xfrm>
            <a:off x="-19049" y="6424339"/>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Tree>
    <p:extLst>
      <p:ext uri="{BB962C8B-B14F-4D97-AF65-F5344CB8AC3E}">
        <p14:creationId xmlns:p14="http://schemas.microsoft.com/office/powerpoint/2010/main" val="89578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DF2B6EC6-D4C1-4BEA-9250-09FFB9064385}" type="slidenum">
              <a:rPr lang="en-US" smtClean="0"/>
              <a:pPr>
                <a:defRPr/>
              </a:pPr>
              <a:t>197</a:t>
            </a:fld>
            <a:endParaRPr lang="en-US" smtClean="0"/>
          </a:p>
        </p:txBody>
      </p:sp>
      <p:sp>
        <p:nvSpPr>
          <p:cNvPr id="9220" name="Rectangle 11"/>
          <p:cNvSpPr>
            <a:spLocks noGrp="1" noChangeArrowheads="1"/>
          </p:cNvSpPr>
          <p:nvPr>
            <p:ph type="title"/>
          </p:nvPr>
        </p:nvSpPr>
        <p:spPr/>
        <p:txBody>
          <a:bodyPr/>
          <a:lstStyle/>
          <a:p>
            <a:r>
              <a:rPr lang="en-US" altLang="en-US" dirty="0" smtClean="0">
                <a:latin typeface="Arial" panose="020B0604020202020204" pitchFamily="34" charset="0"/>
              </a:rPr>
              <a:t>Growth Rates: Major PPA Direct Writers vs. All Private Passenger Auto Writers</a:t>
            </a:r>
          </a:p>
        </p:txBody>
      </p:sp>
      <p:graphicFrame>
        <p:nvGraphicFramePr>
          <p:cNvPr id="9221" name="Object 4"/>
          <p:cNvGraphicFramePr>
            <a:graphicFrameLocks noChangeAspect="1"/>
          </p:cNvGraphicFramePr>
          <p:nvPr>
            <p:extLst>
              <p:ext uri="{D42A27DB-BD31-4B8C-83A1-F6EECF244321}">
                <p14:modId xmlns:p14="http://schemas.microsoft.com/office/powerpoint/2010/main" val="205550977"/>
              </p:ext>
            </p:extLst>
          </p:nvPr>
        </p:nvGraphicFramePr>
        <p:xfrm>
          <a:off x="414338" y="1293813"/>
          <a:ext cx="8340725" cy="3992562"/>
        </p:xfrm>
        <a:graphic>
          <a:graphicData uri="http://schemas.openxmlformats.org/presentationml/2006/ole">
            <mc:AlternateContent xmlns:mc="http://schemas.openxmlformats.org/markup-compatibility/2006">
              <mc:Choice xmlns:v="urn:schemas-microsoft-com:vml" Requires="v">
                <p:oleObj spid="_x0000_s28173364" name="Worksheet" r:id="rId5" imgW="8343822" imgH="4000306" progId="Excel.Sheet.8">
                  <p:embed/>
                </p:oleObj>
              </mc:Choice>
              <mc:Fallback>
                <p:oleObj name="Worksheet" r:id="rId5" imgW="8343822" imgH="4000306" progId="Excel.Sheet.8">
                  <p:embed/>
                  <p:pic>
                    <p:nvPicPr>
                      <p:cNvPr id="0" name=""/>
                      <p:cNvPicPr>
                        <a:picLocks noChangeAspect="1" noChangeArrowheads="1"/>
                      </p:cNvPicPr>
                      <p:nvPr/>
                    </p:nvPicPr>
                    <p:blipFill>
                      <a:blip r:embed="rId6"/>
                      <a:srcRect/>
                      <a:stretch>
                        <a:fillRect/>
                      </a:stretch>
                    </p:blipFill>
                    <p:spPr bwMode="auto">
                      <a:xfrm>
                        <a:off x="414338" y="1293813"/>
                        <a:ext cx="8340725" cy="399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38276" y="5464176"/>
            <a:ext cx="6877050" cy="92233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dirty="0">
                <a:solidFill>
                  <a:srgbClr val="FFFFFF"/>
                </a:solidFill>
              </a:rPr>
              <a:t>Direct Writers Have Grown Faster Than The Private Passenger Market </a:t>
            </a:r>
            <a:r>
              <a:rPr lang="en-US" altLang="en-US" sz="2000" b="1" dirty="0" smtClean="0">
                <a:solidFill>
                  <a:srgbClr val="FFFFFF"/>
                </a:solidFill>
              </a:rPr>
              <a:t>Since 2002</a:t>
            </a:r>
            <a:endParaRPr lang="en-US" altLang="en-US" sz="2000" b="1" dirty="0">
              <a:solidFill>
                <a:srgbClr val="FFFFFF"/>
              </a:solidFill>
            </a:endParaRPr>
          </a:p>
        </p:txBody>
      </p:sp>
      <p:sp>
        <p:nvSpPr>
          <p:cNvPr id="9223" name="Rectangle 8"/>
          <p:cNvSpPr>
            <a:spLocks noChangeArrowheads="1"/>
          </p:cNvSpPr>
          <p:nvPr/>
        </p:nvSpPr>
        <p:spPr bwMode="black">
          <a:xfrm>
            <a:off x="382589" y="1135066"/>
            <a:ext cx="390525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Growth Vs. Prior Year)</a:t>
            </a:r>
          </a:p>
        </p:txBody>
      </p:sp>
      <p:sp>
        <p:nvSpPr>
          <p:cNvPr id="1926153" name="AutoShape 9"/>
          <p:cNvSpPr>
            <a:spLocks noChangeArrowheads="1"/>
          </p:cNvSpPr>
          <p:nvPr/>
        </p:nvSpPr>
        <p:spPr bwMode="blackWhite">
          <a:xfrm>
            <a:off x="5908679" y="1216302"/>
            <a:ext cx="2111375" cy="839787"/>
          </a:xfrm>
          <a:prstGeom prst="wedgeRectCallout">
            <a:avLst>
              <a:gd name="adj1" fmla="val 11697"/>
              <a:gd name="adj2" fmla="val 2156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Growth Has Picked Up With the Economic Recovery.</a:t>
            </a:r>
          </a:p>
        </p:txBody>
      </p:sp>
      <p:sp>
        <p:nvSpPr>
          <p:cNvPr id="10" name="Text Box 5"/>
          <p:cNvSpPr txBox="1">
            <a:spLocks noChangeArrowheads="1"/>
          </p:cNvSpPr>
          <p:nvPr/>
        </p:nvSpPr>
        <p:spPr bwMode="auto">
          <a:xfrm>
            <a:off x="-104777" y="6452915"/>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Tree>
    <p:extLst>
      <p:ext uri="{BB962C8B-B14F-4D97-AF65-F5344CB8AC3E}">
        <p14:creationId xmlns:p14="http://schemas.microsoft.com/office/powerpoint/2010/main" val="4110819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198</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dirty="0" smtClean="0"/>
              <a:t>Top 10 and Direct PP Auto Writers Gained Market Share from 2009 to 2013</a:t>
            </a:r>
          </a:p>
        </p:txBody>
      </p:sp>
      <p:sp>
        <p:nvSpPr>
          <p:cNvPr id="2028561" name="Rectangle 17"/>
          <p:cNvSpPr>
            <a:spLocks noChangeArrowheads="1"/>
          </p:cNvSpPr>
          <p:nvPr/>
        </p:nvSpPr>
        <p:spPr bwMode="blackWhite">
          <a:xfrm>
            <a:off x="1119982" y="5288760"/>
            <a:ext cx="6573839"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Independent Agency carriers have turned in a mixed growth performance in 2014</a:t>
            </a:r>
          </a:p>
        </p:txBody>
      </p:sp>
      <p:sp>
        <p:nvSpPr>
          <p:cNvPr id="11" name="Rectangle 6"/>
          <p:cNvSpPr>
            <a:spLocks noChangeArrowheads="1"/>
          </p:cNvSpPr>
          <p:nvPr/>
        </p:nvSpPr>
        <p:spPr bwMode="auto">
          <a:xfrm>
            <a:off x="1" y="6582029"/>
            <a:ext cx="8942388" cy="27597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1" dirty="0"/>
              <a:t>Sources: comScore data, </a:t>
            </a:r>
            <a:r>
              <a:rPr lang="en-US" sz="1051" dirty="0" err="1"/>
              <a:t>Evercore</a:t>
            </a:r>
            <a:r>
              <a:rPr lang="en-US" sz="1051" dirty="0"/>
              <a:t> ISI  Research, Nov. 2014.</a:t>
            </a:r>
          </a:p>
        </p:txBody>
      </p:sp>
      <p:pic>
        <p:nvPicPr>
          <p:cNvPr id="3" name="Picture 2"/>
          <p:cNvPicPr>
            <a:picLocks noChangeAspect="1"/>
          </p:cNvPicPr>
          <p:nvPr/>
        </p:nvPicPr>
        <p:blipFill>
          <a:blip r:embed="rId3"/>
          <a:stretch>
            <a:fillRect/>
          </a:stretch>
        </p:blipFill>
        <p:spPr>
          <a:xfrm>
            <a:off x="298454" y="1152482"/>
            <a:ext cx="8549807" cy="5136403"/>
          </a:xfrm>
          <a:prstGeom prst="rect">
            <a:avLst/>
          </a:prstGeom>
        </p:spPr>
      </p:pic>
    </p:spTree>
    <p:extLst>
      <p:ext uri="{BB962C8B-B14F-4D97-AF65-F5344CB8AC3E}">
        <p14:creationId xmlns:p14="http://schemas.microsoft.com/office/powerpoint/2010/main" val="1403326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28561"/>
                                        </p:tgtEl>
                                        <p:attrNameLst>
                                          <p:attrName>style.visibility</p:attrName>
                                        </p:attrNameLst>
                                      </p:cBhvr>
                                      <p:to>
                                        <p:strVal val="visible"/>
                                      </p:to>
                                    </p:set>
                                    <p:anim calcmode="lin" valueType="num">
                                      <p:cBhvr>
                                        <p:cTn id="7" dur="500" fill="hold"/>
                                        <p:tgtEl>
                                          <p:spTgt spid="2028561"/>
                                        </p:tgtEl>
                                        <p:attrNameLst>
                                          <p:attrName>ppt_w</p:attrName>
                                        </p:attrNameLst>
                                      </p:cBhvr>
                                      <p:tavLst>
                                        <p:tav tm="0">
                                          <p:val>
                                            <p:fltVal val="0"/>
                                          </p:val>
                                        </p:tav>
                                        <p:tav tm="100000">
                                          <p:val>
                                            <p:strVal val="#ppt_w"/>
                                          </p:val>
                                        </p:tav>
                                      </p:tavLst>
                                    </p:anim>
                                    <p:anim calcmode="lin" valueType="num">
                                      <p:cBhvr>
                                        <p:cTn id="8"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561"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199</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dirty="0" smtClean="0"/>
              <a:t>Top Line Growth of Major Independent Agency PP Auto Writers, 2009 – 2014H1</a:t>
            </a:r>
          </a:p>
        </p:txBody>
      </p:sp>
      <p:sp>
        <p:nvSpPr>
          <p:cNvPr id="2028561" name="Rectangle 17"/>
          <p:cNvSpPr>
            <a:spLocks noChangeArrowheads="1"/>
          </p:cNvSpPr>
          <p:nvPr/>
        </p:nvSpPr>
        <p:spPr bwMode="blackWhite">
          <a:xfrm>
            <a:off x="1119982" y="5288760"/>
            <a:ext cx="6573839"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Independent Agency carriers have turned in a mixed growth performance in the PP Auto line in 2014</a:t>
            </a:r>
          </a:p>
        </p:txBody>
      </p:sp>
      <p:pic>
        <p:nvPicPr>
          <p:cNvPr id="2" name="Picture 1"/>
          <p:cNvPicPr>
            <a:picLocks noChangeAspect="1"/>
          </p:cNvPicPr>
          <p:nvPr/>
        </p:nvPicPr>
        <p:blipFill>
          <a:blip r:embed="rId3"/>
          <a:stretch>
            <a:fillRect/>
          </a:stretch>
        </p:blipFill>
        <p:spPr>
          <a:xfrm>
            <a:off x="168629" y="1335615"/>
            <a:ext cx="8476547" cy="3313649"/>
          </a:xfrm>
          <a:prstGeom prst="rect">
            <a:avLst/>
          </a:prstGeom>
        </p:spPr>
      </p:pic>
      <p:sp>
        <p:nvSpPr>
          <p:cNvPr id="11" name="Rectangle 6"/>
          <p:cNvSpPr>
            <a:spLocks noChangeArrowheads="1"/>
          </p:cNvSpPr>
          <p:nvPr/>
        </p:nvSpPr>
        <p:spPr bwMode="auto">
          <a:xfrm>
            <a:off x="1" y="6582029"/>
            <a:ext cx="8942388" cy="27597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1" dirty="0"/>
              <a:t>Sources: </a:t>
            </a:r>
            <a:r>
              <a:rPr lang="en-US" sz="1051" dirty="0" err="1"/>
              <a:t>Evercore</a:t>
            </a:r>
            <a:r>
              <a:rPr lang="en-US" sz="1051" dirty="0"/>
              <a:t> Equity  Research, Nov. 2014.</a:t>
            </a:r>
          </a:p>
        </p:txBody>
      </p:sp>
    </p:spTree>
    <p:extLst>
      <p:ext uri="{BB962C8B-B14F-4D97-AF65-F5344CB8AC3E}">
        <p14:creationId xmlns:p14="http://schemas.microsoft.com/office/powerpoint/2010/main" val="4224668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28561"/>
                                        </p:tgtEl>
                                        <p:attrNameLst>
                                          <p:attrName>style.visibility</p:attrName>
                                        </p:attrNameLst>
                                      </p:cBhvr>
                                      <p:to>
                                        <p:strVal val="visible"/>
                                      </p:to>
                                    </p:set>
                                    <p:anim calcmode="lin" valueType="num">
                                      <p:cBhvr>
                                        <p:cTn id="7" dur="500" fill="hold"/>
                                        <p:tgtEl>
                                          <p:spTgt spid="2028561"/>
                                        </p:tgtEl>
                                        <p:attrNameLst>
                                          <p:attrName>ppt_w</p:attrName>
                                        </p:attrNameLst>
                                      </p:cBhvr>
                                      <p:tavLst>
                                        <p:tav tm="0">
                                          <p:val>
                                            <p:fltVal val="0"/>
                                          </p:val>
                                        </p:tav>
                                        <p:tav tm="100000">
                                          <p:val>
                                            <p:strVal val="#ppt_w"/>
                                          </p:val>
                                        </p:tav>
                                      </p:tavLst>
                                    </p:anim>
                                    <p:anim calcmode="lin" valueType="num">
                                      <p:cBhvr>
                                        <p:cTn id="8"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56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Riots, Civil Commotion          and Insurance</a:t>
            </a:r>
            <a:endParaRPr lang="en-US" sz="4000" b="1" i="1" dirty="0">
              <a:solidFill>
                <a:srgbClr val="FFFFFF"/>
              </a:solidFill>
            </a:endParaRPr>
          </a:p>
        </p:txBody>
      </p:sp>
      <p:sp>
        <p:nvSpPr>
          <p:cNvPr id="1940487" name="Rectangle 7"/>
          <p:cNvSpPr>
            <a:spLocks noChangeArrowheads="1"/>
          </p:cNvSpPr>
          <p:nvPr/>
        </p:nvSpPr>
        <p:spPr bwMode="auto">
          <a:xfrm>
            <a:off x="514350" y="3763963"/>
            <a:ext cx="8020050" cy="2723823"/>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Damage to Insured Properties is Generally Covered Under Standard Property and Auto Policies</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Baltimore Riots Have Officially Been Designated a PCS CAT Event</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89FB895-0830-4FC9-882E-473F9B35DBA0}" type="slidenum">
              <a:rPr lang="en-US" altLang="en-US" sz="900"/>
              <a:pPr algn="r">
                <a:lnSpc>
                  <a:spcPct val="85000"/>
                </a:lnSpc>
                <a:spcBef>
                  <a:spcPct val="20000"/>
                </a:spcBef>
                <a:buClrTx/>
                <a:buFontTx/>
                <a:buNone/>
              </a:pPr>
              <a:t>20</a:t>
            </a:fld>
            <a:endParaRPr lang="en-US" altLang="en-US" sz="900"/>
          </a:p>
        </p:txBody>
      </p:sp>
      <p:sp>
        <p:nvSpPr>
          <p:cNvPr id="7171"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MD vs. U.S., 2004-2013</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213261"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Text Box 6"/>
          <p:cNvSpPr txBox="1">
            <a:spLocks noChangeArrowheads="1"/>
          </p:cNvSpPr>
          <p:nvPr/>
        </p:nvSpPr>
        <p:spPr bwMode="blackWhite">
          <a:xfrm>
            <a:off x="3998913" y="12493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9.5%</a:t>
            </a:r>
          </a:p>
        </p:txBody>
      </p:sp>
    </p:spTree>
    <p:extLst>
      <p:ext uri="{BB962C8B-B14F-4D97-AF65-F5344CB8AC3E}">
        <p14:creationId xmlns:p14="http://schemas.microsoft.com/office/powerpoint/2010/main" val="899767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0"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200</a:t>
            </a:fld>
            <a:endParaRPr lang="en-US" smtClean="0">
              <a:solidFill>
                <a:srgbClr val="000000"/>
              </a:solidFill>
            </a:endParaRPr>
          </a:p>
        </p:txBody>
      </p:sp>
      <p:sp>
        <p:nvSpPr>
          <p:cNvPr id="101382" name="Rectangle 2"/>
          <p:cNvSpPr>
            <a:spLocks noGrp="1" noChangeArrowheads="1"/>
          </p:cNvSpPr>
          <p:nvPr>
            <p:ph type="title"/>
          </p:nvPr>
        </p:nvSpPr>
        <p:spPr>
          <a:xfrm>
            <a:off x="235389" y="90491"/>
            <a:ext cx="7400925" cy="860425"/>
          </a:xfrm>
        </p:spPr>
        <p:txBody>
          <a:bodyPr/>
          <a:lstStyle/>
          <a:p>
            <a:r>
              <a:rPr lang="en-US" dirty="0" smtClean="0"/>
              <a:t>Advertising Spend Change by Select Personal Auto Writers:  2013 vs. 2012</a:t>
            </a:r>
          </a:p>
        </p:txBody>
      </p:sp>
      <p:sp>
        <p:nvSpPr>
          <p:cNvPr id="1938437" name="Rectangle 5"/>
          <p:cNvSpPr>
            <a:spLocks noChangeArrowheads="1"/>
          </p:cNvSpPr>
          <p:nvPr/>
        </p:nvSpPr>
        <p:spPr bwMode="blackWhite">
          <a:xfrm>
            <a:off x="1183346" y="5499850"/>
            <a:ext cx="6952129" cy="87405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Changes in ad spending vary widely across auto insurers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4" y="1266829"/>
            <a:ext cx="8221663" cy="221599"/>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a:solidFill>
                  <a:srgbClr val="225A7A"/>
                </a:solidFill>
              </a:rPr>
              <a:t>Percentage Change (%)</a:t>
            </a:r>
          </a:p>
        </p:txBody>
      </p:sp>
      <p:graphicFrame>
        <p:nvGraphicFramePr>
          <p:cNvPr id="101378" name="Object 7"/>
          <p:cNvGraphicFramePr>
            <a:graphicFrameLocks noChangeAspect="1"/>
          </p:cNvGraphicFramePr>
          <p:nvPr>
            <p:extLst/>
          </p:nvPr>
        </p:nvGraphicFramePr>
        <p:xfrm>
          <a:off x="347666" y="1803401"/>
          <a:ext cx="8296275" cy="3752851"/>
        </p:xfrm>
        <a:graphic>
          <a:graphicData uri="http://schemas.openxmlformats.org/presentationml/2006/ole">
            <mc:AlternateContent xmlns:mc="http://schemas.openxmlformats.org/markup-compatibility/2006">
              <mc:Choice xmlns:v="urn:schemas-microsoft-com:vml" Requires="v">
                <p:oleObj spid="_x0000_s28174388" name="Chart" r:id="rId4" imgW="8296386" imgH="3762230" progId="MSGraph.Chart.8">
                  <p:embed followColorScheme="full"/>
                </p:oleObj>
              </mc:Choice>
              <mc:Fallback>
                <p:oleObj name="Chart" r:id="rId4" imgW="8296386" imgH="3762230" progId="MSGraph.Chart.8">
                  <p:embed followColorScheme="full"/>
                  <p:pic>
                    <p:nvPicPr>
                      <p:cNvPr id="0" name=""/>
                      <p:cNvPicPr>
                        <a:picLocks noChangeAspect="1" noChangeArrowheads="1"/>
                      </p:cNvPicPr>
                      <p:nvPr/>
                    </p:nvPicPr>
                    <p:blipFill>
                      <a:blip r:embed="rId5"/>
                      <a:srcRect/>
                      <a:stretch>
                        <a:fillRect/>
                      </a:stretch>
                    </p:blipFill>
                    <p:spPr bwMode="gray">
                      <a:xfrm>
                        <a:off x="347666" y="1803401"/>
                        <a:ext cx="8296275" cy="3752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4659407" y="1121477"/>
            <a:ext cx="2989388" cy="1545851"/>
          </a:xfrm>
          <a:prstGeom prst="wedgeRectCallout">
            <a:avLst>
              <a:gd name="adj1" fmla="val -147191"/>
              <a:gd name="adj2" fmla="val 189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Nationwide</a:t>
            </a:r>
            <a:r>
              <a:rPr lang="en-US" b="1" dirty="0" smtClean="0">
                <a:solidFill>
                  <a:srgbClr val="FFFFFF"/>
                </a:solidFill>
                <a:cs typeface="Arial" charset="0"/>
              </a:rPr>
              <a:t> led the industry in 2013 in terms of increase in personal auto ad spend growth, displacing Allstate</a:t>
            </a:r>
            <a:endParaRPr lang="en-US" b="1" dirty="0">
              <a:solidFill>
                <a:srgbClr val="FFFFFF"/>
              </a:solidFill>
              <a:latin typeface="Arial" charset="0"/>
              <a:cs typeface="Arial" charset="0"/>
            </a:endParaRPr>
          </a:p>
        </p:txBody>
      </p:sp>
      <p:sp>
        <p:nvSpPr>
          <p:cNvPr id="11" name="Rectangle 6"/>
          <p:cNvSpPr>
            <a:spLocks noChangeArrowheads="1"/>
          </p:cNvSpPr>
          <p:nvPr/>
        </p:nvSpPr>
        <p:spPr bwMode="auto">
          <a:xfrm>
            <a:off x="1" y="6575618"/>
            <a:ext cx="8942388"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Sources: Company data, </a:t>
            </a:r>
            <a:r>
              <a:rPr lang="en-US" sz="1100" dirty="0" err="1"/>
              <a:t>Evercore</a:t>
            </a:r>
            <a:r>
              <a:rPr lang="en-US" sz="1100" dirty="0"/>
              <a:t> ISI  Research, Nov. 2014.</a:t>
            </a:r>
          </a:p>
        </p:txBody>
      </p:sp>
      <p:sp>
        <p:nvSpPr>
          <p:cNvPr id="12" name="AutoShape 8"/>
          <p:cNvSpPr>
            <a:spLocks noChangeArrowheads="1"/>
          </p:cNvSpPr>
          <p:nvPr/>
        </p:nvSpPr>
        <p:spPr bwMode="blackWhite">
          <a:xfrm>
            <a:off x="4458498" y="3709667"/>
            <a:ext cx="1628775" cy="633320"/>
          </a:xfrm>
          <a:prstGeom prst="wedgeRectCallout">
            <a:avLst>
              <a:gd name="adj1" fmla="val 1055"/>
              <a:gd name="adj2" fmla="val -107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+3% ex-</a:t>
            </a:r>
            <a:r>
              <a:rPr lang="en-US" b="1" dirty="0" err="1" smtClean="0">
                <a:solidFill>
                  <a:srgbClr val="FFFFFF"/>
                </a:solidFill>
              </a:rPr>
              <a:t>Esurance</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28177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3000"/>
                            </p:stCondLst>
                            <p:childTnLst>
                              <p:par>
                                <p:cTn id="14" presetID="22" presetClass="entr" presetSubtype="2"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P spid="12"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201</a:t>
            </a:fld>
            <a:endParaRPr lang="en-US" smtClean="0">
              <a:solidFill>
                <a:srgbClr val="000000"/>
              </a:solidFill>
            </a:endParaRPr>
          </a:p>
        </p:txBody>
      </p:sp>
      <p:sp>
        <p:nvSpPr>
          <p:cNvPr id="48134" name="Rectangle 2"/>
          <p:cNvSpPr>
            <a:spLocks noGrp="1" noChangeArrowheads="1"/>
          </p:cNvSpPr>
          <p:nvPr>
            <p:ph type="title"/>
          </p:nvPr>
        </p:nvSpPr>
        <p:spPr>
          <a:xfrm>
            <a:off x="84135" y="90491"/>
            <a:ext cx="7716839" cy="860425"/>
          </a:xfrm>
        </p:spPr>
        <p:txBody>
          <a:bodyPr/>
          <a:lstStyle/>
          <a:p>
            <a:r>
              <a:rPr lang="en-US" sz="2600" dirty="0"/>
              <a:t>Y/Y Change in Unique Website Visitors of Select Personal Auto Writers, Aug. 2013 – Oct. 2014</a:t>
            </a:r>
          </a:p>
        </p:txBody>
      </p:sp>
      <p:sp>
        <p:nvSpPr>
          <p:cNvPr id="11" name="Rectangle 6"/>
          <p:cNvSpPr>
            <a:spLocks noChangeArrowheads="1"/>
          </p:cNvSpPr>
          <p:nvPr/>
        </p:nvSpPr>
        <p:spPr bwMode="auto">
          <a:xfrm>
            <a:off x="1" y="6582029"/>
            <a:ext cx="8942388" cy="27597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1" dirty="0"/>
              <a:t>Sources: SNL data, </a:t>
            </a:r>
            <a:r>
              <a:rPr lang="en-US" sz="1051" dirty="0" err="1"/>
              <a:t>Evercore</a:t>
            </a:r>
            <a:r>
              <a:rPr lang="en-US" sz="1051" dirty="0"/>
              <a:t> ISI  Research, Nov. 2014.</a:t>
            </a:r>
          </a:p>
        </p:txBody>
      </p:sp>
      <p:pic>
        <p:nvPicPr>
          <p:cNvPr id="2" name="Picture 1"/>
          <p:cNvPicPr>
            <a:picLocks noChangeAspect="1"/>
          </p:cNvPicPr>
          <p:nvPr/>
        </p:nvPicPr>
        <p:blipFill>
          <a:blip r:embed="rId3"/>
          <a:stretch>
            <a:fillRect/>
          </a:stretch>
        </p:blipFill>
        <p:spPr>
          <a:xfrm>
            <a:off x="85729" y="1545625"/>
            <a:ext cx="8963025" cy="4441825"/>
          </a:xfrm>
          <a:prstGeom prst="rect">
            <a:avLst/>
          </a:prstGeom>
        </p:spPr>
      </p:pic>
      <p:sp>
        <p:nvSpPr>
          <p:cNvPr id="10" name="AutoShape 13"/>
          <p:cNvSpPr>
            <a:spLocks noChangeArrowheads="1"/>
          </p:cNvSpPr>
          <p:nvPr/>
        </p:nvSpPr>
        <p:spPr bwMode="blackWhite">
          <a:xfrm>
            <a:off x="4729166" y="1138739"/>
            <a:ext cx="2900361" cy="961524"/>
          </a:xfrm>
          <a:prstGeom prst="wedgeRectCallout">
            <a:avLst>
              <a:gd name="adj1" fmla="val 47511"/>
              <a:gd name="adj2" fmla="val 1078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Visitor traffic can be highly volatile, though for GEICO and State Farm it is relatively stable</a:t>
            </a:r>
          </a:p>
        </p:txBody>
      </p:sp>
    </p:spTree>
    <p:extLst>
      <p:ext uri="{BB962C8B-B14F-4D97-AF65-F5344CB8AC3E}">
        <p14:creationId xmlns:p14="http://schemas.microsoft.com/office/powerpoint/2010/main" val="17920840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202</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31196" y="83911"/>
            <a:ext cx="8016875" cy="860425"/>
          </a:xfrm>
        </p:spPr>
        <p:txBody>
          <a:bodyPr/>
          <a:lstStyle/>
          <a:p>
            <a:r>
              <a:rPr lang="en-GB" dirty="0" smtClean="0"/>
              <a:t>The Rise of the Smart Phone: Technology is Available for </a:t>
            </a:r>
            <a:r>
              <a:rPr lang="en-GB" u="sng" dirty="0" smtClean="0"/>
              <a:t>All</a:t>
            </a:r>
            <a:r>
              <a:rPr lang="en-GB" dirty="0" smtClean="0"/>
              <a:t> Distribution Channels</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203</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196" y="1688152"/>
            <a:ext cx="6218711" cy="408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bwMode="black">
          <a:xfrm>
            <a:off x="230261" y="5971450"/>
            <a:ext cx="5997923" cy="648072"/>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t>Note: Share of positive responses to the question: “Have you used your mobile device in the past two years to deal online with an insurer?”</a:t>
            </a:r>
          </a:p>
          <a:p>
            <a:pPr marL="0" indent="0">
              <a:buFont typeface="Arial" pitchFamily="34" charset="0"/>
              <a:buNone/>
            </a:pPr>
            <a:r>
              <a:rPr lang="en-GB" sz="1200" dirty="0" smtClean="0"/>
              <a:t>Source: Swiss Re from “2013 Consumer-Driven Innovation Survey.” Accenture (2013)</a:t>
            </a:r>
            <a:endParaRPr lang="en-GB" sz="1200" dirty="0"/>
          </a:p>
        </p:txBody>
      </p:sp>
      <p:sp>
        <p:nvSpPr>
          <p:cNvPr id="9" name="TextBox 1"/>
          <p:cNvSpPr txBox="1"/>
          <p:nvPr/>
        </p:nvSpPr>
        <p:spPr>
          <a:xfrm>
            <a:off x="298450" y="1047466"/>
            <a:ext cx="5710346" cy="5375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225A7A"/>
                </a:solidFill>
                <a:latin typeface="Arial" panose="020B0604020202020204" pitchFamily="34" charset="0"/>
                <a:cs typeface="Arial" panose="020B0604020202020204" pitchFamily="34" charset="0"/>
              </a:rPr>
              <a:t>Use of smart mobile devices in insurance distribution</a:t>
            </a:r>
          </a:p>
        </p:txBody>
      </p:sp>
      <p:sp>
        <p:nvSpPr>
          <p:cNvPr id="10" name="Text Box 6"/>
          <p:cNvSpPr txBox="1">
            <a:spLocks noChangeArrowheads="1"/>
          </p:cNvSpPr>
          <p:nvPr/>
        </p:nvSpPr>
        <p:spPr bwMode="blackWhite">
          <a:xfrm>
            <a:off x="6418938" y="1326683"/>
            <a:ext cx="2710774" cy="165602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 Positive Responses to the Question: Have you used your mobile device in the past two years to deal online with an insurer?</a:t>
            </a:r>
            <a:endParaRPr lang="en-US" b="1" dirty="0">
              <a:solidFill>
                <a:srgbClr val="FFFFFF"/>
              </a:solidFill>
            </a:endParaRPr>
          </a:p>
        </p:txBody>
      </p:sp>
      <p:sp>
        <p:nvSpPr>
          <p:cNvPr id="11" name="AutoShape 7"/>
          <p:cNvSpPr>
            <a:spLocks noChangeArrowheads="1"/>
          </p:cNvSpPr>
          <p:nvPr/>
        </p:nvSpPr>
        <p:spPr bwMode="blackWhite">
          <a:xfrm>
            <a:off x="6595606" y="3516051"/>
            <a:ext cx="2357437" cy="1556012"/>
          </a:xfrm>
          <a:prstGeom prst="wedgeRectCallout">
            <a:avLst>
              <a:gd name="adj1" fmla="val -74246"/>
              <a:gd name="adj2" fmla="val -37847"/>
            </a:avLst>
          </a:prstGeom>
          <a:solidFill>
            <a:srgbClr val="FFC000"/>
          </a:soli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Smart phones are a technology available to all distribution channels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7159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51851"/>
            <a:ext cx="8028641" cy="1143001"/>
          </a:xfrm>
        </p:spPr>
        <p:txBody>
          <a:bodyPr/>
          <a:lstStyle/>
          <a:p>
            <a:r>
              <a:rPr lang="en-US" sz="2800" dirty="0" smtClean="0"/>
              <a:t>                   : Should Insurers Be Concerned?</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204</a:t>
            </a:fld>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959" y="1171248"/>
            <a:ext cx="6024563" cy="332292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683" y="2504675"/>
            <a:ext cx="6024563" cy="332292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9304" y="3308098"/>
            <a:ext cx="6175608" cy="3406233"/>
          </a:xfrm>
          <a:prstGeom prst="rect">
            <a:avLst/>
          </a:prstGeom>
        </p:spPr>
      </p:pic>
      <p:sp>
        <p:nvSpPr>
          <p:cNvPr id="11" name="AutoShape 13"/>
          <p:cNvSpPr>
            <a:spLocks noChangeArrowheads="1"/>
          </p:cNvSpPr>
          <p:nvPr/>
        </p:nvSpPr>
        <p:spPr bwMode="blackWhite">
          <a:xfrm>
            <a:off x="6508377" y="1117607"/>
            <a:ext cx="2635623" cy="1334154"/>
          </a:xfrm>
          <a:prstGeom prst="wedgeRectCallout">
            <a:avLst>
              <a:gd name="adj1" fmla="val -81172"/>
              <a:gd name="adj2" fmla="val 13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Google Compare launched in California on March 5 and sent ripples through PPA market</a:t>
            </a:r>
            <a:endParaRPr lang="en-US" b="1" dirty="0">
              <a:solidFill>
                <a:schemeClr val="bg1"/>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72" y="184500"/>
            <a:ext cx="2090738" cy="733868"/>
          </a:xfrm>
          <a:prstGeom prst="rect">
            <a:avLst/>
          </a:prstGeom>
          <a:noFill/>
        </p:spPr>
      </p:pic>
    </p:spTree>
    <p:extLst>
      <p:ext uri="{BB962C8B-B14F-4D97-AF65-F5344CB8AC3E}">
        <p14:creationId xmlns:p14="http://schemas.microsoft.com/office/powerpoint/2010/main" val="16635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2"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55589" y="0"/>
            <a:ext cx="7991474" cy="692647"/>
          </a:xfrm>
        </p:spPr>
        <p:txBody>
          <a:bodyPr/>
          <a:lstStyle/>
          <a:p>
            <a:r>
              <a:rPr lang="en-US" dirty="0" smtClean="0"/>
              <a:t>Distribution via 'basic' mobile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205</a:t>
            </a:fld>
            <a:endParaRPr lang="en-GB" dirty="0"/>
          </a:p>
        </p:txBody>
      </p:sp>
      <p:sp>
        <p:nvSpPr>
          <p:cNvPr id="8" name="Rounded Rectangle 7"/>
          <p:cNvSpPr/>
          <p:nvPr/>
        </p:nvSpPr>
        <p:spPr>
          <a:xfrm>
            <a:off x="467544" y="3068960"/>
            <a:ext cx="8352928" cy="3024336"/>
          </a:xfrm>
          <a:prstGeom prst="roundRect">
            <a:avLst/>
          </a:prstGeom>
          <a:solidFill>
            <a:schemeClr val="accent6">
              <a:lumMod val="75000"/>
              <a:alpha val="48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7" name="Content Placeholder 1"/>
          <p:cNvSpPr txBox="1">
            <a:spLocks/>
          </p:cNvSpPr>
          <p:nvPr/>
        </p:nvSpPr>
        <p:spPr bwMode="black">
          <a:xfrm>
            <a:off x="707404" y="1102247"/>
            <a:ext cx="7991475" cy="2808337"/>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tx1"/>
                </a:solidFill>
              </a:rPr>
              <a:t>New uses for mobile increase potential for accessing the previously uninsured</a:t>
            </a:r>
          </a:p>
          <a:p>
            <a:pPr lvl="1"/>
            <a:r>
              <a:rPr lang="en-GB" dirty="0" smtClean="0"/>
              <a:t>Insurance </a:t>
            </a:r>
            <a:r>
              <a:rPr lang="en-GB" dirty="0"/>
              <a:t>premiums can be collected via mobile (through mobile money platforms or through airtime </a:t>
            </a:r>
            <a:r>
              <a:rPr lang="en-GB" dirty="0" smtClean="0"/>
              <a:t>deductions)</a:t>
            </a:r>
          </a:p>
          <a:p>
            <a:pPr lvl="1"/>
            <a:r>
              <a:rPr lang="en-GB" dirty="0" smtClean="0"/>
              <a:t>Collection </a:t>
            </a:r>
            <a:r>
              <a:rPr lang="en-GB" dirty="0"/>
              <a:t>methods typically depend on regulation</a:t>
            </a:r>
          </a:p>
          <a:p>
            <a:endParaRPr lang="en-GB" dirty="0" smtClean="0">
              <a:solidFill>
                <a:schemeClr val="tx1"/>
              </a:solidFill>
            </a:endParaRPr>
          </a:p>
          <a:p>
            <a:pPr marL="0" indent="0">
              <a:buNone/>
            </a:pPr>
            <a:r>
              <a:rPr lang="en-GB" b="1" dirty="0" smtClean="0">
                <a:solidFill>
                  <a:schemeClr val="tx1"/>
                </a:solidFill>
              </a:rPr>
              <a:t>Innovative Examples</a:t>
            </a:r>
          </a:p>
          <a:p>
            <a:r>
              <a:rPr lang="en-GB" dirty="0" err="1" smtClean="0">
                <a:solidFill>
                  <a:schemeClr val="tx1"/>
                </a:solidFill>
              </a:rPr>
              <a:t>MicroEnsure</a:t>
            </a:r>
            <a:r>
              <a:rPr lang="en-GB" dirty="0" smtClean="0">
                <a:solidFill>
                  <a:schemeClr val="tx1"/>
                </a:solidFill>
              </a:rPr>
              <a:t> – using algorithms to track down potential claims </a:t>
            </a:r>
          </a:p>
          <a:p>
            <a:r>
              <a:rPr lang="en-GB" dirty="0" err="1" smtClean="0">
                <a:solidFill>
                  <a:schemeClr val="tx1"/>
                </a:solidFill>
              </a:rPr>
              <a:t>Bima</a:t>
            </a:r>
            <a:r>
              <a:rPr lang="en-GB" dirty="0" smtClean="0">
                <a:solidFill>
                  <a:schemeClr val="tx1"/>
                </a:solidFill>
              </a:rPr>
              <a:t> – using mobile to monitor agent performance and verify that consumers get the right information</a:t>
            </a:r>
          </a:p>
          <a:p>
            <a:r>
              <a:rPr lang="en-GB" dirty="0" err="1" smtClean="0">
                <a:solidFill>
                  <a:schemeClr val="tx1"/>
                </a:solidFill>
              </a:rPr>
              <a:t>Kilimo</a:t>
            </a:r>
            <a:r>
              <a:rPr lang="en-GB" dirty="0" smtClean="0">
                <a:solidFill>
                  <a:schemeClr val="tx1"/>
                </a:solidFill>
              </a:rPr>
              <a:t> </a:t>
            </a:r>
            <a:r>
              <a:rPr lang="en-GB" dirty="0" err="1" smtClean="0">
                <a:solidFill>
                  <a:schemeClr val="tx1"/>
                </a:solidFill>
              </a:rPr>
              <a:t>Salama</a:t>
            </a:r>
            <a:r>
              <a:rPr lang="en-GB" dirty="0" smtClean="0">
                <a:solidFill>
                  <a:schemeClr val="tx1"/>
                </a:solidFill>
              </a:rPr>
              <a:t> – using just 2 mobile data points (GPS location and date of text), combined with satellite technology, to underwrite crop insurance </a:t>
            </a:r>
          </a:p>
          <a:p>
            <a:r>
              <a:rPr lang="en-GB" dirty="0" smtClean="0">
                <a:solidFill>
                  <a:schemeClr val="tx1"/>
                </a:solidFill>
              </a:rPr>
              <a:t>IFFCO-</a:t>
            </a:r>
            <a:r>
              <a:rPr lang="en-GB" dirty="0" err="1" smtClean="0">
                <a:solidFill>
                  <a:schemeClr val="tx1"/>
                </a:solidFill>
              </a:rPr>
              <a:t>Tokio</a:t>
            </a:r>
            <a:r>
              <a:rPr lang="en-GB" dirty="0" smtClean="0">
                <a:solidFill>
                  <a:schemeClr val="tx1"/>
                </a:solidFill>
              </a:rPr>
              <a:t> – mobile biometric identification for livestock insurance</a:t>
            </a:r>
          </a:p>
        </p:txBody>
      </p:sp>
    </p:spTree>
    <p:extLst>
      <p:ext uri="{BB962C8B-B14F-4D97-AF65-F5344CB8AC3E}">
        <p14:creationId xmlns:p14="http://schemas.microsoft.com/office/powerpoint/2010/main" val="1504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206</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DISTRIBUTION DEMOGRAPHICS </a:t>
            </a:r>
            <a:endParaRPr lang="en-US" sz="4200" b="1" dirty="0">
              <a:solidFill>
                <a:schemeClr val="bg1"/>
              </a:solidFill>
            </a:endParaRPr>
          </a:p>
        </p:txBody>
      </p:sp>
      <p:sp>
        <p:nvSpPr>
          <p:cNvPr id="2152456" name="Rectangle 8"/>
          <p:cNvSpPr>
            <a:spLocks noChangeArrowheads="1"/>
          </p:cNvSpPr>
          <p:nvPr/>
        </p:nvSpPr>
        <p:spPr bwMode="auto">
          <a:xfrm>
            <a:off x="342900" y="3629792"/>
            <a:ext cx="8372475" cy="2308324"/>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smtClean="0">
                <a:solidFill>
                  <a:srgbClr val="225A7A"/>
                </a:solidFill>
              </a:rPr>
              <a:t>Employment Among Agents and Brokers Has Recovered but Consolidation Trends Will Persist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206</a:t>
            </a:fld>
            <a:endParaRPr lang="en-US"/>
          </a:p>
        </p:txBody>
      </p:sp>
    </p:spTree>
    <p:extLst>
      <p:ext uri="{BB962C8B-B14F-4D97-AF65-F5344CB8AC3E}">
        <p14:creationId xmlns:p14="http://schemas.microsoft.com/office/powerpoint/2010/main" val="442023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EBAE800-A384-466F-B526-142DF32690F1}" type="slidenum">
              <a:rPr lang="en-US" altLang="en-US" sz="900"/>
              <a:pPr algn="r">
                <a:lnSpc>
                  <a:spcPct val="85000"/>
                </a:lnSpc>
                <a:spcBef>
                  <a:spcPct val="20000"/>
                </a:spcBef>
                <a:buClrTx/>
                <a:buFontTx/>
                <a:buNone/>
              </a:pPr>
              <a:t>207</a:t>
            </a:fld>
            <a:endParaRPr lang="en-US" altLang="en-US" sz="900"/>
          </a:p>
        </p:txBody>
      </p:sp>
      <p:sp>
        <p:nvSpPr>
          <p:cNvPr id="25603"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Agencies &amp; Brokerages: 1990–2015*</a:t>
            </a:r>
          </a:p>
        </p:txBody>
      </p:sp>
      <p:sp>
        <p:nvSpPr>
          <p:cNvPr id="25604"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5605" name="Object 8"/>
          <p:cNvGraphicFramePr>
            <a:graphicFrameLocks noChangeAspect="1"/>
          </p:cNvGraphicFramePr>
          <p:nvPr/>
        </p:nvGraphicFramePr>
        <p:xfrm>
          <a:off x="376238" y="1427163"/>
          <a:ext cx="8383587" cy="4400550"/>
        </p:xfrm>
        <a:graphic>
          <a:graphicData uri="http://schemas.openxmlformats.org/presentationml/2006/ole">
            <mc:AlternateContent xmlns:mc="http://schemas.openxmlformats.org/markup-compatibility/2006">
              <mc:Choice xmlns:v="urn:schemas-microsoft-com:vml" Requires="v">
                <p:oleObj spid="_x0000_s28180525"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6238" y="1427163"/>
                        <a:ext cx="8383587"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Includes all types of insurance.</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2727102637"/>
      </p:ext>
    </p:extLst>
  </p:cSld>
  <p:clrMapOvr>
    <a:masterClrMapping/>
  </p:clrMapOvr>
  <p:transition>
    <p:wipe dir="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9" y="1549402"/>
          <a:ext cx="8932863" cy="5451475"/>
        </p:xfrm>
        <a:graphic>
          <a:graphicData uri="http://schemas.openxmlformats.org/presentationml/2006/ole">
            <mc:AlternateContent xmlns:mc="http://schemas.openxmlformats.org/markup-compatibility/2006">
              <mc:Choice xmlns:v="urn:schemas-microsoft-com:vml" Requires="v">
                <p:oleObj spid="_x0000_s28175412" name="Chart" r:id="rId3" imgW="8210667" imgH="5362707" progId="MSGraph.Chart.8">
                  <p:embed followColorScheme="full"/>
                </p:oleObj>
              </mc:Choice>
              <mc:Fallback>
                <p:oleObj name="Chart" r:id="rId3" imgW="8210667" imgH="5362707" progId="MSGraph.Chart.8">
                  <p:embed followColorScheme="full"/>
                  <p:pic>
                    <p:nvPicPr>
                      <p:cNvPr id="0" name=""/>
                      <p:cNvPicPr>
                        <a:picLocks noChangeAspect="1" noChangeArrowheads="1"/>
                      </p:cNvPicPr>
                      <p:nvPr/>
                    </p:nvPicPr>
                    <p:blipFill>
                      <a:blip r:embed="rId4"/>
                      <a:srcRect/>
                      <a:stretch>
                        <a:fillRect/>
                      </a:stretch>
                    </p:blipFill>
                    <p:spPr bwMode="auto">
                      <a:xfrm>
                        <a:off x="58739" y="1549402"/>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605712" cy="838200"/>
          </a:xfrm>
        </p:spPr>
        <p:txBody>
          <a:bodyPr/>
          <a:lstStyle/>
          <a:p>
            <a:r>
              <a:rPr lang="en-US" dirty="0" smtClean="0"/>
              <a:t>Agent/Broker M&amp;A Deals,</a:t>
            </a:r>
            <a:r>
              <a:rPr lang="en-US" sz="3200" dirty="0"/>
              <a:t> 2000-2014:6M</a:t>
            </a:r>
            <a:endParaRPr lang="en-US" dirty="0" smtClean="0"/>
          </a:p>
        </p:txBody>
      </p:sp>
      <p:sp>
        <p:nvSpPr>
          <p:cNvPr id="37892" name="Text Box 4"/>
          <p:cNvSpPr txBox="1">
            <a:spLocks noChangeArrowheads="1"/>
          </p:cNvSpPr>
          <p:nvPr/>
        </p:nvSpPr>
        <p:spPr bwMode="auto">
          <a:xfrm>
            <a:off x="76200" y="6538913"/>
            <a:ext cx="8763000" cy="262254"/>
          </a:xfrm>
          <a:prstGeom prst="rect">
            <a:avLst/>
          </a:prstGeom>
          <a:noFill/>
          <a:ln w="9525">
            <a:noFill/>
            <a:miter lim="800000"/>
            <a:headEnd/>
            <a:tailEnd/>
          </a:ln>
        </p:spPr>
        <p:txBody>
          <a:bodyPr lIns="92075" tIns="46039" rIns="92075" bIns="46039">
            <a:spAutoFit/>
          </a:bodyPr>
          <a:lstStyle/>
          <a:p>
            <a:r>
              <a:rPr lang="en-US" sz="1100" dirty="0"/>
              <a:t>Source: </a:t>
            </a:r>
            <a:r>
              <a:rPr lang="en-US" sz="1100" dirty="0" err="1"/>
              <a:t>Optis</a:t>
            </a:r>
            <a:r>
              <a:rPr lang="en-US" sz="1100" dirty="0"/>
              <a:t> Partners, “Agent-Broker Merger &amp; Acquisition Statistics: The New Normal?”, August 2014; Insurance Information Institute.</a:t>
            </a:r>
          </a:p>
        </p:txBody>
      </p:sp>
      <p:sp>
        <p:nvSpPr>
          <p:cNvPr id="37894" name="Text Box 3"/>
          <p:cNvSpPr txBox="1">
            <a:spLocks noChangeArrowheads="1"/>
          </p:cNvSpPr>
          <p:nvPr/>
        </p:nvSpPr>
        <p:spPr bwMode="auto">
          <a:xfrm>
            <a:off x="166690" y="1179426"/>
            <a:ext cx="5259859" cy="369976"/>
          </a:xfrm>
          <a:prstGeom prst="rect">
            <a:avLst/>
          </a:prstGeom>
          <a:noFill/>
          <a:ln w="9525">
            <a:noFill/>
            <a:miter lim="800000"/>
            <a:headEnd/>
            <a:tailEnd/>
          </a:ln>
        </p:spPr>
        <p:txBody>
          <a:bodyPr wrap="square" lIns="92075" tIns="46039" rIns="92075" bIns="46039">
            <a:spAutoFit/>
          </a:bodyPr>
          <a:lstStyle/>
          <a:p>
            <a:r>
              <a:rPr lang="en-US" b="1" dirty="0" smtClean="0">
                <a:solidFill>
                  <a:srgbClr val="225A7A"/>
                </a:solidFill>
              </a:rPr>
              <a:t>Number of Deals</a:t>
            </a:r>
            <a:endParaRPr lang="en-US" b="1" dirty="0">
              <a:solidFill>
                <a:srgbClr val="225A7A"/>
              </a:solidFill>
            </a:endParaRPr>
          </a:p>
        </p:txBody>
      </p:sp>
      <p:sp>
        <p:nvSpPr>
          <p:cNvPr id="7" name="AutoShape 13"/>
          <p:cNvSpPr>
            <a:spLocks noChangeArrowheads="1"/>
          </p:cNvSpPr>
          <p:nvPr/>
        </p:nvSpPr>
        <p:spPr bwMode="blackWhite">
          <a:xfrm>
            <a:off x="1728787" y="4514857"/>
            <a:ext cx="4511343" cy="1161213"/>
          </a:xfrm>
          <a:prstGeom prst="wedgeRectCallout">
            <a:avLst>
              <a:gd name="adj1" fmla="val 100587"/>
              <a:gd name="adj2" fmla="val -978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Agent/Broker activity is running at a record pace in 2014 with 314 deals announced through June 30.</a:t>
            </a:r>
            <a:endParaRPr lang="en-US" sz="2000" b="1" i="1" dirty="0">
              <a:solidFill>
                <a:schemeClr val="bg1"/>
              </a:solidFill>
            </a:endParaRPr>
          </a:p>
        </p:txBody>
      </p:sp>
      <p:sp>
        <p:nvSpPr>
          <p:cNvPr id="8" name="Text Box 6"/>
          <p:cNvSpPr txBox="1">
            <a:spLocks noChangeArrowheads="1"/>
          </p:cNvSpPr>
          <p:nvPr/>
        </p:nvSpPr>
        <p:spPr bwMode="blackWhite">
          <a:xfrm>
            <a:off x="1037198" y="1890627"/>
            <a:ext cx="2932347" cy="104625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The rapidly changing distribution environment is one factor driving IA consolidation</a:t>
            </a:r>
            <a:endParaRPr lang="en-US" b="1" dirty="0">
              <a:solidFill>
                <a:srgbClr val="FFFFFF"/>
              </a:solidFill>
            </a:endParaRPr>
          </a:p>
        </p:txBody>
      </p:sp>
    </p:spTree>
    <p:extLst>
      <p:ext uri="{BB962C8B-B14F-4D97-AF65-F5344CB8AC3E}">
        <p14:creationId xmlns:p14="http://schemas.microsoft.com/office/powerpoint/2010/main" val="2903767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209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“BIG DATA” </a:t>
            </a:r>
            <a:endParaRPr lang="en-US" sz="4200" b="1" dirty="0">
              <a:solidFill>
                <a:schemeClr val="bg1"/>
              </a:solidFill>
            </a:endParaRPr>
          </a:p>
        </p:txBody>
      </p:sp>
      <p:sp>
        <p:nvSpPr>
          <p:cNvPr id="2152456" name="Rectangle 8"/>
          <p:cNvSpPr>
            <a:spLocks noChangeArrowheads="1"/>
          </p:cNvSpPr>
          <p:nvPr/>
        </p:nvSpPr>
        <p:spPr bwMode="auto">
          <a:xfrm>
            <a:off x="342900" y="3629792"/>
            <a:ext cx="8372475" cy="2308324"/>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smtClean="0">
                <a:solidFill>
                  <a:srgbClr val="225A7A"/>
                </a:solidFill>
              </a:rPr>
              <a:t>More and Better Data Combined with Consumer Interactivity Are Transforming Many Industries—</a:t>
            </a:r>
            <a:r>
              <a:rPr lang="en-US" sz="4000" b="1" i="1" dirty="0" smtClean="0">
                <a:solidFill>
                  <a:srgbClr val="225A7A"/>
                </a:solidFill>
              </a:rPr>
              <a:t>Including Insurance</a:t>
            </a:r>
            <a:r>
              <a:rPr lang="en-US" sz="4000" b="1" dirty="0" smtClean="0">
                <a:solidFill>
                  <a:srgbClr val="225A7A"/>
                </a:solidFill>
              </a:rPr>
              <a:t> </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extLst>
      <p:ext uri="{BB962C8B-B14F-4D97-AF65-F5344CB8AC3E}">
        <p14:creationId xmlns:p14="http://schemas.microsoft.com/office/powerpoint/2010/main" val="37177053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EBC328A-40D2-41F9-97FA-A7EA544930AB}" type="slidenum">
              <a:rPr lang="en-US" altLang="en-US" sz="900"/>
              <a:pPr algn="r">
                <a:lnSpc>
                  <a:spcPct val="85000"/>
                </a:lnSpc>
                <a:spcBef>
                  <a:spcPct val="20000"/>
                </a:spcBef>
                <a:buClrTx/>
                <a:buFontTx/>
                <a:buNone/>
              </a:pPr>
              <a:t>21</a:t>
            </a:fld>
            <a:endParaRPr lang="en-US" altLang="en-US" sz="900"/>
          </a:p>
        </p:txBody>
      </p:sp>
      <p:sp>
        <p:nvSpPr>
          <p:cNvPr id="9219"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MD vs. U.S., 2004-2013</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214285"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59425" y="1555750"/>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8.6%</a:t>
            </a:r>
          </a:p>
        </p:txBody>
      </p:sp>
    </p:spTree>
    <p:extLst>
      <p:ext uri="{BB962C8B-B14F-4D97-AF65-F5344CB8AC3E}">
        <p14:creationId xmlns:p14="http://schemas.microsoft.com/office/powerpoint/2010/main" val="25550107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210</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8176431" name="Chart" r:id="rId4" imgW="8724978" imgH="4562468" progId="MSGraph.Chart.8">
                  <p:embed followColorScheme="full"/>
                </p:oleObj>
              </mc:Choice>
              <mc:Fallback>
                <p:oleObj name="Chart" r:id="rId4" imgW="8724978" imgH="4562468"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681491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211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592065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cs typeface="Arial" charset="0"/>
            </a:endParaRPr>
          </a:p>
        </p:txBody>
      </p:sp>
      <p:sp>
        <p:nvSpPr>
          <p:cNvPr id="171011"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058649A-F651-45FA-AD1D-B9047AC6A7E0}" type="slidenum">
              <a:rPr lang="en-US" sz="900">
                <a:solidFill>
                  <a:srgbClr val="FFFFFF"/>
                </a:solidFill>
              </a:rPr>
              <a:pPr algn="r" eaLnBrk="0" fontAlgn="base" hangingPunct="0">
                <a:lnSpc>
                  <a:spcPct val="85000"/>
                </a:lnSpc>
                <a:spcBef>
                  <a:spcPct val="20000"/>
                </a:spcBef>
                <a:spcAft>
                  <a:spcPct val="0"/>
                </a:spcAft>
              </a:pPr>
              <a:t>212</a:t>
            </a:fld>
            <a:endParaRPr lang="en-US" sz="900">
              <a:solidFill>
                <a:srgbClr val="FFFFFF"/>
              </a:solidFill>
            </a:endParaRPr>
          </a:p>
        </p:txBody>
      </p:sp>
      <p:pic>
        <p:nvPicPr>
          <p:cNvPr id="171012"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09602" y="2895602"/>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rgbClr val="FFFFFF"/>
                </a:solidFill>
              </a:rPr>
              <a:t>Usage-Based Insurance (UBI): </a:t>
            </a:r>
            <a:r>
              <a:rPr lang="en-US" sz="4200" b="1" dirty="0" err="1">
                <a:solidFill>
                  <a:srgbClr val="FFFFFF"/>
                </a:solidFill>
              </a:rPr>
              <a:t>Telematics</a:t>
            </a:r>
            <a:endParaRPr lang="en-US" sz="4200" b="1" dirty="0">
              <a:solidFill>
                <a:srgbClr val="FFFFFF"/>
              </a:solidFill>
            </a:endParaRP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8" name="Slide Number Placeholder 7"/>
          <p:cNvSpPr>
            <a:spLocks noGrp="1"/>
          </p:cNvSpPr>
          <p:nvPr>
            <p:ph type="sldNum" sz="quarter" idx="12"/>
          </p:nvPr>
        </p:nvSpPr>
        <p:spPr/>
        <p:txBody>
          <a:bodyPr/>
          <a:lstStyle/>
          <a:p>
            <a:pPr>
              <a:defRPr/>
            </a:pPr>
            <a:fld id="{32FABBB4-94D7-4E09-B610-57F0E5686F93}" type="slidenum">
              <a:rPr lang="en-US" smtClean="0">
                <a:solidFill>
                  <a:srgbClr val="000000"/>
                </a:solidFill>
              </a:rPr>
              <a:pPr>
                <a:defRPr/>
              </a:pPr>
              <a:t>212</a:t>
            </a:fld>
            <a:endParaRPr lang="en-US">
              <a:solidFill>
                <a:srgbClr val="000000"/>
              </a:solidFill>
            </a:endParaRPr>
          </a:p>
        </p:txBody>
      </p:sp>
      <p:sp>
        <p:nvSpPr>
          <p:cNvPr id="9" name="Rectangle 7"/>
          <p:cNvSpPr>
            <a:spLocks noChangeArrowheads="1"/>
          </p:cNvSpPr>
          <p:nvPr/>
        </p:nvSpPr>
        <p:spPr bwMode="auto">
          <a:xfrm>
            <a:off x="802153" y="4630084"/>
            <a:ext cx="7588251" cy="1588127"/>
          </a:xfrm>
          <a:prstGeom prst="rect">
            <a:avLst/>
          </a:prstGeom>
          <a:noFill/>
          <a:ln w="9525" algn="ctr">
            <a:noFill/>
            <a:miter lim="800000"/>
            <a:headEnd/>
            <a:tailEnd/>
          </a:ln>
        </p:spPr>
        <p:txBody>
          <a:bodyPr lIns="45720" rIns="45720">
            <a:spAutoFit/>
          </a:bodyPr>
          <a:lstStyle/>
          <a:p>
            <a:pPr marL="292093" indent="-292093" algn="ctr" eaLnBrk="0" hangingPunct="0">
              <a:lnSpc>
                <a:spcPct val="90000"/>
              </a:lnSpc>
              <a:spcBef>
                <a:spcPct val="25000"/>
              </a:spcBef>
              <a:buClr>
                <a:schemeClr val="accent2"/>
              </a:buClr>
            </a:pPr>
            <a:r>
              <a:rPr lang="en-US" sz="3600" b="1" dirty="0">
                <a:solidFill>
                  <a:srgbClr val="225A7A"/>
                </a:solidFill>
              </a:rPr>
              <a:t>UBI Is Catching On Among Insurers and Consumers, But Is It a Transient Technology?</a:t>
            </a:r>
            <a:endParaRPr lang="en-US" sz="3600" b="1" dirty="0">
              <a:solidFill>
                <a:schemeClr val="folHlink"/>
              </a:solidFill>
            </a:endParaRPr>
          </a:p>
        </p:txBody>
      </p:sp>
    </p:spTree>
    <p:extLst>
      <p:ext uri="{BB962C8B-B14F-4D97-AF65-F5344CB8AC3E}">
        <p14:creationId xmlns:p14="http://schemas.microsoft.com/office/powerpoint/2010/main" val="367099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9" grpId="0"/>
    </p:bldLst>
  </p:timing>
</p:sld>
</file>

<file path=ppt/slides/slide2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213</a:t>
            </a:fld>
            <a:endParaRPr lang="en-US"/>
          </a:p>
        </p:txBody>
      </p:sp>
      <p:sp>
        <p:nvSpPr>
          <p:cNvPr id="1922050" name="Rectangle 2"/>
          <p:cNvSpPr>
            <a:spLocks noGrp="1" noChangeArrowheads="1"/>
          </p:cNvSpPr>
          <p:nvPr>
            <p:ph type="title"/>
          </p:nvPr>
        </p:nvSpPr>
        <p:spPr/>
        <p:txBody>
          <a:bodyPr/>
          <a:lstStyle/>
          <a:p>
            <a:r>
              <a:rPr lang="en-US" dirty="0" smtClean="0"/>
              <a:t>Driving Behavior Data Is Very Predictive</a:t>
            </a:r>
          </a:p>
        </p:txBody>
      </p:sp>
      <p:sp>
        <p:nvSpPr>
          <p:cNvPr id="1922051" name="Rectangle 3"/>
          <p:cNvSpPr>
            <a:spLocks noGrp="1" noChangeArrowheads="1"/>
          </p:cNvSpPr>
          <p:nvPr>
            <p:ph type="body" idx="1"/>
          </p:nvPr>
        </p:nvSpPr>
        <p:spPr>
          <a:xfrm>
            <a:off x="457201" y="1143003"/>
            <a:ext cx="7353300" cy="2647949"/>
          </a:xfrm>
        </p:spPr>
        <p:txBody>
          <a:bodyPr/>
          <a:lstStyle/>
          <a:p>
            <a:r>
              <a:rPr lang="en-US" sz="1800" dirty="0"/>
              <a:t>Provides significant lift above current rating plan</a:t>
            </a:r>
          </a:p>
          <a:p>
            <a:pPr lvl="1"/>
            <a:r>
              <a:rPr lang="en-US" sz="1600" dirty="0"/>
              <a:t> Early programs had discounts of up to 61% and surcharges of 9%, but most </a:t>
            </a:r>
            <a:r>
              <a:rPr lang="en-US" sz="1800" dirty="0"/>
              <a:t>companies are not giving such significant rate variation</a:t>
            </a:r>
          </a:p>
          <a:p>
            <a:pPr lvl="1"/>
            <a:r>
              <a:rPr lang="en-US" sz="1800" dirty="0"/>
              <a:t> Difference between indication and selection can help fund technology while still providing marketing effect</a:t>
            </a:r>
          </a:p>
          <a:p>
            <a:pPr lvl="1"/>
            <a:r>
              <a:rPr lang="en-US" sz="1800" dirty="0"/>
              <a:t>Must be matched with policy and claims data to develop predictive models and define lift</a:t>
            </a:r>
          </a:p>
          <a:p>
            <a:pPr lvl="1"/>
            <a:endParaRPr lang="en-US" sz="1800" b="1" dirty="0"/>
          </a:p>
        </p:txBody>
      </p:sp>
      <p:pic>
        <p:nvPicPr>
          <p:cNvPr id="1026" name="Picture 2"/>
          <p:cNvPicPr>
            <a:picLocks noChangeAspect="1" noChangeArrowheads="1"/>
          </p:cNvPicPr>
          <p:nvPr/>
        </p:nvPicPr>
        <p:blipFill>
          <a:blip r:embed="rId3" cstate="print"/>
          <a:srcRect/>
          <a:stretch>
            <a:fillRect/>
          </a:stretch>
        </p:blipFill>
        <p:spPr bwMode="auto">
          <a:xfrm>
            <a:off x="4061014" y="3267635"/>
            <a:ext cx="4912659" cy="2523716"/>
          </a:xfrm>
          <a:prstGeom prst="rect">
            <a:avLst/>
          </a:prstGeom>
          <a:noFill/>
          <a:ln w="9525">
            <a:noFill/>
            <a:miter lim="800000"/>
            <a:headEnd/>
            <a:tailEnd/>
          </a:ln>
        </p:spPr>
      </p:pic>
      <p:sp>
        <p:nvSpPr>
          <p:cNvPr id="8" name="Rectangle 6"/>
          <p:cNvSpPr>
            <a:spLocks noChangeArrowheads="1"/>
          </p:cNvSpPr>
          <p:nvPr/>
        </p:nvSpPr>
        <p:spPr bwMode="blackWhite">
          <a:xfrm>
            <a:off x="533402" y="5948086"/>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Smart implementation helps justify the technology cost</a:t>
            </a:r>
            <a:endParaRPr lang="en-US" b="1" dirty="0">
              <a:solidFill>
                <a:srgbClr val="FFFFFF"/>
              </a:solidFill>
              <a:latin typeface="Arial" pitchFamily="34" charset="0"/>
              <a:cs typeface="Arial" pitchFamily="34" charset="0"/>
            </a:endParaRPr>
          </a:p>
        </p:txBody>
      </p:sp>
      <p:sp>
        <p:nvSpPr>
          <p:cNvPr id="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Towers Perrin.</a:t>
            </a:r>
          </a:p>
        </p:txBody>
      </p:sp>
    </p:spTree>
    <p:extLst>
      <p:ext uri="{BB962C8B-B14F-4D97-AF65-F5344CB8AC3E}">
        <p14:creationId xmlns:p14="http://schemas.microsoft.com/office/powerpoint/2010/main" val="2800620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par>
                          <p:cTn id="17" fill="hold">
                            <p:stCondLst>
                              <p:cond delay="500"/>
                            </p:stCondLst>
                            <p:childTnLst>
                              <p:par>
                                <p:cTn id="18" presetID="23" presetClass="entr" presetSubtype="16"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214</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t>
            </a:r>
            <a:r>
              <a:rPr lang="en-US" dirty="0" err="1" smtClean="0"/>
              <a:t>Telematics</a:t>
            </a:r>
            <a:endParaRPr lang="en-US" dirty="0" smtClean="0"/>
          </a:p>
        </p:txBody>
      </p:sp>
      <p:sp>
        <p:nvSpPr>
          <p:cNvPr id="14343" name="Rectangle 3"/>
          <p:cNvSpPr>
            <a:spLocks noChangeArrowheads="1"/>
          </p:cNvSpPr>
          <p:nvPr/>
        </p:nvSpPr>
        <p:spPr bwMode="black">
          <a:xfrm>
            <a:off x="347663" y="1266826"/>
            <a:ext cx="8534400" cy="886397"/>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dirty="0">
                <a:solidFill>
                  <a:srgbClr val="225A7A"/>
                </a:solidFill>
              </a:rPr>
              <a:t>Q. Would you be more likely to install a recording device on your car that allows your insurance company to monitor how many miles you drive, the time of day you drive and how often you make sudden stops if you could get an immediate discount on your auto insurance?</a:t>
            </a:r>
            <a:r>
              <a:rPr lang="en-US" sz="1600" b="1" baseline="30000" dirty="0">
                <a:solidFill>
                  <a:srgbClr val="225A7A"/>
                </a:solidFill>
              </a:rPr>
              <a:t>1</a:t>
            </a:r>
          </a:p>
        </p:txBody>
      </p:sp>
      <p:sp>
        <p:nvSpPr>
          <p:cNvPr id="14344" name="Rectangle 4"/>
          <p:cNvSpPr>
            <a:spLocks noChangeArrowheads="1"/>
          </p:cNvSpPr>
          <p:nvPr/>
        </p:nvSpPr>
        <p:spPr bwMode="auto">
          <a:xfrm>
            <a:off x="0" y="6203207"/>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a:t>1</a:t>
            </a:r>
            <a:r>
              <a:rPr lang="en-US" sz="1100" dirty="0"/>
              <a:t>Asked of those who have auto insurance.</a:t>
            </a:r>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02109" y="5312480"/>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a:solidFill>
                  <a:srgbClr val="FFFFFF"/>
                </a:solidFill>
              </a:rPr>
              <a:t>Support for </a:t>
            </a:r>
            <a:r>
              <a:rPr lang="en-US" sz="2000" b="1" dirty="0" err="1">
                <a:solidFill>
                  <a:srgbClr val="FFFFFF"/>
                </a:solidFill>
              </a:rPr>
              <a:t>telematics</a:t>
            </a:r>
            <a:r>
              <a:rPr lang="en-US" sz="2000" b="1" dirty="0">
                <a:solidFill>
                  <a:srgbClr val="FFFFFF"/>
                </a:solidFill>
              </a:rPr>
              <a:t> device is highest among youngest age group and declines among older people.</a:t>
            </a:r>
          </a:p>
        </p:txBody>
      </p:sp>
      <p:graphicFrame>
        <p:nvGraphicFramePr>
          <p:cNvPr id="82947" name="Object 2"/>
          <p:cNvGraphicFramePr>
            <a:graphicFrameLocks noChangeAspect="1"/>
          </p:cNvGraphicFramePr>
          <p:nvPr/>
        </p:nvGraphicFramePr>
        <p:xfrm>
          <a:off x="3" y="2137148"/>
          <a:ext cx="9153525" cy="3099907"/>
        </p:xfrm>
        <a:graphic>
          <a:graphicData uri="http://schemas.openxmlformats.org/presentationml/2006/ole">
            <mc:AlternateContent xmlns:mc="http://schemas.openxmlformats.org/markup-compatibility/2006">
              <mc:Choice xmlns:v="urn:schemas-microsoft-com:vml" Requires="v">
                <p:oleObj spid="_x0000_s28177455" name="Chart" r:id="rId4" imgW="8467823" imgH="3552970" progId="MSGraph.Chart.8">
                  <p:embed followColorScheme="full"/>
                </p:oleObj>
              </mc:Choice>
              <mc:Fallback>
                <p:oleObj name="Chart" r:id="rId4" imgW="8467823" imgH="3552970" progId="MSGraph.Chart.8">
                  <p:embed followColorScheme="full"/>
                  <p:pic>
                    <p:nvPicPr>
                      <p:cNvPr id="0" name=""/>
                      <p:cNvPicPr>
                        <a:picLocks noChangeAspect="1" noChangeArrowheads="1"/>
                      </p:cNvPicPr>
                      <p:nvPr/>
                    </p:nvPicPr>
                    <p:blipFill>
                      <a:blip r:embed="rId5"/>
                      <a:srcRect/>
                      <a:stretch>
                        <a:fillRect/>
                      </a:stretch>
                    </p:blipFill>
                    <p:spPr bwMode="gray">
                      <a:xfrm>
                        <a:off x="3" y="2137148"/>
                        <a:ext cx="9153525" cy="3099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3717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215</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3" y="19716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a:solidFill>
                  <a:srgbClr val="FFFFFF"/>
                </a:solidFill>
              </a:rPr>
              <a:t>Autonomous/Driverless Vehicles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215</a:t>
            </a:fld>
            <a:endParaRPr lang="en-US"/>
          </a:p>
        </p:txBody>
      </p:sp>
      <p:sp>
        <p:nvSpPr>
          <p:cNvPr id="10" name="Rectangle 8"/>
          <p:cNvSpPr>
            <a:spLocks noChangeArrowheads="1"/>
          </p:cNvSpPr>
          <p:nvPr/>
        </p:nvSpPr>
        <p:spPr bwMode="auto">
          <a:xfrm>
            <a:off x="434715" y="4334259"/>
            <a:ext cx="8299719" cy="2086725"/>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in Motor Vehicle Engineering Are Likely to Transform Auto Insurance and Product Liability Markets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216</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Likely Impacts of Successful, Incremental Autonomous Vehicle Technologies</a:t>
            </a:r>
            <a:endParaRPr lang="en-US" i="1" dirty="0" smtClean="0"/>
          </a:p>
        </p:txBody>
      </p:sp>
      <p:sp>
        <p:nvSpPr>
          <p:cNvPr id="1922051" name="Rectangle 3"/>
          <p:cNvSpPr>
            <a:spLocks noGrp="1" noChangeArrowheads="1"/>
          </p:cNvSpPr>
          <p:nvPr>
            <p:ph type="body" idx="1"/>
          </p:nvPr>
        </p:nvSpPr>
        <p:spPr>
          <a:xfrm>
            <a:off x="194875" y="1024900"/>
            <a:ext cx="8712913" cy="5448301"/>
          </a:xfrm>
        </p:spPr>
        <p:txBody>
          <a:bodyPr/>
          <a:lstStyle/>
          <a:p>
            <a:pPr>
              <a:lnSpc>
                <a:spcPts val="2300"/>
              </a:lnSpc>
            </a:pPr>
            <a:r>
              <a:rPr lang="en-US" sz="2000" b="1" dirty="0"/>
              <a:t>Proven Collision Avoidance Technologies Will Likely Become Standard as Major Manufacturers, Google Set 2020-2025 Timeframes for Fully Autonomous </a:t>
            </a:r>
          </a:p>
          <a:p>
            <a:pPr>
              <a:lnSpc>
                <a:spcPts val="2300"/>
              </a:lnSpc>
            </a:pPr>
            <a:r>
              <a:rPr lang="en-US" sz="2000" b="1" dirty="0"/>
              <a:t>Auto Accident Frequency Will Fall, Possibly Substantially as Share of Cars with New Technology Grows (~20-yrs.)</a:t>
            </a:r>
          </a:p>
          <a:p>
            <a:pPr lvl="1">
              <a:lnSpc>
                <a:spcPts val="2300"/>
              </a:lnSpc>
            </a:pPr>
            <a:r>
              <a:rPr lang="en-US" sz="1800" b="1" dirty="0"/>
              <a:t>Collision, BI, PIP claims should fall</a:t>
            </a:r>
          </a:p>
          <a:p>
            <a:pPr lvl="1">
              <a:lnSpc>
                <a:spcPts val="2300"/>
              </a:lnSpc>
            </a:pPr>
            <a:r>
              <a:rPr lang="en-US" sz="1800" b="1" dirty="0"/>
              <a:t>Less litigation (due to fewer claims and “black box” technologies)</a:t>
            </a:r>
            <a:endParaRPr lang="en-US" sz="2000" b="1" dirty="0"/>
          </a:p>
          <a:p>
            <a:pPr>
              <a:lnSpc>
                <a:spcPts val="2300"/>
              </a:lnSpc>
            </a:pPr>
            <a:r>
              <a:rPr lang="en-US" sz="2000" b="1" dirty="0"/>
              <a:t>Historical Analogies to Aviation and Marine Insurance </a:t>
            </a:r>
          </a:p>
          <a:p>
            <a:pPr lvl="1">
              <a:lnSpc>
                <a:spcPts val="2300"/>
              </a:lnSpc>
            </a:pPr>
            <a:r>
              <a:rPr lang="en-US" sz="1800" b="1" dirty="0"/>
              <a:t>Both saw technology radically reduce claim frequency</a:t>
            </a:r>
          </a:p>
          <a:p>
            <a:pPr>
              <a:lnSpc>
                <a:spcPts val="2300"/>
              </a:lnSpc>
            </a:pPr>
            <a:r>
              <a:rPr lang="en-US" sz="2000" b="1" dirty="0"/>
              <a:t>Potential “Leapfrog” Technology Over Usage-Based Insurance (UBI) Technologies Currently Available</a:t>
            </a:r>
          </a:p>
          <a:p>
            <a:pPr>
              <a:lnSpc>
                <a:spcPts val="2300"/>
              </a:lnSpc>
            </a:pPr>
            <a:r>
              <a:rPr lang="en-US" sz="2000" b="1" dirty="0"/>
              <a:t>Insurance Price Will Be a Major Factor in Adoption Rate</a:t>
            </a:r>
          </a:p>
          <a:p>
            <a:pPr lvl="1">
              <a:lnSpc>
                <a:spcPts val="2300"/>
              </a:lnSpc>
            </a:pPr>
            <a:r>
              <a:rPr lang="en-US" sz="1800" b="1" dirty="0"/>
              <a:t>90% would consider an autonomous car if premium is 80% lower*</a:t>
            </a:r>
          </a:p>
        </p:txBody>
      </p:sp>
      <p:sp>
        <p:nvSpPr>
          <p:cNvPr id="7" name="Rectangle 3"/>
          <p:cNvSpPr>
            <a:spLocks noChangeArrowheads="1"/>
          </p:cNvSpPr>
          <p:nvPr/>
        </p:nvSpPr>
        <p:spPr bwMode="auto">
          <a:xfrm>
            <a:off x="-162228" y="6434409"/>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a:t>
            </a:r>
            <a:r>
              <a:rPr lang="en-US" sz="1000" dirty="0" err="1"/>
              <a:t>CarInsurance.com</a:t>
            </a:r>
            <a:r>
              <a:rPr lang="en-US" sz="1000" dirty="0"/>
              <a:t> survey </a:t>
            </a:r>
            <a:r>
              <a:rPr lang="en-US" sz="1000" dirty="0">
                <a:hlinkClick r:id="rId3"/>
              </a:rPr>
              <a:t>http://www.carinsurance.com/Articles/autonomous-cars-ready.aspx</a:t>
            </a:r>
            <a:r>
              <a:rPr lang="en-US" sz="1000" dirty="0"/>
              <a:t>, Nov. 2013. </a:t>
            </a:r>
          </a:p>
        </p:txBody>
      </p:sp>
    </p:spTree>
    <p:extLst>
      <p:ext uri="{BB962C8B-B14F-4D97-AF65-F5344CB8AC3E}">
        <p14:creationId xmlns:p14="http://schemas.microsoft.com/office/powerpoint/2010/main" val="268956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217</a:t>
            </a:fld>
            <a:endParaRPr lang="en-US" dirty="0" smtClean="0"/>
          </a:p>
        </p:txBody>
      </p:sp>
      <p:sp>
        <p:nvSpPr>
          <p:cNvPr id="82949" name="Rectangle 2"/>
          <p:cNvSpPr>
            <a:spLocks noGrp="1" noChangeArrowheads="1"/>
          </p:cNvSpPr>
          <p:nvPr>
            <p:ph type="title"/>
          </p:nvPr>
        </p:nvSpPr>
        <p:spPr/>
        <p:txBody>
          <a:bodyPr/>
          <a:lstStyle/>
          <a:p>
            <a:r>
              <a:rPr lang="en-US" dirty="0" smtClean="0"/>
              <a:t>Projected Sales of Partially and Fully Autonomous Vehicles through 2035</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393" y="1376270"/>
            <a:ext cx="4560095" cy="5104773"/>
          </a:xfrm>
          <a:prstGeom prst="rect">
            <a:avLst/>
          </a:prstGeom>
        </p:spPr>
      </p:pic>
      <p:sp>
        <p:nvSpPr>
          <p:cNvPr id="7" name="AutoShape 14"/>
          <p:cNvSpPr>
            <a:spLocks noChangeArrowheads="1"/>
          </p:cNvSpPr>
          <p:nvPr/>
        </p:nvSpPr>
        <p:spPr bwMode="blackWhite">
          <a:xfrm>
            <a:off x="5897513" y="2530321"/>
            <a:ext cx="2703562" cy="2298853"/>
          </a:xfrm>
          <a:prstGeom prst="wedgeRectCallout">
            <a:avLst>
              <a:gd name="adj1" fmla="val -110896"/>
              <a:gd name="adj2" fmla="val 12230"/>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By 2035, it is estimated that 25% of new vehicle sales could be fully autonomous models</a:t>
            </a:r>
            <a:endParaRPr lang="en-US" sz="2000" b="1" dirty="0">
              <a:solidFill>
                <a:schemeClr val="bg1"/>
              </a:solidFill>
            </a:endParaRP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Tree>
    <p:extLst>
      <p:ext uri="{BB962C8B-B14F-4D97-AF65-F5344CB8AC3E}">
        <p14:creationId xmlns:p14="http://schemas.microsoft.com/office/powerpoint/2010/main" val="10995357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7"/>
            <a:ext cx="7772400" cy="719139"/>
          </a:xfrm>
        </p:spPr>
        <p:txBody>
          <a:bodyPr/>
          <a:lstStyle/>
          <a:p>
            <a:pPr>
              <a:defRPr/>
            </a:pPr>
            <a:r>
              <a:rPr lang="en-US" kern="1200" dirty="0" smtClean="0">
                <a:solidFill>
                  <a:srgbClr val="28688C"/>
                </a:solidFill>
                <a:latin typeface="Arial"/>
                <a:ea typeface="Arial Unicode MS"/>
                <a:cs typeface="Arial"/>
              </a:rPr>
              <a:t>Impact of Forward Collision Warning    With and Without Auto Brake</a:t>
            </a:r>
            <a:endParaRPr lang="en-US" dirty="0">
              <a:solidFill>
                <a:srgbClr val="28688C"/>
              </a:solidFill>
            </a:endParaRPr>
          </a:p>
        </p:txBody>
      </p:sp>
      <p:sp>
        <p:nvSpPr>
          <p:cNvPr id="12" name="TextBox 11"/>
          <p:cNvSpPr txBox="1"/>
          <p:nvPr/>
        </p:nvSpPr>
        <p:spPr>
          <a:xfrm>
            <a:off x="8415339" y="6551616"/>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rPr>
              <a:pPr algn="r" fontAlgn="base">
                <a:spcBef>
                  <a:spcPct val="0"/>
                </a:spcBef>
                <a:spcAft>
                  <a:spcPct val="0"/>
                </a:spcAft>
                <a:defRPr/>
              </a:pPr>
              <a:t>218</a:t>
            </a:fld>
            <a:endParaRPr lang="en-US" sz="1000" dirty="0">
              <a:solidFill>
                <a:srgbClr val="000000">
                  <a:lumMod val="75000"/>
                </a:srgbClr>
              </a:solidFill>
            </a:endParaRPr>
          </a:p>
        </p:txBody>
      </p:sp>
      <p:sp>
        <p:nvSpPr>
          <p:cNvPr id="15" name="Rectangle 3"/>
          <p:cNvSpPr>
            <a:spLocks noChangeArrowheads="1"/>
          </p:cNvSpPr>
          <p:nvPr/>
        </p:nvSpPr>
        <p:spPr bwMode="auto">
          <a:xfrm>
            <a:off x="-162228" y="6288616"/>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Source: Highway Loss Data Institute and Insurance Institute for Highway Safety presentation by Matthew Moore, </a:t>
            </a:r>
            <a:r>
              <a:rPr lang="en-US" sz="1000" i="1" dirty="0"/>
              <a:t>Measuring Crash Avoidance System Effectiveness with Insurance Data,”</a:t>
            </a:r>
            <a:r>
              <a:rPr lang="en-US" sz="1000" dirty="0"/>
              <a:t> January </a:t>
            </a:r>
            <a:r>
              <a:rPr lang="en-US" sz="1000" dirty="0" smtClean="0"/>
              <a:t>30, </a:t>
            </a:r>
            <a:r>
              <a:rPr lang="en-US" sz="1000" dirty="0"/>
              <a:t>2013; Insurance Information Institute.</a:t>
            </a:r>
          </a:p>
        </p:txBody>
      </p:sp>
      <p:sp>
        <p:nvSpPr>
          <p:cNvPr id="8" name="Rectangle 3"/>
          <p:cNvSpPr>
            <a:spLocks noChangeArrowheads="1"/>
          </p:cNvSpPr>
          <p:nvPr/>
        </p:nvSpPr>
        <p:spPr bwMode="black">
          <a:xfrm>
            <a:off x="89943" y="1728403"/>
            <a:ext cx="1723871" cy="1384995"/>
          </a:xfrm>
          <a:prstGeom prst="rect">
            <a:avLst/>
          </a:prstGeom>
          <a:noFill/>
          <a:ln w="9525" algn="ctr">
            <a:noFill/>
            <a:miter lim="800000"/>
            <a:headEnd/>
            <a:tailEnd/>
          </a:ln>
        </p:spPr>
        <p:txBody>
          <a:bodyPr wrap="square" lIns="0" tIns="0" rIns="0" bIns="0">
            <a:spAutoFit/>
          </a:bodyPr>
          <a:lstStyle/>
          <a:p>
            <a:pPr algn="ctr" defTabSz="114297" eaLnBrk="0" hangingPunct="0">
              <a:lnSpc>
                <a:spcPct val="90000"/>
              </a:lnSpc>
              <a:spcBef>
                <a:spcPct val="20000"/>
              </a:spcBef>
            </a:pPr>
            <a:r>
              <a:rPr lang="en-US" sz="2000" b="1" dirty="0">
                <a:solidFill>
                  <a:srgbClr val="225A7A"/>
                </a:solidFill>
              </a:rPr>
              <a:t>Property Damage Liability Claim Frequency by Manufacturer</a:t>
            </a:r>
          </a:p>
        </p:txBody>
      </p:sp>
      <p:pic>
        <p:nvPicPr>
          <p:cNvPr id="4740098" name="Picture 2"/>
          <p:cNvPicPr>
            <a:picLocks noChangeAspect="1" noChangeArrowheads="1"/>
          </p:cNvPicPr>
          <p:nvPr/>
        </p:nvPicPr>
        <p:blipFill>
          <a:blip r:embed="rId3" cstate="print"/>
          <a:srcRect/>
          <a:stretch>
            <a:fillRect/>
          </a:stretch>
        </p:blipFill>
        <p:spPr bwMode="auto">
          <a:xfrm>
            <a:off x="1828799" y="1319136"/>
            <a:ext cx="5395623" cy="2653259"/>
          </a:xfrm>
          <a:prstGeom prst="rect">
            <a:avLst/>
          </a:prstGeom>
          <a:noFill/>
          <a:ln w="9525">
            <a:noFill/>
            <a:miter lim="800000"/>
            <a:headEnd/>
            <a:tailEnd/>
          </a:ln>
        </p:spPr>
      </p:pic>
      <p:pic>
        <p:nvPicPr>
          <p:cNvPr id="4740099" name="Picture 3"/>
          <p:cNvPicPr>
            <a:picLocks noChangeAspect="1" noChangeArrowheads="1"/>
          </p:cNvPicPr>
          <p:nvPr/>
        </p:nvPicPr>
        <p:blipFill>
          <a:blip r:embed="rId4" cstate="print"/>
          <a:srcRect/>
          <a:stretch>
            <a:fillRect/>
          </a:stretch>
        </p:blipFill>
        <p:spPr bwMode="auto">
          <a:xfrm>
            <a:off x="1843790" y="3918903"/>
            <a:ext cx="5231567" cy="2438647"/>
          </a:xfrm>
          <a:prstGeom prst="rect">
            <a:avLst/>
          </a:prstGeom>
          <a:noFill/>
          <a:ln w="9525">
            <a:noFill/>
            <a:miter lim="800000"/>
            <a:headEnd/>
            <a:tailEnd/>
          </a:ln>
        </p:spPr>
      </p:pic>
      <p:sp>
        <p:nvSpPr>
          <p:cNvPr id="11" name="Rectangle 3"/>
          <p:cNvSpPr>
            <a:spLocks noChangeArrowheads="1"/>
          </p:cNvSpPr>
          <p:nvPr/>
        </p:nvSpPr>
        <p:spPr bwMode="black">
          <a:xfrm>
            <a:off x="74954" y="4294218"/>
            <a:ext cx="1723871" cy="1107996"/>
          </a:xfrm>
          <a:prstGeom prst="rect">
            <a:avLst/>
          </a:prstGeom>
          <a:noFill/>
          <a:ln w="9525" algn="ctr">
            <a:noFill/>
            <a:miter lim="800000"/>
            <a:headEnd/>
            <a:tailEnd/>
          </a:ln>
        </p:spPr>
        <p:txBody>
          <a:bodyPr wrap="square" lIns="0" tIns="0" rIns="0" bIns="0">
            <a:spAutoFit/>
          </a:bodyPr>
          <a:lstStyle/>
          <a:p>
            <a:pPr algn="ctr" defTabSz="114297" eaLnBrk="0" hangingPunct="0">
              <a:lnSpc>
                <a:spcPct val="90000"/>
              </a:lnSpc>
              <a:spcBef>
                <a:spcPct val="20000"/>
              </a:spcBef>
            </a:pPr>
            <a:r>
              <a:rPr lang="en-US" sz="2000" b="1" dirty="0">
                <a:solidFill>
                  <a:srgbClr val="225A7A"/>
                </a:solidFill>
              </a:rPr>
              <a:t>Collision Claim Frequency by Manufacturer</a:t>
            </a:r>
          </a:p>
        </p:txBody>
      </p:sp>
      <p:sp>
        <p:nvSpPr>
          <p:cNvPr id="13" name="AutoShape 7"/>
          <p:cNvSpPr>
            <a:spLocks noChangeArrowheads="1"/>
          </p:cNvSpPr>
          <p:nvPr/>
        </p:nvSpPr>
        <p:spPr bwMode="blackWhite">
          <a:xfrm>
            <a:off x="5501391" y="1094282"/>
            <a:ext cx="3407360" cy="1289155"/>
          </a:xfrm>
          <a:prstGeom prst="wedgeRectCallout">
            <a:avLst>
              <a:gd name="adj1" fmla="val -102943"/>
              <a:gd name="adj2" fmla="val 4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Forward collision warning systems have a material impact on PD liability claim frequency, especially when paired with auto braking </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7285225" y="4182257"/>
            <a:ext cx="1753849" cy="1079292"/>
          </a:xfrm>
          <a:prstGeom prst="wedgeRectCallout">
            <a:avLst>
              <a:gd name="adj1" fmla="val -70983"/>
              <a:gd name="adj2" fmla="val 20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Collision frequency falls as well</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07069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7"/>
            <a:ext cx="7772400" cy="719139"/>
          </a:xfrm>
        </p:spPr>
        <p:txBody>
          <a:bodyPr/>
          <a:lstStyle/>
          <a:p>
            <a:pPr>
              <a:defRPr/>
            </a:pPr>
            <a:r>
              <a:rPr lang="en-US" kern="1200" dirty="0" smtClean="0">
                <a:solidFill>
                  <a:srgbClr val="28688C"/>
                </a:solidFill>
                <a:latin typeface="Arial"/>
                <a:ea typeface="Arial Unicode MS"/>
                <a:cs typeface="Arial"/>
              </a:rPr>
              <a:t>Enhanced Vehicle and Road Safety Have Made Driving Much Safer</a:t>
            </a:r>
            <a:endParaRPr lang="en-US" dirty="0">
              <a:solidFill>
                <a:srgbClr val="28688C"/>
              </a:solidFill>
            </a:endParaRPr>
          </a:p>
        </p:txBody>
      </p:sp>
      <p:sp>
        <p:nvSpPr>
          <p:cNvPr id="12" name="TextBox 11"/>
          <p:cNvSpPr txBox="1"/>
          <p:nvPr/>
        </p:nvSpPr>
        <p:spPr>
          <a:xfrm>
            <a:off x="8415339" y="6551616"/>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rPr>
              <a:pPr algn="r" fontAlgn="base">
                <a:spcBef>
                  <a:spcPct val="0"/>
                </a:spcBef>
                <a:spcAft>
                  <a:spcPct val="0"/>
                </a:spcAft>
                <a:defRPr/>
              </a:pPr>
              <a:t>219</a:t>
            </a:fld>
            <a:endParaRPr lang="en-US" sz="1000" dirty="0">
              <a:solidFill>
                <a:srgbClr val="000000">
                  <a:lumMod val="75000"/>
                </a:srgbClr>
              </a:solidFill>
            </a:endParaRPr>
          </a:p>
        </p:txBody>
      </p:sp>
      <p:pic>
        <p:nvPicPr>
          <p:cNvPr id="25274370" name="Picture 2"/>
          <p:cNvPicPr>
            <a:picLocks noChangeAspect="1" noChangeArrowheads="1"/>
          </p:cNvPicPr>
          <p:nvPr/>
        </p:nvPicPr>
        <p:blipFill>
          <a:blip r:embed="rId3" cstate="print"/>
          <a:srcRect/>
          <a:stretch>
            <a:fillRect/>
          </a:stretch>
        </p:blipFill>
        <p:spPr bwMode="auto">
          <a:xfrm>
            <a:off x="176982" y="1226064"/>
            <a:ext cx="8642555" cy="5128496"/>
          </a:xfrm>
          <a:prstGeom prst="rect">
            <a:avLst/>
          </a:prstGeom>
          <a:noFill/>
          <a:ln w="9525">
            <a:noFill/>
            <a:miter lim="800000"/>
            <a:headEnd/>
            <a:tailEnd/>
          </a:ln>
        </p:spPr>
      </p:pic>
      <p:sp>
        <p:nvSpPr>
          <p:cNvPr id="10" name="AutoShape 7"/>
          <p:cNvSpPr>
            <a:spLocks noChangeArrowheads="1"/>
          </p:cNvSpPr>
          <p:nvPr/>
        </p:nvSpPr>
        <p:spPr bwMode="blackWhite">
          <a:xfrm>
            <a:off x="6238566" y="1430596"/>
            <a:ext cx="2625217" cy="836717"/>
          </a:xfrm>
          <a:prstGeom prst="wedgeRectCallout">
            <a:avLst>
              <a:gd name="adj1" fmla="val 718"/>
              <a:gd name="adj2" fmla="val 235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Crash deaths are down 40% since the early 1970s</a:t>
            </a:r>
            <a:endParaRPr lang="en-US" b="1" dirty="0">
              <a:solidFill>
                <a:srgbClr val="FFFFFF"/>
              </a:solidFill>
              <a:latin typeface="Arial" pitchFamily="34" charset="0"/>
              <a:cs typeface="Arial" pitchFamily="34" charset="0"/>
            </a:endParaRPr>
          </a:p>
        </p:txBody>
      </p:sp>
      <p:sp>
        <p:nvSpPr>
          <p:cNvPr id="15" name="Rectangle 3"/>
          <p:cNvSpPr>
            <a:spLocks noChangeArrowheads="1"/>
          </p:cNvSpPr>
          <p:nvPr/>
        </p:nvSpPr>
        <p:spPr bwMode="auto">
          <a:xfrm>
            <a:off x="-162228" y="6288616"/>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Source: National Highway Transportation Safety Administration as cited in Insurance Institute for Highway Safety presentation by Adrian Lund, Ph.D., </a:t>
            </a:r>
            <a:r>
              <a:rPr lang="en-US" sz="1000" i="1" dirty="0"/>
              <a:t>Drivers and Driver Assistance Systems: How Well Do They Match?’,</a:t>
            </a:r>
            <a:r>
              <a:rPr lang="en-US" sz="1000" dirty="0"/>
              <a:t> June 18, 2013; Insurance Information Institute.</a:t>
            </a:r>
          </a:p>
        </p:txBody>
      </p:sp>
      <p:sp>
        <p:nvSpPr>
          <p:cNvPr id="17" name="AutoShape 7"/>
          <p:cNvSpPr>
            <a:spLocks noChangeArrowheads="1"/>
          </p:cNvSpPr>
          <p:nvPr/>
        </p:nvSpPr>
        <p:spPr bwMode="blackWhite">
          <a:xfrm>
            <a:off x="2624060" y="4557792"/>
            <a:ext cx="2671763" cy="1365661"/>
          </a:xfrm>
          <a:prstGeom prst="wedgeRectCallout">
            <a:avLst>
              <a:gd name="adj1" fmla="val 15319"/>
              <a:gd name="adj2" fmla="val -821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Fatal crash rates have fallen by 85% over the past 60 years.  They could fall 80% form current levels over the next 20-30 years</a:t>
            </a:r>
          </a:p>
        </p:txBody>
      </p:sp>
      <p:sp>
        <p:nvSpPr>
          <p:cNvPr id="8" name="Rectangle 3"/>
          <p:cNvSpPr>
            <a:spLocks noChangeArrowheads="1"/>
          </p:cNvSpPr>
          <p:nvPr/>
        </p:nvSpPr>
        <p:spPr bwMode="black">
          <a:xfrm>
            <a:off x="236283" y="1098817"/>
            <a:ext cx="8534400" cy="276999"/>
          </a:xfrm>
          <a:prstGeom prst="rect">
            <a:avLst/>
          </a:prstGeom>
          <a:noFill/>
          <a:ln w="9525" algn="ctr">
            <a:noFill/>
            <a:miter lim="800000"/>
            <a:headEnd/>
            <a:tailEnd/>
          </a:ln>
        </p:spPr>
        <p:txBody>
          <a:bodyPr lIns="0" tIns="0" rIns="0" bIns="0">
            <a:spAutoFit/>
          </a:bodyPr>
          <a:lstStyle/>
          <a:p>
            <a:pPr algn="ctr" defTabSz="114297" eaLnBrk="0" hangingPunct="0">
              <a:lnSpc>
                <a:spcPct val="90000"/>
              </a:lnSpc>
              <a:spcBef>
                <a:spcPct val="20000"/>
              </a:spcBef>
            </a:pPr>
            <a:r>
              <a:rPr lang="en-US" sz="2000" b="1" dirty="0">
                <a:solidFill>
                  <a:srgbClr val="225A7A"/>
                </a:solidFill>
              </a:rPr>
              <a:t>Motor Vehicle Crash Deaths and Crash Death Rate, 1950-2012</a:t>
            </a:r>
          </a:p>
        </p:txBody>
      </p:sp>
    </p:spTree>
    <p:extLst>
      <p:ext uri="{BB962C8B-B14F-4D97-AF65-F5344CB8AC3E}">
        <p14:creationId xmlns:p14="http://schemas.microsoft.com/office/powerpoint/2010/main" val="2802471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68151EA-886A-428B-97CB-36F2B1FBCB3F}" type="slidenum">
              <a:rPr lang="en-US" altLang="en-US" sz="900"/>
              <a:pPr algn="r">
                <a:lnSpc>
                  <a:spcPct val="85000"/>
                </a:lnSpc>
                <a:spcBef>
                  <a:spcPct val="20000"/>
                </a:spcBef>
                <a:buClrTx/>
                <a:buFontTx/>
                <a:buNone/>
              </a:pPr>
              <a:t>22</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MD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479425" y="1265238"/>
          <a:ext cx="8569325" cy="4578350"/>
        </p:xfrm>
        <a:graphic>
          <a:graphicData uri="http://schemas.openxmlformats.org/presentationml/2006/ole">
            <mc:AlternateContent xmlns:mc="http://schemas.openxmlformats.org/markup-compatibility/2006">
              <mc:Choice xmlns:v="urn:schemas-microsoft-com:vml" Requires="v">
                <p:oleObj spid="_x0000_s28215309"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479425" y="1265238"/>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356100" y="14763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12.9%</a:t>
            </a:r>
          </a:p>
        </p:txBody>
      </p:sp>
    </p:spTree>
    <p:extLst>
      <p:ext uri="{BB962C8B-B14F-4D97-AF65-F5344CB8AC3E}">
        <p14:creationId xmlns:p14="http://schemas.microsoft.com/office/powerpoint/2010/main" val="4179884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220</a:t>
            </a:fld>
            <a:endParaRPr lang="en-US" smtClean="0"/>
          </a:p>
        </p:txBody>
      </p:sp>
      <p:sp>
        <p:nvSpPr>
          <p:cNvPr id="82949" name="Rectangle 2"/>
          <p:cNvSpPr>
            <a:spLocks noGrp="1" noChangeArrowheads="1"/>
          </p:cNvSpPr>
          <p:nvPr>
            <p:ph type="title"/>
          </p:nvPr>
        </p:nvSpPr>
        <p:spPr/>
        <p:txBody>
          <a:bodyPr/>
          <a:lstStyle/>
          <a:p>
            <a:r>
              <a:rPr lang="en-US" dirty="0" smtClean="0"/>
              <a:t>Additional Disruptors</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“Peak Auto”</a:t>
            </a:r>
          </a:p>
          <a:p>
            <a:pPr lvl="1">
              <a:lnSpc>
                <a:spcPct val="100000"/>
              </a:lnSpc>
            </a:pPr>
            <a:r>
              <a:rPr lang="en-US" b="1" dirty="0" smtClean="0"/>
              <a:t>Peak vehicle ownership per person/household likely already reached</a:t>
            </a:r>
          </a:p>
          <a:p>
            <a:pPr lvl="1">
              <a:lnSpc>
                <a:spcPct val="100000"/>
              </a:lnSpc>
            </a:pPr>
            <a:r>
              <a:rPr lang="en-US" b="1" dirty="0" smtClean="0"/>
              <a:t>Less interest in auto ownership among youth</a:t>
            </a:r>
          </a:p>
          <a:p>
            <a:pPr lvl="1">
              <a:lnSpc>
                <a:spcPct val="100000"/>
              </a:lnSpc>
            </a:pPr>
            <a:r>
              <a:rPr lang="en-US" b="1" dirty="0" smtClean="0"/>
              <a:t>Preference of youth to live in urban areas, use public transit</a:t>
            </a:r>
          </a:p>
          <a:p>
            <a:pPr>
              <a:lnSpc>
                <a:spcPct val="100000"/>
              </a:lnSpc>
            </a:pPr>
            <a:r>
              <a:rPr lang="en-US" b="1" dirty="0" smtClean="0"/>
              <a:t>The “Sharing Economy”: Vehicles &amp; Homes On Demand</a:t>
            </a:r>
          </a:p>
          <a:p>
            <a:pPr lvl="1">
              <a:lnSpc>
                <a:spcPct val="100000"/>
              </a:lnSpc>
            </a:pPr>
            <a:r>
              <a:rPr lang="en-US" b="1" dirty="0" smtClean="0"/>
              <a:t>Vehicles on Demand: Fewer vehicles likely need in the future as the technologies of driverless vehicles and ride sharing (e.g., </a:t>
            </a:r>
            <a:r>
              <a:rPr lang="en-US" b="1" dirty="0" err="1" smtClean="0"/>
              <a:t>Uber</a:t>
            </a:r>
            <a:r>
              <a:rPr lang="en-US" b="1" dirty="0" smtClean="0"/>
              <a:t>, </a:t>
            </a:r>
            <a:r>
              <a:rPr lang="en-US" b="1" dirty="0" err="1" smtClean="0"/>
              <a:t>Lyft</a:t>
            </a:r>
            <a:r>
              <a:rPr lang="en-US" b="1" dirty="0" smtClean="0"/>
              <a:t>)</a:t>
            </a:r>
          </a:p>
          <a:p>
            <a:pPr lvl="1">
              <a:lnSpc>
                <a:spcPct val="100000"/>
              </a:lnSpc>
            </a:pPr>
            <a:r>
              <a:rPr lang="en-US" b="1" dirty="0" smtClean="0"/>
              <a:t>Dwellings on Demand: </a:t>
            </a:r>
            <a:r>
              <a:rPr lang="en-US" b="1" dirty="0" err="1" smtClean="0"/>
              <a:t>Airbnb</a:t>
            </a:r>
            <a:endParaRPr lang="en-US" b="1" dirty="0" smtClean="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4283" y="5532604"/>
            <a:ext cx="1643157" cy="85592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7440" y="4970462"/>
            <a:ext cx="1743869" cy="1743869"/>
          </a:xfrm>
          <a:prstGeom prst="rect">
            <a:avLst/>
          </a:prstGeom>
        </p:spPr>
      </p:pic>
    </p:spTree>
    <p:extLst>
      <p:ext uri="{BB962C8B-B14F-4D97-AF65-F5344CB8AC3E}">
        <p14:creationId xmlns:p14="http://schemas.microsoft.com/office/powerpoint/2010/main" val="254139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221</a:t>
            </a:fld>
            <a:endParaRPr lang="en-US" smtClean="0"/>
          </a:p>
        </p:txBody>
      </p:sp>
      <p:sp>
        <p:nvSpPr>
          <p:cNvPr id="82949" name="Rectangle 2"/>
          <p:cNvSpPr>
            <a:spLocks noGrp="1" noChangeArrowheads="1"/>
          </p:cNvSpPr>
          <p:nvPr>
            <p:ph type="title"/>
          </p:nvPr>
        </p:nvSpPr>
        <p:spPr/>
        <p:txBody>
          <a:bodyPr/>
          <a:lstStyle/>
          <a:p>
            <a:r>
              <a:rPr lang="en-US" dirty="0" smtClean="0"/>
              <a:t>Additional Disruptors (continued)</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Disintermediation</a:t>
            </a:r>
          </a:p>
          <a:p>
            <a:pPr lvl="1">
              <a:lnSpc>
                <a:spcPct val="100000"/>
              </a:lnSpc>
            </a:pPr>
            <a:r>
              <a:rPr lang="en-US" b="1" dirty="0" smtClean="0"/>
              <a:t>For commodity products, the power resides with whoever has contact with the customer</a:t>
            </a:r>
          </a:p>
          <a:p>
            <a:pPr lvl="1">
              <a:lnSpc>
                <a:spcPct val="100000"/>
              </a:lnSpc>
            </a:pPr>
            <a:r>
              <a:rPr lang="en-US" b="1" dirty="0" smtClean="0"/>
              <a:t>Fear that tech firms such as Google or Apple or a major retailer such as Walmart or Amazon could disintermediate agency forces (or insurers themselves if regulatory environment were to permit)</a:t>
            </a:r>
          </a:p>
          <a:p>
            <a:pPr>
              <a:lnSpc>
                <a:spcPct val="100000"/>
              </a:lnSpc>
            </a:pPr>
            <a:r>
              <a:rPr lang="en-US" b="1" dirty="0" smtClean="0"/>
              <a:t>Big Data</a:t>
            </a:r>
          </a:p>
          <a:p>
            <a:pPr lvl="1">
              <a:lnSpc>
                <a:spcPct val="100000"/>
              </a:lnSpc>
            </a:pPr>
            <a:r>
              <a:rPr lang="en-US" b="1" dirty="0" smtClean="0"/>
              <a:t>Ushering a new era of advanced/predictive analytics which will presumably improve underwriting a pricing</a:t>
            </a:r>
          </a:p>
          <a:p>
            <a:pPr lvl="1">
              <a:lnSpc>
                <a:spcPct val="100000"/>
              </a:lnSpc>
            </a:pPr>
            <a:r>
              <a:rPr lang="en-US" b="1" dirty="0" smtClean="0"/>
              <a:t>Could drive down pricing but also open up new risks to underwrite</a:t>
            </a:r>
          </a:p>
        </p:txBody>
      </p:sp>
    </p:spTree>
    <p:extLst>
      <p:ext uri="{BB962C8B-B14F-4D97-AF65-F5344CB8AC3E}">
        <p14:creationId xmlns:p14="http://schemas.microsoft.com/office/powerpoint/2010/main" val="3663656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222</a:t>
            </a:fld>
            <a:endParaRPr lang="en-US" smtClean="0"/>
          </a:p>
        </p:txBody>
      </p:sp>
      <p:sp>
        <p:nvSpPr>
          <p:cNvPr id="82949" name="Rectangle 2"/>
          <p:cNvSpPr>
            <a:spLocks noGrp="1" noChangeArrowheads="1"/>
          </p:cNvSpPr>
          <p:nvPr>
            <p:ph type="title"/>
          </p:nvPr>
        </p:nvSpPr>
        <p:spPr/>
        <p:txBody>
          <a:bodyPr/>
          <a:lstStyle/>
          <a:p>
            <a:r>
              <a:rPr lang="en-US" dirty="0" smtClean="0"/>
              <a:t>Additional Disruptors (continued)</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The Digital Economy</a:t>
            </a:r>
          </a:p>
          <a:p>
            <a:pPr lvl="1">
              <a:lnSpc>
                <a:spcPct val="100000"/>
              </a:lnSpc>
            </a:pPr>
            <a:r>
              <a:rPr lang="en-US" b="1" dirty="0" smtClean="0"/>
              <a:t>Increasing share of GDP is intangible</a:t>
            </a:r>
          </a:p>
          <a:p>
            <a:pPr lvl="1">
              <a:lnSpc>
                <a:spcPct val="100000"/>
              </a:lnSpc>
            </a:pPr>
            <a:r>
              <a:rPr lang="en-US" b="1" dirty="0" smtClean="0"/>
              <a:t>Insuring of “bits and bytes” and associated liability risks is in its infancy compared to “brinks and mortar” products</a:t>
            </a:r>
          </a:p>
          <a:p>
            <a:pPr>
              <a:lnSpc>
                <a:spcPct val="100000"/>
              </a:lnSpc>
            </a:pPr>
            <a:r>
              <a:rPr lang="en-US" b="1" dirty="0" smtClean="0"/>
              <a:t>Reduced Relevancy of Insurance </a:t>
            </a:r>
          </a:p>
          <a:p>
            <a:pPr lvl="1">
              <a:lnSpc>
                <a:spcPct val="100000"/>
              </a:lnSpc>
            </a:pPr>
            <a:r>
              <a:rPr lang="en-US" b="1" dirty="0" smtClean="0"/>
              <a:t>Many consumers, given the option, will forego the purchase of insurance (p/c and life/retirement)</a:t>
            </a:r>
          </a:p>
          <a:p>
            <a:pPr lvl="1">
              <a:lnSpc>
                <a:spcPct val="100000"/>
              </a:lnSpc>
            </a:pPr>
            <a:r>
              <a:rPr lang="en-US" b="1" dirty="0" err="1" smtClean="0"/>
              <a:t>Mispreception</a:t>
            </a:r>
            <a:r>
              <a:rPr lang="en-US" b="1" dirty="0" smtClean="0"/>
              <a:t> of risk, cost, product complexity, moral hazard due to government subsidies, etc., are all factors</a:t>
            </a:r>
          </a:p>
          <a:p>
            <a:pPr lvl="1">
              <a:lnSpc>
                <a:spcPct val="100000"/>
              </a:lnSpc>
            </a:pPr>
            <a:r>
              <a:rPr lang="en-US" b="1" dirty="0" smtClean="0"/>
              <a:t>Consumer perceptions need to adjusted</a:t>
            </a:r>
          </a:p>
        </p:txBody>
      </p:sp>
    </p:spTree>
    <p:extLst>
      <p:ext uri="{BB962C8B-B14F-4D97-AF65-F5344CB8AC3E}">
        <p14:creationId xmlns:p14="http://schemas.microsoft.com/office/powerpoint/2010/main" val="728710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223</a:t>
            </a:fld>
            <a:endParaRPr lang="en-US" smtClean="0"/>
          </a:p>
        </p:txBody>
      </p:sp>
      <p:sp>
        <p:nvSpPr>
          <p:cNvPr id="52230" name="Rectangle 2"/>
          <p:cNvSpPr>
            <a:spLocks noGrp="1" noChangeArrowheads="1"/>
          </p:cNvSpPr>
          <p:nvPr>
            <p:ph type="title"/>
          </p:nvPr>
        </p:nvSpPr>
        <p:spPr/>
        <p:txBody>
          <a:bodyPr/>
          <a:lstStyle/>
          <a:p>
            <a:r>
              <a:rPr lang="en-US" dirty="0" smtClean="0"/>
              <a:t>Net Written Premium/GDP</a:t>
            </a:r>
          </a:p>
        </p:txBody>
      </p:sp>
      <p:sp>
        <p:nvSpPr>
          <p:cNvPr id="52231" name="Rectangle 3"/>
          <p:cNvSpPr>
            <a:spLocks noChangeArrowheads="1"/>
          </p:cNvSpPr>
          <p:nvPr/>
        </p:nvSpPr>
        <p:spPr bwMode="auto">
          <a:xfrm>
            <a:off x="0" y="6567154"/>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chemeClr val="accent2"/>
              </a:buClr>
              <a:tabLst>
                <a:tab pos="112711" algn="r"/>
              </a:tabLst>
            </a:pPr>
            <a:r>
              <a:rPr lang="en-US" sz="1100" dirty="0"/>
              <a:t>	Sources: Insurance Information Institute calculation using data from A.M. Best, Bureau of Economic Analysis.</a:t>
            </a:r>
          </a:p>
        </p:txBody>
      </p:sp>
      <p:graphicFrame>
        <p:nvGraphicFramePr>
          <p:cNvPr id="2026500" name="Object 2"/>
          <p:cNvGraphicFramePr>
            <a:graphicFrameLocks/>
          </p:cNvGraphicFramePr>
          <p:nvPr>
            <p:extLst/>
          </p:nvPr>
        </p:nvGraphicFramePr>
        <p:xfrm>
          <a:off x="265114" y="1591613"/>
          <a:ext cx="8569325" cy="4579937"/>
        </p:xfrm>
        <a:graphic>
          <a:graphicData uri="http://schemas.openxmlformats.org/presentationml/2006/ole">
            <mc:AlternateContent xmlns:mc="http://schemas.openxmlformats.org/markup-compatibility/2006">
              <mc:Choice xmlns:v="urn:schemas-microsoft-com:vml" Requires="v">
                <p:oleObj spid="_x0000_s28178479"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65114" y="159161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925851" y="1513961"/>
            <a:ext cx="3226256" cy="953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400" b="1" dirty="0">
                <a:solidFill>
                  <a:srgbClr val="FFFFFF"/>
                </a:solidFill>
              </a:rPr>
              <a:t>Short-Term, Underwriting Cycle Drives NWP/GDP, but structural changes in the economy reduce penetration rate over the long run</a:t>
            </a:r>
            <a:endParaRPr lang="pt-BR" sz="1400" b="1" dirty="0">
              <a:solidFill>
                <a:srgbClr val="FFFFFF"/>
              </a:solidFill>
            </a:endParaRPr>
          </a:p>
        </p:txBody>
      </p:sp>
      <p:sp>
        <p:nvSpPr>
          <p:cNvPr id="2026516" name="AutoShape 20"/>
          <p:cNvSpPr>
            <a:spLocks noChangeArrowheads="1"/>
          </p:cNvSpPr>
          <p:nvPr/>
        </p:nvSpPr>
        <p:spPr bwMode="blackWhite">
          <a:xfrm>
            <a:off x="4343402" y="3447959"/>
            <a:ext cx="1424783" cy="400143"/>
          </a:xfrm>
          <a:prstGeom prst="wedgeRectCallout">
            <a:avLst>
              <a:gd name="adj1" fmla="val 109830"/>
              <a:gd name="adj2" fmla="val -129433"/>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1999-00 Soft Market</a:t>
            </a:r>
          </a:p>
        </p:txBody>
      </p:sp>
      <p:sp>
        <p:nvSpPr>
          <p:cNvPr id="2026519" name="AutoShape 23"/>
          <p:cNvSpPr>
            <a:spLocks noChangeArrowheads="1"/>
          </p:cNvSpPr>
          <p:nvPr/>
        </p:nvSpPr>
        <p:spPr bwMode="blackWhite">
          <a:xfrm>
            <a:off x="5703491" y="1128130"/>
            <a:ext cx="1489868" cy="642348"/>
          </a:xfrm>
          <a:prstGeom prst="wedgeRectCallout">
            <a:avLst>
              <a:gd name="adj1" fmla="val -64422"/>
              <a:gd name="adj2" fmla="val 962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Peaked with 1986 Hard Market</a:t>
            </a:r>
          </a:p>
        </p:txBody>
      </p:sp>
      <p:sp>
        <p:nvSpPr>
          <p:cNvPr id="2026522" name="AutoShape 26"/>
          <p:cNvSpPr>
            <a:spLocks noChangeArrowheads="1"/>
          </p:cNvSpPr>
          <p:nvPr/>
        </p:nvSpPr>
        <p:spPr bwMode="blackWhite">
          <a:xfrm>
            <a:off x="7177088" y="1683335"/>
            <a:ext cx="1314451" cy="541255"/>
          </a:xfrm>
          <a:prstGeom prst="wedgeRectCallout">
            <a:avLst>
              <a:gd name="adj1" fmla="val -43598"/>
              <a:gd name="adj2" fmla="val 993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Last Hard Market</a:t>
            </a:r>
          </a:p>
        </p:txBody>
      </p:sp>
      <p:sp>
        <p:nvSpPr>
          <p:cNvPr id="2026525" name="AutoShape 29"/>
          <p:cNvSpPr>
            <a:spLocks noChangeArrowheads="1"/>
          </p:cNvSpPr>
          <p:nvPr/>
        </p:nvSpPr>
        <p:spPr bwMode="blackWhite">
          <a:xfrm>
            <a:off x="6600825" y="3584873"/>
            <a:ext cx="1152525" cy="546100"/>
          </a:xfrm>
          <a:prstGeom prst="wedgeRectCallout">
            <a:avLst>
              <a:gd name="adj1" fmla="val 44160"/>
              <a:gd name="adj2" fmla="val -152072"/>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4" y="1266829"/>
            <a:ext cx="8221663" cy="221599"/>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dirty="0">
                <a:solidFill>
                  <a:srgbClr val="225A7A"/>
                </a:solidFill>
              </a:rPr>
              <a:t>(NWP/Nominal GDP)</a:t>
            </a:r>
          </a:p>
        </p:txBody>
      </p:sp>
    </p:spTree>
    <p:extLst>
      <p:ext uri="{BB962C8B-B14F-4D97-AF65-F5344CB8AC3E}">
        <p14:creationId xmlns:p14="http://schemas.microsoft.com/office/powerpoint/2010/main" val="139786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4" fill="hold" grpId="0" nodeType="afterEffect">
                                  <p:stCondLst>
                                    <p:cond delay="0"/>
                                  </p:stCondLst>
                                  <p:childTnLst>
                                    <p:set>
                                      <p:cBhvr>
                                        <p:cTn id="15" dur="1" fill="hold">
                                          <p:stCondLst>
                                            <p:cond delay="0"/>
                                          </p:stCondLst>
                                        </p:cTn>
                                        <p:tgtEl>
                                          <p:spTgt spid="2026516"/>
                                        </p:tgtEl>
                                        <p:attrNameLst>
                                          <p:attrName>style.visibility</p:attrName>
                                        </p:attrNameLst>
                                      </p:cBhvr>
                                      <p:to>
                                        <p:strVal val="visible"/>
                                      </p:to>
                                    </p:set>
                                    <p:animEffect transition="in" filter="wipe(down)">
                                      <p:cBhvr>
                                        <p:cTn id="16" dur="500"/>
                                        <p:tgtEl>
                                          <p:spTgt spid="2026516"/>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2026522"/>
                                        </p:tgtEl>
                                        <p:attrNameLst>
                                          <p:attrName>style.visibility</p:attrName>
                                        </p:attrNameLst>
                                      </p:cBhvr>
                                      <p:to>
                                        <p:strVal val="visible"/>
                                      </p:to>
                                    </p:set>
                                    <p:animEffect transition="in" filter="wipe(up)">
                                      <p:cBhvr>
                                        <p:cTn id="20" dur="500"/>
                                        <p:tgtEl>
                                          <p:spTgt spid="2026522"/>
                                        </p:tgtEl>
                                      </p:cBhvr>
                                    </p:animEffect>
                                  </p:childTnLst>
                                </p:cTn>
                              </p:par>
                            </p:childTnLst>
                          </p:cTn>
                        </p:par>
                        <p:par>
                          <p:cTn id="21" fill="hold">
                            <p:stCondLst>
                              <p:cond delay="2700"/>
                            </p:stCondLst>
                            <p:childTnLst>
                              <p:par>
                                <p:cTn id="22" presetID="22" presetClass="entr" presetSubtype="4" fill="hold" grpId="0" nodeType="afterEffect">
                                  <p:stCondLst>
                                    <p:cond delay="0"/>
                                  </p:stCondLst>
                                  <p:childTnLst>
                                    <p:set>
                                      <p:cBhvr>
                                        <p:cTn id="23" dur="1" fill="hold">
                                          <p:stCondLst>
                                            <p:cond delay="0"/>
                                          </p:stCondLst>
                                        </p:cTn>
                                        <p:tgtEl>
                                          <p:spTgt spid="2026519"/>
                                        </p:tgtEl>
                                        <p:attrNameLst>
                                          <p:attrName>style.visibility</p:attrName>
                                        </p:attrNameLst>
                                      </p:cBhvr>
                                      <p:to>
                                        <p:strVal val="visible"/>
                                      </p:to>
                                    </p:set>
                                    <p:animEffect transition="in" filter="wipe(down)">
                                      <p:cBhvr>
                                        <p:cTn id="24" dur="500"/>
                                        <p:tgtEl>
                                          <p:spTgt spid="2026519"/>
                                        </p:tgtEl>
                                      </p:cBhvr>
                                    </p:animEffect>
                                  </p:childTnLst>
                                </p:cTn>
                              </p:par>
                            </p:childTnLst>
                          </p:cTn>
                        </p:par>
                        <p:par>
                          <p:cTn id="25" fill="hold">
                            <p:stCondLst>
                              <p:cond delay="3200"/>
                            </p:stCondLst>
                            <p:childTnLst>
                              <p:par>
                                <p:cTn id="26" presetID="22" presetClass="entr" presetSubtype="1" fill="hold" grpId="0" nodeType="afterEffect">
                                  <p:stCondLst>
                                    <p:cond delay="0"/>
                                  </p:stCondLst>
                                  <p:childTnLst>
                                    <p:set>
                                      <p:cBhvr>
                                        <p:cTn id="27" dur="1" fill="hold">
                                          <p:stCondLst>
                                            <p:cond delay="0"/>
                                          </p:stCondLst>
                                        </p:cTn>
                                        <p:tgtEl>
                                          <p:spTgt spid="2026525"/>
                                        </p:tgtEl>
                                        <p:attrNameLst>
                                          <p:attrName>style.visibility</p:attrName>
                                        </p:attrNameLst>
                                      </p:cBhvr>
                                      <p:to>
                                        <p:strVal val="visible"/>
                                      </p:to>
                                    </p:set>
                                    <p:animEffect transition="in" filter="wipe(up)">
                                      <p:cBhvr>
                                        <p:cTn id="28" dur="500"/>
                                        <p:tgtEl>
                                          <p:spTgt spid="2026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16" grpId="0" animBg="1"/>
      <p:bldP spid="2026519" grpId="0" animBg="1"/>
      <p:bldP spid="2026522" grpId="0" animBg="1"/>
      <p:bldP spid="2026525"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224</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Something Unusual is Happening:</a:t>
            </a:r>
            <a:br>
              <a:rPr lang="en-US" dirty="0" smtClean="0">
                <a:latin typeface="Arial" panose="020B0604020202020204" pitchFamily="34" charset="0"/>
              </a:rPr>
            </a:br>
            <a:r>
              <a:rPr lang="en-US" dirty="0" smtClean="0">
                <a:latin typeface="Arial" panose="020B0604020202020204" pitchFamily="34" charset="0"/>
              </a:rPr>
              <a:t>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figure is through January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(http://www.fhwa.dot.gov/policyinformation/travel_monitoring/tvt.cfm);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4" y="1185863"/>
          <a:ext cx="8346045" cy="4838700"/>
        </p:xfrm>
        <a:graphic>
          <a:graphicData uri="http://schemas.openxmlformats.org/presentationml/2006/ole">
            <mc:AlternateContent xmlns:mc="http://schemas.openxmlformats.org/markup-compatibility/2006">
              <mc:Choice xmlns:v="urn:schemas-microsoft-com:vml" Requires="v">
                <p:oleObj spid="_x0000_s28179502"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77824" y="1185863"/>
                        <a:ext cx="8346045" cy="483870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5459767" y="2912267"/>
            <a:ext cx="3141308" cy="1354933"/>
          </a:xfrm>
          <a:prstGeom prst="wedgeRectCallout">
            <a:avLst>
              <a:gd name="adj1" fmla="val 27817"/>
              <a:gd name="adj2" fmla="val -10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cs typeface="Arial" charset="0"/>
              </a:rPr>
              <a:t>A </a:t>
            </a:r>
            <a:r>
              <a:rPr lang="en-US" sz="1400" b="1" dirty="0" smtClean="0">
                <a:solidFill>
                  <a:srgbClr val="FFFFFF"/>
                </a:solidFill>
              </a:rPr>
              <a:t>new record in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8" y="1296194"/>
            <a:ext cx="1831975" cy="138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growth in miles driven is due to population growth: </a:t>
            </a:r>
            <a:br>
              <a:rPr lang="en-US" sz="1200" b="1" dirty="0">
                <a:solidFill>
                  <a:srgbClr val="FFFFFF"/>
                </a:solidFill>
                <a:cs typeface="Arial" charset="0"/>
              </a:rPr>
            </a:br>
            <a:r>
              <a:rPr lang="en-US" sz="1200" b="1" dirty="0">
                <a:solidFill>
                  <a:srgbClr val="FFFFFF"/>
                </a:solidFill>
                <a:cs typeface="Arial" charset="0"/>
              </a:rPr>
              <a:t>1997 vs. 1992:  +5.1%</a:t>
            </a:r>
          </a:p>
          <a:p>
            <a:pPr fontAlgn="base">
              <a:lnSpc>
                <a:spcPct val="100000"/>
              </a:lnSpc>
              <a:spcBef>
                <a:spcPct val="0"/>
              </a:spcBef>
              <a:spcAft>
                <a:spcPct val="0"/>
              </a:spcAft>
              <a:buClrTx/>
              <a:buFontTx/>
              <a:buNone/>
            </a:pPr>
            <a:r>
              <a:rPr lang="en-US" sz="1200" b="1" dirty="0">
                <a:solidFill>
                  <a:srgbClr val="FFFFFF"/>
                </a:solidFill>
                <a:cs typeface="Arial" charset="0"/>
              </a:rPr>
              <a:t>2002 vs. 1997:  +7.4%</a:t>
            </a:r>
            <a:br>
              <a:rPr lang="en-US" sz="1200" b="1" dirty="0">
                <a:solidFill>
                  <a:srgbClr val="FFFFFF"/>
                </a:solidFill>
                <a:cs typeface="Arial" charset="0"/>
              </a:rPr>
            </a:br>
            <a:r>
              <a:rPr lang="en-US" sz="1200" b="1" dirty="0">
                <a:solidFill>
                  <a:srgbClr val="FFFFFF"/>
                </a:solidFill>
                <a:cs typeface="Arial" charset="0"/>
              </a:rPr>
              <a:t>2007 vs. 2002:  +4.7%</a:t>
            </a:r>
            <a:br>
              <a:rPr lang="en-US" sz="1200" b="1" dirty="0">
                <a:solidFill>
                  <a:srgbClr val="FFFFFF"/>
                </a:solidFill>
                <a:cs typeface="Arial" charset="0"/>
              </a:rPr>
            </a:br>
            <a:r>
              <a:rPr lang="en-US" sz="1200" b="1" dirty="0">
                <a:solidFill>
                  <a:srgbClr val="FFFFFF"/>
                </a:solidFill>
                <a:cs typeface="Arial" charset="0"/>
              </a:rPr>
              <a:t>2012 vs. 2007:  +3.4%</a:t>
            </a:r>
          </a:p>
        </p:txBody>
      </p:sp>
      <p:sp>
        <p:nvSpPr>
          <p:cNvPr id="13" name="Oval 16"/>
          <p:cNvSpPr>
            <a:spLocks noChangeArrowheads="1"/>
          </p:cNvSpPr>
          <p:nvPr/>
        </p:nvSpPr>
        <p:spPr bwMode="auto">
          <a:xfrm rot="16200000">
            <a:off x="7243504" y="487768"/>
            <a:ext cx="762002" cy="256274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38643867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225</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3" y="1047750"/>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25A7A"/>
                </a:solidFill>
                <a:cs typeface="Arial" charset="0"/>
              </a:rPr>
              <a:t>% Change in </a:t>
            </a: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br>
              <a:rPr lang="en-US" altLang="en-US" dirty="0" smtClean="0">
                <a:latin typeface="Arial" panose="020B0604020202020204" pitchFamily="34" charset="0"/>
              </a:rPr>
            </a:br>
            <a:r>
              <a:rPr lang="en-US" altLang="en-US" dirty="0" smtClean="0">
                <a:latin typeface="Arial" panose="020B0604020202020204" pitchFamily="34" charset="0"/>
              </a:rPr>
              <a:t>Weekly </a:t>
            </a:r>
            <a:r>
              <a:rPr lang="en-US" altLang="en-US" dirty="0">
                <a:latin typeface="Arial" panose="020B0604020202020204" pitchFamily="34" charset="0"/>
              </a:rPr>
              <a:t>Percent </a:t>
            </a:r>
            <a:r>
              <a:rPr lang="en-US" altLang="en-US" dirty="0" smtClean="0">
                <a:latin typeface="Arial" panose="020B0604020202020204" pitchFamily="34" charset="0"/>
              </a:rPr>
              <a:t>Change, 2014-15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a:t>
            </a:r>
            <a:r>
              <a:rPr lang="en-US" sz="1100" dirty="0">
                <a:solidFill>
                  <a:srgbClr val="000000"/>
                </a:solidFill>
              </a:rPr>
              <a:t> </a:t>
            </a:r>
            <a:r>
              <a:rPr lang="en-US" altLang="en-US" sz="1100" dirty="0">
                <a:solidFill>
                  <a:srgbClr val="000000"/>
                </a:solidFill>
              </a:rPr>
              <a:t>I.I.I.</a:t>
            </a:r>
          </a:p>
        </p:txBody>
      </p:sp>
      <p:sp>
        <p:nvSpPr>
          <p:cNvPr id="1911821" name="Rectangle 13"/>
          <p:cNvSpPr>
            <a:spLocks noChangeArrowheads="1"/>
          </p:cNvSpPr>
          <p:nvPr/>
        </p:nvSpPr>
        <p:spPr bwMode="blackWhite">
          <a:xfrm>
            <a:off x="361435" y="5616541"/>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800" b="1" dirty="0">
                <a:solidFill>
                  <a:srgbClr val="FFFFFF"/>
                </a:solidFill>
              </a:rPr>
              <a:t>Over the Course of the Second Half of the 2014 Calendar Year,</a:t>
            </a:r>
            <a:br>
              <a:rPr lang="en-US" altLang="en-US" sz="1800" b="1" dirty="0">
                <a:solidFill>
                  <a:srgbClr val="FFFFFF"/>
                </a:solidFill>
              </a:rPr>
            </a:br>
            <a:r>
              <a:rPr lang="en-US" altLang="en-US" sz="1800" b="1" dirty="0">
                <a:solidFill>
                  <a:srgbClr val="FFFFFF"/>
                </a:solidFill>
              </a:rPr>
              <a:t>Gas Prices Fell 34%. </a:t>
            </a:r>
          </a:p>
        </p:txBody>
      </p:sp>
      <p:sp>
        <p:nvSpPr>
          <p:cNvPr id="14" name="AutoShape 38"/>
          <p:cNvSpPr>
            <a:spLocks noChangeArrowheads="1"/>
          </p:cNvSpPr>
          <p:nvPr/>
        </p:nvSpPr>
        <p:spPr bwMode="blackWhite">
          <a:xfrm>
            <a:off x="924717" y="4010014"/>
            <a:ext cx="1935332" cy="798599"/>
          </a:xfrm>
          <a:prstGeom prst="wedgeRectCallout">
            <a:avLst>
              <a:gd name="adj1" fmla="val 106394"/>
              <a:gd name="adj2" fmla="val -10595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July-December: gas prices fell virtually every week</a:t>
            </a:r>
            <a:endParaRPr lang="en-US" sz="1400" b="1" dirty="0">
              <a:solidFill>
                <a:srgbClr val="FFFFFF"/>
              </a:solidFill>
              <a:cs typeface="Arial" charset="0"/>
            </a:endParaRPr>
          </a:p>
        </p:txBody>
      </p:sp>
      <p:sp>
        <p:nvSpPr>
          <p:cNvPr id="15" name="Rectangle 7"/>
          <p:cNvSpPr>
            <a:spLocks noChangeArrowheads="1"/>
          </p:cNvSpPr>
          <p:nvPr/>
        </p:nvSpPr>
        <p:spPr bwMode="grayWhite">
          <a:xfrm>
            <a:off x="4935983" y="2458237"/>
            <a:ext cx="1917897" cy="228797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
        <p:nvSpPr>
          <p:cNvPr id="16" name="AutoShape 38"/>
          <p:cNvSpPr>
            <a:spLocks noChangeArrowheads="1"/>
          </p:cNvSpPr>
          <p:nvPr/>
        </p:nvSpPr>
        <p:spPr bwMode="blackWhite">
          <a:xfrm>
            <a:off x="2860049" y="1287137"/>
            <a:ext cx="2235694" cy="948018"/>
          </a:xfrm>
          <a:prstGeom prst="wedgeRectCallout">
            <a:avLst>
              <a:gd name="adj1" fmla="val 48548"/>
              <a:gd name="adj2" fmla="val 661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Sharpest reductions occurred from the first week of October through mid-January</a:t>
            </a:r>
            <a:endParaRPr lang="en-US" sz="1400" b="1" dirty="0">
              <a:solidFill>
                <a:srgbClr val="FFFFFF"/>
              </a:solidFill>
              <a:cs typeface="Arial" charset="0"/>
            </a:endParaRPr>
          </a:p>
        </p:txBody>
      </p:sp>
      <p:sp>
        <p:nvSpPr>
          <p:cNvPr id="12" name="AutoShape 38"/>
          <p:cNvSpPr>
            <a:spLocks noChangeArrowheads="1"/>
          </p:cNvSpPr>
          <p:nvPr/>
        </p:nvSpPr>
        <p:spPr bwMode="blackWhite">
          <a:xfrm>
            <a:off x="7581531" y="975850"/>
            <a:ext cx="1499284" cy="1259305"/>
          </a:xfrm>
          <a:prstGeom prst="wedgeRectCallout">
            <a:avLst>
              <a:gd name="adj1" fmla="val -22881"/>
              <a:gd name="adj2" fmla="val 50478"/>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Even after rebound, prices are 32% lower than a year earlier</a:t>
            </a:r>
            <a:endParaRPr lang="en-US" sz="1400" b="1" dirty="0">
              <a:solidFill>
                <a:srgbClr val="FFFFFF"/>
              </a:solidFill>
              <a:cs typeface="Arial" charset="0"/>
            </a:endParaRPr>
          </a:p>
        </p:txBody>
      </p:sp>
    </p:spTree>
    <p:extLst>
      <p:ext uri="{BB962C8B-B14F-4D97-AF65-F5344CB8AC3E}">
        <p14:creationId xmlns:p14="http://schemas.microsoft.com/office/powerpoint/2010/main" val="2023415731"/>
      </p:ext>
    </p:extLst>
  </p:cSld>
  <p:clrMapOvr>
    <a:masterClrMapping/>
  </p:clrMapOvr>
  <p:transition>
    <p:wipe dir="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226</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2014-2015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(http://www.eia.gov/petroleum/gasdiesel/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Over the Course of the Second Half of the 2014 Calendar Year,</a:t>
            </a:r>
            <a:br>
              <a:rPr lang="en-US" altLang="en-US" sz="1800" b="1" dirty="0" smtClean="0">
                <a:solidFill>
                  <a:srgbClr val="FFFFFF"/>
                </a:solidFill>
                <a:cs typeface="Arial" charset="0"/>
              </a:rPr>
            </a:br>
            <a:r>
              <a:rPr lang="en-US" altLang="en-US" sz="1800" b="1" dirty="0" smtClean="0">
                <a:solidFill>
                  <a:srgbClr val="FFFFFF"/>
                </a:solidFill>
                <a:cs typeface="Arial" charset="0"/>
              </a:rPr>
              <a:t>Gas </a:t>
            </a:r>
            <a:r>
              <a:rPr lang="en-US" altLang="en-US" sz="1800" b="1" dirty="0">
                <a:solidFill>
                  <a:srgbClr val="FFFFFF"/>
                </a:solidFill>
              </a:rPr>
              <a:t>P</a:t>
            </a:r>
            <a:r>
              <a:rPr lang="en-US" altLang="en-US" sz="1800" b="1" dirty="0" smtClean="0">
                <a:solidFill>
                  <a:srgbClr val="FFFFFF"/>
                </a:solidFill>
                <a:cs typeface="Arial" charset="0"/>
              </a:rPr>
              <a:t>rices </a:t>
            </a:r>
            <a:r>
              <a:rPr lang="en-US" altLang="en-US" sz="1800" b="1" dirty="0">
                <a:solidFill>
                  <a:srgbClr val="FFFFFF"/>
                </a:solidFill>
              </a:rPr>
              <a:t>F</a:t>
            </a:r>
            <a:r>
              <a:rPr lang="en-US" altLang="en-US" sz="1800" b="1" dirty="0" smtClean="0">
                <a:solidFill>
                  <a:srgbClr val="FFFFFF"/>
                </a:solidFill>
                <a:cs typeface="Arial" charset="0"/>
              </a:rPr>
              <a:t>ell 34%. </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3089571" y="388544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383957"/>
            <a:ext cx="2625079" cy="684094"/>
          </a:xfrm>
          <a:prstGeom prst="wedgeRectCallout">
            <a:avLst>
              <a:gd name="adj1" fmla="val 7405"/>
              <a:gd name="adj2" fmla="val 31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Even after rebound, prices remain 30% below the July peak.</a:t>
            </a:r>
            <a:endParaRPr lang="en-US" sz="1400" b="1" dirty="0">
              <a:solidFill>
                <a:srgbClr val="FFFFFF"/>
              </a:solidFill>
              <a:cs typeface="Arial" charset="0"/>
            </a:endParaRPr>
          </a:p>
        </p:txBody>
      </p:sp>
      <p:sp>
        <p:nvSpPr>
          <p:cNvPr id="12" name="AutoShape 38"/>
          <p:cNvSpPr>
            <a:spLocks noChangeArrowheads="1"/>
          </p:cNvSpPr>
          <p:nvPr/>
        </p:nvSpPr>
        <p:spPr bwMode="blackWhite">
          <a:xfrm>
            <a:off x="894578" y="3123942"/>
            <a:ext cx="2484186" cy="705856"/>
          </a:xfrm>
          <a:prstGeom prst="wedgeRectCallout">
            <a:avLst>
              <a:gd name="adj1" fmla="val 58007"/>
              <a:gd name="adj2" fmla="val -1886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3739913866"/>
      </p:ext>
    </p:extLst>
  </p:cSld>
  <p:clrMapOvr>
    <a:masterClrMapping/>
  </p:clrMapOvr>
  <p:transition>
    <p:wipe dir="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227</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a:t>
            </a:r>
            <a:br>
              <a:rPr lang="en-US" altLang="en-US" dirty="0" smtClean="0">
                <a:latin typeface="Arial" panose="020B0604020202020204" pitchFamily="34" charset="0"/>
              </a:rPr>
            </a:br>
            <a:r>
              <a:rPr lang="en-US" altLang="en-US" dirty="0" smtClean="0">
                <a:latin typeface="Arial" panose="020B0604020202020204" pitchFamily="34" charset="0"/>
              </a:rPr>
              <a:t>Affect Miles Driven? 2000-2014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a:solidFill>
                  <a:srgbClr val="000000"/>
                </a:solidFill>
              </a:rPr>
              <a:t>Federal Energy Administration (http://www.eia.gov/petroleum/gasdiesel/ ); *</a:t>
            </a:r>
            <a:r>
              <a:rPr lang="en-US" altLang="en-US" sz="1100" dirty="0" smtClean="0">
                <a:solidFill>
                  <a:srgbClr val="000000"/>
                </a:solidFill>
                <a:cs typeface="Arial" charset="0"/>
              </a:rPr>
              <a:t>gas prices and miles driven through December</a:t>
            </a:r>
            <a:br>
              <a:rPr lang="en-US" altLang="en-US" sz="1100" dirty="0" smtClean="0">
                <a:solidFill>
                  <a:srgbClr val="000000"/>
                </a:solidFill>
                <a:cs typeface="Arial" charset="0"/>
              </a:rPr>
            </a:br>
            <a:r>
              <a:rPr lang="en-US" sz="1100" dirty="0" smtClean="0">
                <a:solidFill>
                  <a:srgbClr val="000000"/>
                </a:solidFill>
                <a:cs typeface="Arial" charset="0"/>
              </a:rPr>
              <a:t>Federal </a:t>
            </a:r>
            <a:r>
              <a:rPr lang="en-US" sz="1100" dirty="0">
                <a:solidFill>
                  <a:srgbClr val="000000"/>
                </a:solidFill>
                <a:cs typeface="Arial" charset="0"/>
              </a:rPr>
              <a:t>Highway Administration (</a:t>
            </a:r>
            <a:r>
              <a:rPr lang="en-US" sz="1100" dirty="0">
                <a:solidFill>
                  <a:srgbClr val="000000"/>
                </a:solidFill>
                <a:cs typeface="Arial" charset="0"/>
                <a:hlinkClick r:id="rId4"/>
              </a:rPr>
              <a:t>http://www.fhwa.dot.gov/ohim/tvtw/tvtpage.cfm</a:t>
            </a:r>
            <a:r>
              <a:rPr lang="en-US" sz="1100" dirty="0">
                <a:solidFill>
                  <a:srgbClr val="000000"/>
                </a:solidFill>
                <a:cs typeface="Arial" charset="0"/>
              </a:rPr>
              <a:t> );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Miles driven rose from 2000 to 2007 despite a fairly steady rise in gas prices. Miles driven fell, </a:t>
            </a:r>
            <a:r>
              <a:rPr lang="en-US" altLang="en-US" sz="1800" b="1" smtClean="0">
                <a:solidFill>
                  <a:srgbClr val="FFFFFF"/>
                </a:solidFill>
                <a:cs typeface="Arial" charset="0"/>
              </a:rPr>
              <a:t>then recovered (2008-2011) </a:t>
            </a:r>
            <a:r>
              <a:rPr lang="en-US" altLang="en-US" sz="1800" b="1" dirty="0" smtClean="0">
                <a:solidFill>
                  <a:srgbClr val="FFFFFF"/>
                </a:solidFill>
                <a:cs typeface="Arial" charset="0"/>
              </a:rPr>
              <a:t>from the Great Recession and tracked flat gas prices in 2011-2014.</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843838" y="1070259"/>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FF6801"/>
                </a:solidFill>
                <a:cs typeface="Arial" charset="0"/>
              </a:rPr>
              <a:t>Miles Driven</a:t>
            </a:r>
            <a:endParaRPr lang="en-US" altLang="en-US" sz="1600" b="1" dirty="0">
              <a:solidFill>
                <a:srgbClr val="FF6801"/>
              </a:solidFill>
              <a:cs typeface="Arial" charset="0"/>
            </a:endParaRPr>
          </a:p>
        </p:txBody>
      </p:sp>
      <p:sp>
        <p:nvSpPr>
          <p:cNvPr id="11" name="Rectangle 15"/>
          <p:cNvSpPr>
            <a:spLocks noChangeArrowheads="1"/>
          </p:cNvSpPr>
          <p:nvPr/>
        </p:nvSpPr>
        <p:spPr bwMode="black">
          <a:xfrm>
            <a:off x="7843838" y="1308285"/>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(Billions)</a:t>
            </a:r>
            <a:endParaRPr lang="en-US" altLang="en-US" sz="1600" b="1" dirty="0">
              <a:solidFill>
                <a:srgbClr val="FF6801"/>
              </a:solidFill>
              <a:cs typeface="Arial" charset="0"/>
            </a:endParaRPr>
          </a:p>
        </p:txBody>
      </p:sp>
      <p:sp>
        <p:nvSpPr>
          <p:cNvPr id="12" name="Rectangle 7"/>
          <p:cNvSpPr>
            <a:spLocks noChangeArrowheads="1"/>
          </p:cNvSpPr>
          <p:nvPr/>
        </p:nvSpPr>
        <p:spPr bwMode="grayWhite">
          <a:xfrm>
            <a:off x="4492101" y="1784412"/>
            <a:ext cx="3462290" cy="169563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1032704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10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1000"/>
                                        <p:tgtEl>
                                          <p:spTgt spid="2">
                                            <p:graphicEl>
                                              <a:chart seriesIdx="1" categoryIdx="-4" bldStep="series"/>
                                            </p:graphicEl>
                                          </p:spTgt>
                                        </p:tgtEl>
                                      </p:cBhvr>
                                    </p:animEffect>
                                  </p:childTnLst>
                                </p:cTn>
                              </p:par>
                            </p:childTnLst>
                          </p:cTn>
                        </p:par>
                        <p:par>
                          <p:cTn id="13" fill="hold" nodeType="afterGroup">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par>
                                <p:cTn id="18" presetID="16" presetClass="entr" presetSubtype="26"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barn(in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P spid="1911821" grpId="0" animBg="1"/>
      <p:bldP spid="12"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228</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 Affect Miles Driven? A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12712742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229</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6033590-66D7-4641-9494-3EC43CC29D14}" type="slidenum">
              <a:rPr lang="en-US" altLang="en-US" sz="900"/>
              <a:pPr algn="r">
                <a:lnSpc>
                  <a:spcPct val="85000"/>
                </a:lnSpc>
                <a:spcBef>
                  <a:spcPct val="20000"/>
                </a:spcBef>
                <a:buClrTx/>
                <a:buFontTx/>
                <a:buNone/>
              </a:pPr>
              <a:t>23</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MD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 Insurance Information Institute</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216333"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621338" y="154940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13.2%</a:t>
            </a:r>
          </a:p>
        </p:txBody>
      </p:sp>
    </p:spTree>
    <p:extLst>
      <p:ext uri="{BB962C8B-B14F-4D97-AF65-F5344CB8AC3E}">
        <p14:creationId xmlns:p14="http://schemas.microsoft.com/office/powerpoint/2010/main" val="20866585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230</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863"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823"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895"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234</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235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7C9F772-B6E0-4D71-A7BC-CF805A0587F8}" type="slidenum">
              <a:rPr lang="en-US" altLang="en-US" sz="900"/>
              <a:pPr algn="r">
                <a:lnSpc>
                  <a:spcPct val="85000"/>
                </a:lnSpc>
                <a:spcBef>
                  <a:spcPct val="20000"/>
                </a:spcBef>
                <a:buClrTx/>
                <a:buFontTx/>
                <a:buNone/>
              </a:pPr>
              <a:t>24</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MD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217357"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402263" y="12287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14.7%</a:t>
            </a:r>
          </a:p>
        </p:txBody>
      </p:sp>
    </p:spTree>
    <p:extLst>
      <p:ext uri="{BB962C8B-B14F-4D97-AF65-F5344CB8AC3E}">
        <p14:creationId xmlns:p14="http://schemas.microsoft.com/office/powerpoint/2010/main" val="2982647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EF9FF9A-B856-4237-93BB-D1D418B62E80}" type="slidenum">
              <a:rPr lang="en-US" altLang="en-US" sz="900"/>
              <a:pPr algn="r">
                <a:lnSpc>
                  <a:spcPct val="85000"/>
                </a:lnSpc>
                <a:spcBef>
                  <a:spcPct val="20000"/>
                </a:spcBef>
                <a:buClrTx/>
                <a:buFontTx/>
                <a:buNone/>
              </a:pPr>
              <a:t>25</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MD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1625" y="1295400"/>
          <a:ext cx="8548688" cy="4572000"/>
        </p:xfrm>
        <a:graphic>
          <a:graphicData uri="http://schemas.openxmlformats.org/presentationml/2006/ole">
            <mc:AlternateContent xmlns:mc="http://schemas.openxmlformats.org/markup-compatibility/2006">
              <mc:Choice xmlns:v="urn:schemas-microsoft-com:vml" Requires="v">
                <p:oleObj spid="_x0000_s28218381"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1625" y="1295400"/>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5160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5.0%</a:t>
            </a:r>
          </a:p>
        </p:txBody>
      </p:sp>
    </p:spTree>
    <p:extLst>
      <p:ext uri="{BB962C8B-B14F-4D97-AF65-F5344CB8AC3E}">
        <p14:creationId xmlns:p14="http://schemas.microsoft.com/office/powerpoint/2010/main" val="728670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MD &amp; Nearby States</a:t>
            </a:r>
          </a:p>
        </p:txBody>
      </p:sp>
      <p:graphicFrame>
        <p:nvGraphicFramePr>
          <p:cNvPr id="19459" name="Object 3"/>
          <p:cNvGraphicFramePr>
            <a:graphicFrameLocks noGrp="1" noChangeAspect="1"/>
          </p:cNvGraphicFramePr>
          <p:nvPr>
            <p:ph type="chart" idx="1"/>
          </p:nvPr>
        </p:nvGraphicFramePr>
        <p:xfrm>
          <a:off x="280988" y="1677988"/>
          <a:ext cx="8818562" cy="4718050"/>
        </p:xfrm>
        <a:graphic>
          <a:graphicData uri="http://schemas.openxmlformats.org/presentationml/2006/ole">
            <mc:AlternateContent xmlns:mc="http://schemas.openxmlformats.org/markup-compatibility/2006">
              <mc:Choice xmlns:v="urn:schemas-microsoft-com:vml" Requires="v">
                <p:oleObj spid="_x0000_s28219405"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80988" y="167798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808038" y="1169988"/>
            <a:ext cx="2598737" cy="1063625"/>
          </a:xfrm>
          <a:prstGeom prst="wedgeRectCallout">
            <a:avLst>
              <a:gd name="adj1" fmla="val 20519"/>
              <a:gd name="adj2" fmla="val 169440"/>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Maryland All Lines profitability is above the US and slightly above the regional average</a:t>
            </a: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27024732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PP Auto: 10-Year Average RNW MD &amp; Nearby States</a:t>
            </a:r>
          </a:p>
        </p:txBody>
      </p:sp>
      <p:graphicFrame>
        <p:nvGraphicFramePr>
          <p:cNvPr id="21507" name="Object 3"/>
          <p:cNvGraphicFramePr>
            <a:graphicFrameLocks noGrp="1" noChangeAspect="1"/>
          </p:cNvGraphicFramePr>
          <p:nvPr>
            <p:ph type="chart" idx="1"/>
          </p:nvPr>
        </p:nvGraphicFramePr>
        <p:xfrm>
          <a:off x="325438" y="1677988"/>
          <a:ext cx="8818562" cy="4718050"/>
        </p:xfrm>
        <a:graphic>
          <a:graphicData uri="http://schemas.openxmlformats.org/presentationml/2006/ole">
            <mc:AlternateContent xmlns:mc="http://schemas.openxmlformats.org/markup-compatibility/2006">
              <mc:Choice xmlns:v="urn:schemas-microsoft-com:vml" Requires="v">
                <p:oleObj spid="_x0000_s28220429"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25438" y="167798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2150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044575" y="1524000"/>
            <a:ext cx="2300288" cy="1398588"/>
          </a:xfrm>
          <a:prstGeom prst="wedgeRectCallout">
            <a:avLst>
              <a:gd name="adj1" fmla="val -61500"/>
              <a:gd name="adj2" fmla="val 9397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Maryland PP Auto profitability is above the US and below the regional average</a:t>
            </a:r>
          </a:p>
        </p:txBody>
      </p:sp>
      <p:sp>
        <p:nvSpPr>
          <p:cNvPr id="21511" name="TextBox 2"/>
          <p:cNvSpPr txBox="1">
            <a:spLocks noChangeArrowheads="1"/>
          </p:cNvSpPr>
          <p:nvPr/>
        </p:nvSpPr>
        <p:spPr bwMode="auto">
          <a:xfrm>
            <a:off x="203200" y="6550025"/>
            <a:ext cx="3824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Source: NAIC, Insurance Information Institute</a:t>
            </a:r>
          </a:p>
        </p:txBody>
      </p:sp>
    </p:spTree>
    <p:extLst>
      <p:ext uri="{BB962C8B-B14F-4D97-AF65-F5344CB8AC3E}">
        <p14:creationId xmlns:p14="http://schemas.microsoft.com/office/powerpoint/2010/main" val="14713215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DB81727-7EC4-493F-847A-651F9C2507A6}" type="slidenum">
              <a:rPr lang="en-US" altLang="en-US" sz="900" smtClean="0">
                <a:solidFill>
                  <a:srgbClr val="000000"/>
                </a:solidFill>
              </a:rPr>
              <a:pPr>
                <a:lnSpc>
                  <a:spcPct val="85000"/>
                </a:lnSpc>
                <a:spcBef>
                  <a:spcPct val="20000"/>
                </a:spcBef>
                <a:buClrTx/>
                <a:buFontTx/>
                <a:buNone/>
              </a:pPr>
              <a:t>28</a:t>
            </a:fld>
            <a:endParaRPr lang="en-US" altLang="en-US" sz="900" smtClean="0">
              <a:solidFill>
                <a:srgbClr val="000000"/>
              </a:solidFill>
            </a:endParaRPr>
          </a:p>
        </p:txBody>
      </p:sp>
      <p:sp>
        <p:nvSpPr>
          <p:cNvPr id="23555"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3645"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Maryland ranked 11th as the most expensive state in 2012, with an average expenditure for auto insurance of $996.29.</a:t>
            </a:r>
            <a:endParaRPr lang="pt-BR" altLang="en-US" sz="1800" b="1" i="1">
              <a:solidFill>
                <a:srgbClr val="FFFFFF"/>
              </a:solidFill>
            </a:endParaRPr>
          </a:p>
        </p:txBody>
      </p:sp>
    </p:spTree>
    <p:extLst>
      <p:ext uri="{BB962C8B-B14F-4D97-AF65-F5344CB8AC3E}">
        <p14:creationId xmlns:p14="http://schemas.microsoft.com/office/powerpoint/2010/main" val="336420644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30188" y="177800"/>
            <a:ext cx="7769225" cy="762000"/>
          </a:xfrm>
        </p:spPr>
        <p:txBody>
          <a:bodyPr/>
          <a:lstStyle/>
          <a:p>
            <a:pPr>
              <a:lnSpc>
                <a:spcPct val="75000"/>
              </a:lnSpc>
            </a:pPr>
            <a:r>
              <a:rPr lang="en-US" altLang="en-US" smtClean="0">
                <a:latin typeface="Arial" panose="020B0604020202020204" pitchFamily="34" charset="0"/>
              </a:rPr>
              <a:t>Comm. Auto: 10-Year Average RNW </a:t>
            </a:r>
            <a:br>
              <a:rPr lang="en-US" altLang="en-US" smtClean="0">
                <a:latin typeface="Arial" panose="020B0604020202020204" pitchFamily="34" charset="0"/>
              </a:rPr>
            </a:br>
            <a:r>
              <a:rPr lang="en-US" altLang="en-US" smtClean="0">
                <a:latin typeface="Arial" panose="020B0604020202020204" pitchFamily="34" charset="0"/>
              </a:rPr>
              <a:t>MD &amp; Nearby States</a:t>
            </a:r>
          </a:p>
        </p:txBody>
      </p:sp>
      <p:graphicFrame>
        <p:nvGraphicFramePr>
          <p:cNvPr id="25603" name="Object 3"/>
          <p:cNvGraphicFramePr>
            <a:graphicFrameLocks noGrp="1" noChangeAspect="1"/>
          </p:cNvGraphicFramePr>
          <p:nvPr>
            <p:ph type="chart" idx="1"/>
          </p:nvPr>
        </p:nvGraphicFramePr>
        <p:xfrm>
          <a:off x="352425" y="1677988"/>
          <a:ext cx="8818563" cy="4718050"/>
        </p:xfrm>
        <a:graphic>
          <a:graphicData uri="http://schemas.openxmlformats.org/presentationml/2006/ole">
            <mc:AlternateContent xmlns:mc="http://schemas.openxmlformats.org/markup-compatibility/2006">
              <mc:Choice xmlns:v="urn:schemas-microsoft-com:vml" Requires="v">
                <p:oleObj spid="_x0000_s28221453"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52425" y="16779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200"/>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795338" y="1169988"/>
            <a:ext cx="2457450" cy="1181100"/>
          </a:xfrm>
          <a:prstGeom prst="wedgeRectCallout">
            <a:avLst>
              <a:gd name="adj1" fmla="val 7620"/>
              <a:gd name="adj2" fmla="val 86056"/>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Maryland Commercial Auto profitability is above the US and regional average</a:t>
            </a:r>
          </a:p>
        </p:txBody>
      </p:sp>
    </p:spTree>
    <p:extLst>
      <p:ext uri="{BB962C8B-B14F-4D97-AF65-F5344CB8AC3E}">
        <p14:creationId xmlns:p14="http://schemas.microsoft.com/office/powerpoint/2010/main" val="29462885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2088741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M-P: 10-Year Average RNW </a:t>
            </a:r>
            <a:br>
              <a:rPr lang="en-US" altLang="en-US" smtClean="0">
                <a:latin typeface="Arial" panose="020B0604020202020204" pitchFamily="34" charset="0"/>
              </a:rPr>
            </a:br>
            <a:r>
              <a:rPr lang="en-US" altLang="en-US" smtClean="0">
                <a:latin typeface="Arial" panose="020B0604020202020204" pitchFamily="34" charset="0"/>
              </a:rPr>
              <a:t>MD &amp; Nearby States</a:t>
            </a:r>
          </a:p>
        </p:txBody>
      </p:sp>
      <p:graphicFrame>
        <p:nvGraphicFramePr>
          <p:cNvPr id="27651" name="Object 3"/>
          <p:cNvGraphicFramePr>
            <a:graphicFrameLocks noGrp="1" noChangeAspect="1"/>
          </p:cNvGraphicFramePr>
          <p:nvPr>
            <p:ph type="chart" idx="1"/>
          </p:nvPr>
        </p:nvGraphicFramePr>
        <p:xfrm>
          <a:off x="203200" y="1679575"/>
          <a:ext cx="8842375" cy="4730750"/>
        </p:xfrm>
        <a:graphic>
          <a:graphicData uri="http://schemas.openxmlformats.org/presentationml/2006/ole">
            <mc:AlternateContent xmlns:mc="http://schemas.openxmlformats.org/markup-compatibility/2006">
              <mc:Choice xmlns:v="urn:schemas-microsoft-com:vml" Requires="v">
                <p:oleObj spid="_x0000_s28222477"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03200" y="1679575"/>
                        <a:ext cx="8842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2765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276350" y="1343025"/>
            <a:ext cx="2444750" cy="1304925"/>
          </a:xfrm>
          <a:prstGeom prst="wedgeRectCallout">
            <a:avLst>
              <a:gd name="adj1" fmla="val -51829"/>
              <a:gd name="adj2" fmla="val 10189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Maryland Commercial Multi-Peril profitability is above the US average and below the regional average</a:t>
            </a:r>
          </a:p>
        </p:txBody>
      </p:sp>
    </p:spTree>
    <p:extLst>
      <p:ext uri="{BB962C8B-B14F-4D97-AF65-F5344CB8AC3E}">
        <p14:creationId xmlns:p14="http://schemas.microsoft.com/office/powerpoint/2010/main" val="426689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Homeowners: 10-Year Average RNW </a:t>
            </a:r>
            <a:br>
              <a:rPr lang="en-US" altLang="en-US" smtClean="0">
                <a:latin typeface="Arial" panose="020B0604020202020204" pitchFamily="34" charset="0"/>
              </a:rPr>
            </a:br>
            <a:r>
              <a:rPr lang="en-US" altLang="en-US" smtClean="0">
                <a:latin typeface="Arial" panose="020B0604020202020204" pitchFamily="34" charset="0"/>
              </a:rPr>
              <a:t>MD &amp; Nearby States</a:t>
            </a:r>
          </a:p>
        </p:txBody>
      </p:sp>
      <p:graphicFrame>
        <p:nvGraphicFramePr>
          <p:cNvPr id="29699" name="Object 3"/>
          <p:cNvGraphicFramePr>
            <a:graphicFrameLocks noGrp="1" noChangeAspect="1"/>
          </p:cNvGraphicFramePr>
          <p:nvPr>
            <p:ph type="chart" idx="1"/>
          </p:nvPr>
        </p:nvGraphicFramePr>
        <p:xfrm>
          <a:off x="203200" y="1679575"/>
          <a:ext cx="8842375" cy="4730750"/>
        </p:xfrm>
        <a:graphic>
          <a:graphicData uri="http://schemas.openxmlformats.org/presentationml/2006/ole">
            <mc:AlternateContent xmlns:mc="http://schemas.openxmlformats.org/markup-compatibility/2006">
              <mc:Choice xmlns:v="urn:schemas-microsoft-com:vml" Requires="v">
                <p:oleObj spid="_x0000_s28223501"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03200" y="1679575"/>
                        <a:ext cx="8842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276350" y="1343025"/>
            <a:ext cx="2232025" cy="1304925"/>
          </a:xfrm>
          <a:prstGeom prst="wedgeRectCallout">
            <a:avLst>
              <a:gd name="adj1" fmla="val -55042"/>
              <a:gd name="adj2" fmla="val 14792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Maryland Workers Comp profitability is below the US average and regional average</a:t>
            </a:r>
          </a:p>
        </p:txBody>
      </p:sp>
    </p:spTree>
    <p:extLst>
      <p:ext uri="{BB962C8B-B14F-4D97-AF65-F5344CB8AC3E}">
        <p14:creationId xmlns:p14="http://schemas.microsoft.com/office/powerpoint/2010/main" val="2213751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E84BFCD-225C-45FB-8E94-16F8EBDB0548}" type="slidenum">
              <a:rPr lang="en-US" altLang="en-US" sz="900" smtClean="0">
                <a:solidFill>
                  <a:srgbClr val="000000"/>
                </a:solidFill>
              </a:rPr>
              <a:pPr>
                <a:lnSpc>
                  <a:spcPct val="85000"/>
                </a:lnSpc>
                <a:spcBef>
                  <a:spcPct val="20000"/>
                </a:spcBef>
                <a:buClrTx/>
                <a:buFontTx/>
                <a:buNone/>
              </a:pPr>
              <a:t>32</a:t>
            </a:fld>
            <a:endParaRPr lang="en-US" altLang="en-US" sz="900" smtClean="0">
              <a:solidFill>
                <a:srgbClr val="000000"/>
              </a:solidFill>
            </a:endParaRPr>
          </a:p>
        </p:txBody>
      </p:sp>
      <p:sp>
        <p:nvSpPr>
          <p:cNvPr id="31747"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nvGraphicFramePr>
        <p:xfrm>
          <a:off x="598488" y="1874838"/>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accent4"/>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1836"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Maryland ranked as the 34th most expensive state for homeowners insurance in 2012, with an average expenditure of $837.</a:t>
            </a:r>
          </a:p>
        </p:txBody>
      </p:sp>
    </p:spTree>
    <p:extLst>
      <p:ext uri="{BB962C8B-B14F-4D97-AF65-F5344CB8AC3E}">
        <p14:creationId xmlns:p14="http://schemas.microsoft.com/office/powerpoint/2010/main" val="249522948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MD &amp; Nearby States</a:t>
            </a:r>
          </a:p>
        </p:txBody>
      </p:sp>
      <p:graphicFrame>
        <p:nvGraphicFramePr>
          <p:cNvPr id="33795" name="Object 3"/>
          <p:cNvGraphicFramePr>
            <a:graphicFrameLocks noGrp="1" noChangeAspect="1"/>
          </p:cNvGraphicFramePr>
          <p:nvPr>
            <p:ph type="chart" idx="1"/>
          </p:nvPr>
        </p:nvGraphicFramePr>
        <p:xfrm>
          <a:off x="203200" y="1679575"/>
          <a:ext cx="8842375" cy="4730750"/>
        </p:xfrm>
        <a:graphic>
          <a:graphicData uri="http://schemas.openxmlformats.org/presentationml/2006/ole">
            <mc:AlternateContent xmlns:mc="http://schemas.openxmlformats.org/markup-compatibility/2006">
              <mc:Choice xmlns:v="urn:schemas-microsoft-com:vml" Requires="v">
                <p:oleObj spid="_x0000_s28224525"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03200" y="1679575"/>
                        <a:ext cx="8842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276350" y="1343025"/>
            <a:ext cx="2232025" cy="1304925"/>
          </a:xfrm>
          <a:prstGeom prst="wedgeRectCallout">
            <a:avLst>
              <a:gd name="adj1" fmla="val -55042"/>
              <a:gd name="adj2" fmla="val 14792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Maryland Workers Comp profitability is below the US average and regional average</a:t>
            </a:r>
          </a:p>
        </p:txBody>
      </p:sp>
    </p:spTree>
    <p:extLst>
      <p:ext uri="{BB962C8B-B14F-4D97-AF65-F5344CB8AC3E}">
        <p14:creationId xmlns:p14="http://schemas.microsoft.com/office/powerpoint/2010/main" val="22767433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E8CCBE6-EE3B-448C-82B8-DFAD18897655}" type="slidenum">
              <a:rPr lang="en-US" altLang="en-US" sz="900"/>
              <a:pPr algn="r">
                <a:lnSpc>
                  <a:spcPct val="85000"/>
                </a:lnSpc>
                <a:spcBef>
                  <a:spcPct val="20000"/>
                </a:spcBef>
                <a:buClrTx/>
                <a:buFontTx/>
                <a:buNone/>
              </a:pPr>
              <a:t>34</a:t>
            </a:fld>
            <a:endParaRPr lang="en-US" altLang="en-US" sz="900"/>
          </a:p>
        </p:txBody>
      </p:sp>
      <p:sp>
        <p:nvSpPr>
          <p:cNvPr id="35843"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MD vs. U.S., 2004-2013</a:t>
            </a:r>
          </a:p>
        </p:txBody>
      </p:sp>
      <p:sp>
        <p:nvSpPr>
          <p:cNvPr id="3584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298450" y="1255713"/>
          <a:ext cx="8623300" cy="5100637"/>
        </p:xfrm>
        <a:graphic>
          <a:graphicData uri="http://schemas.openxmlformats.org/presentationml/2006/ole">
            <mc:AlternateContent xmlns:mc="http://schemas.openxmlformats.org/markup-compatibility/2006">
              <mc:Choice xmlns:v="urn:schemas-microsoft-com:vml" Requires="v">
                <p:oleObj spid="_x0000_s28225549"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98450" y="1255713"/>
                        <a:ext cx="86233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998913"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2.6%</a:t>
            </a:r>
          </a:p>
        </p:txBody>
      </p:sp>
    </p:spTree>
    <p:extLst>
      <p:ext uri="{BB962C8B-B14F-4D97-AF65-F5344CB8AC3E}">
        <p14:creationId xmlns:p14="http://schemas.microsoft.com/office/powerpoint/2010/main" val="3848416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C0EA916-A201-472C-B2C6-5BE26EBDF5C4}" type="slidenum">
              <a:rPr lang="en-US" altLang="en-US" sz="900"/>
              <a:pPr algn="r">
                <a:lnSpc>
                  <a:spcPct val="85000"/>
                </a:lnSpc>
                <a:spcBef>
                  <a:spcPct val="20000"/>
                </a:spcBef>
                <a:buClrTx/>
                <a:buFontTx/>
                <a:buNone/>
              </a:pPr>
              <a:t>35</a:t>
            </a:fld>
            <a:endParaRPr lang="en-US" altLang="en-US" sz="900"/>
          </a:p>
        </p:txBody>
      </p:sp>
      <p:sp>
        <p:nvSpPr>
          <p:cNvPr id="37891"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MD vs. U.S., 2004-2013</a:t>
            </a:r>
          </a:p>
        </p:txBody>
      </p:sp>
      <p:sp>
        <p:nvSpPr>
          <p:cNvPr id="3789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mc:AlternateContent xmlns:mc="http://schemas.openxmlformats.org/markup-compatibility/2006">
              <mc:Choice xmlns:v="urn:schemas-microsoft-com:vml" Requires="v">
                <p:oleObj spid="_x0000_s28226573"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687513"/>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2.6%</a:t>
            </a:r>
          </a:p>
        </p:txBody>
      </p:sp>
    </p:spTree>
    <p:extLst>
      <p:ext uri="{BB962C8B-B14F-4D97-AF65-F5344CB8AC3E}">
        <p14:creationId xmlns:p14="http://schemas.microsoft.com/office/powerpoint/2010/main" val="3797579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26A8FD3-B05E-4BE5-AC95-EC2F7D7E3AE3}" type="slidenum">
              <a:rPr lang="en-US" altLang="en-US" sz="900"/>
              <a:pPr algn="r">
                <a:lnSpc>
                  <a:spcPct val="85000"/>
                </a:lnSpc>
                <a:spcBef>
                  <a:spcPct val="20000"/>
                </a:spcBef>
                <a:buClrTx/>
                <a:buFontTx/>
                <a:buNone/>
              </a:pPr>
              <a:t>36</a:t>
            </a:fld>
            <a:endParaRPr lang="en-US" altLang="en-US" sz="900"/>
          </a:p>
        </p:txBody>
      </p:sp>
      <p:sp>
        <p:nvSpPr>
          <p:cNvPr id="39939"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MD vs. U.S., 2004-2013</a:t>
            </a:r>
          </a:p>
        </p:txBody>
      </p:sp>
      <p:sp>
        <p:nvSpPr>
          <p:cNvPr id="399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227597"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2.9%</a:t>
            </a:r>
          </a:p>
        </p:txBody>
      </p:sp>
    </p:spTree>
    <p:extLst>
      <p:ext uri="{BB962C8B-B14F-4D97-AF65-F5344CB8AC3E}">
        <p14:creationId xmlns:p14="http://schemas.microsoft.com/office/powerpoint/2010/main" val="25014158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DC81328-0199-4274-835A-EE237CDB6ED9}" type="slidenum">
              <a:rPr lang="en-US" altLang="en-US" sz="900"/>
              <a:pPr algn="r">
                <a:lnSpc>
                  <a:spcPct val="85000"/>
                </a:lnSpc>
                <a:spcBef>
                  <a:spcPct val="20000"/>
                </a:spcBef>
                <a:buClrTx/>
                <a:buFontTx/>
                <a:buNone/>
              </a:pPr>
              <a:t>37</a:t>
            </a:fld>
            <a:endParaRPr lang="en-US" altLang="en-US" sz="900"/>
          </a:p>
        </p:txBody>
      </p:sp>
      <p:sp>
        <p:nvSpPr>
          <p:cNvPr id="41987"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DWP Growth: </a:t>
            </a:r>
            <a:br>
              <a:rPr lang="en-US" altLang="en-US" smtClean="0">
                <a:latin typeface="Arial" panose="020B0604020202020204" pitchFamily="34" charset="0"/>
              </a:rPr>
            </a:br>
            <a:r>
              <a:rPr lang="en-US" altLang="en-US" smtClean="0">
                <a:latin typeface="Arial" panose="020B0604020202020204" pitchFamily="34" charset="0"/>
              </a:rPr>
              <a:t>MD vs. U.S., 2004-2013</a:t>
            </a:r>
          </a:p>
        </p:txBody>
      </p:sp>
      <p:sp>
        <p:nvSpPr>
          <p:cNvPr id="4198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mc:AlternateContent xmlns:mc="http://schemas.openxmlformats.org/markup-compatibility/2006">
              <mc:Choice xmlns:v="urn:schemas-microsoft-com:vml" Requires="v">
                <p:oleObj spid="_x0000_s28228621"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616200" y="13604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2.1%</a:t>
            </a:r>
          </a:p>
        </p:txBody>
      </p:sp>
    </p:spTree>
    <p:extLst>
      <p:ext uri="{BB962C8B-B14F-4D97-AF65-F5344CB8AC3E}">
        <p14:creationId xmlns:p14="http://schemas.microsoft.com/office/powerpoint/2010/main" val="3831448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E4C5BE4-0730-4795-BFE9-094A441601CE}" type="slidenum">
              <a:rPr lang="en-US" altLang="en-US" sz="900"/>
              <a:pPr algn="r">
                <a:lnSpc>
                  <a:spcPct val="85000"/>
                </a:lnSpc>
                <a:spcBef>
                  <a:spcPct val="20000"/>
                </a:spcBef>
                <a:buClrTx/>
                <a:buFontTx/>
                <a:buNone/>
              </a:pPr>
              <a:t>38</a:t>
            </a:fld>
            <a:endParaRPr lang="en-US" altLang="en-US" sz="900"/>
          </a:p>
        </p:txBody>
      </p:sp>
      <p:sp>
        <p:nvSpPr>
          <p:cNvPr id="4403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MD vs. U.S., 2004-2013</a:t>
            </a:r>
          </a:p>
        </p:txBody>
      </p:sp>
      <p:sp>
        <p:nvSpPr>
          <p:cNvPr id="4403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229645"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5.4%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5.5%</a:t>
            </a:r>
          </a:p>
        </p:txBody>
      </p:sp>
    </p:spTree>
    <p:extLst>
      <p:ext uri="{BB962C8B-B14F-4D97-AF65-F5344CB8AC3E}">
        <p14:creationId xmlns:p14="http://schemas.microsoft.com/office/powerpoint/2010/main" val="17789917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10 Insured Loss Events from Riots and Civil Commotion*</a:t>
            </a:r>
            <a:endParaRPr lang="en-US" i="1" dirty="0" smtClean="0"/>
          </a:p>
        </p:txBody>
      </p:sp>
      <p:sp>
        <p:nvSpPr>
          <p:cNvPr id="7" name="Rectangle 3"/>
          <p:cNvSpPr>
            <a:spLocks noChangeArrowheads="1"/>
          </p:cNvSpPr>
          <p:nvPr/>
        </p:nvSpPr>
        <p:spPr bwMode="auto">
          <a:xfrm>
            <a:off x="-181746" y="6462282"/>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PCS unit of Verisk Analytics;  Insurance Information Institute</a:t>
            </a:r>
            <a:endParaRPr lang="en-US" sz="1000" dirty="0"/>
          </a:p>
        </p:txBody>
      </p:sp>
      <p:graphicFrame>
        <p:nvGraphicFramePr>
          <p:cNvPr id="3" name="Content Placeholder 2"/>
          <p:cNvGraphicFramePr>
            <a:graphicFrameLocks noGrp="1"/>
          </p:cNvGraphicFramePr>
          <p:nvPr>
            <p:ph idx="1"/>
            <p:extLst/>
          </p:nvPr>
        </p:nvGraphicFramePr>
        <p:xfrm>
          <a:off x="467702" y="1143476"/>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422583">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4470">
                <a:tc>
                  <a:txBody>
                    <a:bodyPr/>
                    <a:lstStyle/>
                    <a:p>
                      <a:pPr marL="0" marR="0" algn="ctr">
                        <a:lnSpc>
                          <a:spcPct val="150000"/>
                        </a:lnSpc>
                        <a:spcBef>
                          <a:spcPts val="0"/>
                        </a:spcBef>
                        <a:spcAft>
                          <a:spcPts val="0"/>
                        </a:spcAft>
                      </a:pPr>
                      <a:r>
                        <a:rPr lang="en-US" sz="1600" dirty="0">
                          <a:effectLst/>
                        </a:rPr>
                        <a:t>1992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Apr 29 - May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CA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775,000,000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1,307.7</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70180">
                <a:tc>
                  <a:txBody>
                    <a:bodyPr/>
                    <a:lstStyle/>
                    <a:p>
                      <a:pPr marL="0" marR="0" algn="ctr">
                        <a:lnSpc>
                          <a:spcPct val="150000"/>
                        </a:lnSpc>
                        <a:spcBef>
                          <a:spcPts val="0"/>
                        </a:spcBef>
                        <a:spcAft>
                          <a:spcPts val="0"/>
                        </a:spcAft>
                      </a:pPr>
                      <a:r>
                        <a:rPr lang="en-US" sz="1600" dirty="0">
                          <a:effectLst/>
                        </a:rPr>
                        <a:t>1980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May 17 - 19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FL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65,250,000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187.5</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58750">
                <a:tc>
                  <a:txBody>
                    <a:bodyPr/>
                    <a:lstStyle/>
                    <a:p>
                      <a:pPr marL="0" marR="0" algn="ctr">
                        <a:lnSpc>
                          <a:spcPct val="150000"/>
                        </a:lnSpc>
                        <a:spcBef>
                          <a:spcPts val="0"/>
                        </a:spcBef>
                        <a:spcAft>
                          <a:spcPts val="0"/>
                        </a:spcAft>
                      </a:pPr>
                      <a:r>
                        <a:rPr lang="en-US" sz="1600">
                          <a:effectLst/>
                        </a:rPr>
                        <a:t>1967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Jul 23 - 31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MI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41,500,000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294.2</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47320">
                <a:tc>
                  <a:txBody>
                    <a:bodyPr/>
                    <a:lstStyle/>
                    <a:p>
                      <a:pPr marL="0" marR="0" algn="ctr">
                        <a:lnSpc>
                          <a:spcPct val="150000"/>
                        </a:lnSpc>
                        <a:spcBef>
                          <a:spcPts val="0"/>
                        </a:spcBef>
                        <a:spcAft>
                          <a:spcPts val="0"/>
                        </a:spcAft>
                      </a:pPr>
                      <a:r>
                        <a:rPr lang="en-US" sz="1600">
                          <a:effectLst/>
                        </a:rPr>
                        <a:t>1965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11-Aug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CA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38,000,000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285.6</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41605">
                <a:tc>
                  <a:txBody>
                    <a:bodyPr/>
                    <a:lstStyle/>
                    <a:p>
                      <a:pPr marL="0" marR="0" algn="ctr">
                        <a:lnSpc>
                          <a:spcPct val="150000"/>
                        </a:lnSpc>
                        <a:spcBef>
                          <a:spcPts val="0"/>
                        </a:spcBef>
                        <a:spcAft>
                          <a:spcPts val="0"/>
                        </a:spcAft>
                      </a:pPr>
                      <a:r>
                        <a:rPr lang="en-US" sz="1600">
                          <a:effectLst/>
                        </a:rPr>
                        <a:t>1977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Jul 13 - 14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NY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28,000,000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109.4</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30175">
                <a:tc>
                  <a:txBody>
                    <a:bodyPr/>
                    <a:lstStyle/>
                    <a:p>
                      <a:pPr marL="0" marR="0" algn="ctr">
                        <a:lnSpc>
                          <a:spcPct val="150000"/>
                        </a:lnSpc>
                        <a:spcBef>
                          <a:spcPts val="0"/>
                        </a:spcBef>
                        <a:spcAft>
                          <a:spcPts val="0"/>
                        </a:spcAft>
                      </a:pPr>
                      <a:r>
                        <a:rPr lang="en-US" sz="1600">
                          <a:effectLst/>
                        </a:rPr>
                        <a:t>1967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Jul 12 - 21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NJ</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11,000,000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78.0</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175895">
                <a:tc>
                  <a:txBody>
                    <a:bodyPr/>
                    <a:lstStyle/>
                    <a:p>
                      <a:pPr marL="0" marR="0" algn="ctr">
                        <a:lnSpc>
                          <a:spcPct val="150000"/>
                        </a:lnSpc>
                        <a:spcBef>
                          <a:spcPts val="0"/>
                        </a:spcBef>
                        <a:spcAft>
                          <a:spcPts val="0"/>
                        </a:spcAft>
                      </a:pPr>
                      <a:r>
                        <a:rPr lang="en-US" sz="1600">
                          <a:effectLst/>
                        </a:rPr>
                        <a:t>1966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12-Jul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4,000,000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29.2</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227330">
                <a:tc>
                  <a:txBody>
                    <a:bodyPr/>
                    <a:lstStyle/>
                    <a:p>
                      <a:pPr marL="0" marR="0" algn="ctr">
                        <a:lnSpc>
                          <a:spcPct val="150000"/>
                        </a:lnSpc>
                        <a:spcBef>
                          <a:spcPts val="0"/>
                        </a:spcBef>
                        <a:spcAft>
                          <a:spcPts val="0"/>
                        </a:spcAft>
                      </a:pPr>
                      <a:r>
                        <a:rPr lang="en-US" sz="1600">
                          <a:effectLst/>
                        </a:rPr>
                        <a:t>1971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Jun 13 - 15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NM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3,000,000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17.5</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44450">
                <a:tc>
                  <a:txBody>
                    <a:bodyPr/>
                    <a:lstStyle/>
                    <a:p>
                      <a:pPr marL="0" marR="0" algn="ctr">
                        <a:lnSpc>
                          <a:spcPct val="150000"/>
                        </a:lnSpc>
                        <a:spcBef>
                          <a:spcPts val="0"/>
                        </a:spcBef>
                        <a:spcAft>
                          <a:spcPts val="0"/>
                        </a:spcAft>
                      </a:pPr>
                      <a:r>
                        <a:rPr lang="en-US" sz="1600">
                          <a:effectLst/>
                        </a:rPr>
                        <a:t>1977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Jul 13 - 14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NY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2,000,000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Verdana" panose="020B0604030504040204" pitchFamily="34" charset="0"/>
                          <a:cs typeface="Verdana" panose="020B0604030504040204" pitchFamily="34" charset="0"/>
                        </a:rPr>
                        <a:t>7.8</a:t>
                      </a:r>
                      <a:endParaRPr lang="en-US" sz="1600" dirty="0">
                        <a:effectLst/>
                        <a:latin typeface="+mn-lt"/>
                        <a:ea typeface="Verdana" panose="020B0604030504040204" pitchFamily="34" charset="0"/>
                        <a:cs typeface="Verdana" panose="020B0604030504040204" pitchFamily="34" charset="0"/>
                      </a:endParaRPr>
                    </a:p>
                  </a:txBody>
                  <a:tcPr marL="68580" marR="68580" marT="0" marB="0" anchor="ctr"/>
                </a:tc>
              </a:tr>
              <a:tr h="204470">
                <a:tc>
                  <a:txBody>
                    <a:bodyPr/>
                    <a:lstStyle/>
                    <a:p>
                      <a:pPr marL="0" marR="0" algn="ctr">
                        <a:lnSpc>
                          <a:spcPct val="150000"/>
                        </a:lnSpc>
                        <a:spcBef>
                          <a:spcPts val="0"/>
                        </a:spcBef>
                        <a:spcAft>
                          <a:spcPts val="0"/>
                        </a:spcAft>
                      </a:pPr>
                      <a:r>
                        <a:rPr lang="en-US" sz="1600">
                          <a:effectLst/>
                        </a:rPr>
                        <a:t>1968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Jul 23 - 24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OH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1,500,000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10.2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301013" y="5964238"/>
            <a:ext cx="8590569"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April 2015 Baltimore riots were designated a PCS CAT event on April 29 but loss estimates are not yet available (2014 Ferguson riots did not receive PCS designation)</a:t>
            </a:r>
            <a:endParaRPr lang="en-US" sz="1600" b="1" dirty="0">
              <a:solidFill>
                <a:srgbClr val="FFFFFF"/>
              </a:solidFill>
            </a:endParaRPr>
          </a:p>
        </p:txBody>
      </p:sp>
    </p:spTree>
    <p:extLst>
      <p:ext uri="{BB962C8B-B14F-4D97-AF65-F5344CB8AC3E}">
        <p14:creationId xmlns:p14="http://schemas.microsoft.com/office/powerpoint/2010/main" val="2028551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177" name="Chart" r:id="rId4" imgW="8429540" imgH="3638536" progId="MSGraph.Chart.8">
                  <p:embed followColorScheme="full"/>
                </p:oleObj>
              </mc:Choice>
              <mc:Fallback>
                <p:oleObj name="Chart" r:id="rId4" imgW="8429540" imgH="3638536"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468"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42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Apr 17,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210201"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42</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833088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710"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44</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233783902"/>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737"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or Later,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(4/15 for 2015 and 2016; for 2017-2021 3/15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62683" y="1903958"/>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48380"/>
              <a:gd name="adj2" fmla="val -70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45</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4141529989"/>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760" name="Chart" r:id="rId4" imgW="8296228" imgH="3819396" progId="MSGraph.Chart.8">
                  <p:embed followColorScheme="full"/>
                </p:oleObj>
              </mc:Choice>
              <mc:Fallback>
                <p:oleObj name="Chart" r:id="rId4" imgW="8296228" imgH="3819396"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46</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785"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47</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225" name="Chart" r:id="rId4" imgW="8581836" imgH="4162570" progId="MSGraph.Chart.8">
                  <p:embed followColorScheme="full"/>
                </p:oleObj>
              </mc:Choice>
              <mc:Fallback>
                <p:oleObj name="Chart" r:id="rId4" imgW="8581836" imgH="4162570"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38076532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833" name="Chart" r:id="rId4" imgW="8429540" imgH="3638536" progId="MSGraph.Chart.8">
                  <p:embed followColorScheme="full"/>
                </p:oleObj>
              </mc:Choice>
              <mc:Fallback>
                <p:oleObj name="Chart" r:id="rId4" imgW="8429540" imgH="3638536"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38993571"/>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558" name="Chart" r:id="rId5" imgW="8258103" imgH="5533838" progId="MSGraph.Chart.8">
                  <p:embed followColorScheme="full"/>
                </p:oleObj>
              </mc:Choice>
              <mc:Fallback>
                <p:oleObj name="Chart" r:id="rId5" imgW="8258103" imgH="553383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April 28,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5</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5</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50</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114544348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644"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12/31/14 stood at a record high $674.7B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497"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a record $674.7, up 3.3% from $653.4 of 12/31/13, and up 54.4% ($237.6B)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578"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57</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57</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875"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899"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8.4%</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242642607"/>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208156" name="Chart" r:id="rId5" imgW="8734549" imgH="5057685" progId="MSGraph.Chart.8">
                  <p:embed followColorScheme="full"/>
                </p:oleObj>
              </mc:Choice>
              <mc:Fallback>
                <p:oleObj name="Chart" r:id="rId5" imgW="8734549" imgH="5057685"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57963" y="1525975"/>
            <a:ext cx="1503293" cy="912809"/>
          </a:xfrm>
          <a:prstGeom prst="wedgeRectCallout">
            <a:avLst>
              <a:gd name="adj1" fmla="val 88231"/>
              <a:gd name="adj2" fmla="val 135749"/>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813869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1922"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062947"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61</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27697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3970"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62</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218"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219"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65</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66</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67</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1993–2016F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3374033333"/>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1489"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Accounts for </a:t>
            </a:r>
            <a:r>
              <a:rPr lang="en-US" b="1" dirty="0" smtClean="0">
                <a:solidFill>
                  <a:srgbClr val="FFFFFF"/>
                </a:solidFill>
              </a:rPr>
              <a:t>37% </a:t>
            </a:r>
            <a:r>
              <a:rPr lang="en-US" b="1" dirty="0">
                <a:solidFill>
                  <a:srgbClr val="FFFFFF"/>
                </a:solidFill>
              </a:rPr>
              <a:t>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Institute (2014F – 2015F).</a:t>
            </a:r>
            <a:endParaRPr lang="en-US" sz="1100" dirty="0"/>
          </a:p>
        </p:txBody>
      </p:sp>
    </p:spTree>
    <p:extLst>
      <p:ext uri="{BB962C8B-B14F-4D97-AF65-F5344CB8AC3E}">
        <p14:creationId xmlns:p14="http://schemas.microsoft.com/office/powerpoint/2010/main" val="430123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16646999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3251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242683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4012382659"/>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450" name="Chart" r:id="rId5" imgW="8258103" imgH="5505464" progId="MSGraph.Chart.8">
                  <p:embed followColorScheme="full"/>
                </p:oleObj>
              </mc:Choice>
              <mc:Fallback>
                <p:oleObj name="Chart" r:id="rId5" imgW="8258103" imgH="5505464"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2013 9.8%</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2014 8.2%</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537"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70</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337555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561"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90771263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967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Tree>
    <p:extLst>
      <p:ext uri="{BB962C8B-B14F-4D97-AF65-F5344CB8AC3E}">
        <p14:creationId xmlns:p14="http://schemas.microsoft.com/office/powerpoint/2010/main" val="289006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60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06116"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0686704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68898590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58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226271249"/>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4069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Tree>
    <p:extLst>
      <p:ext uri="{BB962C8B-B14F-4D97-AF65-F5344CB8AC3E}">
        <p14:creationId xmlns:p14="http://schemas.microsoft.com/office/powerpoint/2010/main" val="10619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77</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78</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3297853911"/>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6016" name="Chart" r:id="rId4" imgW="8581836" imgH="4553158" progId="MSGraph.Chart.8">
                  <p:embed followColorScheme="full"/>
                </p:oleObj>
              </mc:Choice>
              <mc:Fallback>
                <p:oleObj name="Chart" r:id="rId4" imgW="8581836" imgH="4553158"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4.1%</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711F9022-1FFB-4FAE-BDFD-22A5219EA810}" type="slidenum">
              <a:rPr lang="en-US" smtClean="0"/>
              <a:pPr/>
              <a:t>79</a:t>
            </a:fld>
            <a:endParaRPr lang="en-US" smtClean="0"/>
          </a:p>
        </p:txBody>
      </p:sp>
      <p:sp>
        <p:nvSpPr>
          <p:cNvPr id="2054" name="Rectangle 2"/>
          <p:cNvSpPr>
            <a:spLocks noGrp="1" noChangeArrowheads="1"/>
          </p:cNvSpPr>
          <p:nvPr>
            <p:ph type="title"/>
          </p:nvPr>
        </p:nvSpPr>
        <p:spPr/>
        <p:txBody>
          <a:bodyPr/>
          <a:lstStyle/>
          <a:p>
            <a:r>
              <a:rPr lang="en-US" dirty="0" smtClean="0"/>
              <a:t>Auto &amp; Home vs. All Lines, Net Written</a:t>
            </a:r>
            <a:br>
              <a:rPr lang="en-US" dirty="0" smtClean="0"/>
            </a:br>
            <a:r>
              <a:rPr lang="en-US" dirty="0" smtClean="0"/>
              <a:t>Premium Growth</a:t>
            </a:r>
            <a:r>
              <a:rPr lang="en-US" smtClean="0"/>
              <a:t>, 2000–2016F</a:t>
            </a:r>
            <a:endParaRPr lang="en-US" dirty="0" smtClean="0"/>
          </a:p>
        </p:txBody>
      </p:sp>
      <p:graphicFrame>
        <p:nvGraphicFramePr>
          <p:cNvPr id="2050" name="Object 3"/>
          <p:cNvGraphicFramePr>
            <a:graphicFrameLocks noChangeAspect="1"/>
          </p:cNvGraphicFramePr>
          <p:nvPr>
            <p:extLst>
              <p:ext uri="{D42A27DB-BD31-4B8C-83A1-F6EECF244321}">
                <p14:modId xmlns:p14="http://schemas.microsoft.com/office/powerpoint/2010/main" val="3637464107"/>
              </p:ext>
            </p:extLst>
          </p:nvPr>
        </p:nvGraphicFramePr>
        <p:xfrm>
          <a:off x="282575" y="1627188"/>
          <a:ext cx="8713788" cy="4478337"/>
        </p:xfrm>
        <a:graphic>
          <a:graphicData uri="http://schemas.openxmlformats.org/presentationml/2006/ole">
            <mc:AlternateContent xmlns:mc="http://schemas.openxmlformats.org/markup-compatibility/2006">
              <mc:Choice xmlns:v="urn:schemas-microsoft-com:vml" Requires="v">
                <p:oleObj spid="_x0000_s28067042" name="Chart" r:id="rId4" imgW="8686696" imgH="4467149" progId="MSGraph.Chart.8">
                  <p:embed followColorScheme="full"/>
                </p:oleObj>
              </mc:Choice>
              <mc:Fallback>
                <p:oleObj name="Chart" r:id="rId4" imgW="8686696" imgH="4467149" progId="MSGraph.Chart.8">
                  <p:embed followColorScheme="full"/>
                  <p:pic>
                    <p:nvPicPr>
                      <p:cNvPr id="0" name=""/>
                      <p:cNvPicPr>
                        <a:picLocks noChangeAspect="1" noChangeArrowheads="1"/>
                      </p:cNvPicPr>
                      <p:nvPr/>
                    </p:nvPicPr>
                    <p:blipFill>
                      <a:blip r:embed="rId5"/>
                      <a:srcRect/>
                      <a:stretch>
                        <a:fillRect/>
                      </a:stretch>
                    </p:blipFill>
                    <p:spPr bwMode="gray">
                      <a:xfrm>
                        <a:off x="282575" y="1627188"/>
                        <a:ext cx="8713788"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6203950"/>
            <a:ext cx="812165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(2000-2013); Conning </a:t>
            </a:r>
            <a:r>
              <a:rPr lang="en-US" sz="1100" smtClean="0"/>
              <a:t>(2014P-2016F</a:t>
            </a:r>
            <a:r>
              <a:rPr lang="en-US" sz="1100" dirty="0" smtClean="0"/>
              <a:t>); Insurance Information Institute.</a:t>
            </a:r>
            <a:endParaRPr lang="en-US" sz="1100" dirty="0"/>
          </a:p>
        </p:txBody>
      </p:sp>
      <p:sp>
        <p:nvSpPr>
          <p:cNvPr id="2056" name="Text Box 5"/>
          <p:cNvSpPr txBox="1">
            <a:spLocks noChangeArrowheads="1"/>
          </p:cNvSpPr>
          <p:nvPr/>
        </p:nvSpPr>
        <p:spPr bwMode="auto">
          <a:xfrm>
            <a:off x="3766297" y="2290946"/>
            <a:ext cx="1851025" cy="819150"/>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1200" b="1" u="sng" dirty="0"/>
              <a:t>Average </a:t>
            </a:r>
            <a:r>
              <a:rPr lang="en-US" sz="1200" b="1" u="sng" dirty="0" smtClean="0"/>
              <a:t>2000-2015F</a:t>
            </a:r>
            <a:endParaRPr lang="en-US" sz="1200" b="1" u="sng" dirty="0"/>
          </a:p>
          <a:p>
            <a:pPr algn="ctr">
              <a:lnSpc>
                <a:spcPct val="90000"/>
              </a:lnSpc>
              <a:spcBef>
                <a:spcPct val="10000"/>
              </a:spcBef>
            </a:pPr>
            <a:r>
              <a:rPr lang="en-US" sz="1200" b="1" dirty="0">
                <a:solidFill>
                  <a:schemeClr val="accent1"/>
                </a:solidFill>
              </a:rPr>
              <a:t>Auto = </a:t>
            </a:r>
            <a:r>
              <a:rPr lang="en-US" sz="1200" b="1" dirty="0" smtClean="0">
                <a:solidFill>
                  <a:schemeClr val="accent1"/>
                </a:solidFill>
              </a:rPr>
              <a:t>3.0%</a:t>
            </a:r>
            <a:endParaRPr lang="en-US" sz="1200" b="1" dirty="0">
              <a:solidFill>
                <a:schemeClr val="accent1"/>
              </a:solidFill>
            </a:endParaRPr>
          </a:p>
          <a:p>
            <a:pPr algn="ctr">
              <a:lnSpc>
                <a:spcPct val="90000"/>
              </a:lnSpc>
              <a:spcBef>
                <a:spcPct val="10000"/>
              </a:spcBef>
            </a:pPr>
            <a:r>
              <a:rPr lang="en-US" sz="1200" b="1" dirty="0">
                <a:solidFill>
                  <a:srgbClr val="FFC000"/>
                </a:solidFill>
              </a:rPr>
              <a:t>Home = </a:t>
            </a:r>
            <a:r>
              <a:rPr lang="en-US" sz="1200" b="1" dirty="0" smtClean="0">
                <a:solidFill>
                  <a:srgbClr val="FFC000"/>
                </a:solidFill>
              </a:rPr>
              <a:t>6.2%</a:t>
            </a:r>
            <a:endParaRPr lang="en-US" sz="1200" b="1" dirty="0">
              <a:solidFill>
                <a:srgbClr val="FFC000"/>
              </a:solidFill>
            </a:endParaRPr>
          </a:p>
          <a:p>
            <a:pPr algn="ctr">
              <a:lnSpc>
                <a:spcPct val="90000"/>
              </a:lnSpc>
              <a:spcBef>
                <a:spcPct val="10000"/>
              </a:spcBef>
            </a:pPr>
            <a:r>
              <a:rPr lang="en-US" sz="1200" b="1" dirty="0">
                <a:solidFill>
                  <a:srgbClr val="C00000"/>
                </a:solidFill>
              </a:rPr>
              <a:t>All Lines = </a:t>
            </a:r>
            <a:r>
              <a:rPr lang="en-US" sz="1200" b="1" dirty="0" smtClean="0">
                <a:solidFill>
                  <a:srgbClr val="C00000"/>
                </a:solidFill>
              </a:rPr>
              <a:t>3.8%</a:t>
            </a:r>
            <a:endParaRPr lang="en-US" sz="1200" b="1" dirty="0">
              <a:solidFill>
                <a:srgbClr val="C00000"/>
              </a:solidFill>
            </a:endParaRPr>
          </a:p>
        </p:txBody>
      </p:sp>
      <p:sp>
        <p:nvSpPr>
          <p:cNvPr id="1928198" name="AutoShape 6"/>
          <p:cNvSpPr>
            <a:spLocks noChangeArrowheads="1"/>
          </p:cNvSpPr>
          <p:nvPr/>
        </p:nvSpPr>
        <p:spPr bwMode="blackWhite">
          <a:xfrm>
            <a:off x="952500" y="1104900"/>
            <a:ext cx="4219575" cy="728663"/>
          </a:xfrm>
          <a:prstGeom prst="wedgeRectCallout">
            <a:avLst>
              <a:gd name="adj1" fmla="val 29719"/>
              <a:gd name="adj2" fmla="val 9073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While homeowners insurance has grown faster than auto over the past decade, auto is generally more profitable</a:t>
            </a:r>
          </a:p>
        </p:txBody>
      </p:sp>
      <p:sp>
        <p:nvSpPr>
          <p:cNvPr id="10" name="AutoShape 14"/>
          <p:cNvSpPr>
            <a:spLocks noChangeArrowheads="1"/>
          </p:cNvSpPr>
          <p:nvPr/>
        </p:nvSpPr>
        <p:spPr bwMode="blackWhite">
          <a:xfrm>
            <a:off x="5824946" y="4586287"/>
            <a:ext cx="3282541" cy="785813"/>
          </a:xfrm>
          <a:prstGeom prst="wedgeRectCallout">
            <a:avLst>
              <a:gd name="adj1" fmla="val 6608"/>
              <a:gd name="adj2" fmla="val -97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2014 was the strongest year for PPA growth since 2003</a:t>
            </a:r>
            <a:endParaRPr lang="en-US" b="1" dirty="0">
              <a:solidFill>
                <a:schemeClr val="bg1"/>
              </a:solidFill>
            </a:endParaRPr>
          </a:p>
        </p:txBody>
      </p:sp>
    </p:spTree>
    <p:extLst>
      <p:ext uri="{BB962C8B-B14F-4D97-AF65-F5344CB8AC3E}">
        <p14:creationId xmlns:p14="http://schemas.microsoft.com/office/powerpoint/2010/main" val="2084596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735808160"/>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474" name="Chart" r:id="rId5" imgW="8258103" imgH="5505464" progId="MSGraph.Chart.8">
                  <p:embed followColorScheme="full"/>
                </p:oleObj>
              </mc:Choice>
              <mc:Fallback>
                <p:oleObj name="Chart" r:id="rId5" imgW="8258103" imgH="5505464"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80185" y="2720980"/>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7730"/>
              <a:gd name="adj2" fmla="val -1373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886858031"/>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8065"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393923580"/>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9089"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761788246"/>
              </p:ext>
            </p:extLst>
          </p:nvPr>
        </p:nvGraphicFramePr>
        <p:xfrm>
          <a:off x="0" y="1675176"/>
          <a:ext cx="9097963" cy="4716463"/>
        </p:xfrm>
        <a:graphic>
          <a:graphicData uri="http://schemas.openxmlformats.org/presentationml/2006/ole">
            <mc:AlternateContent xmlns:mc="http://schemas.openxmlformats.org/markup-compatibility/2006">
              <mc:Choice xmlns:v="urn:schemas-microsoft-com:vml" Requires="v">
                <p:oleObj spid="_x0000_s28070114"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0" y="1675176"/>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10.9%</a:t>
            </a:r>
            <a:endParaRPr lang="en-US" sz="1600" b="1" dirty="0">
              <a:solidFill>
                <a:schemeClr val="bg1"/>
              </a:solidFill>
              <a:cs typeface="+mn-cs"/>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1358" y="2320496"/>
            <a:ext cx="3171825" cy="1120161"/>
          </a:xfrm>
          <a:prstGeom prst="rect">
            <a:avLst/>
          </a:prstGeom>
          <a:noFill/>
        </p:spPr>
      </p:pic>
    </p:spTree>
    <p:extLst>
      <p:ext uri="{BB962C8B-B14F-4D97-AF65-F5344CB8AC3E}">
        <p14:creationId xmlns:p14="http://schemas.microsoft.com/office/powerpoint/2010/main" val="364129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788379548"/>
              </p:ext>
            </p:extLst>
          </p:nvPr>
        </p:nvGraphicFramePr>
        <p:xfrm>
          <a:off x="22225" y="1793875"/>
          <a:ext cx="9097963" cy="4716463"/>
        </p:xfrm>
        <a:graphic>
          <a:graphicData uri="http://schemas.openxmlformats.org/presentationml/2006/ole">
            <mc:AlternateContent xmlns:mc="http://schemas.openxmlformats.org/markup-compatibility/2006">
              <mc:Choice xmlns:v="urn:schemas-microsoft-com:vml" Requires="v">
                <p:oleObj spid="_x0000_s28071136"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22225" y="1793875"/>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1617"/>
              <a:gd name="adj2" fmla="val 1173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5 states 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1578838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84</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February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66206" name="Chart" r:id="rId4" imgW="5562513" imgH="2920906" progId="MSGraph.Chart.8">
                  <p:embed followColorScheme="full"/>
                </p:oleObj>
              </mc:Choice>
              <mc:Fallback>
                <p:oleObj name="Chart" r:id="rId4" imgW="5562513" imgH="2920906"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9089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8475"/>
              <a:gd name="adj2" fmla="val -1563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Feb. 2015 reading of 5.6% is up from 3.4%</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90680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85</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 Affect Miles Driven? A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4138679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86</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extLst/>
          </p:nvPr>
        </p:nvGraphicFramePr>
        <p:xfrm>
          <a:off x="160338" y="1571625"/>
          <a:ext cx="8583612" cy="3976688"/>
        </p:xfrm>
        <a:graphic>
          <a:graphicData uri="http://schemas.openxmlformats.org/presentationml/2006/ole">
            <mc:AlternateContent xmlns:mc="http://schemas.openxmlformats.org/markup-compatibility/2006">
              <mc:Choice xmlns:v="urn:schemas-microsoft-com:vml" Requires="v">
                <p:oleObj spid="_x0000_s28167230"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0338" y="1571625"/>
                        <a:ext cx="8583612"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894080" y="5569585"/>
            <a:ext cx="755904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d</a:t>
            </a:r>
            <a:r>
              <a:rPr lang="en-US" b="1" dirty="0" smtClean="0">
                <a:solidFill>
                  <a:srgbClr val="FFFFFF"/>
                </a:solidFill>
              </a:rPr>
              <a:t>ecreased by 6.5% from 2004 through 2009, rising gradually since the with annual increases in the 2.0% to 2.5% range</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2013-2015 </a:t>
            </a:r>
            <a:r>
              <a:rPr lang="en-US" sz="1100" dirty="0"/>
              <a:t>based on CPI and other data.</a:t>
            </a:r>
          </a:p>
        </p:txBody>
      </p:sp>
      <p:sp>
        <p:nvSpPr>
          <p:cNvPr id="9" name="AutoShape 13"/>
          <p:cNvSpPr>
            <a:spLocks noChangeArrowheads="1"/>
          </p:cNvSpPr>
          <p:nvPr/>
        </p:nvSpPr>
        <p:spPr bwMode="blackWhite">
          <a:xfrm>
            <a:off x="4126230" y="1204119"/>
            <a:ext cx="4060825" cy="631825"/>
          </a:xfrm>
          <a:prstGeom prst="wedgeRectCallout">
            <a:avLst>
              <a:gd name="adj1" fmla="val 47877"/>
              <a:gd name="adj2" fmla="val 1060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a:t>
            </a:r>
            <a:r>
              <a:rPr lang="en-US" sz="1400" b="1" dirty="0" smtClean="0">
                <a:solidFill>
                  <a:schemeClr val="bg1"/>
                </a:solidFill>
              </a:rPr>
              <a:t>remained below 2004 until 2013</a:t>
            </a:r>
            <a:endParaRPr lang="en-US" sz="1400" b="1" dirty="0">
              <a:solidFill>
                <a:schemeClr val="bg1"/>
              </a:solidFill>
            </a:endParaRPr>
          </a:p>
        </p:txBody>
      </p:sp>
    </p:spTree>
    <p:extLst>
      <p:ext uri="{BB962C8B-B14F-4D97-AF65-F5344CB8AC3E}">
        <p14:creationId xmlns:p14="http://schemas.microsoft.com/office/powerpoint/2010/main" val="235430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161"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88</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185"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88</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874100622"/>
              </p:ext>
            </p:extLst>
          </p:nvPr>
        </p:nvGraphicFramePr>
        <p:xfrm>
          <a:off x="4763" y="1819275"/>
          <a:ext cx="9132887" cy="4714875"/>
        </p:xfrm>
        <a:graphic>
          <a:graphicData uri="http://schemas.openxmlformats.org/presentationml/2006/ole">
            <mc:AlternateContent xmlns:mc="http://schemas.openxmlformats.org/markup-compatibility/2006">
              <mc:Choice xmlns:v="urn:schemas-microsoft-com:vml" Requires="v">
                <p:oleObj spid="_x0000_s28074209"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763" y="18192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4757737" y="1678233"/>
            <a:ext cx="4067175" cy="1163394"/>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HO</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26.8%</a:t>
            </a:r>
            <a:endParaRPr lang="en-US" sz="1600" b="1" dirty="0">
              <a:solidFill>
                <a:schemeClr val="bg1"/>
              </a:solidFill>
              <a:cs typeface="+mn-cs"/>
            </a:endParaRPr>
          </a:p>
        </p:txBody>
      </p:sp>
    </p:spTree>
    <p:extLst>
      <p:ext uri="{BB962C8B-B14F-4D97-AF65-F5344CB8AC3E}">
        <p14:creationId xmlns:p14="http://schemas.microsoft.com/office/powerpoint/2010/main" val="773418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9</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945779473"/>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498"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20758"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39477"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1026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649258356"/>
              </p:ext>
            </p:extLst>
          </p:nvPr>
        </p:nvGraphicFramePr>
        <p:xfrm>
          <a:off x="0" y="1755775"/>
          <a:ext cx="9105900" cy="4719638"/>
        </p:xfrm>
        <a:graphic>
          <a:graphicData uri="http://schemas.openxmlformats.org/presentationml/2006/ole">
            <mc:AlternateContent xmlns:mc="http://schemas.openxmlformats.org/markup-compatibility/2006">
              <mc:Choice xmlns:v="urn:schemas-microsoft-com:vml" Requires="v">
                <p:oleObj spid="_x0000_s28075234"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0" y="1755775"/>
                        <a:ext cx="9105900" cy="471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385888"/>
            <a:ext cx="2552700" cy="1614487"/>
          </a:xfrm>
          <a:prstGeom prst="wedgeRectCallout">
            <a:avLst>
              <a:gd name="adj1" fmla="val 24565"/>
              <a:gd name="adj2" fmla="val 1527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collapse of the housing bubble hit CA, FL and NV hard, leading to the slowest growth rates in the US </a:t>
            </a:r>
            <a:r>
              <a:rPr lang="en-US" sz="1600" b="1" dirty="0" smtClean="0">
                <a:solidFill>
                  <a:srgbClr val="FFFFFF"/>
                </a:solidFill>
                <a:cs typeface="Arial" charset="0"/>
              </a:rPr>
              <a:t>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2840275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444761273"/>
              </p:ext>
            </p:extLst>
          </p:nvPr>
        </p:nvGraphicFramePr>
        <p:xfrm>
          <a:off x="1588" y="1716088"/>
          <a:ext cx="9128125" cy="4702175"/>
        </p:xfrm>
        <a:graphic>
          <a:graphicData uri="http://schemas.openxmlformats.org/presentationml/2006/ole">
            <mc:AlternateContent xmlns:mc="http://schemas.openxmlformats.org/markup-compatibility/2006">
              <mc:Choice xmlns:v="urn:schemas-microsoft-com:vml" Requires="v">
                <p:oleObj spid="_x0000_s28076258"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706850534"/>
              </p:ext>
            </p:extLst>
          </p:nvPr>
        </p:nvGraphicFramePr>
        <p:xfrm>
          <a:off x="17463" y="1939925"/>
          <a:ext cx="9107487" cy="4711700"/>
        </p:xfrm>
        <a:graphic>
          <a:graphicData uri="http://schemas.openxmlformats.org/presentationml/2006/ole">
            <mc:AlternateContent xmlns:mc="http://schemas.openxmlformats.org/markup-compatibility/2006">
              <mc:Choice xmlns:v="urn:schemas-microsoft-com:vml" Requires="v">
                <p:oleObj spid="_x0000_s28077280"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7463" y="1939925"/>
                        <a:ext cx="9107487"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979429031"/>
              </p:ext>
            </p:extLst>
          </p:nvPr>
        </p:nvGraphicFramePr>
        <p:xfrm>
          <a:off x="0" y="1603375"/>
          <a:ext cx="9144000" cy="4710113"/>
        </p:xfrm>
        <a:graphic>
          <a:graphicData uri="http://schemas.openxmlformats.org/presentationml/2006/ole">
            <mc:AlternateContent xmlns:mc="http://schemas.openxmlformats.org/markup-compatibility/2006">
              <mc:Choice xmlns:v="urn:schemas-microsoft-com:vml" Requires="v">
                <p:oleObj spid="_x0000_s27965806"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0" y="1603375"/>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829"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95</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998"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96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30664" name="Chart" r:id="rId4" imgW="8543971" imgH="3543217" progId="MSGraph.Chart.8">
                  <p:embed followColorScheme="full"/>
                </p:oleObj>
              </mc:Choice>
              <mc:Fallback>
                <p:oleObj name="Chart" r:id="rId4" imgW="8543971" imgH="3543217"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$15.5 billion in insured CAT losses in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98</a:t>
            </a:fld>
            <a:endParaRPr lang="en-US"/>
          </a:p>
        </p:txBody>
      </p:sp>
    </p:spTree>
    <p:extLst>
      <p:ext uri="{BB962C8B-B14F-4D97-AF65-F5344CB8AC3E}">
        <p14:creationId xmlns:p14="http://schemas.microsoft.com/office/powerpoint/2010/main" val="896973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99</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108986" name="Chart" r:id="rId4" imgW="8572457" imgH="3743286" progId="MSGraph.Chart.8">
                  <p:embed followColorScheme="full"/>
                </p:oleObj>
              </mc:Choice>
              <mc:Fallback>
                <p:oleObj name="Chart" r:id="rId4" imgW="8572457" imgH="3743286"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43624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1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202844</TotalTime>
  <Words>17558</Words>
  <Application>Microsoft Office PowerPoint</Application>
  <PresentationFormat>On-screen Show (4:3)</PresentationFormat>
  <Paragraphs>2515</Paragraphs>
  <Slides>235</Slides>
  <Notes>211</Notes>
  <HiddenSlides>129</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235</vt:i4>
      </vt:variant>
    </vt:vector>
  </HeadingPairs>
  <TitlesOfParts>
    <vt:vector size="249" baseType="lpstr">
      <vt:lpstr>Arial Unicode MS</vt:lpstr>
      <vt:lpstr>ＭＳ ゴシック</vt:lpstr>
      <vt:lpstr>ＭＳ Ｐゴシック</vt:lpstr>
      <vt:lpstr>Arial</vt:lpstr>
      <vt:lpstr>Arial </vt:lpstr>
      <vt:lpstr>Calibri</vt:lpstr>
      <vt:lpstr>SwissReSans</vt:lpstr>
      <vt:lpstr>Symbol</vt:lpstr>
      <vt:lpstr>Times New Roman</vt:lpstr>
      <vt:lpstr>Verdana</vt:lpstr>
      <vt:lpstr>Wingdings</vt:lpstr>
      <vt:lpstr>Default Design</vt:lpstr>
      <vt:lpstr>Chart</vt:lpstr>
      <vt:lpstr>Worksheet</vt:lpstr>
      <vt:lpstr>Trends, Challenges and Opportunities in P/C Insurance Focus on Maryland Markets</vt:lpstr>
      <vt:lpstr>PowerPoint Presentation</vt:lpstr>
      <vt:lpstr>Insurance Coverage for Riots and Civil Commotions: Home, Auto and Business</vt:lpstr>
      <vt:lpstr>Top 10 Insured Loss Events from Riots and Civil Commotion*</vt:lpstr>
      <vt:lpstr>PowerPoint Presentation</vt:lpstr>
      <vt:lpstr>P/C Industry Net Income After Taxes 1991–2014</vt:lpstr>
      <vt:lpstr>Profitability Peaks &amp; Troughs in the P/C Insurance Industry, 1975 – 2014*</vt:lpstr>
      <vt:lpstr>Profitability Peaks &amp; Troughs in the P/C Insurance Industry, 1975 – 2016F</vt:lpstr>
      <vt:lpstr>ROE: Property/Casualty Insurance by Major Event, 1987–2014</vt:lpstr>
      <vt:lpstr>PowerPoint Presentation</vt:lpstr>
      <vt:lpstr>PowerPoint Presentation</vt:lpstr>
      <vt:lpstr>PowerPoint Presentation</vt:lpstr>
      <vt:lpstr>P/C Insurance Industry  Combined Ratio, 2001–2014*</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PowerPoint Presentation</vt:lpstr>
      <vt:lpstr>RNW All Lines: MD vs. U.S., 2004-2013</vt:lpstr>
      <vt:lpstr>RNW PP Auto: MD vs. U.S., 2004-2013</vt:lpstr>
      <vt:lpstr>RNW Comm. Auto: MD vs. U.S., 2004-2013</vt:lpstr>
      <vt:lpstr>RNW Comm. Multi-Peril: MD vs. U.S., 2004-2013</vt:lpstr>
      <vt:lpstr>RNW Homeowners: MD vs. U.S., 2004-2013</vt:lpstr>
      <vt:lpstr>RNW Workers Comp: MD vs. U.S., 2004-2013</vt:lpstr>
      <vt:lpstr>All Lines: 10-Year Average RNW MD &amp; Nearby States</vt:lpstr>
      <vt:lpstr>PP Auto: 10-Year Average RNW MD &amp; Nearby States</vt:lpstr>
      <vt:lpstr>Top Ten Most Expensive And Least Expensive States For Automobile Insurance, 2012 (1)</vt:lpstr>
      <vt:lpstr>Comm. Auto: 10-Year Average RNW  MD &amp; Nearby States</vt:lpstr>
      <vt:lpstr>Comm. M-P: 10-Year Average RNW  MD &amp; Nearby States</vt:lpstr>
      <vt:lpstr>Homeowners: 10-Year Average RNW  MD &amp; Nearby States</vt:lpstr>
      <vt:lpstr>Top Ten Most Expensive And Least Expensive States For Homeowners Insurance, 2012 (1)</vt:lpstr>
      <vt:lpstr>Workers Comp: 10-Year Average RNW  MD &amp; Nearby States</vt:lpstr>
      <vt:lpstr>All Lines DWP Growth: MD vs. U.S., 2004-2013</vt:lpstr>
      <vt:lpstr>Comm. Lines DWP Growth: MD vs. U.S., 2004-2013</vt:lpstr>
      <vt:lpstr>Personal Lines DWP Growth: MD vs. U.S., 2004-2013</vt:lpstr>
      <vt:lpstr>Private Passenger Auto DWP Growth:  MD vs. U.S., 2004-2013</vt:lpstr>
      <vt:lpstr>Homeowner’s MP DWP Growth: MD vs. U.S., 2004-2013</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Book Yield on Property/Casualty Insurance Invested Assets, 2007–2016F</vt:lpstr>
      <vt:lpstr>Interest Rate Forecasts: 2015 – 2021</vt:lpstr>
      <vt:lpstr>Annual Inflation Rates, (CPI-U, %), 1990–2016F</vt:lpstr>
      <vt:lpstr>PowerPoint Presentation</vt:lpstr>
      <vt:lpstr>P/C Insurer Net Realized  Capital Gains/Losses, 1990-2014</vt:lpstr>
      <vt:lpstr>Property/Casualty Insurance Industry Investment Gain: 1994–20141</vt:lpstr>
      <vt:lpstr>PowerPoint Presentation</vt:lpstr>
      <vt:lpstr>Distribution of Bond Maturities, P/C Insurance Industry, 2003-2013</vt:lpstr>
      <vt:lpstr>CAPITAL/CAPACITY </vt:lpstr>
      <vt:lpstr>Policyholder Surplus,  2006:Q4–2014:Q4</vt:lpstr>
      <vt:lpstr>US Policyholder Surplus: 1975–2014*</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ILS Issuance by Trigger</vt:lpstr>
      <vt:lpstr>U.S. Wind-Exposed Risk Premium* 2010:Q1 to 2014: Q1</vt:lpstr>
      <vt:lpstr>Questions Arising from Influence of Alternative Capital</vt:lpstr>
      <vt:lpstr>PowerPoint Presentation</vt:lpstr>
      <vt:lpstr>Private Passenger Auto Combined Ratio: 1993–2016F</vt:lpstr>
      <vt:lpstr>Homeowners Insurance Combined Ratio: 1990–2015F</vt:lpstr>
      <vt:lpstr>Commercial Lines Combined Ratio, 1990-2015F*</vt:lpstr>
      <vt:lpstr>Commercial Auto Combined Ratio: 1993–2015F</vt:lpstr>
      <vt:lpstr>Commercial Property Combined Ratio:  2007–2016F</vt:lpstr>
      <vt:lpstr>General Liability Combined Ratio:  2005–2015F</vt:lpstr>
      <vt:lpstr>Workers Compensation Combined Ratio: 1994–2014E</vt:lpstr>
      <vt:lpstr>Commercial Multi-Peril Combined Ratio: 1995–2015F</vt:lpstr>
      <vt:lpstr>Inland Marine Combined Ratio:  2004–2015F</vt:lpstr>
      <vt:lpstr>PowerPoint Presentation</vt:lpstr>
      <vt:lpstr>Net Premium Growth: Annual Change,  1971—2016F</vt:lpstr>
      <vt:lpstr>Auto &amp; Home vs. All Lines, Net Written Premium Growth, 2000–2016F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Monthly Change in Auto Insurance Prices, 1991–2015*</vt:lpstr>
      <vt:lpstr>Do Changes in Gas Prices Affect Miles Driven? A Look at 2014</vt:lpstr>
      <vt:lpstr>Average Expenditures on Auto Insurance</vt:lpstr>
      <vt:lpstr>Advertising Expenditures by P/C Insurance Industry, 1999-2013</vt:lpstr>
      <vt:lpstr>PowerPoint Presentation</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PowerPoint Presentation</vt:lpstr>
      <vt:lpstr>U.S. Insured Catastrophe Losses</vt:lpstr>
      <vt:lpstr>Combined Ratio Points Associated with Catastrophe Losses: 1960 – 2013*</vt:lpstr>
      <vt:lpstr>Homeowners Insurance Combined Ratio: 1990–2016F</vt:lpstr>
      <vt:lpstr>Inflation Adjusted U.S. Catastrophe Losses by Cause of Loss, 1994–20131</vt:lpstr>
      <vt:lpstr>Loss events in the US, 1980 – 2014 Insured losses due to winter storms*</vt:lpstr>
      <vt:lpstr>Top 16 Most Costly Disasters in U.S. History</vt:lpstr>
      <vt:lpstr>Natural Disaster Losses in the US, 2014 Based on perils </vt:lpstr>
      <vt:lpstr>Convective Loss Events in the US Overall and insured losses, 1980 – 2014</vt:lpstr>
      <vt:lpstr>Loss events in the US, 1980 – 2014 Number of events </vt:lpstr>
      <vt:lpstr>Loss Events in the US, 1980 – 2014 Overall and insured losses </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PowerPoint Presentation</vt:lpstr>
      <vt:lpstr>I.I.I. Media Index, P/C, 2014 vs 2013 Percent increase/decrease from previous year</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PowerPoint Presentation</vt:lpstr>
      <vt:lpstr>Auto/Light Truck Sales, 1999-2021F</vt:lpstr>
      <vt:lpstr>Monthly Change in Auto Insurance Prices, 1991–2015*</vt:lpstr>
      <vt:lpstr>Average Expenditures on Auto Insurance</vt:lpstr>
      <vt:lpstr>New Private Housing Starts, 1990-2021F</vt:lpstr>
      <vt:lpstr>Interest Rate on Convention 30-Year Mortgages: Up a Bit, 1990–2014*</vt:lpstr>
      <vt:lpstr>I.I.I. Poll: Renters Insurance</vt:lpstr>
      <vt:lpstr>PowerPoint Presentation</vt:lpstr>
      <vt:lpstr>Business Bankruptcy Filings: Still Falling (1994:Q1 – 2014:Q4)</vt:lpstr>
      <vt:lpstr>Business Bankruptcy Filings, 1980-2014</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2003-2015*</vt:lpstr>
      <vt:lpstr>Value of Construction Put in Place,   Feb. 2015 vs. Feb. 2014*</vt:lpstr>
      <vt:lpstr>Value of Private Construction Put in Place, by Segment,  Feb. 2015 vs. Feb. 2014*</vt:lpstr>
      <vt:lpstr>Value of Public Construction Put in Place, by Segment,  Feb. 2015 vs. Feb. 2014*</vt:lpstr>
      <vt:lpstr>Real (Inflation-Adjusted)  Nonresidential Construction, 2000-2014*</vt:lpstr>
      <vt:lpstr>PowerPoint Presentation</vt:lpstr>
      <vt:lpstr>New Private Housing Starts, 1990-2021F</vt:lpstr>
      <vt:lpstr>Construction Employment, Jan. 2010—December 2014*</vt:lpstr>
      <vt:lpstr>Construction Employment,  Jan. 2003–December 2014 </vt:lpstr>
      <vt:lpstr>ENERGY SECTOR: OIL &amp; GAS INDUSTRY FUTURE IS BRIGHT BUT VOLATILE</vt:lpstr>
      <vt:lpstr>U.S. Crude Oil Production, 2005-2016P</vt:lpstr>
      <vt:lpstr>U.S. Natural Gas Production, 2000-2013</vt:lpstr>
      <vt:lpstr>Employment in Oil &amp; Gas Extraction, Jan. 2010—Dec. 2014*</vt:lpstr>
      <vt:lpstr>MANUFACTURING SECTOR OVERVIEW &amp; OUTLOOK</vt:lpstr>
      <vt:lpstr>Dollar Value* of Manufacturers’ Shipments Monthly, Jan. 1992—February 2015</vt:lpstr>
      <vt:lpstr>Manufacturing Growth for Selected Sectors, 2015 vs. 2014*</vt:lpstr>
      <vt:lpstr>Manufacturing Employment, January 2010—March 2015*</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PowerPoint Presentation</vt:lpstr>
      <vt:lpstr>Unemployment and Underemployment Rates: Still Too High, But Falling</vt:lpstr>
      <vt:lpstr>US Unemployment Rate Forecast</vt:lpstr>
      <vt:lpstr>PowerPoint Presentation</vt:lpstr>
      <vt:lpstr>Nonfarm Payroll (Wages and Salaries): Quarterly, 2005–2014:Q4</vt:lpstr>
      <vt:lpstr>Payroll vs. Workers Comp Net Written Premiums, 1990-2014P</vt:lpstr>
      <vt:lpstr>Construction Employment, Jan. 2010—March 2015*</vt:lpstr>
      <vt:lpstr>Construction Employment,  Jan. 2003–March 2015 </vt:lpstr>
      <vt:lpstr>Manufacturing Employment, Jan. 2010—March 2015*</vt:lpstr>
      <vt:lpstr>Oil &amp; Gas Extraction Employment, Jan. 2010—March 2015*</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CYBER RISK &amp;                     CYBER INSURANCE</vt:lpstr>
      <vt:lpstr>Data Breaches 2005-2014, by Number of Breaches and Records Exposed</vt:lpstr>
      <vt:lpstr>Worldwide Cybersecurity Spending, 2011- 2016F </vt:lpstr>
      <vt:lpstr>Data/Privacy Breach: Many Potential Costs Can Be Insured</vt:lpstr>
      <vt:lpstr>The Three Basic Elements of Cyber Coverage: Prevention, Transfer, Response</vt:lpstr>
      <vt:lpstr>I.I.I. Released its Second Cyber Report in 2014: Cyber Risk: The Growing Threat</vt:lpstr>
      <vt:lpstr>PowerPoint Presentation</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PowerPoint Presentation</vt:lpstr>
      <vt:lpstr>PowerPoint Presentation</vt:lpstr>
      <vt:lpstr>Growth Rates: Major PPA Direct Writers vs. All Private Passenger Auto Writers</vt:lpstr>
      <vt:lpstr>Top 10 and Direct PP Auto Writers Gained Market Share from 2009 to 2013</vt:lpstr>
      <vt:lpstr>Top Line Growth of Major Independent Agency PP Auto Writers, 2009 – 2014H1</vt:lpstr>
      <vt:lpstr>Advertising Spend Change by Select Personal Auto Writers:  2013 vs. 2012</vt:lpstr>
      <vt:lpstr>Y/Y Change in Unique Website Visitors of Select Personal Auto Writers, Aug. 2013 – Oct. 2014</vt:lpstr>
      <vt:lpstr>Proportion of  Businesses Interested in Buying Insurance Online</vt:lpstr>
      <vt:lpstr>The Rise of the Smart Phone: Technology is Available for All Distribution Channels</vt:lpstr>
      <vt:lpstr>                   : Should Insurers Be Concerned?</vt:lpstr>
      <vt:lpstr>Distribution via 'basic' mobile</vt:lpstr>
      <vt:lpstr>PowerPoint Presentation</vt:lpstr>
      <vt:lpstr>U.S. Employment in Insurance  Agencies &amp; Brokerages: 1990–2015*</vt:lpstr>
      <vt:lpstr>Agent/Broker M&amp;A Deals, 2000-2014:6M</vt:lpstr>
      <vt:lpstr>PowerPoint Presentation</vt:lpstr>
      <vt:lpstr>Percentage of Carriers Using Predictive Analytics by Major P/C Line, 2013</vt:lpstr>
      <vt:lpstr>Uses of Predictive Analytics by Function</vt:lpstr>
      <vt:lpstr>PowerPoint Presentation</vt:lpstr>
      <vt:lpstr>Driving Behavior Data Is Very Predictive</vt:lpstr>
      <vt:lpstr>I.I.I. Poll: Telematics</vt:lpstr>
      <vt:lpstr>PowerPoint Presentation</vt:lpstr>
      <vt:lpstr>Likely Impacts of Successful, Incremental Autonomous Vehicle Technologies</vt:lpstr>
      <vt:lpstr>Projected Sales of Partially and Fully Autonomous Vehicles through 2035</vt:lpstr>
      <vt:lpstr>Impact of Forward Collision Warning    With and Without Auto Brake</vt:lpstr>
      <vt:lpstr>Enhanced Vehicle and Road Safety Have Made Driving Much Safer</vt:lpstr>
      <vt:lpstr>Additional Disruptors</vt:lpstr>
      <vt:lpstr>Additional Disruptors (continued)</vt:lpstr>
      <vt:lpstr>Additional Disruptors (continued)</vt:lpstr>
      <vt:lpstr>Net Written Premium/GDP</vt:lpstr>
      <vt:lpstr>Something Unusual is Happening: Miles Driven*, 1990–2015</vt:lpstr>
      <vt:lpstr>The Price of Gas, Weekly Percent Change, 2014-15</vt:lpstr>
      <vt:lpstr>The Price of Gas, 2014-2015</vt:lpstr>
      <vt:lpstr>Do Changes in Gas Prices Affect Miles Driven? 2000-2014</vt:lpstr>
      <vt:lpstr>Do Changes in Gas Prices Affect Miles Driven? A Look at 2014</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4213</cp:revision>
  <cp:lastPrinted>2015-01-28T15:23:12Z</cp:lastPrinted>
  <dcterms:modified xsi:type="dcterms:W3CDTF">2015-05-07T11:30:38Z</dcterms:modified>
</cp:coreProperties>
</file>