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90" r:id="rId2"/>
    <p:sldId id="3895" r:id="rId3"/>
    <p:sldId id="3893" r:id="rId4"/>
    <p:sldId id="3884" r:id="rId5"/>
    <p:sldId id="3886" r:id="rId6"/>
    <p:sldId id="3887" r:id="rId7"/>
    <p:sldId id="3894" r:id="rId8"/>
    <p:sldId id="3901" r:id="rId9"/>
    <p:sldId id="3902" r:id="rId10"/>
    <p:sldId id="3888" r:id="rId11"/>
    <p:sldId id="3905" r:id="rId12"/>
    <p:sldId id="3903" r:id="rId13"/>
    <p:sldId id="3904" r:id="rId14"/>
    <p:sldId id="1136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A7A"/>
    <a:srgbClr val="2B7299"/>
    <a:srgbClr val="28688C"/>
    <a:srgbClr val="3691C4"/>
    <a:srgbClr val="3333CC"/>
    <a:srgbClr val="E5F1F7"/>
    <a:srgbClr val="4B9FCD"/>
    <a:srgbClr val="D0D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9785" autoAdjust="0"/>
  </p:normalViewPr>
  <p:slideViewPr>
    <p:cSldViewPr snapToGrid="0">
      <p:cViewPr varScale="1">
        <p:scale>
          <a:sx n="104" d="100"/>
          <a:sy n="104" d="100"/>
        </p:scale>
        <p:origin x="1572" y="90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2196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54283198719974"/>
          <c:y val="2.5738888327765507E-2"/>
          <c:w val="0.77369564826999948"/>
          <c:h val="0.83458990751430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 w="190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Lbls>
            <c:numFmt formatCode="#,##0" sourceLinked="0"/>
            <c:spPr>
              <a:solidFill>
                <a:srgbClr val="225A7A"/>
              </a:solidFill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Sheet1!$A$3:$A$18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</c:numRef>
          </c:cat>
          <c:val>
            <c:numRef>
              <c:f>Sheet1!$B$3:$B$18</c:f>
              <c:numCache>
                <c:formatCode>_(* #,##0_);_(* \(#,##0\);_(* "-"??_);_(@_)</c:formatCode>
                <c:ptCount val="16"/>
                <c:pt idx="0">
                  <c:v>83247</c:v>
                </c:pt>
                <c:pt idx="1">
                  <c:v>55873</c:v>
                </c:pt>
                <c:pt idx="2">
                  <c:v>72820</c:v>
                </c:pt>
                <c:pt idx="3">
                  <c:v>104012</c:v>
                </c:pt>
                <c:pt idx="4">
                  <c:v>127666</c:v>
                </c:pt>
                <c:pt idx="5">
                  <c:v>130669</c:v>
                </c:pt>
                <c:pt idx="6">
                  <c:v>137168</c:v>
                </c:pt>
                <c:pt idx="7">
                  <c:v>100465</c:v>
                </c:pt>
                <c:pt idx="8">
                  <c:v>83931</c:v>
                </c:pt>
                <c:pt idx="9">
                  <c:v>76658</c:v>
                </c:pt>
                <c:pt idx="10">
                  <c:v>73328</c:v>
                </c:pt>
                <c:pt idx="11">
                  <c:v>71280</c:v>
                </c:pt>
                <c:pt idx="12">
                  <c:v>71064</c:v>
                </c:pt>
                <c:pt idx="13">
                  <c:v>49615</c:v>
                </c:pt>
                <c:pt idx="14">
                  <c:v>43289</c:v>
                </c:pt>
                <c:pt idx="15">
                  <c:v>40500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33694480"/>
        <c:axId val="23369095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Sheet1!$D$2</c15:sqref>
                        </c15:formulaRef>
                      </c:ext>
                    </c:extLst>
                    <c:strCache>
                      <c:ptCount val="1"/>
                      <c:pt idx="0">
                        <c:v>NC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83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6350" cap="rnd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Sheet1!$D$3:$D$18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6"/>
                      <c:pt idx="0">
                        <c:v>1300320</c:v>
                      </c:pt>
                      <c:pt idx="1">
                        <c:v>1233290</c:v>
                      </c:pt>
                      <c:pt idx="2">
                        <c:v>1223086</c:v>
                      </c:pt>
                      <c:pt idx="3">
                        <c:v>1271274</c:v>
                      </c:pt>
                      <c:pt idx="4">
                        <c:v>1360149</c:v>
                      </c:pt>
                      <c:pt idx="5">
                        <c:v>1486286</c:v>
                      </c:pt>
                      <c:pt idx="6">
                        <c:v>1553489</c:v>
                      </c:pt>
                      <c:pt idx="7">
                        <c:v>1546437</c:v>
                      </c:pt>
                      <c:pt idx="8">
                        <c:v>1578768</c:v>
                      </c:pt>
                      <c:pt idx="9">
                        <c:v>1506510</c:v>
                      </c:pt>
                      <c:pt idx="10">
                        <c:v>1468271</c:v>
                      </c:pt>
                      <c:pt idx="11">
                        <c:v>1392804</c:v>
                      </c:pt>
                      <c:pt idx="12">
                        <c:v>1543260</c:v>
                      </c:pt>
                      <c:pt idx="13">
                        <c:v>1603257</c:v>
                      </c:pt>
                      <c:pt idx="14">
                        <c:v>1588143</c:v>
                      </c:pt>
                      <c:pt idx="15">
                        <c:v>1727112</c:v>
                      </c:pt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</c15:sqref>
                        </c15:formulaRef>
                      </c:ext>
                    </c:extLst>
                    <c:strCache>
                      <c:ptCount val="1"/>
                      <c:pt idx="0">
                        <c:v>NC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83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rnd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Sheet1!$E$3:$E$18</c15:sqref>
                        </c15:formulaRef>
                      </c:ext>
                    </c:extLst>
                    <c:numCache>
                      <c:formatCode>0.0%</c:formatCode>
                      <c:ptCount val="16"/>
                      <c:pt idx="0">
                        <c:v>0.23486326555161766</c:v>
                      </c:pt>
                      <c:pt idx="1">
                        <c:v>0.21688406834409527</c:v>
                      </c:pt>
                      <c:pt idx="2">
                        <c:v>0.21338531450487183</c:v>
                      </c:pt>
                      <c:pt idx="3">
                        <c:v>0.21455985385395387</c:v>
                      </c:pt>
                      <c:pt idx="4">
                        <c:v>0.22234364415313351</c:v>
                      </c:pt>
                      <c:pt idx="5">
                        <c:v>0.23600610957182661</c:v>
                      </c:pt>
                      <c:pt idx="6">
                        <c:v>0.24232029526005044</c:v>
                      </c:pt>
                      <c:pt idx="7">
                        <c:v>0.23324225981968802</c:v>
                      </c:pt>
                      <c:pt idx="8">
                        <c:v>0.23199231182937904</c:v>
                      </c:pt>
                      <c:pt idx="9">
                        <c:v>0.21593728414477578</c:v>
                      </c:pt>
                      <c:pt idx="10">
                        <c:v>0.20694149287776273</c:v>
                      </c:pt>
                      <c:pt idx="11">
                        <c:v>0.19689913034111037</c:v>
                      </c:pt>
                      <c:pt idx="12">
                        <c:v>0.21611549462084911</c:v>
                      </c:pt>
                      <c:pt idx="13">
                        <c:v>0.22366966481993222</c:v>
                      </c:pt>
                      <c:pt idx="14">
                        <c:v>0.22037958491884574</c:v>
                      </c:pt>
                      <c:pt idx="15">
                        <c:v>0.23501313511684988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</c15:sqref>
                        </c15:formulaRef>
                      </c:ext>
                    </c:extLst>
                    <c:strCache>
                      <c:ptCount val="1"/>
                      <c:pt idx="0">
                        <c:v>USA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83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rnd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Sheet1!$F$3:$F$18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6"/>
                      <c:pt idx="0">
                        <c:v>3439624</c:v>
                      </c:pt>
                      <c:pt idx="1">
                        <c:v>2470424</c:v>
                      </c:pt>
                      <c:pt idx="2">
                        <c:v>2208272</c:v>
                      </c:pt>
                      <c:pt idx="3">
                        <c:v>2493805</c:v>
                      </c:pt>
                      <c:pt idx="4">
                        <c:v>2692623</c:v>
                      </c:pt>
                      <c:pt idx="5">
                        <c:v>2805330</c:v>
                      </c:pt>
                      <c:pt idx="6">
                        <c:v>2711414</c:v>
                      </c:pt>
                      <c:pt idx="7">
                        <c:v>2372610</c:v>
                      </c:pt>
                      <c:pt idx="8">
                        <c:v>2161073</c:v>
                      </c:pt>
                      <c:pt idx="9">
                        <c:v>1983020</c:v>
                      </c:pt>
                      <c:pt idx="10">
                        <c:v>1817035</c:v>
                      </c:pt>
                      <c:pt idx="11">
                        <c:v>1734043</c:v>
                      </c:pt>
                      <c:pt idx="12">
                        <c:v>1904930</c:v>
                      </c:pt>
                      <c:pt idx="13">
                        <c:v>1935883</c:v>
                      </c:pt>
                      <c:pt idx="14">
                        <c:v>1875254</c:v>
                      </c:pt>
                      <c:pt idx="15">
                        <c:v>1963907</c:v>
                      </c:pt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</c15:sqref>
                        </c15:formulaRef>
                      </c:ext>
                    </c:extLst>
                    <c:strCache>
                      <c:ptCount val="1"/>
                      <c:pt idx="0">
                        <c:v>USA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83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rnd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Sheet1!$G$3:$G$18</c15:sqref>
                        </c15:formulaRef>
                      </c:ext>
                    </c:extLst>
                    <c:numCache>
                      <c:formatCode>0.0%</c:formatCode>
                      <c:ptCount val="16"/>
                      <c:pt idx="0">
                        <c:v>2.1383048753004764E-2</c:v>
                      </c:pt>
                      <c:pt idx="1">
                        <c:v>1.49138037425158E-2</c:v>
                      </c:pt>
                      <c:pt idx="2">
                        <c:v>1.3087186486332832E-2</c:v>
                      </c:pt>
                      <c:pt idx="3">
                        <c:v>1.435600433813196E-2</c:v>
                      </c:pt>
                      <c:pt idx="4">
                        <c:v>1.5185714838973552E-2</c:v>
                      </c:pt>
                      <c:pt idx="5">
                        <c:v>1.5150870417189525E-2</c:v>
                      </c:pt>
                      <c:pt idx="6">
                        <c:v>1.4349667118972924E-2</c:v>
                      </c:pt>
                      <c:pt idx="7">
                        <c:v>1.2342906920349393E-2</c:v>
                      </c:pt>
                      <c:pt idx="8">
                        <c:v>1.1011487436661182E-2</c:v>
                      </c:pt>
                      <c:pt idx="9">
                        <c:v>9.9006488149766831E-3</c:v>
                      </c:pt>
                      <c:pt idx="10">
                        <c:v>8.9884762978519866E-3</c:v>
                      </c:pt>
                      <c:pt idx="11">
                        <c:v>8.5563341708809644E-3</c:v>
                      </c:pt>
                      <c:pt idx="12">
                        <c:v>9.2929070614702729E-3</c:v>
                      </c:pt>
                      <c:pt idx="13">
                        <c:v>9.3952570477834861E-3</c:v>
                      </c:pt>
                      <c:pt idx="14">
                        <c:v>8.9956683544747916E-3</c:v>
                      </c:pt>
                      <c:pt idx="15">
                        <c:v>1.0071471448272534E-2</c:v>
                      </c:pt>
                    </c:numCache>
                  </c:numRef>
                </c:val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</c15:sqref>
                        </c15:formulaRef>
                      </c:ext>
                    </c:extLst>
                    <c:strCache>
                      <c:ptCount val="1"/>
                      <c:pt idx="0">
                        <c:v>USA ex Texas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83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rnd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Sheet1!$H$3:$H$18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6"/>
                      <c:pt idx="0">
                        <c:v>3389508</c:v>
                      </c:pt>
                      <c:pt idx="1">
                        <c:v>2443101</c:v>
                      </c:pt>
                      <c:pt idx="2">
                        <c:v>2179417</c:v>
                      </c:pt>
                      <c:pt idx="3">
                        <c:v>2455399</c:v>
                      </c:pt>
                      <c:pt idx="4">
                        <c:v>2650052</c:v>
                      </c:pt>
                      <c:pt idx="5">
                        <c:v>2750080</c:v>
                      </c:pt>
                      <c:pt idx="6">
                        <c:v>2659724</c:v>
                      </c:pt>
                      <c:pt idx="7">
                        <c:v>2345192</c:v>
                      </c:pt>
                      <c:pt idx="8">
                        <c:v>2145489</c:v>
                      </c:pt>
                      <c:pt idx="9">
                        <c:v>1972673</c:v>
                      </c:pt>
                      <c:pt idx="10">
                        <c:v>1809252</c:v>
                      </c:pt>
                      <c:pt idx="11">
                        <c:v>1727811</c:v>
                      </c:pt>
                      <c:pt idx="12">
                        <c:v>1899121</c:v>
                      </c:pt>
                      <c:pt idx="13">
                        <c:v>1931791</c:v>
                      </c:pt>
                      <c:pt idx="14">
                        <c:v>1871565</c:v>
                      </c:pt>
                      <c:pt idx="15">
                        <c:v>1963907</c:v>
                      </c:pt>
                    </c:numCache>
                  </c:numRef>
                </c:val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</c15:sqref>
                        </c15:formulaRef>
                      </c:ext>
                    </c:extLst>
                    <c:strCache>
                      <c:ptCount val="1"/>
                      <c:pt idx="0">
                        <c:v>USA ex Texas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83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rnd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Sheet1!$I$3:$I$18</c15:sqref>
                        </c15:formulaRef>
                      </c:ext>
                    </c:extLst>
                    <c:numCache>
                      <c:formatCode>0.0%</c:formatCode>
                      <c:ptCount val="16"/>
                      <c:pt idx="0">
                        <c:v>2.2211696529243027E-2</c:v>
                      </c:pt>
                      <c:pt idx="1">
                        <c:v>1.556514051644492E-2</c:v>
                      </c:pt>
                      <c:pt idx="2">
                        <c:v>1.365137648009075E-2</c:v>
                      </c:pt>
                      <c:pt idx="3">
                        <c:v>1.4919464268883248E-2</c:v>
                      </c:pt>
                      <c:pt idx="4">
                        <c:v>1.5695054556330926E-2</c:v>
                      </c:pt>
                      <c:pt idx="5">
                        <c:v>1.5911616285281913E-2</c:v>
                      </c:pt>
                      <c:pt idx="6">
                        <c:v>1.513081517585052E-2</c:v>
                      </c:pt>
                      <c:pt idx="7">
                        <c:v>1.312057974765031E-2</c:v>
                      </c:pt>
                      <c:pt idx="8">
                        <c:v>1.1793677668050296E-2</c:v>
                      </c:pt>
                      <c:pt idx="9">
                        <c:v>1.0628656428814156E-2</c:v>
                      </c:pt>
                      <c:pt idx="10">
                        <c:v>9.6639814528677714E-3</c:v>
                      </c:pt>
                      <c:pt idx="11">
                        <c:v>9.2232979364259386E-3</c:v>
                      </c:pt>
                      <c:pt idx="12">
                        <c:v>1.003691483711947E-2</c:v>
                      </c:pt>
                      <c:pt idx="13">
                        <c:v>1.017270278718979E-2</c:v>
                      </c:pt>
                      <c:pt idx="14">
                        <c:v>9.7526236395230319E-3</c:v>
                      </c:pt>
                      <c:pt idx="15">
                        <c:v>1.0071471448272534E-2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MD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6350" cap="rnd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Sheet1!$A$3:$A$18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</c:numRef>
          </c:cat>
          <c:val>
            <c:numRef>
              <c:f>Sheet1!$C$3:$C$18</c:f>
              <c:numCache>
                <c:formatCode>0.0%</c:formatCode>
                <c:ptCount val="16"/>
                <c:pt idx="0">
                  <c:v>2.570849927365082E-2</c:v>
                </c:pt>
                <c:pt idx="1">
                  <c:v>1.6925595900754143E-2</c:v>
                </c:pt>
                <c:pt idx="2">
                  <c:v>2.1512460062953931E-2</c:v>
                </c:pt>
                <c:pt idx="3">
                  <c:v>2.9826820796186738E-2</c:v>
                </c:pt>
                <c:pt idx="4">
                  <c:v>3.5345861522497253E-2</c:v>
                </c:pt>
                <c:pt idx="5">
                  <c:v>3.4963410819608881E-2</c:v>
                </c:pt>
                <c:pt idx="6">
                  <c:v>3.6839912842000208E-2</c:v>
                </c:pt>
                <c:pt idx="7">
                  <c:v>2.6677504250636034E-2</c:v>
                </c:pt>
                <c:pt idx="8">
                  <c:v>2.2154928495576064E-2</c:v>
                </c:pt>
                <c:pt idx="9">
                  <c:v>1.9925194097663551E-2</c:v>
                </c:pt>
                <c:pt idx="10">
                  <c:v>1.8949532089102702E-2</c:v>
                </c:pt>
                <c:pt idx="11">
                  <c:v>1.836402032923844E-2</c:v>
                </c:pt>
                <c:pt idx="12">
                  <c:v>1.8198845900611622E-2</c:v>
                </c:pt>
                <c:pt idx="13">
                  <c:v>1.2654605406626917E-2</c:v>
                </c:pt>
                <c:pt idx="14">
                  <c:v>1.092206952389627E-2</c:v>
                </c:pt>
                <c:pt idx="15">
                  <c:v>1.0110832196384817E-2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3691344"/>
        <c:axId val="233695656"/>
      </c:lineChart>
      <c:catAx>
        <c:axId val="23369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518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690952"/>
        <c:crosses val="autoZero"/>
        <c:auto val="1"/>
        <c:lblAlgn val="ctr"/>
        <c:lblOffset val="20"/>
        <c:noMultiLvlLbl val="0"/>
      </c:catAx>
      <c:valAx>
        <c:axId val="233690952"/>
        <c:scaling>
          <c:orientation val="minMax"/>
          <c:max val="250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83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 smtClean="0"/>
                  <a:t>Private Pass. Vehicles</a:t>
                </a:r>
                <a:r>
                  <a:rPr lang="en-US" sz="1400" baseline="0" dirty="0" smtClean="0"/>
                  <a:t> in Residual Market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83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3129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38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694480"/>
        <c:crosses val="autoZero"/>
        <c:crossBetween val="between"/>
      </c:valAx>
      <c:valAx>
        <c:axId val="23369565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 smtClean="0"/>
                  <a:t>Residual Market As % of Total Market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 w="6350" cap="rnd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3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691344"/>
        <c:crosses val="max"/>
        <c:crossBetween val="between"/>
      </c:valAx>
      <c:catAx>
        <c:axId val="233691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3695656"/>
        <c:crosses val="autoZero"/>
        <c:auto val="1"/>
        <c:lblAlgn val="ctr"/>
        <c:lblOffset val="100"/>
        <c:noMultiLvlLbl val="0"/>
      </c:catAx>
      <c:spPr>
        <a:noFill/>
        <a:ln w="25395">
          <a:noFill/>
        </a:ln>
        <a:effectLst/>
      </c:spPr>
    </c:plotArea>
    <c:plotVisOnly val="1"/>
    <c:dispBlanksAs val="gap"/>
    <c:showDLblsOverMax val="0"/>
  </c:chart>
  <c:spPr>
    <a:noFill/>
    <a:ln w="6350" cap="rnd" cmpd="sng" algn="ctr">
      <a:noFill/>
      <a:prstDash val="solid"/>
    </a:ln>
    <a:effectLst/>
  </c:spPr>
  <c:txPr>
    <a:bodyPr/>
    <a:lstStyle/>
    <a:p>
      <a:pPr>
        <a:defRPr sz="118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86468638859496"/>
          <c:y val="2.5738888327765507E-2"/>
          <c:w val="0.73981038084525164"/>
          <c:h val="0.8345899075143024"/>
        </c:manualLayout>
      </c:layout>
      <c:barChart>
        <c:barDir val="col"/>
        <c:grouping val="clustered"/>
        <c:varyColors val="0"/>
        <c:ser>
          <c:idx val="6"/>
          <c:order val="6"/>
          <c:tx>
            <c:strRef>
              <c:f>Sheet1!$H$2</c:f>
              <c:strCache>
                <c:ptCount val="1"/>
                <c:pt idx="0">
                  <c:v>USA ex Texas</c:v>
                </c:pt>
              </c:strCache>
              <c:extLst xmlns:c15="http://schemas.microsoft.com/office/drawing/2012/chart"/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Sheet1!$A$3:$A$18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  <c:extLst xmlns:c15="http://schemas.microsoft.com/office/drawing/2012/chart"/>
            </c:numRef>
          </c:cat>
          <c:val>
            <c:numRef>
              <c:f>Sheet1!$H$3:$H$18</c:f>
              <c:numCache>
                <c:formatCode>_(* #,##0_);_(* \(#,##0\);_(* "-"??_);_(@_)</c:formatCode>
                <c:ptCount val="16"/>
                <c:pt idx="0">
                  <c:v>3389508</c:v>
                </c:pt>
                <c:pt idx="1">
                  <c:v>2443101</c:v>
                </c:pt>
                <c:pt idx="2">
                  <c:v>2179417</c:v>
                </c:pt>
                <c:pt idx="3">
                  <c:v>2455399</c:v>
                </c:pt>
                <c:pt idx="4">
                  <c:v>2650052</c:v>
                </c:pt>
                <c:pt idx="5">
                  <c:v>2750080</c:v>
                </c:pt>
                <c:pt idx="6">
                  <c:v>2659724</c:v>
                </c:pt>
                <c:pt idx="7">
                  <c:v>2345192</c:v>
                </c:pt>
                <c:pt idx="8">
                  <c:v>2145489</c:v>
                </c:pt>
                <c:pt idx="9">
                  <c:v>1972673</c:v>
                </c:pt>
                <c:pt idx="10">
                  <c:v>1809252</c:v>
                </c:pt>
                <c:pt idx="11">
                  <c:v>1727811</c:v>
                </c:pt>
                <c:pt idx="12">
                  <c:v>1899121</c:v>
                </c:pt>
                <c:pt idx="13">
                  <c:v>1931791</c:v>
                </c:pt>
                <c:pt idx="14">
                  <c:v>1871565</c:v>
                </c:pt>
                <c:pt idx="15">
                  <c:v>1963907</c:v>
                </c:pt>
              </c:numCache>
              <c:extLst xmlns:c15="http://schemas.microsoft.com/office/drawing/2012/chart"/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33696048"/>
        <c:axId val="2336964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Sheet1!$B$2</c15:sqref>
                        </c15:formulaRef>
                      </c:ext>
                    </c:extLst>
                    <c:strCache>
                      <c:ptCount val="1"/>
                      <c:pt idx="0">
                        <c:v>MD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Pt>
                  <c:idx val="1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</c:dPt>
                <c:dPt>
                  <c:idx val="2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</c:dPt>
                <c:dPt>
                  <c:idx val="3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</c:dPt>
                <c:dPt>
                  <c:idx val="4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</c:dPt>
                <c:dPt>
                  <c:idx val="5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</c:dPt>
                <c:dLbls>
                  <c:numFmt formatCode="#,##0" sourceLinked="0"/>
                  <c:spPr>
                    <a:solidFill>
                      <a:srgbClr val="225A7A"/>
                    </a:solidFill>
                    <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</a:ln>
                    <a:effectLst/>
                  </c:spPr>
                  <c:txPr>
                    <a:bodyPr rot="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LeaderLines val="0"/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Sheet1!$B$3:$B$18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6"/>
                      <c:pt idx="0">
                        <c:v>83247</c:v>
                      </c:pt>
                      <c:pt idx="1">
                        <c:v>55873</c:v>
                      </c:pt>
                      <c:pt idx="2">
                        <c:v>72820</c:v>
                      </c:pt>
                      <c:pt idx="3">
                        <c:v>104012</c:v>
                      </c:pt>
                      <c:pt idx="4">
                        <c:v>127666</c:v>
                      </c:pt>
                      <c:pt idx="5">
                        <c:v>130669</c:v>
                      </c:pt>
                      <c:pt idx="6">
                        <c:v>137168</c:v>
                      </c:pt>
                      <c:pt idx="7">
                        <c:v>100465</c:v>
                      </c:pt>
                      <c:pt idx="8">
                        <c:v>83931</c:v>
                      </c:pt>
                      <c:pt idx="9">
                        <c:v>76658</c:v>
                      </c:pt>
                      <c:pt idx="10">
                        <c:v>73328</c:v>
                      </c:pt>
                      <c:pt idx="11">
                        <c:v>71280</c:v>
                      </c:pt>
                      <c:pt idx="12">
                        <c:v>71064</c:v>
                      </c:pt>
                      <c:pt idx="13">
                        <c:v>49615</c:v>
                      </c:pt>
                      <c:pt idx="14">
                        <c:v>43289</c:v>
                      </c:pt>
                      <c:pt idx="15">
                        <c:v>40500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</c15:sqref>
                        </c15:formulaRef>
                      </c:ext>
                    </c:extLst>
                    <c:strCache>
                      <c:ptCount val="1"/>
                      <c:pt idx="0">
                        <c:v>NC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Sheet1!$D$3:$D$18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6"/>
                      <c:pt idx="0">
                        <c:v>1300320</c:v>
                      </c:pt>
                      <c:pt idx="1">
                        <c:v>1233290</c:v>
                      </c:pt>
                      <c:pt idx="2">
                        <c:v>1223086</c:v>
                      </c:pt>
                      <c:pt idx="3">
                        <c:v>1271274</c:v>
                      </c:pt>
                      <c:pt idx="4">
                        <c:v>1360149</c:v>
                      </c:pt>
                      <c:pt idx="5">
                        <c:v>1486286</c:v>
                      </c:pt>
                      <c:pt idx="6">
                        <c:v>1553489</c:v>
                      </c:pt>
                      <c:pt idx="7">
                        <c:v>1546437</c:v>
                      </c:pt>
                      <c:pt idx="8">
                        <c:v>1578768</c:v>
                      </c:pt>
                      <c:pt idx="9">
                        <c:v>1506510</c:v>
                      </c:pt>
                      <c:pt idx="10">
                        <c:v>1468271</c:v>
                      </c:pt>
                      <c:pt idx="11">
                        <c:v>1392804</c:v>
                      </c:pt>
                      <c:pt idx="12">
                        <c:v>1543260</c:v>
                      </c:pt>
                      <c:pt idx="13">
                        <c:v>1603257</c:v>
                      </c:pt>
                      <c:pt idx="14">
                        <c:v>1588143</c:v>
                      </c:pt>
                      <c:pt idx="15">
                        <c:v>1727112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</c15:sqref>
                        </c15:formulaRef>
                      </c:ext>
                    </c:extLst>
                    <c:strCache>
                      <c:ptCount val="1"/>
                      <c:pt idx="0">
                        <c:v>USA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83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rnd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Sheet1!$F$3:$F$18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6"/>
                      <c:pt idx="0">
                        <c:v>3439624</c:v>
                      </c:pt>
                      <c:pt idx="1">
                        <c:v>2470424</c:v>
                      </c:pt>
                      <c:pt idx="2">
                        <c:v>2208272</c:v>
                      </c:pt>
                      <c:pt idx="3">
                        <c:v>2493805</c:v>
                      </c:pt>
                      <c:pt idx="4">
                        <c:v>2692623</c:v>
                      </c:pt>
                      <c:pt idx="5">
                        <c:v>2805330</c:v>
                      </c:pt>
                      <c:pt idx="6">
                        <c:v>2711414</c:v>
                      </c:pt>
                      <c:pt idx="7">
                        <c:v>2372610</c:v>
                      </c:pt>
                      <c:pt idx="8">
                        <c:v>2161073</c:v>
                      </c:pt>
                      <c:pt idx="9">
                        <c:v>1983020</c:v>
                      </c:pt>
                      <c:pt idx="10">
                        <c:v>1817035</c:v>
                      </c:pt>
                      <c:pt idx="11">
                        <c:v>1734043</c:v>
                      </c:pt>
                      <c:pt idx="12">
                        <c:v>1904930</c:v>
                      </c:pt>
                      <c:pt idx="13">
                        <c:v>1935883</c:v>
                      </c:pt>
                      <c:pt idx="14">
                        <c:v>1875254</c:v>
                      </c:pt>
                      <c:pt idx="15">
                        <c:v>1963907</c:v>
                      </c:pt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</c15:sqref>
                        </c15:formulaRef>
                      </c:ext>
                    </c:extLst>
                    <c:strCache>
                      <c:ptCount val="1"/>
                      <c:pt idx="0">
                        <c:v>USA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83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rnd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Sheet1!$G$3:$G$18</c15:sqref>
                        </c15:formulaRef>
                      </c:ext>
                    </c:extLst>
                    <c:numCache>
                      <c:formatCode>0.0%</c:formatCode>
                      <c:ptCount val="16"/>
                      <c:pt idx="0">
                        <c:v>2.1383048753004764E-2</c:v>
                      </c:pt>
                      <c:pt idx="1">
                        <c:v>1.49138037425158E-2</c:v>
                      </c:pt>
                      <c:pt idx="2">
                        <c:v>1.3087186486332832E-2</c:v>
                      </c:pt>
                      <c:pt idx="3">
                        <c:v>1.435600433813196E-2</c:v>
                      </c:pt>
                      <c:pt idx="4">
                        <c:v>1.5185714838973552E-2</c:v>
                      </c:pt>
                      <c:pt idx="5">
                        <c:v>1.5150870417189525E-2</c:v>
                      </c:pt>
                      <c:pt idx="6">
                        <c:v>1.4349667118972924E-2</c:v>
                      </c:pt>
                      <c:pt idx="7">
                        <c:v>1.2342906920349393E-2</c:v>
                      </c:pt>
                      <c:pt idx="8">
                        <c:v>1.1011487436661182E-2</c:v>
                      </c:pt>
                      <c:pt idx="9">
                        <c:v>9.9006488149766831E-3</c:v>
                      </c:pt>
                      <c:pt idx="10">
                        <c:v>8.9884762978519866E-3</c:v>
                      </c:pt>
                      <c:pt idx="11">
                        <c:v>8.5563341708809644E-3</c:v>
                      </c:pt>
                      <c:pt idx="12">
                        <c:v>9.2929070614702729E-3</c:v>
                      </c:pt>
                      <c:pt idx="13">
                        <c:v>9.3952570477834861E-3</c:v>
                      </c:pt>
                      <c:pt idx="14">
                        <c:v>8.9956683544747916E-3</c:v>
                      </c:pt>
                      <c:pt idx="15">
                        <c:v>1.0071471448272534E-2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7"/>
          <c:order val="7"/>
          <c:tx>
            <c:strRef>
              <c:f>Sheet1!$I$2</c:f>
              <c:strCache>
                <c:ptCount val="1"/>
                <c:pt idx="0">
                  <c:v>USA ex Texas</c:v>
                </c:pt>
              </c:strCache>
              <c:extLst xmlns:c15="http://schemas.microsoft.com/office/drawing/2012/chart"/>
            </c:strRef>
          </c:tx>
          <c:spPr>
            <a:ln w="19050" cap="rnd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2">
                  <a:lumMod val="60000"/>
                </a:schemeClr>
              </a:solidFill>
              <a:ln w="6350" cap="rnd" cmpd="sng" algn="ctr">
                <a:solidFill>
                  <a:schemeClr val="accent2">
                    <a:lumMod val="60000"/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dLbl>
              <c:idx val="11"/>
              <c:layout>
                <c:manualLayout>
                  <c:x val="-3.7666598952758937E-2"/>
                  <c:y val="-0.1148371602484980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3.7666598952759048E-2"/>
                  <c:y val="-8.1638506825804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6126360215754813E-2"/>
                  <c:y val="-5.7494031609300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rnd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Sheet1!$A$3:$A$18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  <c:extLst xmlns:c15="http://schemas.microsoft.com/office/drawing/2012/chart"/>
            </c:numRef>
          </c:cat>
          <c:val>
            <c:numRef>
              <c:f>Sheet1!$I$3:$I$18</c:f>
              <c:numCache>
                <c:formatCode>0.0%</c:formatCode>
                <c:ptCount val="16"/>
                <c:pt idx="0">
                  <c:v>2.2211696529243027E-2</c:v>
                </c:pt>
                <c:pt idx="1">
                  <c:v>1.556514051644492E-2</c:v>
                </c:pt>
                <c:pt idx="2">
                  <c:v>1.365137648009075E-2</c:v>
                </c:pt>
                <c:pt idx="3">
                  <c:v>1.4919464268883248E-2</c:v>
                </c:pt>
                <c:pt idx="4">
                  <c:v>1.5695054556330926E-2</c:v>
                </c:pt>
                <c:pt idx="5">
                  <c:v>1.5911616285281913E-2</c:v>
                </c:pt>
                <c:pt idx="6">
                  <c:v>1.513081517585052E-2</c:v>
                </c:pt>
                <c:pt idx="7">
                  <c:v>1.312057974765031E-2</c:v>
                </c:pt>
                <c:pt idx="8">
                  <c:v>1.1793677668050296E-2</c:v>
                </c:pt>
                <c:pt idx="9">
                  <c:v>1.0628656428814156E-2</c:v>
                </c:pt>
                <c:pt idx="10">
                  <c:v>9.6639814528677714E-3</c:v>
                </c:pt>
                <c:pt idx="11">
                  <c:v>9.2232979364259386E-3</c:v>
                </c:pt>
                <c:pt idx="12">
                  <c:v>1.003691483711947E-2</c:v>
                </c:pt>
                <c:pt idx="13">
                  <c:v>1.017270278718979E-2</c:v>
                </c:pt>
                <c:pt idx="14">
                  <c:v>9.7526236395230319E-3</c:v>
                </c:pt>
                <c:pt idx="15">
                  <c:v>1.0071471448272534E-2</c:v>
                </c:pt>
              </c:numCache>
              <c:extLst xmlns:c15="http://schemas.microsoft.com/office/drawing/2012/chart"/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697224"/>
        <c:axId val="23369683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Sheet1!$C$2</c15:sqref>
                        </c15:formulaRef>
                      </c:ext>
                    </c:extLst>
                    <c:strCache>
                      <c:ptCount val="1"/>
                      <c:pt idx="0">
                        <c:v>MD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2">
                        <a:shade val="95000"/>
                        <a:satMod val="105000"/>
                      </a:scheme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Sheet1!$C$3:$C$18</c15:sqref>
                        </c15:formulaRef>
                      </c:ext>
                    </c:extLst>
                    <c:numCache>
                      <c:formatCode>0.0%</c:formatCode>
                      <c:ptCount val="16"/>
                      <c:pt idx="0">
                        <c:v>2.570849927365082E-2</c:v>
                      </c:pt>
                      <c:pt idx="1">
                        <c:v>1.6925595900754143E-2</c:v>
                      </c:pt>
                      <c:pt idx="2">
                        <c:v>2.1512460062953931E-2</c:v>
                      </c:pt>
                      <c:pt idx="3">
                        <c:v>2.9826820796186738E-2</c:v>
                      </c:pt>
                      <c:pt idx="4">
                        <c:v>3.5345861522497253E-2</c:v>
                      </c:pt>
                      <c:pt idx="5">
                        <c:v>3.4963410819608881E-2</c:v>
                      </c:pt>
                      <c:pt idx="6">
                        <c:v>3.6839912842000208E-2</c:v>
                      </c:pt>
                      <c:pt idx="7">
                        <c:v>2.6677504250636034E-2</c:v>
                      </c:pt>
                      <c:pt idx="8">
                        <c:v>2.2154928495576064E-2</c:v>
                      </c:pt>
                      <c:pt idx="9">
                        <c:v>1.9925194097663551E-2</c:v>
                      </c:pt>
                      <c:pt idx="10">
                        <c:v>1.8949532089102702E-2</c:v>
                      </c:pt>
                      <c:pt idx="11">
                        <c:v>1.836402032923844E-2</c:v>
                      </c:pt>
                      <c:pt idx="12">
                        <c:v>1.8198845900611622E-2</c:v>
                      </c:pt>
                      <c:pt idx="13">
                        <c:v>1.2654605406626917E-2</c:v>
                      </c:pt>
                      <c:pt idx="14">
                        <c:v>1.092206952389627E-2</c:v>
                      </c:pt>
                      <c:pt idx="15">
                        <c:v>1.0110832196384817E-2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</c15:sqref>
                        </c15:formulaRef>
                      </c:ext>
                    </c:extLst>
                    <c:strCache>
                      <c:ptCount val="1"/>
                      <c:pt idx="0">
                        <c:v>NC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4">
                        <a:shade val="95000"/>
                        <a:satMod val="105000"/>
                      </a:schemeClr>
                    </a:solidFill>
                    <a:prstDash val="solid"/>
                    <a:round/>
                  </a:ln>
                  <a:effectLst/>
                </c:spPr>
                <c:marker>
                  <c:spPr>
                    <a:noFill/>
                    <a:ln w="6350" cap="rnd" cmpd="sng" algn="ctr">
                      <a:solidFill>
                        <a:schemeClr val="accent4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:marker>
                <c:dLbls>
                  <c:dLbl>
                    <c:idx val="1"/>
                    <c:layout>
                      <c:manualLayout>
                        <c:x val="-8.0627616965669044E-2"/>
                        <c:y val="1.4939394040211959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3"/>
                    <c:layout>
                      <c:manualLayout>
                        <c:x val="-3.904117106655474E-2"/>
                        <c:y val="3.6065809854653109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6"/>
                    <c:layout>
                      <c:manualLayout>
                        <c:x val="-4.8282603488580156E-2"/>
                        <c:y val="5.7192225669094265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8"/>
                    <c:layout>
                      <c:manualLayout>
                        <c:x val="-4.9822842225584335E-2"/>
                        <c:y val="5.115610686496825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10"/>
                    <c:layout>
                      <c:manualLayout>
                        <c:x val="-4.3661887277567396E-2"/>
                        <c:y val="3.9083869256716135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12"/>
                    <c:layout>
                      <c:manualLayout>
                        <c:x val="-2.67192611705208E-2"/>
                        <c:y val="4.2101928658779153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14"/>
                    <c:layout>
                      <c:manualLayout>
                        <c:x val="-3.2880216118537857E-2"/>
                        <c:y val="4.8138047462905197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Sheet1!$E$3:$E$18</c15:sqref>
                        </c15:formulaRef>
                      </c:ext>
                    </c:extLst>
                    <c:numCache>
                      <c:formatCode>0.0%</c:formatCode>
                      <c:ptCount val="16"/>
                      <c:pt idx="0">
                        <c:v>0.23486326555161766</c:v>
                      </c:pt>
                      <c:pt idx="1">
                        <c:v>0.21688406834409527</c:v>
                      </c:pt>
                      <c:pt idx="2">
                        <c:v>0.21338531450487183</c:v>
                      </c:pt>
                      <c:pt idx="3">
                        <c:v>0.21455985385395387</c:v>
                      </c:pt>
                      <c:pt idx="4">
                        <c:v>0.22234364415313351</c:v>
                      </c:pt>
                      <c:pt idx="5">
                        <c:v>0.23600610957182661</c:v>
                      </c:pt>
                      <c:pt idx="6">
                        <c:v>0.24232029526005044</c:v>
                      </c:pt>
                      <c:pt idx="7">
                        <c:v>0.23324225981968802</c:v>
                      </c:pt>
                      <c:pt idx="8">
                        <c:v>0.23199231182937904</c:v>
                      </c:pt>
                      <c:pt idx="9">
                        <c:v>0.21593728414477578</c:v>
                      </c:pt>
                      <c:pt idx="10">
                        <c:v>0.20694149287776273</c:v>
                      </c:pt>
                      <c:pt idx="11">
                        <c:v>0.19689913034111037</c:v>
                      </c:pt>
                      <c:pt idx="12">
                        <c:v>0.21611549462084911</c:v>
                      </c:pt>
                      <c:pt idx="13">
                        <c:v>0.22366966481993222</c:v>
                      </c:pt>
                      <c:pt idx="14">
                        <c:v>0.22037958491884574</c:v>
                      </c:pt>
                      <c:pt idx="15">
                        <c:v>0.23501313511684988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3369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518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696440"/>
        <c:crosses val="autoZero"/>
        <c:auto val="1"/>
        <c:lblAlgn val="ctr"/>
        <c:lblOffset val="20"/>
        <c:noMultiLvlLbl val="0"/>
      </c:catAx>
      <c:valAx>
        <c:axId val="233696440"/>
        <c:scaling>
          <c:orientation val="minMax"/>
          <c:max val="5000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83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 smtClean="0"/>
                  <a:t>Private Pass. Vehicles</a:t>
                </a:r>
                <a:r>
                  <a:rPr lang="en-US" sz="1400" baseline="0" dirty="0" smtClean="0"/>
                  <a:t> in Residual Market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83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3129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38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696048"/>
        <c:crosses val="autoZero"/>
        <c:crossBetween val="between"/>
      </c:valAx>
      <c:valAx>
        <c:axId val="23369683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 smtClean="0"/>
                  <a:t>Residual Market As % of Total Market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 w="6350" cap="rnd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3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697224"/>
        <c:crosses val="max"/>
        <c:crossBetween val="between"/>
      </c:valAx>
      <c:catAx>
        <c:axId val="233697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3696832"/>
        <c:crosses val="autoZero"/>
        <c:auto val="1"/>
        <c:lblAlgn val="ctr"/>
        <c:lblOffset val="100"/>
        <c:noMultiLvlLbl val="0"/>
      </c:catAx>
      <c:spPr>
        <a:noFill/>
        <a:ln w="25395">
          <a:noFill/>
        </a:ln>
        <a:effectLst/>
      </c:spPr>
    </c:plotArea>
    <c:plotVisOnly val="1"/>
    <c:dispBlanksAs val="gap"/>
    <c:showDLblsOverMax val="0"/>
  </c:chart>
  <c:spPr>
    <a:noFill/>
    <a:ln w="6350" cap="rnd" cmpd="sng" algn="ctr">
      <a:noFill/>
      <a:prstDash val="solid"/>
    </a:ln>
    <a:effectLst/>
  </c:spPr>
  <c:txPr>
    <a:bodyPr/>
    <a:lstStyle/>
    <a:p>
      <a:pPr>
        <a:defRPr sz="118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86468638859496"/>
          <c:y val="2.5738888327765507E-2"/>
          <c:w val="0.73981038084525164"/>
          <c:h val="0.8345899075143024"/>
        </c:manualLayout>
      </c:layout>
      <c:barChart>
        <c:barDir val="col"/>
        <c:grouping val="clustered"/>
        <c:varyColors val="0"/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33699576"/>
        <c:axId val="2337003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Sheet1!$B$2</c15:sqref>
                        </c15:formulaRef>
                      </c:ext>
                    </c:extLst>
                    <c:strCache>
                      <c:ptCount val="1"/>
                      <c:pt idx="0">
                        <c:v>MD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Pt>
                  <c:idx val="1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</c:dPt>
                <c:dPt>
                  <c:idx val="2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</c:dPt>
                <c:dPt>
                  <c:idx val="3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</c:dPt>
                <c:dPt>
                  <c:idx val="4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</c:dPt>
                <c:dPt>
                  <c:idx val="5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</c:dPt>
                <c:dLbls>
                  <c:numFmt formatCode="#,##0" sourceLinked="0"/>
                  <c:spPr>
                    <a:solidFill>
                      <a:srgbClr val="225A7A"/>
                    </a:solidFill>
                    <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</a:ln>
                    <a:effectLst/>
                  </c:spPr>
                  <c:txPr>
                    <a:bodyPr rot="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LeaderLines val="0"/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Sheet1!$B$3:$B$18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6"/>
                      <c:pt idx="0">
                        <c:v>83247</c:v>
                      </c:pt>
                      <c:pt idx="1">
                        <c:v>55873</c:v>
                      </c:pt>
                      <c:pt idx="2">
                        <c:v>72820</c:v>
                      </c:pt>
                      <c:pt idx="3">
                        <c:v>104012</c:v>
                      </c:pt>
                      <c:pt idx="4">
                        <c:v>127666</c:v>
                      </c:pt>
                      <c:pt idx="5">
                        <c:v>130669</c:v>
                      </c:pt>
                      <c:pt idx="6">
                        <c:v>137168</c:v>
                      </c:pt>
                      <c:pt idx="7">
                        <c:v>100465</c:v>
                      </c:pt>
                      <c:pt idx="8">
                        <c:v>83931</c:v>
                      </c:pt>
                      <c:pt idx="9">
                        <c:v>76658</c:v>
                      </c:pt>
                      <c:pt idx="10">
                        <c:v>73328</c:v>
                      </c:pt>
                      <c:pt idx="11">
                        <c:v>71280</c:v>
                      </c:pt>
                      <c:pt idx="12">
                        <c:v>71064</c:v>
                      </c:pt>
                      <c:pt idx="13">
                        <c:v>49615</c:v>
                      </c:pt>
                      <c:pt idx="14">
                        <c:v>43289</c:v>
                      </c:pt>
                      <c:pt idx="15">
                        <c:v>40500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</c15:sqref>
                        </c15:formulaRef>
                      </c:ext>
                    </c:extLst>
                    <c:strCache>
                      <c:ptCount val="1"/>
                      <c:pt idx="0">
                        <c:v>NC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Sheet1!$D$3:$D$18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6"/>
                      <c:pt idx="0">
                        <c:v>1300320</c:v>
                      </c:pt>
                      <c:pt idx="1">
                        <c:v>1233290</c:v>
                      </c:pt>
                      <c:pt idx="2">
                        <c:v>1223086</c:v>
                      </c:pt>
                      <c:pt idx="3">
                        <c:v>1271274</c:v>
                      </c:pt>
                      <c:pt idx="4">
                        <c:v>1360149</c:v>
                      </c:pt>
                      <c:pt idx="5">
                        <c:v>1486286</c:v>
                      </c:pt>
                      <c:pt idx="6">
                        <c:v>1553489</c:v>
                      </c:pt>
                      <c:pt idx="7">
                        <c:v>1546437</c:v>
                      </c:pt>
                      <c:pt idx="8">
                        <c:v>1578768</c:v>
                      </c:pt>
                      <c:pt idx="9">
                        <c:v>1506510</c:v>
                      </c:pt>
                      <c:pt idx="10">
                        <c:v>1468271</c:v>
                      </c:pt>
                      <c:pt idx="11">
                        <c:v>1392804</c:v>
                      </c:pt>
                      <c:pt idx="12">
                        <c:v>1543260</c:v>
                      </c:pt>
                      <c:pt idx="13">
                        <c:v>1603257</c:v>
                      </c:pt>
                      <c:pt idx="14">
                        <c:v>1588143</c:v>
                      </c:pt>
                      <c:pt idx="15">
                        <c:v>1727112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</c15:sqref>
                        </c15:formulaRef>
                      </c:ext>
                    </c:extLst>
                    <c:strCache>
                      <c:ptCount val="1"/>
                      <c:pt idx="0">
                        <c:v>USA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83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rnd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Sheet1!$F$3:$F$18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6"/>
                      <c:pt idx="0">
                        <c:v>3439624</c:v>
                      </c:pt>
                      <c:pt idx="1">
                        <c:v>2470424</c:v>
                      </c:pt>
                      <c:pt idx="2">
                        <c:v>2208272</c:v>
                      </c:pt>
                      <c:pt idx="3">
                        <c:v>2493805</c:v>
                      </c:pt>
                      <c:pt idx="4">
                        <c:v>2692623</c:v>
                      </c:pt>
                      <c:pt idx="5">
                        <c:v>2805330</c:v>
                      </c:pt>
                      <c:pt idx="6">
                        <c:v>2711414</c:v>
                      </c:pt>
                      <c:pt idx="7">
                        <c:v>2372610</c:v>
                      </c:pt>
                      <c:pt idx="8">
                        <c:v>2161073</c:v>
                      </c:pt>
                      <c:pt idx="9">
                        <c:v>1983020</c:v>
                      </c:pt>
                      <c:pt idx="10">
                        <c:v>1817035</c:v>
                      </c:pt>
                      <c:pt idx="11">
                        <c:v>1734043</c:v>
                      </c:pt>
                      <c:pt idx="12">
                        <c:v>1904930</c:v>
                      </c:pt>
                      <c:pt idx="13">
                        <c:v>1935883</c:v>
                      </c:pt>
                      <c:pt idx="14">
                        <c:v>1875254</c:v>
                      </c:pt>
                      <c:pt idx="15">
                        <c:v>1963907</c:v>
                      </c:pt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</c15:sqref>
                        </c15:formulaRef>
                      </c:ext>
                    </c:extLst>
                    <c:strCache>
                      <c:ptCount val="1"/>
                      <c:pt idx="0">
                        <c:v>USA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83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rnd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Sheet1!$G$3:$G$18</c15:sqref>
                        </c15:formulaRef>
                      </c:ext>
                    </c:extLst>
                    <c:numCache>
                      <c:formatCode>0.0%</c:formatCode>
                      <c:ptCount val="16"/>
                      <c:pt idx="0">
                        <c:v>2.1383048753004764E-2</c:v>
                      </c:pt>
                      <c:pt idx="1">
                        <c:v>1.49138037425158E-2</c:v>
                      </c:pt>
                      <c:pt idx="2">
                        <c:v>1.3087186486332832E-2</c:v>
                      </c:pt>
                      <c:pt idx="3">
                        <c:v>1.435600433813196E-2</c:v>
                      </c:pt>
                      <c:pt idx="4">
                        <c:v>1.5185714838973552E-2</c:v>
                      </c:pt>
                      <c:pt idx="5">
                        <c:v>1.5150870417189525E-2</c:v>
                      </c:pt>
                      <c:pt idx="6">
                        <c:v>1.4349667118972924E-2</c:v>
                      </c:pt>
                      <c:pt idx="7">
                        <c:v>1.2342906920349393E-2</c:v>
                      </c:pt>
                      <c:pt idx="8">
                        <c:v>1.1011487436661182E-2</c:v>
                      </c:pt>
                      <c:pt idx="9">
                        <c:v>9.9006488149766831E-3</c:v>
                      </c:pt>
                      <c:pt idx="10">
                        <c:v>8.9884762978519866E-3</c:v>
                      </c:pt>
                      <c:pt idx="11">
                        <c:v>8.5563341708809644E-3</c:v>
                      </c:pt>
                      <c:pt idx="12">
                        <c:v>9.2929070614702729E-3</c:v>
                      </c:pt>
                      <c:pt idx="13">
                        <c:v>9.3952570477834861E-3</c:v>
                      </c:pt>
                      <c:pt idx="14">
                        <c:v>8.9956683544747916E-3</c:v>
                      </c:pt>
                      <c:pt idx="15">
                        <c:v>1.0071471448272534E-2</c:v>
                      </c:pt>
                    </c:numCache>
                  </c:numRef>
                </c:val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</c15:sqref>
                        </c15:formulaRef>
                      </c:ext>
                    </c:extLst>
                    <c:strCache>
                      <c:ptCount val="1"/>
                      <c:pt idx="0">
                        <c:v>USA ex Texas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Sheet1!$H$3:$H$18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6"/>
                      <c:pt idx="0">
                        <c:v>3389508</c:v>
                      </c:pt>
                      <c:pt idx="1">
                        <c:v>2443101</c:v>
                      </c:pt>
                      <c:pt idx="2">
                        <c:v>2179417</c:v>
                      </c:pt>
                      <c:pt idx="3">
                        <c:v>2455399</c:v>
                      </c:pt>
                      <c:pt idx="4">
                        <c:v>2650052</c:v>
                      </c:pt>
                      <c:pt idx="5">
                        <c:v>2750080</c:v>
                      </c:pt>
                      <c:pt idx="6">
                        <c:v>2659724</c:v>
                      </c:pt>
                      <c:pt idx="7">
                        <c:v>2345192</c:v>
                      </c:pt>
                      <c:pt idx="8">
                        <c:v>2145489</c:v>
                      </c:pt>
                      <c:pt idx="9">
                        <c:v>1972673</c:v>
                      </c:pt>
                      <c:pt idx="10">
                        <c:v>1809252</c:v>
                      </c:pt>
                      <c:pt idx="11">
                        <c:v>1727811</c:v>
                      </c:pt>
                      <c:pt idx="12">
                        <c:v>1899121</c:v>
                      </c:pt>
                      <c:pt idx="13">
                        <c:v>1931791</c:v>
                      </c:pt>
                      <c:pt idx="14">
                        <c:v>1871565</c:v>
                      </c:pt>
                      <c:pt idx="15">
                        <c:v>1963907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MD</c:v>
                </c:pt>
              </c:strCache>
              <c:extLst xmlns:c15="http://schemas.microsoft.com/office/drawing/2012/chart"/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6350" cap="rnd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Sheet1!$A$3:$A$18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  <c:extLst xmlns:c15="http://schemas.microsoft.com/office/drawing/2012/chart"/>
            </c:numRef>
          </c:cat>
          <c:val>
            <c:numRef>
              <c:f>Sheet1!$C$3:$C$18</c:f>
              <c:numCache>
                <c:formatCode>0.0%</c:formatCode>
                <c:ptCount val="16"/>
                <c:pt idx="0">
                  <c:v>2.570849927365082E-2</c:v>
                </c:pt>
                <c:pt idx="1">
                  <c:v>1.6925595900754143E-2</c:v>
                </c:pt>
                <c:pt idx="2">
                  <c:v>2.1512460062953931E-2</c:v>
                </c:pt>
                <c:pt idx="3">
                  <c:v>2.9826820796186738E-2</c:v>
                </c:pt>
                <c:pt idx="4">
                  <c:v>3.5345861522497253E-2</c:v>
                </c:pt>
                <c:pt idx="5">
                  <c:v>3.4963410819608881E-2</c:v>
                </c:pt>
                <c:pt idx="6">
                  <c:v>3.6839912842000208E-2</c:v>
                </c:pt>
                <c:pt idx="7">
                  <c:v>2.6677504250636034E-2</c:v>
                </c:pt>
                <c:pt idx="8">
                  <c:v>2.2154928495576064E-2</c:v>
                </c:pt>
                <c:pt idx="9">
                  <c:v>1.9925194097663551E-2</c:v>
                </c:pt>
                <c:pt idx="10">
                  <c:v>1.8949532089102702E-2</c:v>
                </c:pt>
                <c:pt idx="11">
                  <c:v>1.836402032923844E-2</c:v>
                </c:pt>
                <c:pt idx="12">
                  <c:v>1.8198845900611622E-2</c:v>
                </c:pt>
                <c:pt idx="13">
                  <c:v>1.2654605406626917E-2</c:v>
                </c:pt>
                <c:pt idx="14">
                  <c:v>1.092206952389627E-2</c:v>
                </c:pt>
                <c:pt idx="15">
                  <c:v>1.0110832196384817E-2</c:v>
                </c:pt>
              </c:numCache>
              <c:extLst xmlns:c15="http://schemas.microsoft.com/office/drawing/2012/chart"/>
            </c:numRef>
          </c:val>
          <c:smooth val="0"/>
        </c:ser>
        <c:ser>
          <c:idx val="7"/>
          <c:order val="7"/>
          <c:tx>
            <c:strRef>
              <c:f>Sheet1!$I$2</c:f>
              <c:strCache>
                <c:ptCount val="1"/>
                <c:pt idx="0">
                  <c:v>USA ex Texas</c:v>
                </c:pt>
              </c:strCache>
              <c:extLst xmlns:c15="http://schemas.microsoft.com/office/drawing/2012/chart"/>
            </c:strRef>
          </c:tx>
          <c:spPr>
            <a:ln w="19050" cap="rnd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2">
                  <a:lumMod val="60000"/>
                </a:schemeClr>
              </a:solidFill>
              <a:ln w="6350" cap="rnd" cmpd="sng" algn="ctr">
                <a:solidFill>
                  <a:schemeClr val="accent2">
                    <a:lumMod val="60000"/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rnd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Sheet1!$A$3:$A$18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  <c:extLst xmlns:c15="http://schemas.microsoft.com/office/drawing/2012/chart"/>
            </c:numRef>
          </c:cat>
          <c:val>
            <c:numRef>
              <c:f>Sheet1!$I$3:$I$18</c:f>
              <c:numCache>
                <c:formatCode>0.0%</c:formatCode>
                <c:ptCount val="16"/>
                <c:pt idx="0">
                  <c:v>2.2211696529243027E-2</c:v>
                </c:pt>
                <c:pt idx="1">
                  <c:v>1.556514051644492E-2</c:v>
                </c:pt>
                <c:pt idx="2">
                  <c:v>1.365137648009075E-2</c:v>
                </c:pt>
                <c:pt idx="3">
                  <c:v>1.4919464268883248E-2</c:v>
                </c:pt>
                <c:pt idx="4">
                  <c:v>1.5695054556330926E-2</c:v>
                </c:pt>
                <c:pt idx="5">
                  <c:v>1.5911616285281913E-2</c:v>
                </c:pt>
                <c:pt idx="6">
                  <c:v>1.513081517585052E-2</c:v>
                </c:pt>
                <c:pt idx="7">
                  <c:v>1.312057974765031E-2</c:v>
                </c:pt>
                <c:pt idx="8">
                  <c:v>1.1793677668050296E-2</c:v>
                </c:pt>
                <c:pt idx="9">
                  <c:v>1.0628656428814156E-2</c:v>
                </c:pt>
                <c:pt idx="10">
                  <c:v>9.6639814528677714E-3</c:v>
                </c:pt>
                <c:pt idx="11">
                  <c:v>9.2232979364259386E-3</c:v>
                </c:pt>
                <c:pt idx="12">
                  <c:v>1.003691483711947E-2</c:v>
                </c:pt>
                <c:pt idx="13">
                  <c:v>1.017270278718979E-2</c:v>
                </c:pt>
                <c:pt idx="14">
                  <c:v>9.7526236395230319E-3</c:v>
                </c:pt>
                <c:pt idx="15">
                  <c:v>1.0071471448272534E-2</c:v>
                </c:pt>
              </c:numCache>
              <c:extLst xmlns:c15="http://schemas.microsoft.com/office/drawing/2012/chart"/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699576"/>
        <c:axId val="233700360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Sheet1!$E$2</c15:sqref>
                        </c15:formulaRef>
                      </c:ext>
                    </c:extLst>
                    <c:strCache>
                      <c:ptCount val="1"/>
                      <c:pt idx="0">
                        <c:v>NC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4">
                        <a:shade val="95000"/>
                        <a:satMod val="105000"/>
                      </a:schemeClr>
                    </a:solidFill>
                    <a:prstDash val="solid"/>
                    <a:round/>
                  </a:ln>
                  <a:effectLst/>
                </c:spPr>
                <c:marker>
                  <c:spPr>
                    <a:noFill/>
                    <a:ln w="6350" cap="rnd" cmpd="sng" algn="ctr">
                      <a:solidFill>
                        <a:schemeClr val="accent4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:marker>
                <c:dLbls>
                  <c:dLbl>
                    <c:idx val="1"/>
                    <c:layout>
                      <c:manualLayout>
                        <c:x val="-8.0627616965669044E-2"/>
                        <c:y val="1.4939394040211959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dLbl>
                    <c:idx val="3"/>
                    <c:layout>
                      <c:manualLayout>
                        <c:x val="-3.904117106655474E-2"/>
                        <c:y val="3.6065809854653109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dLbl>
                    <c:idx val="6"/>
                    <c:layout>
                      <c:manualLayout>
                        <c:x val="-4.8282603488580156E-2"/>
                        <c:y val="5.7192225669094265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dLbl>
                    <c:idx val="8"/>
                    <c:layout>
                      <c:manualLayout>
                        <c:x val="-4.9822842225584335E-2"/>
                        <c:y val="5.115610686496825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dLbl>
                    <c:idx val="10"/>
                    <c:layout>
                      <c:manualLayout>
                        <c:x val="-4.3661887277567396E-2"/>
                        <c:y val="3.9083869256716135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dLbl>
                    <c:idx val="12"/>
                    <c:layout>
                      <c:manualLayout>
                        <c:x val="-2.67192611705208E-2"/>
                        <c:y val="4.2101928658779153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dLbl>
                    <c:idx val="14"/>
                    <c:layout>
                      <c:manualLayout>
                        <c:x val="-3.2880216118537857E-2"/>
                        <c:y val="4.8138047462905197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Sheet1!$E$3:$E$18</c15:sqref>
                        </c15:formulaRef>
                      </c:ext>
                    </c:extLst>
                    <c:numCache>
                      <c:formatCode>0.0%</c:formatCode>
                      <c:ptCount val="16"/>
                      <c:pt idx="0">
                        <c:v>0.23486326555161766</c:v>
                      </c:pt>
                      <c:pt idx="1">
                        <c:v>0.21688406834409527</c:v>
                      </c:pt>
                      <c:pt idx="2">
                        <c:v>0.21338531450487183</c:v>
                      </c:pt>
                      <c:pt idx="3">
                        <c:v>0.21455985385395387</c:v>
                      </c:pt>
                      <c:pt idx="4">
                        <c:v>0.22234364415313351</c:v>
                      </c:pt>
                      <c:pt idx="5">
                        <c:v>0.23600610957182661</c:v>
                      </c:pt>
                      <c:pt idx="6">
                        <c:v>0.24232029526005044</c:v>
                      </c:pt>
                      <c:pt idx="7">
                        <c:v>0.23324225981968802</c:v>
                      </c:pt>
                      <c:pt idx="8">
                        <c:v>0.23199231182937904</c:v>
                      </c:pt>
                      <c:pt idx="9">
                        <c:v>0.21593728414477578</c:v>
                      </c:pt>
                      <c:pt idx="10">
                        <c:v>0.20694149287776273</c:v>
                      </c:pt>
                      <c:pt idx="11">
                        <c:v>0.19689913034111037</c:v>
                      </c:pt>
                      <c:pt idx="12">
                        <c:v>0.21611549462084911</c:v>
                      </c:pt>
                      <c:pt idx="13">
                        <c:v>0.22366966481993222</c:v>
                      </c:pt>
                      <c:pt idx="14">
                        <c:v>0.22037958491884574</c:v>
                      </c:pt>
                      <c:pt idx="15">
                        <c:v>0.23501313511684988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33699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518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700360"/>
        <c:crossesAt val="-5.000000000000001E-2"/>
        <c:auto val="1"/>
        <c:lblAlgn val="ctr"/>
        <c:lblOffset val="20"/>
        <c:noMultiLvlLbl val="0"/>
      </c:catAx>
      <c:valAx>
        <c:axId val="2337003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83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i="0" baseline="0" dirty="0" smtClean="0">
                    <a:effectLst/>
                  </a:rPr>
                  <a:t>Residual Market As % of Total Market</a:t>
                </a:r>
                <a:endParaRPr lang="en-US" sz="14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83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</c:title>
        <c:numFmt formatCode="0.0%" sourceLinked="0"/>
        <c:majorTickMark val="out"/>
        <c:minorTickMark val="none"/>
        <c:tickLblPos val="nextTo"/>
        <c:spPr>
          <a:noFill/>
          <a:ln w="3129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38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699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2486363732835284"/>
          <c:y val="9.6577900866016697E-2"/>
          <c:w val="0.33841276578972102"/>
          <c:h val="5.7592890877903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83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rnd" cmpd="sng" algn="ctr">
      <a:noFill/>
      <a:prstDash val="solid"/>
    </a:ln>
    <a:effectLst/>
  </c:spPr>
  <c:txPr>
    <a:bodyPr/>
    <a:lstStyle/>
    <a:p>
      <a:pPr>
        <a:defRPr sz="118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86468638859496"/>
          <c:y val="2.3269237989905898E-2"/>
          <c:w val="0.73981038084525164"/>
          <c:h val="0.765174541266853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USA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1"/>
              </a:solidFill>
              <a:ln w="63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Pt>
            <c:idx val="1"/>
            <c:bubble3D val="0"/>
            <c:spPr>
              <a:ln w="190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190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190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190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190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2.5437103380945306E-2"/>
                  <c:y val="-3.9528973607902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5460206962000371E-2"/>
                  <c:y val="5.10128084539883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742364751575866E-2"/>
                  <c:y val="-9.94450572979765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3138297065966486E-2"/>
                  <c:y val="-4.25470330099653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3335223258817714E-3"/>
                  <c:y val="-2.142061719552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873761062886007E-3"/>
                  <c:y val="-3.65109142058392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9322355595038546E-2"/>
                  <c:y val="3.8940570845736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8563788017063906E-2"/>
                  <c:y val="2.3850273835421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50093232955045E-2"/>
                  <c:y val="-5.1156106864968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873761062886007E-3"/>
                  <c:y val="4.1958630247799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1574954747907299E-2"/>
                  <c:y val="4.1958630247799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6.3943071806051202E-2"/>
                  <c:y val="-3.9528973607902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4.2121648540563154E-2"/>
                  <c:y val="-5.4174166267031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593759001149115E-2"/>
                  <c:y val="-3.90838692567161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5.0080923173013187E-2"/>
                  <c:y val="6.0066986660177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3.3138297065966597E-2"/>
                  <c:y val="-2.74567359996501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3.827432622135171E-3"/>
                  <c:y val="-2.9420138108299379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8.0627616965669155E-2"/>
                  <c:y val="3.3349556392796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2.543710338094542E-2"/>
                  <c:y val="-4.2547033009965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rnd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Sheet1!$A$2:$A$25</c:f>
              <c:numCache>
                <c:formatCode>General</c:formatCode>
                <c:ptCount val="2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</c:numCache>
            </c:numRef>
          </c:cat>
          <c:val>
            <c:numRef>
              <c:f>Sheet1!$B$2:$B$25</c:f>
              <c:numCache>
                <c:formatCode>0.0%</c:formatCode>
                <c:ptCount val="24"/>
                <c:pt idx="0">
                  <c:v>0.16300000000000001</c:v>
                </c:pt>
                <c:pt idx="1">
                  <c:v>0.154</c:v>
                </c:pt>
                <c:pt idx="2">
                  <c:v>0.151</c:v>
                </c:pt>
                <c:pt idx="3">
                  <c:v>0.156</c:v>
                </c:pt>
                <c:pt idx="4">
                  <c:v>0.16</c:v>
                </c:pt>
                <c:pt idx="5">
                  <c:v>0.151</c:v>
                </c:pt>
                <c:pt idx="6">
                  <c:v>0.14199999999999999</c:v>
                </c:pt>
                <c:pt idx="7">
                  <c:v>0.13800000000000001</c:v>
                </c:pt>
                <c:pt idx="8">
                  <c:v>0.13200000000000001</c:v>
                </c:pt>
                <c:pt idx="9">
                  <c:v>0.13</c:v>
                </c:pt>
                <c:pt idx="10">
                  <c:v>0.128</c:v>
                </c:pt>
                <c:pt idx="11">
                  <c:v>0.13400000000000001</c:v>
                </c:pt>
                <c:pt idx="12">
                  <c:v>0.14199999999999999</c:v>
                </c:pt>
                <c:pt idx="13">
                  <c:v>0.14499999999999999</c:v>
                </c:pt>
                <c:pt idx="14">
                  <c:v>0.14899999999999999</c:v>
                </c:pt>
                <c:pt idx="15">
                  <c:v>0.14599999999999999</c:v>
                </c:pt>
                <c:pt idx="16">
                  <c:v>0.14599999999999999</c:v>
                </c:pt>
                <c:pt idx="17">
                  <c:v>0.14299999999999999</c:v>
                </c:pt>
                <c:pt idx="18">
                  <c:v>0.13800000000000001</c:v>
                </c:pt>
                <c:pt idx="19">
                  <c:v>0.14299999999999999</c:v>
                </c:pt>
                <c:pt idx="20">
                  <c:v>0.13800000000000001</c:v>
                </c:pt>
                <c:pt idx="21">
                  <c:v>0.123</c:v>
                </c:pt>
                <c:pt idx="22">
                  <c:v>0.122</c:v>
                </c:pt>
                <c:pt idx="23">
                  <c:v>0.126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3697616"/>
        <c:axId val="229467288"/>
        <c:extLst/>
      </c:lineChart>
      <c:catAx>
        <c:axId val="23369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518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9467288"/>
        <c:crossesAt val="-5.000000000000001E-2"/>
        <c:auto val="1"/>
        <c:lblAlgn val="ctr"/>
        <c:lblOffset val="20"/>
        <c:noMultiLvlLbl val="0"/>
      </c:catAx>
      <c:valAx>
        <c:axId val="229467288"/>
        <c:scaling>
          <c:orientation val="minMax"/>
          <c:min val="0.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83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i="0" baseline="0" dirty="0" smtClean="0">
                    <a:effectLst/>
                  </a:rPr>
                  <a:t>Residual Market As % of Total Market</a:t>
                </a:r>
                <a:endParaRPr lang="en-US" sz="14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83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3129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38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697616"/>
        <c:crosses val="autoZero"/>
        <c:crossBetween val="between"/>
      </c:valAx>
      <c:spPr>
        <a:noFill/>
        <a:ln w="25395">
          <a:noFill/>
        </a:ln>
        <a:effectLst/>
      </c:spPr>
    </c:plotArea>
    <c:plotVisOnly val="1"/>
    <c:dispBlanksAs val="gap"/>
    <c:showDLblsOverMax val="0"/>
  </c:chart>
  <c:spPr>
    <a:noFill/>
    <a:ln w="6350" cap="rnd" cmpd="sng" algn="ctr">
      <a:noFill/>
      <a:prstDash val="solid"/>
    </a:ln>
    <a:effectLst/>
  </c:spPr>
  <c:txPr>
    <a:bodyPr/>
    <a:lstStyle/>
    <a:p>
      <a:pPr>
        <a:defRPr sz="118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0.67695</cdr:x>
      <cdr:y>0.00821</cdr:y>
    </cdr:from>
    <cdr:to>
      <cdr:x>0.86998</cdr:x>
      <cdr:y>0.30219</cdr:y>
    </cdr:to>
    <cdr:sp macro="" textlink="">
      <cdr:nvSpPr>
        <cdr:cNvPr id="2" name="AutoShape 26"/>
        <cdr:cNvSpPr>
          <a:spLocks xmlns:a="http://schemas.openxmlformats.org/drawingml/2006/main" noChangeArrowheads="1"/>
        </cdr:cNvSpPr>
      </cdr:nvSpPr>
      <cdr:spPr bwMode="blackWhite">
        <a:xfrm xmlns:a="http://schemas.openxmlformats.org/drawingml/2006/main">
          <a:off x="5581760" y="34568"/>
          <a:ext cx="1591660" cy="1237042"/>
        </a:xfrm>
        <a:prstGeom xmlns:a="http://schemas.openxmlformats.org/drawingml/2006/main" prst="wedgeRectCallout">
          <a:avLst>
            <a:gd name="adj1" fmla="val 53876"/>
            <a:gd name="adj2" fmla="val 142503"/>
          </a:avLst>
        </a:prstGeom>
        <a:gradFill xmlns:a="http://schemas.openxmlformats.org/drawingml/2006/main" rotWithShape="1">
          <a:gsLst>
            <a:gs pos="0">
              <a:schemeClr val="accent1"/>
            </a:gs>
            <a:gs pos="100000">
              <a:schemeClr val="accent1">
                <a:gamma/>
                <a:shade val="66275"/>
                <a:invGamma/>
              </a:schemeClr>
            </a:gs>
          </a:gsLst>
          <a:lin ang="5400000" scaled="1"/>
        </a:gradFill>
        <a:ln xmlns:a="http://schemas.openxmlformats.org/drawingml/2006/main" w="28575" algn="ctr">
          <a:solidFill>
            <a:schemeClr val="bg1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tIns="91440" bIns="91440" anchor="ctr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  <a:spcBef>
              <a:spcPct val="50000"/>
            </a:spcBef>
            <a:buClr>
              <a:schemeClr val="bg1"/>
            </a:buClr>
            <a:buFont typeface="Wingdings" pitchFamily="2" charset="2"/>
            <a:buNone/>
            <a:defRPr/>
          </a:pPr>
          <a:r>
            <a: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MD’s residual market population fell by 71% (nearly 100,000 drivers) from 2004-2013</a:t>
          </a:r>
          <a:endParaRPr lang="en-US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0.58975</cdr:x>
      <cdr:y>0.00821</cdr:y>
    </cdr:from>
    <cdr:to>
      <cdr:x>0.83217</cdr:x>
      <cdr:y>0.30219</cdr:y>
    </cdr:to>
    <cdr:sp macro="" textlink="">
      <cdr:nvSpPr>
        <cdr:cNvPr id="2" name="AutoShape 26"/>
        <cdr:cNvSpPr>
          <a:spLocks xmlns:a="http://schemas.openxmlformats.org/drawingml/2006/main" noChangeArrowheads="1"/>
        </cdr:cNvSpPr>
      </cdr:nvSpPr>
      <cdr:spPr bwMode="blackWhite">
        <a:xfrm xmlns:a="http://schemas.openxmlformats.org/drawingml/2006/main">
          <a:off x="4862787" y="34567"/>
          <a:ext cx="1998826" cy="1237042"/>
        </a:xfrm>
        <a:prstGeom xmlns:a="http://schemas.openxmlformats.org/drawingml/2006/main" prst="wedgeRectCallout">
          <a:avLst>
            <a:gd name="adj1" fmla="val 51510"/>
            <a:gd name="adj2" fmla="val 102995"/>
          </a:avLst>
        </a:prstGeom>
        <a:gradFill xmlns:a="http://schemas.openxmlformats.org/drawingml/2006/main" rotWithShape="1">
          <a:gsLst>
            <a:gs pos="0">
              <a:schemeClr val="accent1"/>
            </a:gs>
            <a:gs pos="100000">
              <a:schemeClr val="accent1">
                <a:gamma/>
                <a:shade val="66275"/>
                <a:invGamma/>
              </a:schemeClr>
            </a:gs>
          </a:gsLst>
          <a:lin ang="5400000" scaled="1"/>
        </a:gradFill>
        <a:ln xmlns:a="http://schemas.openxmlformats.org/drawingml/2006/main" w="28575" algn="ctr">
          <a:solidFill>
            <a:schemeClr val="bg1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tIns="91440" bIns="9144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  <a:spcBef>
              <a:spcPct val="50000"/>
            </a:spcBef>
            <a:buClr>
              <a:schemeClr val="bg1"/>
            </a:buClr>
            <a:buFont typeface="Wingdings" pitchFamily="2" charset="2"/>
            <a:buNone/>
            <a:defRPr/>
          </a:pPr>
          <a:r>
            <a: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The US residual market population fell by 28% from 2004-2013 compared to 71% in MD</a:t>
          </a:r>
          <a:endParaRPr lang="en-US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defTabSz="914182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defTabSz="914182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E1DAFF8-6431-49E8-8C83-BE6E7E9CF7F7}" type="datetime1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defTabSz="914182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defTabSz="914182" eaLnBrk="0" hangingPunct="0">
              <a:defRPr sz="1200"/>
            </a:lvl1pPr>
          </a:lstStyle>
          <a:p>
            <a:pPr>
              <a:defRPr/>
            </a:pPr>
            <a:fld id="{03CFECA5-16DC-4F02-833E-62EAB4D8A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14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670" eaLnBrk="1" hangingPunct="1">
              <a:defRPr sz="1000"/>
            </a:lvl1pPr>
          </a:lstStyle>
          <a:p>
            <a:pPr>
              <a:defRPr/>
            </a:pPr>
            <a:fld id="{92006C45-2C02-4D4B-A868-340B39928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4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300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5EA9F1-3BEB-4117-AE55-FB31BE5FC3AF}" type="slidenum">
              <a:rPr lang="en-US" altLang="en-US" sz="1200" smtClean="0">
                <a:latin typeface="Calibri" panose="020F0502020204030204" pitchFamily="34" charset="0"/>
              </a:rPr>
              <a:pPr/>
              <a:t>10</a:t>
            </a:fld>
            <a:endParaRPr lang="en-US" altLang="en-US" sz="1200" smtClean="0">
              <a:latin typeface="Calibri" panose="020F050202020403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72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8013" y="9034319"/>
            <a:ext cx="704850" cy="247794"/>
          </a:xfrm>
        </p:spPr>
        <p:txBody>
          <a:bodyPr/>
          <a:lstStyle/>
          <a:p>
            <a:pPr defTabSz="928787">
              <a:defRPr/>
            </a:pPr>
            <a:fld id="{3711D1C8-0BB5-4546-B0DE-9FAB346B6C05}" type="slidenum">
              <a:rPr lang="en-US" smtClean="0"/>
              <a:pPr defTabSz="928787">
                <a:defRPr/>
              </a:pPr>
              <a:t>11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312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 txBox="1">
            <a:spLocks noGrp="1" noChangeArrowheads="1"/>
          </p:cNvSpPr>
          <p:nvPr/>
        </p:nvSpPr>
        <p:spPr bwMode="auto">
          <a:xfrm>
            <a:off x="3224461" y="9197949"/>
            <a:ext cx="720513" cy="25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29" tIns="47454" rIns="46829" bIns="47454" anchor="b">
            <a:spAutoFit/>
          </a:bodyPr>
          <a:lstStyle/>
          <a:p>
            <a:pPr algn="ctr" defTabSz="947950"/>
            <a:fld id="{5C1989CA-1A92-4DB6-A85A-D489C0504DE6}" type="slidenum">
              <a:rPr lang="en-US" sz="1000"/>
              <a:pPr algn="ctr" defTabSz="947950"/>
              <a:t>12</a:t>
            </a:fld>
            <a:endParaRPr lang="en-US" sz="100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9037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 txBox="1">
            <a:spLocks noGrp="1" noChangeArrowheads="1"/>
          </p:cNvSpPr>
          <p:nvPr/>
        </p:nvSpPr>
        <p:spPr bwMode="auto">
          <a:xfrm>
            <a:off x="3224461" y="9197949"/>
            <a:ext cx="720513" cy="25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29" tIns="47454" rIns="46829" bIns="47454" anchor="b">
            <a:spAutoFit/>
          </a:bodyPr>
          <a:lstStyle/>
          <a:p>
            <a:pPr algn="ctr" defTabSz="947950"/>
            <a:fld id="{5C1989CA-1A92-4DB6-A85A-D489C0504DE6}" type="slidenum">
              <a:rPr lang="en-US" sz="1000"/>
              <a:pPr algn="ctr" defTabSz="947950"/>
              <a:t>13</a:t>
            </a:fld>
            <a:endParaRPr lang="en-US" sz="100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2518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BA78F59-78BC-4F61-8A73-E87988082A5B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31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 txBox="1">
            <a:spLocks noGrp="1" noChangeArrowheads="1"/>
          </p:cNvSpPr>
          <p:nvPr/>
        </p:nvSpPr>
        <p:spPr bwMode="auto">
          <a:xfrm>
            <a:off x="3224461" y="9197949"/>
            <a:ext cx="720513" cy="25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29" tIns="47454" rIns="46829" bIns="47454" anchor="b">
            <a:spAutoFit/>
          </a:bodyPr>
          <a:lstStyle/>
          <a:p>
            <a:pPr algn="ctr" defTabSz="947950"/>
            <a:fld id="{5C1989CA-1A92-4DB6-A85A-D489C0504DE6}" type="slidenum">
              <a:rPr lang="en-US" sz="1000"/>
              <a:pPr algn="ctr" defTabSz="947950"/>
              <a:t>2</a:t>
            </a:fld>
            <a:endParaRPr lang="en-US" sz="100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7799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88225C-6672-464D-A51D-0BCF5E1B6D7F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1239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5EA9F1-3BEB-4117-AE55-FB31BE5FC3AF}" type="slidenum">
              <a:rPr lang="en-US" altLang="en-US" sz="1200" smtClean="0">
                <a:latin typeface="Calibri" panose="020F0502020204030204" pitchFamily="34" charset="0"/>
              </a:rPr>
              <a:pPr/>
              <a:t>4</a:t>
            </a:fld>
            <a:endParaRPr lang="en-US" altLang="en-US" sz="1200" smtClean="0">
              <a:latin typeface="Calibri" panose="020F050202020403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595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5EA9F1-3BEB-4117-AE55-FB31BE5FC3AF}" type="slidenum">
              <a:rPr lang="en-US" altLang="en-US" sz="1200" smtClean="0">
                <a:latin typeface="Calibri" panose="020F0502020204030204" pitchFamily="34" charset="0"/>
              </a:rPr>
              <a:pPr/>
              <a:t>5</a:t>
            </a:fld>
            <a:endParaRPr lang="en-US" altLang="en-US" sz="1200" smtClean="0">
              <a:latin typeface="Calibri" panose="020F050202020403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08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5EA9F1-3BEB-4117-AE55-FB31BE5FC3AF}" type="slidenum">
              <a:rPr lang="en-US" altLang="en-US" sz="1200" smtClean="0">
                <a:latin typeface="Calibri" panose="020F0502020204030204" pitchFamily="34" charset="0"/>
              </a:rPr>
              <a:pPr/>
              <a:t>6</a:t>
            </a:fld>
            <a:endParaRPr lang="en-US" altLang="en-US" sz="1200" smtClean="0">
              <a:latin typeface="Calibri" panose="020F050202020403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4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88225C-6672-464D-A51D-0BCF5E1B6D7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09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C0EA38F-54E0-4F1C-BF33-2226961B7F39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 smtClean="0"/>
          </a:p>
        </p:txBody>
      </p:sp>
      <p:sp>
        <p:nvSpPr>
          <p:cNvPr id="61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 w="12700"/>
        </p:spPr>
      </p:sp>
      <p:sp>
        <p:nvSpPr>
          <p:cNvPr id="6148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7" tIns="45784" rIns="91567" bIns="45784"/>
          <a:lstStyle/>
          <a:p>
            <a:pPr marL="0" indent="0">
              <a:buFont typeface="Wingdings" pitchFamily="2" charset="2"/>
              <a:buNone/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362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C63387B-B74B-44F2-8449-FD80636A9E65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 smtClean="0"/>
          </a:p>
        </p:txBody>
      </p:sp>
      <p:sp>
        <p:nvSpPr>
          <p:cNvPr id="81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 w="12700"/>
        </p:spPr>
      </p:sp>
      <p:sp>
        <p:nvSpPr>
          <p:cNvPr id="8196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7" tIns="45784" rIns="91567" bIns="45784"/>
          <a:lstStyle/>
          <a:p>
            <a:pPr marL="0" indent="0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11A1016-1933-440C-9ABF-D0A664412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1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9F87C-7473-40AC-A71F-D48C9699D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7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A9C1-AEE5-483A-AB5F-914DFA146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54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E4C0-CB12-4259-8BFD-F9EB403A3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5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29624-E28A-4897-BE57-B42E78A5A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722A-4A91-40F9-8276-D06A6E364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4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032B2-3E9A-40E1-ABBB-1AC712C60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0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389C6-6F16-4256-98B1-7634F53CA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98D38-9344-496B-8316-3EA9A3094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0B8B1-FA28-4268-9EE2-838B647A3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1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9C275-DDE1-45FD-8CC3-A9286D9E7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5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4C5C6-8F48-4A69-BA46-F1A17EEC9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B14F31D2-5AC7-4B38-BA05-4C5263F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99" r:id="rId1"/>
    <p:sldLayoutId id="2147486388" r:id="rId2"/>
    <p:sldLayoutId id="2147486389" r:id="rId3"/>
    <p:sldLayoutId id="2147486390" r:id="rId4"/>
    <p:sldLayoutId id="2147486391" r:id="rId5"/>
    <p:sldLayoutId id="2147486392" r:id="rId6"/>
    <p:sldLayoutId id="2147486393" r:id="rId7"/>
    <p:sldLayoutId id="2147486394" r:id="rId8"/>
    <p:sldLayoutId id="2147486395" r:id="rId9"/>
    <p:sldLayoutId id="2147486396" r:id="rId10"/>
    <p:sldLayoutId id="2147486397" r:id="rId11"/>
    <p:sldLayoutId id="2147486398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i.org/presentation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87" y="2127648"/>
            <a:ext cx="9104313" cy="1818959"/>
          </a:xfrm>
          <a:ln/>
        </p:spPr>
        <p:txBody>
          <a:bodyPr/>
          <a:lstStyle/>
          <a:p>
            <a:r>
              <a:rPr lang="en-US" sz="4400" dirty="0" smtClean="0"/>
              <a:t>Residual Markets, Uninsured Motorists and Competition in Maryland Auto Insurance</a:t>
            </a:r>
            <a:endParaRPr lang="en-US" sz="3400" i="1" dirty="0">
              <a:solidFill>
                <a:srgbClr val="00B0F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707" y="3946607"/>
            <a:ext cx="8952271" cy="206056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Maryland Auto Insurance Plan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Senate Hearing on Uninsured Motorists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Annapolis, MD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December 16, 2015</a:t>
            </a:r>
          </a:p>
          <a:p>
            <a:pPr>
              <a:lnSpc>
                <a:spcPct val="80000"/>
              </a:lnSpc>
            </a:pPr>
            <a:r>
              <a:rPr lang="en-US" sz="2400" i="1" dirty="0" smtClean="0">
                <a:solidFill>
                  <a:srgbClr val="C00000"/>
                </a:solidFill>
              </a:rPr>
              <a:t>Download at www.iii.org/presentations</a:t>
            </a:r>
          </a:p>
        </p:txBody>
      </p:sp>
      <p:sp>
        <p:nvSpPr>
          <p:cNvPr id="9421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Tel: 212.346.5520  Cell: 917.453.1885  bobh@iii.org  www.iii.org</a:t>
            </a:r>
          </a:p>
        </p:txBody>
      </p:sp>
    </p:spTree>
    <p:extLst>
      <p:ext uri="{BB962C8B-B14F-4D97-AF65-F5344CB8AC3E}">
        <p14:creationId xmlns:p14="http://schemas.microsoft.com/office/powerpoint/2010/main" val="25105073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A4BE1B7-8BFA-421E-BB97-56EB73454D0E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58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Uninsured Driver Percentage: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United States, 1989 – 2012*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586838"/>
              </p:ext>
            </p:extLst>
          </p:nvPr>
        </p:nvGraphicFramePr>
        <p:xfrm>
          <a:off x="298450" y="1255236"/>
          <a:ext cx="8245475" cy="420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blackWhite">
          <a:xfrm>
            <a:off x="442779" y="5148898"/>
            <a:ext cx="8400231" cy="76553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FFFFFF"/>
                </a:solidFill>
              </a:rPr>
              <a:t>Over the Past Three Decades, the Percentage of Uninsured Motorists Has Been Shrinking Across the Country. </a:t>
            </a:r>
            <a:endParaRPr lang="en-US" alt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55574" y="6154381"/>
            <a:ext cx="7686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dirty="0" smtClean="0"/>
              <a:t>*Latest available.</a:t>
            </a:r>
          </a:p>
          <a:p>
            <a:r>
              <a:rPr lang="en-US" sz="1100" dirty="0" smtClean="0"/>
              <a:t>SOURCE: Insurance Research Council; Insurance Information Institute.</a:t>
            </a:r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7109485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35BC6-8224-463A-A3C8-641FE62D3BCF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graphicFrame>
        <p:nvGraphicFramePr>
          <p:cNvPr id="512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917092"/>
              </p:ext>
            </p:extLst>
          </p:nvPr>
        </p:nvGraphicFramePr>
        <p:xfrm>
          <a:off x="217487" y="1550735"/>
          <a:ext cx="8926513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4" imgW="8715408" imgH="4600679" progId="MSGraph.Chart.8">
                  <p:embed followColorScheme="full"/>
                </p:oleObj>
              </mc:Choice>
              <mc:Fallback>
                <p:oleObj name="Chart" r:id="rId4" imgW="8715408" imgH="4600679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" y="1550735"/>
                        <a:ext cx="8926513" cy="467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29817" y="19878"/>
            <a:ext cx="8055044" cy="860425"/>
          </a:xfrm>
        </p:spPr>
        <p:txBody>
          <a:bodyPr/>
          <a:lstStyle/>
          <a:p>
            <a:r>
              <a:rPr lang="en-US" dirty="0" smtClean="0"/>
              <a:t>Uninsured Motorist Share, Maryland</a:t>
            </a:r>
            <a:br>
              <a:rPr lang="en-US" dirty="0" smtClean="0"/>
            </a:br>
            <a:r>
              <a:rPr lang="en-US" dirty="0" smtClean="0"/>
              <a:t>vs. US, 2006 – 2012</a:t>
            </a:r>
          </a:p>
        </p:txBody>
      </p:sp>
      <p:sp>
        <p:nvSpPr>
          <p:cNvPr id="1969158" name="AutoShape 6"/>
          <p:cNvSpPr>
            <a:spLocks noChangeArrowheads="1"/>
          </p:cNvSpPr>
          <p:nvPr/>
        </p:nvSpPr>
        <p:spPr bwMode="blackWhite">
          <a:xfrm>
            <a:off x="5837945" y="1309181"/>
            <a:ext cx="2986967" cy="1473569"/>
          </a:xfrm>
          <a:prstGeom prst="wedgeRectCallout">
            <a:avLst>
              <a:gd name="adj1" fmla="val -6012"/>
              <a:gd name="adj2" fmla="val 13176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cs typeface="+mn-cs"/>
              </a:rPr>
              <a:t> Maryland’s uninsured motorist share was below the US overall (per the most recent data available)</a:t>
            </a:r>
            <a:endParaRPr lang="en-US" sz="2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" y="6327769"/>
            <a:ext cx="617476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Insurance Research Council (latest available); Insurance Information </a:t>
            </a:r>
            <a:r>
              <a:rPr lang="en-US" sz="1200" dirty="0"/>
              <a:t>Institute.</a:t>
            </a:r>
          </a:p>
        </p:txBody>
      </p:sp>
    </p:spTree>
    <p:extLst>
      <p:ext uri="{BB962C8B-B14F-4D97-AF65-F5344CB8AC3E}">
        <p14:creationId xmlns:p14="http://schemas.microsoft.com/office/powerpoint/2010/main" val="310750906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6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91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65539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6554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49E9257-1E9E-4115-9E11-7EEC0715408B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12</a:t>
            </a:fld>
            <a:endParaRPr lang="en-US" sz="90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144" y="90488"/>
            <a:ext cx="7699330" cy="860425"/>
          </a:xfrm>
        </p:spPr>
        <p:txBody>
          <a:bodyPr/>
          <a:lstStyle/>
          <a:p>
            <a:r>
              <a:rPr lang="en-US" dirty="0" smtClean="0"/>
              <a:t>Strategies for Reducing the Uninsured Motorist Population</a:t>
            </a:r>
            <a:endParaRPr lang="en-US" dirty="0"/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488" y="1097255"/>
            <a:ext cx="8863988" cy="4652963"/>
          </a:xfrm>
        </p:spPr>
        <p:txBody>
          <a:bodyPr/>
          <a:lstStyle/>
          <a:p>
            <a:r>
              <a:rPr lang="en-US" b="1" dirty="0" smtClean="0"/>
              <a:t>Education</a:t>
            </a:r>
          </a:p>
          <a:p>
            <a:pPr lvl="1"/>
            <a:r>
              <a:rPr lang="en-US" sz="1800" b="1" dirty="0" smtClean="0"/>
              <a:t>Educating drivers as to their legal requirement to carry auto liability insurance is an important factor in achieving the goal of low r  are insured by the state residual market (same as the US overall</a:t>
            </a:r>
          </a:p>
          <a:p>
            <a:r>
              <a:rPr lang="en-US" b="1" dirty="0" smtClean="0"/>
              <a:t>No Pay, No Play Laws</a:t>
            </a:r>
          </a:p>
          <a:p>
            <a:pPr lvl="1"/>
            <a:r>
              <a:rPr lang="en-US" sz="1800" b="1" dirty="0" smtClean="0"/>
              <a:t>Laws that prevent uninsured motorists from collecting compensation for noneconomic damages arising from a traffic accident with an insured, at-fault driver</a:t>
            </a:r>
          </a:p>
          <a:p>
            <a:pPr lvl="1"/>
            <a:r>
              <a:rPr lang="en-US" sz="1800" b="1" dirty="0" smtClean="0"/>
              <a:t>Logic is that if you violate the law and are driving illegally without insurance there should be no recovery for noneconomic damages</a:t>
            </a:r>
          </a:p>
          <a:p>
            <a:pPr lvl="1"/>
            <a:r>
              <a:rPr lang="en-US" sz="1800" b="1" dirty="0" smtClean="0"/>
              <a:t>Theory and empirical evidence (IRC) suggest such laws do reduce uninsured motorist rates</a:t>
            </a:r>
            <a:endParaRPr lang="en-US" sz="1600" b="1" dirty="0" smtClean="0"/>
          </a:p>
          <a:p>
            <a:r>
              <a:rPr lang="en-US" b="1" dirty="0" smtClean="0"/>
              <a:t>Enforcement and Penalties</a:t>
            </a:r>
            <a:endParaRPr lang="en-US" b="1" dirty="0"/>
          </a:p>
          <a:p>
            <a:pPr lvl="1"/>
            <a:r>
              <a:rPr lang="en-US" sz="1800" b="1" dirty="0" smtClean="0"/>
              <a:t>Stringent enforcement is necessary to reduce flaunting of the law</a:t>
            </a:r>
          </a:p>
          <a:p>
            <a:pPr lvl="1"/>
            <a:r>
              <a:rPr lang="en-US" sz="1800" b="1" dirty="0" smtClean="0"/>
              <a:t>Should be backed with appropriate penalties</a:t>
            </a:r>
          </a:p>
        </p:txBody>
      </p:sp>
    </p:spTree>
    <p:extLst>
      <p:ext uri="{BB962C8B-B14F-4D97-AF65-F5344CB8AC3E}">
        <p14:creationId xmlns:p14="http://schemas.microsoft.com/office/powerpoint/2010/main" val="276665145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65539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6554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49E9257-1E9E-4115-9E11-7EEC0715408B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13</a:t>
            </a:fld>
            <a:endParaRPr lang="en-US" sz="90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144" y="90488"/>
            <a:ext cx="7699330" cy="860425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725" y="1140565"/>
            <a:ext cx="8863988" cy="4652963"/>
          </a:xfrm>
        </p:spPr>
        <p:txBody>
          <a:bodyPr/>
          <a:lstStyle/>
          <a:p>
            <a:r>
              <a:rPr lang="en-US" sz="2000" b="1" dirty="0" smtClean="0"/>
              <a:t>Maryland’s residual market population and share have experienced significant shrinkage in recent years (from 3.7%% in 2004 to 1.0% in 2012)</a:t>
            </a:r>
          </a:p>
          <a:p>
            <a:pPr lvl="1"/>
            <a:r>
              <a:rPr lang="en-US" sz="1800" b="1" dirty="0" smtClean="0"/>
              <a:t>This is indicative of strong competition among private passenger auto insurers for event the riskiest drivers (59 </a:t>
            </a:r>
            <a:r>
              <a:rPr lang="en-US" sz="1800" b="1" dirty="0" err="1" smtClean="0"/>
              <a:t>pvt.</a:t>
            </a:r>
            <a:r>
              <a:rPr lang="en-US" sz="1800" b="1" dirty="0" smtClean="0"/>
              <a:t> passenger auto insurers competed for business in the state in 2014)</a:t>
            </a:r>
          </a:p>
          <a:p>
            <a:pPr lvl="1"/>
            <a:r>
              <a:rPr lang="en-US" sz="1800" b="1" dirty="0" smtClean="0"/>
              <a:t>99% of drivers are covered in the voluntary market by private insurers</a:t>
            </a:r>
          </a:p>
          <a:p>
            <a:pPr lvl="1"/>
            <a:r>
              <a:rPr lang="en-US" sz="1800" b="1" dirty="0" smtClean="0"/>
              <a:t>A </a:t>
            </a:r>
            <a:r>
              <a:rPr lang="en-US" sz="1800" b="1" i="1" u="sng" dirty="0" smtClean="0"/>
              <a:t>small</a:t>
            </a:r>
            <a:r>
              <a:rPr lang="en-US" sz="1800" b="1" dirty="0" smtClean="0"/>
              <a:t> residual market is a critical part of a healthy, competitive private  market; A true “market of last resort”</a:t>
            </a:r>
            <a:endParaRPr lang="en-US" sz="2000" b="1" dirty="0" smtClean="0"/>
          </a:p>
          <a:p>
            <a:r>
              <a:rPr lang="en-US" sz="2000" b="1" dirty="0" smtClean="0"/>
              <a:t>Maryland’s </a:t>
            </a:r>
            <a:r>
              <a:rPr lang="en-US" sz="2000" b="1" dirty="0"/>
              <a:t>u</a:t>
            </a:r>
            <a:r>
              <a:rPr lang="en-US" sz="2000" b="1" dirty="0" smtClean="0"/>
              <a:t>ninsured motorist percentage has declined significantly as well (from 14.9% in 2009 to 12.2% in 2012); Now below US average</a:t>
            </a:r>
          </a:p>
          <a:p>
            <a:r>
              <a:rPr lang="en-US" sz="2000" b="1" dirty="0" smtClean="0"/>
              <a:t>Education and Enforcement are </a:t>
            </a:r>
            <a:r>
              <a:rPr lang="en-US" sz="2000" b="1" dirty="0"/>
              <a:t>k</a:t>
            </a:r>
            <a:r>
              <a:rPr lang="en-US" sz="2000" b="1" dirty="0" smtClean="0"/>
              <a:t>eys to keeping the down proportion of uninsured motorists on the road</a:t>
            </a:r>
          </a:p>
          <a:p>
            <a:pPr lvl="1"/>
            <a:r>
              <a:rPr lang="en-US" sz="1800" b="1" dirty="0" smtClean="0"/>
              <a:t>“No Pay, No Play” laws can help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97393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 dirty="0">
                <a:solidFill>
                  <a:srgbClr val="225A7A"/>
                </a:solidFill>
              </a:rPr>
              <a:t>Thank you for your time</a:t>
            </a:r>
            <a:br>
              <a:rPr lang="en-US" altLang="en-US" sz="3600" b="1" i="1" dirty="0">
                <a:solidFill>
                  <a:srgbClr val="225A7A"/>
                </a:solidFill>
              </a:rPr>
            </a:br>
            <a:r>
              <a:rPr lang="en-US" altLang="en-US" sz="3600" b="1" i="1" dirty="0">
                <a:solidFill>
                  <a:srgbClr val="225A7A"/>
                </a:solidFill>
              </a:rPr>
              <a:t>and your attention!</a:t>
            </a:r>
            <a:r>
              <a:rPr lang="en-US" altLang="en-US" sz="3600" b="1" i="1" dirty="0">
                <a:solidFill>
                  <a:srgbClr val="00B050"/>
                </a:solidFill>
              </a:rPr>
              <a:t> </a:t>
            </a:r>
            <a:endParaRPr lang="en-US" altLang="en-US" sz="3600" b="1" i="1" dirty="0" smtClean="0">
              <a:solidFill>
                <a:srgbClr val="00B050"/>
              </a:solidFill>
            </a:endParaRP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 dirty="0" smtClean="0">
                <a:solidFill>
                  <a:srgbClr val="00B050"/>
                </a:solidFill>
              </a:rPr>
              <a:t>Download at </a:t>
            </a:r>
            <a:r>
              <a:rPr lang="en-US" altLang="en-US" sz="3600" b="1" i="1" dirty="0" smtClean="0">
                <a:solidFill>
                  <a:srgbClr val="00B050"/>
                </a:solidFill>
                <a:hlinkClick r:id="rId3"/>
              </a:rPr>
              <a:t>www.iii.org/presentations</a:t>
            </a:r>
            <a:r>
              <a:rPr lang="en-US" altLang="en-US" sz="3600" b="1" i="1" dirty="0" smtClean="0">
                <a:solidFill>
                  <a:srgbClr val="00B050"/>
                </a:solidFill>
              </a:rPr>
              <a:t> </a:t>
            </a:r>
            <a:endParaRPr lang="en-US" altLang="en-US" sz="3600" b="1" i="1" dirty="0">
              <a:solidFill>
                <a:srgbClr val="C0000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42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13F915-0243-4D75-B38B-7B691CF8CC1F}" type="slidenum">
              <a:rPr lang="en-US" altLang="en-US" sz="900" smtClean="0"/>
              <a:pPr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14</a:t>
            </a:fld>
            <a:endParaRPr lang="en-US" altLang="en-US" sz="90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65539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6554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49E9257-1E9E-4115-9E11-7EEC0715408B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</a:t>
            </a:fld>
            <a:endParaRPr lang="en-US" sz="90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144" y="90488"/>
            <a:ext cx="7699330" cy="860425"/>
          </a:xfrm>
        </p:spPr>
        <p:txBody>
          <a:bodyPr/>
          <a:lstStyle/>
          <a:p>
            <a:r>
              <a:rPr lang="en-US" dirty="0" smtClean="0"/>
              <a:t>Executive Summary: Residual Markets and Uninsured Motorists in Maryland</a:t>
            </a:r>
            <a:endParaRPr lang="en-US" dirty="0"/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488" y="986894"/>
            <a:ext cx="8863988" cy="4652963"/>
          </a:xfrm>
        </p:spPr>
        <p:txBody>
          <a:bodyPr/>
          <a:lstStyle/>
          <a:p>
            <a:r>
              <a:rPr lang="en-US" sz="2000" b="1" dirty="0" smtClean="0"/>
              <a:t>99% of all private passenger motor vehicles insured in Maryland are insured in the private market (as of 2013)</a:t>
            </a:r>
          </a:p>
          <a:p>
            <a:pPr lvl="1"/>
            <a:r>
              <a:rPr lang="en-US" sz="1800" b="1" dirty="0" smtClean="0"/>
              <a:t>Only 1% are insured by the state residual market (same as the US overall)</a:t>
            </a:r>
          </a:p>
          <a:p>
            <a:pPr lvl="1"/>
            <a:r>
              <a:rPr lang="en-US" sz="1800" b="1" dirty="0" smtClean="0"/>
              <a:t>MAIF’s market share has shrunk from 3.7% in 2004 to 1.0% in 2013</a:t>
            </a:r>
          </a:p>
          <a:p>
            <a:pPr lvl="1"/>
            <a:r>
              <a:rPr lang="en-US" sz="1800" b="1" dirty="0" smtClean="0"/>
              <a:t>Very small market share in the “market of last resort” is indicative of healthy and strong </a:t>
            </a:r>
            <a:r>
              <a:rPr lang="en-US" sz="1800" b="1" dirty="0" err="1" smtClean="0"/>
              <a:t>pvt.</a:t>
            </a:r>
            <a:r>
              <a:rPr lang="en-US" sz="1800" b="1" dirty="0" smtClean="0"/>
              <a:t> insurer competition, sophisticated underwriting  </a:t>
            </a:r>
          </a:p>
          <a:p>
            <a:pPr lvl="1"/>
            <a:r>
              <a:rPr lang="en-US" sz="1800" b="1" dirty="0" smtClean="0"/>
              <a:t>In 2014, a total of 59 insurers were offering </a:t>
            </a:r>
            <a:r>
              <a:rPr lang="en-US" sz="1800" b="1" dirty="0" err="1" smtClean="0"/>
              <a:t>pvt.</a:t>
            </a:r>
            <a:r>
              <a:rPr lang="en-US" sz="1800" b="1" dirty="0" smtClean="0"/>
              <a:t> pass. auto insurance in MD</a:t>
            </a:r>
          </a:p>
          <a:p>
            <a:r>
              <a:rPr lang="en-US" sz="2000" b="1" dirty="0" smtClean="0"/>
              <a:t>The number of vehicles insured by MAIF plunged by 70.5% from 2004 to 2013, a decline of 96,668 (from 137,168 in 2004 to 40,500 in 2013)</a:t>
            </a:r>
            <a:endParaRPr lang="en-US" sz="1800" b="1" dirty="0" smtClean="0"/>
          </a:p>
          <a:p>
            <a:r>
              <a:rPr lang="en-US" sz="2000" b="1" dirty="0" smtClean="0"/>
              <a:t>The Uninsured Motorist Percentage in Maryland fell from 14.9% in 2009 to 12.2% in 2012 (latest available, Insurance Research Council)</a:t>
            </a:r>
            <a:endParaRPr lang="en-US" sz="2000" b="1" dirty="0"/>
          </a:p>
          <a:p>
            <a:pPr lvl="1"/>
            <a:r>
              <a:rPr lang="en-US" sz="1800" b="1" dirty="0" smtClean="0"/>
              <a:t>Maryland’s Uninsured Motorist percentage in 2012 was lower than the 12.6% recorded for the US overall</a:t>
            </a:r>
            <a:endParaRPr lang="en-US" sz="2000" b="1" dirty="0" smtClean="0"/>
          </a:p>
          <a:p>
            <a:r>
              <a:rPr lang="en-US" sz="2000" b="1" dirty="0" smtClean="0"/>
              <a:t>Bottom Line: Residual Market and Uninsured Motorist trends in Maryland are </a:t>
            </a:r>
            <a:r>
              <a:rPr lang="en-US" sz="2000" b="1" i="1" dirty="0" smtClean="0"/>
              <a:t>favorable</a:t>
            </a:r>
            <a:r>
              <a:rPr lang="en-US" sz="2000" b="1" dirty="0" smtClean="0"/>
              <a:t>, suggesting that markets are healthy and competition is vigorous, even for riskier drivers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8984062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1AA2504-BC28-4AD6-BA7C-608BD075952B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3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000" b="1" dirty="0" smtClean="0">
                <a:solidFill>
                  <a:srgbClr val="FFFFFF"/>
                </a:solidFill>
              </a:rPr>
              <a:t>Maryland Private Passenger Auto Residual Market Overview</a:t>
            </a:r>
            <a:endParaRPr lang="en-US" sz="4000" b="1" i="1" dirty="0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596900" y="3952875"/>
            <a:ext cx="8020050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225A7A"/>
                </a:solidFill>
              </a:rPr>
              <a:t>Residual Market Shares in  Maryland Have Been Shrinking</a:t>
            </a:r>
            <a:endParaRPr lang="en-US" sz="3600" b="1" i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6C877-B266-4C1B-993F-5E881D9B13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0133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A4BE1B7-8BFA-421E-BB97-56EB73454D0E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58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Residual Market - Maryland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105976"/>
              </p:ext>
            </p:extLst>
          </p:nvPr>
        </p:nvGraphicFramePr>
        <p:xfrm>
          <a:off x="355599" y="1111250"/>
          <a:ext cx="8245475" cy="420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432619" y="5185590"/>
            <a:ext cx="76866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dirty="0" smtClean="0"/>
              <a:t>SOURCES</a:t>
            </a:r>
            <a:r>
              <a:rPr lang="en-US" sz="1100" dirty="0"/>
              <a:t>: AIPSO Fact </a:t>
            </a:r>
            <a:r>
              <a:rPr lang="en-US" sz="1100" dirty="0" smtClean="0"/>
              <a:t>Books, Insurance Information Institute</a:t>
            </a:r>
            <a:r>
              <a:rPr lang="en-US" altLang="en-US" sz="1100" dirty="0" smtClean="0"/>
              <a:t>.</a:t>
            </a:r>
            <a:endParaRPr lang="en-US" altLang="en-US" sz="11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blackWhite">
          <a:xfrm>
            <a:off x="896554" y="5662894"/>
            <a:ext cx="7350891" cy="76553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FFFFFF"/>
                </a:solidFill>
              </a:rPr>
              <a:t>The Residual Market Has Been Shrinking in Maryland and Across Most of the Country. </a:t>
            </a:r>
            <a:endParaRPr lang="en-US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8235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A4BE1B7-8BFA-421E-BB97-56EB73454D0E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58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Residual Market – USA*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470287"/>
              </p:ext>
            </p:extLst>
          </p:nvPr>
        </p:nvGraphicFramePr>
        <p:xfrm>
          <a:off x="355599" y="1111250"/>
          <a:ext cx="8245475" cy="420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432619" y="5185590"/>
            <a:ext cx="7686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dirty="0" smtClean="0"/>
              <a:t>*Excludes Texas – No Data After 2012.</a:t>
            </a:r>
          </a:p>
          <a:p>
            <a:r>
              <a:rPr lang="en-US" sz="1100" dirty="0"/>
              <a:t>SOURCES: AIPSO Fact Books, Insurance Information Institute</a:t>
            </a:r>
            <a:r>
              <a:rPr lang="en-US" altLang="en-US" sz="1100" dirty="0"/>
              <a:t>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blackWhite">
          <a:xfrm>
            <a:off x="432619" y="5666838"/>
            <a:ext cx="8400231" cy="76553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FFFFFF"/>
                </a:solidFill>
              </a:rPr>
              <a:t>The Residual Market Has Been Shrinking in Maryland and Across Most of the Country</a:t>
            </a:r>
            <a:endParaRPr lang="en-US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78279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A4BE1B7-8BFA-421E-BB97-56EB73454D0E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58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Residual Market – MD vs. US*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800128"/>
              </p:ext>
            </p:extLst>
          </p:nvPr>
        </p:nvGraphicFramePr>
        <p:xfrm>
          <a:off x="298450" y="1069538"/>
          <a:ext cx="8245475" cy="420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blackWhite">
          <a:xfrm>
            <a:off x="424681" y="5277540"/>
            <a:ext cx="8400231" cy="76553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FFFFFF"/>
                </a:solidFill>
              </a:rPr>
              <a:t>The Residual Market Has Been Shrinking in Maryland and Across the Country. North Carolina Remains an Outlier.</a:t>
            </a:r>
            <a:endParaRPr lang="en-US" altLang="en-US" sz="2000" b="1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6325" y="4562475"/>
            <a:ext cx="38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55574" y="6084280"/>
            <a:ext cx="7686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dirty="0" smtClean="0"/>
              <a:t>*Excludes Texas – No Data After 2012.</a:t>
            </a:r>
          </a:p>
          <a:p>
            <a:r>
              <a:rPr lang="en-US" sz="1100" dirty="0"/>
              <a:t>SOURCES: AIPSO Fact Books, Insurance Information Institute</a:t>
            </a:r>
            <a:r>
              <a:rPr lang="en-US" altLang="en-US" sz="1100" dirty="0"/>
              <a:t>.</a:t>
            </a:r>
          </a:p>
        </p:txBody>
      </p:sp>
      <p:sp>
        <p:nvSpPr>
          <p:cNvPr id="10" name="AutoShape 26"/>
          <p:cNvSpPr>
            <a:spLocks noChangeArrowheads="1"/>
          </p:cNvSpPr>
          <p:nvPr/>
        </p:nvSpPr>
        <p:spPr bwMode="blackWhite">
          <a:xfrm>
            <a:off x="7440339" y="1069538"/>
            <a:ext cx="1591660" cy="1909514"/>
          </a:xfrm>
          <a:prstGeom prst="wedgeRectCallout">
            <a:avLst>
              <a:gd name="adj1" fmla="val -45175"/>
              <a:gd name="adj2" fmla="val 7690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MD’s residual market population fell by 71% from 2004-2013, bringing the state’s residual market share in line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wth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US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05142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1AA2504-BC28-4AD6-BA7C-608BD075952B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7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000" b="1" dirty="0" smtClean="0">
                <a:solidFill>
                  <a:srgbClr val="FFFFFF"/>
                </a:solidFill>
              </a:rPr>
              <a:t>Maryland Private Passenger Uninsured Motorist Analysis</a:t>
            </a:r>
            <a:endParaRPr lang="en-US" sz="4000" b="1" i="1" dirty="0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596900" y="3952875"/>
            <a:ext cx="8020050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225A7A"/>
                </a:solidFill>
              </a:rPr>
              <a:t>Uninsured Motorist Shares in  Maryland Has Been Shrinking</a:t>
            </a:r>
            <a:endParaRPr lang="en-US" sz="3600" b="1" i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6C877-B266-4C1B-993F-5E881D9B13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6191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C33831D-C598-4A0B-9203-B736337DDAF7}" type="slidenum">
              <a:rPr lang="en-US" altLang="en-US" sz="900" smtClean="0"/>
              <a:pPr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23825"/>
            <a:ext cx="8686800" cy="1143000"/>
          </a:xfrm>
        </p:spPr>
        <p:txBody>
          <a:bodyPr lIns="92075" tIns="46038" rIns="92075" bIns="46038" anchor="b"/>
          <a:lstStyle/>
          <a:p>
            <a:r>
              <a:rPr lang="en-US" altLang="en-US" sz="2600" dirty="0">
                <a:solidFill>
                  <a:schemeClr val="accent1"/>
                </a:solidFill>
              </a:rPr>
              <a:t>Estimated Percentage of Uninsured Motorists </a:t>
            </a:r>
            <a:br>
              <a:rPr lang="en-US" altLang="en-US" sz="2600" dirty="0">
                <a:solidFill>
                  <a:schemeClr val="accent1"/>
                </a:solidFill>
              </a:rPr>
            </a:br>
            <a:r>
              <a:rPr lang="en-US" altLang="en-US" sz="2600" dirty="0">
                <a:solidFill>
                  <a:schemeClr val="accent1"/>
                </a:solidFill>
              </a:rPr>
              <a:t>by State, 2012: </a:t>
            </a:r>
            <a:r>
              <a:rPr lang="en-US" altLang="en-US" sz="2600" dirty="0" smtClean="0">
                <a:latin typeface="Arial" panose="020B0604020202020204" pitchFamily="34" charset="0"/>
              </a:rPr>
              <a:t>Highest 25 States*</a:t>
            </a:r>
          </a:p>
        </p:txBody>
      </p:sp>
      <p:graphicFrame>
        <p:nvGraphicFramePr>
          <p:cNvPr id="5124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35628018"/>
              </p:ext>
            </p:extLst>
          </p:nvPr>
        </p:nvGraphicFramePr>
        <p:xfrm>
          <a:off x="0" y="1236663"/>
          <a:ext cx="9144000" cy="472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Chart" r:id="rId4" imgW="8810697" imgH="4552881" progId="MSGraph.Chart.8">
                  <p:embed followColorScheme="full"/>
                </p:oleObj>
              </mc:Choice>
              <mc:Fallback>
                <p:oleObj name="Chart" r:id="rId4" imgW="8810697" imgH="455288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36663"/>
                        <a:ext cx="9144000" cy="472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04894" y="5920160"/>
            <a:ext cx="8945880" cy="73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None/>
            </a:pPr>
            <a:r>
              <a:rPr lang="en-US" altLang="en-US" sz="1100" dirty="0" smtClean="0"/>
              <a:t>*Percentage </a:t>
            </a:r>
            <a:r>
              <a:rPr lang="en-US" altLang="en-US" sz="1100" dirty="0"/>
              <a:t>of uninsured drivers, as measured by the ratio of uninsured motorists (UM) claims to bodily injury (BI) claims frequencies.</a:t>
            </a:r>
          </a:p>
          <a:p>
            <a:pPr marL="228600" indent="-228600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AutoNum type="arabicParenBoth"/>
            </a:pPr>
            <a:r>
              <a:rPr lang="en-US" altLang="en-US" sz="1100" dirty="0" smtClean="0"/>
              <a:t>In </a:t>
            </a:r>
            <a:r>
              <a:rPr lang="en-US" altLang="en-US" sz="1100" dirty="0"/>
              <a:t>Florida, compulsory auto laws apply to personal injury protection (PIP) and physical damage, but not to third party bodily injury coverage</a:t>
            </a:r>
            <a:r>
              <a:rPr lang="en-US" altLang="en-US" sz="1100" dirty="0" smtClean="0"/>
              <a:t>.            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None/>
            </a:pPr>
            <a:r>
              <a:rPr lang="en-US" altLang="en-US" sz="1100" dirty="0" smtClean="0"/>
              <a:t>Source: Insurance Research Council; Insurance Information Institute.</a:t>
            </a:r>
            <a:r>
              <a:rPr lang="en-US" altLang="en-US" sz="1100" dirty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-304800" y="3325495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(%)</a:t>
            </a:r>
            <a:endParaRPr lang="en-US" b="1" dirty="0"/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blackWhite">
          <a:xfrm>
            <a:off x="6794939" y="1236663"/>
            <a:ext cx="1806138" cy="1479160"/>
          </a:xfrm>
          <a:prstGeom prst="wedgeRectCallout">
            <a:avLst>
              <a:gd name="adj1" fmla="val -2535"/>
              <a:gd name="adj2" fmla="val 8921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MD’s share of uninsured motorists was slightly below the US in 2012 and down substantially from 14.9% in 2009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78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328F0D3D-4E77-4C5F-892B-176CC0F7E22D}" type="slidenum">
              <a:rPr lang="en-US" altLang="en-US" sz="900" smtClean="0"/>
              <a:pPr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 dirty="0" smtClean="0"/>
          </a:p>
        </p:txBody>
      </p:sp>
      <p:graphicFrame>
        <p:nvGraphicFramePr>
          <p:cNvPr id="7171" name="Object 3"/>
          <p:cNvGraphicFramePr>
            <a:graphicFrameLocks noGrp="1" noChangeAspect="1"/>
          </p:cNvGraphicFramePr>
          <p:nvPr>
            <p:ph idx="4294967295"/>
            <p:extLst/>
          </p:nvPr>
        </p:nvGraphicFramePr>
        <p:xfrm>
          <a:off x="9525" y="1836738"/>
          <a:ext cx="9134475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Chart" r:id="rId4" imgW="8820267" imgH="4572000" progId="MSGraph.Chart.8">
                  <p:embed followColorScheme="full"/>
                </p:oleObj>
              </mc:Choice>
              <mc:Fallback>
                <p:oleObj name="Chart" r:id="rId4" imgW="8820267" imgH="45720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" y="1836738"/>
                        <a:ext cx="9134475" cy="473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2"/>
          <p:cNvSpPr txBox="1">
            <a:spLocks noChangeArrowheads="1"/>
          </p:cNvSpPr>
          <p:nvPr/>
        </p:nvSpPr>
        <p:spPr bwMode="auto">
          <a:xfrm>
            <a:off x="0" y="0"/>
            <a:ext cx="803592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600" b="1" dirty="0" smtClean="0">
                <a:solidFill>
                  <a:schemeClr val="accent1"/>
                </a:solidFill>
              </a:rPr>
              <a:t>Estimated Percentage of Uninsured Motorists </a:t>
            </a:r>
            <a:br>
              <a:rPr lang="en-US" altLang="en-US" sz="2600" b="1" dirty="0" smtClean="0">
                <a:solidFill>
                  <a:schemeClr val="accent1"/>
                </a:solidFill>
              </a:rPr>
            </a:br>
            <a:r>
              <a:rPr lang="en-US" altLang="en-US" sz="2600" b="1" dirty="0" smtClean="0">
                <a:solidFill>
                  <a:schemeClr val="accent1"/>
                </a:solidFill>
              </a:rPr>
              <a:t>by </a:t>
            </a:r>
            <a:r>
              <a:rPr lang="en-US" altLang="en-US" sz="2600" b="1" dirty="0">
                <a:solidFill>
                  <a:schemeClr val="accent1"/>
                </a:solidFill>
              </a:rPr>
              <a:t>State, </a:t>
            </a:r>
            <a:r>
              <a:rPr lang="en-US" altLang="en-US" sz="2600" b="1" dirty="0" smtClean="0">
                <a:solidFill>
                  <a:schemeClr val="accent1"/>
                </a:solidFill>
              </a:rPr>
              <a:t>2012: Lowest </a:t>
            </a:r>
            <a:r>
              <a:rPr lang="en-US" altLang="en-US" sz="2600" b="1" dirty="0">
                <a:solidFill>
                  <a:schemeClr val="accent1"/>
                </a:solidFill>
              </a:rPr>
              <a:t>25 States*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0" y="6429375"/>
            <a:ext cx="8750300" cy="41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None/>
            </a:pPr>
            <a:r>
              <a:rPr lang="en-US" altLang="en-US" sz="1100" dirty="0" smtClean="0"/>
              <a:t>*</a:t>
            </a:r>
            <a:r>
              <a:rPr lang="en-US" altLang="en-US" sz="1100" dirty="0"/>
              <a:t>Percentage of uninsured drivers, as measured by the ratio of uninsured motorists (UM) claims to bodily injury (BI) claims frequencies.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None/>
            </a:pPr>
            <a:r>
              <a:rPr lang="en-US" altLang="en-US" sz="1100" dirty="0" smtClean="0"/>
              <a:t> </a:t>
            </a:r>
            <a:r>
              <a:rPr lang="en-US" altLang="en-US" sz="1100" dirty="0"/>
              <a:t>Source: Insurance Research Council. 	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304800" y="3325495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(%)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4918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1086</Words>
  <Application>Microsoft Office PowerPoint</Application>
  <PresentationFormat>On-screen Show (4:3)</PresentationFormat>
  <Paragraphs>121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Wingdings</vt:lpstr>
      <vt:lpstr>Default Design</vt:lpstr>
      <vt:lpstr>Chart</vt:lpstr>
      <vt:lpstr>Residual Markets, Uninsured Motorists and Competition in Maryland Auto Insurance</vt:lpstr>
      <vt:lpstr>Executive Summary: Residual Markets and Uninsured Motorists in Maryland</vt:lpstr>
      <vt:lpstr>PowerPoint Presentation</vt:lpstr>
      <vt:lpstr>Residual Market - Maryland</vt:lpstr>
      <vt:lpstr>Residual Market – USA*</vt:lpstr>
      <vt:lpstr>Residual Market – MD vs. US*</vt:lpstr>
      <vt:lpstr>PowerPoint Presentation</vt:lpstr>
      <vt:lpstr>Estimated Percentage of Uninsured Motorists  by State, 2012: Highest 25 States*</vt:lpstr>
      <vt:lpstr>PowerPoint Presentation</vt:lpstr>
      <vt:lpstr>Uninsured Driver Percentage: United States, 1989 – 2012*</vt:lpstr>
      <vt:lpstr>Uninsured Motorist Share, Maryland vs. US, 2006 – 2012</vt:lpstr>
      <vt:lpstr>Strategies for Reducing the Uninsured Motorist Population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Residual Markets, Uninsured Motorists and Competition in Maryland Auto Insurance</dc:title>
  <dc:creator>Hartwig, Bob</dc:creator>
  <cp:lastModifiedBy>Lewis, Shorna</cp:lastModifiedBy>
  <cp:revision>4</cp:revision>
  <dcterms:created xsi:type="dcterms:W3CDTF">2015-12-16T15:06:51Z</dcterms:created>
  <dcterms:modified xsi:type="dcterms:W3CDTF">2015-12-16T16:20:04Z</dcterms:modified>
</cp:coreProperties>
</file>