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tags/tag2.xml" ContentType="application/vnd.openxmlformats-officedocument.presentationml.tags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tags/tag3.xml" ContentType="application/vnd.openxmlformats-officedocument.presentationml.tags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tags/tag4.xml" ContentType="application/vnd.openxmlformats-officedocument.presentationml.tags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tags/tag5.xml" ContentType="application/vnd.openxmlformats-officedocument.presentationml.tags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tags/tag6.xml" ContentType="application/vnd.openxmlformats-officedocument.presentationml.tags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charts/chart3.xml" ContentType="application/vnd.openxmlformats-officedocument.drawingml.chart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charts/chart4.xml" ContentType="application/vnd.openxmlformats-officedocument.drawingml.chart+xml"/>
  <Override PartName="/ppt/notesSlides/notesSlide69.xml" ContentType="application/vnd.openxmlformats-officedocument.presentationml.notesSlide+xml"/>
  <Override PartName="/ppt/charts/chart5.xml" ContentType="application/vnd.openxmlformats-officedocument.drawingml.chart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charts/chart6.xml" ContentType="application/vnd.openxmlformats-officedocument.drawingml.chart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04"/>
  </p:notesMasterIdLst>
  <p:handoutMasterIdLst>
    <p:handoutMasterId r:id="rId105"/>
  </p:handoutMasterIdLst>
  <p:sldIdLst>
    <p:sldId id="3491" r:id="rId2"/>
    <p:sldId id="4265" r:id="rId3"/>
    <p:sldId id="4166" r:id="rId4"/>
    <p:sldId id="4154" r:id="rId5"/>
    <p:sldId id="4218" r:id="rId6"/>
    <p:sldId id="4167" r:id="rId7"/>
    <p:sldId id="4216" r:id="rId8"/>
    <p:sldId id="4213" r:id="rId9"/>
    <p:sldId id="4214" r:id="rId10"/>
    <p:sldId id="4215" r:id="rId11"/>
    <p:sldId id="4190" r:id="rId12"/>
    <p:sldId id="4228" r:id="rId13"/>
    <p:sldId id="4189" r:id="rId14"/>
    <p:sldId id="4264" r:id="rId15"/>
    <p:sldId id="4224" r:id="rId16"/>
    <p:sldId id="4225" r:id="rId17"/>
    <p:sldId id="4223" r:id="rId18"/>
    <p:sldId id="4226" r:id="rId19"/>
    <p:sldId id="4239" r:id="rId20"/>
    <p:sldId id="4156" r:id="rId21"/>
    <p:sldId id="4157" r:id="rId22"/>
    <p:sldId id="4195" r:id="rId23"/>
    <p:sldId id="4220" r:id="rId24"/>
    <p:sldId id="4221" r:id="rId25"/>
    <p:sldId id="4198" r:id="rId26"/>
    <p:sldId id="4158" r:id="rId27"/>
    <p:sldId id="4196" r:id="rId28"/>
    <p:sldId id="4197" r:id="rId29"/>
    <p:sldId id="4199" r:id="rId30"/>
    <p:sldId id="4191" r:id="rId31"/>
    <p:sldId id="4192" r:id="rId32"/>
    <p:sldId id="4193" r:id="rId33"/>
    <p:sldId id="4194" r:id="rId34"/>
    <p:sldId id="4169" r:id="rId35"/>
    <p:sldId id="4170" r:id="rId36"/>
    <p:sldId id="4171" r:id="rId37"/>
    <p:sldId id="4172" r:id="rId38"/>
    <p:sldId id="4173" r:id="rId39"/>
    <p:sldId id="4174" r:id="rId40"/>
    <p:sldId id="4175" r:id="rId41"/>
    <p:sldId id="4176" r:id="rId42"/>
    <p:sldId id="4177" r:id="rId43"/>
    <p:sldId id="4178" r:id="rId44"/>
    <p:sldId id="4179" r:id="rId45"/>
    <p:sldId id="4180" r:id="rId46"/>
    <p:sldId id="4181" r:id="rId47"/>
    <p:sldId id="4182" r:id="rId48"/>
    <p:sldId id="4183" r:id="rId49"/>
    <p:sldId id="4184" r:id="rId50"/>
    <p:sldId id="4185" r:id="rId51"/>
    <p:sldId id="4186" r:id="rId52"/>
    <p:sldId id="4234" r:id="rId53"/>
    <p:sldId id="4235" r:id="rId54"/>
    <p:sldId id="4237" r:id="rId55"/>
    <p:sldId id="4238" r:id="rId56"/>
    <p:sldId id="4293" r:id="rId57"/>
    <p:sldId id="4294" r:id="rId58"/>
    <p:sldId id="4266" r:id="rId59"/>
    <p:sldId id="4267" r:id="rId60"/>
    <p:sldId id="4230" r:id="rId61"/>
    <p:sldId id="4268" r:id="rId62"/>
    <p:sldId id="4273" r:id="rId63"/>
    <p:sldId id="4269" r:id="rId64"/>
    <p:sldId id="4270" r:id="rId65"/>
    <p:sldId id="4271" r:id="rId66"/>
    <p:sldId id="4272" r:id="rId67"/>
    <p:sldId id="4263" r:id="rId68"/>
    <p:sldId id="4274" r:id="rId69"/>
    <p:sldId id="4159" r:id="rId70"/>
    <p:sldId id="4160" r:id="rId71"/>
    <p:sldId id="4161" r:id="rId72"/>
    <p:sldId id="4162" r:id="rId73"/>
    <p:sldId id="4164" r:id="rId74"/>
    <p:sldId id="4284" r:id="rId75"/>
    <p:sldId id="4276" r:id="rId76"/>
    <p:sldId id="4277" r:id="rId77"/>
    <p:sldId id="4278" r:id="rId78"/>
    <p:sldId id="4279" r:id="rId79"/>
    <p:sldId id="4280" r:id="rId80"/>
    <p:sldId id="4281" r:id="rId81"/>
    <p:sldId id="4285" r:id="rId82"/>
    <p:sldId id="4286" r:id="rId83"/>
    <p:sldId id="4287" r:id="rId84"/>
    <p:sldId id="4282" r:id="rId85"/>
    <p:sldId id="4283" r:id="rId86"/>
    <p:sldId id="4288" r:id="rId87"/>
    <p:sldId id="4243" r:id="rId88"/>
    <p:sldId id="4244" r:id="rId89"/>
    <p:sldId id="4245" r:id="rId90"/>
    <p:sldId id="4246" r:id="rId91"/>
    <p:sldId id="4247" r:id="rId92"/>
    <p:sldId id="4248" r:id="rId93"/>
    <p:sldId id="4249" r:id="rId94"/>
    <p:sldId id="4289" r:id="rId95"/>
    <p:sldId id="4290" r:id="rId96"/>
    <p:sldId id="4291" r:id="rId97"/>
    <p:sldId id="4292" r:id="rId98"/>
    <p:sldId id="4258" r:id="rId99"/>
    <p:sldId id="4259" r:id="rId100"/>
    <p:sldId id="4260" r:id="rId101"/>
    <p:sldId id="4261" r:id="rId102"/>
    <p:sldId id="1136" r:id="rId10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72">
          <p15:clr>
            <a:srgbClr val="A4A3A4"/>
          </p15:clr>
        </p15:guide>
        <p15:guide id="2" orient="horz" pos="3856">
          <p15:clr>
            <a:srgbClr val="A4A3A4"/>
          </p15:clr>
        </p15:guide>
        <p15:guide id="3" orient="horz" pos="3608">
          <p15:clr>
            <a:srgbClr val="A4A3A4"/>
          </p15:clr>
        </p15:guide>
        <p15:guide id="4" orient="horz" pos="1472">
          <p15:clr>
            <a:srgbClr val="A4A3A4"/>
          </p15:clr>
        </p15:guide>
        <p15:guide id="5" orient="horz" pos="798">
          <p15:clr>
            <a:srgbClr val="A4A3A4"/>
          </p15:clr>
        </p15:guide>
        <p15:guide id="6" pos="219">
          <p15:clr>
            <a:srgbClr val="A4A3A4"/>
          </p15:clr>
        </p15:guide>
        <p15:guide id="7" pos="5497">
          <p15:clr>
            <a:srgbClr val="A4A3A4"/>
          </p15:clr>
        </p15:guide>
        <p15:guide id="8" pos="4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A7A"/>
    <a:srgbClr val="2B7299"/>
    <a:srgbClr val="3691C4"/>
    <a:srgbClr val="3333CC"/>
    <a:srgbClr val="28688C"/>
    <a:srgbClr val="E5F1F7"/>
    <a:srgbClr val="4B9FCD"/>
    <a:srgbClr val="D0DCE2"/>
    <a:srgbClr val="C9D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5" autoAdjust="0"/>
    <p:restoredTop sz="89785" autoAdjust="0"/>
  </p:normalViewPr>
  <p:slideViewPr>
    <p:cSldViewPr snapToGrid="0">
      <p:cViewPr varScale="1">
        <p:scale>
          <a:sx n="105" d="100"/>
          <a:sy n="105" d="100"/>
        </p:scale>
        <p:origin x="966" y="90"/>
      </p:cViewPr>
      <p:guideLst>
        <p:guide orient="horz" pos="1072"/>
        <p:guide orient="horz" pos="3856"/>
        <p:guide orient="horz" pos="3608"/>
        <p:guide orient="horz" pos="1472"/>
        <p:guide orient="horz" pos="798"/>
        <p:guide pos="219"/>
        <p:guide pos="5497"/>
        <p:guide pos="4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2898" y="-90"/>
      </p:cViewPr>
      <p:guideLst>
        <p:guide orient="horz" pos="2928"/>
        <p:guide pos="216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749719416386086E-2"/>
          <c:y val="4.0476190476190478E-2"/>
          <c:w val="0.94388327721661058"/>
          <c:h val="0.892857142857142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HC Expenditures</c:v>
                </c:pt>
              </c:strCache>
            </c:strRef>
          </c:tx>
          <c:spPr>
            <a:solidFill>
              <a:srgbClr val="225A7A"/>
            </a:solidFill>
            <a:ln w="25351">
              <a:noFill/>
            </a:ln>
          </c:spPr>
          <c:invertIfNegative val="0"/>
          <c:dPt>
            <c:idx val="38"/>
            <c:invertIfNegative val="0"/>
            <c:bubble3D val="0"/>
          </c:dPt>
          <c:dPt>
            <c:idx val="48"/>
            <c:invertIfNegative val="0"/>
            <c:bubble3D val="0"/>
            <c:spPr>
              <a:solidFill>
                <a:srgbClr val="FFC000"/>
              </a:solidFill>
              <a:ln w="25351">
                <a:noFill/>
              </a:ln>
            </c:spPr>
          </c:dPt>
          <c:dLbls>
            <c:dLbl>
              <c:idx val="38"/>
              <c:spPr>
                <a:noFill/>
                <a:ln w="25351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1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51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Sheet1!$B$1:$BG$1</c:f>
              <c:strCache>
                <c:ptCount val="58"/>
                <c:pt idx="0">
                  <c:v>65</c:v>
                </c:pt>
                <c:pt idx="1">
                  <c:v>66</c:v>
                </c:pt>
                <c:pt idx="2">
                  <c:v>67</c:v>
                </c:pt>
                <c:pt idx="3">
                  <c:v>68</c:v>
                </c:pt>
                <c:pt idx="4">
                  <c:v>69</c:v>
                </c:pt>
                <c:pt idx="5">
                  <c:v>70</c:v>
                </c:pt>
                <c:pt idx="6">
                  <c:v>71</c:v>
                </c:pt>
                <c:pt idx="7">
                  <c:v>72</c:v>
                </c:pt>
                <c:pt idx="8">
                  <c:v>73</c:v>
                </c:pt>
                <c:pt idx="9">
                  <c:v>74</c:v>
                </c:pt>
                <c:pt idx="10">
                  <c:v>75</c:v>
                </c:pt>
                <c:pt idx="11">
                  <c:v>76</c:v>
                </c:pt>
                <c:pt idx="12">
                  <c:v>77</c:v>
                </c:pt>
                <c:pt idx="13">
                  <c:v>78</c:v>
                </c:pt>
                <c:pt idx="14">
                  <c:v>79</c:v>
                </c:pt>
                <c:pt idx="15">
                  <c:v>80</c:v>
                </c:pt>
                <c:pt idx="16">
                  <c:v>81</c:v>
                </c:pt>
                <c:pt idx="17">
                  <c:v>82</c:v>
                </c:pt>
                <c:pt idx="18">
                  <c:v>83</c:v>
                </c:pt>
                <c:pt idx="19">
                  <c:v>84</c:v>
                </c:pt>
                <c:pt idx="20">
                  <c:v>85</c:v>
                </c:pt>
                <c:pt idx="21">
                  <c:v>86</c:v>
                </c:pt>
                <c:pt idx="22">
                  <c:v>87</c:v>
                </c:pt>
                <c:pt idx="23">
                  <c:v>88</c:v>
                </c:pt>
                <c:pt idx="24">
                  <c:v>89</c:v>
                </c:pt>
                <c:pt idx="25">
                  <c:v>90</c:v>
                </c:pt>
                <c:pt idx="26">
                  <c:v>91</c:v>
                </c:pt>
                <c:pt idx="27">
                  <c:v>92</c:v>
                </c:pt>
                <c:pt idx="28">
                  <c:v>93</c:v>
                </c:pt>
                <c:pt idx="29">
                  <c:v>94</c:v>
                </c:pt>
                <c:pt idx="30">
                  <c:v>95</c:v>
                </c:pt>
                <c:pt idx="31">
                  <c:v>96</c:v>
                </c:pt>
                <c:pt idx="32">
                  <c:v>97</c:v>
                </c:pt>
                <c:pt idx="33">
                  <c:v>98</c:v>
                </c:pt>
                <c:pt idx="34">
                  <c:v>99</c:v>
                </c:pt>
                <c:pt idx="35">
                  <c:v>00</c:v>
                </c:pt>
                <c:pt idx="36">
                  <c:v>01</c:v>
                </c:pt>
                <c:pt idx="37">
                  <c:v>02</c:v>
                </c:pt>
                <c:pt idx="38">
                  <c:v>03</c:v>
                </c:pt>
                <c:pt idx="39">
                  <c:v>04</c:v>
                </c:pt>
                <c:pt idx="40">
                  <c:v>05</c:v>
                </c:pt>
                <c:pt idx="41">
                  <c:v>06</c:v>
                </c:pt>
                <c:pt idx="42">
                  <c:v>07</c:v>
                </c:pt>
                <c:pt idx="43">
                  <c:v>08</c:v>
                </c:pt>
                <c:pt idx="44">
                  <c:v>09</c:v>
                </c:pt>
                <c:pt idx="45">
                  <c:v>10</c:v>
                </c:pt>
                <c:pt idx="46">
                  <c:v>11</c:v>
                </c:pt>
                <c:pt idx="47">
                  <c:v>12</c:v>
                </c:pt>
                <c:pt idx="48">
                  <c:v>13</c:v>
                </c:pt>
                <c:pt idx="49">
                  <c:v>14</c:v>
                </c:pt>
                <c:pt idx="50">
                  <c:v>15</c:v>
                </c:pt>
                <c:pt idx="51">
                  <c:v>16</c:v>
                </c:pt>
                <c:pt idx="52">
                  <c:v>17</c:v>
                </c:pt>
                <c:pt idx="53">
                  <c:v>18</c:v>
                </c:pt>
                <c:pt idx="54">
                  <c:v>19</c:v>
                </c:pt>
                <c:pt idx="55">
                  <c:v>20</c:v>
                </c:pt>
                <c:pt idx="56">
                  <c:v>21</c:v>
                </c:pt>
                <c:pt idx="57">
                  <c:v>22</c:v>
                </c:pt>
              </c:strCache>
            </c:strRef>
          </c:cat>
          <c:val>
            <c:numRef>
              <c:f>Sheet1!$B$2:$BG$2</c:f>
              <c:numCache>
                <c:formatCode>"$"#,##0.0</c:formatCode>
                <c:ptCount val="58"/>
                <c:pt idx="0">
                  <c:v>41.957000000000001</c:v>
                </c:pt>
                <c:pt idx="1">
                  <c:v>46.253999999999998</c:v>
                </c:pt>
                <c:pt idx="2">
                  <c:v>51.78</c:v>
                </c:pt>
                <c:pt idx="3">
                  <c:v>58.755000000000003</c:v>
                </c:pt>
                <c:pt idx="4">
                  <c:v>66.215000000000003</c:v>
                </c:pt>
                <c:pt idx="5">
                  <c:v>74.852999999999994</c:v>
                </c:pt>
                <c:pt idx="6">
                  <c:v>83.24</c:v>
                </c:pt>
                <c:pt idx="7">
                  <c:v>93.141000000000005</c:v>
                </c:pt>
                <c:pt idx="8">
                  <c:v>103.36499999999999</c:v>
                </c:pt>
                <c:pt idx="9">
                  <c:v>117.157</c:v>
                </c:pt>
                <c:pt idx="10">
                  <c:v>133.58500000000001</c:v>
                </c:pt>
                <c:pt idx="11">
                  <c:v>153.011</c:v>
                </c:pt>
                <c:pt idx="12">
                  <c:v>173.97900000000001</c:v>
                </c:pt>
                <c:pt idx="13">
                  <c:v>195.52799999999999</c:v>
                </c:pt>
                <c:pt idx="14">
                  <c:v>221.65799999999999</c:v>
                </c:pt>
                <c:pt idx="15">
                  <c:v>255.78399999999999</c:v>
                </c:pt>
                <c:pt idx="16">
                  <c:v>296.73899999999998</c:v>
                </c:pt>
                <c:pt idx="17">
                  <c:v>334.69900000000001</c:v>
                </c:pt>
                <c:pt idx="18">
                  <c:v>368.98700000000002</c:v>
                </c:pt>
                <c:pt idx="19">
                  <c:v>406.512</c:v>
                </c:pt>
                <c:pt idx="20">
                  <c:v>444.608</c:v>
                </c:pt>
                <c:pt idx="21">
                  <c:v>476.892</c:v>
                </c:pt>
                <c:pt idx="22">
                  <c:v>519.11699999999996</c:v>
                </c:pt>
                <c:pt idx="23">
                  <c:v>581.69799999999998</c:v>
                </c:pt>
                <c:pt idx="24">
                  <c:v>647.46500000000003</c:v>
                </c:pt>
                <c:pt idx="25">
                  <c:v>724.27800000000002</c:v>
                </c:pt>
                <c:pt idx="26">
                  <c:v>791.52499999999998</c:v>
                </c:pt>
                <c:pt idx="27">
                  <c:v>857.91</c:v>
                </c:pt>
                <c:pt idx="28">
                  <c:v>921.49199999999996</c:v>
                </c:pt>
                <c:pt idx="29">
                  <c:v>972.68700000000001</c:v>
                </c:pt>
                <c:pt idx="30">
                  <c:v>1027.432</c:v>
                </c:pt>
                <c:pt idx="31">
                  <c:v>1081.8489999999999</c:v>
                </c:pt>
                <c:pt idx="32">
                  <c:v>1142.6210000000001</c:v>
                </c:pt>
                <c:pt idx="33">
                  <c:v>1208.933</c:v>
                </c:pt>
                <c:pt idx="34">
                  <c:v>1286.4559999999999</c:v>
                </c:pt>
                <c:pt idx="35">
                  <c:v>1377.1780000000001</c:v>
                </c:pt>
                <c:pt idx="36">
                  <c:v>1493.347</c:v>
                </c:pt>
                <c:pt idx="37">
                  <c:v>1637.9559999999999</c:v>
                </c:pt>
                <c:pt idx="38">
                  <c:v>1775.4390000000001</c:v>
                </c:pt>
                <c:pt idx="39">
                  <c:v>1901.5989999999999</c:v>
                </c:pt>
                <c:pt idx="40">
                  <c:v>2030.4970000000001</c:v>
                </c:pt>
                <c:pt idx="41">
                  <c:v>2163.2930000000001</c:v>
                </c:pt>
                <c:pt idx="42">
                  <c:v>2298.2689999999998</c:v>
                </c:pt>
                <c:pt idx="43">
                  <c:v>2406.6439999999998</c:v>
                </c:pt>
                <c:pt idx="44">
                  <c:v>2501.1709999999998</c:v>
                </c:pt>
                <c:pt idx="45">
                  <c:v>2599.951</c:v>
                </c:pt>
                <c:pt idx="46">
                  <c:v>2700.739</c:v>
                </c:pt>
                <c:pt idx="47">
                  <c:v>2806.6350000000002</c:v>
                </c:pt>
                <c:pt idx="48">
                  <c:v>2914.6770000000001</c:v>
                </c:pt>
                <c:pt idx="49">
                  <c:v>3093.1869999999999</c:v>
                </c:pt>
                <c:pt idx="50">
                  <c:v>3273.424</c:v>
                </c:pt>
                <c:pt idx="51">
                  <c:v>3458.2559999999999</c:v>
                </c:pt>
                <c:pt idx="52">
                  <c:v>3660.433</c:v>
                </c:pt>
                <c:pt idx="53">
                  <c:v>3889.1080000000002</c:v>
                </c:pt>
                <c:pt idx="54">
                  <c:v>4142.3860000000004</c:v>
                </c:pt>
                <c:pt idx="55">
                  <c:v>4416.2290000000003</c:v>
                </c:pt>
                <c:pt idx="56">
                  <c:v>4702.0469999999996</c:v>
                </c:pt>
                <c:pt idx="57">
                  <c:v>5008.7939999999999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-1050333888"/>
        <c:axId val="-1050339872"/>
      </c:barChart>
      <c:catAx>
        <c:axId val="-1050333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9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19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1050339872"/>
        <c:crosses val="autoZero"/>
        <c:auto val="0"/>
        <c:lblAlgn val="ctr"/>
        <c:lblOffset val="0"/>
        <c:tickLblSkip val="1"/>
        <c:tickMarkSkip val="1"/>
        <c:noMultiLvlLbl val="0"/>
      </c:catAx>
      <c:valAx>
        <c:axId val="-1050339872"/>
        <c:scaling>
          <c:orientation val="minMax"/>
        </c:scaling>
        <c:delete val="0"/>
        <c:axPos val="l"/>
        <c:numFmt formatCode="&quot;$&quot;#,##0" sourceLinked="0"/>
        <c:majorTickMark val="out"/>
        <c:minorTickMark val="none"/>
        <c:tickLblPos val="nextTo"/>
        <c:spPr>
          <a:ln w="31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7" b="0" i="0" u="none" strike="noStrike" baseline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</a:defRPr>
            </a:pPr>
            <a:endParaRPr lang="en-US"/>
          </a:p>
        </c:txPr>
        <c:crossAx val="-1050333888"/>
        <c:crosses val="autoZero"/>
        <c:crossBetween val="between"/>
      </c:valAx>
      <c:spPr>
        <a:noFill/>
        <a:ln w="2535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Coastal Exposure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9"/>
            <c:invertIfNegative val="0"/>
            <c:bubble3D val="0"/>
            <c:spPr>
              <a:solidFill>
                <a:schemeClr val="tx2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11"/>
            <c:invertIfNegative val="0"/>
            <c:bubble3D val="0"/>
          </c:dPt>
          <c:dLbls>
            <c:dLbl>
              <c:idx val="3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l">
                    <a:defRPr sz="12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0.12386787217231443"/>
                  <c:y val="-9.3566813016088268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l">
                    <a:defRPr sz="12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l"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Sheet1!$B$1:$X$1</c:f>
              <c:strCache>
                <c:ptCount val="23"/>
                <c:pt idx="0">
                  <c:v>Healthcare Support</c:v>
                </c:pt>
                <c:pt idx="1">
                  <c:v>Healthcare Practitioners</c:v>
                </c:pt>
                <c:pt idx="2">
                  <c:v>Construction</c:v>
                </c:pt>
                <c:pt idx="3">
                  <c:v>Personal Care and Service</c:v>
                </c:pt>
                <c:pt idx="4">
                  <c:v>Computer and Math</c:v>
                </c:pt>
                <c:pt idx="5">
                  <c:v>Social Service</c:v>
                </c:pt>
                <c:pt idx="6">
                  <c:v>Business &amp; Financial</c:v>
                </c:pt>
                <c:pt idx="7">
                  <c:v>Groundskeeping/Janitorial</c:v>
                </c:pt>
                <c:pt idx="8">
                  <c:v>Education</c:v>
                </c:pt>
                <c:pt idx="9">
                  <c:v>All Occupations</c:v>
                </c:pt>
                <c:pt idx="10">
                  <c:v>Legal</c:v>
                </c:pt>
                <c:pt idx="11">
                  <c:v>Life, Phys and Social Science</c:v>
                </c:pt>
                <c:pt idx="12">
                  <c:v>Repair</c:v>
                </c:pt>
                <c:pt idx="13">
                  <c:v>Food Preparation</c:v>
                </c:pt>
                <c:pt idx="14">
                  <c:v>Transportation</c:v>
                </c:pt>
                <c:pt idx="15">
                  <c:v>Fire, Police, Etc.</c:v>
                </c:pt>
                <c:pt idx="16">
                  <c:v>Architects and Engineers</c:v>
                </c:pt>
                <c:pt idx="17">
                  <c:v>Sales</c:v>
                </c:pt>
                <c:pt idx="18">
                  <c:v>Management</c:v>
                </c:pt>
                <c:pt idx="19">
                  <c:v>Arts and Media</c:v>
                </c:pt>
                <c:pt idx="20">
                  <c:v>Administrative Support</c:v>
                </c:pt>
                <c:pt idx="21">
                  <c:v>Production</c:v>
                </c:pt>
                <c:pt idx="22">
                  <c:v>Farming</c:v>
                </c:pt>
              </c:strCache>
            </c:strRef>
          </c:cat>
          <c:val>
            <c:numRef>
              <c:f>Sheet1!$B$2:$X$2</c:f>
              <c:numCache>
                <c:formatCode>General</c:formatCode>
                <c:ptCount val="23"/>
                <c:pt idx="0">
                  <c:v>28.1</c:v>
                </c:pt>
                <c:pt idx="1">
                  <c:v>21.5</c:v>
                </c:pt>
                <c:pt idx="2">
                  <c:v>21.4</c:v>
                </c:pt>
                <c:pt idx="3">
                  <c:v>20.9</c:v>
                </c:pt>
                <c:pt idx="4">
                  <c:v>18</c:v>
                </c:pt>
                <c:pt idx="5">
                  <c:v>17.2</c:v>
                </c:pt>
                <c:pt idx="6">
                  <c:v>12.5</c:v>
                </c:pt>
                <c:pt idx="7">
                  <c:v>12.5</c:v>
                </c:pt>
                <c:pt idx="8">
                  <c:v>11.1</c:v>
                </c:pt>
                <c:pt idx="9">
                  <c:v>10.8</c:v>
                </c:pt>
                <c:pt idx="10">
                  <c:v>10.7</c:v>
                </c:pt>
                <c:pt idx="11">
                  <c:v>10.1</c:v>
                </c:pt>
                <c:pt idx="12">
                  <c:v>9.6</c:v>
                </c:pt>
                <c:pt idx="13">
                  <c:v>9.4</c:v>
                </c:pt>
                <c:pt idx="14">
                  <c:v>8.6</c:v>
                </c:pt>
                <c:pt idx="15">
                  <c:v>7.9</c:v>
                </c:pt>
                <c:pt idx="16">
                  <c:v>7.3</c:v>
                </c:pt>
                <c:pt idx="17">
                  <c:v>7.3</c:v>
                </c:pt>
                <c:pt idx="18">
                  <c:v>7.2</c:v>
                </c:pt>
                <c:pt idx="19">
                  <c:v>7</c:v>
                </c:pt>
                <c:pt idx="20">
                  <c:v>6.8</c:v>
                </c:pt>
                <c:pt idx="21">
                  <c:v>0.8</c:v>
                </c:pt>
                <c:pt idx="22">
                  <c:v>-3.4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986200896"/>
        <c:axId val="-986203072"/>
      </c:barChart>
      <c:catAx>
        <c:axId val="-9862008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127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98620307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986203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-986200896"/>
        <c:crosses val="max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75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749719416386086E-2"/>
          <c:y val="4.0476190476190478E-2"/>
          <c:w val="0.94388327721661058"/>
          <c:h val="0.892857142857142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Impairments</c:v>
                </c:pt>
              </c:strCache>
            </c:strRef>
          </c:tx>
          <c:spPr>
            <a:solidFill>
              <a:schemeClr val="accent1"/>
            </a:solidFill>
            <a:ln w="25351">
              <a:noFill/>
            </a:ln>
          </c:spPr>
          <c:invertIfNegative val="0"/>
          <c:dLbls>
            <c:dLbl>
              <c:idx val="38"/>
              <c:spPr>
                <a:noFill/>
                <a:ln w="25351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397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51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3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Sheet1!$B$1:$AS$1</c:f>
              <c:strCache>
                <c:ptCount val="44"/>
                <c:pt idx="0">
                  <c:v>69</c:v>
                </c:pt>
                <c:pt idx="1">
                  <c:v>70</c:v>
                </c:pt>
                <c:pt idx="2">
                  <c:v>71</c:v>
                </c:pt>
                <c:pt idx="3">
                  <c:v>72</c:v>
                </c:pt>
                <c:pt idx="4">
                  <c:v>73</c:v>
                </c:pt>
                <c:pt idx="5">
                  <c:v>74</c:v>
                </c:pt>
                <c:pt idx="6">
                  <c:v>75</c:v>
                </c:pt>
                <c:pt idx="7">
                  <c:v>76</c:v>
                </c:pt>
                <c:pt idx="8">
                  <c:v>77</c:v>
                </c:pt>
                <c:pt idx="9">
                  <c:v>78</c:v>
                </c:pt>
                <c:pt idx="10">
                  <c:v>79</c:v>
                </c:pt>
                <c:pt idx="11">
                  <c:v>80</c:v>
                </c:pt>
                <c:pt idx="12">
                  <c:v>81</c:v>
                </c:pt>
                <c:pt idx="13">
                  <c:v>82</c:v>
                </c:pt>
                <c:pt idx="14">
                  <c:v>83</c:v>
                </c:pt>
                <c:pt idx="15">
                  <c:v>84</c:v>
                </c:pt>
                <c:pt idx="16">
                  <c:v>85</c:v>
                </c:pt>
                <c:pt idx="17">
                  <c:v>86</c:v>
                </c:pt>
                <c:pt idx="18">
                  <c:v>87</c:v>
                </c:pt>
                <c:pt idx="19">
                  <c:v>88</c:v>
                </c:pt>
                <c:pt idx="20">
                  <c:v>89</c:v>
                </c:pt>
                <c:pt idx="21">
                  <c:v>90</c:v>
                </c:pt>
                <c:pt idx="22">
                  <c:v>91</c:v>
                </c:pt>
                <c:pt idx="23">
                  <c:v>92</c:v>
                </c:pt>
                <c:pt idx="24">
                  <c:v>93</c:v>
                </c:pt>
                <c:pt idx="25">
                  <c:v>94</c:v>
                </c:pt>
                <c:pt idx="26">
                  <c:v>95</c:v>
                </c:pt>
                <c:pt idx="27">
                  <c:v>96</c:v>
                </c:pt>
                <c:pt idx="28">
                  <c:v>97</c:v>
                </c:pt>
                <c:pt idx="29">
                  <c:v>98</c:v>
                </c:pt>
                <c:pt idx="30">
                  <c:v>99</c:v>
                </c:pt>
                <c:pt idx="31">
                  <c:v>00</c:v>
                </c:pt>
                <c:pt idx="32">
                  <c:v>01</c:v>
                </c:pt>
                <c:pt idx="33">
                  <c:v>02</c:v>
                </c:pt>
                <c:pt idx="34">
                  <c:v>03</c:v>
                </c:pt>
                <c:pt idx="35">
                  <c:v>04</c:v>
                </c:pt>
                <c:pt idx="36">
                  <c:v>05</c:v>
                </c:pt>
                <c:pt idx="37">
                  <c:v>06</c:v>
                </c:pt>
                <c:pt idx="38">
                  <c:v>07</c:v>
                </c:pt>
                <c:pt idx="39">
                  <c:v>08</c:v>
                </c:pt>
                <c:pt idx="40">
                  <c:v>09</c:v>
                </c:pt>
                <c:pt idx="41">
                  <c:v>10</c:v>
                </c:pt>
                <c:pt idx="42">
                  <c:v>11</c:v>
                </c:pt>
                <c:pt idx="43">
                  <c:v>12</c:v>
                </c:pt>
              </c:strCache>
            </c:strRef>
          </c:cat>
          <c:val>
            <c:numRef>
              <c:f>Sheet1!$B$2:$AS$2</c:f>
              <c:numCache>
                <c:formatCode>General</c:formatCode>
                <c:ptCount val="44"/>
                <c:pt idx="0">
                  <c:v>8</c:v>
                </c:pt>
                <c:pt idx="1">
                  <c:v>15</c:v>
                </c:pt>
                <c:pt idx="2">
                  <c:v>12</c:v>
                </c:pt>
                <c:pt idx="3">
                  <c:v>7</c:v>
                </c:pt>
                <c:pt idx="4">
                  <c:v>11</c:v>
                </c:pt>
                <c:pt idx="5">
                  <c:v>9</c:v>
                </c:pt>
                <c:pt idx="6">
                  <c:v>34</c:v>
                </c:pt>
                <c:pt idx="7">
                  <c:v>9</c:v>
                </c:pt>
                <c:pt idx="8">
                  <c:v>13</c:v>
                </c:pt>
                <c:pt idx="9">
                  <c:v>12</c:v>
                </c:pt>
                <c:pt idx="10">
                  <c:v>19</c:v>
                </c:pt>
                <c:pt idx="11">
                  <c:v>9</c:v>
                </c:pt>
                <c:pt idx="12">
                  <c:v>16</c:v>
                </c:pt>
                <c:pt idx="13">
                  <c:v>14</c:v>
                </c:pt>
                <c:pt idx="14">
                  <c:v>13</c:v>
                </c:pt>
                <c:pt idx="15">
                  <c:v>36</c:v>
                </c:pt>
                <c:pt idx="16">
                  <c:v>49</c:v>
                </c:pt>
                <c:pt idx="17">
                  <c:v>31</c:v>
                </c:pt>
                <c:pt idx="18">
                  <c:v>34</c:v>
                </c:pt>
                <c:pt idx="19">
                  <c:v>50</c:v>
                </c:pt>
                <c:pt idx="20">
                  <c:v>48</c:v>
                </c:pt>
                <c:pt idx="21">
                  <c:v>55</c:v>
                </c:pt>
                <c:pt idx="22">
                  <c:v>60</c:v>
                </c:pt>
                <c:pt idx="23">
                  <c:v>58</c:v>
                </c:pt>
                <c:pt idx="24">
                  <c:v>41</c:v>
                </c:pt>
                <c:pt idx="25">
                  <c:v>29</c:v>
                </c:pt>
                <c:pt idx="26">
                  <c:v>16</c:v>
                </c:pt>
                <c:pt idx="27">
                  <c:v>12</c:v>
                </c:pt>
                <c:pt idx="28">
                  <c:v>31</c:v>
                </c:pt>
                <c:pt idx="29">
                  <c:v>18</c:v>
                </c:pt>
                <c:pt idx="30">
                  <c:v>19</c:v>
                </c:pt>
                <c:pt idx="31">
                  <c:v>49</c:v>
                </c:pt>
                <c:pt idx="32">
                  <c:v>50</c:v>
                </c:pt>
                <c:pt idx="33">
                  <c:v>47</c:v>
                </c:pt>
                <c:pt idx="34">
                  <c:v>35</c:v>
                </c:pt>
                <c:pt idx="35">
                  <c:v>18</c:v>
                </c:pt>
                <c:pt idx="36">
                  <c:v>14</c:v>
                </c:pt>
                <c:pt idx="37">
                  <c:v>15</c:v>
                </c:pt>
                <c:pt idx="38">
                  <c:v>5</c:v>
                </c:pt>
                <c:pt idx="39">
                  <c:v>16</c:v>
                </c:pt>
                <c:pt idx="40">
                  <c:v>19</c:v>
                </c:pt>
                <c:pt idx="41">
                  <c:v>21</c:v>
                </c:pt>
                <c:pt idx="42">
                  <c:v>34</c:v>
                </c:pt>
                <c:pt idx="43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-986194912"/>
        <c:axId val="-986208512"/>
      </c:barChart>
      <c:catAx>
        <c:axId val="-986194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9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19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986208512"/>
        <c:crosses val="autoZero"/>
        <c:auto val="0"/>
        <c:lblAlgn val="ctr"/>
        <c:lblOffset val="0"/>
        <c:tickLblSkip val="1"/>
        <c:tickMarkSkip val="1"/>
        <c:noMultiLvlLbl val="0"/>
      </c:catAx>
      <c:valAx>
        <c:axId val="-986208512"/>
        <c:scaling>
          <c:orientation val="minMax"/>
        </c:scaling>
        <c:delete val="0"/>
        <c:axPos val="l"/>
        <c:numFmt formatCode="#,##0_);[Red]\(#,##0\)" sourceLinked="0"/>
        <c:majorTickMark val="out"/>
        <c:minorTickMark val="none"/>
        <c:tickLblPos val="nextTo"/>
        <c:spPr>
          <a:ln w="31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986194912"/>
        <c:crosses val="autoZero"/>
        <c:crossBetween val="between"/>
      </c:valAx>
      <c:spPr>
        <a:noFill/>
        <a:ln w="2535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65943600867678"/>
          <c:y val="5.2910052910052907E-3"/>
          <c:w val="0.81778741865509763"/>
          <c:h val="0.99735449735449733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Rating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25400">
                <a:noFill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25400">
                <a:noFill/>
              </a:ln>
            </c:spPr>
          </c:dPt>
          <c:dPt>
            <c:idx val="5"/>
            <c:bubble3D val="0"/>
            <c:explosion val="19"/>
            <c:spPr>
              <a:solidFill>
                <a:schemeClr val="tx2"/>
              </a:solidFill>
              <a:ln w="25400">
                <a:noFill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25400">
                <a:noFill/>
              </a:ln>
            </c:spPr>
          </c:dPt>
          <c:dPt>
            <c:idx val="7"/>
            <c:bubble3D val="0"/>
            <c:spPr>
              <a:solidFill>
                <a:srgbClr val="99CC00"/>
              </a:solidFill>
              <a:ln w="25400">
                <a:noFill/>
              </a:ln>
            </c:spPr>
          </c:dPt>
          <c:dPt>
            <c:idx val="8"/>
            <c:bubble3D val="0"/>
            <c:spPr>
              <a:solidFill>
                <a:srgbClr val="CCCCFF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-9.5412473589393643E-2"/>
                  <c:y val="5.38148470546011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0598397294501005E-2"/>
                  <c:y val="-7.5365976779404487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5871254009122997E-2"/>
                  <c:y val="-0.10975751117093879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3701106942840394"/>
                  <c:y val="-9.8325957194102198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5714149188543164"/>
                  <c:y val="-3.1155113266907675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0845986984815618"/>
                  <c:y val="3.8485495555693972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2398404633709495"/>
                  <c:y val="0.10544588728529075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8.8511925786875001E-2"/>
                  <c:y val="8.2010582010582006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Sheet1!$B$1:$J$1</c:f>
              <c:strCache>
                <c:ptCount val="9"/>
                <c:pt idx="0">
                  <c:v>Deficient Loss Reserves/Inadequate Pricing</c:v>
                </c:pt>
                <c:pt idx="1">
                  <c:v>Rapid Growth</c:v>
                </c:pt>
                <c:pt idx="2">
                  <c:v>Alleged Fraud</c:v>
                </c:pt>
                <c:pt idx="3">
                  <c:v>Catastrophe Losses</c:v>
                </c:pt>
                <c:pt idx="4">
                  <c:v>Affiliate Impairment</c:v>
                </c:pt>
                <c:pt idx="5">
                  <c:v>Investment Problems (Overstatement of Assets)</c:v>
                </c:pt>
                <c:pt idx="6">
                  <c:v>Misc.</c:v>
                </c:pt>
                <c:pt idx="7">
                  <c:v>Sig. Change in Business</c:v>
                </c:pt>
                <c:pt idx="8">
                  <c:v>Reinsurance Failure</c:v>
                </c:pt>
              </c:strCache>
            </c:strRef>
          </c:cat>
          <c:val>
            <c:numRef>
              <c:f>Sheet1!$B$2:$J$2</c:f>
              <c:numCache>
                <c:formatCode>0.0%</c:formatCode>
                <c:ptCount val="9"/>
                <c:pt idx="0">
                  <c:v>0.434</c:v>
                </c:pt>
                <c:pt idx="1">
                  <c:v>0.126</c:v>
                </c:pt>
                <c:pt idx="2">
                  <c:v>7.1999999999999995E-2</c:v>
                </c:pt>
                <c:pt idx="3">
                  <c:v>7.0999999999999994E-2</c:v>
                </c:pt>
                <c:pt idx="4">
                  <c:v>0.08</c:v>
                </c:pt>
                <c:pt idx="5">
                  <c:v>6.6000000000000003E-2</c:v>
                </c:pt>
                <c:pt idx="6">
                  <c:v>8.4000000000000005E-2</c:v>
                </c:pt>
                <c:pt idx="7">
                  <c:v>3.5000000000000003E-2</c:v>
                </c:pt>
                <c:pt idx="8">
                  <c:v>3.1E-2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eparator>
</c:separator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25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65943600867678"/>
          <c:y val="5.2910052910052907E-3"/>
          <c:w val="0.81778741865509763"/>
          <c:h val="0.99735449735449733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Rating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25400">
                <a:noFill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25400">
                <a:noFill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25400">
                <a:noFill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25400">
                <a:noFill/>
              </a:ln>
            </c:spPr>
          </c:dPt>
          <c:dPt>
            <c:idx val="7"/>
            <c:bubble3D val="0"/>
            <c:spPr>
              <a:solidFill>
                <a:srgbClr val="99CC00"/>
              </a:solidFill>
              <a:ln w="25400">
                <a:noFill/>
              </a:ln>
            </c:spPr>
          </c:dPt>
          <c:dPt>
            <c:idx val="8"/>
            <c:bubble3D val="0"/>
            <c:spPr>
              <a:solidFill>
                <a:srgbClr val="CCCCFF"/>
              </a:solidFill>
              <a:ln w="25400">
                <a:noFill/>
              </a:ln>
            </c:spPr>
          </c:dPt>
          <c:dPt>
            <c:idx val="9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-0.14940116499976308"/>
                  <c:y val="0.13336409362257279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4900519603335938"/>
                  <c:y val="-0.14425355693906927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4738093473290601E-2"/>
                  <c:y val="-8.3302356640048966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0552093370660316"/>
                  <c:y val="-7.4768092151025423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5050009407766823"/>
                  <c:y val="-0.11479702846331488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FFFDD089-F9B6-43E6-8CA2-526B533E3253}" type="PERCENTAGE">
                      <a:rPr lang="en-US" baseline="0" dirty="0">
                        <a:solidFill>
                          <a:schemeClr val="bg1"/>
                        </a:solidFill>
                      </a:rPr>
                      <a:pPr>
                        <a:defRPr sz="1400" b="1" i="0" u="none" strike="noStrike" baseline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numFmt formatCode="0.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0.18830778374002222"/>
                  <c:y val="2.5489926244496197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49A96776-E400-433E-B310-65EA1EA38883}" type="PERCENTAGE">
                      <a:rPr lang="en-US">
                        <a:solidFill>
                          <a:schemeClr val="bg1"/>
                        </a:solidFill>
                      </a:rPr>
                      <a:pPr>
                        <a:defRPr sz="1400" b="1" i="0" u="none" strike="noStrike" baseline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numFmt formatCode="0.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0.1639779622397359"/>
                  <c:y val="9.527433481886613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13128804726806376"/>
                  <c:y val="0.10582010582010581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6C11CE36-9CDB-4C17-AF9E-2A5A7F121F95}" type="PERCENTAGE">
                      <a:rPr lang="en-US">
                        <a:solidFill>
                          <a:schemeClr val="bg1"/>
                        </a:solidFill>
                      </a:rPr>
                      <a:pPr>
                        <a:defRPr sz="1400" b="1" i="0" u="none" strike="noStrike" baseline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numFmt formatCode="0.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0.10118971189426811"/>
                  <c:y val="8.115995659553156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7FC62D54-CC92-4983-A493-13393773F6DD}" type="PERCENTAGE">
                      <a:rPr lang="en-US">
                        <a:solidFill>
                          <a:schemeClr val="bg1"/>
                        </a:solidFill>
                      </a:rPr>
                      <a:pPr>
                        <a:defRPr sz="1400" b="1" i="0" u="none" strike="noStrike" baseline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numFmt formatCode="0.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6.241739695644484E-2"/>
                  <c:y val="5.9182549177819212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7454F577-86E0-4A5C-B0C0-4D09A121909C}" type="PERCENTAGE">
                      <a:rPr lang="en-US">
                        <a:solidFill>
                          <a:schemeClr val="bg1"/>
                        </a:solidFill>
                      </a:rPr>
                      <a:pPr>
                        <a:defRPr sz="1400" b="1" i="0" u="none" strike="noStrike" baseline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numFmt formatCode="0.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Sheet1!$B$1:$K$1</c:f>
              <c:strCache>
                <c:ptCount val="10"/>
                <c:pt idx="0">
                  <c:v>Workers Comp</c:v>
                </c:pt>
                <c:pt idx="1">
                  <c:v>Pvt Pass Auto</c:v>
                </c:pt>
                <c:pt idx="2">
                  <c:v>HO</c:v>
                </c:pt>
                <c:pt idx="3">
                  <c:v>CMP</c:v>
                </c:pt>
                <c:pt idx="4">
                  <c:v>Comml Auto Liab</c:v>
                </c:pt>
                <c:pt idx="5">
                  <c:v>Other Liability</c:v>
                </c:pt>
                <c:pt idx="6">
                  <c:v>Med Mal</c:v>
                </c:pt>
                <c:pt idx="7">
                  <c:v>Surety</c:v>
                </c:pt>
                <c:pt idx="8">
                  <c:v>Title</c:v>
                </c:pt>
                <c:pt idx="9">
                  <c:v>Other</c:v>
                </c:pt>
              </c:strCache>
            </c:strRef>
          </c:cat>
          <c:val>
            <c:numRef>
              <c:f>Sheet1!$B$2:$K$2</c:f>
              <c:numCache>
                <c:formatCode>0</c:formatCode>
                <c:ptCount val="10"/>
                <c:pt idx="0">
                  <c:v>94</c:v>
                </c:pt>
                <c:pt idx="1">
                  <c:v>106</c:v>
                </c:pt>
                <c:pt idx="2">
                  <c:v>44</c:v>
                </c:pt>
                <c:pt idx="3">
                  <c:v>42</c:v>
                </c:pt>
                <c:pt idx="4">
                  <c:v>35</c:v>
                </c:pt>
                <c:pt idx="5">
                  <c:v>41</c:v>
                </c:pt>
                <c:pt idx="6">
                  <c:v>32</c:v>
                </c:pt>
                <c:pt idx="7">
                  <c:v>23</c:v>
                </c:pt>
                <c:pt idx="8">
                  <c:v>19</c:v>
                </c:pt>
                <c:pt idx="9">
                  <c:v>41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eparator>
</c:separator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25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482796892341849E-2"/>
          <c:y val="3.7037037037037035E-2"/>
          <c:w val="0.74250832408435075"/>
          <c:h val="0.7930283224400871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Under 1 year</c:v>
                </c:pt>
              </c:strCache>
            </c:strRef>
          </c:tx>
          <c:spPr>
            <a:solidFill>
              <a:schemeClr val="accent1"/>
            </a:solidFill>
            <a:ln w="37525">
              <a:solidFill>
                <a:schemeClr val="accent1"/>
              </a:solidFill>
              <a:prstDash val="solid"/>
            </a:ln>
          </c:spPr>
          <c:invertIfNegative val="0"/>
          <c:dLbls>
            <c:dLbl>
              <c:idx val="0"/>
              <c:numFmt formatCode="0.0%" sourceLinked="0"/>
              <c:spPr>
                <a:noFill/>
                <a:ln w="25017">
                  <a:noFill/>
                </a:ln>
              </c:spPr>
              <c:txPr>
                <a:bodyPr/>
                <a:lstStyle/>
                <a:p>
                  <a:pPr>
                    <a:defRPr sz="1393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.0%" sourceLinked="0"/>
              <c:spPr>
                <a:noFill/>
                <a:ln w="25017">
                  <a:noFill/>
                </a:ln>
              </c:spPr>
              <c:txPr>
                <a:bodyPr/>
                <a:lstStyle/>
                <a:p>
                  <a:pPr>
                    <a:defRPr sz="1393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.0%" sourceLinked="0"/>
              <c:spPr>
                <a:noFill/>
                <a:ln w="25017">
                  <a:noFill/>
                </a:ln>
              </c:spPr>
              <c:txPr>
                <a:bodyPr/>
                <a:lstStyle/>
                <a:p>
                  <a:pPr>
                    <a:defRPr sz="1393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0.0%" sourceLinked="0"/>
              <c:spPr>
                <a:noFill/>
                <a:ln w="25017">
                  <a:noFill/>
                </a:ln>
              </c:spPr>
              <c:txPr>
                <a:bodyPr/>
                <a:lstStyle/>
                <a:p>
                  <a:pPr>
                    <a:defRPr sz="1393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0.0%" sourceLinked="0"/>
              <c:spPr>
                <a:noFill/>
                <a:ln w="25017">
                  <a:noFill/>
                </a:ln>
              </c:spPr>
              <c:txPr>
                <a:bodyPr/>
                <a:lstStyle/>
                <a:p>
                  <a:pPr>
                    <a:defRPr sz="1393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pPr>
              <a:noFill/>
              <a:ln w="2501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3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strCache>
            </c:strRef>
          </c:cat>
          <c:val>
            <c:numRef>
              <c:f>Sheet1!$B$2:$L$2</c:f>
              <c:numCache>
                <c:formatCode>0.0%</c:formatCode>
                <c:ptCount val="11"/>
                <c:pt idx="0">
                  <c:v>0.14399999999999999</c:v>
                </c:pt>
                <c:pt idx="1">
                  <c:v>0.154</c:v>
                </c:pt>
                <c:pt idx="2">
                  <c:v>0.16</c:v>
                </c:pt>
                <c:pt idx="3">
                  <c:v>0.16</c:v>
                </c:pt>
                <c:pt idx="4">
                  <c:v>0.152</c:v>
                </c:pt>
                <c:pt idx="5">
                  <c:v>0.157</c:v>
                </c:pt>
                <c:pt idx="6">
                  <c:v>0.15620000000000001</c:v>
                </c:pt>
                <c:pt idx="7">
                  <c:v>0.15959999999999999</c:v>
                </c:pt>
                <c:pt idx="8">
                  <c:v>0.1489</c:v>
                </c:pt>
                <c:pt idx="9">
                  <c:v>0.16569999999999999</c:v>
                </c:pt>
                <c:pt idx="10">
                  <c:v>0.16520000000000001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1-5 years</c:v>
                </c:pt>
              </c:strCache>
            </c:strRef>
          </c:tx>
          <c:spPr>
            <a:solidFill>
              <a:schemeClr val="accent2"/>
            </a:solidFill>
            <a:ln w="12508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01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7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strCache>
            </c:strRef>
          </c:cat>
          <c:val>
            <c:numRef>
              <c:f>Sheet1!$B$3:$L$3</c:f>
              <c:numCache>
                <c:formatCode>0.0%</c:formatCode>
                <c:ptCount val="11"/>
                <c:pt idx="0">
                  <c:v>0.29799999999999999</c:v>
                </c:pt>
                <c:pt idx="1">
                  <c:v>0.29199999999999998</c:v>
                </c:pt>
                <c:pt idx="2">
                  <c:v>0.28799999999999998</c:v>
                </c:pt>
                <c:pt idx="3">
                  <c:v>0.29499999999999998</c:v>
                </c:pt>
                <c:pt idx="4">
                  <c:v>0.3</c:v>
                </c:pt>
                <c:pt idx="5">
                  <c:v>0.32400000000000001</c:v>
                </c:pt>
                <c:pt idx="6">
                  <c:v>0.36370000000000002</c:v>
                </c:pt>
                <c:pt idx="7">
                  <c:v>0.39500000000000002</c:v>
                </c:pt>
                <c:pt idx="8">
                  <c:v>0.41220000000000001</c:v>
                </c:pt>
                <c:pt idx="9">
                  <c:v>0.4042</c:v>
                </c:pt>
                <c:pt idx="10">
                  <c:v>0.3876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5-10 years</c:v>
                </c:pt>
              </c:strCache>
            </c:strRef>
          </c:tx>
          <c:spPr>
            <a:solidFill>
              <a:schemeClr val="hlink"/>
            </a:solidFill>
            <a:ln w="12508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01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3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strCache>
            </c:strRef>
          </c:cat>
          <c:val>
            <c:numRef>
              <c:f>Sheet1!$B$4:$L$4</c:f>
              <c:numCache>
                <c:formatCode>0.0%</c:formatCode>
                <c:ptCount val="11"/>
                <c:pt idx="0">
                  <c:v>0.313</c:v>
                </c:pt>
                <c:pt idx="1">
                  <c:v>0.32500000000000001</c:v>
                </c:pt>
                <c:pt idx="2">
                  <c:v>0.34100000000000003</c:v>
                </c:pt>
                <c:pt idx="3">
                  <c:v>0.34100000000000003</c:v>
                </c:pt>
                <c:pt idx="4">
                  <c:v>0.33800000000000002</c:v>
                </c:pt>
                <c:pt idx="5">
                  <c:v>0.312</c:v>
                </c:pt>
                <c:pt idx="6">
                  <c:v>0.2903</c:v>
                </c:pt>
                <c:pt idx="7">
                  <c:v>0.27110000000000001</c:v>
                </c:pt>
                <c:pt idx="8">
                  <c:v>0.2732</c:v>
                </c:pt>
                <c:pt idx="9">
                  <c:v>0.27589999999999998</c:v>
                </c:pt>
                <c:pt idx="10">
                  <c:v>0.2928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10-20 years</c:v>
                </c:pt>
              </c:strCache>
            </c:strRef>
          </c:tx>
          <c:spPr>
            <a:solidFill>
              <a:schemeClr val="folHlink"/>
            </a:solidFill>
            <a:ln w="12508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01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3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strCache>
            </c:strRef>
          </c:cat>
          <c:val>
            <c:numRef>
              <c:f>Sheet1!$B$5:$L$5</c:f>
              <c:numCache>
                <c:formatCode>0.0%</c:formatCode>
                <c:ptCount val="11"/>
                <c:pt idx="0">
                  <c:v>0.154</c:v>
                </c:pt>
                <c:pt idx="1">
                  <c:v>0.154</c:v>
                </c:pt>
                <c:pt idx="2">
                  <c:v>0.13600000000000001</c:v>
                </c:pt>
                <c:pt idx="3">
                  <c:v>0.13100000000000001</c:v>
                </c:pt>
                <c:pt idx="4">
                  <c:v>0.129</c:v>
                </c:pt>
                <c:pt idx="5">
                  <c:v>0.127</c:v>
                </c:pt>
                <c:pt idx="6">
                  <c:v>0.1186</c:v>
                </c:pt>
                <c:pt idx="7">
                  <c:v>0.1124</c:v>
                </c:pt>
                <c:pt idx="8">
                  <c:v>0.1037</c:v>
                </c:pt>
                <c:pt idx="9">
                  <c:v>9.7799999999999998E-2</c:v>
                </c:pt>
                <c:pt idx="10">
                  <c:v>9.7799999999999998E-2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over 20 years</c:v>
                </c:pt>
              </c:strCache>
            </c:strRef>
          </c:tx>
          <c:spPr>
            <a:solidFill>
              <a:schemeClr val="bg2"/>
            </a:solidFill>
            <a:ln w="12508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01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7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strCache>
            </c:strRef>
          </c:cat>
          <c:val>
            <c:numRef>
              <c:f>Sheet1!$B$6:$L$6</c:f>
              <c:numCache>
                <c:formatCode>0.0%</c:formatCode>
                <c:ptCount val="11"/>
                <c:pt idx="0">
                  <c:v>9.1999999999999998E-2</c:v>
                </c:pt>
                <c:pt idx="1">
                  <c:v>7.5999999999999998E-2</c:v>
                </c:pt>
                <c:pt idx="2">
                  <c:v>7.5999999999999998E-2</c:v>
                </c:pt>
                <c:pt idx="3">
                  <c:v>7.3999999999999996E-2</c:v>
                </c:pt>
                <c:pt idx="4">
                  <c:v>8.1000000000000003E-2</c:v>
                </c:pt>
                <c:pt idx="5">
                  <c:v>8.1000000000000003E-2</c:v>
                </c:pt>
                <c:pt idx="6">
                  <c:v>7.1199999999999999E-2</c:v>
                </c:pt>
                <c:pt idx="7">
                  <c:v>6.2199999999999998E-2</c:v>
                </c:pt>
                <c:pt idx="8">
                  <c:v>6.2E-2</c:v>
                </c:pt>
                <c:pt idx="9">
                  <c:v>5.6899999999999999E-2</c:v>
                </c:pt>
                <c:pt idx="10">
                  <c:v>5.6899999999999999E-2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986207424"/>
        <c:axId val="-986200352"/>
      </c:barChart>
      <c:catAx>
        <c:axId val="-9862074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50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7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986200352"/>
        <c:crossesAt val="0"/>
        <c:auto val="1"/>
        <c:lblAlgn val="ctr"/>
        <c:lblOffset val="20"/>
        <c:tickLblSkip val="1"/>
        <c:tickMarkSkip val="1"/>
        <c:noMultiLvlLbl val="0"/>
      </c:catAx>
      <c:valAx>
        <c:axId val="-986200352"/>
        <c:scaling>
          <c:orientation val="minMax"/>
          <c:max val="1"/>
          <c:min val="0"/>
        </c:scaling>
        <c:delete val="0"/>
        <c:axPos val="b"/>
        <c:majorGridlines>
          <c:spPr>
            <a:ln w="3128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2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7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986207424"/>
        <c:crossesAt val="1"/>
        <c:crossBetween val="between"/>
        <c:majorUnit val="0.2"/>
        <c:minorUnit val="2E-3"/>
      </c:valAx>
      <c:spPr>
        <a:noFill/>
        <a:ln w="25369">
          <a:noFill/>
        </a:ln>
      </c:spPr>
    </c:plotArea>
    <c:legend>
      <c:legendPos val="r"/>
      <c:layout>
        <c:manualLayout>
          <c:xMode val="edge"/>
          <c:yMode val="edge"/>
          <c:x val="0.8357377588075463"/>
          <c:y val="0.28322457093209968"/>
          <c:w val="0.15982207703489115"/>
          <c:h val="0.29629552805032816"/>
        </c:manualLayout>
      </c:layout>
      <c:overlay val="0"/>
      <c:spPr>
        <a:solidFill>
          <a:schemeClr val="bg1"/>
        </a:solidFill>
        <a:ln w="3128">
          <a:solidFill>
            <a:schemeClr val="tx1"/>
          </a:solidFill>
          <a:prstDash val="solid"/>
        </a:ln>
      </c:spPr>
      <c:txPr>
        <a:bodyPr/>
        <a:lstStyle/>
        <a:p>
          <a:pPr>
            <a:defRPr sz="12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7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14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296" y="0"/>
            <a:ext cx="297314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6428D4E-CD86-468D-BEE4-4FD3A017EE70}" type="datetime1">
              <a:rPr lang="en-US"/>
              <a:pPr>
                <a:defRPr/>
              </a:pPr>
              <a:t>8/28/2014</a:t>
            </a:fld>
            <a:endParaRPr lang="en-US"/>
          </a:p>
        </p:txBody>
      </p:sp>
      <p:sp>
        <p:nvSpPr>
          <p:cNvPr id="22938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7"/>
            <a:ext cx="297314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296" y="8830627"/>
            <a:ext cx="297314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6DD95BB-A669-4F44-8D4A-44D0FEE85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29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307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00175" y="582613"/>
            <a:ext cx="4057650" cy="304482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Notes Placeholder 307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60091" y="3824750"/>
            <a:ext cx="5739375" cy="51553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46066" tIns="46066" rIns="46066" bIns="460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9" name="Slide Number Placeholder 3078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085167" y="9047017"/>
            <a:ext cx="690779" cy="24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887" tIns="46499" rIns="45887" bIns="46499" numCol="1" anchor="b" anchorCtr="0" compatLnSpc="1">
            <a:prstTxWarp prst="textNoShape">
              <a:avLst/>
            </a:prstTxWarp>
            <a:spAutoFit/>
          </a:bodyPr>
          <a:lstStyle>
            <a:lvl1pPr algn="ctr" defTabSz="930275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926E3E4-F212-49E4-9AB9-DC573DC8C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69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28600" indent="-228600" algn="l" rtl="0" eaLnBrk="0" fontAlgn="base" hangingPunct="0">
      <a:lnSpc>
        <a:spcPct val="90000"/>
      </a:lnSpc>
      <a:spcBef>
        <a:spcPct val="100000"/>
      </a:spcBef>
      <a:spcAft>
        <a:spcPct val="0"/>
      </a:spcAft>
      <a:buClr>
        <a:srgbClr val="008080"/>
      </a:buClr>
      <a:buSzPct val="85000"/>
      <a:buFont typeface="Wingdings" pitchFamily="2" charset="2"/>
      <a:buChar char="n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517525" indent="-174625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rgbClr val="008080"/>
      </a:buClr>
      <a:buFont typeface="Wingdings" pitchFamily="2" charset="2"/>
      <a:buChar char="w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800100" indent="-168275" algn="l" rtl="0" eaLnBrk="0" fontAlgn="base" hangingPunct="0">
      <a:lnSpc>
        <a:spcPct val="90000"/>
      </a:lnSpc>
      <a:spcBef>
        <a:spcPct val="25000"/>
      </a:spcBef>
      <a:spcAft>
        <a:spcPct val="0"/>
      </a:spcAft>
      <a:buClr>
        <a:srgbClr val="008080"/>
      </a:buClr>
      <a:buFont typeface="Arial" charset="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089025" indent="-17462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Font typeface="Wingdings" pitchFamily="2" charset="2"/>
      <a:buChar char="§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371600" indent="-16827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438143-1DA2-4BA3-AF43-18D3330F406F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4974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1719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7626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48A442-6509-4029-9674-B030FA2A056F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274435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6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7145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A4B87A-6B35-42ED-94E4-E42FBCA0FC60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3237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792" y="9047163"/>
            <a:ext cx="689527" cy="247650"/>
          </a:xfrm>
        </p:spPr>
        <p:txBody>
          <a:bodyPr/>
          <a:lstStyle/>
          <a:p>
            <a:pPr defTabSz="928787">
              <a:defRPr/>
            </a:pPr>
            <a:fld id="{15A7F7DB-3A93-4CAB-8AF3-CD35918FB945}" type="slidenum">
              <a:rPr lang="en-US" smtClean="0"/>
              <a:pPr defTabSz="928787">
                <a:defRPr/>
              </a:pPr>
              <a:t>16</a:t>
            </a:fld>
            <a:endParaRPr lang="en-US" dirty="0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55483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3"/>
          <p:cNvSpPr txBox="1">
            <a:spLocks noGrp="1" noChangeArrowheads="1"/>
          </p:cNvSpPr>
          <p:nvPr/>
        </p:nvSpPr>
        <p:spPr bwMode="auto">
          <a:xfrm>
            <a:off x="3085167" y="9047017"/>
            <a:ext cx="690779" cy="24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887" tIns="46499" rIns="45887" bIns="46499" anchor="b">
            <a:spAutoFit/>
          </a:bodyPr>
          <a:lstStyle>
            <a:lvl1pPr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0BBB1620-7D06-4189-A178-1268F3D6AE61}" type="slidenum">
              <a:rPr lang="en-US" sz="1000"/>
              <a:pPr algn="ctr" eaLnBrk="1" hangingPunct="1"/>
              <a:t>17</a:t>
            </a:fld>
            <a:endParaRPr lang="en-US" sz="100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182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01C3E9-54A0-4826-9DC2-5AA80C9A51A5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639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0A6B39-CFCC-48C2-877B-BEDA2033B4AE}" type="slidenum">
              <a:rPr lang="en-US"/>
              <a:pPr/>
              <a:t>19</a:t>
            </a:fld>
            <a:endParaRPr lang="en-US"/>
          </a:p>
        </p:txBody>
      </p:sp>
      <p:sp>
        <p:nvSpPr>
          <p:cNvPr id="193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8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 txBox="1">
            <a:spLocks noGrp="1" noChangeArrowheads="1"/>
          </p:cNvSpPr>
          <p:nvPr/>
        </p:nvSpPr>
        <p:spPr bwMode="auto">
          <a:xfrm>
            <a:off x="3084913" y="9047163"/>
            <a:ext cx="69133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E5EBEBFA-A7C8-4198-87BA-9849D8670A05}" type="slidenum">
              <a:rPr lang="en-US" sz="1000"/>
              <a:pPr algn="ctr" defTabSz="930275"/>
              <a:t>21</a:t>
            </a:fld>
            <a:endParaRPr lang="en-US" sz="10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4345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16439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611F51-868B-42BF-8B99-FFD066E708A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33509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0A6B39-CFCC-48C2-877B-BEDA2033B4AE}" type="slidenum">
              <a:rPr lang="en-US"/>
              <a:pPr/>
              <a:t>23</a:t>
            </a:fld>
            <a:endParaRPr lang="en-US"/>
          </a:p>
        </p:txBody>
      </p:sp>
      <p:sp>
        <p:nvSpPr>
          <p:cNvPr id="193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95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678"/>
            <a:ext cx="690779" cy="248133"/>
          </a:xfrm>
        </p:spPr>
        <p:txBody>
          <a:bodyPr/>
          <a:lstStyle/>
          <a:p>
            <a:pPr defTabSz="928787">
              <a:defRPr/>
            </a:pPr>
            <a:fld id="{3711D1C8-0BB5-4546-B0DE-9FAB346B6C05}" type="slidenum">
              <a:rPr lang="en-US" smtClean="0"/>
              <a:pPr defTabSz="928787">
                <a:defRPr/>
              </a:pPr>
              <a:t>24</a:t>
            </a:fld>
            <a:endParaRPr lang="en-US" dirty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305745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AA0B20-AE0D-43AC-A81C-9DE34FD40019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58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6163" y="700088"/>
            <a:ext cx="4652962" cy="3490912"/>
          </a:xfrm>
          <a:ln w="12700"/>
        </p:spPr>
      </p:sp>
      <p:sp>
        <p:nvSpPr>
          <p:cNvPr id="158724" name="Notes Placeholder 2"/>
          <p:cNvSpPr>
            <a:spLocks noGrp="1"/>
          </p:cNvSpPr>
          <p:nvPr>
            <p:ph type="body" idx="1"/>
          </p:nvPr>
        </p:nvSpPr>
        <p:spPr>
          <a:xfrm>
            <a:off x="674749" y="4422149"/>
            <a:ext cx="5394929" cy="4188149"/>
          </a:xfrm>
          <a:noFill/>
          <a:ln/>
        </p:spPr>
        <p:txBody>
          <a:bodyPr lIns="91430" tIns="45715" rIns="91430" bIns="45715"/>
          <a:lstStyle/>
          <a:p>
            <a:pPr marL="0" indent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03955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678"/>
            <a:ext cx="690779" cy="248133"/>
          </a:xfrm>
        </p:spPr>
        <p:txBody>
          <a:bodyPr/>
          <a:lstStyle/>
          <a:p>
            <a:pPr defTabSz="928787">
              <a:defRPr/>
            </a:pPr>
            <a:fld id="{3711D1C8-0BB5-4546-B0DE-9FAB346B6C05}" type="slidenum">
              <a:rPr lang="en-US" smtClean="0"/>
              <a:pPr defTabSz="928787">
                <a:defRPr/>
              </a:pPr>
              <a:t>27</a:t>
            </a:fld>
            <a:endParaRPr lang="en-US" dirty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54584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678"/>
            <a:ext cx="690779" cy="248133"/>
          </a:xfrm>
        </p:spPr>
        <p:txBody>
          <a:bodyPr/>
          <a:lstStyle/>
          <a:p>
            <a:pPr defTabSz="928787">
              <a:defRPr/>
            </a:pPr>
            <a:fld id="{3711D1C8-0BB5-4546-B0DE-9FAB346B6C05}" type="slidenum">
              <a:rPr lang="en-US" smtClean="0"/>
              <a:pPr defTabSz="928787">
                <a:defRPr/>
              </a:pPr>
              <a:t>28</a:t>
            </a:fld>
            <a:endParaRPr lang="en-US" dirty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122963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678"/>
            <a:ext cx="690779" cy="248133"/>
          </a:xfrm>
        </p:spPr>
        <p:txBody>
          <a:bodyPr/>
          <a:lstStyle/>
          <a:p>
            <a:pPr defTabSz="928787">
              <a:defRPr/>
            </a:pPr>
            <a:fld id="{3711D1C8-0BB5-4546-B0DE-9FAB346B6C05}" type="slidenum">
              <a:rPr lang="en-US" smtClean="0"/>
              <a:pPr defTabSz="928787">
                <a:defRPr/>
              </a:pPr>
              <a:t>29</a:t>
            </a:fld>
            <a:endParaRPr lang="en-US" dirty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14396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34075" y="9059199"/>
            <a:ext cx="679339" cy="248328"/>
          </a:xfrm>
          <a:noFill/>
        </p:spPr>
        <p:txBody>
          <a:bodyPr/>
          <a:lstStyle/>
          <a:p>
            <a:fld id="{9C3E4613-92D4-4654-9AD5-DF563C27E92F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95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6163" y="700088"/>
            <a:ext cx="4652962" cy="3490912"/>
          </a:xfrm>
          <a:ln w="12700"/>
        </p:spPr>
      </p:sp>
      <p:sp>
        <p:nvSpPr>
          <p:cNvPr id="149508" name="Notes Placeholder 2"/>
          <p:cNvSpPr>
            <a:spLocks noGrp="1"/>
          </p:cNvSpPr>
          <p:nvPr>
            <p:ph type="body" idx="1"/>
          </p:nvPr>
        </p:nvSpPr>
        <p:spPr>
          <a:xfrm>
            <a:off x="674749" y="4422149"/>
            <a:ext cx="5394929" cy="4188149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331392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34075" y="9059199"/>
            <a:ext cx="679339" cy="248328"/>
          </a:xfrm>
          <a:noFill/>
        </p:spPr>
        <p:txBody>
          <a:bodyPr/>
          <a:lstStyle/>
          <a:p>
            <a:fld id="{A207B1EC-5A22-4195-BE11-69299B381604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05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6163" y="700088"/>
            <a:ext cx="4652962" cy="3490912"/>
          </a:xfrm>
          <a:ln w="12700"/>
        </p:spPr>
      </p:sp>
      <p:sp>
        <p:nvSpPr>
          <p:cNvPr id="150532" name="Notes Placeholder 2"/>
          <p:cNvSpPr>
            <a:spLocks noGrp="1"/>
          </p:cNvSpPr>
          <p:nvPr>
            <p:ph type="body" idx="1"/>
          </p:nvPr>
        </p:nvSpPr>
        <p:spPr>
          <a:xfrm>
            <a:off x="674749" y="4422149"/>
            <a:ext cx="5394929" cy="4188149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0295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34075" y="9059199"/>
            <a:ext cx="679339" cy="248328"/>
          </a:xfrm>
          <a:noFill/>
        </p:spPr>
        <p:txBody>
          <a:bodyPr/>
          <a:lstStyle/>
          <a:p>
            <a:fld id="{9C3E4613-92D4-4654-9AD5-DF563C27E92F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95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6163" y="700088"/>
            <a:ext cx="4652962" cy="3490912"/>
          </a:xfrm>
          <a:ln w="12700"/>
        </p:spPr>
      </p:sp>
      <p:sp>
        <p:nvSpPr>
          <p:cNvPr id="149508" name="Notes Placeholder 2"/>
          <p:cNvSpPr>
            <a:spLocks noGrp="1"/>
          </p:cNvSpPr>
          <p:nvPr>
            <p:ph type="body" idx="1"/>
          </p:nvPr>
        </p:nvSpPr>
        <p:spPr>
          <a:xfrm>
            <a:off x="674749" y="4422149"/>
            <a:ext cx="5394929" cy="4188149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490387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34075" y="9059199"/>
            <a:ext cx="679339" cy="248328"/>
          </a:xfrm>
          <a:noFill/>
        </p:spPr>
        <p:txBody>
          <a:bodyPr/>
          <a:lstStyle/>
          <a:p>
            <a:fld id="{A207B1EC-5A22-4195-BE11-69299B381604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05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6163" y="700088"/>
            <a:ext cx="4652962" cy="3490912"/>
          </a:xfrm>
          <a:ln w="12700"/>
        </p:spPr>
      </p:sp>
      <p:sp>
        <p:nvSpPr>
          <p:cNvPr id="150532" name="Notes Placeholder 2"/>
          <p:cNvSpPr>
            <a:spLocks noGrp="1"/>
          </p:cNvSpPr>
          <p:nvPr>
            <p:ph type="body" idx="1"/>
          </p:nvPr>
        </p:nvSpPr>
        <p:spPr>
          <a:xfrm>
            <a:off x="674749" y="4422149"/>
            <a:ext cx="5394929" cy="4188149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43457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13111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34075" y="9059199"/>
            <a:ext cx="679339" cy="248328"/>
          </a:xfrm>
          <a:noFill/>
        </p:spPr>
        <p:txBody>
          <a:bodyPr/>
          <a:lstStyle/>
          <a:p>
            <a:fld id="{9C3E4613-92D4-4654-9AD5-DF563C27E92F}" type="slidenum">
              <a:rPr lang="en-US" smtClean="0">
                <a:solidFill>
                  <a:srgbClr val="000000"/>
                </a:solidFill>
              </a:rPr>
              <a:pPr/>
              <a:t>34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95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6163" y="700088"/>
            <a:ext cx="4652962" cy="3490912"/>
          </a:xfrm>
          <a:ln w="12700"/>
        </p:spPr>
      </p:sp>
      <p:sp>
        <p:nvSpPr>
          <p:cNvPr id="149508" name="Notes Placeholder 2"/>
          <p:cNvSpPr>
            <a:spLocks noGrp="1"/>
          </p:cNvSpPr>
          <p:nvPr>
            <p:ph type="body" idx="1"/>
          </p:nvPr>
        </p:nvSpPr>
        <p:spPr>
          <a:xfrm>
            <a:off x="674749" y="4422149"/>
            <a:ext cx="5394929" cy="4188149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938536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34075" y="9059199"/>
            <a:ext cx="679339" cy="248328"/>
          </a:xfrm>
          <a:noFill/>
        </p:spPr>
        <p:txBody>
          <a:bodyPr/>
          <a:lstStyle/>
          <a:p>
            <a:fld id="{A207B1EC-5A22-4195-BE11-69299B381604}" type="slidenum">
              <a:rPr lang="en-US" smtClean="0">
                <a:solidFill>
                  <a:srgbClr val="000000"/>
                </a:solidFill>
              </a:rPr>
              <a:pPr/>
              <a:t>35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05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6163" y="700088"/>
            <a:ext cx="4652962" cy="3490912"/>
          </a:xfrm>
          <a:ln w="12700"/>
        </p:spPr>
      </p:sp>
      <p:sp>
        <p:nvSpPr>
          <p:cNvPr id="150532" name="Notes Placeholder 2"/>
          <p:cNvSpPr>
            <a:spLocks noGrp="1"/>
          </p:cNvSpPr>
          <p:nvPr>
            <p:ph type="body" idx="1"/>
          </p:nvPr>
        </p:nvSpPr>
        <p:spPr>
          <a:xfrm>
            <a:off x="674749" y="4422149"/>
            <a:ext cx="5394929" cy="4188149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14185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34075" y="9059199"/>
            <a:ext cx="679339" cy="248328"/>
          </a:xfrm>
          <a:noFill/>
        </p:spPr>
        <p:txBody>
          <a:bodyPr/>
          <a:lstStyle/>
          <a:p>
            <a:fld id="{9C3E4613-92D4-4654-9AD5-DF563C27E92F}" type="slidenum">
              <a:rPr lang="en-US" smtClean="0">
                <a:solidFill>
                  <a:srgbClr val="000000"/>
                </a:solidFill>
              </a:rPr>
              <a:pPr/>
              <a:t>36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95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6163" y="700088"/>
            <a:ext cx="4652962" cy="3490912"/>
          </a:xfrm>
          <a:ln w="12700"/>
        </p:spPr>
      </p:sp>
      <p:sp>
        <p:nvSpPr>
          <p:cNvPr id="149508" name="Notes Placeholder 2"/>
          <p:cNvSpPr>
            <a:spLocks noGrp="1"/>
          </p:cNvSpPr>
          <p:nvPr>
            <p:ph type="body" idx="1"/>
          </p:nvPr>
        </p:nvSpPr>
        <p:spPr>
          <a:xfrm>
            <a:off x="674749" y="4422149"/>
            <a:ext cx="5394929" cy="4188149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04920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34075" y="9059199"/>
            <a:ext cx="679339" cy="248328"/>
          </a:xfrm>
          <a:noFill/>
        </p:spPr>
        <p:txBody>
          <a:bodyPr/>
          <a:lstStyle/>
          <a:p>
            <a:fld id="{A207B1EC-5A22-4195-BE11-69299B381604}" type="slidenum">
              <a:rPr lang="en-US" smtClean="0">
                <a:solidFill>
                  <a:srgbClr val="000000"/>
                </a:solidFill>
              </a:rPr>
              <a:pPr/>
              <a:t>37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05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6163" y="700088"/>
            <a:ext cx="4652962" cy="3490912"/>
          </a:xfrm>
          <a:ln w="12700"/>
        </p:spPr>
      </p:sp>
      <p:sp>
        <p:nvSpPr>
          <p:cNvPr id="150532" name="Notes Placeholder 2"/>
          <p:cNvSpPr>
            <a:spLocks noGrp="1"/>
          </p:cNvSpPr>
          <p:nvPr>
            <p:ph type="body" idx="1"/>
          </p:nvPr>
        </p:nvSpPr>
        <p:spPr>
          <a:xfrm>
            <a:off x="674749" y="4422149"/>
            <a:ext cx="5394929" cy="4188149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86828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34075" y="9059199"/>
            <a:ext cx="679339" cy="248328"/>
          </a:xfrm>
          <a:noFill/>
        </p:spPr>
        <p:txBody>
          <a:bodyPr/>
          <a:lstStyle/>
          <a:p>
            <a:fld id="{9C3E4613-92D4-4654-9AD5-DF563C27E92F}" type="slidenum">
              <a:rPr lang="en-US" smtClean="0">
                <a:solidFill>
                  <a:srgbClr val="000000"/>
                </a:solidFill>
              </a:rPr>
              <a:pPr/>
              <a:t>38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95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6163" y="700088"/>
            <a:ext cx="4652962" cy="3490912"/>
          </a:xfrm>
          <a:ln w="12700"/>
        </p:spPr>
      </p:sp>
      <p:sp>
        <p:nvSpPr>
          <p:cNvPr id="149508" name="Notes Placeholder 2"/>
          <p:cNvSpPr>
            <a:spLocks noGrp="1"/>
          </p:cNvSpPr>
          <p:nvPr>
            <p:ph type="body" idx="1"/>
          </p:nvPr>
        </p:nvSpPr>
        <p:spPr>
          <a:xfrm>
            <a:off x="674749" y="4422149"/>
            <a:ext cx="5394929" cy="4188149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88790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34075" y="9059199"/>
            <a:ext cx="679339" cy="248328"/>
          </a:xfrm>
          <a:noFill/>
        </p:spPr>
        <p:txBody>
          <a:bodyPr/>
          <a:lstStyle/>
          <a:p>
            <a:fld id="{A207B1EC-5A22-4195-BE11-69299B381604}" type="slidenum">
              <a:rPr lang="en-US" smtClean="0">
                <a:solidFill>
                  <a:srgbClr val="000000"/>
                </a:solidFill>
              </a:rPr>
              <a:pPr/>
              <a:t>39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05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6163" y="700088"/>
            <a:ext cx="4652962" cy="3490912"/>
          </a:xfrm>
          <a:ln w="12700"/>
        </p:spPr>
      </p:sp>
      <p:sp>
        <p:nvSpPr>
          <p:cNvPr id="150532" name="Notes Placeholder 2"/>
          <p:cNvSpPr>
            <a:spLocks noGrp="1"/>
          </p:cNvSpPr>
          <p:nvPr>
            <p:ph type="body" idx="1"/>
          </p:nvPr>
        </p:nvSpPr>
        <p:spPr>
          <a:xfrm>
            <a:off x="674749" y="4422149"/>
            <a:ext cx="5394929" cy="4188149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676591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34075" y="9059199"/>
            <a:ext cx="679339" cy="248328"/>
          </a:xfrm>
          <a:noFill/>
        </p:spPr>
        <p:txBody>
          <a:bodyPr/>
          <a:lstStyle/>
          <a:p>
            <a:fld id="{9C3E4613-92D4-4654-9AD5-DF563C27E92F}" type="slidenum">
              <a:rPr lang="en-US" smtClean="0">
                <a:solidFill>
                  <a:srgbClr val="000000"/>
                </a:solidFill>
              </a:rPr>
              <a:pPr/>
              <a:t>40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95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6163" y="700088"/>
            <a:ext cx="4652962" cy="3490912"/>
          </a:xfrm>
          <a:ln w="12700"/>
        </p:spPr>
      </p:sp>
      <p:sp>
        <p:nvSpPr>
          <p:cNvPr id="149508" name="Notes Placeholder 2"/>
          <p:cNvSpPr>
            <a:spLocks noGrp="1"/>
          </p:cNvSpPr>
          <p:nvPr>
            <p:ph type="body" idx="1"/>
          </p:nvPr>
        </p:nvSpPr>
        <p:spPr>
          <a:xfrm>
            <a:off x="674749" y="4422149"/>
            <a:ext cx="5394929" cy="4188149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23764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34075" y="9059199"/>
            <a:ext cx="679339" cy="248328"/>
          </a:xfrm>
          <a:noFill/>
        </p:spPr>
        <p:txBody>
          <a:bodyPr/>
          <a:lstStyle/>
          <a:p>
            <a:fld id="{A207B1EC-5A22-4195-BE11-69299B381604}" type="slidenum">
              <a:rPr lang="en-US" smtClean="0">
                <a:solidFill>
                  <a:srgbClr val="000000"/>
                </a:solidFill>
              </a:rPr>
              <a:pPr/>
              <a:t>41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05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6163" y="700088"/>
            <a:ext cx="4652962" cy="3490912"/>
          </a:xfrm>
          <a:ln w="12700"/>
        </p:spPr>
      </p:sp>
      <p:sp>
        <p:nvSpPr>
          <p:cNvPr id="150532" name="Notes Placeholder 2"/>
          <p:cNvSpPr>
            <a:spLocks noGrp="1"/>
          </p:cNvSpPr>
          <p:nvPr>
            <p:ph type="body" idx="1"/>
          </p:nvPr>
        </p:nvSpPr>
        <p:spPr>
          <a:xfrm>
            <a:off x="674749" y="4422149"/>
            <a:ext cx="5394929" cy="4188149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259874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34075" y="9059199"/>
            <a:ext cx="679339" cy="248328"/>
          </a:xfrm>
          <a:noFill/>
        </p:spPr>
        <p:txBody>
          <a:bodyPr/>
          <a:lstStyle/>
          <a:p>
            <a:fld id="{9C3E4613-92D4-4654-9AD5-DF563C27E92F}" type="slidenum">
              <a:rPr lang="en-US" smtClean="0">
                <a:solidFill>
                  <a:srgbClr val="000000"/>
                </a:solidFill>
              </a:rPr>
              <a:pPr/>
              <a:t>42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95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6163" y="700088"/>
            <a:ext cx="4652962" cy="3490912"/>
          </a:xfrm>
          <a:ln w="12700"/>
        </p:spPr>
      </p:sp>
      <p:sp>
        <p:nvSpPr>
          <p:cNvPr id="149508" name="Notes Placeholder 2"/>
          <p:cNvSpPr>
            <a:spLocks noGrp="1"/>
          </p:cNvSpPr>
          <p:nvPr>
            <p:ph type="body" idx="1"/>
          </p:nvPr>
        </p:nvSpPr>
        <p:spPr>
          <a:xfrm>
            <a:off x="674749" y="4422149"/>
            <a:ext cx="5394929" cy="4188149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07385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34075" y="9059199"/>
            <a:ext cx="679339" cy="248328"/>
          </a:xfrm>
          <a:noFill/>
        </p:spPr>
        <p:txBody>
          <a:bodyPr/>
          <a:lstStyle/>
          <a:p>
            <a:fld id="{A207B1EC-5A22-4195-BE11-69299B381604}" type="slidenum">
              <a:rPr lang="en-US" smtClean="0">
                <a:solidFill>
                  <a:srgbClr val="000000"/>
                </a:solidFill>
              </a:rPr>
              <a:pPr/>
              <a:t>43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05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6163" y="700088"/>
            <a:ext cx="4652962" cy="3490912"/>
          </a:xfrm>
          <a:ln w="12700"/>
        </p:spPr>
      </p:sp>
      <p:sp>
        <p:nvSpPr>
          <p:cNvPr id="150532" name="Notes Placeholder 2"/>
          <p:cNvSpPr>
            <a:spLocks noGrp="1"/>
          </p:cNvSpPr>
          <p:nvPr>
            <p:ph type="body" idx="1"/>
          </p:nvPr>
        </p:nvSpPr>
        <p:spPr>
          <a:xfrm>
            <a:off x="674749" y="4422149"/>
            <a:ext cx="5394929" cy="4188149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4992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85167" y="9046678"/>
            <a:ext cx="690779" cy="248133"/>
          </a:xfrm>
        </p:spPr>
        <p:txBody>
          <a:bodyPr/>
          <a:lstStyle/>
          <a:p>
            <a:fld id="{E5721651-C618-4989-BD9A-C51CDEA22A0A}" type="slidenum">
              <a:rPr lang="en-US" noProof="0" smtClean="0"/>
              <a:pPr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308799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34075" y="9059199"/>
            <a:ext cx="679339" cy="248328"/>
          </a:xfrm>
          <a:noFill/>
        </p:spPr>
        <p:txBody>
          <a:bodyPr/>
          <a:lstStyle/>
          <a:p>
            <a:fld id="{9C3E4613-92D4-4654-9AD5-DF563C27E92F}" type="slidenum">
              <a:rPr lang="en-US" smtClean="0">
                <a:solidFill>
                  <a:srgbClr val="000000"/>
                </a:solidFill>
              </a:rPr>
              <a:pPr/>
              <a:t>44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95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6163" y="700088"/>
            <a:ext cx="4652962" cy="3490912"/>
          </a:xfrm>
          <a:ln w="12700"/>
        </p:spPr>
      </p:sp>
      <p:sp>
        <p:nvSpPr>
          <p:cNvPr id="149508" name="Notes Placeholder 2"/>
          <p:cNvSpPr>
            <a:spLocks noGrp="1"/>
          </p:cNvSpPr>
          <p:nvPr>
            <p:ph type="body" idx="1"/>
          </p:nvPr>
        </p:nvSpPr>
        <p:spPr>
          <a:xfrm>
            <a:off x="674749" y="4422149"/>
            <a:ext cx="5394929" cy="4188149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16518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34075" y="9059199"/>
            <a:ext cx="679339" cy="248328"/>
          </a:xfrm>
          <a:noFill/>
        </p:spPr>
        <p:txBody>
          <a:bodyPr/>
          <a:lstStyle/>
          <a:p>
            <a:fld id="{A207B1EC-5A22-4195-BE11-69299B381604}" type="slidenum">
              <a:rPr lang="en-US" smtClean="0">
                <a:solidFill>
                  <a:srgbClr val="000000"/>
                </a:solidFill>
              </a:rPr>
              <a:pPr/>
              <a:t>45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05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6163" y="700088"/>
            <a:ext cx="4652962" cy="3490912"/>
          </a:xfrm>
          <a:ln w="12700"/>
        </p:spPr>
      </p:sp>
      <p:sp>
        <p:nvSpPr>
          <p:cNvPr id="150532" name="Notes Placeholder 2"/>
          <p:cNvSpPr>
            <a:spLocks noGrp="1"/>
          </p:cNvSpPr>
          <p:nvPr>
            <p:ph type="body" idx="1"/>
          </p:nvPr>
        </p:nvSpPr>
        <p:spPr>
          <a:xfrm>
            <a:off x="674749" y="4422149"/>
            <a:ext cx="5394929" cy="4188149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943489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34075" y="9059199"/>
            <a:ext cx="679339" cy="248328"/>
          </a:xfrm>
          <a:noFill/>
        </p:spPr>
        <p:txBody>
          <a:bodyPr/>
          <a:lstStyle/>
          <a:p>
            <a:fld id="{9C3E4613-92D4-4654-9AD5-DF563C27E92F}" type="slidenum">
              <a:rPr lang="en-US" smtClean="0">
                <a:solidFill>
                  <a:srgbClr val="000000"/>
                </a:solidFill>
              </a:rPr>
              <a:pPr/>
              <a:t>46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95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6163" y="700088"/>
            <a:ext cx="4652962" cy="3490912"/>
          </a:xfrm>
          <a:ln w="12700"/>
        </p:spPr>
      </p:sp>
      <p:sp>
        <p:nvSpPr>
          <p:cNvPr id="149508" name="Notes Placeholder 2"/>
          <p:cNvSpPr>
            <a:spLocks noGrp="1"/>
          </p:cNvSpPr>
          <p:nvPr>
            <p:ph type="body" idx="1"/>
          </p:nvPr>
        </p:nvSpPr>
        <p:spPr>
          <a:xfrm>
            <a:off x="674749" y="4422149"/>
            <a:ext cx="5394929" cy="4188149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224495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34075" y="9059199"/>
            <a:ext cx="679339" cy="248328"/>
          </a:xfrm>
          <a:noFill/>
        </p:spPr>
        <p:txBody>
          <a:bodyPr/>
          <a:lstStyle/>
          <a:p>
            <a:fld id="{A207B1EC-5A22-4195-BE11-69299B381604}" type="slidenum">
              <a:rPr lang="en-US" smtClean="0">
                <a:solidFill>
                  <a:srgbClr val="000000"/>
                </a:solidFill>
              </a:rPr>
              <a:pPr/>
              <a:t>47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05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6163" y="700088"/>
            <a:ext cx="4652962" cy="3490912"/>
          </a:xfrm>
          <a:ln w="12700"/>
        </p:spPr>
      </p:sp>
      <p:sp>
        <p:nvSpPr>
          <p:cNvPr id="150532" name="Notes Placeholder 2"/>
          <p:cNvSpPr>
            <a:spLocks noGrp="1"/>
          </p:cNvSpPr>
          <p:nvPr>
            <p:ph type="body" idx="1"/>
          </p:nvPr>
        </p:nvSpPr>
        <p:spPr>
          <a:xfrm>
            <a:off x="674749" y="4422149"/>
            <a:ext cx="5394929" cy="4188149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70790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34075" y="9059199"/>
            <a:ext cx="679339" cy="248328"/>
          </a:xfrm>
          <a:noFill/>
        </p:spPr>
        <p:txBody>
          <a:bodyPr/>
          <a:lstStyle/>
          <a:p>
            <a:fld id="{9C3E4613-92D4-4654-9AD5-DF563C27E92F}" type="slidenum">
              <a:rPr lang="en-US" smtClean="0">
                <a:solidFill>
                  <a:srgbClr val="000000"/>
                </a:solidFill>
              </a:rPr>
              <a:pPr/>
              <a:t>48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95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6163" y="700088"/>
            <a:ext cx="4652962" cy="3490912"/>
          </a:xfrm>
          <a:ln w="12700"/>
        </p:spPr>
      </p:sp>
      <p:sp>
        <p:nvSpPr>
          <p:cNvPr id="149508" name="Notes Placeholder 2"/>
          <p:cNvSpPr>
            <a:spLocks noGrp="1"/>
          </p:cNvSpPr>
          <p:nvPr>
            <p:ph type="body" idx="1"/>
          </p:nvPr>
        </p:nvSpPr>
        <p:spPr>
          <a:xfrm>
            <a:off x="674749" y="4422149"/>
            <a:ext cx="5394929" cy="4188149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141147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34075" y="9059199"/>
            <a:ext cx="679339" cy="248328"/>
          </a:xfrm>
          <a:noFill/>
        </p:spPr>
        <p:txBody>
          <a:bodyPr/>
          <a:lstStyle/>
          <a:p>
            <a:fld id="{A207B1EC-5A22-4195-BE11-69299B381604}" type="slidenum">
              <a:rPr lang="en-US" smtClean="0">
                <a:solidFill>
                  <a:srgbClr val="000000"/>
                </a:solidFill>
              </a:rPr>
              <a:pPr/>
              <a:t>49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05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6163" y="700088"/>
            <a:ext cx="4652962" cy="3490912"/>
          </a:xfrm>
          <a:ln w="12700"/>
        </p:spPr>
      </p:sp>
      <p:sp>
        <p:nvSpPr>
          <p:cNvPr id="150532" name="Notes Placeholder 2"/>
          <p:cNvSpPr>
            <a:spLocks noGrp="1"/>
          </p:cNvSpPr>
          <p:nvPr>
            <p:ph type="body" idx="1"/>
          </p:nvPr>
        </p:nvSpPr>
        <p:spPr>
          <a:xfrm>
            <a:off x="674749" y="4422149"/>
            <a:ext cx="5394929" cy="4188149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296661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34075" y="9059199"/>
            <a:ext cx="679339" cy="248328"/>
          </a:xfrm>
          <a:noFill/>
        </p:spPr>
        <p:txBody>
          <a:bodyPr/>
          <a:lstStyle/>
          <a:p>
            <a:fld id="{9C3E4613-92D4-4654-9AD5-DF563C27E92F}" type="slidenum">
              <a:rPr lang="en-US" smtClean="0">
                <a:solidFill>
                  <a:srgbClr val="000000"/>
                </a:solidFill>
              </a:rPr>
              <a:pPr/>
              <a:t>50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95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6163" y="700088"/>
            <a:ext cx="4652962" cy="3490912"/>
          </a:xfrm>
          <a:ln w="12700"/>
        </p:spPr>
      </p:sp>
      <p:sp>
        <p:nvSpPr>
          <p:cNvPr id="149508" name="Notes Placeholder 2"/>
          <p:cNvSpPr>
            <a:spLocks noGrp="1"/>
          </p:cNvSpPr>
          <p:nvPr>
            <p:ph type="body" idx="1"/>
          </p:nvPr>
        </p:nvSpPr>
        <p:spPr>
          <a:xfrm>
            <a:off x="674749" y="4422149"/>
            <a:ext cx="5394929" cy="4188149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08195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34075" y="9059199"/>
            <a:ext cx="679339" cy="248328"/>
          </a:xfrm>
          <a:noFill/>
        </p:spPr>
        <p:txBody>
          <a:bodyPr/>
          <a:lstStyle/>
          <a:p>
            <a:fld id="{A207B1EC-5A22-4195-BE11-69299B381604}" type="slidenum">
              <a:rPr lang="en-US" smtClean="0">
                <a:solidFill>
                  <a:srgbClr val="000000"/>
                </a:solidFill>
              </a:rPr>
              <a:pPr/>
              <a:t>51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05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6163" y="700088"/>
            <a:ext cx="4652962" cy="3490912"/>
          </a:xfrm>
          <a:ln w="12700"/>
        </p:spPr>
      </p:sp>
      <p:sp>
        <p:nvSpPr>
          <p:cNvPr id="150532" name="Notes Placeholder 2"/>
          <p:cNvSpPr>
            <a:spLocks noGrp="1"/>
          </p:cNvSpPr>
          <p:nvPr>
            <p:ph type="body" idx="1"/>
          </p:nvPr>
        </p:nvSpPr>
        <p:spPr>
          <a:xfrm>
            <a:off x="674749" y="4422149"/>
            <a:ext cx="5394929" cy="4188149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157133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A4B87A-6B35-42ED-94E4-E42FBCA0FC60}" type="slidenum">
              <a:rPr lang="en-US" smtClean="0"/>
              <a:pPr>
                <a:defRPr/>
              </a:pPr>
              <a:t>52</a:t>
            </a:fld>
            <a:endParaRPr lang="en-US" smtClean="0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965465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85167" y="9046678"/>
            <a:ext cx="690779" cy="248133"/>
          </a:xfrm>
        </p:spPr>
        <p:txBody>
          <a:bodyPr/>
          <a:lstStyle/>
          <a:p>
            <a:fld id="{076349CA-7964-46F8-9AF2-4ABE1A925F7D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443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678"/>
            <a:ext cx="690779" cy="248133"/>
          </a:xfrm>
        </p:spPr>
        <p:txBody>
          <a:bodyPr/>
          <a:lstStyle/>
          <a:p>
            <a:pPr defTabSz="928787">
              <a:defRPr/>
            </a:pPr>
            <a:fld id="{3711D1C8-0BB5-4546-B0DE-9FAB346B6C05}" type="slidenum">
              <a:rPr lang="en-US" smtClean="0"/>
              <a:pPr defTabSz="928787">
                <a:defRPr/>
              </a:pPr>
              <a:t>6</a:t>
            </a:fld>
            <a:endParaRPr lang="en-US" dirty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448301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3"/>
          <p:cNvSpPr txBox="1">
            <a:spLocks noGrp="1" noChangeArrowheads="1"/>
          </p:cNvSpPr>
          <p:nvPr/>
        </p:nvSpPr>
        <p:spPr bwMode="auto">
          <a:xfrm>
            <a:off x="3085167" y="9047017"/>
            <a:ext cx="690779" cy="24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8CF14289-BFB6-4620-B50D-5080FC444261}" type="slidenum">
              <a:rPr lang="en-US" sz="1000"/>
              <a:pPr algn="ctr" defTabSz="930275"/>
              <a:t>54</a:t>
            </a:fld>
            <a:endParaRPr lang="en-US" sz="100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6919134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118223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800300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95880" y="9046822"/>
            <a:ext cx="693177" cy="247989"/>
          </a:xfrm>
          <a:noFill/>
        </p:spPr>
        <p:txBody>
          <a:bodyPr/>
          <a:lstStyle/>
          <a:p>
            <a:fld id="{9C3E4613-92D4-4654-9AD5-DF563C27E92F}" type="slidenum">
              <a:rPr lang="en-US" smtClean="0">
                <a:solidFill>
                  <a:srgbClr val="000000"/>
                </a:solidFill>
              </a:rPr>
              <a:pPr/>
              <a:t>57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95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7600" y="698500"/>
            <a:ext cx="4646613" cy="3486150"/>
          </a:xfrm>
          <a:ln w="12700"/>
        </p:spPr>
      </p:sp>
      <p:sp>
        <p:nvSpPr>
          <p:cNvPr id="149508" name="Notes Placeholder 2"/>
          <p:cNvSpPr>
            <a:spLocks noGrp="1"/>
          </p:cNvSpPr>
          <p:nvPr>
            <p:ph type="body" idx="1"/>
          </p:nvPr>
        </p:nvSpPr>
        <p:spPr>
          <a:xfrm>
            <a:off x="688494" y="4416108"/>
            <a:ext cx="5504826" cy="4182427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530748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95880" y="9046822"/>
            <a:ext cx="693177" cy="247989"/>
          </a:xfrm>
          <a:noFill/>
        </p:spPr>
        <p:txBody>
          <a:bodyPr/>
          <a:lstStyle/>
          <a:p>
            <a:fld id="{9C3E4613-92D4-4654-9AD5-DF563C27E92F}" type="slidenum">
              <a:rPr lang="en-US" smtClean="0">
                <a:solidFill>
                  <a:srgbClr val="000000"/>
                </a:solidFill>
              </a:rPr>
              <a:pPr/>
              <a:t>58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95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7600" y="698500"/>
            <a:ext cx="4646613" cy="3486150"/>
          </a:xfrm>
          <a:ln w="12700"/>
        </p:spPr>
      </p:sp>
      <p:sp>
        <p:nvSpPr>
          <p:cNvPr id="149508" name="Notes Placeholder 2"/>
          <p:cNvSpPr>
            <a:spLocks noGrp="1"/>
          </p:cNvSpPr>
          <p:nvPr>
            <p:ph type="body" idx="1"/>
          </p:nvPr>
        </p:nvSpPr>
        <p:spPr>
          <a:xfrm>
            <a:off x="688494" y="4416108"/>
            <a:ext cx="5504826" cy="4182427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1410130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95880" y="9046822"/>
            <a:ext cx="693177" cy="247989"/>
          </a:xfrm>
          <a:noFill/>
        </p:spPr>
        <p:txBody>
          <a:bodyPr/>
          <a:lstStyle/>
          <a:p>
            <a:fld id="{9C3E4613-92D4-4654-9AD5-DF563C27E92F}" type="slidenum">
              <a:rPr lang="en-US" smtClean="0">
                <a:solidFill>
                  <a:srgbClr val="000000"/>
                </a:solidFill>
              </a:rPr>
              <a:pPr/>
              <a:t>59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95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7600" y="698500"/>
            <a:ext cx="4646613" cy="3486150"/>
          </a:xfrm>
          <a:ln w="12700"/>
        </p:spPr>
      </p:sp>
      <p:sp>
        <p:nvSpPr>
          <p:cNvPr id="149508" name="Notes Placeholder 2"/>
          <p:cNvSpPr>
            <a:spLocks noGrp="1"/>
          </p:cNvSpPr>
          <p:nvPr>
            <p:ph type="body" idx="1"/>
          </p:nvPr>
        </p:nvSpPr>
        <p:spPr>
          <a:xfrm>
            <a:off x="688494" y="4416108"/>
            <a:ext cx="5504826" cy="4182427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6106003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678"/>
            <a:ext cx="690779" cy="248133"/>
          </a:xfrm>
        </p:spPr>
        <p:txBody>
          <a:bodyPr/>
          <a:lstStyle/>
          <a:p>
            <a:pPr>
              <a:defRPr/>
            </a:pPr>
            <a:fld id="{3A6B90E8-B186-4EE7-9831-1401031F6C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0092843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3895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22935" y="9059539"/>
            <a:ext cx="678332" cy="24798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A31CDB-2F51-446C-9F5C-F906A36CD1F6}" type="slidenum">
              <a:rPr lang="en-US" altLang="en-US" smtClean="0">
                <a:solidFill>
                  <a:srgbClr val="000000"/>
                </a:solidFill>
              </a:rPr>
              <a:pPr/>
              <a:t>62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30879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983" indent="-280378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512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116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8721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7326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5930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4535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3139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E7FC54-9E5C-4662-9649-B3108D5371A3}" type="slidenum">
              <a:rPr lang="en-US" smtClean="0"/>
              <a:pPr/>
              <a:t>63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3836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A4B87A-6B35-42ED-94E4-E42FBCA0FC60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9842018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2957847" y="8906154"/>
            <a:ext cx="662271" cy="247794"/>
          </a:xfrm>
          <a:noFill/>
        </p:spPr>
        <p:txBody>
          <a:bodyPr/>
          <a:lstStyle/>
          <a:p>
            <a:pPr defTabSz="911229"/>
            <a:fld id="{BC4CED26-30FC-40B3-942B-401B2AAF5079}" type="slidenum">
              <a:rPr lang="en-US" smtClean="0"/>
              <a:pPr defTabSz="911229"/>
              <a:t>64</a:t>
            </a:fld>
            <a:endParaRPr lang="en-US" smtClean="0"/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4559419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18099" y="8895078"/>
            <a:ext cx="675761" cy="246366"/>
          </a:xfrm>
        </p:spPr>
        <p:txBody>
          <a:bodyPr/>
          <a:lstStyle/>
          <a:p>
            <a:pPr defTabSz="909710">
              <a:defRPr/>
            </a:pPr>
            <a:fld id="{5858BD08-603D-48F8-9A20-C039EB7A66EE}" type="slidenum">
              <a:rPr lang="en-US" smtClean="0">
                <a:solidFill>
                  <a:srgbClr val="000000"/>
                </a:solidFill>
              </a:rPr>
              <a:pPr defTabSz="909710">
                <a:defRPr/>
              </a:pPr>
              <a:t>65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619903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4907561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A0F53B-08EA-4073-80AE-4E886F043ACC}" type="slidenum">
              <a:rPr lang="en-US" smtClean="0"/>
              <a:pPr>
                <a:defRPr/>
              </a:pPr>
              <a:t>67</a:t>
            </a:fld>
            <a:endParaRPr lang="en-US" smtClean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743561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3"/>
          <p:cNvSpPr txBox="1">
            <a:spLocks noGrp="1" noChangeArrowheads="1"/>
          </p:cNvSpPr>
          <p:nvPr/>
        </p:nvSpPr>
        <p:spPr bwMode="auto">
          <a:xfrm>
            <a:off x="3085167" y="9047042"/>
            <a:ext cx="690779" cy="24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01" tIns="46413" rIns="45801" bIns="46413" anchor="b">
            <a:spAutoFit/>
          </a:bodyPr>
          <a:lstStyle/>
          <a:p>
            <a:pPr algn="ctr" defTabSz="928629"/>
            <a:fld id="{10D51B6F-E5CE-42ED-829B-9910A1E4B827}" type="slidenum">
              <a:rPr lang="en-US" sz="1000">
                <a:solidFill>
                  <a:srgbClr val="000000"/>
                </a:solidFill>
              </a:rPr>
              <a:pPr algn="ctr" defTabSz="928629"/>
              <a:t>68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6280625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A4B87A-6B35-42ED-94E4-E42FBCA0FC60}" type="slidenum">
              <a:rPr lang="en-US" smtClean="0"/>
              <a:pPr>
                <a:defRPr/>
              </a:pPr>
              <a:t>69</a:t>
            </a:fld>
            <a:endParaRPr lang="en-US" smtClean="0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2730590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52728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6E58DB-D0D6-49D5-951D-181A46E522BB}" type="slidenum">
              <a:rPr lang="en-US" smtClean="0"/>
              <a:pPr>
                <a:defRPr/>
              </a:pPr>
              <a:t>71</a:t>
            </a:fld>
            <a:endParaRPr lang="en-US" smtClean="0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7506370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822"/>
            <a:ext cx="690779" cy="247989"/>
          </a:xfrm>
        </p:spPr>
        <p:txBody>
          <a:bodyPr/>
          <a:lstStyle/>
          <a:p>
            <a:pPr>
              <a:defRPr/>
            </a:pPr>
            <a:fld id="{CD7F88F9-67A0-4DD5-9BC7-F7DE73C9931D}" type="slidenum">
              <a:rPr lang="en-US" smtClean="0"/>
              <a:pPr>
                <a:defRPr/>
              </a:pPr>
              <a:t>72</a:t>
            </a:fld>
            <a:endParaRPr lang="en-US" smtClean="0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8634291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822"/>
            <a:ext cx="690779" cy="247989"/>
          </a:xfrm>
        </p:spPr>
        <p:txBody>
          <a:bodyPr/>
          <a:lstStyle/>
          <a:p>
            <a:pPr>
              <a:defRPr/>
            </a:pPr>
            <a:fld id="{6431A3C4-953E-479E-AB9F-C945280D9038}" type="slidenum">
              <a:rPr lang="en-US" smtClean="0"/>
              <a:pPr>
                <a:defRPr/>
              </a:pPr>
              <a:t>73</a:t>
            </a:fld>
            <a:endParaRPr lang="en-US" smtClean="0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5132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3"/>
          <p:cNvSpPr txBox="1">
            <a:spLocks noGrp="1" noChangeArrowheads="1"/>
          </p:cNvSpPr>
          <p:nvPr/>
        </p:nvSpPr>
        <p:spPr bwMode="auto">
          <a:xfrm>
            <a:off x="3085167" y="9047017"/>
            <a:ext cx="690779" cy="24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887" tIns="46499" rIns="45887" bIns="46499" anchor="b">
            <a:spAutoFit/>
          </a:bodyPr>
          <a:lstStyle>
            <a:lvl1pPr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B0048126-53D4-4726-BA03-1E6BD904C2DF}" type="slidenum">
              <a:rPr lang="en-US" sz="1000"/>
              <a:pPr algn="ctr" eaLnBrk="1" hangingPunct="1"/>
              <a:t>8</a:t>
            </a:fld>
            <a:endParaRPr lang="en-US" sz="100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3487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68D18C-0784-4943-AE98-17D8DF7C11EF}" type="slidenum">
              <a:rPr lang="en-US" smtClean="0"/>
              <a:pPr>
                <a:defRPr/>
              </a:pPr>
              <a:t>74</a:t>
            </a:fld>
            <a:endParaRPr lang="en-US" smtClean="0"/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1221686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9218099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 txBox="1">
            <a:spLocks noGrp="1" noChangeArrowheads="1"/>
          </p:cNvSpPr>
          <p:nvPr/>
        </p:nvSpPr>
        <p:spPr bwMode="auto">
          <a:xfrm>
            <a:off x="3084514" y="9047163"/>
            <a:ext cx="6921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37408F01-780E-4886-93F5-C78D10FDAB23}" type="slidenum">
              <a:rPr lang="en-US" sz="1000"/>
              <a:pPr algn="ctr" defTabSz="930275"/>
              <a:t>76</a:t>
            </a:fld>
            <a:endParaRPr lang="en-US" sz="10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0175" y="582613"/>
            <a:ext cx="4057650" cy="3044825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5" tIns="46135" rIns="46135" bIns="46135"/>
          <a:lstStyle/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5000908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8129365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3"/>
          <p:cNvSpPr txBox="1">
            <a:spLocks noGrp="1" noChangeArrowheads="1"/>
          </p:cNvSpPr>
          <p:nvPr/>
        </p:nvSpPr>
        <p:spPr bwMode="auto">
          <a:xfrm>
            <a:off x="3083611" y="9046822"/>
            <a:ext cx="693890" cy="24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14" tIns="46425" rIns="45814" bIns="46425" anchor="b">
            <a:spAutoFit/>
          </a:bodyPr>
          <a:lstStyle/>
          <a:p>
            <a:pPr algn="ctr" defTabSz="928688"/>
            <a:fld id="{E3DF93DA-A49A-4A19-BD82-46C4AC1D0ED9}" type="slidenum">
              <a:rPr lang="en-US" sz="1000"/>
              <a:pPr algn="ctr" defTabSz="928688"/>
              <a:t>78</a:t>
            </a:fld>
            <a:endParaRPr lang="en-US" sz="1000"/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smtClean="0"/>
              <a:t>This shows the drop in Combined Ratio for each line of business that would be needed to maintain a constant ROE, given a 1-percentage-point drop in investment yield</a:t>
            </a:r>
          </a:p>
        </p:txBody>
      </p:sp>
    </p:spTree>
    <p:extLst>
      <p:ext uri="{BB962C8B-B14F-4D97-AF65-F5344CB8AC3E}">
        <p14:creationId xmlns:p14="http://schemas.microsoft.com/office/powerpoint/2010/main" val="128512679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 txBox="1">
            <a:spLocks noGrp="1" noChangeArrowheads="1"/>
          </p:cNvSpPr>
          <p:nvPr/>
        </p:nvSpPr>
        <p:spPr bwMode="auto">
          <a:xfrm>
            <a:off x="3086100" y="9047163"/>
            <a:ext cx="6889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47C89156-2F8B-41D7-B79C-F708654623FD}" type="slidenum">
              <a:rPr lang="en-US" sz="1000"/>
              <a:pPr algn="ctr" defTabSz="931863"/>
              <a:t>79</a:t>
            </a:fld>
            <a:endParaRPr lang="en-US" sz="10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0" tIns="46130" rIns="46130" bIns="4613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3901784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 txBox="1">
            <a:spLocks noGrp="1" noChangeArrowheads="1"/>
          </p:cNvSpPr>
          <p:nvPr/>
        </p:nvSpPr>
        <p:spPr bwMode="auto">
          <a:xfrm>
            <a:off x="3025709" y="8848262"/>
            <a:ext cx="672717" cy="2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986" tIns="45586" rIns="44986" bIns="45586" anchor="b">
            <a:spAutoFit/>
          </a:bodyPr>
          <a:lstStyle/>
          <a:p>
            <a:pPr algn="ctr" defTabSz="910927"/>
            <a:fld id="{68D79A82-C6A8-435D-975A-0BA087ED921A}" type="slidenum">
              <a:rPr lang="en-US" sz="1000"/>
              <a:pPr algn="ctr" defTabSz="910927"/>
              <a:t>80</a:t>
            </a:fld>
            <a:endParaRPr lang="en-US" sz="1000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5161" tIns="45161" rIns="45161" bIns="45161"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23166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83B376-F23E-48FD-9F60-27B7930CFDF2}" type="slidenum">
              <a:rPr lang="en-US" smtClean="0"/>
              <a:pPr>
                <a:defRPr/>
              </a:pPr>
              <a:t>81</a:t>
            </a:fld>
            <a:endParaRPr lang="en-US" smtClean="0"/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930367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83B376-F23E-48FD-9F60-27B7930CFDF2}" type="slidenum">
              <a:rPr lang="en-US" smtClean="0"/>
              <a:pPr>
                <a:defRPr/>
              </a:pPr>
              <a:t>82</a:t>
            </a:fld>
            <a:endParaRPr lang="en-US" smtClean="0"/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126771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3"/>
          <p:cNvSpPr txBox="1">
            <a:spLocks noGrp="1" noChangeArrowheads="1"/>
          </p:cNvSpPr>
          <p:nvPr/>
        </p:nvSpPr>
        <p:spPr bwMode="auto">
          <a:xfrm>
            <a:off x="3085167" y="9047017"/>
            <a:ext cx="690779" cy="24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8CF14289-BFB6-4620-B50D-5080FC444261}" type="slidenum">
              <a:rPr lang="en-US" sz="1000"/>
              <a:pPr algn="ctr" defTabSz="930275"/>
              <a:t>83</a:t>
            </a:fld>
            <a:endParaRPr lang="en-US" sz="100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28703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3"/>
          <p:cNvSpPr txBox="1">
            <a:spLocks noGrp="1" noChangeArrowheads="1"/>
          </p:cNvSpPr>
          <p:nvPr/>
        </p:nvSpPr>
        <p:spPr bwMode="auto">
          <a:xfrm>
            <a:off x="3085167" y="9047017"/>
            <a:ext cx="690779" cy="24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887" tIns="46499" rIns="45887" bIns="46499" anchor="b">
            <a:spAutoFit/>
          </a:bodyPr>
          <a:lstStyle>
            <a:lvl1pPr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0BBB1620-7D06-4189-A178-1268F3D6AE61}" type="slidenum">
              <a:rPr lang="en-US" sz="1000"/>
              <a:pPr algn="ctr" eaLnBrk="1" hangingPunct="1"/>
              <a:t>10</a:t>
            </a:fld>
            <a:endParaRPr lang="en-US" sz="100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92658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3"/>
          <p:cNvSpPr txBox="1">
            <a:spLocks noGrp="1" noChangeArrowheads="1"/>
          </p:cNvSpPr>
          <p:nvPr/>
        </p:nvSpPr>
        <p:spPr bwMode="auto">
          <a:xfrm>
            <a:off x="3089207" y="9000412"/>
            <a:ext cx="695150" cy="24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14" tIns="46425" rIns="45814" bIns="46425" anchor="b">
            <a:spAutoFit/>
          </a:bodyPr>
          <a:lstStyle/>
          <a:p>
            <a:pPr algn="ctr" defTabSz="928688"/>
            <a:fld id="{E3DF93DA-A49A-4A19-BD82-46C4AC1D0ED9}" type="slidenum">
              <a:rPr lang="en-US" sz="1000"/>
              <a:pPr algn="ctr" defTabSz="928688"/>
              <a:t>84</a:t>
            </a:fld>
            <a:endParaRPr lang="en-US" sz="1000"/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smtClean="0"/>
              <a:t>This shows the drop in Combined Ratio for each line of business that would be needed to maintain a constant ROE, given a 1-percentage-point drop in investment yield</a:t>
            </a:r>
          </a:p>
        </p:txBody>
      </p:sp>
    </p:spTree>
    <p:extLst>
      <p:ext uri="{BB962C8B-B14F-4D97-AF65-F5344CB8AC3E}">
        <p14:creationId xmlns:p14="http://schemas.microsoft.com/office/powerpoint/2010/main" val="9596068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083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7422" indent="-279778" defTabSz="91083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19111" indent="-223822" defTabSz="91083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66756" indent="-223822" defTabSz="91083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4400" indent="-223822" defTabSz="91083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2045" indent="-223822" defTabSz="910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09689" indent="-223822" defTabSz="910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57334" indent="-223822" defTabSz="910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04978" indent="-223822" defTabSz="910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E19F311-31B5-4DFA-A883-1DAC86264FD0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98910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74152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28E22D-B324-4FA6-B14C-B990912558F9}" type="slidenum">
              <a:rPr lang="en-US" smtClean="0"/>
              <a:pPr>
                <a:defRPr/>
              </a:pPr>
              <a:t>87</a:t>
            </a:fld>
            <a:endParaRPr lang="en-US" smtClean="0"/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6328796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EB345-5751-4A4D-AEB1-4B36327EB547}" type="slidenum">
              <a:rPr lang="en-US" smtClean="0"/>
              <a:pPr>
                <a:defRPr/>
              </a:pPr>
              <a:t>88</a:t>
            </a:fld>
            <a:endParaRPr lang="en-US" smtClean="0"/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218890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 txBox="1">
            <a:spLocks noGrp="1" noChangeArrowheads="1"/>
          </p:cNvSpPr>
          <p:nvPr/>
        </p:nvSpPr>
        <p:spPr bwMode="auto">
          <a:xfrm>
            <a:off x="3085167" y="9046822"/>
            <a:ext cx="690779" cy="24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2B7B4AF2-885E-4590-9F62-EC63C2F56F96}" type="slidenum">
              <a:rPr lang="en-US" sz="1000"/>
              <a:pPr algn="ctr" defTabSz="930275"/>
              <a:t>89</a:t>
            </a:fld>
            <a:endParaRPr lang="en-US" sz="100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21875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 txBox="1">
            <a:spLocks noGrp="1" noChangeArrowheads="1"/>
          </p:cNvSpPr>
          <p:nvPr/>
        </p:nvSpPr>
        <p:spPr bwMode="auto">
          <a:xfrm>
            <a:off x="3085167" y="9046822"/>
            <a:ext cx="690779" cy="24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2B7B4AF2-885E-4590-9F62-EC63C2F56F96}" type="slidenum">
              <a:rPr lang="en-US" sz="1000"/>
              <a:pPr algn="ctr" defTabSz="930275"/>
              <a:t>90</a:t>
            </a:fld>
            <a:endParaRPr lang="en-US" sz="100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2013821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26AC5C-5A9A-499C-AB4F-C9EEC46BE5D7}" type="slidenum">
              <a:rPr lang="en-US" smtClean="0"/>
              <a:pPr>
                <a:defRPr/>
              </a:pPr>
              <a:t>92</a:t>
            </a:fld>
            <a:endParaRPr lang="en-US" smtClean="0"/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0808751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A3E939-F1D0-41DA-A43F-F133257CB54E}" type="slidenum">
              <a:rPr lang="en-US" smtClean="0"/>
              <a:pPr>
                <a:defRPr/>
              </a:pPr>
              <a:t>93</a:t>
            </a:fld>
            <a:endParaRPr lang="en-US" smtClean="0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3871322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865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380004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B1E2D-9E3B-489B-B028-5CDAC6EDB195}" type="slidenum">
              <a:rPr lang="en-US" smtClean="0">
                <a:latin typeface="Arial" pitchFamily="34" charset="0"/>
              </a:rPr>
              <a:pPr/>
              <a:t>95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18969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52782D-D8FB-4276-8BCA-4B6DFFFC466F}" type="slidenum">
              <a:rPr lang="en-US" smtClean="0"/>
              <a:pPr/>
              <a:t>96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5227312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4CE74E-1094-49A4-9C03-0E11176BB269}" type="slidenum">
              <a:rPr lang="en-US" smtClean="0"/>
              <a:pPr/>
              <a:t>97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740109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01C3E9-54A0-4826-9DC2-5AA80C9A51A5}" type="slidenum">
              <a:rPr lang="en-US" smtClean="0">
                <a:latin typeface="Arial" pitchFamily="34" charset="0"/>
              </a:rPr>
              <a:pPr/>
              <a:t>98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35264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 txBox="1">
            <a:spLocks noGrp="1" noChangeArrowheads="1"/>
          </p:cNvSpPr>
          <p:nvPr/>
        </p:nvSpPr>
        <p:spPr bwMode="auto">
          <a:xfrm>
            <a:off x="3085167" y="9047017"/>
            <a:ext cx="690779" cy="24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366121B2-AFCC-41A7-9BEE-2DE26DCFEEA2}" type="slidenum">
              <a:rPr lang="en-US" sz="1000"/>
              <a:pPr algn="ctr" defTabSz="930275"/>
              <a:t>99</a:t>
            </a:fld>
            <a:endParaRPr lang="en-US" sz="10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86545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 txBox="1">
            <a:spLocks noGrp="1" noChangeArrowheads="1"/>
          </p:cNvSpPr>
          <p:nvPr/>
        </p:nvSpPr>
        <p:spPr bwMode="auto">
          <a:xfrm>
            <a:off x="3085167" y="9047017"/>
            <a:ext cx="690779" cy="24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3E58B533-0B66-4F97-B11D-19ECC9AD04CC}" type="slidenum">
              <a:rPr lang="en-US" sz="1000"/>
              <a:pPr algn="ctr" defTabSz="930275"/>
              <a:t>100</a:t>
            </a:fld>
            <a:endParaRPr lang="en-US" sz="10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422593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 txBox="1">
            <a:spLocks noGrp="1" noChangeArrowheads="1"/>
          </p:cNvSpPr>
          <p:nvPr/>
        </p:nvSpPr>
        <p:spPr bwMode="auto">
          <a:xfrm>
            <a:off x="3085167" y="9047017"/>
            <a:ext cx="690779" cy="24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0308E720-C3F5-487C-BB5A-778C2C754AED}" type="slidenum">
              <a:rPr lang="en-US" sz="1000"/>
              <a:pPr algn="ctr" defTabSz="930275"/>
              <a:t>101</a:t>
            </a:fld>
            <a:endParaRPr lang="en-US" sz="10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07430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3D68F1-0777-4B1E-A52C-51505E82C0DB}" type="slidenum">
              <a:rPr lang="en-US" smtClean="0"/>
              <a:pPr>
                <a:defRPr/>
              </a:pPr>
              <a:t>102</a:t>
            </a:fld>
            <a:endParaRPr lang="en-US" smtClean="0"/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14258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83"/>
          <p:cNvSpPr>
            <a:spLocks noChangeArrowheads="1"/>
          </p:cNvSpPr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" name="Picture 1188" descr="Title Page bar_112409_1pm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8288"/>
            <a:ext cx="9144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80"/>
          <p:cNvSpPr>
            <a:spLocks noChangeArrowheads="1"/>
          </p:cNvSpPr>
          <p:nvPr userDrawn="1"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7" name="Picture 118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8" name="Rectangle 108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979738"/>
            <a:ext cx="7772400" cy="649287"/>
          </a:xfrm>
          <a:ln algn="ctr"/>
        </p:spPr>
        <p:txBody>
          <a:bodyPr>
            <a:spAutoFit/>
          </a:bodyPr>
          <a:lstStyle>
            <a:lvl1pPr algn="ctr">
              <a:lnSpc>
                <a:spcPct val="85000"/>
              </a:lnSpc>
              <a:spcBef>
                <a:spcPct val="40000"/>
              </a:spcBef>
              <a:defRPr sz="4300" smtClean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81979" name="Rectangle 1083"/>
          <p:cNvSpPr>
            <a:spLocks noGrp="1" noChangeArrowheads="1"/>
          </p:cNvSpPr>
          <p:nvPr>
            <p:ph type="subTitle" idx="1"/>
          </p:nvPr>
        </p:nvSpPr>
        <p:spPr>
          <a:xfrm>
            <a:off x="668338" y="4867275"/>
            <a:ext cx="7807325" cy="430213"/>
          </a:xfrm>
        </p:spPr>
        <p:txBody>
          <a:bodyPr>
            <a:spAutoFit/>
          </a:bodyPr>
          <a:lstStyle>
            <a:lvl1pPr marL="0" indent="0" algn="ctr">
              <a:lnSpc>
                <a:spcPct val="85000"/>
              </a:lnSpc>
              <a:spcBef>
                <a:spcPct val="25000"/>
              </a:spcBef>
              <a:buFont typeface="Wingdings" pitchFamily="2" charset="2"/>
              <a:buNone/>
              <a:defRPr sz="2600" b="1" smtClean="0">
                <a:solidFill>
                  <a:srgbClr val="225A7A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8" name="Rectangle 118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Rectangle 118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0" name="Rectangle 118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A298A7-07D0-41F4-A57B-095D4458D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C345D-58F2-4414-BF4A-B7296ABFC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 lIns="91440" rIns="91440" rtlCol="0"/>
          <a:lstStyle/>
          <a:p>
            <a:pPr lvl="0"/>
            <a:endParaRPr lang="en-US" noProof="0" smtClean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C86FA-B60D-423D-926C-A543DAD8D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90488"/>
            <a:ext cx="7400925" cy="860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5300" y="1647825"/>
            <a:ext cx="8153400" cy="4652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DCD5A-272D-460F-810D-8B44844B5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8FF3-5AB6-4EC6-BDC2-E6058C96F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4BFB2-9712-42D6-90C8-408268A19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90DBB-527D-49DE-BE17-F2C090C1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B4C8B-F8C1-4480-ADCB-1FB9116D9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D1549-189B-430A-BC2E-B6FA9183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3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49112-2361-4913-9798-B6AEBB59A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2EC06-222A-42D0-87E9-064A6BEAE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rIns="91440"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FF8B8-F0F3-400C-8102-4AEACDC8D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Rectangle 104"/>
          <p:cNvSpPr>
            <a:spLocks noChangeArrowheads="1"/>
          </p:cNvSpPr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0115" name="Picture 109" descr="Text Page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47825"/>
            <a:ext cx="8153400" cy="4652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17" name="Rectangle 44"/>
          <p:cNvSpPr>
            <a:spLocks noGrp="1" noChangeArrowheads="1"/>
          </p:cNvSpPr>
          <p:nvPr>
            <p:ph type="title"/>
          </p:nvPr>
        </p:nvSpPr>
        <p:spPr bwMode="black">
          <a:xfrm>
            <a:off x="298450" y="90488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</a:t>
            </a:r>
            <a:br>
              <a:rPr lang="en-US" smtClean="0"/>
            </a:br>
            <a:r>
              <a:rPr lang="en-US" smtClean="0"/>
              <a:t>Master title style</a:t>
            </a:r>
          </a:p>
        </p:txBody>
      </p:sp>
      <p:sp>
        <p:nvSpPr>
          <p:cNvPr id="1125" name="Rectangle 101"/>
          <p:cNvSpPr>
            <a:spLocks noChangeArrowheads="1"/>
          </p:cNvSpPr>
          <p:nvPr/>
        </p:nvSpPr>
        <p:spPr bwMode="auto">
          <a:xfrm>
            <a:off x="0" y="6807200"/>
            <a:ext cx="9144000" cy="50800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0119" name="Picture 102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1288" y="349250"/>
            <a:ext cx="12287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" name="Rectangle 10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30" name="Rectangle 10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134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lnSpc>
                <a:spcPct val="85000"/>
              </a:lnSpc>
              <a:spcBef>
                <a:spcPct val="20000"/>
              </a:spcBef>
              <a:defRPr sz="9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F8B5C7A-7BED-4BF9-AD02-83F44DE0B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7" r:id="rId1"/>
    <p:sldLayoutId id="2147485426" r:id="rId2"/>
    <p:sldLayoutId id="2147485427" r:id="rId3"/>
    <p:sldLayoutId id="2147485428" r:id="rId4"/>
    <p:sldLayoutId id="2147485429" r:id="rId5"/>
    <p:sldLayoutId id="2147485430" r:id="rId6"/>
    <p:sldLayoutId id="2147485431" r:id="rId7"/>
    <p:sldLayoutId id="2147485432" r:id="rId8"/>
    <p:sldLayoutId id="2147485433" r:id="rId9"/>
    <p:sldLayoutId id="2147485434" r:id="rId10"/>
    <p:sldLayoutId id="2147485435" r:id="rId11"/>
    <p:sldLayoutId id="2147485436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 charset="0"/>
          <a:ea typeface="+mj-ea"/>
          <a:cs typeface="+mj-cs"/>
        </a:defRPr>
      </a:lvl1pPr>
      <a:lvl2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2pPr>
      <a:lvl3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3pPr>
      <a:lvl4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4pPr>
      <a:lvl5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5pPr>
      <a:lvl6pPr marL="4572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6pPr>
      <a:lvl7pPr marL="9144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7pPr>
      <a:lvl8pPr marL="13716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8pPr>
      <a:lvl9pPr marL="18288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9pPr>
    </p:titleStyle>
    <p:bodyStyle>
      <a:lvl1pPr marL="292100" indent="-2921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400">
          <a:solidFill>
            <a:schemeClr val="tx1"/>
          </a:solidFill>
          <a:latin typeface="Arial" charset="0"/>
          <a:ea typeface="+mn-ea"/>
          <a:cs typeface="+mn-cs"/>
        </a:defRPr>
      </a:lvl1pPr>
      <a:lvl2pPr marL="635000" indent="-2286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200">
          <a:solidFill>
            <a:schemeClr val="tx1"/>
          </a:solidFill>
          <a:latin typeface="Arial" charset="0"/>
        </a:defRPr>
      </a:lvl2pPr>
      <a:lvl3pPr marL="9779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Arial" charset="0"/>
        </a:defRPr>
      </a:lvl3pPr>
      <a:lvl4pPr marL="13208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Arial" charset="0"/>
        </a:defRPr>
      </a:lvl4pPr>
      <a:lvl5pPr marL="1663700" indent="-228600" algn="l" rtl="0" eaLnBrk="0" fontAlgn="base" hangingPunct="0">
        <a:lnSpc>
          <a:spcPct val="95000"/>
        </a:lnSpc>
        <a:spcBef>
          <a:spcPct val="15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Arial" charset="0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2.vml"/><Relationship Id="rId5" Type="http://schemas.openxmlformats.org/officeDocument/2006/relationships/image" Target="../media/image87.emf"/><Relationship Id="rId4" Type="http://schemas.openxmlformats.org/officeDocument/2006/relationships/oleObject" Target="../embeddings/oleObject73.bin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3.vml"/><Relationship Id="rId5" Type="http://schemas.openxmlformats.org/officeDocument/2006/relationships/image" Target="../media/image88.emf"/><Relationship Id="rId4" Type="http://schemas.openxmlformats.org/officeDocument/2006/relationships/oleObject" Target="../embeddings/oleObject74.bin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i.org/presentations" TargetMode="Externa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mc.org/advocacy/campaigns_and_coalitions/fixdocshortag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mc.org/advocacy/campaigns_and_coalitions/fixdocshortage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mc.org/advocacy/campaigns_and_coalitions/fixdocshortage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6.bin"/><Relationship Id="rId4" Type="http://schemas.openxmlformats.org/officeDocument/2006/relationships/hyperlink" Target="http://journals.lww.com/journalpatientsafety/Fulltext/2013/09000/A_New,_Evidence_based_Estimate_of_Patient_Harms.2.aspx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4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cms.gov/Research-Statistics-Data-and-Systems/Statistics-Trends-and-Reports/NationalHealthExpendData/NationalHealthAccountsProjected.htm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6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7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hyperlink" Target="http://www.cms.gov/Research-Statistics-Data-and-Systems/Statistics-Trends-and-Reports/NationalHealthExpendData/NationalHealthAccountsProjected.html" TargetMode="Externa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29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30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3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33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34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3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36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37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3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39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40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hyperlink" Target="http://www.cms.gov/Research-Statistics-Data-and-Systems/Statistics-Trends-and-Reports/NationalHealthExpendData/NationalHealthAccountsProjected.html" TargetMode="Externa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41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aspe.hhs.gov/health/reports/2014/MarketPlaceEnrollment/Mar2014/ib_2014mar_enrollment.pdf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pe.hhs.gov/health/reports/2014/PreventiveServices/ib_PreventiveServices.pdf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nd.org/pubs/research_reports/RR493.html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hyperlink" Target="http://www.rand.org/pubs/research_reports/RR493.html" TargetMode="External"/><Relationship Id="rId5" Type="http://schemas.openxmlformats.org/officeDocument/2006/relationships/image" Target="../media/image51.emf"/><Relationship Id="rId4" Type="http://schemas.openxmlformats.org/officeDocument/2006/relationships/oleObject" Target="../embeddings/oleObject42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hyperlink" Target="http://www.rand.org/pubs/research_reports/RR493.html" TargetMode="External"/><Relationship Id="rId5" Type="http://schemas.openxmlformats.org/officeDocument/2006/relationships/image" Target="../media/image52.emf"/><Relationship Id="rId4" Type="http://schemas.openxmlformats.org/officeDocument/2006/relationships/oleObject" Target="../embeddings/oleObject4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44.bin"/><Relationship Id="rId4" Type="http://schemas.openxmlformats.org/officeDocument/2006/relationships/notesSlide" Target="../notesSlides/notesSlide5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54.emf"/><Relationship Id="rId4" Type="http://schemas.openxmlformats.org/officeDocument/2006/relationships/oleObject" Target="../embeddings/oleObject45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46.bin"/><Relationship Id="rId4" Type="http://schemas.openxmlformats.org/officeDocument/2006/relationships/notesSlide" Target="../notesSlides/notesSlide5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56.emf"/><Relationship Id="rId4" Type="http://schemas.openxmlformats.org/officeDocument/2006/relationships/oleObject" Target="../embeddings/oleObject47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57.emf"/><Relationship Id="rId5" Type="http://schemas.openxmlformats.org/officeDocument/2006/relationships/oleObject" Target="../embeddings/oleObject48.bin"/><Relationship Id="rId4" Type="http://schemas.openxmlformats.org/officeDocument/2006/relationships/notesSlide" Target="../notesSlides/notesSlide6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58.emf"/><Relationship Id="rId4" Type="http://schemas.openxmlformats.org/officeDocument/2006/relationships/oleObject" Target="../embeddings/oleObject49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59.emf"/><Relationship Id="rId4" Type="http://schemas.openxmlformats.org/officeDocument/2006/relationships/oleObject" Target="../embeddings/oleObject50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60.emf"/><Relationship Id="rId5" Type="http://schemas.openxmlformats.org/officeDocument/2006/relationships/oleObject" Target="../embeddings/oleObject51.bin"/><Relationship Id="rId4" Type="http://schemas.openxmlformats.org/officeDocument/2006/relationships/notesSlide" Target="../notesSlides/notesSlide6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61.emf"/><Relationship Id="rId4" Type="http://schemas.openxmlformats.org/officeDocument/2006/relationships/oleObject" Target="../embeddings/oleObject52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62.emf"/><Relationship Id="rId4" Type="http://schemas.openxmlformats.org/officeDocument/2006/relationships/oleObject" Target="../embeddings/oleObject53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63.emf"/><Relationship Id="rId4" Type="http://schemas.openxmlformats.org/officeDocument/2006/relationships/oleObject" Target="../embeddings/oleObject54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64.emf"/><Relationship Id="rId4" Type="http://schemas.openxmlformats.org/officeDocument/2006/relationships/oleObject" Target="../embeddings/oleObject55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65.emf"/><Relationship Id="rId4" Type="http://schemas.openxmlformats.org/officeDocument/2006/relationships/oleObject" Target="../embeddings/oleObject56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66.emf"/><Relationship Id="rId5" Type="http://schemas.openxmlformats.org/officeDocument/2006/relationships/oleObject" Target="../embeddings/oleObject57.bin"/><Relationship Id="rId4" Type="http://schemas.openxmlformats.org/officeDocument/2006/relationships/hyperlink" Target="http://www.federalreserve.gov/releases/h15/data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67.emf"/><Relationship Id="rId5" Type="http://schemas.openxmlformats.org/officeDocument/2006/relationships/oleObject" Target="../embeddings/oleObject58.bin"/><Relationship Id="rId4" Type="http://schemas.openxmlformats.org/officeDocument/2006/relationships/hyperlink" Target="http://www.federalreserve.gov/releases/h15/data.htm" TargetMode="Externa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68.emf"/><Relationship Id="rId4" Type="http://schemas.openxmlformats.org/officeDocument/2006/relationships/oleObject" Target="../embeddings/oleObject59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69.emf"/><Relationship Id="rId4" Type="http://schemas.openxmlformats.org/officeDocument/2006/relationships/oleObject" Target="../embeddings/oleObject60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Relationship Id="rId5" Type="http://schemas.openxmlformats.org/officeDocument/2006/relationships/image" Target="../media/image70.emf"/><Relationship Id="rId4" Type="http://schemas.openxmlformats.org/officeDocument/2006/relationships/oleObject" Target="../embeddings/oleObject61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71.emf"/><Relationship Id="rId4" Type="http://schemas.openxmlformats.org/officeDocument/2006/relationships/oleObject" Target="../embeddings/oleObject62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72.emf"/><Relationship Id="rId4" Type="http://schemas.openxmlformats.org/officeDocument/2006/relationships/oleObject" Target="../embeddings/oleObject63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73.emf"/><Relationship Id="rId4" Type="http://schemas.openxmlformats.org/officeDocument/2006/relationships/oleObject" Target="../embeddings/oleObject64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74.emf"/><Relationship Id="rId4" Type="http://schemas.openxmlformats.org/officeDocument/2006/relationships/oleObject" Target="../embeddings/oleObject65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75.emf"/><Relationship Id="rId4" Type="http://schemas.openxmlformats.org/officeDocument/2006/relationships/oleObject" Target="../embeddings/oleObject66.bin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ii.org/assets/docs/pdf/paper_CyberRisk_2013.pdf" TargetMode="Externa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notesSlide" Target="../notesSlides/notesSlide89.xml"/><Relationship Id="rId7" Type="http://schemas.openxmlformats.org/officeDocument/2006/relationships/image" Target="../media/image78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77.jpeg"/><Relationship Id="rId5" Type="http://schemas.openxmlformats.org/officeDocument/2006/relationships/image" Target="../media/image76.emf"/><Relationship Id="rId10" Type="http://schemas.openxmlformats.org/officeDocument/2006/relationships/image" Target="../media/image81.jpeg"/><Relationship Id="rId4" Type="http://schemas.openxmlformats.org/officeDocument/2006/relationships/oleObject" Target="../embeddings/oleObject67.bin"/><Relationship Id="rId9" Type="http://schemas.openxmlformats.org/officeDocument/2006/relationships/image" Target="../media/image80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7.vml"/><Relationship Id="rId5" Type="http://schemas.openxmlformats.org/officeDocument/2006/relationships/image" Target="../media/image82.emf"/><Relationship Id="rId4" Type="http://schemas.openxmlformats.org/officeDocument/2006/relationships/oleObject" Target="../embeddings/oleObject68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8.vml"/><Relationship Id="rId5" Type="http://schemas.openxmlformats.org/officeDocument/2006/relationships/image" Target="../media/image83.emf"/><Relationship Id="rId4" Type="http://schemas.openxmlformats.org/officeDocument/2006/relationships/oleObject" Target="../embeddings/oleObject69.bin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84.emf"/><Relationship Id="rId4" Type="http://schemas.openxmlformats.org/officeDocument/2006/relationships/oleObject" Target="../embeddings/oleObject70.bin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85.emf"/><Relationship Id="rId4" Type="http://schemas.openxmlformats.org/officeDocument/2006/relationships/oleObject" Target="../embeddings/oleObject71.bin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1.vml"/><Relationship Id="rId5" Type="http://schemas.openxmlformats.org/officeDocument/2006/relationships/image" Target="../media/image86.emf"/><Relationship Id="rId4" Type="http://schemas.openxmlformats.org/officeDocument/2006/relationships/oleObject" Target="../embeddings/oleObject7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80083"/>
            <a:ext cx="9104313" cy="2394502"/>
          </a:xfrm>
          <a:ln/>
        </p:spPr>
        <p:txBody>
          <a:bodyPr/>
          <a:lstStyle/>
          <a:p>
            <a:r>
              <a:rPr lang="en-US" sz="4400" dirty="0" smtClean="0"/>
              <a:t>Medical Professional Liability Outlook and Economic Impacts of the Changing Healthcare Environment</a:t>
            </a:r>
            <a:endParaRPr lang="en-US" sz="3400" i="1" dirty="0">
              <a:solidFill>
                <a:srgbClr val="FF0000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821469"/>
            <a:ext cx="8952271" cy="847348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z="2800" dirty="0" smtClean="0"/>
              <a:t>Insurance Information Institute</a:t>
            </a:r>
          </a:p>
          <a:p>
            <a:pPr>
              <a:lnSpc>
                <a:spcPct val="75000"/>
              </a:lnSpc>
            </a:pPr>
            <a:r>
              <a:rPr lang="en-US" sz="2800" dirty="0" smtClean="0"/>
              <a:t>August 27, 2014</a:t>
            </a:r>
            <a:endParaRPr lang="en-US" sz="2800" i="1" dirty="0" smtClean="0">
              <a:solidFill>
                <a:srgbClr val="FF0000"/>
              </a:solidFill>
            </a:endParaRPr>
          </a:p>
        </p:txBody>
      </p:sp>
      <p:sp>
        <p:nvSpPr>
          <p:cNvPr id="94212" name="Rectangle 3"/>
          <p:cNvSpPr txBox="1">
            <a:spLocks noChangeArrowheads="1"/>
          </p:cNvSpPr>
          <p:nvPr/>
        </p:nvSpPr>
        <p:spPr bwMode="gray">
          <a:xfrm>
            <a:off x="0" y="5886450"/>
            <a:ext cx="9144000" cy="97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2"/>
                </a:solidFill>
              </a:rPr>
              <a:t>Robert P. Hartwig, Ph.D., CPCU, President &amp; Economist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 dirty="0">
                <a:solidFill>
                  <a:schemeClr val="bg2"/>
                </a:solidFill>
                <a:sym typeface="Symbol" pitchFamily="18" charset="2"/>
              </a:rPr>
              <a:t>Insurance Information Institute  110 William Street  New York, NY 10038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 dirty="0">
                <a:solidFill>
                  <a:schemeClr val="bg1"/>
                </a:solidFill>
                <a:sym typeface="Symbol" pitchFamily="18" charset="2"/>
              </a:rPr>
              <a:t>Tel: 212.346.5520  Cell: 917.453.1885  bobh@iii.org  www.iii.org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</a:pPr>
            <a:fld id="{3A89DAE9-E439-4140-AB99-51AA468700C9}" type="slidenum">
              <a:rPr lang="en-US" sz="900"/>
              <a:pPr algn="r">
                <a:lnSpc>
                  <a:spcPct val="85000"/>
                </a:lnSpc>
                <a:spcBef>
                  <a:spcPct val="20000"/>
                </a:spcBef>
              </a:pPr>
              <a:t>10</a:t>
            </a:fld>
            <a:endParaRPr lang="en-US" sz="90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Growth in Healthcare Profession by Skill Level, 2012 – 2022F</a:t>
            </a:r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0" y="6567488"/>
            <a:ext cx="75692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 marL="133350" indent="-133350" eaLnBrk="0" hangingPunct="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sz="1100" dirty="0"/>
              <a:t>	Source: </a:t>
            </a:r>
            <a:r>
              <a:rPr lang="en-US" sz="1100" dirty="0" smtClean="0"/>
              <a:t>Bureau of Labor Statistics, Insurance Information Institute.</a:t>
            </a:r>
            <a:endParaRPr lang="en-US" sz="1100" dirty="0"/>
          </a:p>
        </p:txBody>
      </p:sp>
      <p:graphicFrame>
        <p:nvGraphicFramePr>
          <p:cNvPr id="2026500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017629"/>
              </p:ext>
            </p:extLst>
          </p:nvPr>
        </p:nvGraphicFramePr>
        <p:xfrm>
          <a:off x="304800" y="1296988"/>
          <a:ext cx="8623300" cy="499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3964" name="Chart" r:id="rId4" imgW="8601126" imgH="4619643" progId="MSGraph.Chart.8">
                  <p:embed followColorScheme="full"/>
                </p:oleObj>
              </mc:Choice>
              <mc:Fallback>
                <p:oleObj name="Chart" r:id="rId4" imgW="8601126" imgH="4619643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04800" y="1296988"/>
                        <a:ext cx="8623300" cy="4995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Rectangle 31"/>
          <p:cNvSpPr>
            <a:spLocks noChangeArrowheads="1"/>
          </p:cNvSpPr>
          <p:nvPr/>
        </p:nvSpPr>
        <p:spPr bwMode="black">
          <a:xfrm>
            <a:off x="347663" y="1139825"/>
            <a:ext cx="8221662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14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14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14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14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(Thousands of Jobs)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blackWhite">
          <a:xfrm>
            <a:off x="2737772" y="1549400"/>
            <a:ext cx="1391316" cy="659324"/>
          </a:xfrm>
          <a:prstGeom prst="wedgeRectCallout">
            <a:avLst>
              <a:gd name="adj1" fmla="val -78286"/>
              <a:gd name="adj2" fmla="val 5662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+1.015 Mill +20.3%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blackWhite">
          <a:xfrm>
            <a:off x="4490372" y="1958973"/>
            <a:ext cx="1391316" cy="659324"/>
          </a:xfrm>
          <a:prstGeom prst="wedgeRectCallout">
            <a:avLst>
              <a:gd name="adj1" fmla="val -80340"/>
              <a:gd name="adj2" fmla="val 8913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+697,000 +24.1%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blackWhite">
          <a:xfrm>
            <a:off x="6185824" y="2082797"/>
            <a:ext cx="1391316" cy="659324"/>
          </a:xfrm>
          <a:prstGeom prst="wedgeRectCallout">
            <a:avLst>
              <a:gd name="adj1" fmla="val -50560"/>
              <a:gd name="adj2" fmla="val 8696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+750,000 +30.1%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7709828" y="2463805"/>
            <a:ext cx="1391316" cy="659324"/>
          </a:xfrm>
          <a:prstGeom prst="wedgeRectCallout">
            <a:avLst>
              <a:gd name="adj1" fmla="val -25914"/>
              <a:gd name="adj2" fmla="val 11080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+425,000 +24.0%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369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2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02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6500" grpId="0" uiExpand="1" bld="series" animBg="0"/>
      <p:bldP spid="7" grpId="0" animBg="1"/>
      <p:bldP spid="8" grpId="0" animBg="1"/>
      <p:bldP spid="9" grpId="0" animBg="1"/>
      <p:bldP spid="10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4762B9FE-CE08-4BE9-9828-BA28F5D8B733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100</a:t>
            </a:fld>
            <a:endParaRPr lang="en-US" sz="90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675" y="90488"/>
            <a:ext cx="7451725" cy="860425"/>
          </a:xfrm>
        </p:spPr>
        <p:txBody>
          <a:bodyPr/>
          <a:lstStyle/>
          <a:p>
            <a:r>
              <a:rPr lang="en-US" sz="2600" smtClean="0">
                <a:latin typeface="Arial" pitchFamily="34" charset="0"/>
              </a:rPr>
              <a:t>Marsh: Total Limits Purchased, By Industry – Cyber Liability, All Revenue Size</a:t>
            </a: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-47625" y="6410325"/>
            <a:ext cx="9191625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Marsh Global Analytics, Marsh Risk Management Research Briefing, March 2013</a:t>
            </a:r>
          </a:p>
        </p:txBody>
      </p:sp>
      <p:graphicFrame>
        <p:nvGraphicFramePr>
          <p:cNvPr id="10242" name="Object 2"/>
          <p:cNvGraphicFramePr>
            <a:graphicFrameLocks/>
          </p:cNvGraphicFramePr>
          <p:nvPr/>
        </p:nvGraphicFramePr>
        <p:xfrm>
          <a:off x="215900" y="1828800"/>
          <a:ext cx="8610600" cy="398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23567" name="Chart" r:id="rId4" imgW="8972565" imgH="4152928" progId="MSGraph.Chart.8">
                  <p:embed followColorScheme="full"/>
                </p:oleObj>
              </mc:Choice>
              <mc:Fallback>
                <p:oleObj name="Chart" r:id="rId4" imgW="8972565" imgH="4152928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828800"/>
                        <a:ext cx="8610600" cy="398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980" name="Rectangle 4"/>
          <p:cNvSpPr>
            <a:spLocks noChangeArrowheads="1"/>
          </p:cNvSpPr>
          <p:nvPr/>
        </p:nvSpPr>
        <p:spPr bwMode="blackWhite">
          <a:xfrm>
            <a:off x="584200" y="1168400"/>
            <a:ext cx="7772400" cy="5969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1600" b="1">
                <a:solidFill>
                  <a:srgbClr val="FFFFFF"/>
                </a:solidFill>
              </a:rPr>
              <a:t>Cyber insurance limits purchased in 2012 averaged $16.8 million across all industries, an increase of nearly 20% over 2011.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black">
          <a:xfrm>
            <a:off x="195263" y="19399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Millions)</a:t>
            </a:r>
          </a:p>
        </p:txBody>
      </p:sp>
    </p:spTree>
    <p:extLst>
      <p:ext uri="{BB962C8B-B14F-4D97-AF65-F5344CB8AC3E}">
        <p14:creationId xmlns:p14="http://schemas.microsoft.com/office/powerpoint/2010/main" val="10987280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0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863D807-F0F5-47DD-B3E5-ECF9549DF425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101</a:t>
            </a:fld>
            <a:endParaRPr lang="en-US" sz="90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675" y="90488"/>
            <a:ext cx="7451725" cy="860425"/>
          </a:xfrm>
        </p:spPr>
        <p:txBody>
          <a:bodyPr/>
          <a:lstStyle/>
          <a:p>
            <a:r>
              <a:rPr lang="en-US" sz="2600" smtClean="0">
                <a:latin typeface="Arial" pitchFamily="34" charset="0"/>
              </a:rPr>
              <a:t>Marsh: Total Limits Purchased, By Industry – Cyber Liability, Revenue $1 Billion+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-47625" y="6410325"/>
            <a:ext cx="9191625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Marsh Global Analytics, Marsh Risk Management Research Briefing, March 2013</a:t>
            </a:r>
          </a:p>
        </p:txBody>
      </p:sp>
      <p:graphicFrame>
        <p:nvGraphicFramePr>
          <p:cNvPr id="11266" name="Object 2"/>
          <p:cNvGraphicFramePr>
            <a:graphicFrameLocks/>
          </p:cNvGraphicFramePr>
          <p:nvPr/>
        </p:nvGraphicFramePr>
        <p:xfrm>
          <a:off x="215900" y="1828800"/>
          <a:ext cx="8610600" cy="398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24591" name="Chart" r:id="rId4" imgW="8972565" imgH="4152928" progId="MSGraph.Chart.8">
                  <p:embed followColorScheme="full"/>
                </p:oleObj>
              </mc:Choice>
              <mc:Fallback>
                <p:oleObj name="Chart" r:id="rId4" imgW="8972565" imgH="4152928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828800"/>
                        <a:ext cx="8610600" cy="398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980" name="Rectangle 4"/>
          <p:cNvSpPr>
            <a:spLocks noChangeArrowheads="1"/>
          </p:cNvSpPr>
          <p:nvPr/>
        </p:nvSpPr>
        <p:spPr bwMode="blackWhite">
          <a:xfrm>
            <a:off x="584200" y="1168400"/>
            <a:ext cx="7772400" cy="5969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1600" b="1">
                <a:solidFill>
                  <a:srgbClr val="FFFFFF"/>
                </a:solidFill>
              </a:rPr>
              <a:t>Among larger companies, average cyber insurance limits purchased in 2012 increased nearly 30% over 2011.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black">
          <a:xfrm>
            <a:off x="195263" y="19399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Millions)</a:t>
            </a:r>
          </a:p>
        </p:txBody>
      </p:sp>
    </p:spTree>
    <p:extLst>
      <p:ext uri="{BB962C8B-B14F-4D97-AF65-F5344CB8AC3E}">
        <p14:creationId xmlns:p14="http://schemas.microsoft.com/office/powerpoint/2010/main" val="86156419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0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699" name="Rectangle 3"/>
          <p:cNvSpPr>
            <a:spLocks noChangeArrowheads="1"/>
          </p:cNvSpPr>
          <p:nvPr/>
        </p:nvSpPr>
        <p:spPr bwMode="blackWhite">
          <a:xfrm>
            <a:off x="685800" y="2327275"/>
            <a:ext cx="7772400" cy="1470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6000" b="1">
                <a:solidFill>
                  <a:srgbClr val="FFFFFF"/>
                </a:solidFill>
              </a:rPr>
              <a:t>www.iii.org</a:t>
            </a:r>
          </a:p>
        </p:txBody>
      </p:sp>
      <p:sp>
        <p:nvSpPr>
          <p:cNvPr id="2077700" name="Rectangle 4"/>
          <p:cNvSpPr>
            <a:spLocks noChangeArrowheads="1"/>
          </p:cNvSpPr>
          <p:nvPr/>
        </p:nvSpPr>
        <p:spPr bwMode="auto">
          <a:xfrm>
            <a:off x="161925" y="4232275"/>
            <a:ext cx="8696325" cy="23637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>
                <a:solidFill>
                  <a:srgbClr val="225A7A"/>
                </a:solidFill>
              </a:rPr>
              <a:t>Thank you for your time</a:t>
            </a:r>
            <a:br>
              <a:rPr lang="en-US" sz="3600" b="1" i="1" dirty="0">
                <a:solidFill>
                  <a:srgbClr val="225A7A"/>
                </a:solidFill>
              </a:rPr>
            </a:br>
            <a:r>
              <a:rPr lang="en-US" sz="3600" b="1" i="1" dirty="0">
                <a:solidFill>
                  <a:srgbClr val="225A7A"/>
                </a:solidFill>
              </a:rPr>
              <a:t>and your attention!</a:t>
            </a:r>
            <a:endParaRPr lang="en-US" sz="3600" b="1" i="1" dirty="0">
              <a:solidFill>
                <a:srgbClr val="FF0000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>
                <a:solidFill>
                  <a:srgbClr val="FF0000"/>
                </a:solidFill>
              </a:rPr>
              <a:t>Twitter: </a:t>
            </a:r>
            <a:r>
              <a:rPr lang="en-US" sz="3600" b="1" i="1" dirty="0" smtClean="0">
                <a:solidFill>
                  <a:srgbClr val="00B050"/>
                </a:solidFill>
              </a:rPr>
              <a:t>twitter.com/</a:t>
            </a:r>
            <a:r>
              <a:rPr lang="en-US" sz="3600" b="1" i="1" dirty="0" err="1" smtClean="0">
                <a:solidFill>
                  <a:srgbClr val="00B050"/>
                </a:solidFill>
              </a:rPr>
              <a:t>bob_hartwig</a:t>
            </a:r>
            <a:endParaRPr lang="en-US" sz="3600" b="1" i="1" dirty="0" smtClean="0">
              <a:solidFill>
                <a:srgbClr val="00B050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 smtClean="0">
                <a:solidFill>
                  <a:srgbClr val="FF0000"/>
                </a:solidFill>
              </a:rPr>
              <a:t>Download at </a:t>
            </a:r>
            <a:r>
              <a:rPr lang="en-US" sz="3600" b="1" i="1" dirty="0" smtClean="0">
                <a:solidFill>
                  <a:srgbClr val="FF0000"/>
                </a:solidFill>
                <a:hlinkClick r:id="rId3"/>
              </a:rPr>
              <a:t>www.iii.org/presentations</a:t>
            </a:r>
            <a:r>
              <a:rPr lang="en-US" sz="3600" b="1" i="1" dirty="0" smtClean="0">
                <a:solidFill>
                  <a:srgbClr val="00B050"/>
                </a:solidFill>
              </a:rPr>
              <a:t> 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  <p:sp>
        <p:nvSpPr>
          <p:cNvPr id="2077702" name="Rectangle 6"/>
          <p:cNvSpPr>
            <a:spLocks noChangeArrowheads="1"/>
          </p:cNvSpPr>
          <p:nvPr/>
        </p:nvSpPr>
        <p:spPr bwMode="auto">
          <a:xfrm>
            <a:off x="668338" y="1597025"/>
            <a:ext cx="780732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6172200" algn="l"/>
              </a:tabLst>
            </a:pPr>
            <a:r>
              <a:rPr lang="en-US" sz="2800" b="1">
                <a:solidFill>
                  <a:srgbClr val="225A7A"/>
                </a:solidFill>
              </a:rPr>
              <a:t>Insurance Information Institute Online: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77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7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7699" grpId="0" animBg="1"/>
      <p:bldP spid="2077700" grpId="0"/>
      <p:bldP spid="20777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152" y="90488"/>
            <a:ext cx="7400925" cy="860425"/>
          </a:xfrm>
        </p:spPr>
        <p:txBody>
          <a:bodyPr/>
          <a:lstStyle/>
          <a:p>
            <a:r>
              <a:rPr lang="en-US" dirty="0" smtClean="0"/>
              <a:t>Physician Supply and Demand, </a:t>
            </a:r>
            <a:br>
              <a:rPr lang="en-US" dirty="0" smtClean="0"/>
            </a:br>
            <a:r>
              <a:rPr lang="en-US" dirty="0" smtClean="0"/>
              <a:t>2008–2020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-1" y="6211783"/>
            <a:ext cx="8760543" cy="70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</a:rPr>
              <a:t/>
            </a:r>
            <a:br>
              <a:rPr lang="en-US" sz="1000" dirty="0">
                <a:solidFill>
                  <a:srgbClr val="000000"/>
                </a:solidFill>
              </a:rPr>
            </a:br>
            <a:endParaRPr lang="en-US" sz="1000" dirty="0">
              <a:solidFill>
                <a:srgbClr val="000000"/>
              </a:solidFill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</a:pPr>
            <a:r>
              <a:rPr lang="en-US" sz="1000" dirty="0" smtClean="0">
                <a:solidFill>
                  <a:srgbClr val="000000"/>
                </a:solidFill>
              </a:rPr>
              <a:t>Source: American Association of </a:t>
            </a:r>
            <a:r>
              <a:rPr lang="en-US" sz="1000" dirty="0">
                <a:solidFill>
                  <a:srgbClr val="000000"/>
                </a:solidFill>
              </a:rPr>
              <a:t>Medical Colleges </a:t>
            </a:r>
            <a:r>
              <a:rPr lang="en-US" sz="1000" dirty="0">
                <a:solidFill>
                  <a:srgbClr val="000000"/>
                </a:solidFill>
                <a:hlinkClick r:id="rId3"/>
              </a:rPr>
              <a:t>https://www.aamc.org/advocacy/campaigns_and_coalitions/fixdocshortage</a:t>
            </a:r>
            <a:r>
              <a:rPr lang="en-US" sz="1000" dirty="0" smtClean="0">
                <a:solidFill>
                  <a:srgbClr val="000000"/>
                </a:solidFill>
                <a:hlinkClick r:id="rId3"/>
              </a:rPr>
              <a:t>/</a:t>
            </a:r>
            <a:r>
              <a:rPr lang="en-US" sz="1000" dirty="0" smtClean="0">
                <a:solidFill>
                  <a:srgbClr val="000000"/>
                </a:solidFill>
              </a:rPr>
              <a:t>; </a:t>
            </a:r>
            <a:r>
              <a:rPr lang="en-US" sz="1000" dirty="0">
                <a:solidFill>
                  <a:srgbClr val="000000"/>
                </a:solidFill>
              </a:rPr>
              <a:t>Insurance </a:t>
            </a:r>
            <a:r>
              <a:rPr lang="en-US" sz="1000" dirty="0" smtClean="0">
                <a:solidFill>
                  <a:srgbClr val="000000"/>
                </a:solidFill>
              </a:rPr>
              <a:t>Information </a:t>
            </a:r>
            <a:r>
              <a:rPr lang="en-US" sz="1000" dirty="0">
                <a:solidFill>
                  <a:srgbClr val="000000"/>
                </a:solidFill>
              </a:rPr>
              <a:t>Institute.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52" y="2113139"/>
            <a:ext cx="6121553" cy="3417019"/>
          </a:xfrm>
          <a:prstGeom prst="rect">
            <a:avLst/>
          </a:prstGeom>
        </p:spPr>
      </p:pic>
      <p:sp>
        <p:nvSpPr>
          <p:cNvPr id="11" name="AutoShape 8"/>
          <p:cNvSpPr>
            <a:spLocks noChangeArrowheads="1"/>
          </p:cNvSpPr>
          <p:nvPr/>
        </p:nvSpPr>
        <p:spPr bwMode="blackWhite">
          <a:xfrm>
            <a:off x="6491798" y="1254480"/>
            <a:ext cx="2475220" cy="1717319"/>
          </a:xfrm>
          <a:prstGeom prst="wedgeRectCallout">
            <a:avLst>
              <a:gd name="adj1" fmla="val -69007"/>
              <a:gd name="adj2" fmla="val 3418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+mn-cs"/>
              </a:rPr>
              <a:t>Demand for physicians is expected to outstrip supply through 2020 by a wide margin</a:t>
            </a:r>
            <a:endParaRPr lang="en-US" b="1" i="1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681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152" y="90488"/>
            <a:ext cx="7400925" cy="860425"/>
          </a:xfrm>
        </p:spPr>
        <p:txBody>
          <a:bodyPr/>
          <a:lstStyle/>
          <a:p>
            <a:r>
              <a:rPr lang="en-US" dirty="0" smtClean="0"/>
              <a:t>Projected Physician Supply and Demand, 2008–2020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-1" y="6211783"/>
            <a:ext cx="8760543" cy="70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</a:rPr>
              <a:t/>
            </a:r>
            <a:br>
              <a:rPr lang="en-US" sz="1000" dirty="0">
                <a:solidFill>
                  <a:srgbClr val="000000"/>
                </a:solidFill>
              </a:rPr>
            </a:br>
            <a:endParaRPr lang="en-US" sz="1000" dirty="0">
              <a:solidFill>
                <a:srgbClr val="000000"/>
              </a:solidFill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</a:pPr>
            <a:r>
              <a:rPr lang="en-US" sz="1000" dirty="0" smtClean="0">
                <a:solidFill>
                  <a:srgbClr val="000000"/>
                </a:solidFill>
              </a:rPr>
              <a:t>Source: American Association of </a:t>
            </a:r>
            <a:r>
              <a:rPr lang="en-US" sz="1000" dirty="0">
                <a:solidFill>
                  <a:srgbClr val="000000"/>
                </a:solidFill>
              </a:rPr>
              <a:t>Medical Colleges </a:t>
            </a:r>
            <a:r>
              <a:rPr lang="en-US" sz="1000" dirty="0">
                <a:solidFill>
                  <a:srgbClr val="000000"/>
                </a:solidFill>
                <a:hlinkClick r:id="rId3"/>
              </a:rPr>
              <a:t>https://www.aamc.org/advocacy/campaigns_and_coalitions/fixdocshortage</a:t>
            </a:r>
            <a:r>
              <a:rPr lang="en-US" sz="1000" dirty="0" smtClean="0">
                <a:solidFill>
                  <a:srgbClr val="000000"/>
                </a:solidFill>
                <a:hlinkClick r:id="rId3"/>
              </a:rPr>
              <a:t>/</a:t>
            </a:r>
            <a:r>
              <a:rPr lang="en-US" sz="1000" dirty="0" smtClean="0">
                <a:solidFill>
                  <a:srgbClr val="000000"/>
                </a:solidFill>
              </a:rPr>
              <a:t>; </a:t>
            </a:r>
            <a:r>
              <a:rPr lang="en-US" sz="1000" dirty="0">
                <a:solidFill>
                  <a:srgbClr val="000000"/>
                </a:solidFill>
              </a:rPr>
              <a:t>Insurance </a:t>
            </a:r>
            <a:r>
              <a:rPr lang="en-US" sz="1000" dirty="0" smtClean="0">
                <a:solidFill>
                  <a:srgbClr val="000000"/>
                </a:solidFill>
              </a:rPr>
              <a:t>Information </a:t>
            </a:r>
            <a:r>
              <a:rPr lang="en-US" sz="1000" dirty="0">
                <a:solidFill>
                  <a:srgbClr val="000000"/>
                </a:solidFill>
              </a:rPr>
              <a:t>Institute.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24" y="1729609"/>
            <a:ext cx="5456321" cy="37034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96902" y="2598165"/>
            <a:ext cx="1702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851,300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74204" y="3217493"/>
            <a:ext cx="1702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225A7A"/>
                </a:solidFill>
              </a:rPr>
              <a:t>759,800</a:t>
            </a:r>
            <a:endParaRPr lang="en-US" b="1" i="1" dirty="0">
              <a:solidFill>
                <a:srgbClr val="225A7A"/>
              </a:solidFill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blackWhite">
          <a:xfrm>
            <a:off x="5612377" y="1515734"/>
            <a:ext cx="3436373" cy="2164861"/>
          </a:xfrm>
          <a:prstGeom prst="wedgeRectCallout">
            <a:avLst>
              <a:gd name="adj1" fmla="val -58052"/>
              <a:gd name="adj2" fmla="val 2284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+mn-cs"/>
              </a:rPr>
              <a:t>A potential large and growing shortage of physicians looms.  Estimates suggest a shortage of 91,500 physicians by 2020—a gap 12% gap.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i="1" dirty="0" smtClean="0">
                <a:solidFill>
                  <a:schemeClr val="bg1"/>
                </a:solidFill>
                <a:cs typeface="+mn-cs"/>
              </a:rPr>
              <a:t>Will this be a negative for MPL?</a:t>
            </a:r>
            <a:endParaRPr lang="en-US" b="1" i="1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210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152" y="90488"/>
            <a:ext cx="7400925" cy="860425"/>
          </a:xfrm>
        </p:spPr>
        <p:txBody>
          <a:bodyPr/>
          <a:lstStyle/>
          <a:p>
            <a:r>
              <a:rPr lang="en-US" dirty="0" smtClean="0"/>
              <a:t>Physician Supply and Demand, </a:t>
            </a:r>
            <a:br>
              <a:rPr lang="en-US" dirty="0" smtClean="0"/>
            </a:br>
            <a:r>
              <a:rPr lang="en-US" dirty="0" smtClean="0"/>
              <a:t>2008–2020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-1" y="6211783"/>
            <a:ext cx="8760543" cy="70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</a:rPr>
              <a:t/>
            </a:r>
            <a:br>
              <a:rPr lang="en-US" sz="1000" dirty="0">
                <a:solidFill>
                  <a:srgbClr val="000000"/>
                </a:solidFill>
              </a:rPr>
            </a:br>
            <a:endParaRPr lang="en-US" sz="1000" dirty="0">
              <a:solidFill>
                <a:srgbClr val="000000"/>
              </a:solidFill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</a:pPr>
            <a:r>
              <a:rPr lang="en-US" sz="1000" dirty="0" smtClean="0">
                <a:solidFill>
                  <a:srgbClr val="000000"/>
                </a:solidFill>
              </a:rPr>
              <a:t>Source: American Association of </a:t>
            </a:r>
            <a:r>
              <a:rPr lang="en-US" sz="1000" dirty="0">
                <a:solidFill>
                  <a:srgbClr val="000000"/>
                </a:solidFill>
              </a:rPr>
              <a:t>Medical Colleges </a:t>
            </a:r>
            <a:r>
              <a:rPr lang="en-US" sz="1000" dirty="0">
                <a:solidFill>
                  <a:srgbClr val="000000"/>
                </a:solidFill>
                <a:hlinkClick r:id="rId3"/>
              </a:rPr>
              <a:t>https://www.aamc.org/advocacy/campaigns_and_coalitions/fixdocshortage</a:t>
            </a:r>
            <a:r>
              <a:rPr lang="en-US" sz="1000" dirty="0" smtClean="0">
                <a:solidFill>
                  <a:srgbClr val="000000"/>
                </a:solidFill>
                <a:hlinkClick r:id="rId3"/>
              </a:rPr>
              <a:t>/</a:t>
            </a:r>
            <a:r>
              <a:rPr lang="en-US" sz="1000" dirty="0" smtClean="0">
                <a:solidFill>
                  <a:srgbClr val="000000"/>
                </a:solidFill>
              </a:rPr>
              <a:t>; </a:t>
            </a:r>
            <a:r>
              <a:rPr lang="en-US" sz="1000" dirty="0">
                <a:solidFill>
                  <a:srgbClr val="000000"/>
                </a:solidFill>
              </a:rPr>
              <a:t>Insurance </a:t>
            </a:r>
            <a:r>
              <a:rPr lang="en-US" sz="1000" dirty="0" smtClean="0">
                <a:solidFill>
                  <a:srgbClr val="000000"/>
                </a:solidFill>
              </a:rPr>
              <a:t>Information </a:t>
            </a:r>
            <a:r>
              <a:rPr lang="en-US" sz="1000" dirty="0">
                <a:solidFill>
                  <a:srgbClr val="000000"/>
                </a:solidFill>
              </a:rPr>
              <a:t>Institute.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159" y="1322962"/>
            <a:ext cx="8512753" cy="4023115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/>
        </p:nvSpPr>
        <p:spPr bwMode="blackWhite">
          <a:xfrm>
            <a:off x="991976" y="5432266"/>
            <a:ext cx="6776588" cy="87125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A potential large and growing physician gap looms over the next decade, with potential negative impacts on MPL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11302" y="2490281"/>
            <a:ext cx="972766" cy="264592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06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6794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36CE7-FA77-4EF8-9AD2-54EB57285A32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153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 Industries for the Next 10 Years: Insurance Solutions Needed</a:t>
            </a:r>
          </a:p>
        </p:txBody>
      </p:sp>
      <p:sp>
        <p:nvSpPr>
          <p:cNvPr id="1960963" name="Rectangle 3"/>
          <p:cNvSpPr>
            <a:spLocks noChangeArrowheads="1"/>
          </p:cNvSpPr>
          <p:nvPr/>
        </p:nvSpPr>
        <p:spPr bwMode="blackWhite">
          <a:xfrm>
            <a:off x="1879600" y="594360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Export-Oriented Industries</a:t>
            </a:r>
          </a:p>
        </p:txBody>
      </p:sp>
      <p:sp>
        <p:nvSpPr>
          <p:cNvPr id="1960964" name="Rectangle 4"/>
          <p:cNvSpPr>
            <a:spLocks noChangeArrowheads="1"/>
          </p:cNvSpPr>
          <p:nvPr/>
        </p:nvSpPr>
        <p:spPr bwMode="blackWhite">
          <a:xfrm>
            <a:off x="1879600" y="1731963"/>
            <a:ext cx="5384800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Health Sciences</a:t>
            </a:r>
          </a:p>
        </p:txBody>
      </p:sp>
      <p:sp>
        <p:nvSpPr>
          <p:cNvPr id="1960965" name="Rectangle 5"/>
          <p:cNvSpPr>
            <a:spLocks noChangeArrowheads="1"/>
          </p:cNvSpPr>
          <p:nvPr/>
        </p:nvSpPr>
        <p:spPr bwMode="blackWhite">
          <a:xfrm>
            <a:off x="1879600" y="1258888"/>
            <a:ext cx="5384800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>
                <a:solidFill>
                  <a:schemeClr val="bg1"/>
                </a:solidFill>
                <a:cs typeface="+mn-cs"/>
              </a:rPr>
              <a:t>Health Care</a:t>
            </a:r>
          </a:p>
        </p:txBody>
      </p:sp>
      <p:sp>
        <p:nvSpPr>
          <p:cNvPr id="1960966" name="Rectangle 6"/>
          <p:cNvSpPr>
            <a:spLocks noChangeArrowheads="1"/>
          </p:cNvSpPr>
          <p:nvPr/>
        </p:nvSpPr>
        <p:spPr bwMode="blackWhite">
          <a:xfrm>
            <a:off x="1879600" y="2211388"/>
            <a:ext cx="5384800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>
                <a:solidFill>
                  <a:schemeClr val="bg1"/>
                </a:solidFill>
                <a:cs typeface="+mn-cs"/>
              </a:rPr>
              <a:t>Energy (Traditional)</a:t>
            </a:r>
          </a:p>
        </p:txBody>
      </p:sp>
      <p:sp>
        <p:nvSpPr>
          <p:cNvPr id="1960967" name="Rectangle 7"/>
          <p:cNvSpPr>
            <a:spLocks noChangeArrowheads="1"/>
          </p:cNvSpPr>
          <p:nvPr/>
        </p:nvSpPr>
        <p:spPr bwMode="blackWhite">
          <a:xfrm>
            <a:off x="1879600" y="267970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>
                <a:solidFill>
                  <a:schemeClr val="bg1"/>
                </a:solidFill>
                <a:cs typeface="+mn-cs"/>
              </a:rPr>
              <a:t>Alternative Energy</a:t>
            </a:r>
          </a:p>
        </p:txBody>
      </p:sp>
      <p:sp>
        <p:nvSpPr>
          <p:cNvPr id="1960968" name="Rectangle 8"/>
          <p:cNvSpPr>
            <a:spLocks noChangeArrowheads="1"/>
          </p:cNvSpPr>
          <p:nvPr/>
        </p:nvSpPr>
        <p:spPr bwMode="blackWhite">
          <a:xfrm>
            <a:off x="1879600" y="313690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Petrochemical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960969" name="Rectangle 9"/>
          <p:cNvSpPr>
            <a:spLocks noChangeArrowheads="1"/>
          </p:cNvSpPr>
          <p:nvPr/>
        </p:nvSpPr>
        <p:spPr bwMode="blackWhite">
          <a:xfrm>
            <a:off x="1879600" y="3590925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Agriculture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960970" name="Rectangle 10"/>
          <p:cNvSpPr>
            <a:spLocks noChangeArrowheads="1"/>
          </p:cNvSpPr>
          <p:nvPr/>
        </p:nvSpPr>
        <p:spPr bwMode="blackWhite">
          <a:xfrm>
            <a:off x="1919941" y="4059238"/>
            <a:ext cx="5384800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Natural Resources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960971" name="Rectangle 11"/>
          <p:cNvSpPr>
            <a:spLocks noChangeArrowheads="1"/>
          </p:cNvSpPr>
          <p:nvPr/>
        </p:nvSpPr>
        <p:spPr bwMode="blackWhite">
          <a:xfrm>
            <a:off x="1879600" y="452755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Technology (incl. Biotechnology)</a:t>
            </a:r>
          </a:p>
        </p:txBody>
      </p:sp>
      <p:sp>
        <p:nvSpPr>
          <p:cNvPr id="1960972" name="Rectangle 12"/>
          <p:cNvSpPr>
            <a:spLocks noChangeArrowheads="1"/>
          </p:cNvSpPr>
          <p:nvPr/>
        </p:nvSpPr>
        <p:spPr bwMode="blackWhite">
          <a:xfrm>
            <a:off x="1879600" y="501015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Light Manufacturing</a:t>
            </a:r>
          </a:p>
        </p:txBody>
      </p:sp>
      <p:sp>
        <p:nvSpPr>
          <p:cNvPr id="1960973" name="Rectangle 13"/>
          <p:cNvSpPr>
            <a:spLocks noChangeArrowheads="1"/>
          </p:cNvSpPr>
          <p:nvPr/>
        </p:nvSpPr>
        <p:spPr bwMode="blackWhite">
          <a:xfrm>
            <a:off x="1879600" y="548005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err="1" smtClean="0">
                <a:solidFill>
                  <a:schemeClr val="bg1"/>
                </a:solidFill>
                <a:cs typeface="+mn-cs"/>
              </a:rPr>
              <a:t>Insourced</a:t>
            </a: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 Manufacturing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blackWhite">
          <a:xfrm>
            <a:off x="7531100" y="2446337"/>
            <a:ext cx="1420813" cy="2448391"/>
          </a:xfrm>
          <a:prstGeom prst="wedgeRectCallout">
            <a:avLst>
              <a:gd name="adj1" fmla="val -59218"/>
              <a:gd name="adj2" fmla="val -8948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cs typeface="+mn-cs"/>
              </a:rPr>
              <a:t>Many industries are poised for growth, </a:t>
            </a:r>
            <a:r>
              <a:rPr lang="en-US" sz="1400" b="1" dirty="0" smtClean="0">
                <a:cs typeface="+mn-cs"/>
              </a:rPr>
              <a:t>though insurers’ ability to capitalize on these industries varies widely</a:t>
            </a:r>
            <a:endParaRPr lang="en-US" sz="1400" b="1" dirty="0">
              <a:cs typeface="+mn-cs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blackWhite">
          <a:xfrm>
            <a:off x="1870636" y="6391834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Shipping (</a:t>
            </a:r>
            <a:r>
              <a:rPr lang="en-US" sz="2000" b="1" i="1" dirty="0">
                <a:solidFill>
                  <a:srgbClr val="FF0000"/>
                </a:solidFill>
                <a:cs typeface="+mn-cs"/>
              </a:rPr>
              <a:t>Rail</a:t>
            </a:r>
            <a:r>
              <a:rPr lang="en-US" sz="2000" b="1" dirty="0">
                <a:solidFill>
                  <a:schemeClr val="bg1"/>
                </a:solidFill>
                <a:cs typeface="+mn-cs"/>
              </a:rPr>
              <a:t>, </a:t>
            </a:r>
            <a:r>
              <a:rPr lang="en-US" sz="2000" b="1" i="1" dirty="0">
                <a:solidFill>
                  <a:srgbClr val="FF0000"/>
                </a:solidFill>
                <a:cs typeface="+mn-cs"/>
              </a:rPr>
              <a:t>Marine</a:t>
            </a:r>
            <a:r>
              <a:rPr lang="en-US" sz="2000" b="1" dirty="0">
                <a:solidFill>
                  <a:schemeClr val="bg1"/>
                </a:solidFill>
                <a:cs typeface="+mn-cs"/>
              </a:rPr>
              <a:t>, </a:t>
            </a: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Trucking, </a:t>
            </a:r>
            <a:r>
              <a:rPr lang="en-US" sz="2000" b="1" i="1" dirty="0" smtClean="0">
                <a:solidFill>
                  <a:srgbClr val="FF0000"/>
                </a:solidFill>
                <a:cs typeface="+mn-cs"/>
              </a:rPr>
              <a:t>Pipelines</a:t>
            </a: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)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41264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6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6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6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6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6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6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6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6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6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6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6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6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6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6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6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6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6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6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6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6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0963" grpId="0" animBg="1"/>
      <p:bldP spid="1960964" grpId="0" animBg="1"/>
      <p:bldP spid="1960965" grpId="0" animBg="1"/>
      <p:bldP spid="1960966" grpId="0" animBg="1"/>
      <p:bldP spid="1960967" grpId="0" animBg="1"/>
      <p:bldP spid="1960968" grpId="0" animBg="1"/>
      <p:bldP spid="1960969" grpId="0" animBg="1"/>
      <p:bldP spid="1960970" grpId="0" animBg="1"/>
      <p:bldP spid="1960971" grpId="0" animBg="1"/>
      <p:bldP spid="1960972" grpId="0" animBg="1"/>
      <p:bldP spid="1960973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25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Medical Professional Liability</a:t>
            </a: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5559A6B3-2962-496D-B940-099DE038E5CD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15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1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4262" name="Rectangle 6"/>
          <p:cNvSpPr>
            <a:spLocks noChangeArrowheads="1"/>
          </p:cNvSpPr>
          <p:nvPr/>
        </p:nvSpPr>
        <p:spPr bwMode="auto">
          <a:xfrm>
            <a:off x="363538" y="4324350"/>
            <a:ext cx="8416925" cy="618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 dirty="0" smtClean="0">
                <a:solidFill>
                  <a:srgbClr val="225A7A"/>
                </a:solidFill>
              </a:rPr>
              <a:t>Performance Overview</a:t>
            </a:r>
            <a:endParaRPr lang="en-US" sz="38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5950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4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4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4258" grpId="0" animBg="1"/>
      <p:bldP spid="21442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82947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eSlide</a:t>
            </a:r>
            <a:r>
              <a:rPr lang="en-US" smtClean="0"/>
              <a:t> – P6466 – The Financial Crisis and the Future of the P/C</a:t>
            </a:r>
          </a:p>
        </p:txBody>
      </p:sp>
      <p:sp>
        <p:nvSpPr>
          <p:cNvPr id="82948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123A1-4777-4A11-9AA3-18DB7D22C78A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726" y="90488"/>
            <a:ext cx="7665679" cy="860425"/>
          </a:xfrm>
        </p:spPr>
        <p:txBody>
          <a:bodyPr/>
          <a:lstStyle/>
          <a:p>
            <a:r>
              <a:rPr lang="en-US" dirty="0" smtClean="0"/>
              <a:t>Medical Professional Liability:</a:t>
            </a:r>
            <a:br>
              <a:rPr lang="en-US" dirty="0" smtClean="0"/>
            </a:br>
            <a:r>
              <a:rPr lang="en-US" dirty="0" smtClean="0"/>
              <a:t>4 Major Challenges</a:t>
            </a:r>
            <a:endParaRPr lang="en-US" i="1" dirty="0" smtClean="0"/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326" y="1174555"/>
            <a:ext cx="8766423" cy="5448301"/>
          </a:xfrm>
        </p:spPr>
        <p:txBody>
          <a:bodyPr/>
          <a:lstStyle/>
          <a:p>
            <a:pPr>
              <a:lnSpc>
                <a:spcPts val="1200"/>
              </a:lnSpc>
            </a:pPr>
            <a:r>
              <a:rPr lang="en-US" b="1" dirty="0" smtClean="0"/>
              <a:t>Increasing Competition</a:t>
            </a:r>
          </a:p>
          <a:p>
            <a:pPr lvl="1">
              <a:lnSpc>
                <a:spcPts val="1200"/>
              </a:lnSpc>
            </a:pPr>
            <a:r>
              <a:rPr lang="en-US" sz="2000" b="1" dirty="0" smtClean="0"/>
              <a:t>Price (rate) competition is intensifying</a:t>
            </a:r>
          </a:p>
          <a:p>
            <a:pPr lvl="1">
              <a:lnSpc>
                <a:spcPts val="1200"/>
              </a:lnSpc>
            </a:pPr>
            <a:r>
              <a:rPr lang="en-US" sz="2000" b="1" dirty="0" smtClean="0"/>
              <a:t>Physicians: </a:t>
            </a:r>
            <a:r>
              <a:rPr lang="en-US" sz="1900" b="1" dirty="0" smtClean="0"/>
              <a:t>More employed by hospitals, large inst. hurts exposure</a:t>
            </a:r>
          </a:p>
          <a:p>
            <a:pPr lvl="1">
              <a:lnSpc>
                <a:spcPts val="1200"/>
              </a:lnSpc>
            </a:pPr>
            <a:r>
              <a:rPr lang="en-US" sz="2000" b="1" dirty="0" smtClean="0"/>
              <a:t>Self-insurance by hospitals adds to downward pressure</a:t>
            </a:r>
            <a:endParaRPr lang="en-US" b="1" dirty="0" smtClean="0"/>
          </a:p>
          <a:p>
            <a:pPr>
              <a:lnSpc>
                <a:spcPts val="1200"/>
              </a:lnSpc>
            </a:pPr>
            <a:r>
              <a:rPr lang="en-US" b="1" dirty="0" smtClean="0"/>
              <a:t>Falling Investment Income</a:t>
            </a:r>
          </a:p>
          <a:p>
            <a:pPr lvl="1">
              <a:lnSpc>
                <a:spcPts val="1200"/>
              </a:lnSpc>
            </a:pPr>
            <a:r>
              <a:rPr lang="en-US" sz="2000" b="1" dirty="0" smtClean="0"/>
              <a:t>Despite Fed “tapering,” rates remain low</a:t>
            </a:r>
          </a:p>
          <a:p>
            <a:pPr lvl="1">
              <a:lnSpc>
                <a:spcPts val="1200"/>
              </a:lnSpc>
            </a:pPr>
            <a:r>
              <a:rPr lang="en-US" sz="2000" b="1" dirty="0" smtClean="0"/>
              <a:t>More complete “normalization” will not occur until 2015, if then</a:t>
            </a:r>
          </a:p>
          <a:p>
            <a:pPr>
              <a:lnSpc>
                <a:spcPts val="1200"/>
              </a:lnSpc>
            </a:pPr>
            <a:r>
              <a:rPr lang="en-US" b="1" dirty="0" smtClean="0">
                <a:sym typeface="Wingdings" pitchFamily="2" charset="2"/>
              </a:rPr>
              <a:t>Rising Number of Self-Insured Exposures</a:t>
            </a:r>
            <a:endParaRPr lang="en-US" b="1" dirty="0" smtClean="0"/>
          </a:p>
          <a:p>
            <a:pPr lvl="1">
              <a:lnSpc>
                <a:spcPts val="1200"/>
              </a:lnSpc>
            </a:pPr>
            <a:r>
              <a:rPr lang="en-US" sz="2000" b="1" dirty="0" smtClean="0"/>
              <a:t>Hospitals increasingly self-insure</a:t>
            </a:r>
          </a:p>
          <a:p>
            <a:pPr lvl="1">
              <a:lnSpc>
                <a:spcPts val="1200"/>
              </a:lnSpc>
            </a:pPr>
            <a:r>
              <a:rPr lang="en-US" sz="2000" b="1" dirty="0" smtClean="0"/>
              <a:t>More use of captives</a:t>
            </a:r>
          </a:p>
          <a:p>
            <a:pPr>
              <a:lnSpc>
                <a:spcPts val="1200"/>
              </a:lnSpc>
            </a:pPr>
            <a:r>
              <a:rPr lang="en-US" b="1" dirty="0" smtClean="0"/>
              <a:t>Legal &amp; Legislative Reform</a:t>
            </a:r>
          </a:p>
          <a:p>
            <a:pPr lvl="1">
              <a:lnSpc>
                <a:spcPts val="1200"/>
              </a:lnSpc>
            </a:pPr>
            <a:r>
              <a:rPr lang="en-US" sz="2000" b="1" dirty="0" smtClean="0"/>
              <a:t>Tort reform law changes (caps)</a:t>
            </a:r>
          </a:p>
          <a:p>
            <a:pPr lvl="1">
              <a:lnSpc>
                <a:spcPts val="1200"/>
              </a:lnSpc>
            </a:pPr>
            <a:r>
              <a:rPr lang="en-US" sz="2000" b="1" dirty="0" smtClean="0"/>
              <a:t>Affordable Care Act (“</a:t>
            </a:r>
            <a:r>
              <a:rPr lang="en-US" sz="2000" b="1" dirty="0" err="1" smtClean="0"/>
              <a:t>ObamaCare</a:t>
            </a:r>
            <a:r>
              <a:rPr lang="en-US" sz="2000" b="1" dirty="0" smtClean="0"/>
              <a:t>”)</a:t>
            </a:r>
          </a:p>
          <a:p>
            <a:pPr lvl="1">
              <a:lnSpc>
                <a:spcPts val="1200"/>
              </a:lnSpc>
            </a:pPr>
            <a:r>
              <a:rPr lang="en-US" sz="2000" b="1" dirty="0" smtClean="0"/>
              <a:t>Impacts on practice of defensive medicine</a:t>
            </a:r>
            <a:endParaRPr lang="en-US" sz="2000" b="1" dirty="0"/>
          </a:p>
          <a:p>
            <a:pPr>
              <a:lnSpc>
                <a:spcPts val="1200"/>
              </a:lnSpc>
            </a:pPr>
            <a:r>
              <a:rPr lang="en-US" b="1" dirty="0" smtClean="0"/>
              <a:t>Other: Reserves, Loss Frequency &amp; Severity Trends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02393356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2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22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22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220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</a:pPr>
            <a:fld id="{3A89DAE9-E439-4140-AB99-51AA468700C9}" type="slidenum">
              <a:rPr lang="en-US" sz="900"/>
              <a:pPr algn="r">
                <a:lnSpc>
                  <a:spcPct val="85000"/>
                </a:lnSpc>
                <a:spcBef>
                  <a:spcPct val="20000"/>
                </a:spcBef>
              </a:pPr>
              <a:t>17</a:t>
            </a:fld>
            <a:endParaRPr lang="en-US" sz="90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Medical Errors: Rate of Lethal and Serious Adverse Events</a:t>
            </a:r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-242894" y="6319604"/>
            <a:ext cx="8569325" cy="59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0" tIns="0" rIns="0" bIns="137160" anchor="b">
            <a:spAutoFit/>
          </a:bodyPr>
          <a:lstStyle>
            <a:lvl1pPr marL="133350" indent="-133350" eaLnBrk="0" hangingPunct="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sz="1100" dirty="0"/>
              <a:t>	Source: </a:t>
            </a:r>
            <a:r>
              <a:rPr lang="en-US" sz="1100" dirty="0" smtClean="0"/>
              <a:t>“A New, Evidence-Based Estimate of Patient Harms Associated with Hospital Care, </a:t>
            </a:r>
            <a:r>
              <a:rPr lang="en-US" sz="1100" i="1" dirty="0" smtClean="0"/>
              <a:t>Journal of Patient Safety, Volume 9, Issue 3 (Sept. 2013)  </a:t>
            </a:r>
            <a:r>
              <a:rPr lang="en-US" sz="1100" dirty="0" smtClean="0"/>
              <a:t>by John T. James, Ph.D. </a:t>
            </a:r>
            <a:r>
              <a:rPr lang="en-US" sz="1100" dirty="0"/>
              <a:t>accessed at: </a:t>
            </a:r>
            <a:r>
              <a:rPr lang="en-US" sz="1100" dirty="0">
                <a:hlinkClick r:id="rId4"/>
              </a:rPr>
              <a:t>http://journals.lww.com/journalpatientsafety/Fulltext/2013/09000/A_New,_</a:t>
            </a:r>
            <a:r>
              <a:rPr lang="en-US" sz="1100" dirty="0" smtClean="0">
                <a:hlinkClick r:id="rId4"/>
              </a:rPr>
              <a:t>Evidence_based_Estimate_of_Patient_Harms.2.aspx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graphicFrame>
        <p:nvGraphicFramePr>
          <p:cNvPr id="2026500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4866743"/>
              </p:ext>
            </p:extLst>
          </p:nvPr>
        </p:nvGraphicFramePr>
        <p:xfrm>
          <a:off x="347663" y="1389714"/>
          <a:ext cx="8623300" cy="499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00068" name="Chart" r:id="rId5" imgW="8601126" imgH="4619643" progId="MSGraph.Chart.8">
                  <p:embed followColorScheme="full"/>
                </p:oleObj>
              </mc:Choice>
              <mc:Fallback>
                <p:oleObj name="Chart" r:id="rId5" imgW="8601126" imgH="4619643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47663" y="1389714"/>
                        <a:ext cx="8623300" cy="4995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Rectangle 31"/>
          <p:cNvSpPr>
            <a:spLocks noChangeArrowheads="1"/>
          </p:cNvSpPr>
          <p:nvPr/>
        </p:nvSpPr>
        <p:spPr bwMode="black">
          <a:xfrm>
            <a:off x="104767" y="1139825"/>
            <a:ext cx="8221662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14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14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14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14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Error Rate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blackWhite">
          <a:xfrm>
            <a:off x="7246271" y="1189831"/>
            <a:ext cx="1724692" cy="1367632"/>
          </a:xfrm>
          <a:prstGeom prst="wedgeRectCallout">
            <a:avLst>
              <a:gd name="adj1" fmla="val -49292"/>
              <a:gd name="adj2" fmla="val 44093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New study reviewed 4 studies authored since 2008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512888" y="1189831"/>
            <a:ext cx="4229029" cy="1477328"/>
          </a:xfrm>
          <a:prstGeom prst="rect">
            <a:avLst/>
          </a:prstGeom>
          <a:solidFill>
            <a:srgbClr val="28688C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Sept. 2013 study in the </a:t>
            </a:r>
            <a:r>
              <a:rPr lang="en-US" b="1" i="1" dirty="0" smtClean="0">
                <a:solidFill>
                  <a:srgbClr val="FFFFFF"/>
                </a:solidFill>
              </a:rPr>
              <a:t>Journal of Patient Health</a:t>
            </a:r>
            <a:r>
              <a:rPr lang="en-US" b="1" dirty="0" smtClean="0">
                <a:solidFill>
                  <a:srgbClr val="FFFFFF"/>
                </a:solidFill>
              </a:rPr>
              <a:t> suggests that 210,000 – 400,000+ die each year from preventable medical errors (implies 3</a:t>
            </a:r>
            <a:r>
              <a:rPr lang="en-US" b="1" baseline="30000" dirty="0" smtClean="0">
                <a:solidFill>
                  <a:srgbClr val="FFFFFF"/>
                </a:solidFill>
              </a:rPr>
              <a:t>rd</a:t>
            </a:r>
            <a:r>
              <a:rPr lang="en-US" b="1" dirty="0" smtClean="0">
                <a:solidFill>
                  <a:srgbClr val="FFFFFF"/>
                </a:solidFill>
              </a:rPr>
              <a:t> leading cause of death in US)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22606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2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2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6500" grpId="0" bld="series" animBg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E0F892-EEE8-456C-8858-11090AA56839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196" name="Freeform 2"/>
          <p:cNvSpPr>
            <a:spLocks/>
          </p:cNvSpPr>
          <p:nvPr/>
        </p:nvSpPr>
        <p:spPr bwMode="gray">
          <a:xfrm>
            <a:off x="6210300" y="2482850"/>
            <a:ext cx="161925" cy="285750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title"/>
          </p:nvPr>
        </p:nvSpPr>
        <p:spPr>
          <a:xfrm>
            <a:off x="-1592" y="61912"/>
            <a:ext cx="7759700" cy="8604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Distribution of MPL Premium by Segment, 2001 vs. 2012</a:t>
            </a:r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26768793"/>
              </p:ext>
            </p:extLst>
          </p:nvPr>
        </p:nvGraphicFramePr>
        <p:xfrm>
          <a:off x="-82550" y="2370138"/>
          <a:ext cx="4432300" cy="361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01165" name="Chart" r:id="rId4" imgW="5191233" imgH="4229049" progId="MSGraph.Chart.8">
                  <p:embed followColorScheme="full"/>
                </p:oleObj>
              </mc:Choice>
              <mc:Fallback>
                <p:oleObj name="Chart" r:id="rId4" imgW="5191233" imgH="4229049" progId="MSGraph.Chart.8">
                  <p:embed followColorScheme="full"/>
                  <p:pic>
                    <p:nvPicPr>
                      <p:cNvPr id="0" name=""/>
                      <p:cNvPicPr preferRelativeResize="0"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-82550" y="2370138"/>
                        <a:ext cx="4432300" cy="361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-241300" y="6389688"/>
            <a:ext cx="8107363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							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</a:t>
            </a:r>
            <a:r>
              <a:rPr lang="en-US" sz="1100" dirty="0" smtClean="0"/>
              <a:t>Conning.</a:t>
            </a:r>
            <a:endParaRPr lang="en-US" sz="1100" dirty="0"/>
          </a:p>
        </p:txBody>
      </p:sp>
      <p:sp>
        <p:nvSpPr>
          <p:cNvPr id="8200" name="TextBox 18"/>
          <p:cNvSpPr txBox="1">
            <a:spLocks noChangeArrowheads="1"/>
          </p:cNvSpPr>
          <p:nvPr/>
        </p:nvSpPr>
        <p:spPr bwMode="auto">
          <a:xfrm>
            <a:off x="2530471" y="4022030"/>
            <a:ext cx="10198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Specialist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gray">
          <a:xfrm>
            <a:off x="1287459" y="2109984"/>
            <a:ext cx="19843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/>
              <a:t>RRG</a:t>
            </a:r>
            <a:endParaRPr lang="en-US" sz="1400" b="1" dirty="0"/>
          </a:p>
        </p:txBody>
      </p:sp>
      <p:sp>
        <p:nvSpPr>
          <p:cNvPr id="8202" name="Rectangle 7"/>
          <p:cNvSpPr>
            <a:spLocks noChangeArrowheads="1"/>
          </p:cNvSpPr>
          <p:nvPr/>
        </p:nvSpPr>
        <p:spPr bwMode="gray">
          <a:xfrm>
            <a:off x="1065213" y="3333184"/>
            <a:ext cx="1651000" cy="1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Multiline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7459" y="1456632"/>
            <a:ext cx="1797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2001</a:t>
            </a:r>
            <a:endParaRPr lang="en-US" sz="2400" b="1" u="sng" dirty="0"/>
          </a:p>
        </p:txBody>
      </p:sp>
      <p:graphicFrame>
        <p:nvGraphicFramePr>
          <p:cNvPr id="12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7545970"/>
              </p:ext>
            </p:extLst>
          </p:nvPr>
        </p:nvGraphicFramePr>
        <p:xfrm>
          <a:off x="4284665" y="2308218"/>
          <a:ext cx="4432300" cy="361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01166" name="Chart" r:id="rId6" imgW="5191233" imgH="4229049" progId="MSGraph.Chart.8">
                  <p:embed followColorScheme="full"/>
                </p:oleObj>
              </mc:Choice>
              <mc:Fallback>
                <p:oleObj name="Chart" r:id="rId6" imgW="5191233" imgH="4229049" progId="MSGraph.Chart.8">
                  <p:embed followColorScheme="full"/>
                  <p:pic>
                    <p:nvPicPr>
                      <p:cNvPr id="0" name=""/>
                      <p:cNvPicPr preferRelativeResize="0">
                        <a:picLocks noGrp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4284665" y="2308218"/>
                        <a:ext cx="4432300" cy="361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726109" y="1423288"/>
            <a:ext cx="1797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2012</a:t>
            </a:r>
            <a:endParaRPr lang="en-US" sz="2400" b="1" u="sng" dirty="0"/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6912623" y="3960110"/>
            <a:ext cx="10198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Specialist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gray">
          <a:xfrm>
            <a:off x="5432428" y="3333183"/>
            <a:ext cx="1651000" cy="1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Multiline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gray">
          <a:xfrm>
            <a:off x="5265740" y="2098955"/>
            <a:ext cx="19843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/>
              <a:t>RRG</a:t>
            </a:r>
            <a:endParaRPr lang="en-US" sz="1400" b="1" dirty="0"/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blackWhite">
          <a:xfrm>
            <a:off x="2986087" y="1225550"/>
            <a:ext cx="2459989" cy="1141989"/>
          </a:xfrm>
          <a:prstGeom prst="wedgeRectCallout">
            <a:avLst>
              <a:gd name="adj1" fmla="val 70750"/>
              <a:gd name="adj2" fmla="val 43225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RRG and Specialist market shares have risen over the past 10+ years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073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12/01/09 - 9pm</a:t>
            </a:r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eSlide – P6466 – The Financial Crisis and the Future of the P/C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A1942173-93C8-46AA-965D-EEE2C1FC5D48}" type="slidenum">
              <a:rPr lang="en-US"/>
              <a:pPr/>
              <a:t>19</a:t>
            </a:fld>
            <a:endParaRPr lang="en-US"/>
          </a:p>
        </p:txBody>
      </p:sp>
      <p:graphicFrame>
        <p:nvGraphicFramePr>
          <p:cNvPr id="1936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851012"/>
              </p:ext>
            </p:extLst>
          </p:nvPr>
        </p:nvGraphicFramePr>
        <p:xfrm>
          <a:off x="381000" y="1931272"/>
          <a:ext cx="8296275" cy="375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07190" name="Chart" r:id="rId4" imgW="8277343" imgH="3762296" progId="MSGraph.Chart.8">
                  <p:embed followColorScheme="full"/>
                </p:oleObj>
              </mc:Choice>
              <mc:Fallback>
                <p:oleObj name="Chart" r:id="rId4" imgW="8277343" imgH="376229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81000" y="1931272"/>
                        <a:ext cx="8296275" cy="3752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6389" name="Rectangle 5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($ Millions)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36390" name="Rectangle 6"/>
          <p:cNvSpPr>
            <a:spLocks noChangeArrowheads="1"/>
          </p:cNvSpPr>
          <p:nvPr/>
        </p:nvSpPr>
        <p:spPr bwMode="blackWhite">
          <a:xfrm>
            <a:off x="457200" y="5688274"/>
            <a:ext cx="8220075" cy="875071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FF6801">
                  <a:gamma/>
                  <a:shade val="86275"/>
                  <a:invGamma/>
                </a:srgbClr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  <a:effectLst/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MPL profits peaked in 2010.  Falling rates and exposures and lower investment earnings are impacting the bottom line.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black">
          <a:xfrm>
            <a:off x="141137" y="49160"/>
            <a:ext cx="7587021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1143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MPL Statutory Net Income After Tax,</a:t>
            </a:r>
          </a:p>
          <a:p>
            <a:pPr marL="0" marR="0" lvl="0" indent="0" algn="l" defTabSz="1143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2006 – 2016F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rgbClr val="225A7A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6635620"/>
            <a:ext cx="7569200" cy="2823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Source: Conning.</a:t>
            </a:r>
            <a:endParaRPr lang="en-US" sz="1100" dirty="0"/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blackWhite">
          <a:xfrm>
            <a:off x="5755365" y="1239327"/>
            <a:ext cx="2798126" cy="1141989"/>
          </a:xfrm>
          <a:prstGeom prst="wedgeRectCallout">
            <a:avLst>
              <a:gd name="adj1" fmla="val 36662"/>
              <a:gd name="adj2" fmla="val 10530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Rates and yields will need to improve to reverse the drop in profits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47850" y="2059762"/>
            <a:ext cx="847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+29.4%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87738" y="2657434"/>
            <a:ext cx="847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-20.1%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8390" y="2794865"/>
            <a:ext cx="847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-6.2%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01607" y="2111308"/>
            <a:ext cx="847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+34.0%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26203" y="2445232"/>
            <a:ext cx="847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-12.9%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79998" y="2753009"/>
            <a:ext cx="847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-11.4%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50978" y="2526845"/>
            <a:ext cx="847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+11.4%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21958" y="2764009"/>
            <a:ext cx="847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-12.0%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16744" y="3004882"/>
            <a:ext cx="847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-12.7%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55525" y="3176738"/>
            <a:ext cx="847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-9.8%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725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6390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64515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64516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CA6005-A30E-4B9F-AA27-E406E92B700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869" y="1053179"/>
            <a:ext cx="8523287" cy="465296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000" b="1" dirty="0" smtClean="0"/>
              <a:t>The US Healthcare System &amp; the Economy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000" b="1" dirty="0" smtClean="0"/>
              <a:t>Employment/Professional Trends in Healthcare</a:t>
            </a:r>
            <a:endParaRPr lang="en-US" sz="2000" dirty="0" smtClean="0"/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000" b="1" dirty="0" smtClean="0"/>
              <a:t>Medical Professional Liability: Performance Overview &amp; Outlook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000" b="1" dirty="0" smtClean="0"/>
              <a:t>The Affordable Care Act: Potential Impacts on MPL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000" b="1" dirty="0" smtClean="0"/>
              <a:t>Overall P/C Insurance Industry Performance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000" b="1" dirty="0" smtClean="0"/>
              <a:t>Investment Overview &amp; Outlook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000" b="1" dirty="0" smtClean="0"/>
              <a:t>Tort Trends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000" b="1" dirty="0" smtClean="0"/>
              <a:t>Cyber Risk and the Healthcare Industry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000" b="1" i="1" dirty="0" smtClean="0">
                <a:solidFill>
                  <a:srgbClr val="FF0000"/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74779822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929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63899"/>
              </p:ext>
            </p:extLst>
          </p:nvPr>
        </p:nvGraphicFramePr>
        <p:xfrm>
          <a:off x="211137" y="1406525"/>
          <a:ext cx="8932863" cy="545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46909" name="Chart" r:id="rId3" imgW="8191567" imgH="5391228" progId="MSGraph.Chart.8">
                  <p:embed followColorScheme="full"/>
                </p:oleObj>
              </mc:Choice>
              <mc:Fallback>
                <p:oleObj name="Chart" r:id="rId3" imgW="8191567" imgH="539122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7" y="1406525"/>
                        <a:ext cx="8932863" cy="545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92931" name="Rectangle 3"/>
          <p:cNvSpPr>
            <a:spLocks noGrp="1" noChangeArrowheads="1"/>
          </p:cNvSpPr>
          <p:nvPr>
            <p:ph type="title"/>
          </p:nvPr>
        </p:nvSpPr>
        <p:spPr>
          <a:xfrm>
            <a:off x="239712" y="87967"/>
            <a:ext cx="7425111" cy="838200"/>
          </a:xfrm>
        </p:spPr>
        <p:txBody>
          <a:bodyPr/>
          <a:lstStyle/>
          <a:p>
            <a:r>
              <a:rPr lang="en-US" dirty="0" smtClean="0"/>
              <a:t>Medical Malpractice Combined Ratio vs. All Lines Combined Ratio, 1991-2016F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76199" y="6553200"/>
            <a:ext cx="7666703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r>
              <a:rPr lang="en-US" sz="1200" dirty="0"/>
              <a:t>Source: AM </a:t>
            </a:r>
            <a:r>
              <a:rPr lang="en-US" sz="1200" dirty="0" smtClean="0"/>
              <a:t>Best (1991-2012); Conning (2013-16F) </a:t>
            </a:r>
            <a:r>
              <a:rPr lang="en-US" sz="1200" dirty="0"/>
              <a:t>Insurance Information </a:t>
            </a:r>
            <a:r>
              <a:rPr lang="en-US" sz="1200" dirty="0" smtClean="0"/>
              <a:t>Institute.</a:t>
            </a:r>
            <a:endParaRPr lang="en-US" sz="1200" dirty="0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1060731" y="1071900"/>
            <a:ext cx="4377031" cy="782638"/>
          </a:xfrm>
          <a:prstGeom prst="wedgeRectCallout">
            <a:avLst>
              <a:gd name="adj1" fmla="val -21794"/>
              <a:gd name="adj2" fmla="val 168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MPL </a:t>
            </a:r>
            <a:r>
              <a:rPr lang="en-US" b="1" dirty="0">
                <a:solidFill>
                  <a:schemeClr val="bg1"/>
                </a:solidFill>
              </a:rPr>
              <a:t>i</a:t>
            </a:r>
            <a:r>
              <a:rPr lang="en-US" b="1" dirty="0" smtClean="0">
                <a:solidFill>
                  <a:schemeClr val="bg1"/>
                </a:solidFill>
              </a:rPr>
              <a:t>nsurers </a:t>
            </a:r>
            <a:r>
              <a:rPr lang="en-US" b="1" dirty="0">
                <a:solidFill>
                  <a:schemeClr val="bg1"/>
                </a:solidFill>
              </a:rPr>
              <a:t>in </a:t>
            </a:r>
            <a:r>
              <a:rPr lang="en-US" b="1" dirty="0" smtClean="0">
                <a:solidFill>
                  <a:schemeClr val="bg1"/>
                </a:solidFill>
              </a:rPr>
              <a:t>2013 </a:t>
            </a:r>
            <a:r>
              <a:rPr lang="en-US" b="1" dirty="0">
                <a:solidFill>
                  <a:schemeClr val="bg1"/>
                </a:solidFill>
              </a:rPr>
              <a:t>paid </a:t>
            </a:r>
            <a:r>
              <a:rPr lang="en-US" b="1" dirty="0" smtClean="0">
                <a:solidFill>
                  <a:schemeClr val="bg1"/>
                </a:solidFill>
              </a:rPr>
              <a:t>out an estimated $0.894 </a:t>
            </a:r>
            <a:r>
              <a:rPr lang="en-US" b="1" dirty="0">
                <a:solidFill>
                  <a:schemeClr val="bg1"/>
                </a:solidFill>
              </a:rPr>
              <a:t>in loss and expense for every $1 they earned in premiums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AutoShape 29"/>
          <p:cNvSpPr>
            <a:spLocks noChangeArrowheads="1"/>
          </p:cNvSpPr>
          <p:nvPr/>
        </p:nvSpPr>
        <p:spPr bwMode="blackWhite">
          <a:xfrm>
            <a:off x="2011204" y="4920053"/>
            <a:ext cx="2144712" cy="842142"/>
          </a:xfrm>
          <a:prstGeom prst="wedgeRectCallout">
            <a:avLst>
              <a:gd name="adj1" fmla="val 49255"/>
              <a:gd name="adj2" fmla="val -8398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latin typeface="Arial" pitchFamily="34" charset="0"/>
              </a:rPr>
              <a:t>In 2001, med mal insurers paid out $1.55 for every dollar earned</a:t>
            </a:r>
          </a:p>
        </p:txBody>
      </p:sp>
      <p:sp>
        <p:nvSpPr>
          <p:cNvPr id="11" name="AutoShape 29"/>
          <p:cNvSpPr>
            <a:spLocks noChangeArrowheads="1"/>
          </p:cNvSpPr>
          <p:nvPr/>
        </p:nvSpPr>
        <p:spPr bwMode="blackWhite">
          <a:xfrm>
            <a:off x="5545428" y="2357423"/>
            <a:ext cx="3503322" cy="1230964"/>
          </a:xfrm>
          <a:prstGeom prst="wedgeRectCallout">
            <a:avLst>
              <a:gd name="adj1" fmla="val 33754"/>
              <a:gd name="adj2" fmla="val 10520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latin typeface="Arial" pitchFamily="34" charset="0"/>
              </a:rPr>
              <a:t>The dramatic improvement </a:t>
            </a:r>
            <a:r>
              <a:rPr lang="en-US" sz="1600" b="1" dirty="0" smtClean="0">
                <a:latin typeface="Arial" pitchFamily="34" charset="0"/>
              </a:rPr>
              <a:t>over the past decade </a:t>
            </a:r>
            <a:r>
              <a:rPr lang="en-US" sz="1600" b="1" dirty="0">
                <a:latin typeface="Arial" pitchFamily="34" charset="0"/>
              </a:rPr>
              <a:t>has restored </a:t>
            </a:r>
            <a:r>
              <a:rPr lang="en-US" sz="1600" b="1" dirty="0" smtClean="0">
                <a:latin typeface="Arial" pitchFamily="34" charset="0"/>
              </a:rPr>
              <a:t>MPL’s viability, though some deterioration has occurred and is expected to continue</a:t>
            </a:r>
            <a:endParaRPr lang="en-US" sz="1600" b="1" dirty="0">
              <a:latin typeface="Arial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07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29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292930" grpId="0" bld="series" animBg="0"/>
      <p:bldP spid="7292931" grpId="0" autoUpdateAnimBg="0"/>
      <p:bldP spid="8" grpId="0" animBg="1"/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46C67C8C-EF65-49ED-AA26-CEA3625CC28C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21</a:t>
            </a:fld>
            <a:endParaRPr lang="en-US" sz="90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RNW: MPL vs. All P/C Lines, 2003-2012</a:t>
            </a:r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0" y="6570663"/>
            <a:ext cx="75692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	Sources: NAIC.</a:t>
            </a:r>
          </a:p>
        </p:txBody>
      </p:sp>
      <p:graphicFrame>
        <p:nvGraphicFramePr>
          <p:cNvPr id="2026500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0262734"/>
              </p:ext>
            </p:extLst>
          </p:nvPr>
        </p:nvGraphicFramePr>
        <p:xfrm>
          <a:off x="304800" y="1296988"/>
          <a:ext cx="8569325" cy="487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47931" name="Chart" r:id="rId4" imgW="8601024" imgH="4610130" progId="MSGraph.Chart.8">
                  <p:embed followColorScheme="full"/>
                </p:oleObj>
              </mc:Choice>
              <mc:Fallback>
                <p:oleObj name="Chart" r:id="rId4" imgW="8601024" imgH="461013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04800" y="1296988"/>
                        <a:ext cx="8569325" cy="4875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31"/>
          <p:cNvSpPr>
            <a:spLocks noChangeArrowheads="1"/>
          </p:cNvSpPr>
          <p:nvPr/>
        </p:nvSpPr>
        <p:spPr bwMode="black">
          <a:xfrm>
            <a:off x="347663" y="1139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blackWhite">
          <a:xfrm>
            <a:off x="2337080" y="4015948"/>
            <a:ext cx="2474912" cy="122278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u="sng" dirty="0">
                <a:solidFill>
                  <a:schemeClr val="bg1"/>
                </a:solidFill>
              </a:rPr>
              <a:t>Average </a:t>
            </a:r>
            <a:r>
              <a:rPr lang="en-US" b="1" u="sng" dirty="0" smtClean="0">
                <a:solidFill>
                  <a:schemeClr val="bg1"/>
                </a:solidFill>
              </a:rPr>
              <a:t>2003-2012</a:t>
            </a:r>
            <a:endParaRPr lang="en-US" b="1" u="sng" dirty="0">
              <a:solidFill>
                <a:schemeClr val="bg1"/>
              </a:solidFill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All P/C Lines: 7.9%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MPL: 12.3%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blackWhite">
          <a:xfrm>
            <a:off x="5721177" y="1108076"/>
            <a:ext cx="2891011" cy="893719"/>
          </a:xfrm>
          <a:prstGeom prst="wedgeRectCallout">
            <a:avLst>
              <a:gd name="adj1" fmla="val 17244"/>
              <a:gd name="adj2" fmla="val 10372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Since 2005, MPL has outperformed the p/c insurance industry overall by a wide margin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0067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2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2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6500" grpId="0" bld="series" animBg="0"/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60132" y="90488"/>
            <a:ext cx="7550150" cy="860425"/>
          </a:xfrm>
        </p:spPr>
        <p:txBody>
          <a:bodyPr/>
          <a:lstStyle/>
          <a:p>
            <a:r>
              <a:rPr lang="en-US" dirty="0" smtClean="0"/>
              <a:t>MPL Combined Ratio and ROE,</a:t>
            </a:r>
            <a:br>
              <a:rPr lang="en-US" dirty="0" smtClean="0"/>
            </a:br>
            <a:r>
              <a:rPr lang="en-US" dirty="0" smtClean="0"/>
              <a:t>2006 - 2016F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Combined Ratio / 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GAAP ROE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0" y="6414802"/>
            <a:ext cx="8636000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33350" indent="-1333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	Source: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Conning; Insurance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Information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Institute.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050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8019650"/>
              </p:ext>
            </p:extLst>
          </p:nvPr>
        </p:nvGraphicFramePr>
        <p:xfrm>
          <a:off x="292100" y="1549400"/>
          <a:ext cx="8597900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6586" name="Chart" r:id="rId4" imgW="8601024" imgH="3933862" progId="MSGraph.Chart.8">
                  <p:embed followColorScheme="full"/>
                </p:oleObj>
              </mc:Choice>
              <mc:Fallback>
                <p:oleObj name="Chart" r:id="rId4" imgW="8601024" imgH="3933862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92100" y="1549400"/>
                        <a:ext cx="8597900" cy="393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06" name="Rectangle 6"/>
          <p:cNvSpPr>
            <a:spLocks noChangeArrowheads="1"/>
          </p:cNvSpPr>
          <p:nvPr/>
        </p:nvSpPr>
        <p:spPr bwMode="blackWhite">
          <a:xfrm>
            <a:off x="414338" y="5510395"/>
            <a:ext cx="8312150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As underwriting results deteriorate, ROEs are have begun to decline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blackWhite">
          <a:xfrm>
            <a:off x="4659549" y="1172695"/>
            <a:ext cx="3025302" cy="884823"/>
          </a:xfrm>
          <a:prstGeom prst="wedgeRectCallout">
            <a:avLst>
              <a:gd name="adj1" fmla="val 39891"/>
              <a:gd name="adj2" fmla="val 9706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ROEs are under pressure as underwriting results deteriorate and persistently low interest rates impact investment income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74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6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12/01/09 - 9pm</a:t>
            </a:r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eSlide – P6466 – The Financial Crisis and the Future of the P/C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A1942173-93C8-46AA-965D-EEE2C1FC5D48}" type="slidenum">
              <a:rPr lang="en-US"/>
              <a:pPr/>
              <a:t>23</a:t>
            </a:fld>
            <a:endParaRPr lang="en-US"/>
          </a:p>
        </p:txBody>
      </p:sp>
      <p:graphicFrame>
        <p:nvGraphicFramePr>
          <p:cNvPr id="1936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582683"/>
              </p:ext>
            </p:extLst>
          </p:nvPr>
        </p:nvGraphicFramePr>
        <p:xfrm>
          <a:off x="381000" y="1931272"/>
          <a:ext cx="8296275" cy="375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8035" name="Chart" r:id="rId4" imgW="8277343" imgH="3762296" progId="MSGraph.Chart.8">
                  <p:embed followColorScheme="full"/>
                </p:oleObj>
              </mc:Choice>
              <mc:Fallback>
                <p:oleObj name="Chart" r:id="rId4" imgW="8277343" imgH="376229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81000" y="1931272"/>
                        <a:ext cx="8296275" cy="3752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6389" name="Rectangle 5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($ Millions)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36390" name="Rectangle 6"/>
          <p:cNvSpPr>
            <a:spLocks noChangeArrowheads="1"/>
          </p:cNvSpPr>
          <p:nvPr/>
        </p:nvSpPr>
        <p:spPr bwMode="blackWhite">
          <a:xfrm>
            <a:off x="457200" y="5688274"/>
            <a:ext cx="8220075" cy="875071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FF6801">
                  <a:gamma/>
                  <a:shade val="86275"/>
                  <a:invGamma/>
                </a:srgbClr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  <a:effectLst/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Capital and surplus growth in the MPL shows steady growth mirroring  the overall P/C insurance industry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black">
          <a:xfrm>
            <a:off x="141137" y="49160"/>
            <a:ext cx="7587021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1143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MPL Capital &amp; Surplus,</a:t>
            </a:r>
          </a:p>
          <a:p>
            <a:pPr marL="0" marR="0" lvl="0" indent="0" algn="l" defTabSz="1143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2006 – 2016F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rgbClr val="225A7A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6635620"/>
            <a:ext cx="7569200" cy="2823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Source: Conning.</a:t>
            </a:r>
            <a:endParaRPr lang="en-US" sz="1100" dirty="0"/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blackWhite">
          <a:xfrm>
            <a:off x="2986087" y="1225550"/>
            <a:ext cx="2459989" cy="1141989"/>
          </a:xfrm>
          <a:prstGeom prst="wedgeRectCallout">
            <a:avLst>
              <a:gd name="adj1" fmla="val 118808"/>
              <a:gd name="adj2" fmla="val 26588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Capital is increasing even as premium growth has been negative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13104" y="3133009"/>
            <a:ext cx="847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+22.1%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21488" y="3185393"/>
            <a:ext cx="847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-4.6%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15600" y="2952031"/>
            <a:ext cx="847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+17.7%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42224" y="2647229"/>
            <a:ext cx="847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+18.5%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21446" y="2642465"/>
            <a:ext cx="847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+0.2%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77259" y="2480532"/>
            <a:ext cx="847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+8.1%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33072" y="2265404"/>
            <a:ext cx="847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+10.8%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98600" y="2132052"/>
            <a:ext cx="847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+5.2%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78424" y="2012990"/>
            <a:ext cx="847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+4.1%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56119" y="1961109"/>
            <a:ext cx="847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+3.3%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7432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6390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35BC6-8224-463A-A3C8-641FE62D3BCF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graphicFrame>
        <p:nvGraphicFramePr>
          <p:cNvPr id="512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4180654"/>
              </p:ext>
            </p:extLst>
          </p:nvPr>
        </p:nvGraphicFramePr>
        <p:xfrm>
          <a:off x="217487" y="1957388"/>
          <a:ext cx="8926513" cy="467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9052" name="Chart" r:id="rId4" imgW="8724833" imgH="4562577" progId="MSGraph.Chart.8">
                  <p:embed followColorScheme="full"/>
                </p:oleObj>
              </mc:Choice>
              <mc:Fallback>
                <p:oleObj name="Chart" r:id="rId4" imgW="8724833" imgH="4562577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7" y="1957388"/>
                        <a:ext cx="8926513" cy="467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9158" name="AutoShape 6"/>
          <p:cNvSpPr>
            <a:spLocks noChangeArrowheads="1"/>
          </p:cNvSpPr>
          <p:nvPr/>
        </p:nvSpPr>
        <p:spPr bwMode="blackWhite">
          <a:xfrm>
            <a:off x="2286000" y="1208465"/>
            <a:ext cx="3073803" cy="1084282"/>
          </a:xfrm>
          <a:prstGeom prst="wedgeRectCallout">
            <a:avLst>
              <a:gd name="adj1" fmla="val -37152"/>
              <a:gd name="adj2" fmla="val 10236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+mn-cs"/>
              </a:rPr>
              <a:t>Since 2006, MPL capital and surplus has grown at twice the pace of the p/c insurance industry overall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14288" y="6519863"/>
            <a:ext cx="84121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/>
              <a:t>Source: Insurance Information Institute from A.M. Best and Conning data.</a:t>
            </a:r>
            <a:endParaRPr lang="en-US" sz="12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4288" y="-252417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Change in MPL vs. All Lines P/C Capital &amp; Surplus, 2006-2013E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rgbClr val="225A7A"/>
                </a:solidFill>
              </a:rPr>
              <a:t>% Change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blackWhite">
          <a:xfrm>
            <a:off x="5828708" y="1304147"/>
            <a:ext cx="2474912" cy="122278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u="sng" dirty="0">
                <a:solidFill>
                  <a:schemeClr val="bg1"/>
                </a:solidFill>
              </a:rPr>
              <a:t>Average </a:t>
            </a:r>
            <a:r>
              <a:rPr lang="en-US" b="1" u="sng" dirty="0" smtClean="0">
                <a:solidFill>
                  <a:schemeClr val="bg1"/>
                </a:solidFill>
              </a:rPr>
              <a:t>2006-2013E</a:t>
            </a:r>
            <a:endParaRPr lang="en-US" b="1" u="sng" dirty="0">
              <a:solidFill>
                <a:schemeClr val="bg1"/>
              </a:solidFill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All P/C Lines: 5.2%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MPL: 10.6%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2228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6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9158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959" y="-67329"/>
            <a:ext cx="7720013" cy="1143001"/>
          </a:xfrm>
        </p:spPr>
        <p:txBody>
          <a:bodyPr/>
          <a:lstStyle/>
          <a:p>
            <a:r>
              <a:rPr lang="en-US" dirty="0" smtClean="0"/>
              <a:t>P/C Estimated Loss Reserve Deficiency/ (Redundancy), Excl. Statutory Discount</a:t>
            </a:r>
          </a:p>
        </p:txBody>
      </p:sp>
      <p:graphicFrame>
        <p:nvGraphicFramePr>
          <p:cNvPr id="5888003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64711"/>
              </p:ext>
            </p:extLst>
          </p:nvPr>
        </p:nvGraphicFramePr>
        <p:xfrm>
          <a:off x="2141998" y="1186516"/>
          <a:ext cx="4944596" cy="5246672"/>
        </p:xfrm>
        <a:graphic>
          <a:graphicData uri="http://schemas.openxmlformats.org/drawingml/2006/table">
            <a:tbl>
              <a:tblPr/>
              <a:tblGrid>
                <a:gridCol w="3398184"/>
                <a:gridCol w="1546412"/>
              </a:tblGrid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Line of Business</a:t>
                      </a:r>
                    </a:p>
                  </a:txBody>
                  <a:tcPr marL="92075" marR="92075" marT="46038" marB="46038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72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</a:p>
                  </a:txBody>
                  <a:tcPr marL="92075" marR="92075" marT="46038" marB="4603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7299"/>
                    </a:solidFill>
                  </a:tcPr>
                </a:tc>
              </a:tr>
              <a:tr h="366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Personal Auto Liability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-$3.9B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1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Homeowners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-$0.4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Other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Liab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(incl. Prod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Liab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$7.5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3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Workers Compensation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$11.1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9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Commercial Multi Peril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$1.9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0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Commercial Auto Liability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$0.7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1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Medical Malpractice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-$3.5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765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Reinsurance—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Nonprop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Assumed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$1.0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6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All Other Lines*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-$4.6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7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Core Reserves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$9.8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7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Asbestos &amp; Environmental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$11.2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P/C Industry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$21.0B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2407" name="Text Box 55"/>
          <p:cNvSpPr txBox="1">
            <a:spLocks noChangeArrowheads="1"/>
          </p:cNvSpPr>
          <p:nvPr/>
        </p:nvSpPr>
        <p:spPr bwMode="auto">
          <a:xfrm>
            <a:off x="12700" y="6297613"/>
            <a:ext cx="8915400" cy="67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 sz="1400" dirty="0"/>
          </a:p>
          <a:p>
            <a:r>
              <a:rPr lang="en-US" sz="1200" dirty="0"/>
              <a:t>Source: </a:t>
            </a:r>
            <a:r>
              <a:rPr lang="en-US" sz="1200" dirty="0" smtClean="0"/>
              <a:t>A.M. Best, </a:t>
            </a:r>
            <a:r>
              <a:rPr lang="en-US" sz="1200" i="1" dirty="0" smtClean="0"/>
              <a:t>P/C Review/Preview 2014; </a:t>
            </a:r>
            <a:r>
              <a:rPr lang="en-US" sz="1200" dirty="0" smtClean="0"/>
              <a:t>Insurance Information Institute.   *Excluding mortgage and financial guaranty segments.</a:t>
            </a:r>
            <a:endParaRPr lang="en-US" sz="9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D8FF3-5AB6-4EC6-BDC2-E6058C96F90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85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E5542E-88E5-495A-AC19-5D5EEA71753D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2823"/>
            <a:ext cx="8686800" cy="671755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MPL Direct Premiums Written: 2004-2016F</a:t>
            </a:r>
          </a:p>
        </p:txBody>
      </p:sp>
      <p:graphicFrame>
        <p:nvGraphicFramePr>
          <p:cNvPr id="16386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74054266"/>
              </p:ext>
            </p:extLst>
          </p:nvPr>
        </p:nvGraphicFramePr>
        <p:xfrm>
          <a:off x="49213" y="1304925"/>
          <a:ext cx="9070975" cy="470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48957" name="Chart" r:id="rId4" imgW="8820048" imgH="4572135" progId="MSGraph.Chart.8">
                  <p:embed followColorScheme="full"/>
                </p:oleObj>
              </mc:Choice>
              <mc:Fallback>
                <p:oleObj name="Chart" r:id="rId4" imgW="8820048" imgH="457213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3" y="1304925"/>
                        <a:ext cx="9070975" cy="470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113553" y="6390622"/>
            <a:ext cx="9017000" cy="41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/>
              <a:t>Source:  A.M. Best (2003-2012); Conning (2013-2016F); Insurance Information Institute.</a:t>
            </a:r>
            <a:r>
              <a:rPr lang="en-US" sz="1100" dirty="0"/>
              <a:t>		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blackWhite">
          <a:xfrm>
            <a:off x="1754659" y="5650567"/>
            <a:ext cx="5955957" cy="87125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MPL direct premiums written have been declining steadily since 2006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black">
          <a:xfrm>
            <a:off x="201613" y="1172229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$ Millions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6031134" y="1267888"/>
            <a:ext cx="2740598" cy="1268360"/>
          </a:xfrm>
          <a:prstGeom prst="wedgeRectCallout">
            <a:avLst>
              <a:gd name="adj1" fmla="val -3325"/>
              <a:gd name="adj2" fmla="val 8643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MPL DPW is expected to drop to $9.36B in 2014, down 21.2% from its 2006 peak of $11.9B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3882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35BC6-8224-463A-A3C8-641FE62D3BCF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  <p:graphicFrame>
        <p:nvGraphicFramePr>
          <p:cNvPr id="512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8662124"/>
              </p:ext>
            </p:extLst>
          </p:nvPr>
        </p:nvGraphicFramePr>
        <p:xfrm>
          <a:off x="29980" y="1697895"/>
          <a:ext cx="8926513" cy="467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7608" name="Chart" r:id="rId4" imgW="8724833" imgH="4552851" progId="MSGraph.Chart.8">
                  <p:embed followColorScheme="full"/>
                </p:oleObj>
              </mc:Choice>
              <mc:Fallback>
                <p:oleObj name="Chart" r:id="rId4" imgW="8724833" imgH="4552851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80" y="1697895"/>
                        <a:ext cx="8926513" cy="467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9158" name="AutoShape 6"/>
          <p:cNvSpPr>
            <a:spLocks noChangeArrowheads="1"/>
          </p:cNvSpPr>
          <p:nvPr/>
        </p:nvSpPr>
        <p:spPr bwMode="blackWhite">
          <a:xfrm>
            <a:off x="5472112" y="1271239"/>
            <a:ext cx="3050395" cy="1622656"/>
          </a:xfrm>
          <a:prstGeom prst="wedgeRectCallout">
            <a:avLst>
              <a:gd name="adj1" fmla="val 26690"/>
              <a:gd name="adj2" fmla="val 11983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Competition and an increasing number of self-insured exposures are weighing on MPL premium growth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14288" y="6519863"/>
            <a:ext cx="84121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/>
              <a:t>Source: Conning.</a:t>
            </a:r>
            <a:endParaRPr lang="en-US" sz="12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52417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Annual Change in Medical Professional Liability DPW, 2004-2016F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rgbClr val="225A7A"/>
                </a:solidFill>
              </a:rPr>
              <a:t>% Change</a:t>
            </a:r>
            <a:endParaRPr lang="en-US" sz="2000" b="1" dirty="0">
              <a:solidFill>
                <a:srgbClr val="225A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99842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6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915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35BC6-8224-463A-A3C8-641FE62D3BCF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graphicFrame>
        <p:nvGraphicFramePr>
          <p:cNvPr id="512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9367048"/>
              </p:ext>
            </p:extLst>
          </p:nvPr>
        </p:nvGraphicFramePr>
        <p:xfrm>
          <a:off x="-101601" y="1494494"/>
          <a:ext cx="8926513" cy="467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8629" name="Chart" r:id="rId4" imgW="8724833" imgH="4562577" progId="MSGraph.Chart.8">
                  <p:embed followColorScheme="full"/>
                </p:oleObj>
              </mc:Choice>
              <mc:Fallback>
                <p:oleObj name="Chart" r:id="rId4" imgW="8724833" imgH="4562577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1601" y="1494494"/>
                        <a:ext cx="8926513" cy="467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9158" name="AutoShape 6"/>
          <p:cNvSpPr>
            <a:spLocks noChangeArrowheads="1"/>
          </p:cNvSpPr>
          <p:nvPr/>
        </p:nvSpPr>
        <p:spPr bwMode="blackWhite">
          <a:xfrm>
            <a:off x="4475163" y="1077471"/>
            <a:ext cx="4125912" cy="1101938"/>
          </a:xfrm>
          <a:prstGeom prst="wedgeRectCallout">
            <a:avLst>
              <a:gd name="adj1" fmla="val 18899"/>
              <a:gd name="adj2" fmla="val 11255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Incurred losses have been generally increasing since 2011 after years of sharp declines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14288" y="6519863"/>
            <a:ext cx="84121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/>
              <a:t>Source: Conning.</a:t>
            </a:r>
            <a:endParaRPr lang="en-US" sz="12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52417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Annual Change in Medical Professional Liability Incurred Losses, 2004-2016F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rgbClr val="225A7A"/>
                </a:solidFill>
              </a:rPr>
              <a:t>% Change</a:t>
            </a:r>
            <a:endParaRPr lang="en-US" sz="2000" b="1" dirty="0">
              <a:solidFill>
                <a:srgbClr val="225A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55011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6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915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35BC6-8224-463A-A3C8-641FE62D3BCF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graphicFrame>
        <p:nvGraphicFramePr>
          <p:cNvPr id="512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3265853"/>
              </p:ext>
            </p:extLst>
          </p:nvPr>
        </p:nvGraphicFramePr>
        <p:xfrm>
          <a:off x="217487" y="1957388"/>
          <a:ext cx="8926513" cy="467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9648" name="Chart" r:id="rId4" imgW="8725029" imgH="4543522" progId="MSGraph.Chart.8">
                  <p:embed followColorScheme="full"/>
                </p:oleObj>
              </mc:Choice>
              <mc:Fallback>
                <p:oleObj name="Chart" r:id="rId4" imgW="8725029" imgH="4543522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7" y="1957388"/>
                        <a:ext cx="8926513" cy="467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9158" name="AutoShape 6"/>
          <p:cNvSpPr>
            <a:spLocks noChangeArrowheads="1"/>
          </p:cNvSpPr>
          <p:nvPr/>
        </p:nvSpPr>
        <p:spPr bwMode="blackWhite">
          <a:xfrm>
            <a:off x="1564468" y="1444585"/>
            <a:ext cx="2250295" cy="1527215"/>
          </a:xfrm>
          <a:prstGeom prst="wedgeRectCallout">
            <a:avLst>
              <a:gd name="adj1" fmla="val -16235"/>
              <a:gd name="adj2" fmla="val 7732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+mn-cs"/>
              </a:rPr>
              <a:t>Mid-2000s: Favorable loss trends precipitated lower prices and falling premium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14288" y="6519863"/>
            <a:ext cx="84121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/>
              <a:t>Source: Insurance Information Institute from A.M. Best and Conning data.</a:t>
            </a:r>
            <a:endParaRPr lang="en-US" sz="12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4288" y="-252417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Medical Professional Liability: Change in</a:t>
            </a:r>
            <a:br>
              <a:rPr lang="en-US" dirty="0" smtClean="0"/>
            </a:br>
            <a:r>
              <a:rPr lang="en-US" dirty="0" smtClean="0"/>
              <a:t>Premium and Incurred Losses, 2006-2016F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rgbClr val="225A7A"/>
                </a:solidFill>
              </a:rPr>
              <a:t>% Change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7062281" y="4451207"/>
            <a:ext cx="2081719" cy="1355161"/>
          </a:xfrm>
          <a:prstGeom prst="wedgeRectCallout">
            <a:avLst>
              <a:gd name="adj1" fmla="val -34957"/>
              <a:gd name="adj2" fmla="val -6378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+mn-cs"/>
              </a:rPr>
              <a:t>Today: Premium seems to be lagging the increase in losses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853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6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915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152" y="90488"/>
            <a:ext cx="7400925" cy="860425"/>
          </a:xfrm>
        </p:spPr>
        <p:txBody>
          <a:bodyPr/>
          <a:lstStyle/>
          <a:p>
            <a:r>
              <a:rPr lang="en-US" dirty="0" smtClean="0"/>
              <a:t>U.S. Health Care Expenditures,</a:t>
            </a:r>
            <a:br>
              <a:rPr lang="en-US" dirty="0" smtClean="0"/>
            </a:br>
            <a:r>
              <a:rPr lang="en-US" dirty="0" smtClean="0"/>
              <a:t>1965–2022F</a:t>
            </a:r>
          </a:p>
        </p:txBody>
      </p:sp>
      <p:graphicFrame>
        <p:nvGraphicFramePr>
          <p:cNvPr id="2" name="Object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67905091"/>
              </p:ext>
            </p:extLst>
          </p:nvPr>
        </p:nvGraphicFramePr>
        <p:xfrm>
          <a:off x="395288" y="1595343"/>
          <a:ext cx="8464550" cy="398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1541" name="Rectangle 5"/>
          <p:cNvSpPr>
            <a:spLocks noChangeArrowheads="1"/>
          </p:cNvSpPr>
          <p:nvPr/>
        </p:nvSpPr>
        <p:spPr bwMode="blackWhite">
          <a:xfrm>
            <a:off x="762000" y="5609968"/>
            <a:ext cx="7750776" cy="77778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U.S. health care expenditures have been on a relentless climb for most of the past half century, far outstripping population growth, inflation of GDP growth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1959542" y="1326592"/>
            <a:ext cx="3436373" cy="2071516"/>
          </a:xfrm>
          <a:prstGeom prst="wedgeRectCallout">
            <a:avLst>
              <a:gd name="adj1" fmla="val 110410"/>
              <a:gd name="adj2" fmla="val 2793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+mn-cs"/>
              </a:rPr>
              <a:t>From 1965 through 2013, US  health care expenditures had increased by 69 fold.  Population growth over the same period increased by a factor of just 1.6.  By 2022, health spending will have increased 119 fold.</a:t>
            </a:r>
            <a:endParaRPr lang="en-US" b="1" i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black">
          <a:xfrm>
            <a:off x="185738" y="1155700"/>
            <a:ext cx="1023937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225A7A"/>
                </a:solidFill>
              </a:rPr>
              <a:t>$ Billions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6387748"/>
            <a:ext cx="9144000" cy="41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050" dirty="0" smtClean="0">
                <a:solidFill>
                  <a:srgbClr val="000000"/>
                </a:solidFill>
              </a:rPr>
              <a:t>Sources:  Centers for Medicare &amp; Medicaid Services, Office of the Actuary </a:t>
            </a:r>
            <a:r>
              <a:rPr lang="en-US" sz="1050" dirty="0">
                <a:solidFill>
                  <a:srgbClr val="000000"/>
                </a:solidFill>
              </a:rPr>
              <a:t>at </a:t>
            </a:r>
            <a:r>
              <a:rPr lang="en-US" sz="1050" dirty="0">
                <a:solidFill>
                  <a:srgbClr val="000000"/>
                </a:solidFill>
                <a:hlinkClick r:id="rId4"/>
              </a:rPr>
              <a:t>http://</a:t>
            </a:r>
            <a:r>
              <a:rPr lang="en-US" sz="1050" dirty="0" smtClean="0">
                <a:solidFill>
                  <a:srgbClr val="000000"/>
                </a:solidFill>
                <a:hlinkClick r:id="rId4"/>
              </a:rPr>
              <a:t>www.cms.gov/Research-Statistics-Data-and-Systems/Statistics-Trends-and-Reports/NationalHealthExpendData/NationalHealthAccountsProjected.html</a:t>
            </a:r>
            <a:r>
              <a:rPr lang="en-US" sz="1050" dirty="0" smtClean="0">
                <a:solidFill>
                  <a:srgbClr val="000000"/>
                </a:solidFill>
              </a:rPr>
              <a:t> accessed 3/14/14; Insurance </a:t>
            </a:r>
            <a:r>
              <a:rPr lang="en-US" sz="1050" dirty="0">
                <a:solidFill>
                  <a:srgbClr val="000000"/>
                </a:solidFill>
              </a:rPr>
              <a:t>Information </a:t>
            </a:r>
            <a:r>
              <a:rPr lang="en-US" sz="1050" dirty="0" smtClean="0">
                <a:solidFill>
                  <a:srgbClr val="000000"/>
                </a:solidFill>
              </a:rPr>
              <a:t>Institute.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981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1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C05658-B303-4D47-A887-E0EE935A262F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Medical Professional Liability, RNW</a:t>
            </a:r>
            <a:br>
              <a:rPr lang="en-US" dirty="0" smtClean="0"/>
            </a:br>
            <a:r>
              <a:rPr lang="en-US" dirty="0" smtClean="0"/>
              <a:t>By State, Average 2003-2012</a:t>
            </a:r>
          </a:p>
        </p:txBody>
      </p:sp>
      <p:graphicFrame>
        <p:nvGraphicFramePr>
          <p:cNvPr id="8194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98308804"/>
              </p:ext>
            </p:extLst>
          </p:nvPr>
        </p:nvGraphicFramePr>
        <p:xfrm>
          <a:off x="-21266" y="1409519"/>
          <a:ext cx="9144000" cy="471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2494" name="Chart" r:id="rId4" imgW="8820048" imgH="4552970" progId="MSGraph.Chart.8">
                  <p:embed followColorScheme="full"/>
                </p:oleObj>
              </mc:Choice>
              <mc:Fallback>
                <p:oleObj name="Chart" r:id="rId4" imgW="8820048" imgH="455297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1266" y="1409519"/>
                        <a:ext cx="9144000" cy="471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341" y="5885330"/>
            <a:ext cx="9017000" cy="49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900" dirty="0">
                <a:solidFill>
                  <a:srgbClr val="000000"/>
                </a:solidFill>
              </a:rPr>
              <a:t/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Source: </a:t>
            </a:r>
            <a:r>
              <a:rPr lang="en-US" sz="900" dirty="0" smtClean="0">
                <a:solidFill>
                  <a:srgbClr val="000000"/>
                </a:solidFill>
              </a:rPr>
              <a:t>NAIC; Insurance Information Institute.</a:t>
            </a:r>
            <a:endParaRPr lang="en-US" sz="900" dirty="0">
              <a:solidFill>
                <a:srgbClr val="000000"/>
              </a:solidFill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1100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225A7A"/>
                </a:solidFill>
              </a:rPr>
              <a:t>Top </a:t>
            </a:r>
            <a:r>
              <a:rPr lang="en-US" sz="2400" b="1" dirty="0" smtClean="0">
                <a:solidFill>
                  <a:srgbClr val="225A7A"/>
                </a:solidFill>
              </a:rPr>
              <a:t>25 States and DC</a:t>
            </a:r>
            <a:endParaRPr lang="en-US" sz="2400" b="1" dirty="0">
              <a:solidFill>
                <a:srgbClr val="225A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730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719BC2-8F7A-416A-8CB5-51CF8E1044CF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Medical Professional Liability RNW</a:t>
            </a:r>
            <a:br>
              <a:rPr lang="en-US" dirty="0" smtClean="0"/>
            </a:br>
            <a:r>
              <a:rPr lang="en-US" dirty="0" smtClean="0"/>
              <a:t>By State, Average 2003-2012</a:t>
            </a:r>
          </a:p>
        </p:txBody>
      </p:sp>
      <p:graphicFrame>
        <p:nvGraphicFramePr>
          <p:cNvPr id="9218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0" y="1617477"/>
          <a:ext cx="9144000" cy="471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3517" name="Chart" r:id="rId4" imgW="8820049" imgH="4552851" progId="MSGraph.Chart.8">
                  <p:embed followColorScheme="full"/>
                </p:oleObj>
              </mc:Choice>
              <mc:Fallback>
                <p:oleObj name="Chart" r:id="rId4" imgW="8820049" imgH="455285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17477"/>
                        <a:ext cx="9144000" cy="471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0" y="5822162"/>
            <a:ext cx="9017000" cy="49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900" dirty="0">
                <a:solidFill>
                  <a:srgbClr val="000000"/>
                </a:solidFill>
              </a:rPr>
              <a:t/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Source: </a:t>
            </a:r>
            <a:r>
              <a:rPr lang="en-US" sz="900" dirty="0" smtClean="0">
                <a:solidFill>
                  <a:srgbClr val="000000"/>
                </a:solidFill>
              </a:rPr>
              <a:t>NAIC; Insurance </a:t>
            </a:r>
            <a:r>
              <a:rPr lang="en-US" sz="900" dirty="0">
                <a:solidFill>
                  <a:srgbClr val="000000"/>
                </a:solidFill>
              </a:rPr>
              <a:t>Information </a:t>
            </a:r>
            <a:r>
              <a:rPr lang="en-US" sz="900" dirty="0" smtClean="0">
                <a:solidFill>
                  <a:srgbClr val="000000"/>
                </a:solidFill>
              </a:rPr>
              <a:t>Institute</a:t>
            </a:r>
            <a:endParaRPr lang="en-US" sz="900" dirty="0">
              <a:solidFill>
                <a:srgbClr val="000000"/>
              </a:solidFill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1100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rgbClr val="225A7A"/>
                </a:solidFill>
              </a:rPr>
              <a:t>Bottom </a:t>
            </a:r>
            <a:r>
              <a:rPr lang="en-US" sz="2400" b="1" dirty="0">
                <a:solidFill>
                  <a:srgbClr val="225A7A"/>
                </a:solidFill>
              </a:rPr>
              <a:t>25 States</a:t>
            </a:r>
          </a:p>
        </p:txBody>
      </p:sp>
    </p:spTree>
    <p:extLst>
      <p:ext uri="{BB962C8B-B14F-4D97-AF65-F5344CB8AC3E}">
        <p14:creationId xmlns:p14="http://schemas.microsoft.com/office/powerpoint/2010/main" val="4244288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C05658-B303-4D47-A887-E0EE935A262F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Medical Professional Liability, RNW</a:t>
            </a:r>
            <a:br>
              <a:rPr lang="en-US" dirty="0" smtClean="0"/>
            </a:br>
            <a:r>
              <a:rPr lang="en-US" dirty="0" smtClean="0"/>
              <a:t>By State, 2012</a:t>
            </a:r>
          </a:p>
        </p:txBody>
      </p:sp>
      <p:graphicFrame>
        <p:nvGraphicFramePr>
          <p:cNvPr id="8194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13441334"/>
              </p:ext>
            </p:extLst>
          </p:nvPr>
        </p:nvGraphicFramePr>
        <p:xfrm>
          <a:off x="-21266" y="1409519"/>
          <a:ext cx="9144000" cy="471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4539" name="Chart" r:id="rId4" imgW="8820048" imgH="4552970" progId="MSGraph.Chart.8">
                  <p:embed followColorScheme="full"/>
                </p:oleObj>
              </mc:Choice>
              <mc:Fallback>
                <p:oleObj name="Chart" r:id="rId4" imgW="8820048" imgH="455297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1266" y="1409519"/>
                        <a:ext cx="9144000" cy="471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341" y="5885330"/>
            <a:ext cx="9017000" cy="49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900" dirty="0">
                <a:solidFill>
                  <a:srgbClr val="000000"/>
                </a:solidFill>
              </a:rPr>
              <a:t/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Source: </a:t>
            </a:r>
            <a:r>
              <a:rPr lang="en-US" sz="900" dirty="0" smtClean="0">
                <a:solidFill>
                  <a:srgbClr val="000000"/>
                </a:solidFill>
              </a:rPr>
              <a:t>NAIC; Insurance Information Institute.</a:t>
            </a:r>
            <a:endParaRPr lang="en-US" sz="900" dirty="0">
              <a:solidFill>
                <a:srgbClr val="000000"/>
              </a:solidFill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1100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225A7A"/>
                </a:solidFill>
              </a:rPr>
              <a:t>Top </a:t>
            </a:r>
            <a:r>
              <a:rPr lang="en-US" sz="2400" b="1" dirty="0" smtClean="0">
                <a:solidFill>
                  <a:srgbClr val="225A7A"/>
                </a:solidFill>
              </a:rPr>
              <a:t>25 States and DC</a:t>
            </a:r>
            <a:endParaRPr lang="en-US" sz="2400" b="1" dirty="0">
              <a:solidFill>
                <a:srgbClr val="225A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83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719BC2-8F7A-416A-8CB5-51CF8E1044CF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Medical Professional Liability RNW</a:t>
            </a:r>
            <a:br>
              <a:rPr lang="en-US" dirty="0" smtClean="0"/>
            </a:br>
            <a:r>
              <a:rPr lang="en-US" dirty="0" smtClean="0"/>
              <a:t>By State, 2012</a:t>
            </a:r>
          </a:p>
        </p:txBody>
      </p:sp>
      <p:graphicFrame>
        <p:nvGraphicFramePr>
          <p:cNvPr id="9218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0" y="1617477"/>
          <a:ext cx="9144000" cy="471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5563" name="Chart" r:id="rId4" imgW="8820049" imgH="4552851" progId="MSGraph.Chart.8">
                  <p:embed followColorScheme="full"/>
                </p:oleObj>
              </mc:Choice>
              <mc:Fallback>
                <p:oleObj name="Chart" r:id="rId4" imgW="8820049" imgH="455285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17477"/>
                        <a:ext cx="9144000" cy="471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0" y="5822162"/>
            <a:ext cx="9017000" cy="49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900" dirty="0">
                <a:solidFill>
                  <a:srgbClr val="000000"/>
                </a:solidFill>
              </a:rPr>
              <a:t/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Source: </a:t>
            </a:r>
            <a:r>
              <a:rPr lang="en-US" sz="900" dirty="0" smtClean="0">
                <a:solidFill>
                  <a:srgbClr val="000000"/>
                </a:solidFill>
              </a:rPr>
              <a:t>NAIC; Insurance </a:t>
            </a:r>
            <a:r>
              <a:rPr lang="en-US" sz="900" dirty="0">
                <a:solidFill>
                  <a:srgbClr val="000000"/>
                </a:solidFill>
              </a:rPr>
              <a:t>Information </a:t>
            </a:r>
            <a:r>
              <a:rPr lang="en-US" sz="900" dirty="0" smtClean="0">
                <a:solidFill>
                  <a:srgbClr val="000000"/>
                </a:solidFill>
              </a:rPr>
              <a:t>Institute</a:t>
            </a:r>
            <a:endParaRPr lang="en-US" sz="900" dirty="0">
              <a:solidFill>
                <a:srgbClr val="000000"/>
              </a:solidFill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1100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rgbClr val="225A7A"/>
                </a:solidFill>
              </a:rPr>
              <a:t>Bottom </a:t>
            </a:r>
            <a:r>
              <a:rPr lang="en-US" sz="2400" b="1" dirty="0">
                <a:solidFill>
                  <a:srgbClr val="225A7A"/>
                </a:solidFill>
              </a:rPr>
              <a:t>25 States</a:t>
            </a:r>
          </a:p>
        </p:txBody>
      </p:sp>
    </p:spTree>
    <p:extLst>
      <p:ext uri="{BB962C8B-B14F-4D97-AF65-F5344CB8AC3E}">
        <p14:creationId xmlns:p14="http://schemas.microsoft.com/office/powerpoint/2010/main" val="1174904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C05658-B303-4D47-A887-E0EE935A262F}" type="slidenum">
              <a:rPr lang="en-US" smtClean="0">
                <a:solidFill>
                  <a:srgbClr val="000000"/>
                </a:solidFill>
              </a:rPr>
              <a:pPr/>
              <a:t>34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Medical Professional Liability, RNW</a:t>
            </a:r>
            <a:br>
              <a:rPr lang="en-US" dirty="0" smtClean="0"/>
            </a:br>
            <a:r>
              <a:rPr lang="en-US" dirty="0" smtClean="0"/>
              <a:t>By State, 2003</a:t>
            </a:r>
          </a:p>
        </p:txBody>
      </p:sp>
      <p:graphicFrame>
        <p:nvGraphicFramePr>
          <p:cNvPr id="8194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93899273"/>
              </p:ext>
            </p:extLst>
          </p:nvPr>
        </p:nvGraphicFramePr>
        <p:xfrm>
          <a:off x="-7938" y="1408113"/>
          <a:ext cx="9115426" cy="471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52018" name="Chart" r:id="rId4" imgW="8820048" imgH="4562417" progId="MSGraph.Chart.8">
                  <p:embed followColorScheme="full"/>
                </p:oleObj>
              </mc:Choice>
              <mc:Fallback>
                <p:oleObj name="Chart" r:id="rId4" imgW="8820048" imgH="456241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938" y="1408113"/>
                        <a:ext cx="9115426" cy="471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341" y="5885330"/>
            <a:ext cx="9017000" cy="49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900" dirty="0">
                <a:solidFill>
                  <a:srgbClr val="000000"/>
                </a:solidFill>
              </a:rPr>
              <a:t/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Source: </a:t>
            </a:r>
            <a:r>
              <a:rPr lang="en-US" sz="900" dirty="0" smtClean="0">
                <a:solidFill>
                  <a:srgbClr val="000000"/>
                </a:solidFill>
              </a:rPr>
              <a:t>NAIC; Insurance Information Institute.</a:t>
            </a:r>
            <a:endParaRPr lang="en-US" sz="900" dirty="0">
              <a:solidFill>
                <a:srgbClr val="000000"/>
              </a:solidFill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1100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225A7A"/>
                </a:solidFill>
              </a:rPr>
              <a:t>Top </a:t>
            </a:r>
            <a:r>
              <a:rPr lang="en-US" sz="2400" b="1" dirty="0" smtClean="0">
                <a:solidFill>
                  <a:srgbClr val="225A7A"/>
                </a:solidFill>
              </a:rPr>
              <a:t>27 States and US</a:t>
            </a:r>
            <a:endParaRPr lang="en-US" sz="2400" b="1" dirty="0">
              <a:solidFill>
                <a:srgbClr val="225A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58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719BC2-8F7A-416A-8CB5-51CF8E1044CF}" type="slidenum">
              <a:rPr lang="en-US" smtClean="0">
                <a:solidFill>
                  <a:srgbClr val="000000"/>
                </a:solidFill>
              </a:rPr>
              <a:pPr/>
              <a:t>35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Medical Professional Liability RNW</a:t>
            </a:r>
            <a:br>
              <a:rPr lang="en-US" dirty="0" smtClean="0"/>
            </a:br>
            <a:r>
              <a:rPr lang="en-US" dirty="0" smtClean="0"/>
              <a:t>By State, 2003</a:t>
            </a:r>
          </a:p>
        </p:txBody>
      </p:sp>
      <p:graphicFrame>
        <p:nvGraphicFramePr>
          <p:cNvPr id="9218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0" y="1617477"/>
          <a:ext cx="9144000" cy="471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53042" name="Chart" r:id="rId4" imgW="8820049" imgH="4552851" progId="MSGraph.Chart.8">
                  <p:embed followColorScheme="full"/>
                </p:oleObj>
              </mc:Choice>
              <mc:Fallback>
                <p:oleObj name="Chart" r:id="rId4" imgW="8820049" imgH="455285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17477"/>
                        <a:ext cx="9144000" cy="471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0" y="5822162"/>
            <a:ext cx="9017000" cy="52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900" dirty="0">
                <a:solidFill>
                  <a:srgbClr val="000000"/>
                </a:solidFill>
              </a:rPr>
              <a:t/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Source: </a:t>
            </a:r>
            <a:r>
              <a:rPr lang="en-US" sz="900" dirty="0" smtClean="0">
                <a:solidFill>
                  <a:srgbClr val="000000"/>
                </a:solidFill>
              </a:rPr>
              <a:t>NAIC; Insurance </a:t>
            </a:r>
            <a:r>
              <a:rPr lang="en-US" sz="900" dirty="0">
                <a:solidFill>
                  <a:srgbClr val="000000"/>
                </a:solidFill>
              </a:rPr>
              <a:t>Information </a:t>
            </a:r>
            <a:r>
              <a:rPr lang="en-US" sz="900" dirty="0" smtClean="0">
                <a:solidFill>
                  <a:srgbClr val="000000"/>
                </a:solidFill>
              </a:rPr>
              <a:t>Institute						</a:t>
            </a:r>
            <a:r>
              <a:rPr lang="en-US" sz="1200" b="1" dirty="0" smtClean="0">
                <a:solidFill>
                  <a:srgbClr val="000000"/>
                </a:solidFill>
              </a:rPr>
              <a:t>OK -202.5</a:t>
            </a:r>
            <a:endParaRPr lang="en-US" sz="1200" b="1" dirty="0">
              <a:solidFill>
                <a:srgbClr val="000000"/>
              </a:solidFill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1100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rgbClr val="225A7A"/>
                </a:solidFill>
              </a:rPr>
              <a:t>Bottom 24 States and DC</a:t>
            </a:r>
            <a:endParaRPr lang="en-US" sz="2400" b="1" dirty="0">
              <a:solidFill>
                <a:srgbClr val="225A7A"/>
              </a:solidFill>
            </a:endParaRPr>
          </a:p>
        </p:txBody>
      </p:sp>
      <p:sp>
        <p:nvSpPr>
          <p:cNvPr id="2" name="Lightning Bolt 1"/>
          <p:cNvSpPr/>
          <p:nvPr/>
        </p:nvSpPr>
        <p:spPr>
          <a:xfrm>
            <a:off x="7451386" y="4811549"/>
            <a:ext cx="496111" cy="824622"/>
          </a:xfrm>
          <a:prstGeom prst="lightningBol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20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C05658-B303-4D47-A887-E0EE935A262F}" type="slidenum">
              <a:rPr lang="en-US" smtClean="0">
                <a:solidFill>
                  <a:srgbClr val="000000"/>
                </a:solidFill>
              </a:rPr>
              <a:pPr/>
              <a:t>36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Medical Professional Liability, RNW</a:t>
            </a:r>
            <a:br>
              <a:rPr lang="en-US" dirty="0" smtClean="0"/>
            </a:br>
            <a:r>
              <a:rPr lang="en-US" dirty="0" smtClean="0"/>
              <a:t>By State, 2004</a:t>
            </a:r>
          </a:p>
        </p:txBody>
      </p:sp>
      <p:graphicFrame>
        <p:nvGraphicFramePr>
          <p:cNvPr id="8194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-21266" y="1409519"/>
          <a:ext cx="9144000" cy="471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54066" name="Chart" r:id="rId4" imgW="8820049" imgH="4552851" progId="MSGraph.Chart.8">
                  <p:embed followColorScheme="full"/>
                </p:oleObj>
              </mc:Choice>
              <mc:Fallback>
                <p:oleObj name="Chart" r:id="rId4" imgW="8820049" imgH="455285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1266" y="1409519"/>
                        <a:ext cx="9144000" cy="471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341" y="5885330"/>
            <a:ext cx="9017000" cy="49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900" dirty="0">
                <a:solidFill>
                  <a:srgbClr val="000000"/>
                </a:solidFill>
              </a:rPr>
              <a:t/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Source: </a:t>
            </a:r>
            <a:r>
              <a:rPr lang="en-US" sz="900" dirty="0" smtClean="0">
                <a:solidFill>
                  <a:srgbClr val="000000"/>
                </a:solidFill>
              </a:rPr>
              <a:t>NAIC; Insurance Information Institute.</a:t>
            </a:r>
            <a:endParaRPr lang="en-US" sz="900" dirty="0">
              <a:solidFill>
                <a:srgbClr val="000000"/>
              </a:solidFill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1100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225A7A"/>
                </a:solidFill>
              </a:rPr>
              <a:t>Top </a:t>
            </a:r>
            <a:r>
              <a:rPr lang="en-US" sz="2400" b="1" dirty="0" smtClean="0">
                <a:solidFill>
                  <a:srgbClr val="225A7A"/>
                </a:solidFill>
              </a:rPr>
              <a:t>25 States and DC</a:t>
            </a:r>
            <a:endParaRPr lang="en-US" sz="2400" b="1" dirty="0">
              <a:solidFill>
                <a:srgbClr val="225A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007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719BC2-8F7A-416A-8CB5-51CF8E1044CF}" type="slidenum">
              <a:rPr lang="en-US" smtClean="0">
                <a:solidFill>
                  <a:srgbClr val="000000"/>
                </a:solidFill>
              </a:rPr>
              <a:pPr/>
              <a:t>37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Medical Professional Liability RNW</a:t>
            </a:r>
            <a:br>
              <a:rPr lang="en-US" dirty="0" smtClean="0"/>
            </a:br>
            <a:r>
              <a:rPr lang="en-US" dirty="0" smtClean="0"/>
              <a:t>By State, 2004</a:t>
            </a:r>
          </a:p>
        </p:txBody>
      </p:sp>
      <p:graphicFrame>
        <p:nvGraphicFramePr>
          <p:cNvPr id="9218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0" y="1617477"/>
          <a:ext cx="9144000" cy="471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55090" name="Chart" r:id="rId4" imgW="8820049" imgH="4552851" progId="MSGraph.Chart.8">
                  <p:embed followColorScheme="full"/>
                </p:oleObj>
              </mc:Choice>
              <mc:Fallback>
                <p:oleObj name="Chart" r:id="rId4" imgW="8820049" imgH="455285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17477"/>
                        <a:ext cx="9144000" cy="471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0" y="5822162"/>
            <a:ext cx="9017000" cy="49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900" dirty="0">
                <a:solidFill>
                  <a:srgbClr val="000000"/>
                </a:solidFill>
              </a:rPr>
              <a:t/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Source: </a:t>
            </a:r>
            <a:r>
              <a:rPr lang="en-US" sz="900" dirty="0" smtClean="0">
                <a:solidFill>
                  <a:srgbClr val="000000"/>
                </a:solidFill>
              </a:rPr>
              <a:t>NAIC; Insurance </a:t>
            </a:r>
            <a:r>
              <a:rPr lang="en-US" sz="900" dirty="0">
                <a:solidFill>
                  <a:srgbClr val="000000"/>
                </a:solidFill>
              </a:rPr>
              <a:t>Information </a:t>
            </a:r>
            <a:r>
              <a:rPr lang="en-US" sz="900" dirty="0" smtClean="0">
                <a:solidFill>
                  <a:srgbClr val="000000"/>
                </a:solidFill>
              </a:rPr>
              <a:t>Institute</a:t>
            </a:r>
            <a:endParaRPr lang="en-US" sz="900" dirty="0">
              <a:solidFill>
                <a:srgbClr val="000000"/>
              </a:solidFill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1100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rgbClr val="225A7A"/>
                </a:solidFill>
              </a:rPr>
              <a:t>Bottom </a:t>
            </a:r>
            <a:r>
              <a:rPr lang="en-US" sz="2400" b="1" dirty="0">
                <a:solidFill>
                  <a:srgbClr val="225A7A"/>
                </a:solidFill>
              </a:rPr>
              <a:t>25 States</a:t>
            </a:r>
          </a:p>
        </p:txBody>
      </p:sp>
    </p:spTree>
    <p:extLst>
      <p:ext uri="{BB962C8B-B14F-4D97-AF65-F5344CB8AC3E}">
        <p14:creationId xmlns:p14="http://schemas.microsoft.com/office/powerpoint/2010/main" val="2473175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C05658-B303-4D47-A887-E0EE935A262F}" type="slidenum">
              <a:rPr lang="en-US" smtClean="0">
                <a:solidFill>
                  <a:srgbClr val="000000"/>
                </a:solidFill>
              </a:rPr>
              <a:pPr/>
              <a:t>38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Medical Professional Liability, RNW</a:t>
            </a:r>
            <a:br>
              <a:rPr lang="en-US" dirty="0" smtClean="0"/>
            </a:br>
            <a:r>
              <a:rPr lang="en-US" dirty="0" smtClean="0"/>
              <a:t>By State, 2005</a:t>
            </a:r>
          </a:p>
        </p:txBody>
      </p:sp>
      <p:graphicFrame>
        <p:nvGraphicFramePr>
          <p:cNvPr id="8194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-21266" y="1409519"/>
          <a:ext cx="9144000" cy="471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56114" name="Chart" r:id="rId4" imgW="8820049" imgH="4552851" progId="MSGraph.Chart.8">
                  <p:embed followColorScheme="full"/>
                </p:oleObj>
              </mc:Choice>
              <mc:Fallback>
                <p:oleObj name="Chart" r:id="rId4" imgW="8820049" imgH="455285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1266" y="1409519"/>
                        <a:ext cx="9144000" cy="471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341" y="5885330"/>
            <a:ext cx="9017000" cy="49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900" dirty="0">
                <a:solidFill>
                  <a:srgbClr val="000000"/>
                </a:solidFill>
              </a:rPr>
              <a:t/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Source: </a:t>
            </a:r>
            <a:r>
              <a:rPr lang="en-US" sz="900" dirty="0" smtClean="0">
                <a:solidFill>
                  <a:srgbClr val="000000"/>
                </a:solidFill>
              </a:rPr>
              <a:t>NAIC; Insurance Information Institute.</a:t>
            </a:r>
            <a:endParaRPr lang="en-US" sz="900" dirty="0">
              <a:solidFill>
                <a:srgbClr val="000000"/>
              </a:solidFill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1100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225A7A"/>
                </a:solidFill>
              </a:rPr>
              <a:t>Top </a:t>
            </a:r>
            <a:r>
              <a:rPr lang="en-US" sz="2400" b="1" dirty="0" smtClean="0">
                <a:solidFill>
                  <a:srgbClr val="225A7A"/>
                </a:solidFill>
              </a:rPr>
              <a:t>25 States and DC</a:t>
            </a:r>
            <a:endParaRPr lang="en-US" sz="2400" b="1" dirty="0">
              <a:solidFill>
                <a:srgbClr val="225A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60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719BC2-8F7A-416A-8CB5-51CF8E1044CF}" type="slidenum">
              <a:rPr lang="en-US" smtClean="0">
                <a:solidFill>
                  <a:srgbClr val="000000"/>
                </a:solidFill>
              </a:rPr>
              <a:pPr/>
              <a:t>39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Medical Professional Liability RNW</a:t>
            </a:r>
            <a:br>
              <a:rPr lang="en-US" dirty="0" smtClean="0"/>
            </a:br>
            <a:r>
              <a:rPr lang="en-US" dirty="0" smtClean="0"/>
              <a:t>By State, 2005</a:t>
            </a:r>
          </a:p>
        </p:txBody>
      </p:sp>
      <p:graphicFrame>
        <p:nvGraphicFramePr>
          <p:cNvPr id="9218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0" y="1617477"/>
          <a:ext cx="9144000" cy="471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57138" name="Chart" r:id="rId4" imgW="8820049" imgH="4552851" progId="MSGraph.Chart.8">
                  <p:embed followColorScheme="full"/>
                </p:oleObj>
              </mc:Choice>
              <mc:Fallback>
                <p:oleObj name="Chart" r:id="rId4" imgW="8820049" imgH="455285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17477"/>
                        <a:ext cx="9144000" cy="471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0" y="5822162"/>
            <a:ext cx="9017000" cy="49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900" dirty="0">
                <a:solidFill>
                  <a:srgbClr val="000000"/>
                </a:solidFill>
              </a:rPr>
              <a:t/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Source: </a:t>
            </a:r>
            <a:r>
              <a:rPr lang="en-US" sz="900" dirty="0" smtClean="0">
                <a:solidFill>
                  <a:srgbClr val="000000"/>
                </a:solidFill>
              </a:rPr>
              <a:t>NAIC; Insurance </a:t>
            </a:r>
            <a:r>
              <a:rPr lang="en-US" sz="900" dirty="0">
                <a:solidFill>
                  <a:srgbClr val="000000"/>
                </a:solidFill>
              </a:rPr>
              <a:t>Information </a:t>
            </a:r>
            <a:r>
              <a:rPr lang="en-US" sz="900" dirty="0" smtClean="0">
                <a:solidFill>
                  <a:srgbClr val="000000"/>
                </a:solidFill>
              </a:rPr>
              <a:t>Institute</a:t>
            </a:r>
            <a:endParaRPr lang="en-US" sz="900" dirty="0">
              <a:solidFill>
                <a:srgbClr val="000000"/>
              </a:solidFill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1100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rgbClr val="225A7A"/>
                </a:solidFill>
              </a:rPr>
              <a:t>Bottom </a:t>
            </a:r>
            <a:r>
              <a:rPr lang="en-US" sz="2400" b="1" dirty="0">
                <a:solidFill>
                  <a:srgbClr val="225A7A"/>
                </a:solidFill>
              </a:rPr>
              <a:t>25 States</a:t>
            </a:r>
          </a:p>
        </p:txBody>
      </p:sp>
    </p:spTree>
    <p:extLst>
      <p:ext uri="{BB962C8B-B14F-4D97-AF65-F5344CB8AC3E}">
        <p14:creationId xmlns:p14="http://schemas.microsoft.com/office/powerpoint/2010/main" val="3873267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941550"/>
              </p:ext>
            </p:extLst>
          </p:nvPr>
        </p:nvGraphicFramePr>
        <p:xfrm>
          <a:off x="-29496" y="1192306"/>
          <a:ext cx="8915400" cy="588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45890" name="Chart" r:id="rId5" imgW="8258192" imgH="5514972" progId="MSGraph.Chart.8">
                  <p:embed followColorScheme="full"/>
                </p:oleObj>
              </mc:Choice>
              <mc:Fallback>
                <p:oleObj name="Chart" r:id="rId5" imgW="8258192" imgH="551497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9496" y="1192306"/>
                        <a:ext cx="8915400" cy="588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4701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164" y="0"/>
            <a:ext cx="7848600" cy="1143000"/>
          </a:xfrm>
        </p:spPr>
        <p:txBody>
          <a:bodyPr/>
          <a:lstStyle/>
          <a:p>
            <a:r>
              <a:rPr lang="en-US" dirty="0" smtClean="0"/>
              <a:t>National Health Care Expenditures as a Share of GDP, 1965 – 2022F*</a:t>
            </a:r>
          </a:p>
        </p:txBody>
      </p:sp>
      <p:sp>
        <p:nvSpPr>
          <p:cNvPr id="5547012" name="Rectangle 4"/>
          <p:cNvSpPr>
            <a:spLocks noChangeArrowheads="1"/>
          </p:cNvSpPr>
          <p:nvPr/>
        </p:nvSpPr>
        <p:spPr bwMode="auto">
          <a:xfrm>
            <a:off x="0" y="6350677"/>
            <a:ext cx="9144000" cy="41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050" dirty="0" smtClean="0">
                <a:solidFill>
                  <a:srgbClr val="000000"/>
                </a:solidFill>
              </a:rPr>
              <a:t>Sources:  Centers for Medicare &amp; Medicaid Services, Office of the Actuary </a:t>
            </a:r>
            <a:r>
              <a:rPr lang="en-US" sz="1050" dirty="0">
                <a:solidFill>
                  <a:srgbClr val="000000"/>
                </a:solidFill>
              </a:rPr>
              <a:t>at </a:t>
            </a:r>
            <a:r>
              <a:rPr lang="en-US" sz="1050" dirty="0">
                <a:solidFill>
                  <a:srgbClr val="000000"/>
                </a:solidFill>
                <a:hlinkClick r:id="rId7"/>
              </a:rPr>
              <a:t>http://</a:t>
            </a:r>
            <a:r>
              <a:rPr lang="en-US" sz="1050" dirty="0" smtClean="0">
                <a:solidFill>
                  <a:srgbClr val="000000"/>
                </a:solidFill>
                <a:hlinkClick r:id="rId7"/>
              </a:rPr>
              <a:t>www.cms.gov/Research-Statistics-Data-and-Systems/Statistics-Trends-and-Reports/NationalHealthExpendData/NationalHealthAccountsProjected.html</a:t>
            </a:r>
            <a:r>
              <a:rPr lang="en-US" sz="1050" dirty="0" smtClean="0">
                <a:solidFill>
                  <a:srgbClr val="000000"/>
                </a:solidFill>
              </a:rPr>
              <a:t> accessed 3/14/14; Insurance </a:t>
            </a:r>
            <a:r>
              <a:rPr lang="en-US" sz="1050" dirty="0">
                <a:solidFill>
                  <a:srgbClr val="000000"/>
                </a:solidFill>
              </a:rPr>
              <a:t>Information </a:t>
            </a:r>
            <a:r>
              <a:rPr lang="en-US" sz="1050" dirty="0" smtClean="0">
                <a:solidFill>
                  <a:srgbClr val="000000"/>
                </a:solidFill>
              </a:rPr>
              <a:t>Institute.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5547022" name="Rectangle 14"/>
          <p:cNvSpPr>
            <a:spLocks noChangeArrowheads="1"/>
          </p:cNvSpPr>
          <p:nvPr/>
        </p:nvSpPr>
        <p:spPr bwMode="auto">
          <a:xfrm>
            <a:off x="785255" y="4554934"/>
            <a:ext cx="174532" cy="231437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3" name="Rectangle 15"/>
          <p:cNvSpPr>
            <a:spLocks noChangeArrowheads="1"/>
          </p:cNvSpPr>
          <p:nvPr/>
        </p:nvSpPr>
        <p:spPr bwMode="auto">
          <a:xfrm>
            <a:off x="2693139" y="3922763"/>
            <a:ext cx="147312" cy="181036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PPTShape_1"/>
          <p:cNvSpPr>
            <a:spLocks noChangeArrowheads="1"/>
          </p:cNvSpPr>
          <p:nvPr/>
        </p:nvSpPr>
        <p:spPr bwMode="auto">
          <a:xfrm>
            <a:off x="872238" y="4967326"/>
            <a:ext cx="942171" cy="668338"/>
          </a:xfrm>
          <a:prstGeom prst="wedgeRectCallout">
            <a:avLst>
              <a:gd name="adj1" fmla="val -38958"/>
              <a:gd name="adj2" fmla="val -65994"/>
            </a:avLst>
          </a:prstGeom>
          <a:solidFill>
            <a:srgbClr val="28688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1965 5.8%</a:t>
            </a:r>
            <a:endParaRPr lang="en-US" sz="1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097" name="Text Box 17"/>
          <p:cNvSpPr txBox="1">
            <a:spLocks noChangeArrowheads="1"/>
          </p:cNvSpPr>
          <p:nvPr/>
        </p:nvSpPr>
        <p:spPr bwMode="auto">
          <a:xfrm>
            <a:off x="959787" y="1513108"/>
            <a:ext cx="4229029" cy="1200329"/>
          </a:xfrm>
          <a:prstGeom prst="rect">
            <a:avLst/>
          </a:prstGeom>
          <a:solidFill>
            <a:srgbClr val="28688C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Health care expenditures as a share of GDP rose from 5.8% in 1965 to 18.0% in 2013 and are expected to reach 19.9% of GDP by 2022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098" name="Rectangle 7"/>
          <p:cNvSpPr>
            <a:spLocks noChangeArrowheads="1"/>
          </p:cNvSpPr>
          <p:nvPr/>
        </p:nvSpPr>
        <p:spPr bwMode="black">
          <a:xfrm>
            <a:off x="185738" y="1155700"/>
            <a:ext cx="10239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225A7A"/>
                </a:solidFill>
              </a:rPr>
              <a:t>% of GDP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blackWhite">
          <a:xfrm>
            <a:off x="7925724" y="2037097"/>
            <a:ext cx="1189703" cy="659324"/>
          </a:xfrm>
          <a:prstGeom prst="wedgeRectCallout">
            <a:avLst>
              <a:gd name="adj1" fmla="val 11784"/>
              <a:gd name="adj2" fmla="val -9289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2022 19.9%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PPTShape_1"/>
          <p:cNvSpPr>
            <a:spLocks noChangeArrowheads="1"/>
          </p:cNvSpPr>
          <p:nvPr/>
        </p:nvSpPr>
        <p:spPr bwMode="auto">
          <a:xfrm>
            <a:off x="2199034" y="4454418"/>
            <a:ext cx="942171" cy="573144"/>
          </a:xfrm>
          <a:prstGeom prst="wedgeRectCallout">
            <a:avLst>
              <a:gd name="adj1" fmla="val 11633"/>
              <a:gd name="adj2" fmla="val -98242"/>
            </a:avLst>
          </a:prstGeom>
          <a:solidFill>
            <a:srgbClr val="28688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1980: 9.2%</a:t>
            </a:r>
            <a:endParaRPr lang="en-US" sz="1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4183076" y="3116990"/>
            <a:ext cx="147312" cy="181036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PPTShape_1"/>
          <p:cNvSpPr>
            <a:spLocks noChangeArrowheads="1"/>
          </p:cNvSpPr>
          <p:nvPr/>
        </p:nvSpPr>
        <p:spPr bwMode="auto">
          <a:xfrm>
            <a:off x="3711987" y="3663544"/>
            <a:ext cx="942171" cy="573144"/>
          </a:xfrm>
          <a:prstGeom prst="wedgeRectCallout">
            <a:avLst>
              <a:gd name="adj1" fmla="val 11633"/>
              <a:gd name="adj2" fmla="val -98242"/>
            </a:avLst>
          </a:prstGeom>
          <a:solidFill>
            <a:srgbClr val="28688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1990: 12.5%</a:t>
            </a:r>
            <a:endParaRPr lang="en-US" sz="1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5544283" y="2829134"/>
            <a:ext cx="147312" cy="181036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PPTShape_1"/>
          <p:cNvSpPr>
            <a:spLocks noChangeArrowheads="1"/>
          </p:cNvSpPr>
          <p:nvPr/>
        </p:nvSpPr>
        <p:spPr bwMode="auto">
          <a:xfrm>
            <a:off x="5092000" y="3358768"/>
            <a:ext cx="942171" cy="573144"/>
          </a:xfrm>
          <a:prstGeom prst="wedgeRectCallout">
            <a:avLst>
              <a:gd name="adj1" fmla="val 11633"/>
              <a:gd name="adj2" fmla="val -98242"/>
            </a:avLst>
          </a:prstGeom>
          <a:solidFill>
            <a:srgbClr val="28688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2000: 13.8%</a:t>
            </a:r>
            <a:endParaRPr lang="en-US" sz="1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6903329" y="1925774"/>
            <a:ext cx="147312" cy="181036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PPTShape_1"/>
          <p:cNvSpPr>
            <a:spLocks noChangeArrowheads="1"/>
          </p:cNvSpPr>
          <p:nvPr/>
        </p:nvSpPr>
        <p:spPr bwMode="auto">
          <a:xfrm>
            <a:off x="6274549" y="2553706"/>
            <a:ext cx="942171" cy="573144"/>
          </a:xfrm>
          <a:prstGeom prst="wedgeRectCallout">
            <a:avLst>
              <a:gd name="adj1" fmla="val 24023"/>
              <a:gd name="adj2" fmla="val -123701"/>
            </a:avLst>
          </a:prstGeom>
          <a:solidFill>
            <a:srgbClr val="28688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2010: 17.9%</a:t>
            </a:r>
            <a:endParaRPr lang="en-US" sz="1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Rectangle 15"/>
          <p:cNvSpPr>
            <a:spLocks noChangeArrowheads="1"/>
          </p:cNvSpPr>
          <p:nvPr/>
        </p:nvSpPr>
        <p:spPr bwMode="auto">
          <a:xfrm>
            <a:off x="8520575" y="1505006"/>
            <a:ext cx="147312" cy="181036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blackWhite">
          <a:xfrm>
            <a:off x="6821670" y="3922763"/>
            <a:ext cx="2178996" cy="1712901"/>
          </a:xfrm>
          <a:prstGeom prst="wedgeRectCallout">
            <a:avLst>
              <a:gd name="adj1" fmla="val -26428"/>
              <a:gd name="adj2" fmla="val -15755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Since 2009, heath expenditures as a % of GDP have flattened out at about 18%--the question is why and will it last?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64924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C05658-B303-4D47-A887-E0EE935A262F}" type="slidenum">
              <a:rPr lang="en-US" smtClean="0">
                <a:solidFill>
                  <a:srgbClr val="000000"/>
                </a:solidFill>
              </a:rPr>
              <a:pPr/>
              <a:t>40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Medical Professional Liability, RNW</a:t>
            </a:r>
            <a:br>
              <a:rPr lang="en-US" dirty="0" smtClean="0"/>
            </a:br>
            <a:r>
              <a:rPr lang="en-US" dirty="0" smtClean="0"/>
              <a:t>By State, 2006</a:t>
            </a:r>
          </a:p>
        </p:txBody>
      </p:sp>
      <p:graphicFrame>
        <p:nvGraphicFramePr>
          <p:cNvPr id="8194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-21266" y="1409519"/>
          <a:ext cx="9144000" cy="471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58162" name="Chart" r:id="rId4" imgW="8820049" imgH="4552851" progId="MSGraph.Chart.8">
                  <p:embed followColorScheme="full"/>
                </p:oleObj>
              </mc:Choice>
              <mc:Fallback>
                <p:oleObj name="Chart" r:id="rId4" imgW="8820049" imgH="455285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1266" y="1409519"/>
                        <a:ext cx="9144000" cy="471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341" y="5885330"/>
            <a:ext cx="9017000" cy="49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900" dirty="0">
                <a:solidFill>
                  <a:srgbClr val="000000"/>
                </a:solidFill>
              </a:rPr>
              <a:t/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Source: </a:t>
            </a:r>
            <a:r>
              <a:rPr lang="en-US" sz="900" dirty="0" smtClean="0">
                <a:solidFill>
                  <a:srgbClr val="000000"/>
                </a:solidFill>
              </a:rPr>
              <a:t>NAIC; Insurance Information Institute.</a:t>
            </a:r>
            <a:endParaRPr lang="en-US" sz="900" dirty="0">
              <a:solidFill>
                <a:srgbClr val="000000"/>
              </a:solidFill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1100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225A7A"/>
                </a:solidFill>
              </a:rPr>
              <a:t>Top </a:t>
            </a:r>
            <a:r>
              <a:rPr lang="en-US" sz="2400" b="1" dirty="0" smtClean="0">
                <a:solidFill>
                  <a:srgbClr val="225A7A"/>
                </a:solidFill>
              </a:rPr>
              <a:t>25 States and DC</a:t>
            </a:r>
            <a:endParaRPr lang="en-US" sz="2400" b="1" dirty="0">
              <a:solidFill>
                <a:srgbClr val="225A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088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719BC2-8F7A-416A-8CB5-51CF8E1044CF}" type="slidenum">
              <a:rPr lang="en-US" smtClean="0">
                <a:solidFill>
                  <a:srgbClr val="000000"/>
                </a:solidFill>
              </a:rPr>
              <a:pPr/>
              <a:t>41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Medical Professional Liability RNW</a:t>
            </a:r>
            <a:br>
              <a:rPr lang="en-US" dirty="0" smtClean="0"/>
            </a:br>
            <a:r>
              <a:rPr lang="en-US" dirty="0" smtClean="0"/>
              <a:t>By State, 2006</a:t>
            </a:r>
          </a:p>
        </p:txBody>
      </p:sp>
      <p:graphicFrame>
        <p:nvGraphicFramePr>
          <p:cNvPr id="9218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0" y="1617477"/>
          <a:ext cx="9144000" cy="471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59186" name="Chart" r:id="rId4" imgW="8820049" imgH="4552851" progId="MSGraph.Chart.8">
                  <p:embed followColorScheme="full"/>
                </p:oleObj>
              </mc:Choice>
              <mc:Fallback>
                <p:oleObj name="Chart" r:id="rId4" imgW="8820049" imgH="455285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17477"/>
                        <a:ext cx="9144000" cy="471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0" y="5822162"/>
            <a:ext cx="9017000" cy="49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900" dirty="0">
                <a:solidFill>
                  <a:srgbClr val="000000"/>
                </a:solidFill>
              </a:rPr>
              <a:t/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Source: </a:t>
            </a:r>
            <a:r>
              <a:rPr lang="en-US" sz="900" dirty="0" smtClean="0">
                <a:solidFill>
                  <a:srgbClr val="000000"/>
                </a:solidFill>
              </a:rPr>
              <a:t>NAIC; Insurance </a:t>
            </a:r>
            <a:r>
              <a:rPr lang="en-US" sz="900" dirty="0">
                <a:solidFill>
                  <a:srgbClr val="000000"/>
                </a:solidFill>
              </a:rPr>
              <a:t>Information </a:t>
            </a:r>
            <a:r>
              <a:rPr lang="en-US" sz="900" dirty="0" smtClean="0">
                <a:solidFill>
                  <a:srgbClr val="000000"/>
                </a:solidFill>
              </a:rPr>
              <a:t>Institute</a:t>
            </a:r>
            <a:endParaRPr lang="en-US" sz="900" dirty="0">
              <a:solidFill>
                <a:srgbClr val="000000"/>
              </a:solidFill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1100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rgbClr val="225A7A"/>
                </a:solidFill>
              </a:rPr>
              <a:t>Bottom </a:t>
            </a:r>
            <a:r>
              <a:rPr lang="en-US" sz="2400" b="1" dirty="0">
                <a:solidFill>
                  <a:srgbClr val="225A7A"/>
                </a:solidFill>
              </a:rPr>
              <a:t>25 States</a:t>
            </a:r>
          </a:p>
        </p:txBody>
      </p:sp>
    </p:spTree>
    <p:extLst>
      <p:ext uri="{BB962C8B-B14F-4D97-AF65-F5344CB8AC3E}">
        <p14:creationId xmlns:p14="http://schemas.microsoft.com/office/powerpoint/2010/main" val="4203569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C05658-B303-4D47-A887-E0EE935A262F}" type="slidenum">
              <a:rPr lang="en-US" smtClean="0">
                <a:solidFill>
                  <a:srgbClr val="000000"/>
                </a:solidFill>
              </a:rPr>
              <a:pPr/>
              <a:t>42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Medical Professional Liability, RNW</a:t>
            </a:r>
            <a:br>
              <a:rPr lang="en-US" dirty="0" smtClean="0"/>
            </a:br>
            <a:r>
              <a:rPr lang="en-US" dirty="0" smtClean="0"/>
              <a:t>By State, 2007</a:t>
            </a:r>
          </a:p>
        </p:txBody>
      </p:sp>
      <p:graphicFrame>
        <p:nvGraphicFramePr>
          <p:cNvPr id="8194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-21266" y="1409519"/>
          <a:ext cx="9144000" cy="471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0210" name="Chart" r:id="rId4" imgW="8820049" imgH="4552851" progId="MSGraph.Chart.8">
                  <p:embed followColorScheme="full"/>
                </p:oleObj>
              </mc:Choice>
              <mc:Fallback>
                <p:oleObj name="Chart" r:id="rId4" imgW="8820049" imgH="455285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1266" y="1409519"/>
                        <a:ext cx="9144000" cy="471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341" y="5885330"/>
            <a:ext cx="9017000" cy="49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900" dirty="0">
                <a:solidFill>
                  <a:srgbClr val="000000"/>
                </a:solidFill>
              </a:rPr>
              <a:t/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Source: </a:t>
            </a:r>
            <a:r>
              <a:rPr lang="en-US" sz="900" dirty="0" smtClean="0">
                <a:solidFill>
                  <a:srgbClr val="000000"/>
                </a:solidFill>
              </a:rPr>
              <a:t>NAIC; Insurance Information Institute.</a:t>
            </a:r>
            <a:endParaRPr lang="en-US" sz="900" dirty="0">
              <a:solidFill>
                <a:srgbClr val="000000"/>
              </a:solidFill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1100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225A7A"/>
                </a:solidFill>
              </a:rPr>
              <a:t>Top </a:t>
            </a:r>
            <a:r>
              <a:rPr lang="en-US" sz="2400" b="1" dirty="0" smtClean="0">
                <a:solidFill>
                  <a:srgbClr val="225A7A"/>
                </a:solidFill>
              </a:rPr>
              <a:t>25 States and DC</a:t>
            </a:r>
            <a:endParaRPr lang="en-US" sz="2400" b="1" dirty="0">
              <a:solidFill>
                <a:srgbClr val="225A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45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719BC2-8F7A-416A-8CB5-51CF8E1044CF}" type="slidenum">
              <a:rPr lang="en-US" smtClean="0">
                <a:solidFill>
                  <a:srgbClr val="000000"/>
                </a:solidFill>
              </a:rPr>
              <a:pPr/>
              <a:t>43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Medical Professional Liability RNW</a:t>
            </a:r>
            <a:br>
              <a:rPr lang="en-US" dirty="0" smtClean="0"/>
            </a:br>
            <a:r>
              <a:rPr lang="en-US" dirty="0" smtClean="0"/>
              <a:t>By State, 2007</a:t>
            </a:r>
          </a:p>
        </p:txBody>
      </p:sp>
      <p:graphicFrame>
        <p:nvGraphicFramePr>
          <p:cNvPr id="9218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0" y="1617477"/>
          <a:ext cx="9144000" cy="471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1234" name="Chart" r:id="rId4" imgW="8820049" imgH="4552851" progId="MSGraph.Chart.8">
                  <p:embed followColorScheme="full"/>
                </p:oleObj>
              </mc:Choice>
              <mc:Fallback>
                <p:oleObj name="Chart" r:id="rId4" imgW="8820049" imgH="455285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17477"/>
                        <a:ext cx="9144000" cy="471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0" y="5822162"/>
            <a:ext cx="9017000" cy="49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900" dirty="0" smtClean="0">
                <a:solidFill>
                  <a:srgbClr val="000000"/>
                </a:solidFill>
              </a:rPr>
              <a:t/>
            </a:r>
            <a:br>
              <a:rPr lang="en-US" sz="900" dirty="0" smtClean="0">
                <a:solidFill>
                  <a:srgbClr val="000000"/>
                </a:solidFill>
              </a:rPr>
            </a:br>
            <a:r>
              <a:rPr lang="en-US" sz="900" dirty="0" smtClean="0">
                <a:solidFill>
                  <a:srgbClr val="000000"/>
                </a:solidFill>
              </a:rPr>
              <a:t>Source: NAIC; Insurance </a:t>
            </a:r>
            <a:r>
              <a:rPr lang="en-US" sz="900" dirty="0">
                <a:solidFill>
                  <a:srgbClr val="000000"/>
                </a:solidFill>
              </a:rPr>
              <a:t>Information </a:t>
            </a:r>
            <a:r>
              <a:rPr lang="en-US" sz="900" dirty="0" smtClean="0">
                <a:solidFill>
                  <a:srgbClr val="000000"/>
                </a:solidFill>
              </a:rPr>
              <a:t>Institute</a:t>
            </a:r>
            <a:endParaRPr lang="en-US" sz="900" dirty="0">
              <a:solidFill>
                <a:srgbClr val="000000"/>
              </a:solidFill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1100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rgbClr val="225A7A"/>
                </a:solidFill>
              </a:rPr>
              <a:t>Bottom </a:t>
            </a:r>
            <a:r>
              <a:rPr lang="en-US" sz="2400" b="1" dirty="0">
                <a:solidFill>
                  <a:srgbClr val="225A7A"/>
                </a:solidFill>
              </a:rPr>
              <a:t>25 States</a:t>
            </a:r>
          </a:p>
        </p:txBody>
      </p:sp>
    </p:spTree>
    <p:extLst>
      <p:ext uri="{BB962C8B-B14F-4D97-AF65-F5344CB8AC3E}">
        <p14:creationId xmlns:p14="http://schemas.microsoft.com/office/powerpoint/2010/main" val="3492841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C05658-B303-4D47-A887-E0EE935A262F}" type="slidenum">
              <a:rPr lang="en-US" smtClean="0">
                <a:solidFill>
                  <a:srgbClr val="000000"/>
                </a:solidFill>
              </a:rPr>
              <a:pPr/>
              <a:t>44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Medical Professional Liability, RNW</a:t>
            </a:r>
            <a:br>
              <a:rPr lang="en-US" dirty="0" smtClean="0"/>
            </a:br>
            <a:r>
              <a:rPr lang="en-US" dirty="0" smtClean="0"/>
              <a:t>By State, 2008</a:t>
            </a:r>
          </a:p>
        </p:txBody>
      </p:sp>
      <p:graphicFrame>
        <p:nvGraphicFramePr>
          <p:cNvPr id="8194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-21266" y="1409519"/>
          <a:ext cx="9144000" cy="471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2258" name="Chart" r:id="rId4" imgW="8820049" imgH="4552851" progId="MSGraph.Chart.8">
                  <p:embed followColorScheme="full"/>
                </p:oleObj>
              </mc:Choice>
              <mc:Fallback>
                <p:oleObj name="Chart" r:id="rId4" imgW="8820049" imgH="455285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1266" y="1409519"/>
                        <a:ext cx="9144000" cy="471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341" y="5885330"/>
            <a:ext cx="9017000" cy="49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900" dirty="0">
                <a:solidFill>
                  <a:srgbClr val="000000"/>
                </a:solidFill>
              </a:rPr>
              <a:t/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Source: </a:t>
            </a:r>
            <a:r>
              <a:rPr lang="en-US" sz="900" dirty="0" smtClean="0">
                <a:solidFill>
                  <a:srgbClr val="000000"/>
                </a:solidFill>
              </a:rPr>
              <a:t>NAIC; Insurance Information Institute.</a:t>
            </a:r>
            <a:endParaRPr lang="en-US" sz="900" dirty="0">
              <a:solidFill>
                <a:srgbClr val="000000"/>
              </a:solidFill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1100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225A7A"/>
                </a:solidFill>
              </a:rPr>
              <a:t>Top </a:t>
            </a:r>
            <a:r>
              <a:rPr lang="en-US" sz="2400" b="1" dirty="0" smtClean="0">
                <a:solidFill>
                  <a:srgbClr val="225A7A"/>
                </a:solidFill>
              </a:rPr>
              <a:t>25 States and DC</a:t>
            </a:r>
            <a:endParaRPr lang="en-US" sz="2400" b="1" dirty="0">
              <a:solidFill>
                <a:srgbClr val="225A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359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719BC2-8F7A-416A-8CB5-51CF8E1044CF}" type="slidenum">
              <a:rPr lang="en-US" smtClean="0">
                <a:solidFill>
                  <a:srgbClr val="000000"/>
                </a:solidFill>
              </a:rPr>
              <a:pPr/>
              <a:t>45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Medical Professional Liability RNW</a:t>
            </a:r>
            <a:br>
              <a:rPr lang="en-US" dirty="0" smtClean="0"/>
            </a:br>
            <a:r>
              <a:rPr lang="en-US" dirty="0" smtClean="0"/>
              <a:t>By State, 2008</a:t>
            </a:r>
          </a:p>
        </p:txBody>
      </p:sp>
      <p:graphicFrame>
        <p:nvGraphicFramePr>
          <p:cNvPr id="9218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0" y="1617477"/>
          <a:ext cx="9144000" cy="471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3282" name="Chart" r:id="rId4" imgW="8820049" imgH="4552851" progId="MSGraph.Chart.8">
                  <p:embed followColorScheme="full"/>
                </p:oleObj>
              </mc:Choice>
              <mc:Fallback>
                <p:oleObj name="Chart" r:id="rId4" imgW="8820049" imgH="455285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17477"/>
                        <a:ext cx="9144000" cy="471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0" y="5822162"/>
            <a:ext cx="9017000" cy="49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900" dirty="0">
                <a:solidFill>
                  <a:srgbClr val="000000"/>
                </a:solidFill>
              </a:rPr>
              <a:t/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Source: </a:t>
            </a:r>
            <a:r>
              <a:rPr lang="en-US" sz="900" dirty="0" smtClean="0">
                <a:solidFill>
                  <a:srgbClr val="000000"/>
                </a:solidFill>
              </a:rPr>
              <a:t>NAIC; Insurance </a:t>
            </a:r>
            <a:r>
              <a:rPr lang="en-US" sz="900" dirty="0">
                <a:solidFill>
                  <a:srgbClr val="000000"/>
                </a:solidFill>
              </a:rPr>
              <a:t>Information </a:t>
            </a:r>
            <a:r>
              <a:rPr lang="en-US" sz="900" dirty="0" smtClean="0">
                <a:solidFill>
                  <a:srgbClr val="000000"/>
                </a:solidFill>
              </a:rPr>
              <a:t>Institute</a:t>
            </a:r>
            <a:endParaRPr lang="en-US" sz="900" dirty="0">
              <a:solidFill>
                <a:srgbClr val="000000"/>
              </a:solidFill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1100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rgbClr val="225A7A"/>
                </a:solidFill>
              </a:rPr>
              <a:t>Bottom </a:t>
            </a:r>
            <a:r>
              <a:rPr lang="en-US" sz="2400" b="1" dirty="0">
                <a:solidFill>
                  <a:srgbClr val="225A7A"/>
                </a:solidFill>
              </a:rPr>
              <a:t>25 States</a:t>
            </a:r>
          </a:p>
        </p:txBody>
      </p:sp>
    </p:spTree>
    <p:extLst>
      <p:ext uri="{BB962C8B-B14F-4D97-AF65-F5344CB8AC3E}">
        <p14:creationId xmlns:p14="http://schemas.microsoft.com/office/powerpoint/2010/main" val="3890462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C05658-B303-4D47-A887-E0EE935A262F}" type="slidenum">
              <a:rPr lang="en-US" smtClean="0">
                <a:solidFill>
                  <a:srgbClr val="000000"/>
                </a:solidFill>
              </a:rPr>
              <a:pPr/>
              <a:t>46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Medical Professional Liability, RNW</a:t>
            </a:r>
            <a:br>
              <a:rPr lang="en-US" dirty="0" smtClean="0"/>
            </a:br>
            <a:r>
              <a:rPr lang="en-US" dirty="0" smtClean="0"/>
              <a:t>By State, 2009</a:t>
            </a:r>
          </a:p>
        </p:txBody>
      </p:sp>
      <p:graphicFrame>
        <p:nvGraphicFramePr>
          <p:cNvPr id="8194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-21266" y="1409519"/>
          <a:ext cx="9144000" cy="471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4306" name="Chart" r:id="rId4" imgW="8820049" imgH="4552851" progId="MSGraph.Chart.8">
                  <p:embed followColorScheme="full"/>
                </p:oleObj>
              </mc:Choice>
              <mc:Fallback>
                <p:oleObj name="Chart" r:id="rId4" imgW="8820049" imgH="455285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1266" y="1409519"/>
                        <a:ext cx="9144000" cy="471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341" y="5885330"/>
            <a:ext cx="9017000" cy="49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900" dirty="0">
                <a:solidFill>
                  <a:srgbClr val="000000"/>
                </a:solidFill>
              </a:rPr>
              <a:t/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Source: </a:t>
            </a:r>
            <a:r>
              <a:rPr lang="en-US" sz="900" dirty="0" smtClean="0">
                <a:solidFill>
                  <a:srgbClr val="000000"/>
                </a:solidFill>
              </a:rPr>
              <a:t>NAIC; Insurance Information Institute.</a:t>
            </a:r>
            <a:endParaRPr lang="en-US" sz="900" dirty="0">
              <a:solidFill>
                <a:srgbClr val="000000"/>
              </a:solidFill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1100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225A7A"/>
                </a:solidFill>
              </a:rPr>
              <a:t>Top </a:t>
            </a:r>
            <a:r>
              <a:rPr lang="en-US" sz="2400" b="1" dirty="0" smtClean="0">
                <a:solidFill>
                  <a:srgbClr val="225A7A"/>
                </a:solidFill>
              </a:rPr>
              <a:t>25 States and DC</a:t>
            </a:r>
            <a:endParaRPr lang="en-US" sz="2400" b="1" dirty="0">
              <a:solidFill>
                <a:srgbClr val="225A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773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719BC2-8F7A-416A-8CB5-51CF8E1044CF}" type="slidenum">
              <a:rPr lang="en-US" smtClean="0">
                <a:solidFill>
                  <a:srgbClr val="000000"/>
                </a:solidFill>
              </a:rPr>
              <a:pPr/>
              <a:t>47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Medical Professional Liability RNW</a:t>
            </a:r>
            <a:br>
              <a:rPr lang="en-US" dirty="0" smtClean="0"/>
            </a:br>
            <a:r>
              <a:rPr lang="en-US" dirty="0" smtClean="0"/>
              <a:t>By State, 2009</a:t>
            </a:r>
          </a:p>
        </p:txBody>
      </p:sp>
      <p:graphicFrame>
        <p:nvGraphicFramePr>
          <p:cNvPr id="9218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0" y="1617477"/>
          <a:ext cx="9144000" cy="471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5330" name="Chart" r:id="rId4" imgW="8820049" imgH="4552851" progId="MSGraph.Chart.8">
                  <p:embed followColorScheme="full"/>
                </p:oleObj>
              </mc:Choice>
              <mc:Fallback>
                <p:oleObj name="Chart" r:id="rId4" imgW="8820049" imgH="455285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17477"/>
                        <a:ext cx="9144000" cy="471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0" y="5822162"/>
            <a:ext cx="9017000" cy="49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900" dirty="0">
                <a:solidFill>
                  <a:srgbClr val="000000"/>
                </a:solidFill>
              </a:rPr>
              <a:t/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Source: </a:t>
            </a:r>
            <a:r>
              <a:rPr lang="en-US" sz="900" dirty="0" smtClean="0">
                <a:solidFill>
                  <a:srgbClr val="000000"/>
                </a:solidFill>
              </a:rPr>
              <a:t>NAIC; Insurance </a:t>
            </a:r>
            <a:r>
              <a:rPr lang="en-US" sz="900" dirty="0">
                <a:solidFill>
                  <a:srgbClr val="000000"/>
                </a:solidFill>
              </a:rPr>
              <a:t>Information </a:t>
            </a:r>
            <a:r>
              <a:rPr lang="en-US" sz="900" dirty="0" smtClean="0">
                <a:solidFill>
                  <a:srgbClr val="000000"/>
                </a:solidFill>
              </a:rPr>
              <a:t>Institute</a:t>
            </a:r>
            <a:endParaRPr lang="en-US" sz="900" dirty="0">
              <a:solidFill>
                <a:srgbClr val="000000"/>
              </a:solidFill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1100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rgbClr val="225A7A"/>
                </a:solidFill>
              </a:rPr>
              <a:t>Bottom </a:t>
            </a:r>
            <a:r>
              <a:rPr lang="en-US" sz="2400" b="1" dirty="0">
                <a:solidFill>
                  <a:srgbClr val="225A7A"/>
                </a:solidFill>
              </a:rPr>
              <a:t>25 States</a:t>
            </a:r>
          </a:p>
        </p:txBody>
      </p:sp>
    </p:spTree>
    <p:extLst>
      <p:ext uri="{BB962C8B-B14F-4D97-AF65-F5344CB8AC3E}">
        <p14:creationId xmlns:p14="http://schemas.microsoft.com/office/powerpoint/2010/main" val="4208938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C05658-B303-4D47-A887-E0EE935A262F}" type="slidenum">
              <a:rPr lang="en-US" smtClean="0">
                <a:solidFill>
                  <a:srgbClr val="000000"/>
                </a:solidFill>
              </a:rPr>
              <a:pPr/>
              <a:t>48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Medical Professional Liability, RNW</a:t>
            </a:r>
            <a:br>
              <a:rPr lang="en-US" dirty="0" smtClean="0"/>
            </a:br>
            <a:r>
              <a:rPr lang="en-US" dirty="0" smtClean="0"/>
              <a:t>By State, 2010</a:t>
            </a:r>
          </a:p>
        </p:txBody>
      </p:sp>
      <p:graphicFrame>
        <p:nvGraphicFramePr>
          <p:cNvPr id="8194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-21266" y="1409519"/>
          <a:ext cx="9144000" cy="471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6354" name="Chart" r:id="rId4" imgW="8820049" imgH="4552851" progId="MSGraph.Chart.8">
                  <p:embed followColorScheme="full"/>
                </p:oleObj>
              </mc:Choice>
              <mc:Fallback>
                <p:oleObj name="Chart" r:id="rId4" imgW="8820049" imgH="455285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1266" y="1409519"/>
                        <a:ext cx="9144000" cy="471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341" y="5885330"/>
            <a:ext cx="9017000" cy="49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900" dirty="0">
                <a:solidFill>
                  <a:srgbClr val="000000"/>
                </a:solidFill>
              </a:rPr>
              <a:t/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Source: </a:t>
            </a:r>
            <a:r>
              <a:rPr lang="en-US" sz="900" dirty="0" smtClean="0">
                <a:solidFill>
                  <a:srgbClr val="000000"/>
                </a:solidFill>
              </a:rPr>
              <a:t>NAIC; Insurance Information Institute.</a:t>
            </a:r>
            <a:endParaRPr lang="en-US" sz="900" dirty="0">
              <a:solidFill>
                <a:srgbClr val="000000"/>
              </a:solidFill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1100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225A7A"/>
                </a:solidFill>
              </a:rPr>
              <a:t>Top </a:t>
            </a:r>
            <a:r>
              <a:rPr lang="en-US" sz="2400" b="1" dirty="0" smtClean="0">
                <a:solidFill>
                  <a:srgbClr val="225A7A"/>
                </a:solidFill>
              </a:rPr>
              <a:t>25 States and DC</a:t>
            </a:r>
            <a:endParaRPr lang="en-US" sz="2400" b="1" dirty="0">
              <a:solidFill>
                <a:srgbClr val="225A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13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719BC2-8F7A-416A-8CB5-51CF8E1044CF}" type="slidenum">
              <a:rPr lang="en-US" smtClean="0">
                <a:solidFill>
                  <a:srgbClr val="000000"/>
                </a:solidFill>
              </a:rPr>
              <a:pPr/>
              <a:t>49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Medical Professional Liability RNW</a:t>
            </a:r>
            <a:br>
              <a:rPr lang="en-US" dirty="0" smtClean="0"/>
            </a:br>
            <a:r>
              <a:rPr lang="en-US" dirty="0" smtClean="0"/>
              <a:t>By State, 2010</a:t>
            </a:r>
          </a:p>
        </p:txBody>
      </p:sp>
      <p:graphicFrame>
        <p:nvGraphicFramePr>
          <p:cNvPr id="9218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0" y="1617477"/>
          <a:ext cx="9144000" cy="471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7378" name="Chart" r:id="rId4" imgW="8820049" imgH="4552851" progId="MSGraph.Chart.8">
                  <p:embed followColorScheme="full"/>
                </p:oleObj>
              </mc:Choice>
              <mc:Fallback>
                <p:oleObj name="Chart" r:id="rId4" imgW="8820049" imgH="455285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17477"/>
                        <a:ext cx="9144000" cy="471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0" y="5822162"/>
            <a:ext cx="9017000" cy="49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900" dirty="0">
                <a:solidFill>
                  <a:srgbClr val="000000"/>
                </a:solidFill>
              </a:rPr>
              <a:t/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Source: </a:t>
            </a:r>
            <a:r>
              <a:rPr lang="en-US" sz="900" dirty="0" smtClean="0">
                <a:solidFill>
                  <a:srgbClr val="000000"/>
                </a:solidFill>
              </a:rPr>
              <a:t>NAIC; Insurance </a:t>
            </a:r>
            <a:r>
              <a:rPr lang="en-US" sz="900" dirty="0">
                <a:solidFill>
                  <a:srgbClr val="000000"/>
                </a:solidFill>
              </a:rPr>
              <a:t>Information </a:t>
            </a:r>
            <a:r>
              <a:rPr lang="en-US" sz="900" dirty="0" smtClean="0">
                <a:solidFill>
                  <a:srgbClr val="000000"/>
                </a:solidFill>
              </a:rPr>
              <a:t>Institute</a:t>
            </a:r>
            <a:endParaRPr lang="en-US" sz="900" dirty="0">
              <a:solidFill>
                <a:srgbClr val="000000"/>
              </a:solidFill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1100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rgbClr val="225A7A"/>
                </a:solidFill>
              </a:rPr>
              <a:t>Bottom </a:t>
            </a:r>
            <a:r>
              <a:rPr lang="en-US" sz="2400" b="1" dirty="0">
                <a:solidFill>
                  <a:srgbClr val="225A7A"/>
                </a:solidFill>
              </a:rPr>
              <a:t>25 States</a:t>
            </a:r>
          </a:p>
        </p:txBody>
      </p:sp>
    </p:spTree>
    <p:extLst>
      <p:ext uri="{BB962C8B-B14F-4D97-AF65-F5344CB8AC3E}">
        <p14:creationId xmlns:p14="http://schemas.microsoft.com/office/powerpoint/2010/main" val="3494314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154009"/>
              </p:ext>
            </p:extLst>
          </p:nvPr>
        </p:nvGraphicFramePr>
        <p:xfrm>
          <a:off x="-34644" y="1162050"/>
          <a:ext cx="8977313" cy="569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6001" name="Chart" r:id="rId3" imgW="8658353" imgH="5524461" progId="MSGraph.Chart.8">
                  <p:embed followColorScheme="full"/>
                </p:oleObj>
              </mc:Choice>
              <mc:Fallback>
                <p:oleObj name="Chart" r:id="rId3" imgW="8658353" imgH="552446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4644" y="1162050"/>
                        <a:ext cx="8977313" cy="569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9950" y="0"/>
            <a:ext cx="7608887" cy="965200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dirty="0" smtClean="0"/>
              <a:t>Medical Cost Inflation vs. Overall CPI, 1995 – 2014*</a:t>
            </a:r>
            <a:endParaRPr lang="en-US" sz="2100" dirty="0" smtClean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6338886"/>
            <a:ext cx="6881692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100" dirty="0" smtClean="0"/>
              <a:t>*July 2014 compared to July 2013.</a:t>
            </a:r>
          </a:p>
          <a:p>
            <a:pPr eaLnBrk="0" hangingPunct="0"/>
            <a:r>
              <a:rPr lang="en-US" sz="1100" dirty="0" smtClean="0"/>
              <a:t>Sources</a:t>
            </a:r>
            <a:r>
              <a:rPr lang="en-US" sz="1100" dirty="0"/>
              <a:t>:  Med CPI from US Bureau of Labor Statistics, WC med severity from NCCI based on NCCI states.</a:t>
            </a:r>
          </a:p>
        </p:txBody>
      </p:sp>
      <p:sp>
        <p:nvSpPr>
          <p:cNvPr id="6487045" name="Text Box 5"/>
          <p:cNvSpPr txBox="1">
            <a:spLocks noChangeArrowheads="1"/>
          </p:cNvSpPr>
          <p:nvPr/>
        </p:nvSpPr>
        <p:spPr bwMode="auto">
          <a:xfrm rot="10800000">
            <a:off x="8353425" y="1905000"/>
            <a:ext cx="4286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vert="eaVert"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600" b="1">
              <a:latin typeface="Times New Roman" pitchFamily="18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1598612" y="4192207"/>
            <a:ext cx="4229029" cy="1200329"/>
          </a:xfrm>
          <a:prstGeom prst="rect">
            <a:avLst/>
          </a:prstGeom>
          <a:solidFill>
            <a:srgbClr val="28688C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Average Annual Growth Average</a:t>
            </a:r>
            <a:r>
              <a:rPr lang="en-US" b="1" u="sng" dirty="0" smtClean="0">
                <a:solidFill>
                  <a:srgbClr val="FFFFFF"/>
                </a:solidFill>
              </a:rPr>
              <a:t> 1995 – 2013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Healthcare: 3.8%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Total Nonfarm: 2.4%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blackWhite">
          <a:xfrm>
            <a:off x="5503081" y="1073150"/>
            <a:ext cx="3471862" cy="788987"/>
          </a:xfrm>
          <a:prstGeom prst="wedgeRectCallout">
            <a:avLst>
              <a:gd name="adj1" fmla="val 42801"/>
              <a:gd name="adj2" fmla="val 19924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Though moderating, medical inflation will continue to exceed inflation in the overall economy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78339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7045" grpId="0" autoUpdateAnimBg="0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C05658-B303-4D47-A887-E0EE935A262F}" type="slidenum">
              <a:rPr lang="en-US" smtClean="0">
                <a:solidFill>
                  <a:srgbClr val="000000"/>
                </a:solidFill>
              </a:rPr>
              <a:pPr/>
              <a:t>50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Medical Professional Liability, RNW</a:t>
            </a:r>
            <a:br>
              <a:rPr lang="en-US" dirty="0" smtClean="0"/>
            </a:br>
            <a:r>
              <a:rPr lang="en-US" dirty="0" smtClean="0"/>
              <a:t>By State, 2011</a:t>
            </a:r>
          </a:p>
        </p:txBody>
      </p:sp>
      <p:graphicFrame>
        <p:nvGraphicFramePr>
          <p:cNvPr id="8194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-21266" y="1409519"/>
          <a:ext cx="9144000" cy="471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8402" name="Chart" r:id="rId4" imgW="8820049" imgH="4552851" progId="MSGraph.Chart.8">
                  <p:embed followColorScheme="full"/>
                </p:oleObj>
              </mc:Choice>
              <mc:Fallback>
                <p:oleObj name="Chart" r:id="rId4" imgW="8820049" imgH="455285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1266" y="1409519"/>
                        <a:ext cx="9144000" cy="471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341" y="5885330"/>
            <a:ext cx="9017000" cy="49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900" dirty="0">
                <a:solidFill>
                  <a:srgbClr val="000000"/>
                </a:solidFill>
              </a:rPr>
              <a:t/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Source: </a:t>
            </a:r>
            <a:r>
              <a:rPr lang="en-US" sz="900" dirty="0" smtClean="0">
                <a:solidFill>
                  <a:srgbClr val="000000"/>
                </a:solidFill>
              </a:rPr>
              <a:t>NAIC; Insurance Information Institute.</a:t>
            </a:r>
            <a:endParaRPr lang="en-US" sz="900" dirty="0">
              <a:solidFill>
                <a:srgbClr val="000000"/>
              </a:solidFill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1100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225A7A"/>
                </a:solidFill>
              </a:rPr>
              <a:t>Top </a:t>
            </a:r>
            <a:r>
              <a:rPr lang="en-US" sz="2400" b="1" dirty="0" smtClean="0">
                <a:solidFill>
                  <a:srgbClr val="225A7A"/>
                </a:solidFill>
              </a:rPr>
              <a:t>25 States and DC</a:t>
            </a:r>
            <a:endParaRPr lang="en-US" sz="2400" b="1" dirty="0">
              <a:solidFill>
                <a:srgbClr val="225A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195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719BC2-8F7A-416A-8CB5-51CF8E1044CF}" type="slidenum">
              <a:rPr lang="en-US" smtClean="0">
                <a:solidFill>
                  <a:srgbClr val="000000"/>
                </a:solidFill>
              </a:rPr>
              <a:pPr/>
              <a:t>51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Medical Professional Liability RNW</a:t>
            </a:r>
            <a:br>
              <a:rPr lang="en-US" dirty="0" smtClean="0"/>
            </a:br>
            <a:r>
              <a:rPr lang="en-US" dirty="0" smtClean="0"/>
              <a:t>By State, 2011</a:t>
            </a:r>
          </a:p>
        </p:txBody>
      </p:sp>
      <p:graphicFrame>
        <p:nvGraphicFramePr>
          <p:cNvPr id="9218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0" y="1617477"/>
          <a:ext cx="9144000" cy="471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9426" name="Chart" r:id="rId4" imgW="8820049" imgH="4552851" progId="MSGraph.Chart.8">
                  <p:embed followColorScheme="full"/>
                </p:oleObj>
              </mc:Choice>
              <mc:Fallback>
                <p:oleObj name="Chart" r:id="rId4" imgW="8820049" imgH="455285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17477"/>
                        <a:ext cx="9144000" cy="471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0" y="5822162"/>
            <a:ext cx="9017000" cy="49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900" dirty="0">
                <a:solidFill>
                  <a:srgbClr val="000000"/>
                </a:solidFill>
              </a:rPr>
              <a:t/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Source: </a:t>
            </a:r>
            <a:r>
              <a:rPr lang="en-US" sz="900" dirty="0" smtClean="0">
                <a:solidFill>
                  <a:srgbClr val="000000"/>
                </a:solidFill>
              </a:rPr>
              <a:t>NAIC; Insurance </a:t>
            </a:r>
            <a:r>
              <a:rPr lang="en-US" sz="900" dirty="0">
                <a:solidFill>
                  <a:srgbClr val="000000"/>
                </a:solidFill>
              </a:rPr>
              <a:t>Information </a:t>
            </a:r>
            <a:r>
              <a:rPr lang="en-US" sz="900" dirty="0" smtClean="0">
                <a:solidFill>
                  <a:srgbClr val="000000"/>
                </a:solidFill>
              </a:rPr>
              <a:t>Institute</a:t>
            </a:r>
            <a:endParaRPr lang="en-US" sz="900" dirty="0">
              <a:solidFill>
                <a:srgbClr val="000000"/>
              </a:solidFill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sz="1100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rgbClr val="225A7A"/>
                </a:solidFill>
              </a:rPr>
              <a:t>Bottom </a:t>
            </a:r>
            <a:r>
              <a:rPr lang="en-US" sz="2400" b="1" dirty="0">
                <a:solidFill>
                  <a:srgbClr val="225A7A"/>
                </a:solidFill>
              </a:rPr>
              <a:t>25 States</a:t>
            </a:r>
          </a:p>
        </p:txBody>
      </p:sp>
    </p:spTree>
    <p:extLst>
      <p:ext uri="{BB962C8B-B14F-4D97-AF65-F5344CB8AC3E}">
        <p14:creationId xmlns:p14="http://schemas.microsoft.com/office/powerpoint/2010/main" val="769718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25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The Affordable Care Act and Medical Professional Liability</a:t>
            </a: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5559A6B3-2962-496D-B940-099DE038E5CD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52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1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4262" name="Rectangle 6"/>
          <p:cNvSpPr>
            <a:spLocks noChangeArrowheads="1"/>
          </p:cNvSpPr>
          <p:nvPr/>
        </p:nvSpPr>
        <p:spPr bwMode="auto">
          <a:xfrm>
            <a:off x="363538" y="4324350"/>
            <a:ext cx="8416925" cy="618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 dirty="0" smtClean="0">
                <a:solidFill>
                  <a:srgbClr val="225A7A"/>
                </a:solidFill>
              </a:rPr>
              <a:t>A Summary of Potential Impacts</a:t>
            </a:r>
            <a:endParaRPr lang="en-US" sz="38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5536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4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4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4258" grpId="0" animBg="1"/>
      <p:bldP spid="214426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5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950378912"/>
              </p:ext>
            </p:extLst>
          </p:nvPr>
        </p:nvGraphicFramePr>
        <p:xfrm>
          <a:off x="482599" y="1060598"/>
          <a:ext cx="8261352" cy="540812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489201"/>
                <a:gridCol w="2343150"/>
                <a:gridCol w="3429001"/>
              </a:tblGrid>
              <a:tr h="6319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Issue</a:t>
                      </a:r>
                    </a:p>
                  </a:txBody>
                  <a:tcPr marT="91440" anchor="b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Concern</a:t>
                      </a:r>
                    </a:p>
                  </a:txBody>
                  <a:tcPr marT="91440" anchor="b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Contravening Argument</a:t>
                      </a:r>
                    </a:p>
                  </a:txBody>
                  <a:tcPr marT="91440" anchor="b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</a:tr>
              <a:tr h="461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Surge in People Covered by Health Insurance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(VOLUME EFFECT)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System is overwhelmed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Doctors spend less time on patients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Patient care adversely impacted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Over time, people will have access to preventative care, improving the general health of the population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People are receiving care already via suboptimal channels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Less use of ERs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1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Electronic Health Records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Digitization could create a treasure trove of data for plaintiff attorneys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Computerization of patient data could help flag issues and improve risk management and improve patient outcomes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1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MPL Claim Severity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More large verdicts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ACA will help contain system costs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" y="6554583"/>
            <a:ext cx="3500436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buClrTx/>
              <a:buFontTx/>
              <a:buNone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Source: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Insurance Information Institute research.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14658" y="6554583"/>
            <a:ext cx="6858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09D5B349-258F-4228-B765-8A08036DA0B9}" type="slidenum">
              <a:rPr lang="en-US" sz="100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/>
              <a:t>53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Title 7"/>
          <p:cNvSpPr txBox="1">
            <a:spLocks/>
          </p:cNvSpPr>
          <p:nvPr/>
        </p:nvSpPr>
        <p:spPr bwMode="black">
          <a:xfrm>
            <a:off x="231752" y="73740"/>
            <a:ext cx="7525899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1143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noProof="0" dirty="0" smtClean="0">
                <a:solidFill>
                  <a:srgbClr val="225A7A"/>
                </a:solidFill>
                <a:latin typeface="Arial"/>
                <a:cs typeface="Arial"/>
              </a:rPr>
              <a:t>Potential Impacts of </a:t>
            </a:r>
            <a:r>
              <a:rPr lang="en-US" sz="3000" b="1" noProof="0" dirty="0" err="1" smtClean="0">
                <a:solidFill>
                  <a:srgbClr val="225A7A"/>
                </a:solidFill>
                <a:latin typeface="Arial"/>
                <a:cs typeface="Arial"/>
              </a:rPr>
              <a:t>th</a:t>
            </a:r>
            <a:r>
              <a:rPr lang="en-US" sz="3000" b="1" dirty="0" smtClean="0">
                <a:solidFill>
                  <a:srgbClr val="225A7A"/>
                </a:solidFill>
                <a:latin typeface="Arial"/>
                <a:cs typeface="Arial"/>
              </a:rPr>
              <a:t>e ACA on    Medical Professional Liability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225A7A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515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994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994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169B2D6-33BA-4F31-AE94-E9D48137D90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54</a:t>
            </a:fld>
            <a:endParaRPr lang="en-US" sz="900"/>
          </a:p>
        </p:txBody>
      </p:sp>
      <p:sp>
        <p:nvSpPr>
          <p:cNvPr id="399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4129" y="90488"/>
            <a:ext cx="7866529" cy="860425"/>
          </a:xfrm>
        </p:spPr>
        <p:txBody>
          <a:bodyPr/>
          <a:lstStyle/>
          <a:p>
            <a:r>
              <a:rPr lang="en-US" dirty="0" smtClean="0"/>
              <a:t>Projected Number of People with No Health Insurance, 2013—2022*</a:t>
            </a:r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/>
        </p:nvGraphicFramePr>
        <p:xfrm>
          <a:off x="258548" y="1948029"/>
          <a:ext cx="8445500" cy="349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06166" name="Chart" r:id="rId4" imgW="8543899" imgH="3552866" progId="MSGraph.Chart.8">
                  <p:embed followColorScheme="full"/>
                </p:oleObj>
              </mc:Choice>
              <mc:Fallback>
                <p:oleObj name="Chart" r:id="rId4" imgW="8543899" imgH="355286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58548" y="1948029"/>
                        <a:ext cx="8445500" cy="3497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4" name="Rectangle 5"/>
          <p:cNvSpPr>
            <a:spLocks noChangeArrowheads="1"/>
          </p:cNvSpPr>
          <p:nvPr/>
        </p:nvSpPr>
        <p:spPr bwMode="black">
          <a:xfrm>
            <a:off x="347663" y="130716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Millions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2116614" name="Rectangle 6"/>
          <p:cNvSpPr>
            <a:spLocks noChangeArrowheads="1"/>
          </p:cNvSpPr>
          <p:nvPr/>
        </p:nvSpPr>
        <p:spPr bwMode="blackWhite">
          <a:xfrm>
            <a:off x="1085851" y="5257797"/>
            <a:ext cx="7089962" cy="82064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The projected decline in the uninsured population is very sensitive to the enrollment rate under the Affordable Care Act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blackWhite">
          <a:xfrm>
            <a:off x="4286250" y="1148453"/>
            <a:ext cx="3315313" cy="1336786"/>
          </a:xfrm>
          <a:prstGeom prst="wedgeRectCallout">
            <a:avLst>
              <a:gd name="adj1" fmla="val -19123"/>
              <a:gd name="adj2" fmla="val 10320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+mn-cs"/>
              </a:rPr>
              <a:t>By 2018 the number of people under age 65 without insurance is expected to drop by 25 million (~45%)</a:t>
            </a:r>
            <a:endParaRPr lang="en-US" b="1" i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244868"/>
            <a:ext cx="9144000" cy="57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050" dirty="0" smtClean="0">
                <a:solidFill>
                  <a:srgbClr val="000000"/>
                </a:solidFill>
              </a:rPr>
              <a:t>*Under age 65.</a:t>
            </a:r>
          </a:p>
          <a:p>
            <a:r>
              <a:rPr lang="en-US" sz="1050" dirty="0" smtClean="0">
                <a:solidFill>
                  <a:srgbClr val="000000"/>
                </a:solidFill>
              </a:rPr>
              <a:t>Sources:  Centers for Medicare &amp; Medicaid Services, Office of the Actuary </a:t>
            </a:r>
            <a:r>
              <a:rPr lang="en-US" sz="1050" dirty="0">
                <a:solidFill>
                  <a:srgbClr val="000000"/>
                </a:solidFill>
              </a:rPr>
              <a:t>at </a:t>
            </a:r>
            <a:r>
              <a:rPr lang="en-US" sz="1050" dirty="0">
                <a:solidFill>
                  <a:srgbClr val="000000"/>
                </a:solidFill>
                <a:hlinkClick r:id="rId6"/>
              </a:rPr>
              <a:t>http://</a:t>
            </a:r>
            <a:r>
              <a:rPr lang="en-US" sz="1050" dirty="0" smtClean="0">
                <a:solidFill>
                  <a:srgbClr val="000000"/>
                </a:solidFill>
                <a:hlinkClick r:id="rId6"/>
              </a:rPr>
              <a:t>www.cms.gov/Research-Statistics-Data-and-Systems/Statistics-Trends-and-Reports/NationalHealthExpendData/NationalHealthAccountsProjected.html</a:t>
            </a:r>
            <a:r>
              <a:rPr lang="en-US" sz="1050" dirty="0" smtClean="0">
                <a:solidFill>
                  <a:srgbClr val="000000"/>
                </a:solidFill>
              </a:rPr>
              <a:t> accessed 3/14/14; Insurance </a:t>
            </a:r>
            <a:r>
              <a:rPr lang="en-US" sz="1050" dirty="0">
                <a:solidFill>
                  <a:srgbClr val="000000"/>
                </a:solidFill>
              </a:rPr>
              <a:t>Information </a:t>
            </a:r>
            <a:r>
              <a:rPr lang="en-US" sz="1050" dirty="0" smtClean="0">
                <a:solidFill>
                  <a:srgbClr val="000000"/>
                </a:solidFill>
              </a:rPr>
              <a:t>Institute.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4737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6614" grpId="0" animBg="1"/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152" y="90488"/>
            <a:ext cx="7400925" cy="860425"/>
          </a:xfrm>
        </p:spPr>
        <p:txBody>
          <a:bodyPr/>
          <a:lstStyle/>
          <a:p>
            <a:r>
              <a:rPr lang="en-US" dirty="0" smtClean="0"/>
              <a:t>Number of People Signed Up for Health Care Under the ACA, Oct. 1 – March 1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58202" y="4442314"/>
            <a:ext cx="1702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225A7A"/>
                </a:solidFill>
              </a:rPr>
              <a:t>759,800</a:t>
            </a:r>
            <a:endParaRPr lang="en-US" b="1" i="1" dirty="0">
              <a:solidFill>
                <a:srgbClr val="225A7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52" y="1851912"/>
            <a:ext cx="7655055" cy="42005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486" y="6275980"/>
            <a:ext cx="8367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Source: Centers for Medicare </a:t>
            </a:r>
            <a:r>
              <a:rPr lang="en-US" sz="1200" dirty="0"/>
              <a:t>and </a:t>
            </a:r>
            <a:r>
              <a:rPr lang="en-US" sz="1200" dirty="0" smtClean="0"/>
              <a:t>Medicaid as of March 7, 2014: </a:t>
            </a:r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aspe.hhs.gov/health/reports/2014/MarketPlaceEnrollment/Mar2014/ib_2014mar_enrollment.pdf</a:t>
            </a:r>
            <a:r>
              <a:rPr lang="en-US" sz="1200" dirty="0" smtClean="0"/>
              <a:t>  </a:t>
            </a:r>
            <a:endParaRPr lang="en-US" sz="1200" dirty="0"/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blackWhite">
          <a:xfrm>
            <a:off x="1897628" y="1422402"/>
            <a:ext cx="3436373" cy="1363662"/>
          </a:xfrm>
          <a:prstGeom prst="wedgeRectCallout">
            <a:avLst>
              <a:gd name="adj1" fmla="val 109088"/>
              <a:gd name="adj2" fmla="val -21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+mn-cs"/>
              </a:rPr>
              <a:t>As of March 1, 4.2 million people have signed up for coverage under the ACA since enrollment opened on Oct. 1, 2013</a:t>
            </a:r>
            <a:endParaRPr lang="en-US" b="1" i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blackWhite">
          <a:xfrm>
            <a:off x="7652077" y="1253084"/>
            <a:ext cx="1358849" cy="1894029"/>
          </a:xfrm>
          <a:prstGeom prst="wedgeRectCallout">
            <a:avLst>
              <a:gd name="adj1" fmla="val 6527"/>
              <a:gd name="adj2" fmla="val -4914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UPDATE</a:t>
            </a:r>
            <a:endParaRPr lang="en-US" sz="14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HHS announced that enrollment as of 3/16 now exceeds 5 million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824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-6027" y="90488"/>
            <a:ext cx="8207048" cy="860425"/>
          </a:xfrm>
        </p:spPr>
        <p:txBody>
          <a:bodyPr/>
          <a:lstStyle/>
          <a:p>
            <a:r>
              <a:rPr lang="en-US" sz="2500" dirty="0" smtClean="0"/>
              <a:t>Estimated Number of Americans Newly Eligible for Expanded Preventative Services Under the ACA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0486" y="6275980"/>
            <a:ext cx="8367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Source: Centers for Medicare </a:t>
            </a:r>
            <a:r>
              <a:rPr lang="en-US" sz="1200" dirty="0"/>
              <a:t>and </a:t>
            </a:r>
            <a:r>
              <a:rPr lang="en-US" sz="1200" dirty="0" smtClean="0"/>
              <a:t>Medicaid as of June 27, 2014</a:t>
            </a:r>
            <a:r>
              <a:rPr lang="en-US" sz="1200" dirty="0"/>
              <a:t>: </a:t>
            </a:r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www.aspe.hhs.gov/health/reports/2014/PreventiveServices/ib_PreventiveServices.pdf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975" y="1728788"/>
            <a:ext cx="7960736" cy="4547192"/>
          </a:xfrm>
          <a:prstGeom prst="rect">
            <a:avLst/>
          </a:prstGeom>
        </p:spPr>
      </p:pic>
      <p:sp>
        <p:nvSpPr>
          <p:cNvPr id="11" name="AutoShape 8"/>
          <p:cNvSpPr>
            <a:spLocks noChangeArrowheads="1"/>
          </p:cNvSpPr>
          <p:nvPr/>
        </p:nvSpPr>
        <p:spPr bwMode="blackWhite">
          <a:xfrm>
            <a:off x="1569016" y="1396406"/>
            <a:ext cx="3931672" cy="998041"/>
          </a:xfrm>
          <a:prstGeom prst="wedgeRectCallout">
            <a:avLst>
              <a:gd name="adj1" fmla="val -59785"/>
              <a:gd name="adj2" fmla="val 8587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+mn-cs"/>
              </a:rPr>
              <a:t>As of June 2014 1, 76 million people (est.) are newly eligible for expanded benefits under the ACA</a:t>
            </a:r>
            <a:endParaRPr lang="en-US" b="1" i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blackWhite">
          <a:xfrm>
            <a:off x="7366327" y="1267123"/>
            <a:ext cx="1358849" cy="2947690"/>
          </a:xfrm>
          <a:prstGeom prst="wedgeRectCallout">
            <a:avLst>
              <a:gd name="adj1" fmla="val 6527"/>
              <a:gd name="adj2" fmla="val -4914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Much of the increase in MPL costs associated with the ACA results from a greater volume of care being rendered via new enrollees and benefit expansions. 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1133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C05658-B303-4D47-A887-E0EE935A262F}" type="slidenum">
              <a:rPr lang="en-US" smtClean="0">
                <a:solidFill>
                  <a:srgbClr val="000000"/>
                </a:solidFill>
              </a:rPr>
              <a:pPr/>
              <a:t>57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1275" y="6218796"/>
            <a:ext cx="9017000" cy="76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</a:pPr>
            <a:r>
              <a:rPr lang="en-US" sz="900" dirty="0">
                <a:solidFill>
                  <a:srgbClr val="000000"/>
                </a:solidFill>
              </a:rPr>
              <a:t/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Source: </a:t>
            </a:r>
            <a:r>
              <a:rPr lang="en-US" sz="900" dirty="0" smtClean="0">
                <a:solidFill>
                  <a:srgbClr val="000000"/>
                </a:solidFill>
              </a:rPr>
              <a:t>“How Will the Patient Protection and Affordable Care Act Affect Liability Insurance Costs?” RAND, April 2014;  </a:t>
            </a:r>
            <a:r>
              <a:rPr lang="en-US" sz="900" dirty="0">
                <a:solidFill>
                  <a:srgbClr val="000000"/>
                </a:solidFill>
                <a:hlinkClick r:id="rId3"/>
              </a:rPr>
              <a:t>http://</a:t>
            </a:r>
            <a:r>
              <a:rPr lang="en-US" sz="900" dirty="0" smtClean="0">
                <a:solidFill>
                  <a:srgbClr val="000000"/>
                </a:solidFill>
                <a:hlinkClick r:id="rId3"/>
              </a:rPr>
              <a:t>www.rand.org/pubs/research_reports/RR493.html</a:t>
            </a:r>
            <a:r>
              <a:rPr lang="en-US" sz="900" dirty="0" smtClean="0">
                <a:solidFill>
                  <a:srgbClr val="000000"/>
                </a:solidFill>
              </a:rPr>
              <a:t>; Insurance Information Institute.</a:t>
            </a:r>
            <a:endParaRPr lang="en-US" sz="900" dirty="0">
              <a:solidFill>
                <a:srgbClr val="000000"/>
              </a:solidFill>
            </a:endParaRPr>
          </a:p>
          <a:p>
            <a:pPr eaLnBrk="0" hangingPunct="0">
              <a:spcBef>
                <a:spcPct val="50000"/>
              </a:spcBef>
              <a:buClr>
                <a:srgbClr val="FF3300"/>
              </a:buClr>
            </a:pPr>
            <a:r>
              <a:rPr lang="en-US" sz="1100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225A7A"/>
                </a:solidFill>
              </a:rPr>
              <a:t>Top </a:t>
            </a:r>
            <a:r>
              <a:rPr lang="en-US" sz="2400" b="1" dirty="0" smtClean="0">
                <a:solidFill>
                  <a:srgbClr val="225A7A"/>
                </a:solidFill>
              </a:rPr>
              <a:t>25 States and US</a:t>
            </a:r>
            <a:endParaRPr lang="en-US" sz="2400" b="1" dirty="0">
              <a:solidFill>
                <a:srgbClr val="225A7A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0" y="-162738"/>
            <a:ext cx="8686800" cy="127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 charset="0"/>
                <a:ea typeface="+mj-ea"/>
                <a:cs typeface="+mj-cs"/>
              </a:defRPr>
            </a:lvl1pPr>
            <a:lvl2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2pPr>
            <a:lvl3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3pPr>
            <a:lvl4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4pPr>
            <a:lvl5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5pPr>
            <a:lvl6pPr marL="4572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6pPr>
            <a:lvl7pPr marL="9144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7pPr>
            <a:lvl8pPr marL="13716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8pPr>
            <a:lvl9pPr marL="18288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9pPr>
          </a:lstStyle>
          <a:p>
            <a:r>
              <a:rPr lang="en-US" sz="2400" kern="0" dirty="0" smtClean="0"/>
              <a:t>Expected Increase in Rates of Insurance Coverage,</a:t>
            </a:r>
          </a:p>
          <a:p>
            <a:r>
              <a:rPr lang="en-US" sz="2400" kern="0" dirty="0" smtClean="0"/>
              <a:t>by State, Due to the Patient Protection and</a:t>
            </a:r>
          </a:p>
          <a:p>
            <a:r>
              <a:rPr lang="en-US" sz="2400" kern="0" dirty="0" smtClean="0"/>
              <a:t>Affordable Care Act (%) as of 2016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" y="1309028"/>
            <a:ext cx="7124700" cy="4531850"/>
          </a:xfrm>
          <a:prstGeom prst="rect">
            <a:avLst/>
          </a:prstGeom>
        </p:spPr>
      </p:pic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6872288" y="3931787"/>
            <a:ext cx="2024062" cy="1951293"/>
          </a:xfrm>
          <a:prstGeom prst="wedgeRectCallout">
            <a:avLst>
              <a:gd name="adj1" fmla="val -229106"/>
              <a:gd name="adj2" fmla="val -3265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+mn-cs"/>
              </a:rPr>
              <a:t>States in the West will see the sharpest increase in the share of the population that is insured</a:t>
            </a:r>
            <a:endParaRPr lang="en-US" b="1" i="1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589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C05658-B303-4D47-A887-E0EE935A262F}" type="slidenum">
              <a:rPr lang="en-US" smtClean="0">
                <a:solidFill>
                  <a:srgbClr val="000000"/>
                </a:solidFill>
              </a:rPr>
              <a:pPr/>
              <a:t>58</a:t>
            </a:fld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8194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-17463" y="1408113"/>
          <a:ext cx="9134476" cy="471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27649" name="Chart" r:id="rId4" imgW="8820049" imgH="4552851" progId="MSGraph.Chart.8">
                  <p:embed followColorScheme="full"/>
                </p:oleObj>
              </mc:Choice>
              <mc:Fallback>
                <p:oleObj name="Chart" r:id="rId4" imgW="8820049" imgH="455285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463" y="1408113"/>
                        <a:ext cx="9134476" cy="471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1275" y="6033055"/>
            <a:ext cx="9017000" cy="76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</a:pPr>
            <a:r>
              <a:rPr lang="en-US" sz="900" dirty="0">
                <a:solidFill>
                  <a:srgbClr val="000000"/>
                </a:solidFill>
              </a:rPr>
              <a:t/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Source: </a:t>
            </a:r>
            <a:r>
              <a:rPr lang="en-US" sz="900" dirty="0" smtClean="0">
                <a:solidFill>
                  <a:srgbClr val="000000"/>
                </a:solidFill>
              </a:rPr>
              <a:t>“How Will the Patient Protection and Affordable Care Act Affect Liability Insurance Costs?” RAND, April 2014;  </a:t>
            </a:r>
            <a:r>
              <a:rPr lang="en-US" sz="900" dirty="0">
                <a:solidFill>
                  <a:srgbClr val="000000"/>
                </a:solidFill>
                <a:hlinkClick r:id="rId6"/>
              </a:rPr>
              <a:t>http://</a:t>
            </a:r>
            <a:r>
              <a:rPr lang="en-US" sz="900" dirty="0" smtClean="0">
                <a:solidFill>
                  <a:srgbClr val="000000"/>
                </a:solidFill>
                <a:hlinkClick r:id="rId6"/>
              </a:rPr>
              <a:t>www.rand.org/pubs/research_reports/RR493.html</a:t>
            </a:r>
            <a:r>
              <a:rPr lang="en-US" sz="900" dirty="0" smtClean="0">
                <a:solidFill>
                  <a:srgbClr val="000000"/>
                </a:solidFill>
              </a:rPr>
              <a:t>; Insurance Information Institute.</a:t>
            </a:r>
            <a:endParaRPr lang="en-US" sz="900" dirty="0">
              <a:solidFill>
                <a:srgbClr val="000000"/>
              </a:solidFill>
            </a:endParaRPr>
          </a:p>
          <a:p>
            <a:pPr eaLnBrk="0" hangingPunct="0">
              <a:spcBef>
                <a:spcPct val="50000"/>
              </a:spcBef>
              <a:buClr>
                <a:srgbClr val="FF3300"/>
              </a:buClr>
            </a:pPr>
            <a:r>
              <a:rPr lang="en-US" sz="1100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225A7A"/>
                </a:solidFill>
              </a:rPr>
              <a:t>Top </a:t>
            </a:r>
            <a:r>
              <a:rPr lang="en-US" sz="2400" b="1" dirty="0" smtClean="0">
                <a:solidFill>
                  <a:srgbClr val="225A7A"/>
                </a:solidFill>
              </a:rPr>
              <a:t>25 States and US</a:t>
            </a:r>
            <a:endParaRPr lang="en-US" sz="2400" b="1" dirty="0">
              <a:solidFill>
                <a:srgbClr val="225A7A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0" y="-162738"/>
            <a:ext cx="8686800" cy="127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 charset="0"/>
                <a:ea typeface="+mj-ea"/>
                <a:cs typeface="+mj-cs"/>
              </a:defRPr>
            </a:lvl1pPr>
            <a:lvl2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2pPr>
            <a:lvl3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3pPr>
            <a:lvl4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4pPr>
            <a:lvl5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5pPr>
            <a:lvl6pPr marL="4572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6pPr>
            <a:lvl7pPr marL="9144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7pPr>
            <a:lvl8pPr marL="13716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8pPr>
            <a:lvl9pPr marL="18288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9pPr>
          </a:lstStyle>
          <a:p>
            <a:r>
              <a:rPr lang="en-US" sz="2400" kern="0" dirty="0" smtClean="0"/>
              <a:t>Med Malpractice: Estimated Changes in Liability</a:t>
            </a:r>
            <a:br>
              <a:rPr lang="en-US" sz="2400" kern="0" dirty="0" smtClean="0"/>
            </a:br>
            <a:r>
              <a:rPr lang="en-US" sz="2400" kern="0" dirty="0" smtClean="0"/>
              <a:t>Claim Costs, by State and Market, Due to the Patient</a:t>
            </a:r>
            <a:br>
              <a:rPr lang="en-US" sz="2400" kern="0" dirty="0" smtClean="0"/>
            </a:br>
            <a:r>
              <a:rPr lang="en-US" sz="2400" kern="0" dirty="0" smtClean="0"/>
              <a:t>Protection and Affordable Care Act (%) in 2016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blackWhite">
          <a:xfrm>
            <a:off x="3600450" y="1835151"/>
            <a:ext cx="3315313" cy="1336786"/>
          </a:xfrm>
          <a:prstGeom prst="wedgeRectCallout">
            <a:avLst>
              <a:gd name="adj1" fmla="val 43365"/>
              <a:gd name="adj2" fmla="val 10427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+mn-cs"/>
              </a:rPr>
              <a:t>RAND estimates that the ACA will increase MPL claim costs by 2.8% by 2016, mostly due to increased patient volume</a:t>
            </a:r>
            <a:endParaRPr lang="en-US" b="1" i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7652077" y="1253084"/>
            <a:ext cx="1358849" cy="1894029"/>
          </a:xfrm>
          <a:prstGeom prst="wedgeRectCallout">
            <a:avLst>
              <a:gd name="adj1" fmla="val 6527"/>
              <a:gd name="adj2" fmla="val -4914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Total MPL liability payouts in 2016 are projected to be $4.8 billion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729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C05658-B303-4D47-A887-E0EE935A262F}" type="slidenum">
              <a:rPr lang="en-US" smtClean="0">
                <a:solidFill>
                  <a:srgbClr val="000000"/>
                </a:solidFill>
              </a:rPr>
              <a:pPr/>
              <a:t>59</a:t>
            </a:fld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8194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-17463" y="1408113"/>
          <a:ext cx="9134476" cy="471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28673" name="Chart" r:id="rId4" imgW="8820049" imgH="4552851" progId="MSGraph.Chart.8">
                  <p:embed followColorScheme="full"/>
                </p:oleObj>
              </mc:Choice>
              <mc:Fallback>
                <p:oleObj name="Chart" r:id="rId4" imgW="8820049" imgH="455285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463" y="1408113"/>
                        <a:ext cx="9134476" cy="471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rgbClr val="225A7A"/>
                </a:solidFill>
              </a:rPr>
              <a:t>Bottom 25 States and DC</a:t>
            </a:r>
            <a:endParaRPr lang="en-US" sz="2400" b="1" dirty="0">
              <a:solidFill>
                <a:srgbClr val="225A7A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0" y="-162738"/>
            <a:ext cx="8686800" cy="127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 charset="0"/>
                <a:ea typeface="+mj-ea"/>
                <a:cs typeface="+mj-cs"/>
              </a:defRPr>
            </a:lvl1pPr>
            <a:lvl2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2pPr>
            <a:lvl3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3pPr>
            <a:lvl4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4pPr>
            <a:lvl5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5pPr>
            <a:lvl6pPr marL="4572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6pPr>
            <a:lvl7pPr marL="9144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7pPr>
            <a:lvl8pPr marL="13716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8pPr>
            <a:lvl9pPr marL="18288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9pPr>
          </a:lstStyle>
          <a:p>
            <a:r>
              <a:rPr lang="en-US" sz="2400" kern="0" dirty="0" smtClean="0"/>
              <a:t>Med Malpractice: Estimated Changes in Liability</a:t>
            </a:r>
            <a:br>
              <a:rPr lang="en-US" sz="2400" kern="0" dirty="0" smtClean="0"/>
            </a:br>
            <a:r>
              <a:rPr lang="en-US" sz="2400" kern="0" dirty="0" smtClean="0"/>
              <a:t>Claim Costs, by State and Market, Due to the Patient</a:t>
            </a:r>
            <a:br>
              <a:rPr lang="en-US" sz="2400" kern="0" dirty="0" smtClean="0"/>
            </a:br>
            <a:r>
              <a:rPr lang="en-US" sz="2400" kern="0" dirty="0" smtClean="0"/>
              <a:t>Protection and Affordable Care Act (%) in 2016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1275" y="6095611"/>
            <a:ext cx="9017000" cy="76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</a:pPr>
            <a:r>
              <a:rPr lang="en-US" sz="900" dirty="0">
                <a:solidFill>
                  <a:srgbClr val="000000"/>
                </a:solidFill>
              </a:rPr>
              <a:t/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Source: </a:t>
            </a:r>
            <a:r>
              <a:rPr lang="en-US" sz="900" dirty="0" smtClean="0">
                <a:solidFill>
                  <a:srgbClr val="000000"/>
                </a:solidFill>
              </a:rPr>
              <a:t>“How Will the Patient Protection and Affordable Care Act Affect Liability Insurance Costs?” RAND, April 2014;  </a:t>
            </a:r>
            <a:r>
              <a:rPr lang="en-US" sz="900" dirty="0">
                <a:solidFill>
                  <a:srgbClr val="000000"/>
                </a:solidFill>
                <a:hlinkClick r:id="rId6"/>
              </a:rPr>
              <a:t>http://</a:t>
            </a:r>
            <a:r>
              <a:rPr lang="en-US" sz="900" dirty="0" smtClean="0">
                <a:solidFill>
                  <a:srgbClr val="000000"/>
                </a:solidFill>
                <a:hlinkClick r:id="rId6"/>
              </a:rPr>
              <a:t>www.rand.org/pubs/research_reports/RR493.html</a:t>
            </a:r>
            <a:r>
              <a:rPr lang="en-US" sz="900" dirty="0" smtClean="0">
                <a:solidFill>
                  <a:srgbClr val="000000"/>
                </a:solidFill>
              </a:rPr>
              <a:t>; Insurance Information Institute.</a:t>
            </a:r>
            <a:endParaRPr lang="en-US" sz="900" dirty="0">
              <a:solidFill>
                <a:srgbClr val="000000"/>
              </a:solidFill>
            </a:endParaRPr>
          </a:p>
          <a:p>
            <a:pPr eaLnBrk="0" hangingPunct="0">
              <a:spcBef>
                <a:spcPct val="50000"/>
              </a:spcBef>
              <a:buClr>
                <a:srgbClr val="FF3300"/>
              </a:buClr>
            </a:pPr>
            <a:r>
              <a:rPr lang="en-US" sz="1100" dirty="0">
                <a:solidFill>
                  <a:srgbClr val="000000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909020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35BC6-8224-463A-A3C8-641FE62D3BCF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graphicFrame>
        <p:nvGraphicFramePr>
          <p:cNvPr id="512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208417"/>
              </p:ext>
            </p:extLst>
          </p:nvPr>
        </p:nvGraphicFramePr>
        <p:xfrm>
          <a:off x="29980" y="1697895"/>
          <a:ext cx="8926513" cy="467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50997" name="Chart" r:id="rId4" imgW="8705951" imgH="4572034" progId="MSGraph.Chart.8">
                  <p:embed followColorScheme="full"/>
                </p:oleObj>
              </mc:Choice>
              <mc:Fallback>
                <p:oleObj name="Chart" r:id="rId4" imgW="8705951" imgH="4572034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80" y="1697895"/>
                        <a:ext cx="8926513" cy="467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29817" y="19878"/>
            <a:ext cx="8055044" cy="860425"/>
          </a:xfrm>
        </p:spPr>
        <p:txBody>
          <a:bodyPr/>
          <a:lstStyle/>
          <a:p>
            <a:r>
              <a:rPr lang="en-US" sz="2800" dirty="0" smtClean="0"/>
              <a:t>Rate of Health Care Expenditure Increase Compared to Population, CPI and GDP</a:t>
            </a:r>
          </a:p>
        </p:txBody>
      </p:sp>
      <p:sp>
        <p:nvSpPr>
          <p:cNvPr id="1969158" name="AutoShape 6"/>
          <p:cNvSpPr>
            <a:spLocks noChangeArrowheads="1"/>
          </p:cNvSpPr>
          <p:nvPr/>
        </p:nvSpPr>
        <p:spPr bwMode="blackWhite">
          <a:xfrm>
            <a:off x="1735424" y="1269631"/>
            <a:ext cx="4029272" cy="1622656"/>
          </a:xfrm>
          <a:prstGeom prst="wedgeRectCallout">
            <a:avLst>
              <a:gd name="adj1" fmla="val -61065"/>
              <a:gd name="adj2" fmla="val -358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+mn-cs"/>
              </a:rPr>
              <a:t>Accelerating business investment will be a potent driver of commercial property and liability insurance exposures and should drive employment and WC payroll exposures as well (with a lag)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14288" y="6519863"/>
            <a:ext cx="84121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/>
              <a:t>Source:  Insurance Information Institute research.</a:t>
            </a:r>
            <a:endParaRPr lang="en-US" sz="1200" dirty="0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blackWhite">
          <a:xfrm>
            <a:off x="983025" y="4015233"/>
            <a:ext cx="1537753" cy="659324"/>
          </a:xfrm>
          <a:prstGeom prst="wedgeRectCallout">
            <a:avLst>
              <a:gd name="adj1" fmla="val -5767"/>
              <a:gd name="adj2" fmla="val 10576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1965: 194.3 Mill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2013: 317.0 Mill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4907198" y="3124098"/>
            <a:ext cx="1908455" cy="659324"/>
          </a:xfrm>
          <a:prstGeom prst="wedgeRectCallout">
            <a:avLst>
              <a:gd name="adj1" fmla="val -15410"/>
              <a:gd name="adj2" fmla="val 10576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1965: $719.1 Bill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2013: $16,797.5 Bill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blackWhite">
          <a:xfrm>
            <a:off x="6916457" y="1552702"/>
            <a:ext cx="1908455" cy="659324"/>
          </a:xfrm>
          <a:prstGeom prst="wedgeRectCallout">
            <a:avLst>
              <a:gd name="adj1" fmla="val -15410"/>
              <a:gd name="adj2" fmla="val 10576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1965: $42.0 Bill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2013: $2,914.7 Bill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1388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6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915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364333B5-F606-4F22-B5AB-C00680A5C585}" type="slidenum"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60</a:t>
            </a:fld>
            <a:endParaRPr lang="en-US" sz="9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9830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2268538"/>
            <a:ext cx="7981950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4200" b="1" dirty="0">
                <a:solidFill>
                  <a:srgbClr val="FFFFFF"/>
                </a:solidFill>
                <a:latin typeface="Arial" charset="0"/>
                <a:cs typeface="Arial" charset="0"/>
              </a:rPr>
              <a:t>P/C Insurance Industry Financial Overview</a:t>
            </a: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771110" y="3826541"/>
            <a:ext cx="7396069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2013: Best Year in the       Post-Crisis Era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09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73349" y="134938"/>
            <a:ext cx="6921230" cy="860425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P/C Industry Net Income After Taxes</a:t>
            </a:r>
            <a:br>
              <a:rPr lang="en-US" dirty="0" smtClean="0">
                <a:latin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</a:rPr>
              <a:t>1991–2014:Q1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812037" y="1138238"/>
            <a:ext cx="2374900" cy="22535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198438" indent="-198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</a:rPr>
              <a:t>2005 ROE*= 9.6%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</a:rPr>
              <a:t>2006 ROE = 12.7%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</a:rPr>
              <a:t>2007 ROE = 10.9%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</a:rPr>
              <a:t>2008 ROE = 0.1%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</a:rPr>
              <a:t>2009 ROE = 5.0%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</a:rPr>
              <a:t>2010 ROE = 6.6%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</a:rPr>
              <a:t>2011 ROAS</a:t>
            </a:r>
            <a:r>
              <a:rPr lang="en-US" sz="1300" baseline="30000" dirty="0">
                <a:solidFill>
                  <a:srgbClr val="000000"/>
                </a:solidFill>
              </a:rPr>
              <a:t>1</a:t>
            </a:r>
            <a:r>
              <a:rPr lang="en-US" sz="1300" dirty="0">
                <a:solidFill>
                  <a:srgbClr val="000000"/>
                </a:solidFill>
              </a:rPr>
              <a:t> = 3.5%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</a:rPr>
              <a:t>2012 ROAS</a:t>
            </a:r>
            <a:r>
              <a:rPr lang="en-US" sz="1300" baseline="30000" dirty="0">
                <a:solidFill>
                  <a:srgbClr val="000000"/>
                </a:solidFill>
              </a:rPr>
              <a:t>1</a:t>
            </a:r>
            <a:r>
              <a:rPr lang="en-US" sz="1300" dirty="0">
                <a:solidFill>
                  <a:srgbClr val="000000"/>
                </a:solidFill>
              </a:rPr>
              <a:t> = 5.9%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300" dirty="0" smtClean="0">
                <a:solidFill>
                  <a:srgbClr val="000000"/>
                </a:solidFill>
              </a:rPr>
              <a:t>2013 </a:t>
            </a:r>
            <a:r>
              <a:rPr lang="en-US" sz="1300" dirty="0">
                <a:solidFill>
                  <a:srgbClr val="000000"/>
                </a:solidFill>
              </a:rPr>
              <a:t>ROAS</a:t>
            </a:r>
            <a:r>
              <a:rPr lang="en-US" sz="1300" baseline="30000" dirty="0">
                <a:solidFill>
                  <a:srgbClr val="000000"/>
                </a:solidFill>
              </a:rPr>
              <a:t>1</a:t>
            </a:r>
            <a:r>
              <a:rPr lang="en-US" sz="1300" dirty="0">
                <a:solidFill>
                  <a:srgbClr val="000000"/>
                </a:solidFill>
              </a:rPr>
              <a:t> = </a:t>
            </a:r>
            <a:r>
              <a:rPr lang="en-US" sz="1300" dirty="0" smtClean="0">
                <a:solidFill>
                  <a:srgbClr val="000000"/>
                </a:solidFill>
              </a:rPr>
              <a:t>10.3%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300" dirty="0" smtClean="0">
                <a:solidFill>
                  <a:srgbClr val="000000"/>
                </a:solidFill>
              </a:rPr>
              <a:t>2014</a:t>
            </a:r>
            <a:r>
              <a:rPr lang="en-US" sz="1300" dirty="0">
                <a:solidFill>
                  <a:srgbClr val="000000"/>
                </a:solidFill>
              </a:rPr>
              <a:t> ROAS</a:t>
            </a:r>
            <a:r>
              <a:rPr lang="en-US" sz="1300" baseline="30000" dirty="0">
                <a:solidFill>
                  <a:srgbClr val="000000"/>
                </a:solidFill>
              </a:rPr>
              <a:t>1</a:t>
            </a:r>
            <a:r>
              <a:rPr lang="en-US" sz="1300" dirty="0">
                <a:solidFill>
                  <a:srgbClr val="000000"/>
                </a:solidFill>
              </a:rPr>
              <a:t> = </a:t>
            </a:r>
            <a:r>
              <a:rPr lang="en-US" sz="1300" dirty="0" smtClean="0">
                <a:solidFill>
                  <a:srgbClr val="000000"/>
                </a:solidFill>
              </a:rPr>
              <a:t>8.4%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0" y="6249988"/>
            <a:ext cx="86106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ROE figures are GAAP; </a:t>
            </a:r>
            <a:r>
              <a:rPr lang="en-US" sz="1100" baseline="30000" dirty="0">
                <a:solidFill>
                  <a:srgbClr val="000000"/>
                </a:solidFill>
              </a:rPr>
              <a:t>1</a:t>
            </a:r>
            <a:r>
              <a:rPr lang="en-US" sz="1100" dirty="0">
                <a:solidFill>
                  <a:srgbClr val="000000"/>
                </a:solidFill>
              </a:rPr>
              <a:t>Return on avg. surplus.  Excluding Mortgage &amp; Financial Guaranty insurers yields </a:t>
            </a:r>
            <a:r>
              <a:rPr lang="en-US" sz="1100" dirty="0" smtClean="0">
                <a:solidFill>
                  <a:srgbClr val="000000"/>
                </a:solidFill>
              </a:rPr>
              <a:t>an 8.2% ROAS through 2014:Q1, 9.8% </a:t>
            </a:r>
            <a:r>
              <a:rPr lang="en-US" sz="1100" dirty="0">
                <a:solidFill>
                  <a:srgbClr val="000000"/>
                </a:solidFill>
              </a:rPr>
              <a:t>ROAS </a:t>
            </a:r>
            <a:r>
              <a:rPr lang="en-US" sz="1100" dirty="0" smtClean="0">
                <a:solidFill>
                  <a:srgbClr val="000000"/>
                </a:solidFill>
              </a:rPr>
              <a:t>in 2013, </a:t>
            </a:r>
            <a:r>
              <a:rPr lang="en-US" sz="1100" dirty="0">
                <a:solidFill>
                  <a:srgbClr val="000000"/>
                </a:solidFill>
              </a:rPr>
              <a:t>6.2% ROAS in 2012, 4.7% ROAS for 2011, 7.6% for 2010 and 7.4% for 2009.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</a:pPr>
            <a:r>
              <a:rPr lang="en-US" sz="1100" dirty="0">
                <a:solidFill>
                  <a:srgbClr val="000000"/>
                </a:solidFill>
              </a:rPr>
              <a:t>Sources: A.M. Best, </a:t>
            </a:r>
            <a:r>
              <a:rPr lang="en-US" sz="1100" dirty="0" smtClean="0">
                <a:solidFill>
                  <a:srgbClr val="000000"/>
                </a:solidFill>
              </a:rPr>
              <a:t>ISO; Insurance </a:t>
            </a:r>
            <a:r>
              <a:rPr lang="en-US" sz="1100" dirty="0">
                <a:solidFill>
                  <a:srgbClr val="000000"/>
                </a:solidFill>
              </a:rPr>
              <a:t>Information Institute</a:t>
            </a:r>
          </a:p>
        </p:txBody>
      </p:sp>
      <p:graphicFrame>
        <p:nvGraphicFramePr>
          <p:cNvPr id="14341" name="Object 3"/>
          <p:cNvGraphicFramePr>
            <a:graphicFrameLocks/>
          </p:cNvGraphicFramePr>
          <p:nvPr>
            <p:extLst/>
          </p:nvPr>
        </p:nvGraphicFramePr>
        <p:xfrm>
          <a:off x="206375" y="1474788"/>
          <a:ext cx="8701088" cy="490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29686" name="Chart" r:id="rId5" imgW="8734543" imgH="5057822" progId="MSGraph.Chart.8">
                  <p:embed followColorScheme="full"/>
                </p:oleObj>
              </mc:Choice>
              <mc:Fallback>
                <p:oleObj name="Chart" r:id="rId5" imgW="8734543" imgH="5057822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" y="1474788"/>
                        <a:ext cx="8701088" cy="490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PTShape_0"/>
          <p:cNvSpPr>
            <a:spLocks noChangeArrowheads="1"/>
          </p:cNvSpPr>
          <p:nvPr/>
        </p:nvSpPr>
        <p:spPr bwMode="blackWhite">
          <a:xfrm>
            <a:off x="6510130" y="1123947"/>
            <a:ext cx="1679713" cy="1176338"/>
          </a:xfrm>
          <a:prstGeom prst="wedgeRectCallout">
            <a:avLst>
              <a:gd name="adj1" fmla="val 54966"/>
              <a:gd name="adj2" fmla="val 91923"/>
            </a:avLst>
          </a:prstGeom>
          <a:solidFill>
            <a:schemeClr val="tx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sz="1400" b="1" dirty="0"/>
              <a:t>Net income </a:t>
            </a:r>
            <a:r>
              <a:rPr lang="en-US" sz="1400" b="1" dirty="0" smtClean="0"/>
              <a:t>rose strongly (+81.9%) in 2013 vs. 2012 on lower cats, capital gains</a:t>
            </a:r>
            <a:endParaRPr lang="en-US" sz="1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6398" y="1387476"/>
            <a:ext cx="940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$ Millions</a:t>
            </a:r>
            <a:endParaRPr lang="en-US" sz="1200" dirty="0"/>
          </a:p>
        </p:txBody>
      </p:sp>
      <p:sp>
        <p:nvSpPr>
          <p:cNvPr id="8" name="PPTShape_0"/>
          <p:cNvSpPr>
            <a:spLocks noChangeArrowheads="1"/>
          </p:cNvSpPr>
          <p:nvPr/>
        </p:nvSpPr>
        <p:spPr bwMode="blackWhite">
          <a:xfrm>
            <a:off x="6898218" y="4584879"/>
            <a:ext cx="1592722" cy="456615"/>
          </a:xfrm>
          <a:prstGeom prst="wedgeRectCallout">
            <a:avLst>
              <a:gd name="adj1" fmla="val 60428"/>
              <a:gd name="adj2" fmla="val 25100"/>
            </a:avLst>
          </a:prstGeom>
          <a:solidFill>
            <a:schemeClr val="tx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sz="1400" b="1" dirty="0" smtClean="0"/>
              <a:t>2014 is off to a slower start</a:t>
            </a:r>
            <a:endParaRPr lang="en-US" sz="1400" b="1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42045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3427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103428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28BA28-DAD0-4473-9D63-9B0BE5AFBA02}" type="slidenum">
              <a:rPr lang="en-US" altLang="en-US" smtClean="0">
                <a:solidFill>
                  <a:srgbClr val="000000"/>
                </a:solidFill>
              </a:rPr>
              <a:pPr/>
              <a:t>62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429" name="Rectangle 6"/>
          <p:cNvSpPr>
            <a:spLocks noChangeArrowheads="1"/>
          </p:cNvSpPr>
          <p:nvPr/>
        </p:nvSpPr>
        <p:spPr bwMode="auto">
          <a:xfrm>
            <a:off x="1685925" y="1836738"/>
            <a:ext cx="708025" cy="3754437"/>
          </a:xfrm>
          <a:prstGeom prst="rect">
            <a:avLst/>
          </a:prstGeom>
          <a:solidFill>
            <a:srgbClr val="225A7A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430" name="Rectangle 15"/>
          <p:cNvSpPr>
            <a:spLocks noChangeArrowheads="1"/>
          </p:cNvSpPr>
          <p:nvPr/>
        </p:nvSpPr>
        <p:spPr bwMode="auto">
          <a:xfrm>
            <a:off x="3365500" y="1836738"/>
            <a:ext cx="709613" cy="3754437"/>
          </a:xfrm>
          <a:prstGeom prst="rect">
            <a:avLst/>
          </a:prstGeom>
          <a:solidFill>
            <a:srgbClr val="225A7A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431" name="Rectangle 16"/>
          <p:cNvSpPr>
            <a:spLocks noChangeArrowheads="1"/>
          </p:cNvSpPr>
          <p:nvPr/>
        </p:nvSpPr>
        <p:spPr bwMode="auto">
          <a:xfrm>
            <a:off x="6335713" y="1836738"/>
            <a:ext cx="744537" cy="3754437"/>
          </a:xfrm>
          <a:prstGeom prst="rect">
            <a:avLst/>
          </a:prstGeom>
          <a:solidFill>
            <a:srgbClr val="225A7A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03432" name="Object 2"/>
          <p:cNvGraphicFramePr>
            <a:graphicFrameLocks/>
          </p:cNvGraphicFramePr>
          <p:nvPr/>
        </p:nvGraphicFramePr>
        <p:xfrm>
          <a:off x="363538" y="1803400"/>
          <a:ext cx="8683625" cy="453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30707" name="Chart" r:id="rId4" imgW="8591678" imgH="4552970" progId="MSGraph.Chart.8">
                  <p:embed followColorScheme="full"/>
                </p:oleObj>
              </mc:Choice>
              <mc:Fallback>
                <p:oleObj name="Chart" r:id="rId4" imgW="8591678" imgH="455297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63538" y="1803400"/>
                        <a:ext cx="8683625" cy="453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3" name="Rectangle 3"/>
          <p:cNvSpPr>
            <a:spLocks noGrp="1" noChangeArrowheads="1"/>
          </p:cNvSpPr>
          <p:nvPr>
            <p:ph type="title"/>
          </p:nvPr>
        </p:nvSpPr>
        <p:spPr>
          <a:xfrm>
            <a:off x="234950" y="90488"/>
            <a:ext cx="7400925" cy="860425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Net Premium Growth: Annual Change, </a:t>
            </a:r>
            <a:br>
              <a:rPr lang="en-US" altLang="en-US" smtClean="0">
                <a:latin typeface="Arial" panose="020B0604020202020204" pitchFamily="34" charset="0"/>
              </a:rPr>
            </a:br>
            <a:r>
              <a:rPr lang="en-US" altLang="en-US" smtClean="0">
                <a:latin typeface="Arial" panose="020B0604020202020204" pitchFamily="34" charset="0"/>
              </a:rPr>
              <a:t>1971—2014F</a:t>
            </a:r>
          </a:p>
        </p:txBody>
      </p:sp>
      <p:sp>
        <p:nvSpPr>
          <p:cNvPr id="103434" name="Rectangle 5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225A7A"/>
                </a:solidFill>
                <a:cs typeface="Arial" panose="020B0604020202020204" pitchFamily="34" charset="0"/>
              </a:rPr>
              <a:t>(Percent)</a:t>
            </a:r>
          </a:p>
        </p:txBody>
      </p:sp>
      <p:sp>
        <p:nvSpPr>
          <p:cNvPr id="103435" name="Text Box 10"/>
          <p:cNvSpPr txBox="1">
            <a:spLocks noChangeArrowheads="1"/>
          </p:cNvSpPr>
          <p:nvPr/>
        </p:nvSpPr>
        <p:spPr bwMode="auto">
          <a:xfrm>
            <a:off x="1449388" y="1493838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rgbClr val="000000"/>
                </a:solidFill>
                <a:cs typeface="Arial" panose="020B0604020202020204" pitchFamily="34" charset="0"/>
              </a:rPr>
              <a:t>1975-78</a:t>
            </a:r>
          </a:p>
        </p:txBody>
      </p:sp>
      <p:sp>
        <p:nvSpPr>
          <p:cNvPr id="103436" name="Text Box 11"/>
          <p:cNvSpPr txBox="1">
            <a:spLocks noChangeArrowheads="1"/>
          </p:cNvSpPr>
          <p:nvPr/>
        </p:nvSpPr>
        <p:spPr bwMode="auto">
          <a:xfrm>
            <a:off x="3170238" y="1493838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rgbClr val="000000"/>
                </a:solidFill>
                <a:cs typeface="Arial" panose="020B0604020202020204" pitchFamily="34" charset="0"/>
              </a:rPr>
              <a:t>1984-87</a:t>
            </a:r>
          </a:p>
        </p:txBody>
      </p:sp>
      <p:sp>
        <p:nvSpPr>
          <p:cNvPr id="103437" name="Text Box 12"/>
          <p:cNvSpPr txBox="1">
            <a:spLocks noChangeArrowheads="1"/>
          </p:cNvSpPr>
          <p:nvPr/>
        </p:nvSpPr>
        <p:spPr bwMode="auto">
          <a:xfrm>
            <a:off x="6162675" y="1493838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rgbClr val="000000"/>
                </a:solidFill>
                <a:cs typeface="Arial" panose="020B0604020202020204" pitchFamily="34" charset="0"/>
              </a:rPr>
              <a:t>2000-03</a:t>
            </a:r>
          </a:p>
        </p:txBody>
      </p:sp>
      <p:sp>
        <p:nvSpPr>
          <p:cNvPr id="103438" name="Rectangle 13"/>
          <p:cNvSpPr>
            <a:spLocks noChangeArrowheads="1"/>
          </p:cNvSpPr>
          <p:nvPr/>
        </p:nvSpPr>
        <p:spPr bwMode="auto">
          <a:xfrm>
            <a:off x="0" y="6262688"/>
            <a:ext cx="75692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>
                <a:solidFill>
                  <a:srgbClr val="000000"/>
                </a:solidFill>
                <a:cs typeface="Arial" panose="020B0604020202020204" pitchFamily="34" charset="0"/>
              </a:rPr>
              <a:t>Shaded areas denote “hard market” periods</a:t>
            </a:r>
          </a:p>
          <a:p>
            <a:pPr>
              <a:lnSpc>
                <a:spcPct val="90000"/>
              </a:lnSpc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>
                <a:solidFill>
                  <a:srgbClr val="000000"/>
                </a:solidFill>
                <a:cs typeface="Arial" panose="020B0604020202020204" pitchFamily="34" charset="0"/>
              </a:rPr>
              <a:t>Sources:  A.M. Best (historical and forecast), ISO, Insurance Information Institute.</a:t>
            </a:r>
          </a:p>
        </p:txBody>
      </p:sp>
      <p:sp>
        <p:nvSpPr>
          <p:cNvPr id="2034702" name="AutoShape 14"/>
          <p:cNvSpPr>
            <a:spLocks noChangeArrowheads="1"/>
          </p:cNvSpPr>
          <p:nvPr/>
        </p:nvSpPr>
        <p:spPr bwMode="blackWhite">
          <a:xfrm>
            <a:off x="5318125" y="1925638"/>
            <a:ext cx="2711450" cy="1046162"/>
          </a:xfrm>
          <a:prstGeom prst="wedgeRectCallout">
            <a:avLst>
              <a:gd name="adj1" fmla="val 42574"/>
              <a:gd name="adj2" fmla="val 27537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rgbClr val="FFFFFF"/>
                </a:solidFill>
                <a:cs typeface="Arial" panose="020B0604020202020204" pitchFamily="34" charset="0"/>
              </a:rPr>
              <a:t>Net Written Premiums Fell 0.7% in 2007 (First Decline Since 1943) by 2.0% in 2008, and 4.2% in 2009, the First 3-Year Decline Since 1930-33.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7742238" y="3038475"/>
            <a:ext cx="1320800" cy="1103313"/>
          </a:xfrm>
          <a:prstGeom prst="wedgeRectCallout">
            <a:avLst>
              <a:gd name="adj1" fmla="val 32223"/>
              <a:gd name="adj2" fmla="val 8796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cs typeface="Arial" charset="0"/>
              </a:rPr>
              <a:t>2014F: 4.0%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cs typeface="Arial" charset="0"/>
              </a:rPr>
              <a:t>2013: 4.6%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cs typeface="Arial" charset="0"/>
              </a:rPr>
              <a:t>2012: +</a:t>
            </a:r>
            <a:r>
              <a:rPr lang="en-US" sz="1400" b="1" dirty="0">
                <a:solidFill>
                  <a:srgbClr val="FFFFFF"/>
                </a:solidFill>
              </a:rPr>
              <a:t>4.3</a:t>
            </a:r>
            <a:r>
              <a:rPr lang="en-US" sz="1400" b="1" dirty="0">
                <a:solidFill>
                  <a:srgbClr val="FFFFFF"/>
                </a:solidFill>
                <a:cs typeface="Arial" charset="0"/>
              </a:rPr>
              <a:t>%</a:t>
            </a:r>
            <a:endParaRPr lang="en-US" sz="1600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9913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3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4702" grpId="0" animBg="1"/>
      <p:bldP spid="1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>
            <p:extLst/>
          </p:nvPr>
        </p:nvGraphicFramePr>
        <p:xfrm>
          <a:off x="-30163" y="1192213"/>
          <a:ext cx="8915401" cy="588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31731" name="Chart" r:id="rId5" imgW="8258301" imgH="5505565" progId="MSGraph.Chart.8">
                  <p:embed followColorScheme="full"/>
                </p:oleObj>
              </mc:Choice>
              <mc:Fallback>
                <p:oleObj name="Chart" r:id="rId5" imgW="8258301" imgH="550556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163" y="1192213"/>
                        <a:ext cx="8915401" cy="588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848600" cy="114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Profitability Peaks &amp; Troughs in the P/C Insurance Industry, 1975 – 2014:Q1*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44272" y="6154005"/>
            <a:ext cx="8249055" cy="60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100" dirty="0">
                <a:solidFill>
                  <a:srgbClr val="000000"/>
                </a:solidFill>
              </a:rPr>
              <a:t>*Profitability =  P/C insurer ROEs. </a:t>
            </a:r>
            <a:r>
              <a:rPr lang="en-US" sz="1100" dirty="0" smtClean="0">
                <a:solidFill>
                  <a:srgbClr val="000000"/>
                </a:solidFill>
              </a:rPr>
              <a:t>2011-14 </a:t>
            </a:r>
            <a:r>
              <a:rPr lang="en-US" sz="1100" dirty="0">
                <a:solidFill>
                  <a:srgbClr val="000000"/>
                </a:solidFill>
              </a:rPr>
              <a:t>figures are estimates based on ROAS data.  Note:  Data for </a:t>
            </a:r>
            <a:r>
              <a:rPr lang="en-US" sz="1100" dirty="0" smtClean="0">
                <a:solidFill>
                  <a:srgbClr val="000000"/>
                </a:solidFill>
              </a:rPr>
              <a:t>2008-2014 </a:t>
            </a:r>
            <a:r>
              <a:rPr lang="en-US" sz="1100" dirty="0">
                <a:solidFill>
                  <a:srgbClr val="000000"/>
                </a:solidFill>
              </a:rPr>
              <a:t>exclude mortgage and financial guaranty insurers.</a:t>
            </a:r>
          </a:p>
          <a:p>
            <a:r>
              <a:rPr lang="en-US" sz="1100" dirty="0">
                <a:solidFill>
                  <a:srgbClr val="000000"/>
                </a:solidFill>
              </a:rPr>
              <a:t>Source:  Insurance Information Institute; NAIC, ISO, A.M. Best.</a:t>
            </a:r>
          </a:p>
        </p:txBody>
      </p:sp>
      <p:sp>
        <p:nvSpPr>
          <p:cNvPr id="16390" name="AutoShape 7"/>
          <p:cNvSpPr>
            <a:spLocks noChangeArrowheads="1"/>
          </p:cNvSpPr>
          <p:nvPr/>
        </p:nvSpPr>
        <p:spPr bwMode="auto">
          <a:xfrm>
            <a:off x="1209675" y="1200150"/>
            <a:ext cx="1425575" cy="381000"/>
          </a:xfrm>
          <a:prstGeom prst="wedgeRectCallout">
            <a:avLst>
              <a:gd name="adj1" fmla="val -41545"/>
              <a:gd name="adj2" fmla="val 21678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</a:rPr>
              <a:t>1977:19.0%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394" name="AutoShape 11"/>
          <p:cNvSpPr>
            <a:spLocks noChangeArrowheads="1"/>
          </p:cNvSpPr>
          <p:nvPr/>
        </p:nvSpPr>
        <p:spPr bwMode="auto">
          <a:xfrm>
            <a:off x="3135313" y="1344153"/>
            <a:ext cx="1479550" cy="381000"/>
          </a:xfrm>
          <a:prstGeom prst="wedgeRectCallout">
            <a:avLst>
              <a:gd name="adj1" fmla="val -36065"/>
              <a:gd name="adj2" fmla="val 24516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</a:rPr>
              <a:t>1987:17.3%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395" name="AutoShape 12"/>
          <p:cNvSpPr>
            <a:spLocks noChangeArrowheads="1"/>
          </p:cNvSpPr>
          <p:nvPr/>
        </p:nvSpPr>
        <p:spPr bwMode="auto">
          <a:xfrm>
            <a:off x="4368800" y="2214563"/>
            <a:ext cx="1677988" cy="381000"/>
          </a:xfrm>
          <a:prstGeom prst="wedgeRectCallout">
            <a:avLst>
              <a:gd name="adj1" fmla="val 7770"/>
              <a:gd name="adj2" fmla="val 224274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</a:rPr>
              <a:t>1997:11.6%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396" name="AutoShape 13"/>
          <p:cNvSpPr>
            <a:spLocks noChangeArrowheads="1"/>
          </p:cNvSpPr>
          <p:nvPr/>
        </p:nvSpPr>
        <p:spPr bwMode="auto">
          <a:xfrm>
            <a:off x="6513439" y="2163763"/>
            <a:ext cx="1422400" cy="381000"/>
          </a:xfrm>
          <a:prstGeom prst="wedgeRectCallout">
            <a:avLst>
              <a:gd name="adj1" fmla="val -5991"/>
              <a:gd name="adj2" fmla="val 20919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</a:rPr>
              <a:t>2006:12.7%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401" name="AutoShape 18"/>
          <p:cNvSpPr>
            <a:spLocks noChangeArrowheads="1"/>
          </p:cNvSpPr>
          <p:nvPr/>
        </p:nvSpPr>
        <p:spPr bwMode="auto">
          <a:xfrm>
            <a:off x="2786218" y="5168745"/>
            <a:ext cx="1447800" cy="381000"/>
          </a:xfrm>
          <a:prstGeom prst="wedgeRectCallout">
            <a:avLst>
              <a:gd name="adj1" fmla="val -51572"/>
              <a:gd name="adj2" fmla="val -122259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</a:rPr>
              <a:t>1984: 1.8%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402" name="AutoShape 19"/>
          <p:cNvSpPr>
            <a:spLocks noChangeArrowheads="1"/>
          </p:cNvSpPr>
          <p:nvPr/>
        </p:nvSpPr>
        <p:spPr bwMode="auto">
          <a:xfrm>
            <a:off x="4463334" y="5176682"/>
            <a:ext cx="1447800" cy="381000"/>
          </a:xfrm>
          <a:prstGeom prst="wedgeRectCallout">
            <a:avLst>
              <a:gd name="adj1" fmla="val -60529"/>
              <a:gd name="adj2" fmla="val -214859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</a:rPr>
              <a:t>1992: 4.5%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403" name="AutoShape 20"/>
          <p:cNvSpPr>
            <a:spLocks noChangeArrowheads="1"/>
          </p:cNvSpPr>
          <p:nvPr/>
        </p:nvSpPr>
        <p:spPr bwMode="auto">
          <a:xfrm>
            <a:off x="6388036" y="5136279"/>
            <a:ext cx="1600200" cy="381000"/>
          </a:xfrm>
          <a:prstGeom prst="wedgeRectCallout">
            <a:avLst>
              <a:gd name="adj1" fmla="val -63227"/>
              <a:gd name="adj2" fmla="val -17442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</a:rPr>
              <a:t>2001: -1.2%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404" name="AutoShape 21"/>
          <p:cNvSpPr>
            <a:spLocks noChangeArrowheads="1"/>
          </p:cNvSpPr>
          <p:nvPr/>
        </p:nvSpPr>
        <p:spPr bwMode="auto">
          <a:xfrm rot="511939">
            <a:off x="1550988" y="2055813"/>
            <a:ext cx="1603375" cy="612775"/>
          </a:xfrm>
          <a:prstGeom prst="rightArrow">
            <a:avLst>
              <a:gd name="adj1" fmla="val 50000"/>
              <a:gd name="adj2" fmla="val 93119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 b="1">
                <a:solidFill>
                  <a:srgbClr val="FFFFFF"/>
                </a:solidFill>
              </a:rPr>
              <a:t>10 Years</a:t>
            </a:r>
          </a:p>
        </p:txBody>
      </p:sp>
      <p:sp>
        <p:nvSpPr>
          <p:cNvPr id="16405" name="AutoShape 22"/>
          <p:cNvSpPr>
            <a:spLocks noChangeArrowheads="1"/>
          </p:cNvSpPr>
          <p:nvPr/>
        </p:nvSpPr>
        <p:spPr bwMode="auto">
          <a:xfrm rot="937132">
            <a:off x="3584575" y="2652713"/>
            <a:ext cx="1711325" cy="612775"/>
          </a:xfrm>
          <a:prstGeom prst="rightArrow">
            <a:avLst>
              <a:gd name="adj1" fmla="val 50000"/>
              <a:gd name="adj2" fmla="val 92949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 b="1">
                <a:solidFill>
                  <a:srgbClr val="FFFFFF"/>
                </a:solidFill>
              </a:rPr>
              <a:t>10 Years</a:t>
            </a:r>
          </a:p>
        </p:txBody>
      </p:sp>
      <p:sp>
        <p:nvSpPr>
          <p:cNvPr id="16406" name="AutoShape 23"/>
          <p:cNvSpPr>
            <a:spLocks noChangeArrowheads="1"/>
          </p:cNvSpPr>
          <p:nvPr/>
        </p:nvSpPr>
        <p:spPr bwMode="auto">
          <a:xfrm>
            <a:off x="5586413" y="2874963"/>
            <a:ext cx="1447800" cy="612775"/>
          </a:xfrm>
          <a:prstGeom prst="rightArrow">
            <a:avLst>
              <a:gd name="adj1" fmla="val 50000"/>
              <a:gd name="adj2" fmla="val 82979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 b="1">
                <a:solidFill>
                  <a:srgbClr val="FFFFFF"/>
                </a:solidFill>
              </a:rPr>
              <a:t>9 Years</a:t>
            </a:r>
          </a:p>
        </p:txBody>
      </p:sp>
      <p:sp>
        <p:nvSpPr>
          <p:cNvPr id="16407" name="Text Box 17"/>
          <p:cNvSpPr txBox="1">
            <a:spLocks noChangeArrowheads="1"/>
          </p:cNvSpPr>
          <p:nvPr/>
        </p:nvSpPr>
        <p:spPr bwMode="auto">
          <a:xfrm>
            <a:off x="5621338" y="1117600"/>
            <a:ext cx="3254375" cy="646113"/>
          </a:xfrm>
          <a:prstGeom prst="rect">
            <a:avLst/>
          </a:prstGeom>
          <a:solidFill>
            <a:srgbClr val="2868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>
                <a:solidFill>
                  <a:srgbClr val="FFFFFF"/>
                </a:solidFill>
              </a:rPr>
              <a:t>History suggests next ROE peak will be in 2016-2017</a:t>
            </a:r>
          </a:p>
        </p:txBody>
      </p:sp>
      <p:sp>
        <p:nvSpPr>
          <p:cNvPr id="16408" name="Rectangle 7"/>
          <p:cNvSpPr>
            <a:spLocks noChangeArrowheads="1"/>
          </p:cNvSpPr>
          <p:nvPr/>
        </p:nvSpPr>
        <p:spPr bwMode="black">
          <a:xfrm>
            <a:off x="185738" y="1155700"/>
            <a:ext cx="102393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ROE</a:t>
            </a:r>
          </a:p>
        </p:txBody>
      </p:sp>
      <p:sp>
        <p:nvSpPr>
          <p:cNvPr id="16409" name="AutoShape 6"/>
          <p:cNvSpPr>
            <a:spLocks noChangeArrowheads="1"/>
          </p:cNvSpPr>
          <p:nvPr/>
        </p:nvSpPr>
        <p:spPr bwMode="auto">
          <a:xfrm>
            <a:off x="902751" y="5147749"/>
            <a:ext cx="1447800" cy="381000"/>
          </a:xfrm>
          <a:prstGeom prst="wedgeRectCallout">
            <a:avLst>
              <a:gd name="adj1" fmla="val -43472"/>
              <a:gd name="adj2" fmla="val -143778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</a:rPr>
              <a:t>1975: 2.4%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blackWhite">
          <a:xfrm>
            <a:off x="7453175" y="2619376"/>
            <a:ext cx="879475" cy="660400"/>
          </a:xfrm>
          <a:prstGeom prst="wedgeRectCallout">
            <a:avLst>
              <a:gd name="adj1" fmla="val 52204"/>
              <a:gd name="adj2" fmla="val 7896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2013 10.4%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blackWhite">
          <a:xfrm>
            <a:off x="7778839" y="4457623"/>
            <a:ext cx="1106399" cy="660400"/>
          </a:xfrm>
          <a:prstGeom prst="wedgeRectCallout">
            <a:avLst>
              <a:gd name="adj1" fmla="val 25845"/>
              <a:gd name="adj2" fmla="val -10044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2014:Q1 8.2%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89577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52228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5222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5FD483-3650-4448-BB2E-67A90540A8FD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522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ROE: Property/Casualty Insurance by Major Event, 1987–2014:Q1</a:t>
            </a:r>
          </a:p>
        </p:txBody>
      </p:sp>
      <p:sp>
        <p:nvSpPr>
          <p:cNvPr id="52231" name="Rectangle 3"/>
          <p:cNvSpPr>
            <a:spLocks noChangeArrowheads="1"/>
          </p:cNvSpPr>
          <p:nvPr/>
        </p:nvSpPr>
        <p:spPr bwMode="auto">
          <a:xfrm>
            <a:off x="0" y="6414802"/>
            <a:ext cx="7569200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* 	Excludes Mortgage &amp; Financial Guarantee in 2008 </a:t>
            </a:r>
            <a:r>
              <a:rPr lang="en-US" sz="1100" dirty="0" smtClean="0"/>
              <a:t>– 2014.  2014 figure is through Q1:2014. </a:t>
            </a: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	Sources: ISO, </a:t>
            </a:r>
            <a:r>
              <a:rPr lang="en-US" sz="1100" i="1" dirty="0" smtClean="0"/>
              <a:t>Fortune</a:t>
            </a:r>
            <a:r>
              <a:rPr lang="en-US" sz="1100" dirty="0" smtClean="0"/>
              <a:t>; Insurance Information Institute.</a:t>
            </a:r>
            <a:endParaRPr lang="en-US" sz="1100" dirty="0"/>
          </a:p>
        </p:txBody>
      </p:sp>
      <p:graphicFrame>
        <p:nvGraphicFramePr>
          <p:cNvPr id="2026500" name="Object 2"/>
          <p:cNvGraphicFramePr>
            <a:graphicFrameLocks/>
          </p:cNvGraphicFramePr>
          <p:nvPr>
            <p:extLst/>
          </p:nvPr>
        </p:nvGraphicFramePr>
        <p:xfrm>
          <a:off x="304800" y="1474788"/>
          <a:ext cx="8569325" cy="457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32755" name="Chart" r:id="rId4" imgW="8601126" imgH="4600478" progId="MSGraph.Chart.8">
                  <p:embed followColorScheme="full"/>
                </p:oleObj>
              </mc:Choice>
              <mc:Fallback>
                <p:oleObj name="Chart" r:id="rId4" imgW="8601126" imgH="4600478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04800" y="1474788"/>
                        <a:ext cx="8569325" cy="457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2" name="Rectangle 5"/>
          <p:cNvSpPr>
            <a:spLocks noChangeArrowheads="1"/>
          </p:cNvSpPr>
          <p:nvPr/>
        </p:nvSpPr>
        <p:spPr bwMode="blackWhite">
          <a:xfrm>
            <a:off x="1666875" y="1377950"/>
            <a:ext cx="3900488" cy="7286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P/C Profitability Is Both by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 Cyclicality and Ordinary </a:t>
            </a:r>
            <a:r>
              <a:rPr lang="en-US" b="1" dirty="0" smtClean="0">
                <a:solidFill>
                  <a:srgbClr val="FFFFFF"/>
                </a:solidFill>
              </a:rPr>
              <a:t>Volatility</a:t>
            </a:r>
            <a:endParaRPr lang="pt-BR" b="1" dirty="0">
              <a:solidFill>
                <a:srgbClr val="FFFFFF"/>
              </a:solidFill>
            </a:endParaRPr>
          </a:p>
        </p:txBody>
      </p:sp>
      <p:sp>
        <p:nvSpPr>
          <p:cNvPr id="2026503" name="Oval 7"/>
          <p:cNvSpPr>
            <a:spLocks noChangeArrowheads="1"/>
          </p:cNvSpPr>
          <p:nvPr/>
        </p:nvSpPr>
        <p:spPr bwMode="auto">
          <a:xfrm>
            <a:off x="1741578" y="3138300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6504" name="AutoShape 8"/>
          <p:cNvSpPr>
            <a:spLocks noChangeArrowheads="1"/>
          </p:cNvSpPr>
          <p:nvPr/>
        </p:nvSpPr>
        <p:spPr bwMode="blackWhite">
          <a:xfrm>
            <a:off x="1064823" y="3871451"/>
            <a:ext cx="754062" cy="292100"/>
          </a:xfrm>
          <a:prstGeom prst="wedgeRectCallout">
            <a:avLst>
              <a:gd name="adj1" fmla="val 46112"/>
              <a:gd name="adj2" fmla="val -12334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>
                <a:solidFill>
                  <a:schemeClr val="bg1"/>
                </a:solidFill>
              </a:rPr>
              <a:t>Hugo</a:t>
            </a:r>
          </a:p>
        </p:txBody>
      </p:sp>
      <p:sp>
        <p:nvSpPr>
          <p:cNvPr id="2026506" name="Oval 10"/>
          <p:cNvSpPr>
            <a:spLocks noChangeArrowheads="1"/>
          </p:cNvSpPr>
          <p:nvPr/>
        </p:nvSpPr>
        <p:spPr bwMode="auto">
          <a:xfrm>
            <a:off x="2275436" y="3784106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6507" name="AutoShape 11"/>
          <p:cNvSpPr>
            <a:spLocks noChangeArrowheads="1"/>
          </p:cNvSpPr>
          <p:nvPr/>
        </p:nvSpPr>
        <p:spPr bwMode="blackWhite">
          <a:xfrm>
            <a:off x="1169333" y="4463503"/>
            <a:ext cx="1085850" cy="292100"/>
          </a:xfrm>
          <a:prstGeom prst="wedgeRectCallout">
            <a:avLst>
              <a:gd name="adj1" fmla="val 46408"/>
              <a:gd name="adj2" fmla="val -12805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Andrew</a:t>
            </a:r>
          </a:p>
        </p:txBody>
      </p:sp>
      <p:sp>
        <p:nvSpPr>
          <p:cNvPr id="2026509" name="Oval 13"/>
          <p:cNvSpPr>
            <a:spLocks noChangeArrowheads="1"/>
          </p:cNvSpPr>
          <p:nvPr/>
        </p:nvSpPr>
        <p:spPr bwMode="auto">
          <a:xfrm>
            <a:off x="2881061" y="3635529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6510" name="AutoShape 14"/>
          <p:cNvSpPr>
            <a:spLocks noChangeArrowheads="1"/>
          </p:cNvSpPr>
          <p:nvPr/>
        </p:nvSpPr>
        <p:spPr bwMode="blackWhite">
          <a:xfrm>
            <a:off x="2295070" y="4781363"/>
            <a:ext cx="1162050" cy="292100"/>
          </a:xfrm>
          <a:prstGeom prst="wedgeRectCallout">
            <a:avLst>
              <a:gd name="adj1" fmla="val 12904"/>
              <a:gd name="adj2" fmla="val -24609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Northridge</a:t>
            </a:r>
          </a:p>
        </p:txBody>
      </p:sp>
      <p:sp>
        <p:nvSpPr>
          <p:cNvPr id="2026512" name="Oval 16"/>
          <p:cNvSpPr>
            <a:spLocks noChangeArrowheads="1"/>
          </p:cNvSpPr>
          <p:nvPr/>
        </p:nvSpPr>
        <p:spPr bwMode="auto">
          <a:xfrm>
            <a:off x="3689109" y="2756114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6513" name="AutoShape 17"/>
          <p:cNvSpPr>
            <a:spLocks noChangeArrowheads="1"/>
          </p:cNvSpPr>
          <p:nvPr/>
        </p:nvSpPr>
        <p:spPr bwMode="blackWhite">
          <a:xfrm>
            <a:off x="3431077" y="3996711"/>
            <a:ext cx="1265424" cy="711200"/>
          </a:xfrm>
          <a:prstGeom prst="wedgeRectCallout">
            <a:avLst>
              <a:gd name="adj1" fmla="val -8362"/>
              <a:gd name="adj2" fmla="val -14313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>
                <a:solidFill>
                  <a:schemeClr val="bg1"/>
                </a:solidFill>
              </a:rPr>
              <a:t>Lowest CAT Losses in </a:t>
            </a:r>
            <a:br>
              <a:rPr lang="en-US" sz="1400" b="1">
                <a:solidFill>
                  <a:schemeClr val="bg1"/>
                </a:solidFill>
              </a:rPr>
            </a:br>
            <a:r>
              <a:rPr lang="en-US" sz="1400" b="1">
                <a:solidFill>
                  <a:schemeClr val="bg1"/>
                </a:solidFill>
              </a:rPr>
              <a:t>15 Years</a:t>
            </a:r>
          </a:p>
        </p:txBody>
      </p:sp>
      <p:sp>
        <p:nvSpPr>
          <p:cNvPr id="2026515" name="Oval 19"/>
          <p:cNvSpPr>
            <a:spLocks noChangeArrowheads="1"/>
          </p:cNvSpPr>
          <p:nvPr/>
        </p:nvSpPr>
        <p:spPr bwMode="auto">
          <a:xfrm>
            <a:off x="4829486" y="4652869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6516" name="AutoShape 20"/>
          <p:cNvSpPr>
            <a:spLocks noChangeArrowheads="1"/>
          </p:cNvSpPr>
          <p:nvPr/>
        </p:nvSpPr>
        <p:spPr bwMode="blackWhite">
          <a:xfrm>
            <a:off x="4426756" y="3447957"/>
            <a:ext cx="958850" cy="292100"/>
          </a:xfrm>
          <a:prstGeom prst="wedgeRectCallout">
            <a:avLst>
              <a:gd name="adj1" fmla="val 8604"/>
              <a:gd name="adj2" fmla="val 33937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>
                <a:solidFill>
                  <a:schemeClr val="bg1"/>
                </a:solidFill>
              </a:rPr>
              <a:t>Sept. 11</a:t>
            </a:r>
          </a:p>
        </p:txBody>
      </p:sp>
      <p:sp>
        <p:nvSpPr>
          <p:cNvPr id="2026518" name="Oval 22"/>
          <p:cNvSpPr>
            <a:spLocks noChangeArrowheads="1"/>
          </p:cNvSpPr>
          <p:nvPr/>
        </p:nvSpPr>
        <p:spPr bwMode="auto">
          <a:xfrm>
            <a:off x="5993629" y="3037728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6519" name="AutoShape 23"/>
          <p:cNvSpPr>
            <a:spLocks noChangeArrowheads="1"/>
          </p:cNvSpPr>
          <p:nvPr/>
        </p:nvSpPr>
        <p:spPr bwMode="blackWhite">
          <a:xfrm>
            <a:off x="5729556" y="1792031"/>
            <a:ext cx="1174750" cy="508000"/>
          </a:xfrm>
          <a:prstGeom prst="wedgeRectCallout">
            <a:avLst>
              <a:gd name="adj1" fmla="val -19216"/>
              <a:gd name="adj2" fmla="val 18019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>
                <a:solidFill>
                  <a:schemeClr val="bg1"/>
                </a:solidFill>
              </a:rPr>
              <a:t>Katrina, Rita, Wilma</a:t>
            </a:r>
          </a:p>
        </p:txBody>
      </p:sp>
      <p:sp>
        <p:nvSpPr>
          <p:cNvPr id="2026521" name="Oval 25"/>
          <p:cNvSpPr>
            <a:spLocks noChangeArrowheads="1"/>
          </p:cNvSpPr>
          <p:nvPr/>
        </p:nvSpPr>
        <p:spPr bwMode="auto">
          <a:xfrm>
            <a:off x="5668701" y="3059420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6522" name="AutoShape 26"/>
          <p:cNvSpPr>
            <a:spLocks noChangeArrowheads="1"/>
          </p:cNvSpPr>
          <p:nvPr/>
        </p:nvSpPr>
        <p:spPr bwMode="blackWhite">
          <a:xfrm>
            <a:off x="5389257" y="4184467"/>
            <a:ext cx="1314450" cy="292100"/>
          </a:xfrm>
          <a:prstGeom prst="wedgeRectCallout">
            <a:avLst>
              <a:gd name="adj1" fmla="val -18945"/>
              <a:gd name="adj2" fmla="val -23153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>
                <a:solidFill>
                  <a:schemeClr val="bg1"/>
                </a:solidFill>
              </a:rPr>
              <a:t>4 Hurricanes</a:t>
            </a:r>
          </a:p>
        </p:txBody>
      </p:sp>
      <p:sp>
        <p:nvSpPr>
          <p:cNvPr id="2026524" name="Oval 28"/>
          <p:cNvSpPr>
            <a:spLocks noChangeArrowheads="1"/>
          </p:cNvSpPr>
          <p:nvPr/>
        </p:nvSpPr>
        <p:spPr bwMode="auto">
          <a:xfrm>
            <a:off x="6809907" y="3815944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6525" name="AutoShape 29"/>
          <p:cNvSpPr>
            <a:spLocks noChangeArrowheads="1"/>
          </p:cNvSpPr>
          <p:nvPr/>
        </p:nvSpPr>
        <p:spPr bwMode="blackWhite">
          <a:xfrm>
            <a:off x="6205268" y="4805269"/>
            <a:ext cx="1152525" cy="546100"/>
          </a:xfrm>
          <a:prstGeom prst="wedgeRectCallout">
            <a:avLst>
              <a:gd name="adj1" fmla="val 18277"/>
              <a:gd name="adj2" fmla="val -127653"/>
            </a:avLst>
          </a:prstGeom>
          <a:gradFill rotWithShape="1">
            <a:gsLst>
              <a:gs pos="0">
                <a:schemeClr val="tx2"/>
              </a:gs>
              <a:gs pos="100000">
                <a:srgbClr val="9E8000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/>
              <a:t>Financial Crisis*</a:t>
            </a:r>
          </a:p>
        </p:txBody>
      </p:sp>
      <p:sp>
        <p:nvSpPr>
          <p:cNvPr id="52249" name="Rectangle 31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26" name="AutoShape 26"/>
          <p:cNvSpPr>
            <a:spLocks noChangeArrowheads="1"/>
          </p:cNvSpPr>
          <p:nvPr/>
        </p:nvSpPr>
        <p:spPr bwMode="blackWhite">
          <a:xfrm>
            <a:off x="7610171" y="4640826"/>
            <a:ext cx="1098599" cy="678425"/>
          </a:xfrm>
          <a:prstGeom prst="wedgeRectCallout">
            <a:avLst>
              <a:gd name="adj1" fmla="val -26346"/>
              <a:gd name="adj2" fmla="val -9743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Record Tornado Losses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7649334" y="3778502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7953765" y="3539176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26"/>
          <p:cNvSpPr>
            <a:spLocks noChangeArrowheads="1"/>
          </p:cNvSpPr>
          <p:nvPr/>
        </p:nvSpPr>
        <p:spPr bwMode="blackWhite">
          <a:xfrm>
            <a:off x="8248712" y="4237038"/>
            <a:ext cx="766915" cy="329380"/>
          </a:xfrm>
          <a:prstGeom prst="wedgeRectCallout">
            <a:avLst>
              <a:gd name="adj1" fmla="val -49371"/>
              <a:gd name="adj2" fmla="val -11101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Sandy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auto">
          <a:xfrm>
            <a:off x="8181092" y="2934395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AutoShape 26"/>
          <p:cNvSpPr>
            <a:spLocks noChangeArrowheads="1"/>
          </p:cNvSpPr>
          <p:nvPr/>
        </p:nvSpPr>
        <p:spPr bwMode="blackWhite">
          <a:xfrm>
            <a:off x="7505758" y="2235684"/>
            <a:ext cx="766915" cy="402509"/>
          </a:xfrm>
          <a:prstGeom prst="wedgeRectCallout">
            <a:avLst>
              <a:gd name="adj1" fmla="val 43223"/>
              <a:gd name="adj2" fmla="val 11102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Low CATs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755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2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2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2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2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6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2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1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2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8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2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3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2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2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2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2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2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7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26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4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026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9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2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6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2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1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26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8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26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3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8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2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37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4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6500" grpId="0" bld="series" animBg="0"/>
      <p:bldP spid="2026503" grpId="0" animBg="1"/>
      <p:bldP spid="2026504" grpId="0" animBg="1"/>
      <p:bldP spid="2026506" grpId="0" animBg="1"/>
      <p:bldP spid="2026507" grpId="0" animBg="1"/>
      <p:bldP spid="2026509" grpId="0" animBg="1"/>
      <p:bldP spid="2026510" grpId="0" animBg="1"/>
      <p:bldP spid="2026512" grpId="0" animBg="1"/>
      <p:bldP spid="2026513" grpId="0" animBg="1"/>
      <p:bldP spid="2026515" grpId="0" animBg="1"/>
      <p:bldP spid="2026516" grpId="0" animBg="1"/>
      <p:bldP spid="2026518" grpId="0" animBg="1"/>
      <p:bldP spid="2026519" grpId="0" animBg="1"/>
      <p:bldP spid="2026521" grpId="0" animBg="1"/>
      <p:bldP spid="2026522" grpId="0" animBg="1"/>
      <p:bldP spid="2026524" grpId="0" animBg="1"/>
      <p:bldP spid="20265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22532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2253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5F50F-E340-4757-8594-9CD26E9B58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8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386" y="90488"/>
            <a:ext cx="7400925" cy="860425"/>
          </a:xfrm>
        </p:spPr>
        <p:txBody>
          <a:bodyPr/>
          <a:lstStyle/>
          <a:p>
            <a:r>
              <a:rPr lang="en-US" dirty="0" smtClean="0"/>
              <a:t>P/C Insurance Industry </a:t>
            </a:r>
            <a:br>
              <a:rPr lang="en-US" dirty="0" smtClean="0"/>
            </a:br>
            <a:r>
              <a:rPr lang="en-US" dirty="0" smtClean="0"/>
              <a:t>Combined Ratio, 2001–2014:Q1*</a:t>
            </a:r>
          </a:p>
        </p:txBody>
      </p:sp>
      <p:sp>
        <p:nvSpPr>
          <p:cNvPr id="37895" name="Rectangle 3"/>
          <p:cNvSpPr>
            <a:spLocks noChangeArrowheads="1"/>
          </p:cNvSpPr>
          <p:nvPr/>
        </p:nvSpPr>
        <p:spPr bwMode="auto">
          <a:xfrm>
            <a:off x="-50240" y="6308709"/>
            <a:ext cx="8915400" cy="569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* Excludes Mortgage &amp; Financial Guaranty insurers 2008--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2012. </a:t>
            </a: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Including M&amp;FG, 2008=105.1, 2009=100.7, 2010=102.4, 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2011=108.1; 2012:=103.2; 2013: = 96.1; 2014:Q1 = 97.3.                              </a:t>
            </a: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A.M. Best, ISO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7890" name="Object 4"/>
          <p:cNvGraphicFramePr>
            <a:graphicFrameLocks noChangeAspect="1"/>
          </p:cNvGraphicFramePr>
          <p:nvPr>
            <p:extLst/>
          </p:nvPr>
        </p:nvGraphicFramePr>
        <p:xfrm>
          <a:off x="182563" y="2645473"/>
          <a:ext cx="8577263" cy="361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33779" name="Chart" r:id="rId5" imgW="8534451" imgH="3628987" progId="MSGraph.Chart.8">
                  <p:embed followColorScheme="full"/>
                </p:oleObj>
              </mc:Choice>
              <mc:Fallback>
                <p:oleObj name="Chart" r:id="rId5" imgW="8534451" imgH="362898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82563" y="2645473"/>
                        <a:ext cx="8577263" cy="3614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1335" name="AutoShape 7"/>
          <p:cNvSpPr>
            <a:spLocks noChangeArrowheads="1"/>
          </p:cNvSpPr>
          <p:nvPr/>
        </p:nvSpPr>
        <p:spPr bwMode="blackWhite">
          <a:xfrm>
            <a:off x="182563" y="1357313"/>
            <a:ext cx="2124075" cy="1231900"/>
          </a:xfrm>
          <a:prstGeom prst="wedgeRectCallout">
            <a:avLst>
              <a:gd name="adj1" fmla="val -11509"/>
              <a:gd name="adj2" fmla="val 9419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As Recently as 2001, Insurers Paid Out Nearly $1.16 for Every $1 in Earned Premiums</a:t>
            </a:r>
          </a:p>
        </p:txBody>
      </p:sp>
      <p:sp>
        <p:nvSpPr>
          <p:cNvPr id="4451336" name="AutoShape 8"/>
          <p:cNvSpPr>
            <a:spLocks noChangeArrowheads="1"/>
          </p:cNvSpPr>
          <p:nvPr/>
        </p:nvSpPr>
        <p:spPr bwMode="blackWhite">
          <a:xfrm>
            <a:off x="4079645" y="1982612"/>
            <a:ext cx="1198563" cy="1228725"/>
          </a:xfrm>
          <a:prstGeom prst="wedgeRectCallout">
            <a:avLst>
              <a:gd name="adj1" fmla="val -22236"/>
              <a:gd name="adj2" fmla="val 198012"/>
            </a:avLst>
          </a:prstGeom>
          <a:gradFill rotWithShape="1">
            <a:gsLst>
              <a:gs pos="0">
                <a:schemeClr val="tx2"/>
              </a:gs>
              <a:gs pos="100000">
                <a:srgbClr val="9E8000"/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Relatively Low CAT Losses, Reserve Releases</a:t>
            </a: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blackWhite">
          <a:xfrm>
            <a:off x="2314987" y="1370013"/>
            <a:ext cx="1709738" cy="895350"/>
          </a:xfrm>
          <a:prstGeom prst="wedgeRectCallout">
            <a:avLst>
              <a:gd name="adj1" fmla="val 4374"/>
              <a:gd name="adj2" fmla="val 301854"/>
            </a:avLst>
          </a:prstGeom>
          <a:gradFill rotWithShape="1">
            <a:gsLst>
              <a:gs pos="0">
                <a:schemeClr val="folHlink"/>
              </a:gs>
              <a:gs pos="100000">
                <a:srgbClr val="6D0016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Heavy Use of Reinsurance Lowered Net Losses</a:t>
            </a:r>
          </a:p>
        </p:txBody>
      </p:sp>
      <p:sp>
        <p:nvSpPr>
          <p:cNvPr id="3" name="AutoShape 9"/>
          <p:cNvSpPr>
            <a:spLocks noChangeArrowheads="1"/>
          </p:cNvSpPr>
          <p:nvPr/>
        </p:nvSpPr>
        <p:spPr bwMode="blackWhite">
          <a:xfrm>
            <a:off x="5391133" y="1182170"/>
            <a:ext cx="1116013" cy="1206500"/>
          </a:xfrm>
          <a:prstGeom prst="wedgeRectCallout">
            <a:avLst>
              <a:gd name="adj1" fmla="val -29793"/>
              <a:gd name="adj2" fmla="val 241813"/>
            </a:avLst>
          </a:prstGeom>
          <a:solidFill>
            <a:srgbClr val="FF00FF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Relatively Low CAT Losses, Reserve Releases</a:t>
            </a:r>
          </a:p>
        </p:txBody>
      </p:sp>
      <p:sp>
        <p:nvSpPr>
          <p:cNvPr id="14" name="PPTShape_0"/>
          <p:cNvSpPr>
            <a:spLocks noChangeArrowheads="1"/>
          </p:cNvSpPr>
          <p:nvPr/>
        </p:nvSpPr>
        <p:spPr bwMode="blackWhite">
          <a:xfrm>
            <a:off x="5980791" y="2424660"/>
            <a:ext cx="1038225" cy="1119188"/>
          </a:xfrm>
          <a:prstGeom prst="wedgeRectCallout">
            <a:avLst>
              <a:gd name="adj1" fmla="val -37942"/>
              <a:gd name="adj2" fmla="val 138464"/>
            </a:avLst>
          </a:prstGeom>
          <a:solidFill>
            <a:srgbClr val="0070C0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Avg. CAT Losses, More Reserve Releases</a:t>
            </a:r>
          </a:p>
        </p:txBody>
      </p:sp>
      <p:sp>
        <p:nvSpPr>
          <p:cNvPr id="15" name="PPTShape_1"/>
          <p:cNvSpPr>
            <a:spLocks noChangeArrowheads="1"/>
          </p:cNvSpPr>
          <p:nvPr/>
        </p:nvSpPr>
        <p:spPr bwMode="blackWhite">
          <a:xfrm>
            <a:off x="7064729" y="1152605"/>
            <a:ext cx="1101725" cy="1654175"/>
          </a:xfrm>
          <a:prstGeom prst="wedgeRectCallout">
            <a:avLst>
              <a:gd name="adj1" fmla="val -56885"/>
              <a:gd name="adj2" fmla="val 140721"/>
            </a:avLst>
          </a:prstGeom>
          <a:solidFill>
            <a:schemeClr val="bg1">
              <a:lumMod val="50000"/>
            </a:schemeClr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Higher CAT Losses, Shrinking Reserve Releases, Toll of Soft Market</a:t>
            </a:r>
          </a:p>
        </p:txBody>
      </p:sp>
      <p:sp>
        <p:nvSpPr>
          <p:cNvPr id="16" name="PPTShape_2"/>
          <p:cNvSpPr>
            <a:spLocks noChangeArrowheads="1"/>
          </p:cNvSpPr>
          <p:nvPr/>
        </p:nvSpPr>
        <p:spPr bwMode="blackWhite">
          <a:xfrm>
            <a:off x="4852488" y="3620234"/>
            <a:ext cx="1316038" cy="571500"/>
          </a:xfrm>
          <a:prstGeom prst="wedgeRectCallout">
            <a:avLst>
              <a:gd name="adj1" fmla="val -36159"/>
              <a:gd name="adj2" fmla="val 116127"/>
            </a:avLst>
          </a:prstGeom>
          <a:gradFill rotWithShape="1">
            <a:gsLst>
              <a:gs pos="0">
                <a:schemeClr val="bg2"/>
              </a:gs>
              <a:gs pos="100000">
                <a:srgbClr val="4A869E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Cyclical Deterioration</a:t>
            </a:r>
          </a:p>
        </p:txBody>
      </p:sp>
      <p:sp>
        <p:nvSpPr>
          <p:cNvPr id="17" name="PPTShape_3"/>
          <p:cNvSpPr>
            <a:spLocks noChangeArrowheads="1"/>
          </p:cNvSpPr>
          <p:nvPr/>
        </p:nvSpPr>
        <p:spPr bwMode="blackWhite">
          <a:xfrm>
            <a:off x="7498321" y="3134041"/>
            <a:ext cx="915740" cy="582804"/>
          </a:xfrm>
          <a:prstGeom prst="wedgeRectCallout">
            <a:avLst>
              <a:gd name="adj1" fmla="val -55959"/>
              <a:gd name="adj2" fmla="val 169059"/>
            </a:avLst>
          </a:prstGeom>
          <a:solidFill>
            <a:srgbClr val="225A7A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Sandy Impacts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PPTShape_4"/>
          <p:cNvSpPr>
            <a:spLocks noChangeArrowheads="1"/>
          </p:cNvSpPr>
          <p:nvPr/>
        </p:nvSpPr>
        <p:spPr bwMode="blackWhite">
          <a:xfrm>
            <a:off x="7810534" y="3861609"/>
            <a:ext cx="915740" cy="684963"/>
          </a:xfrm>
          <a:prstGeom prst="wedgeRectCallout">
            <a:avLst>
              <a:gd name="adj1" fmla="val -39990"/>
              <a:gd name="adj2" fmla="val 97028"/>
            </a:avLst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Lower CAT Losses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blackWhite">
          <a:xfrm>
            <a:off x="3567648" y="3366581"/>
            <a:ext cx="1251488" cy="895350"/>
          </a:xfrm>
          <a:prstGeom prst="wedgeRectCallout">
            <a:avLst>
              <a:gd name="adj1" fmla="val -35164"/>
              <a:gd name="adj2" fmla="val 154607"/>
            </a:avLst>
          </a:prstGeom>
          <a:gradFill rotWithShape="1">
            <a:gsLst>
              <a:gs pos="0">
                <a:schemeClr val="hlink"/>
              </a:gs>
              <a:gs pos="100000">
                <a:srgbClr val="226544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Best Combined Ratio Since 1949 (87.6)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78537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5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5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1335" grpId="0" animBg="1"/>
      <p:bldP spid="4451336" grpId="0" animBg="1"/>
      <p:bldP spid="13" grpId="0" animBg="1"/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60132" y="90488"/>
            <a:ext cx="7550150" cy="860425"/>
          </a:xfrm>
        </p:spPr>
        <p:txBody>
          <a:bodyPr/>
          <a:lstStyle/>
          <a:p>
            <a:r>
              <a:rPr lang="en-US" dirty="0" smtClean="0"/>
              <a:t>A 100 Combined Ratio Isn’t What It</a:t>
            </a:r>
            <a:br>
              <a:rPr lang="en-US" dirty="0" smtClean="0"/>
            </a:br>
            <a:r>
              <a:rPr lang="en-US" dirty="0" smtClean="0"/>
              <a:t>Once Was: Investment Impact on ROEs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Combined Ratio / ROE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0" y="6262688"/>
            <a:ext cx="86360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*	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2008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2014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figures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are return on average surplus and exclude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mortgage and financial guaranty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insurers. 2014:Q1 combined ratio including M&amp;FG insurers is 97.3; 2013 =  96.1; 2012 =103.2, 2011 = 108.1, ROAS = 3.5%. 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33350" indent="-1333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	Source: Insurance Information Institute from A.M. Best and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ISO </a:t>
            </a:r>
            <a:r>
              <a:rPr lang="en-US" sz="11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Verisk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Analytics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data.</a:t>
            </a:r>
          </a:p>
        </p:txBody>
      </p:sp>
      <p:graphicFrame>
        <p:nvGraphicFramePr>
          <p:cNvPr id="2050" name="Object 2"/>
          <p:cNvGraphicFramePr>
            <a:graphicFrameLocks/>
          </p:cNvGraphicFramePr>
          <p:nvPr>
            <p:extLst/>
          </p:nvPr>
        </p:nvGraphicFramePr>
        <p:xfrm>
          <a:off x="292100" y="1549400"/>
          <a:ext cx="8597900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34803" name="Chart" r:id="rId4" imgW="8601126" imgH="3933742" progId="MSGraph.Chart.8">
                  <p:embed followColorScheme="full"/>
                </p:oleObj>
              </mc:Choice>
              <mc:Fallback>
                <p:oleObj name="Chart" r:id="rId4" imgW="8601126" imgH="3933742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92100" y="1549400"/>
                        <a:ext cx="8597900" cy="393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06" name="Rectangle 6"/>
          <p:cNvSpPr>
            <a:spLocks noChangeArrowheads="1"/>
          </p:cNvSpPr>
          <p:nvPr/>
        </p:nvSpPr>
        <p:spPr bwMode="blackWhite">
          <a:xfrm>
            <a:off x="414338" y="5510395"/>
            <a:ext cx="8312150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Combined Ratios Must Be Lower in Today’s Depressed</a:t>
            </a:r>
            <a:b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Investment Environment to Generate Risk Appropriate ROEs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blackWhite">
          <a:xfrm>
            <a:off x="2672179" y="1182781"/>
            <a:ext cx="5437499" cy="755650"/>
          </a:xfrm>
          <a:prstGeom prst="rect">
            <a:avLst/>
          </a:prstGeom>
          <a:solidFill>
            <a:schemeClr val="tx2"/>
          </a:soli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A combined ratio of about 100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generates an ROE of ~7.0% in 2012/13, ~7.5</a:t>
            </a: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% ROE in 2009/10,</a:t>
            </a:r>
            <a:b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10% in 2005 and 16% in 1979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blackWhite">
          <a:xfrm>
            <a:off x="5223753" y="4061821"/>
            <a:ext cx="1472022" cy="680362"/>
          </a:xfrm>
          <a:prstGeom prst="wedgeRectCallout">
            <a:avLst>
              <a:gd name="adj1" fmla="val 95270"/>
              <a:gd name="adj2" fmla="val -4379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Lower CATs helped ROEs in 2013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97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6" grpId="0" animBg="1"/>
      <p:bldP spid="7" grpId="0" animBg="1"/>
      <p:bldP spid="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2662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AF996-08F5-4A6D-8486-5760B8BCF5DE}" type="slidenum">
              <a:rPr lang="en-US" smtClean="0"/>
              <a:pPr>
                <a:defRPr/>
              </a:pPr>
              <a:t>67</a:t>
            </a:fld>
            <a:endParaRPr lang="en-US" smtClean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88913" y="1281113"/>
          <a:ext cx="8597900" cy="392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25612" name="Chart" r:id="rId4" imgW="8601126" imgH="3933742" progId="MSGraph.Chart.8">
                  <p:embed followColorScheme="full"/>
                </p:oleObj>
              </mc:Choice>
              <mc:Fallback>
                <p:oleObj name="Chart" r:id="rId4" imgW="8601126" imgH="39337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88913" y="1281113"/>
                        <a:ext cx="8597900" cy="392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P/C Reserve Development, 1992–2015E</a:t>
            </a:r>
          </a:p>
        </p:txBody>
      </p:sp>
      <p:sp>
        <p:nvSpPr>
          <p:cNvPr id="40968" name="Rectangle 7"/>
          <p:cNvSpPr>
            <a:spLocks noChangeArrowheads="1"/>
          </p:cNvSpPr>
          <p:nvPr/>
        </p:nvSpPr>
        <p:spPr bwMode="auto">
          <a:xfrm>
            <a:off x="0" y="6107113"/>
            <a:ext cx="8636000" cy="75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Note: 2005 reserve development excludes a $6 billion loss portfolio transfer between American Re and Munich Re. Including this transaction, total prior year adverse development in 2005 was $7 billion. The data from 2000 and subsequent years excludes development from financial guaranty and mortgage insurance. 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</a:t>
            </a:r>
            <a:r>
              <a:rPr lang="en-US" sz="1100" dirty="0" smtClean="0"/>
              <a:t>A.M</a:t>
            </a:r>
            <a:r>
              <a:rPr lang="en-US" sz="1100" dirty="0"/>
              <a:t>. </a:t>
            </a:r>
            <a:r>
              <a:rPr lang="en-US" sz="1100" dirty="0" smtClean="0"/>
              <a:t>Best, ISO, Barclays Research (estimates). 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270240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t>12/01/09 - 9pm</a:t>
            </a:r>
          </a:p>
        </p:txBody>
      </p:sp>
      <p:sp>
        <p:nvSpPr>
          <p:cNvPr id="4710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t>eSlide – P6466 – The Financial Crisis and the Future of the P/C</a:t>
            </a:r>
          </a:p>
        </p:txBody>
      </p:sp>
      <p:sp>
        <p:nvSpPr>
          <p:cNvPr id="4710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561E0CFD-BE9A-4019-957A-DD05277E56E1}" type="slidenum">
              <a:rPr lang="en-US" sz="90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68</a:t>
            </a:fld>
            <a:endParaRPr lang="en-US" sz="9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1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8525" y="130245"/>
            <a:ext cx="4312623" cy="860425"/>
          </a:xfrm>
        </p:spPr>
        <p:txBody>
          <a:bodyPr/>
          <a:lstStyle/>
          <a:p>
            <a:r>
              <a:rPr lang="en-US" dirty="0" smtClean="0"/>
              <a:t>Policyholder Surplus, </a:t>
            </a:r>
            <a:br>
              <a:rPr lang="en-US" dirty="0" smtClean="0"/>
            </a:br>
            <a:r>
              <a:rPr lang="en-US" dirty="0" smtClean="0"/>
              <a:t>2006:Q4–2014:Q1</a:t>
            </a:r>
          </a:p>
        </p:txBody>
      </p:sp>
      <p:sp>
        <p:nvSpPr>
          <p:cNvPr id="47111" name="Rectangle 4"/>
          <p:cNvSpPr>
            <a:spLocks noChangeArrowheads="1"/>
          </p:cNvSpPr>
          <p:nvPr/>
        </p:nvSpPr>
        <p:spPr bwMode="auto">
          <a:xfrm>
            <a:off x="-171450" y="6584950"/>
            <a:ext cx="20574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  <a:latin typeface="Arial" charset="0"/>
                <a:cs typeface="Arial" charset="0"/>
              </a:rPr>
              <a:t>Sources: ISO, A.M .Best.</a:t>
            </a:r>
          </a:p>
        </p:txBody>
      </p:sp>
      <p:sp>
        <p:nvSpPr>
          <p:cNvPr id="47112" name="PPTShape_0"/>
          <p:cNvSpPr>
            <a:spLocks noChangeArrowheads="1"/>
          </p:cNvSpPr>
          <p:nvPr/>
        </p:nvSpPr>
        <p:spPr bwMode="black">
          <a:xfrm>
            <a:off x="169550" y="1123259"/>
            <a:ext cx="8221663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($ Billions)</a:t>
            </a:r>
          </a:p>
        </p:txBody>
      </p:sp>
      <p:graphicFrame>
        <p:nvGraphicFramePr>
          <p:cNvPr id="47106" name="Object 3"/>
          <p:cNvGraphicFramePr>
            <a:graphicFrameLocks/>
          </p:cNvGraphicFramePr>
          <p:nvPr>
            <p:extLst/>
          </p:nvPr>
        </p:nvGraphicFramePr>
        <p:xfrm>
          <a:off x="228600" y="1299781"/>
          <a:ext cx="8736496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35827" name="Chart" r:id="rId5" imgW="8772538" imgH="3305067" progId="MSGraph.Chart.8">
                  <p:embed followColorScheme="full"/>
                </p:oleObj>
              </mc:Choice>
              <mc:Fallback>
                <p:oleObj name="Chart" r:id="rId5" imgW="8772538" imgH="3305067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99781"/>
                        <a:ext cx="8736496" cy="336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0776" name="AutoShape 8"/>
          <p:cNvSpPr>
            <a:spLocks noChangeArrowheads="1"/>
          </p:cNvSpPr>
          <p:nvPr/>
        </p:nvSpPr>
        <p:spPr bwMode="blackWhite">
          <a:xfrm>
            <a:off x="1901402" y="1314194"/>
            <a:ext cx="1696563" cy="568325"/>
          </a:xfrm>
          <a:prstGeom prst="wedgeRectCallout">
            <a:avLst>
              <a:gd name="adj1" fmla="val -47891"/>
              <a:gd name="adj2" fmla="val 19669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2007:Q3</a:t>
            </a:r>
            <a: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Pre-Crisis Peak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7122" name="Text Box 5"/>
          <p:cNvSpPr txBox="1">
            <a:spLocks noChangeArrowheads="1"/>
          </p:cNvSpPr>
          <p:nvPr/>
        </p:nvSpPr>
        <p:spPr bwMode="auto">
          <a:xfrm>
            <a:off x="5799089" y="5440557"/>
            <a:ext cx="2660648" cy="844043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i="1" dirty="0">
              <a:solidFill>
                <a:srgbClr val="339966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PPTShape_1"/>
          <p:cNvSpPr>
            <a:spLocks noChangeArrowheads="1"/>
          </p:cNvSpPr>
          <p:nvPr/>
        </p:nvSpPr>
        <p:spPr bwMode="blackWhite">
          <a:xfrm>
            <a:off x="5600701" y="3458818"/>
            <a:ext cx="2739986" cy="556591"/>
          </a:xfrm>
          <a:prstGeom prst="wedgeRectCallout">
            <a:avLst>
              <a:gd name="adj1" fmla="val 62773"/>
              <a:gd name="adj2" fmla="val -145744"/>
            </a:avLst>
          </a:prstGeom>
          <a:solidFill>
            <a:srgbClr val="FFCC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Surplus 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as of 3/31/14 stood at a record high $662.0B</a:t>
            </a:r>
            <a:endParaRPr lang="en-US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116" name="Text Box 18"/>
          <p:cNvSpPr txBox="1">
            <a:spLocks noChangeArrowheads="1"/>
          </p:cNvSpPr>
          <p:nvPr/>
        </p:nvSpPr>
        <p:spPr bwMode="auto">
          <a:xfrm>
            <a:off x="191123" y="5439216"/>
            <a:ext cx="311272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2010:Q1 data i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ncludes 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$22.5B of paid-in capital from a holding company parent for one insurer’s investment in a non-insurance business </a:t>
            </a:r>
            <a:r>
              <a:rPr lang="en-US" sz="1400" dirty="0" smtClean="0">
                <a:solidFill>
                  <a:srgbClr val="000000"/>
                </a:solidFill>
              </a:rPr>
              <a:t>.</a:t>
            </a:r>
            <a:endParaRPr lang="en-US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198782" y="4790660"/>
            <a:ext cx="8686800" cy="655984"/>
          </a:xfrm>
          <a:prstGeom prst="wedgeRectCallout">
            <a:avLst>
              <a:gd name="adj1" fmla="val 49752"/>
              <a:gd name="adj2" fmla="val 222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The 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industry </a:t>
            </a:r>
            <a:r>
              <a:rPr lang="en-US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now has $1 of surplus for every $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0.73 </a:t>
            </a:r>
            <a:r>
              <a:rPr lang="en-US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of 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NPW,</a:t>
            </a:r>
            <a:b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close to the </a:t>
            </a:r>
            <a:r>
              <a:rPr lang="en-US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strongest claims-paying status in its history.</a:t>
            </a:r>
          </a:p>
        </p:txBody>
      </p:sp>
      <p:sp>
        <p:nvSpPr>
          <p:cNvPr id="19" name="PPTShape_2"/>
          <p:cNvSpPr>
            <a:spLocks noChangeArrowheads="1"/>
          </p:cNvSpPr>
          <p:nvPr/>
        </p:nvSpPr>
        <p:spPr bwMode="blackWhite">
          <a:xfrm>
            <a:off x="4572000" y="1119224"/>
            <a:ext cx="2563812" cy="568325"/>
          </a:xfrm>
          <a:prstGeom prst="wedgeRectCallout">
            <a:avLst>
              <a:gd name="adj1" fmla="val 8435"/>
              <a:gd name="adj2" fmla="val 20594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Drop due to near-record 2011 CAT losses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blackWhite">
          <a:xfrm>
            <a:off x="3382297" y="5595730"/>
            <a:ext cx="5449819" cy="93062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The P/C insurance </a:t>
            </a:r>
            <a:r>
              <a:rPr lang="en-US" sz="2000" b="1" dirty="0" smtClean="0">
                <a:solidFill>
                  <a:srgbClr val="FFFFFF"/>
                </a:solidFill>
              </a:rPr>
              <a:t>i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ndustry </a:t>
            </a:r>
            <a:r>
              <a:rPr lang="en-US" sz="2000" b="1" dirty="0" smtClean="0">
                <a:solidFill>
                  <a:srgbClr val="FFFFFF"/>
                </a:solidFill>
              </a:rPr>
              <a:t>e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ntered 2014</a:t>
            </a:r>
            <a:b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in </a:t>
            </a:r>
            <a:r>
              <a:rPr lang="en-US" sz="2000" b="1" dirty="0" smtClean="0">
                <a:solidFill>
                  <a:srgbClr val="FFFFFF"/>
                </a:solidFill>
              </a:rPr>
              <a:t>v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ery </a:t>
            </a:r>
            <a:r>
              <a:rPr lang="en-US" sz="2000" b="1" dirty="0" smtClean="0">
                <a:solidFill>
                  <a:srgbClr val="FFFFFF"/>
                </a:solidFill>
              </a:rPr>
              <a:t>s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trong </a:t>
            </a:r>
            <a:r>
              <a:rPr lang="en-US" sz="2000" b="1" dirty="0" smtClean="0">
                <a:solidFill>
                  <a:srgbClr val="FFFFFF"/>
                </a:solidFill>
              </a:rPr>
              <a:t>f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inancial condition.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58437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0776" grpId="0" animBg="1"/>
      <p:bldP spid="16" grpId="0" animBg="1"/>
      <p:bldP spid="18" grpId="0" animBg="1"/>
      <p:bldP spid="19" grpId="0" animBg="1"/>
      <p:bldP spid="1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25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000" smtClean="0">
                <a:solidFill>
                  <a:schemeClr val="bg1"/>
                </a:solidFill>
              </a:rPr>
              <a:t>Financial Strength &amp; Underwriting</a:t>
            </a: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5559A6B3-2962-496D-B940-099DE038E5CD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69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1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4262" name="Rectangle 6"/>
          <p:cNvSpPr>
            <a:spLocks noChangeArrowheads="1"/>
          </p:cNvSpPr>
          <p:nvPr/>
        </p:nvSpPr>
        <p:spPr bwMode="auto">
          <a:xfrm>
            <a:off x="363538" y="4324350"/>
            <a:ext cx="8416925" cy="16712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 dirty="0" smtClean="0">
                <a:solidFill>
                  <a:srgbClr val="225A7A"/>
                </a:solidFill>
              </a:rPr>
              <a:t>History Suggests that MPL, Like Other Long-Tailed Lines Is Much More Difficult to Underwrite</a:t>
            </a:r>
            <a:endParaRPr lang="en-US" sz="38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6204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4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4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4258" grpId="0" animBg="1"/>
      <p:bldP spid="21442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25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Employment Trends in the Healthcare Industry</a:t>
            </a: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5559A6B3-2962-496D-B940-099DE038E5CD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7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1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4262" name="Rectangle 6"/>
          <p:cNvSpPr>
            <a:spLocks noChangeArrowheads="1"/>
          </p:cNvSpPr>
          <p:nvPr/>
        </p:nvSpPr>
        <p:spPr bwMode="auto">
          <a:xfrm>
            <a:off x="363538" y="4324350"/>
            <a:ext cx="8416925" cy="16712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 dirty="0" smtClean="0">
                <a:solidFill>
                  <a:srgbClr val="225A7A"/>
                </a:solidFill>
              </a:rPr>
              <a:t>Employment Will Grow but Skills, Responsibilities and Risks Will Evolve</a:t>
            </a:r>
            <a:endParaRPr lang="en-US" sz="38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2758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4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4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4258" grpId="0" animBg="1"/>
      <p:bldP spid="214426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152" y="90488"/>
            <a:ext cx="7400925" cy="860425"/>
          </a:xfrm>
        </p:spPr>
        <p:txBody>
          <a:bodyPr/>
          <a:lstStyle/>
          <a:p>
            <a:r>
              <a:rPr lang="en-US" dirty="0" smtClean="0"/>
              <a:t>P/C Insurer Impairments, 1969–2012</a:t>
            </a:r>
          </a:p>
        </p:txBody>
      </p:sp>
      <p:graphicFrame>
        <p:nvGraphicFramePr>
          <p:cNvPr id="2" name="Object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395288" y="1595343"/>
          <a:ext cx="8464550" cy="398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-1" y="6155614"/>
            <a:ext cx="8760543" cy="75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Source: A.M. Best Special Report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“Pace of P/C Impairments Slowed in 2012; Auto Writers, RRGs Continued to Struggle,” June 2013;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Insurance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Information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Institute.</a:t>
            </a:r>
          </a:p>
        </p:txBody>
      </p:sp>
      <p:sp>
        <p:nvSpPr>
          <p:cNvPr id="321541" name="Rectangle 5"/>
          <p:cNvSpPr>
            <a:spLocks noChangeArrowheads="1"/>
          </p:cNvSpPr>
          <p:nvPr/>
        </p:nvSpPr>
        <p:spPr bwMode="blackWhite">
          <a:xfrm>
            <a:off x="363538" y="5772150"/>
            <a:ext cx="8437562" cy="6096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The Number of Impairments Varies Significantly Over the P/C Insurance Cycle, With Peaks Occurring Well into Hard Markets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5530645" y="1254481"/>
            <a:ext cx="3436373" cy="820270"/>
          </a:xfrm>
          <a:prstGeom prst="wedgeRectCallout">
            <a:avLst>
              <a:gd name="adj1" fmla="val 46404"/>
              <a:gd name="adj2" fmla="val 21710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+mn-cs"/>
              </a:rPr>
              <a:t>Impairments among P/C insurers remain infrequent</a:t>
            </a:r>
            <a:endParaRPr lang="en-US" b="1" i="1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636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1" grpId="0" animBg="1"/>
      <p:bldP spid="1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891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4E70F-F896-4192-9E64-A60DCD6173D5}" type="slidenum">
              <a:rPr lang="en-US" smtClean="0"/>
              <a:pPr>
                <a:defRPr/>
              </a:pPr>
              <a:t>71</a:t>
            </a:fld>
            <a:endParaRPr lang="en-US" smtClean="0"/>
          </a:p>
        </p:txBody>
      </p:sp>
      <p:sp>
        <p:nvSpPr>
          <p:cNvPr id="430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P/C Insurer Impairment Frequency vs. Combined Ratio, 1969-2012</a:t>
            </a:r>
          </a:p>
        </p:txBody>
      </p:sp>
      <p:graphicFrame>
        <p:nvGraphicFramePr>
          <p:cNvPr id="1997827" name="Object 2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80975" y="1162050"/>
          <a:ext cx="8829675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49977" name="Chart" r:id="rId4" imgW="8829766" imgH="4343501" progId="MSGraph.Chart.8">
                  <p:embed followColorScheme="full"/>
                </p:oleObj>
              </mc:Choice>
              <mc:Fallback>
                <p:oleObj name="Chart" r:id="rId4" imgW="8829766" imgH="4343501" progId="MSGraph.Chart.8">
                  <p:embed followColorScheme="full"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80975" y="1162050"/>
                        <a:ext cx="8829675" cy="434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93222" name="Line 6"/>
          <p:cNvSpPr>
            <a:spLocks noChangeShapeType="1"/>
          </p:cNvSpPr>
          <p:nvPr/>
        </p:nvSpPr>
        <p:spPr bwMode="ltGray">
          <a:xfrm flipH="1">
            <a:off x="1103313" y="3513978"/>
            <a:ext cx="69897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3016" name="Rectangle 6"/>
          <p:cNvSpPr>
            <a:spLocks noChangeArrowheads="1"/>
          </p:cNvSpPr>
          <p:nvPr/>
        </p:nvSpPr>
        <p:spPr bwMode="auto">
          <a:xfrm>
            <a:off x="-161925" y="6632575"/>
            <a:ext cx="82486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A.M. Best; Insurance Information Institute</a:t>
            </a:r>
          </a:p>
        </p:txBody>
      </p:sp>
      <p:sp>
        <p:nvSpPr>
          <p:cNvPr id="1997832" name="AutoShape 8"/>
          <p:cNvSpPr>
            <a:spLocks noChangeArrowheads="1"/>
          </p:cNvSpPr>
          <p:nvPr/>
        </p:nvSpPr>
        <p:spPr bwMode="blackWhite">
          <a:xfrm>
            <a:off x="2670175" y="4389438"/>
            <a:ext cx="4727575" cy="563562"/>
          </a:xfrm>
          <a:prstGeom prst="wedgeRectCallout">
            <a:avLst>
              <a:gd name="adj1" fmla="val 59518"/>
              <a:gd name="adj2" fmla="val -5112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2012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impairment rate was </a:t>
            </a: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0.69%, down from 1.11%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in </a:t>
            </a: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2011; the rate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is </a:t>
            </a: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lower than the 0.82%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average since 1969</a:t>
            </a:r>
          </a:p>
        </p:txBody>
      </p:sp>
      <p:sp>
        <p:nvSpPr>
          <p:cNvPr id="1997833" name="Rectangle 9"/>
          <p:cNvSpPr>
            <a:spLocks noChangeArrowheads="1"/>
          </p:cNvSpPr>
          <p:nvPr/>
        </p:nvSpPr>
        <p:spPr bwMode="blackWhite">
          <a:xfrm>
            <a:off x="354013" y="5405718"/>
            <a:ext cx="8437562" cy="11430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Impairment Rates Are Highly Correlated With Underwriting Performance and Reached Record Lows in </a:t>
            </a:r>
            <a:r>
              <a:rPr lang="en-US" b="1" dirty="0" smtClean="0">
                <a:solidFill>
                  <a:srgbClr val="FFFFFF"/>
                </a:solidFill>
              </a:rPr>
              <a:t>2007; Recent Increase Was Associated Primarily With Mortgage and Financial Guaranty Insurers and Not Representative of the Industry Overall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1365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9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9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793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99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97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97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997827" grpId="0" bld="series"/>
      <p:bldP spid="6793222" grpId="0" animBg="1"/>
      <p:bldP spid="1997832" grpId="0" animBg="1"/>
      <p:bldP spid="199783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D1B67-4464-4390-A588-0882E88C4C86}" type="slidenum">
              <a:rPr lang="en-US" smtClean="0"/>
              <a:pPr>
                <a:defRPr/>
              </a:pPr>
              <a:t>72</a:t>
            </a:fld>
            <a:endParaRPr lang="en-US" smtClean="0"/>
          </a:p>
        </p:txBody>
      </p:sp>
      <p:sp>
        <p:nvSpPr>
          <p:cNvPr id="44038" name="Freeform 2"/>
          <p:cNvSpPr>
            <a:spLocks/>
          </p:cNvSpPr>
          <p:nvPr/>
        </p:nvSpPr>
        <p:spPr bwMode="gray">
          <a:xfrm>
            <a:off x="4343400" y="2343150"/>
            <a:ext cx="161925" cy="285750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US P/C Insurer Impairments, 1969–2012</a:t>
            </a:r>
          </a:p>
        </p:txBody>
      </p:sp>
      <p:graphicFrame>
        <p:nvGraphicFramePr>
          <p:cNvPr id="2" name="Object 8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2222500" y="2536825"/>
          <a:ext cx="4384675" cy="359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040" name="Rectangle 5"/>
          <p:cNvSpPr>
            <a:spLocks noChangeArrowheads="1"/>
          </p:cNvSpPr>
          <p:nvPr/>
        </p:nvSpPr>
        <p:spPr bwMode="auto">
          <a:xfrm>
            <a:off x="0" y="6245525"/>
            <a:ext cx="8107363" cy="61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							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</a:pPr>
            <a:r>
              <a:rPr lang="en-US" sz="1100" dirty="0">
                <a:solidFill>
                  <a:srgbClr val="000000"/>
                </a:solidFill>
              </a:rPr>
              <a:t>Source: A.M. Best Special Report “Pace of P/C Impairments Slowed in 2012; Auto Writers, RRGs Continued to Struggle,” June 2013; Insurance Information Institute.</a:t>
            </a:r>
          </a:p>
        </p:txBody>
      </p:sp>
      <p:sp>
        <p:nvSpPr>
          <p:cNvPr id="2006022" name="Rectangle 6"/>
          <p:cNvSpPr>
            <a:spLocks noChangeArrowheads="1"/>
          </p:cNvSpPr>
          <p:nvPr/>
        </p:nvSpPr>
        <p:spPr bwMode="blackWhite">
          <a:xfrm>
            <a:off x="354013" y="1206500"/>
            <a:ext cx="8437562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Historically, Deficient Loss Reserves and Inadequate Pricing Are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By Far the Leading Cause of P-C Insurer Impairments.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Investment and Catastrophe Losses Play a Much Smaller Role</a:t>
            </a:r>
          </a:p>
        </p:txBody>
      </p:sp>
      <p:sp>
        <p:nvSpPr>
          <p:cNvPr id="44042" name="Rectangle 7"/>
          <p:cNvSpPr>
            <a:spLocks noChangeArrowheads="1"/>
          </p:cNvSpPr>
          <p:nvPr/>
        </p:nvSpPr>
        <p:spPr bwMode="gray">
          <a:xfrm>
            <a:off x="6543675" y="3678238"/>
            <a:ext cx="19843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Deficient Loss Reserves/</a:t>
            </a:r>
            <a:br>
              <a:rPr lang="en-US" sz="1400"/>
            </a:br>
            <a:r>
              <a:rPr lang="en-US" sz="1400"/>
              <a:t>Inadequate Pricing</a:t>
            </a:r>
          </a:p>
        </p:txBody>
      </p:sp>
      <p:sp>
        <p:nvSpPr>
          <p:cNvPr id="44043" name="Rectangle 8"/>
          <p:cNvSpPr>
            <a:spLocks noChangeArrowheads="1"/>
          </p:cNvSpPr>
          <p:nvPr/>
        </p:nvSpPr>
        <p:spPr bwMode="gray">
          <a:xfrm>
            <a:off x="4581525" y="2265363"/>
            <a:ext cx="1593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Reinsurance Failure</a:t>
            </a:r>
          </a:p>
        </p:txBody>
      </p:sp>
      <p:sp>
        <p:nvSpPr>
          <p:cNvPr id="44044" name="Rectangle 9"/>
          <p:cNvSpPr>
            <a:spLocks noChangeArrowheads="1"/>
          </p:cNvSpPr>
          <p:nvPr/>
        </p:nvSpPr>
        <p:spPr bwMode="gray">
          <a:xfrm>
            <a:off x="5172075" y="6084888"/>
            <a:ext cx="1593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Rapid Growth</a:t>
            </a:r>
          </a:p>
        </p:txBody>
      </p:sp>
      <p:sp>
        <p:nvSpPr>
          <p:cNvPr id="44045" name="Rectangle 10"/>
          <p:cNvSpPr>
            <a:spLocks noChangeArrowheads="1"/>
          </p:cNvSpPr>
          <p:nvPr/>
        </p:nvSpPr>
        <p:spPr bwMode="gray">
          <a:xfrm>
            <a:off x="2238375" y="5980113"/>
            <a:ext cx="1593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Alleged Fraud</a:t>
            </a:r>
          </a:p>
        </p:txBody>
      </p:sp>
      <p:sp>
        <p:nvSpPr>
          <p:cNvPr id="44046" name="Rectangle 11"/>
          <p:cNvSpPr>
            <a:spLocks noChangeArrowheads="1"/>
          </p:cNvSpPr>
          <p:nvPr/>
        </p:nvSpPr>
        <p:spPr bwMode="gray">
          <a:xfrm>
            <a:off x="1238250" y="5418138"/>
            <a:ext cx="18319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Catastrophe Losses</a:t>
            </a:r>
          </a:p>
        </p:txBody>
      </p:sp>
      <p:sp>
        <p:nvSpPr>
          <p:cNvPr id="44047" name="Rectangle 12"/>
          <p:cNvSpPr>
            <a:spLocks noChangeArrowheads="1"/>
          </p:cNvSpPr>
          <p:nvPr/>
        </p:nvSpPr>
        <p:spPr bwMode="gray">
          <a:xfrm>
            <a:off x="1123950" y="4598988"/>
            <a:ext cx="1593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Affiliate Impairment</a:t>
            </a:r>
          </a:p>
        </p:txBody>
      </p:sp>
      <p:sp>
        <p:nvSpPr>
          <p:cNvPr id="44048" name="Rectangle 13"/>
          <p:cNvSpPr>
            <a:spLocks noChangeArrowheads="1"/>
          </p:cNvSpPr>
          <p:nvPr/>
        </p:nvSpPr>
        <p:spPr bwMode="gray">
          <a:xfrm>
            <a:off x="390525" y="3524250"/>
            <a:ext cx="20955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/>
              <a:t>Investment Problems </a:t>
            </a:r>
            <a:r>
              <a:rPr lang="en-US" sz="1200" i="1"/>
              <a:t>(Overstatement of Assets)</a:t>
            </a:r>
            <a:endParaRPr lang="en-US" sz="1400" i="1"/>
          </a:p>
        </p:txBody>
      </p:sp>
      <p:sp>
        <p:nvSpPr>
          <p:cNvPr id="44049" name="Rectangle 14"/>
          <p:cNvSpPr>
            <a:spLocks noChangeArrowheads="1"/>
          </p:cNvSpPr>
          <p:nvPr/>
        </p:nvSpPr>
        <p:spPr bwMode="gray">
          <a:xfrm>
            <a:off x="2428875" y="2908300"/>
            <a:ext cx="7842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Misc.</a:t>
            </a:r>
          </a:p>
        </p:txBody>
      </p:sp>
      <p:sp>
        <p:nvSpPr>
          <p:cNvPr id="44050" name="Rectangle 15"/>
          <p:cNvSpPr>
            <a:spLocks noChangeArrowheads="1"/>
          </p:cNvSpPr>
          <p:nvPr/>
        </p:nvSpPr>
        <p:spPr bwMode="gray">
          <a:xfrm>
            <a:off x="1685925" y="2465388"/>
            <a:ext cx="20986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Sig. Change in Business</a:t>
            </a:r>
          </a:p>
        </p:txBody>
      </p:sp>
    </p:spTree>
    <p:extLst>
      <p:ext uri="{BB962C8B-B14F-4D97-AF65-F5344CB8AC3E}">
        <p14:creationId xmlns:p14="http://schemas.microsoft.com/office/powerpoint/2010/main" val="325547898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602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3E801-D6EF-44F0-98DF-DDAA14B6F4FA}" type="slidenum">
              <a:rPr lang="en-US" smtClean="0"/>
              <a:pPr>
                <a:defRPr/>
              </a:pPr>
              <a:t>73</a:t>
            </a:fld>
            <a:endParaRPr lang="en-US" smtClean="0"/>
          </a:p>
        </p:txBody>
      </p:sp>
      <p:sp>
        <p:nvSpPr>
          <p:cNvPr id="45062" name="Freeform 2"/>
          <p:cNvSpPr>
            <a:spLocks/>
          </p:cNvSpPr>
          <p:nvPr/>
        </p:nvSpPr>
        <p:spPr bwMode="gray">
          <a:xfrm>
            <a:off x="4424363" y="2330450"/>
            <a:ext cx="161925" cy="285750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10 Lines of Business for US P/C Impaired Insurers, 2000–2012</a:t>
            </a:r>
          </a:p>
        </p:txBody>
      </p:sp>
      <p:graphicFrame>
        <p:nvGraphicFramePr>
          <p:cNvPr id="2" name="Object 8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2222500" y="2536825"/>
          <a:ext cx="4384675" cy="359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064" name="Rectangle 5"/>
          <p:cNvSpPr>
            <a:spLocks noChangeArrowheads="1"/>
          </p:cNvSpPr>
          <p:nvPr/>
        </p:nvSpPr>
        <p:spPr bwMode="auto">
          <a:xfrm>
            <a:off x="0" y="6170870"/>
            <a:ext cx="8107363" cy="79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							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</a:pPr>
            <a:r>
              <a:rPr lang="en-US" sz="1100" dirty="0">
                <a:solidFill>
                  <a:srgbClr val="000000"/>
                </a:solidFill>
              </a:rPr>
              <a:t>Source: A.M. Best Special Report “Pace of P/C Impairments Slowed in 2012; Auto Writers, RRGs Continued to Struggle,” June 2013; Insurance Information Institute.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.  </a:t>
            </a:r>
            <a:endParaRPr lang="en-US" sz="1100" dirty="0"/>
          </a:p>
        </p:txBody>
      </p:sp>
      <p:sp>
        <p:nvSpPr>
          <p:cNvPr id="2006022" name="Rectangle 6"/>
          <p:cNvSpPr>
            <a:spLocks noChangeArrowheads="1"/>
          </p:cNvSpPr>
          <p:nvPr/>
        </p:nvSpPr>
        <p:spPr bwMode="blackWhite">
          <a:xfrm>
            <a:off x="354013" y="1206500"/>
            <a:ext cx="8437562" cy="6762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Medical Professional Liability Accounts </a:t>
            </a:r>
            <a:r>
              <a:rPr lang="en-US" b="1" dirty="0">
                <a:solidFill>
                  <a:srgbClr val="FFFFFF"/>
                </a:solidFill>
              </a:rPr>
              <a:t>for </a:t>
            </a:r>
            <a:r>
              <a:rPr lang="en-US" b="1" dirty="0" smtClean="0">
                <a:solidFill>
                  <a:srgbClr val="FFFFFF"/>
                </a:solidFill>
              </a:rPr>
              <a:t>Only About 2% of Industry DPW but 6.7% of Insurer Impairments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5066" name="Rectangle 7"/>
          <p:cNvSpPr>
            <a:spLocks noChangeArrowheads="1"/>
          </p:cNvSpPr>
          <p:nvPr/>
        </p:nvSpPr>
        <p:spPr bwMode="gray">
          <a:xfrm>
            <a:off x="6221413" y="3136900"/>
            <a:ext cx="19843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Workers Comp</a:t>
            </a:r>
          </a:p>
        </p:txBody>
      </p:sp>
      <p:sp>
        <p:nvSpPr>
          <p:cNvPr id="45067" name="Rectangle 8"/>
          <p:cNvSpPr>
            <a:spLocks noChangeArrowheads="1"/>
          </p:cNvSpPr>
          <p:nvPr/>
        </p:nvSpPr>
        <p:spPr bwMode="gray">
          <a:xfrm>
            <a:off x="4635500" y="2263775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 smtClean="0"/>
              <a:t>Other</a:t>
            </a:r>
            <a:endParaRPr lang="en-US" sz="1400" dirty="0"/>
          </a:p>
        </p:txBody>
      </p:sp>
      <p:sp>
        <p:nvSpPr>
          <p:cNvPr id="45068" name="Rectangle 9"/>
          <p:cNvSpPr>
            <a:spLocks noChangeArrowheads="1"/>
          </p:cNvSpPr>
          <p:nvPr/>
        </p:nvSpPr>
        <p:spPr bwMode="gray">
          <a:xfrm>
            <a:off x="6408738" y="5075238"/>
            <a:ext cx="17938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/>
              <a:t>Pvt. Passenger Auto</a:t>
            </a:r>
          </a:p>
        </p:txBody>
      </p:sp>
      <p:sp>
        <p:nvSpPr>
          <p:cNvPr id="45069" name="Rectangle 10"/>
          <p:cNvSpPr>
            <a:spLocks noChangeArrowheads="1"/>
          </p:cNvSpPr>
          <p:nvPr/>
        </p:nvSpPr>
        <p:spPr bwMode="gray">
          <a:xfrm>
            <a:off x="4814888" y="6008645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Homeowners</a:t>
            </a:r>
          </a:p>
        </p:txBody>
      </p:sp>
      <p:sp>
        <p:nvSpPr>
          <p:cNvPr id="45070" name="Rectangle 11"/>
          <p:cNvSpPr>
            <a:spLocks noChangeArrowheads="1"/>
          </p:cNvSpPr>
          <p:nvPr/>
        </p:nvSpPr>
        <p:spPr bwMode="gray">
          <a:xfrm>
            <a:off x="2095500" y="5986720"/>
            <a:ext cx="1831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Commercial </a:t>
            </a:r>
            <a:r>
              <a:rPr lang="en-US" sz="1400" dirty="0" err="1"/>
              <a:t>Multiperil</a:t>
            </a:r>
            <a:endParaRPr lang="en-US" sz="1400" dirty="0"/>
          </a:p>
        </p:txBody>
      </p:sp>
      <p:sp>
        <p:nvSpPr>
          <p:cNvPr id="45071" name="Rectangle 12"/>
          <p:cNvSpPr>
            <a:spLocks noChangeArrowheads="1"/>
          </p:cNvSpPr>
          <p:nvPr/>
        </p:nvSpPr>
        <p:spPr bwMode="gray">
          <a:xfrm>
            <a:off x="1052427" y="5385057"/>
            <a:ext cx="2032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Commercial Auto Liability</a:t>
            </a:r>
          </a:p>
        </p:txBody>
      </p:sp>
      <p:sp>
        <p:nvSpPr>
          <p:cNvPr id="45072" name="Rectangle 13"/>
          <p:cNvSpPr>
            <a:spLocks noChangeArrowheads="1"/>
          </p:cNvSpPr>
          <p:nvPr/>
        </p:nvSpPr>
        <p:spPr bwMode="gray">
          <a:xfrm>
            <a:off x="1052427" y="4692112"/>
            <a:ext cx="20955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Other Liability</a:t>
            </a:r>
            <a:endParaRPr lang="en-US" sz="1400" i="1" dirty="0"/>
          </a:p>
        </p:txBody>
      </p:sp>
      <p:sp>
        <p:nvSpPr>
          <p:cNvPr id="45073" name="Rectangle 14"/>
          <p:cNvSpPr>
            <a:spLocks noChangeArrowheads="1"/>
          </p:cNvSpPr>
          <p:nvPr/>
        </p:nvSpPr>
        <p:spPr bwMode="gray">
          <a:xfrm>
            <a:off x="1967771" y="3760250"/>
            <a:ext cx="784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Med Mal</a:t>
            </a:r>
          </a:p>
        </p:txBody>
      </p:sp>
      <p:sp>
        <p:nvSpPr>
          <p:cNvPr id="45074" name="Rectangle 15"/>
          <p:cNvSpPr>
            <a:spLocks noChangeArrowheads="1"/>
          </p:cNvSpPr>
          <p:nvPr/>
        </p:nvSpPr>
        <p:spPr bwMode="gray">
          <a:xfrm>
            <a:off x="2150977" y="3102899"/>
            <a:ext cx="9334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Surety</a:t>
            </a:r>
          </a:p>
        </p:txBody>
      </p:sp>
      <p:sp>
        <p:nvSpPr>
          <p:cNvPr id="45075" name="Rectangle 15"/>
          <p:cNvSpPr>
            <a:spLocks noChangeArrowheads="1"/>
          </p:cNvSpPr>
          <p:nvPr/>
        </p:nvSpPr>
        <p:spPr bwMode="gray">
          <a:xfrm>
            <a:off x="2543968" y="2681355"/>
            <a:ext cx="9350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6294871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602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51529" y="2231967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dirty="0" smtClean="0">
                <a:solidFill>
                  <a:schemeClr val="bg1"/>
                </a:solidFill>
              </a:rPr>
              <a:t>INVESTMENTS: </a:t>
            </a:r>
            <a:br>
              <a:rPr lang="en-US" sz="3800" dirty="0" smtClean="0">
                <a:solidFill>
                  <a:schemeClr val="bg1"/>
                </a:solidFill>
              </a:rPr>
            </a:br>
            <a:r>
              <a:rPr lang="en-US" sz="3800" dirty="0" smtClean="0">
                <a:solidFill>
                  <a:schemeClr val="bg1"/>
                </a:solidFill>
              </a:rPr>
              <a:t>THE NEW REALITY</a:t>
            </a: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9FAF68DA-B98E-484D-9896-A23C0EED5EBE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74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39213" y="4005661"/>
            <a:ext cx="8450825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The Challenge of Low Investment Yields Is a Critical Issue for MPL Insurers</a:t>
            </a:r>
          </a:p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 </a:t>
            </a:r>
            <a:r>
              <a:rPr lang="en-US" sz="4000" b="1" i="1" dirty="0" smtClean="0">
                <a:solidFill>
                  <a:srgbClr val="225A7A"/>
                </a:solidFill>
              </a:rPr>
              <a:t>Is Relief in Sight?</a:t>
            </a:r>
            <a:endParaRPr lang="en-US" sz="4000" b="1" i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3601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8" grpId="0" animBg="1"/>
      <p:bldP spid="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Property/Casualty Insurance Industry Investment Income: 2000–2014</a:t>
            </a:r>
            <a:r>
              <a:rPr lang="en-US" baseline="30000" dirty="0" smtClean="0"/>
              <a:t>1</a:t>
            </a:r>
          </a:p>
        </p:txBody>
      </p:sp>
      <p:graphicFrame>
        <p:nvGraphicFramePr>
          <p:cNvPr id="58370" name="Object 3"/>
          <p:cNvGraphicFramePr>
            <a:graphicFrameLocks/>
          </p:cNvGraphicFramePr>
          <p:nvPr>
            <p:extLst/>
          </p:nvPr>
        </p:nvGraphicFramePr>
        <p:xfrm>
          <a:off x="225893" y="1518584"/>
          <a:ext cx="8451850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36850" name="Chart" r:id="rId4" imgW="8429714" imgH="3638435" progId="MSGraph.Chart.8">
                  <p:embed followColorScheme="full"/>
                </p:oleObj>
              </mc:Choice>
              <mc:Fallback>
                <p:oleObj name="Chart" r:id="rId4" imgW="8429714" imgH="3638435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893" y="1518584"/>
                        <a:ext cx="8451850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437323" y="5225536"/>
            <a:ext cx="8240420" cy="104933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Due </a:t>
            </a:r>
            <a:r>
              <a:rPr lang="en-US" sz="2000" b="1" dirty="0">
                <a:solidFill>
                  <a:srgbClr val="FFFFFF"/>
                </a:solidFill>
              </a:rPr>
              <a:t>to persistently low interest </a:t>
            </a:r>
            <a:r>
              <a:rPr lang="en-US" sz="2000" b="1" dirty="0" smtClean="0">
                <a:solidFill>
                  <a:srgbClr val="FFFFFF"/>
                </a:solidFill>
              </a:rPr>
              <a:t>rates,</a:t>
            </a:r>
            <a:br>
              <a:rPr lang="en-US" sz="2000" b="1" dirty="0" smtClean="0">
                <a:solidFill>
                  <a:srgbClr val="FFFFFF"/>
                </a:solidFill>
              </a:rPr>
            </a:br>
            <a:r>
              <a:rPr lang="en-US" sz="2000" b="1" dirty="0" smtClean="0">
                <a:solidFill>
                  <a:srgbClr val="FFFFFF"/>
                </a:solidFill>
              </a:rPr>
              <a:t>investment income </a:t>
            </a:r>
            <a:r>
              <a:rPr lang="en-US" sz="2000" b="1" dirty="0">
                <a:solidFill>
                  <a:srgbClr val="FFFFFF"/>
                </a:solidFill>
              </a:rPr>
              <a:t>f</a:t>
            </a:r>
            <a:r>
              <a:rPr lang="en-US" sz="2000" b="1" dirty="0" smtClean="0">
                <a:solidFill>
                  <a:srgbClr val="FFFFFF"/>
                </a:solidFill>
              </a:rPr>
              <a:t>ell in 2012 and in 2013</a:t>
            </a:r>
            <a:br>
              <a:rPr lang="en-US" sz="2000" b="1" dirty="0" smtClean="0">
                <a:solidFill>
                  <a:srgbClr val="FFFFFF"/>
                </a:solidFill>
              </a:rPr>
            </a:br>
            <a:r>
              <a:rPr lang="en-US" sz="2000" b="1" dirty="0" smtClean="0">
                <a:solidFill>
                  <a:srgbClr val="FFFFFF"/>
                </a:solidFill>
              </a:rPr>
              <a:t>and is falling again in 2014.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-1" y="6454490"/>
            <a:ext cx="8915401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baseline="30000" dirty="0" smtClean="0"/>
              <a:t>1</a:t>
            </a:r>
            <a:r>
              <a:rPr lang="en-US" sz="1100" dirty="0" smtClean="0"/>
              <a:t> </a:t>
            </a:r>
            <a:r>
              <a:rPr lang="en-US" sz="1100" dirty="0"/>
              <a:t>Investment gains consist primarily of </a:t>
            </a:r>
            <a:r>
              <a:rPr lang="en-US" sz="1100" dirty="0" smtClean="0"/>
              <a:t>interest and </a:t>
            </a:r>
            <a:r>
              <a:rPr lang="en-US" sz="1100" dirty="0"/>
              <a:t>stock </a:t>
            </a:r>
            <a:r>
              <a:rPr lang="en-US" sz="1100" dirty="0" smtClean="0"/>
              <a:t>dividends.        *2014 investment income is estimated Q1, annualized.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tabLst>
                <a:tab pos="112713" algn="r"/>
              </a:tabLst>
            </a:pPr>
            <a:r>
              <a:rPr lang="en-US" sz="1100" dirty="0" smtClean="0"/>
              <a:t>Sources</a:t>
            </a:r>
            <a:r>
              <a:rPr lang="en-US" sz="1100" dirty="0"/>
              <a:t>: </a:t>
            </a:r>
            <a:r>
              <a:rPr lang="en-US" sz="1100" dirty="0" smtClean="0"/>
              <a:t>ISO;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6425736" y="1105268"/>
            <a:ext cx="2489664" cy="795771"/>
          </a:xfrm>
          <a:prstGeom prst="wedgeRectCallout">
            <a:avLst>
              <a:gd name="adj1" fmla="val 25062"/>
              <a:gd name="adj2" fmla="val 13554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Investment earnings are still below their 2007 pre-crisis peak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8932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2772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2773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7A114D5-877E-4294-A425-BF743B05D88E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76</a:t>
            </a:fld>
            <a:endParaRPr lang="en-US" sz="900"/>
          </a:p>
        </p:txBody>
      </p:sp>
      <p:sp>
        <p:nvSpPr>
          <p:cNvPr id="327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P/C Insurer Net Realized </a:t>
            </a:r>
            <a:br>
              <a:rPr lang="en-US" dirty="0" smtClean="0"/>
            </a:br>
            <a:r>
              <a:rPr lang="en-US" dirty="0" smtClean="0"/>
              <a:t>Capital Gains/Losses, 1990-2014:Q1</a:t>
            </a:r>
          </a:p>
        </p:txBody>
      </p:sp>
      <p:sp>
        <p:nvSpPr>
          <p:cNvPr id="32775" name="Rectangle 4"/>
          <p:cNvSpPr>
            <a:spLocks noChangeArrowheads="1"/>
          </p:cNvSpPr>
          <p:nvPr/>
        </p:nvSpPr>
        <p:spPr bwMode="auto">
          <a:xfrm>
            <a:off x="0" y="6570663"/>
            <a:ext cx="8596313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Sources: A.M. Best, ISO, Insurance Information Institute.                                   </a:t>
            </a:r>
          </a:p>
        </p:txBody>
      </p:sp>
      <p:graphicFrame>
        <p:nvGraphicFramePr>
          <p:cNvPr id="32770" name="Object 3"/>
          <p:cNvGraphicFramePr>
            <a:graphicFrameLocks/>
          </p:cNvGraphicFramePr>
          <p:nvPr>
            <p:extLst/>
          </p:nvPr>
        </p:nvGraphicFramePr>
        <p:xfrm>
          <a:off x="304800" y="1152525"/>
          <a:ext cx="8582025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37874" name="Chart" r:id="rId4" imgW="8581960" imgH="4162376" progId="MSGraph.Chart.8">
                  <p:embed followColorScheme="full"/>
                </p:oleObj>
              </mc:Choice>
              <mc:Fallback>
                <p:oleObj name="Chart" r:id="rId4" imgW="8581960" imgH="4162376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52525"/>
                        <a:ext cx="8582025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5413" name="Rectangle 5"/>
          <p:cNvSpPr>
            <a:spLocks noChangeArrowheads="1"/>
          </p:cNvSpPr>
          <p:nvPr/>
        </p:nvSpPr>
        <p:spPr bwMode="blackWhite">
          <a:xfrm>
            <a:off x="212725" y="5593976"/>
            <a:ext cx="8664575" cy="86518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Insurers Posted Net Realized Capital Gains in 2010 - 2013 Following Two Years of Realized Losses During the Financial Crisis.  Realized </a:t>
            </a:r>
            <a:r>
              <a:rPr lang="en-US" b="1" dirty="0">
                <a:solidFill>
                  <a:srgbClr val="FFFFFF"/>
                </a:solidFill>
              </a:rPr>
              <a:t>Capital Losses Were a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>
                <a:solidFill>
                  <a:srgbClr val="FFFFFF"/>
                </a:solidFill>
              </a:rPr>
              <a:t>Primary Cause </a:t>
            </a:r>
            <a:r>
              <a:rPr lang="en-US" b="1" dirty="0" smtClean="0">
                <a:solidFill>
                  <a:srgbClr val="FFFFFF"/>
                </a:solidFill>
              </a:rPr>
              <a:t>of </a:t>
            </a:r>
            <a:r>
              <a:rPr lang="en-US" b="1" dirty="0">
                <a:solidFill>
                  <a:srgbClr val="FFFFFF"/>
                </a:solidFill>
              </a:rPr>
              <a:t>2008/2009’s Large Drop in Profits and ROE</a:t>
            </a:r>
          </a:p>
        </p:txBody>
      </p:sp>
      <p:sp>
        <p:nvSpPr>
          <p:cNvPr id="32777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32778" name="Rectangle 8"/>
          <p:cNvSpPr>
            <a:spLocks noChangeArrowheads="1"/>
          </p:cNvSpPr>
          <p:nvPr/>
        </p:nvSpPr>
        <p:spPr bwMode="auto">
          <a:xfrm>
            <a:off x="8097774" y="1397607"/>
            <a:ext cx="360426" cy="1872368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blackWhite">
          <a:xfrm>
            <a:off x="4663255" y="1083248"/>
            <a:ext cx="3351934" cy="526891"/>
          </a:xfrm>
          <a:prstGeom prst="wedgeRectCallout">
            <a:avLst>
              <a:gd name="adj1" fmla="val 51744"/>
              <a:gd name="adj2" fmla="val 10740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Realized capital gains rose sharply as equity markets rallied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2943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413" grpId="0" animBg="1"/>
      <p:bldP spid="1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Property/Casualty Insurance Industry Investment Gain: 1994–2014:Q1</a:t>
            </a:r>
            <a:r>
              <a:rPr lang="en-US" baseline="30000" dirty="0" smtClean="0"/>
              <a:t>1</a:t>
            </a:r>
          </a:p>
        </p:txBody>
      </p:sp>
      <p:graphicFrame>
        <p:nvGraphicFramePr>
          <p:cNvPr id="58370" name="Object 3"/>
          <p:cNvGraphicFramePr>
            <a:graphicFrameLocks/>
          </p:cNvGraphicFramePr>
          <p:nvPr>
            <p:extLst/>
          </p:nvPr>
        </p:nvGraphicFramePr>
        <p:xfrm>
          <a:off x="360363" y="1558925"/>
          <a:ext cx="8451850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38898" name="Chart" r:id="rId4" imgW="8429714" imgH="3638435" progId="MSGraph.Chart.8">
                  <p:embed followColorScheme="full"/>
                </p:oleObj>
              </mc:Choice>
              <mc:Fallback>
                <p:oleObj name="Chart" r:id="rId4" imgW="8429714" imgH="3638435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1558925"/>
                        <a:ext cx="8451850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484094" y="5202985"/>
            <a:ext cx="8283295" cy="104933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Investment Income Continued to Fall in 2013 Due to Low Interest Rates but Realized Investment Gains Were Up Sharply; </a:t>
            </a:r>
            <a:r>
              <a:rPr lang="en-US" b="1" dirty="0">
                <a:solidFill>
                  <a:srgbClr val="FFFFFF"/>
                </a:solidFill>
              </a:rPr>
              <a:t>The Financial Crisis Caused Investment Gains to Fall by 50% in 2008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-103236" y="6302140"/>
            <a:ext cx="9144000" cy="5955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baseline="30000" dirty="0"/>
              <a:t>1</a:t>
            </a:r>
            <a:r>
              <a:rPr lang="en-US" sz="1100" dirty="0"/>
              <a:t> Investment gains consist primarily of interest, stock dividends and realized capital gains and losses.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* 2005 figure includes special one-time dividend of $</a:t>
            </a:r>
            <a:r>
              <a:rPr lang="en-US" sz="1100" dirty="0" smtClean="0"/>
              <a:t>3.2B; </a:t>
            </a: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ISO; Insurance Information Institute.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3814762" y="3716594"/>
            <a:ext cx="2810735" cy="976429"/>
          </a:xfrm>
          <a:prstGeom prst="wedgeRectCallout">
            <a:avLst>
              <a:gd name="adj1" fmla="val 113521"/>
              <a:gd name="adj2" fmla="val -77273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Investment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gains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in 2013 were their highest in the post-crisis era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20194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042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042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54C3BA2-5309-47FB-8C6B-909E44510230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78</a:t>
            </a:fld>
            <a:endParaRPr lang="en-US" sz="900"/>
          </a:p>
        </p:txBody>
      </p:sp>
      <p:graphicFrame>
        <p:nvGraphicFramePr>
          <p:cNvPr id="60418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6175014"/>
              </p:ext>
            </p:extLst>
          </p:nvPr>
        </p:nvGraphicFramePr>
        <p:xfrm>
          <a:off x="304800" y="1447800"/>
          <a:ext cx="8623300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39922" name="Chart" r:id="rId4" imgW="8601126" imgH="3762334" progId="MSGraph.Chart.8">
                  <p:embed followColorScheme="full"/>
                </p:oleObj>
              </mc:Choice>
              <mc:Fallback>
                <p:oleObj name="Chart" r:id="rId4" imgW="8601126" imgH="3762334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47800"/>
                        <a:ext cx="8623300" cy="377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1050925" y="5410200"/>
            <a:ext cx="6962775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Lower Investment Earnings Place a Greater Burden on Underwriting and Pricing Discipline</a:t>
            </a:r>
          </a:p>
        </p:txBody>
      </p:sp>
      <p:sp>
        <p:nvSpPr>
          <p:cNvPr id="60423" name="Rectangle 4"/>
          <p:cNvSpPr>
            <a:spLocks noChangeArrowheads="1"/>
          </p:cNvSpPr>
          <p:nvPr/>
        </p:nvSpPr>
        <p:spPr bwMode="auto">
          <a:xfrm>
            <a:off x="0" y="6203950"/>
            <a:ext cx="75692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*Based on 2008 Invested Assets and Earned Premiums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**US domestic reinsurance only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A.M. Best; Insurance Information Institute.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1750" y="-46038"/>
            <a:ext cx="7400925" cy="860426"/>
          </a:xfrm>
          <a:prstGeom prst="rect">
            <a:avLst/>
          </a:prstGeom>
        </p:spPr>
        <p:txBody>
          <a:bodyPr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2400" b="1" kern="0">
                <a:solidFill>
                  <a:srgbClr val="225A7A"/>
                </a:solidFill>
                <a:ea typeface="+mj-ea"/>
                <a:cs typeface="+mj-cs"/>
              </a:rPr>
              <a:t>Reduction in Combined Ratio Necessary to Offset 1% Decline in Investment Yield to Maintain Constant ROE, by Line*</a:t>
            </a:r>
            <a:endParaRPr lang="en-US" sz="24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3680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174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174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2D49CA0-B047-4B42-9E08-5BCAF29776A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79</a:t>
            </a:fld>
            <a:endParaRPr lang="en-US" sz="900"/>
          </a:p>
        </p:txBody>
      </p:sp>
      <p:sp>
        <p:nvSpPr>
          <p:cNvPr id="3175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" y="147638"/>
            <a:ext cx="7102475" cy="860425"/>
          </a:xfrm>
        </p:spPr>
        <p:txBody>
          <a:bodyPr/>
          <a:lstStyle/>
          <a:p>
            <a:r>
              <a:rPr lang="en-US" dirty="0" smtClean="0"/>
              <a:t>U.S. 10-Year Treasury Note Yields:</a:t>
            </a:r>
            <a:br>
              <a:rPr lang="en-US" dirty="0" smtClean="0"/>
            </a:br>
            <a:r>
              <a:rPr lang="en-US" dirty="0" smtClean="0"/>
              <a:t>A Long Downward Trend, 1990–2014*</a:t>
            </a:r>
          </a:p>
        </p:txBody>
      </p:sp>
      <p:sp>
        <p:nvSpPr>
          <p:cNvPr id="31751" name="Text Box 5"/>
          <p:cNvSpPr txBox="1">
            <a:spLocks noChangeArrowheads="1"/>
          </p:cNvSpPr>
          <p:nvPr/>
        </p:nvSpPr>
        <p:spPr bwMode="auto">
          <a:xfrm>
            <a:off x="0" y="6285566"/>
            <a:ext cx="87249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*Monthly, </a:t>
            </a:r>
            <a:r>
              <a:rPr lang="en-US" sz="1100" dirty="0" smtClean="0"/>
              <a:t>through June 2014.              </a:t>
            </a:r>
            <a:r>
              <a:rPr lang="en-US" sz="1100" dirty="0"/>
              <a:t>Note: Recessions indicated by gray shaded columns.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Federal Reserve Bank at </a:t>
            </a:r>
            <a:r>
              <a:rPr lang="en-US" sz="1100" dirty="0" smtClean="0">
                <a:hlinkClick r:id="rId4"/>
              </a:rPr>
              <a:t>http://www.federalreserve.gov/releases/h15/data.htm</a:t>
            </a:r>
            <a:r>
              <a:rPr lang="en-US" sz="1100" dirty="0" smtClean="0"/>
              <a:t>.  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National Bureau of Economic Research (recession dates); Insurance Information Institutes.</a:t>
            </a:r>
          </a:p>
        </p:txBody>
      </p:sp>
      <p:graphicFrame>
        <p:nvGraphicFramePr>
          <p:cNvPr id="31746" name="Object 8"/>
          <p:cNvGraphicFramePr>
            <a:graphicFrameLocks noChangeAspect="1"/>
          </p:cNvGraphicFramePr>
          <p:nvPr>
            <p:extLst/>
          </p:nvPr>
        </p:nvGraphicFramePr>
        <p:xfrm>
          <a:off x="463550" y="977900"/>
          <a:ext cx="8404225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40946" name="Chart" r:id="rId5" imgW="8343872" imgH="4381562" progId="MSGraph.Chart.8">
                  <p:embed followColorScheme="full"/>
                </p:oleObj>
              </mc:Choice>
              <mc:Fallback>
                <p:oleObj name="Chart" r:id="rId5" imgW="8343872" imgH="438156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977900"/>
                        <a:ext cx="8404225" cy="483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38"/>
          <p:cNvSpPr>
            <a:spLocks noChangeArrowheads="1"/>
          </p:cNvSpPr>
          <p:nvPr/>
        </p:nvSpPr>
        <p:spPr bwMode="blackWhite">
          <a:xfrm>
            <a:off x="1181100" y="4191000"/>
            <a:ext cx="2876550" cy="809625"/>
          </a:xfrm>
          <a:prstGeom prst="wedgeRectCallout">
            <a:avLst>
              <a:gd name="adj1" fmla="val 76476"/>
              <a:gd name="adj2" fmla="val -13733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Yields on 10-Year U.S. Treasury Notes have been essentially  below 5% </a:t>
            </a:r>
            <a:r>
              <a:rPr lang="en-US" sz="1400" b="1" dirty="0" smtClean="0">
                <a:solidFill>
                  <a:schemeClr val="bg1"/>
                </a:solidFill>
              </a:rPr>
              <a:t>for a full decade</a:t>
            </a:r>
            <a:r>
              <a:rPr lang="en-US" sz="14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 rot="-5400000">
            <a:off x="7782847" y="4061952"/>
            <a:ext cx="1352547" cy="89781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31754" name="Rectangle 4"/>
          <p:cNvSpPr>
            <a:spLocks noChangeArrowheads="1"/>
          </p:cNvSpPr>
          <p:nvPr/>
        </p:nvSpPr>
        <p:spPr bwMode="blackWhite">
          <a:xfrm>
            <a:off x="447675" y="5667375"/>
            <a:ext cx="8382000" cy="5715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Since roughly 80% of P/C bond/cash investments are in 10-year or shorter durations, most P/C insurer portfolios will have low-yielding bonds for years to come. </a:t>
            </a: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5427406" y="1445343"/>
            <a:ext cx="3430845" cy="1183558"/>
          </a:xfrm>
          <a:prstGeom prst="wedgeRectCallout">
            <a:avLst>
              <a:gd name="adj1" fmla="val 40081"/>
              <a:gd name="adj2" fmla="val 17130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Yields on 10-Year U.S. Treasury Notes </a:t>
            </a:r>
            <a:r>
              <a:rPr lang="en-US" sz="1400" b="1" dirty="0" smtClean="0">
                <a:solidFill>
                  <a:schemeClr val="bg1"/>
                </a:solidFill>
              </a:rPr>
              <a:t>recently plunged to record  modern-era lows in early 2013 but have since risen as the Fed begins “tapering” its QE program in 2014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8367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</a:pPr>
            <a:fld id="{9185127F-847C-46C3-AD4F-CCC7B6182D57}" type="slidenum">
              <a:rPr lang="en-US" sz="900"/>
              <a:pPr algn="r">
                <a:lnSpc>
                  <a:spcPct val="85000"/>
                </a:lnSpc>
                <a:spcBef>
                  <a:spcPct val="20000"/>
                </a:spcBef>
              </a:pPr>
              <a:t>8</a:t>
            </a:fld>
            <a:endParaRPr lang="en-US" sz="90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Growth in Health Professions,</a:t>
            </a:r>
            <a:br>
              <a:rPr lang="en-US" dirty="0" smtClean="0">
                <a:latin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</a:rPr>
              <a:t>1991-2013</a:t>
            </a:r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0" y="6567151"/>
            <a:ext cx="7569200" cy="29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 marL="133350" indent="-133350" eaLnBrk="0" hangingPunct="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sz="1100" dirty="0"/>
              <a:t>	Sources: </a:t>
            </a:r>
            <a:r>
              <a:rPr lang="en-US" sz="1100" dirty="0" smtClean="0"/>
              <a:t>Bureau of Labor Statistics, Insurance Information Institute.</a:t>
            </a:r>
            <a:endParaRPr lang="en-US" sz="1100" dirty="0"/>
          </a:p>
        </p:txBody>
      </p:sp>
      <p:graphicFrame>
        <p:nvGraphicFramePr>
          <p:cNvPr id="2026500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304435"/>
              </p:ext>
            </p:extLst>
          </p:nvPr>
        </p:nvGraphicFramePr>
        <p:xfrm>
          <a:off x="298450" y="1233525"/>
          <a:ext cx="8569325" cy="4129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2941" name="Chart" r:id="rId4" imgW="8601126" imgH="4600478" progId="MSGraph.Chart.8">
                  <p:embed followColorScheme="full"/>
                </p:oleObj>
              </mc:Choice>
              <mc:Fallback>
                <p:oleObj name="Chart" r:id="rId4" imgW="8601126" imgH="4600478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98450" y="1233525"/>
                        <a:ext cx="8569325" cy="41291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Rectangle 31"/>
          <p:cNvSpPr>
            <a:spLocks noChangeArrowheads="1"/>
          </p:cNvSpPr>
          <p:nvPr/>
        </p:nvSpPr>
        <p:spPr bwMode="black">
          <a:xfrm>
            <a:off x="347663" y="1139825"/>
            <a:ext cx="8221662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14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14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14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14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(Percent Annual Change)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blackWhite">
          <a:xfrm>
            <a:off x="1015999" y="5583275"/>
            <a:ext cx="7146925" cy="7286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25000"/>
              </a:spcBef>
            </a:pPr>
            <a:r>
              <a:rPr lang="pt-BR" b="1" dirty="0" smtClean="0">
                <a:solidFill>
                  <a:schemeClr val="bg1"/>
                </a:solidFill>
              </a:rPr>
              <a:t>Healthcare employment has continued to grow in good times and bad -</a:t>
            </a:r>
            <a:r>
              <a:rPr lang="pt-BR" b="1" dirty="0" smtClean="0">
                <a:solidFill>
                  <a:srgbClr val="FFFFFF"/>
                </a:solidFill>
              </a:rPr>
              <a:t> including the Great Recession.</a:t>
            </a:r>
            <a:endParaRPr lang="pt-BR" b="1" dirty="0">
              <a:solidFill>
                <a:srgbClr val="FFFFFF"/>
              </a:solidFill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3784600" y="1206126"/>
            <a:ext cx="4229029" cy="923330"/>
          </a:xfrm>
          <a:prstGeom prst="rect">
            <a:avLst/>
          </a:prstGeom>
          <a:solidFill>
            <a:srgbClr val="28688C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u="sng" dirty="0" smtClean="0">
                <a:solidFill>
                  <a:srgbClr val="FFFFFF"/>
                </a:solidFill>
              </a:rPr>
              <a:t>Average Annual Growth Average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Healthcare: 2.5%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Total Nonfarm: 1.0%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3000375" y="3671888"/>
            <a:ext cx="3471862" cy="985837"/>
          </a:xfrm>
          <a:prstGeom prst="wedgeRectCallout">
            <a:avLst>
              <a:gd name="adj1" fmla="val 65023"/>
              <a:gd name="adj2" fmla="val -1987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 U.S. economy lost more than 8 million jobs during the Great Recession, but health sector employment expanded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0936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2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2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6500" grpId="0" bld="series" animBg="0"/>
      <p:bldP spid="10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126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126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5C05A54-118B-41A1-B90D-339B96E840C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80</a:t>
            </a:fld>
            <a:endParaRPr lang="en-US" sz="900"/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" y="147638"/>
            <a:ext cx="7102475" cy="8604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U.S. Treasury Security Yields:</a:t>
            </a:r>
            <a:br>
              <a:rPr lang="en-US" dirty="0" smtClean="0">
                <a:latin typeface="Arial" pitchFamily="34" charset="0"/>
              </a:rPr>
            </a:br>
            <a:r>
              <a:rPr lang="en-US" dirty="0" smtClean="0">
                <a:latin typeface="Arial" pitchFamily="34" charset="0"/>
              </a:rPr>
              <a:t>A Long Downward Trend, 1990–2014*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0" y="6284913"/>
            <a:ext cx="87249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*Monthly, constant maturity, nominal rates, through </a:t>
            </a:r>
            <a:r>
              <a:rPr lang="en-US" sz="1100" dirty="0" smtClean="0"/>
              <a:t>July 2014.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Federal Reserve Bank at </a:t>
            </a:r>
            <a:r>
              <a:rPr lang="en-US" sz="1100" dirty="0">
                <a:hlinkClick r:id="rId4"/>
              </a:rPr>
              <a:t>http://</a:t>
            </a:r>
            <a:r>
              <a:rPr lang="en-US" sz="1100" dirty="0" smtClean="0">
                <a:hlinkClick r:id="rId4"/>
              </a:rPr>
              <a:t>www.federalreserve.gov/releases/h15/data.htm</a:t>
            </a:r>
            <a:r>
              <a:rPr lang="en-US" sz="1100" dirty="0" smtClean="0"/>
              <a:t>. National </a:t>
            </a:r>
            <a:r>
              <a:rPr lang="en-US" sz="1100" dirty="0"/>
              <a:t>Bureau of Economic Research (recession dates); 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>
            <p:extLst/>
          </p:nvPr>
        </p:nvGraphicFramePr>
        <p:xfrm>
          <a:off x="463550" y="977900"/>
          <a:ext cx="8404225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41970" name="Chart" r:id="rId5" imgW="8343872" imgH="4381562" progId="MSGraph.Chart.8">
                  <p:embed followColorScheme="full"/>
                </p:oleObj>
              </mc:Choice>
              <mc:Fallback>
                <p:oleObj name="Chart" r:id="rId5" imgW="8343872" imgH="438156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977900"/>
                        <a:ext cx="8404225" cy="483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38"/>
          <p:cNvSpPr>
            <a:spLocks noChangeArrowheads="1"/>
          </p:cNvSpPr>
          <p:nvPr/>
        </p:nvSpPr>
        <p:spPr bwMode="blackWhite">
          <a:xfrm>
            <a:off x="3352800" y="1143000"/>
            <a:ext cx="2876550" cy="809625"/>
          </a:xfrm>
          <a:prstGeom prst="wedgeRectCallout">
            <a:avLst>
              <a:gd name="adj1" fmla="val 16981"/>
              <a:gd name="adj2" fmla="val 20600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Yields on 10-Year U.S. Treasury Notes have been essentially  below 5% for a full decade. </a:t>
            </a:r>
          </a:p>
        </p:txBody>
      </p:sp>
      <p:sp>
        <p:nvSpPr>
          <p:cNvPr id="11273" name="Rectangle 4"/>
          <p:cNvSpPr>
            <a:spLocks noChangeArrowheads="1"/>
          </p:cNvSpPr>
          <p:nvPr/>
        </p:nvSpPr>
        <p:spPr bwMode="blackWhite">
          <a:xfrm>
            <a:off x="447675" y="5667375"/>
            <a:ext cx="8382000" cy="5715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Since roughly 80% of P/C bond/cash investments are in 10-year or shorter durations, most P/C insurer portfolios will have low-yielding bonds for years to </a:t>
            </a:r>
            <a:r>
              <a:rPr lang="en-US" sz="1600" b="1" dirty="0" smtClean="0">
                <a:solidFill>
                  <a:schemeClr val="bg1"/>
                </a:solidFill>
              </a:rPr>
              <a:t>come.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7177549" y="1207675"/>
            <a:ext cx="1704975" cy="1500289"/>
          </a:xfrm>
          <a:prstGeom prst="wedgeRectCallout">
            <a:avLst>
              <a:gd name="adj1" fmla="val 40156"/>
              <a:gd name="adj2" fmla="val 12784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U.S. Treasury </a:t>
            </a:r>
            <a:r>
              <a:rPr lang="en-US" sz="1400" b="1" dirty="0" smtClean="0">
                <a:solidFill>
                  <a:schemeClr val="bg1"/>
                </a:solidFill>
              </a:rPr>
              <a:t>yields </a:t>
            </a:r>
            <a:r>
              <a:rPr lang="en-US" sz="1400" b="1" dirty="0">
                <a:solidFill>
                  <a:schemeClr val="bg1"/>
                </a:solidFill>
              </a:rPr>
              <a:t>plunged to </a:t>
            </a:r>
            <a:r>
              <a:rPr lang="en-US" sz="1400" b="1" dirty="0" smtClean="0">
                <a:solidFill>
                  <a:schemeClr val="bg1"/>
                </a:solidFill>
              </a:rPr>
              <a:t>historic lows in 2013. Longer-term yields have rebounded a bit.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6446C4-2A73-4543-B6D3-B7D75012C05C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grayWhite">
          <a:xfrm>
            <a:off x="8201025" y="3647768"/>
            <a:ext cx="715913" cy="19812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13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277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C7C34-1D1D-46EB-AE51-2805A64C4A02}" type="slidenum">
              <a:rPr lang="en-US" smtClean="0"/>
              <a:pPr>
                <a:defRPr/>
              </a:pPr>
              <a:t>81</a:t>
            </a:fld>
            <a:endParaRPr lang="en-US" smtClean="0"/>
          </a:p>
        </p:txBody>
      </p:sp>
      <p:sp>
        <p:nvSpPr>
          <p:cNvPr id="593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90488"/>
            <a:ext cx="7500938" cy="860425"/>
          </a:xfrm>
        </p:spPr>
        <p:txBody>
          <a:bodyPr/>
          <a:lstStyle/>
          <a:p>
            <a:r>
              <a:rPr lang="en-US" dirty="0" smtClean="0"/>
              <a:t>Treasury Yield Curves:  </a:t>
            </a:r>
            <a:br>
              <a:rPr lang="en-US" dirty="0" smtClean="0"/>
            </a:br>
            <a:r>
              <a:rPr lang="en-US" dirty="0" smtClean="0"/>
              <a:t>Pre-Crisis (July 2007) vs. Feb. 2014 </a:t>
            </a:r>
          </a:p>
        </p:txBody>
      </p:sp>
      <p:graphicFrame>
        <p:nvGraphicFramePr>
          <p:cNvPr id="59394" name="Object 3"/>
          <p:cNvGraphicFramePr>
            <a:graphicFrameLocks noChangeAspect="1"/>
          </p:cNvGraphicFramePr>
          <p:nvPr>
            <p:extLst/>
          </p:nvPr>
        </p:nvGraphicFramePr>
        <p:xfrm>
          <a:off x="444500" y="1290638"/>
          <a:ext cx="8335963" cy="426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42994" name="Chart" r:id="rId4" imgW="8439161" imgH="4314888" progId="MSGraph.Chart.8">
                  <p:embed followColorScheme="full"/>
                </p:oleObj>
              </mc:Choice>
              <mc:Fallback>
                <p:oleObj name="Chart" r:id="rId4" imgW="8439161" imgH="431488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444500" y="1290638"/>
                        <a:ext cx="8335963" cy="426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0228" name="AutoShape 4"/>
          <p:cNvSpPr>
            <a:spLocks noChangeArrowheads="1"/>
          </p:cNvSpPr>
          <p:nvPr/>
        </p:nvSpPr>
        <p:spPr bwMode="blackWhite">
          <a:xfrm>
            <a:off x="1089025" y="2315498"/>
            <a:ext cx="3851685" cy="1991031"/>
          </a:xfrm>
          <a:prstGeom prst="wedgeRectCallout">
            <a:avLst>
              <a:gd name="adj1" fmla="val 13080"/>
              <a:gd name="adj2" fmla="val 6305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cs typeface="+mn-cs"/>
              </a:rPr>
              <a:t>Treasury yield curve remains near its most depressed level in at least </a:t>
            </a:r>
            <a:r>
              <a:rPr lang="en-US" b="1" dirty="0" smtClean="0">
                <a:solidFill>
                  <a:schemeClr val="bg1"/>
                </a:solidFill>
                <a:cs typeface="+mn-cs"/>
              </a:rPr>
              <a:t>45 </a:t>
            </a:r>
            <a:r>
              <a:rPr lang="en-US" b="1" dirty="0">
                <a:solidFill>
                  <a:schemeClr val="bg1"/>
                </a:solidFill>
                <a:cs typeface="+mn-cs"/>
              </a:rPr>
              <a:t>years. Investment income is falling as a result.  </a:t>
            </a:r>
            <a:r>
              <a:rPr lang="en-US" b="1" dirty="0" smtClean="0">
                <a:solidFill>
                  <a:schemeClr val="bg1"/>
                </a:solidFill>
                <a:cs typeface="+mn-cs"/>
              </a:rPr>
              <a:t>Even as the Fed “tapers” rates are unlikely to return to pre-crisis levels anytime soon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100229" name="Rectangle 5"/>
          <p:cNvSpPr>
            <a:spLocks noChangeArrowheads="1"/>
          </p:cNvSpPr>
          <p:nvPr/>
        </p:nvSpPr>
        <p:spPr bwMode="blackWhite">
          <a:xfrm>
            <a:off x="628650" y="5515897"/>
            <a:ext cx="8070850" cy="94389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The </a:t>
            </a:r>
            <a:r>
              <a:rPr lang="en-US" b="1" dirty="0" smtClean="0">
                <a:solidFill>
                  <a:srgbClr val="FFFFFF"/>
                </a:solidFill>
              </a:rPr>
              <a:t>Fed Is Actively Signaling that it Is Determined to Keep Rates Low Until Unemployment Drops Below 6.5% or Until Inflation Expectations Exceed 2.5%;  Low Rates Add to Pricing Pressure for Insurers.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389410"/>
            <a:ext cx="7569200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Federal Reserve Board of Governors; </a:t>
            </a:r>
            <a:r>
              <a:rPr lang="en-US" sz="1100" dirty="0"/>
              <a:t>Insurance Information Institute.</a:t>
            </a:r>
          </a:p>
        </p:txBody>
      </p:sp>
    </p:spTree>
    <p:extLst>
      <p:ext uri="{BB962C8B-B14F-4D97-AF65-F5344CB8AC3E}">
        <p14:creationId xmlns:p14="http://schemas.microsoft.com/office/powerpoint/2010/main" val="177726453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0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00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00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0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0228" grpId="0" animBg="1"/>
      <p:bldP spid="2100229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277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C7C34-1D1D-46EB-AE51-2805A64C4A02}" type="slidenum">
              <a:rPr lang="en-US" smtClean="0"/>
              <a:pPr>
                <a:defRPr/>
              </a:pPr>
              <a:t>82</a:t>
            </a:fld>
            <a:endParaRPr lang="en-US" smtClean="0"/>
          </a:p>
        </p:txBody>
      </p:sp>
      <p:sp>
        <p:nvSpPr>
          <p:cNvPr id="593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90488"/>
            <a:ext cx="7500938" cy="860425"/>
          </a:xfrm>
        </p:spPr>
        <p:txBody>
          <a:bodyPr/>
          <a:lstStyle/>
          <a:p>
            <a:r>
              <a:rPr lang="en-US" dirty="0" smtClean="0"/>
              <a:t>Treasury Yield Curves:  </a:t>
            </a:r>
            <a:br>
              <a:rPr lang="en-US" dirty="0" smtClean="0"/>
            </a:br>
            <a:r>
              <a:rPr lang="en-US" dirty="0" smtClean="0"/>
              <a:t>Pre-Crisis (July 2007) vs. Feb. 2014 </a:t>
            </a:r>
          </a:p>
        </p:txBody>
      </p:sp>
      <p:graphicFrame>
        <p:nvGraphicFramePr>
          <p:cNvPr id="59394" name="Object 3"/>
          <p:cNvGraphicFramePr>
            <a:graphicFrameLocks noChangeAspect="1"/>
          </p:cNvGraphicFramePr>
          <p:nvPr>
            <p:extLst/>
          </p:nvPr>
        </p:nvGraphicFramePr>
        <p:xfrm>
          <a:off x="444500" y="1290638"/>
          <a:ext cx="8335963" cy="426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44018" name="Chart" r:id="rId4" imgW="8439161" imgH="4314888" progId="MSGraph.Chart.8">
                  <p:embed followColorScheme="full"/>
                </p:oleObj>
              </mc:Choice>
              <mc:Fallback>
                <p:oleObj name="Chart" r:id="rId4" imgW="8439161" imgH="431488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444500" y="1290638"/>
                        <a:ext cx="8335963" cy="426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0228" name="AutoShape 4"/>
          <p:cNvSpPr>
            <a:spLocks noChangeArrowheads="1"/>
          </p:cNvSpPr>
          <p:nvPr/>
        </p:nvSpPr>
        <p:spPr bwMode="blackWhite">
          <a:xfrm>
            <a:off x="4612481" y="1169988"/>
            <a:ext cx="3851685" cy="1092200"/>
          </a:xfrm>
          <a:prstGeom prst="wedgeRectCallout">
            <a:avLst>
              <a:gd name="adj1" fmla="val 25321"/>
              <a:gd name="adj2" fmla="val 9803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+mn-cs"/>
              </a:rPr>
              <a:t>Longer term yields are expected to rise in 2014 and 2015 while short-term yields will not begin to normalize until 2015 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100229" name="Rectangle 5"/>
          <p:cNvSpPr>
            <a:spLocks noChangeArrowheads="1"/>
          </p:cNvSpPr>
          <p:nvPr/>
        </p:nvSpPr>
        <p:spPr bwMode="blackWhite">
          <a:xfrm>
            <a:off x="628650" y="5772150"/>
            <a:ext cx="8070850" cy="687644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Higher longer-term yields will help insurers but short term yields are expected to lag behind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389410"/>
            <a:ext cx="7569200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Federal Reserve Board of Governors (2006-2013), Swiss Re (2014-2015); </a:t>
            </a:r>
            <a:r>
              <a:rPr lang="en-US" sz="1100" dirty="0"/>
              <a:t>Insurance Information Institute.</a:t>
            </a:r>
          </a:p>
        </p:txBody>
      </p:sp>
    </p:spTree>
    <p:extLst>
      <p:ext uri="{BB962C8B-B14F-4D97-AF65-F5344CB8AC3E}">
        <p14:creationId xmlns:p14="http://schemas.microsoft.com/office/powerpoint/2010/main" val="24208813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0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00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00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0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0228" grpId="0" animBg="1"/>
      <p:bldP spid="2100229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994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994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169B2D6-33BA-4F31-AE94-E9D48137D90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83</a:t>
            </a:fld>
            <a:endParaRPr lang="en-US" sz="900"/>
          </a:p>
        </p:txBody>
      </p:sp>
      <p:sp>
        <p:nvSpPr>
          <p:cNvPr id="399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4129" y="90488"/>
            <a:ext cx="7866529" cy="860425"/>
          </a:xfrm>
        </p:spPr>
        <p:txBody>
          <a:bodyPr/>
          <a:lstStyle/>
          <a:p>
            <a:r>
              <a:rPr lang="en-US" dirty="0" smtClean="0"/>
              <a:t>Outlook for U.S. Treasury Bond Yields    Through 2015</a:t>
            </a:r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>
            <p:extLst/>
          </p:nvPr>
        </p:nvGraphicFramePr>
        <p:xfrm>
          <a:off x="258548" y="2190923"/>
          <a:ext cx="8445500" cy="349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45042" name="Chart" r:id="rId4" imgW="8543899" imgH="3552866" progId="MSGraph.Chart.8">
                  <p:embed followColorScheme="full"/>
                </p:oleObj>
              </mc:Choice>
              <mc:Fallback>
                <p:oleObj name="Chart" r:id="rId4" imgW="8543899" imgH="355286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58548" y="2190923"/>
                        <a:ext cx="8445500" cy="3497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4" name="Rectangle 5"/>
          <p:cNvSpPr>
            <a:spLocks noChangeArrowheads="1"/>
          </p:cNvSpPr>
          <p:nvPr/>
        </p:nvSpPr>
        <p:spPr bwMode="black">
          <a:xfrm>
            <a:off x="461169" y="1867072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% Yield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2116614" name="Rectangle 6"/>
          <p:cNvSpPr>
            <a:spLocks noChangeArrowheads="1"/>
          </p:cNvSpPr>
          <p:nvPr/>
        </p:nvSpPr>
        <p:spPr bwMode="blackWhite">
          <a:xfrm>
            <a:off x="1358153" y="5486400"/>
            <a:ext cx="6817659" cy="82064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Longer-tail lines like MPL and workers comp will benefit the most from the normalization of yields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blackWhite">
          <a:xfrm>
            <a:off x="4324086" y="1222720"/>
            <a:ext cx="3245114" cy="1224116"/>
          </a:xfrm>
          <a:prstGeom prst="wedgeRectCallout">
            <a:avLst>
              <a:gd name="adj1" fmla="val 49830"/>
              <a:gd name="adj2" fmla="val 11282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+mn-cs"/>
              </a:rPr>
              <a:t>Long-term yields should begin to normalize in 2014 but short-term yields will remain very low until 2015</a:t>
            </a:r>
            <a:endParaRPr lang="en-US" b="1" i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389410"/>
            <a:ext cx="7569200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Federal Reserve Board of Governors (2012-2013), Swiss Re (2014-2015); </a:t>
            </a:r>
            <a:r>
              <a:rPr lang="en-US" sz="1100" dirty="0"/>
              <a:t>Insurance Information Institute.</a:t>
            </a:r>
          </a:p>
        </p:txBody>
      </p:sp>
    </p:spTree>
    <p:extLst>
      <p:ext uri="{BB962C8B-B14F-4D97-AF65-F5344CB8AC3E}">
        <p14:creationId xmlns:p14="http://schemas.microsoft.com/office/powerpoint/2010/main" val="36678780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6614" grpId="0" animBg="1"/>
      <p:bldP spid="11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042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042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54C3BA2-5309-47FB-8C6B-909E44510230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84</a:t>
            </a:fld>
            <a:endParaRPr lang="en-US" sz="900"/>
          </a:p>
        </p:txBody>
      </p:sp>
      <p:graphicFrame>
        <p:nvGraphicFramePr>
          <p:cNvPr id="60418" name="Object 3"/>
          <p:cNvGraphicFramePr>
            <a:graphicFrameLocks/>
          </p:cNvGraphicFramePr>
          <p:nvPr/>
        </p:nvGraphicFramePr>
        <p:xfrm>
          <a:off x="304800" y="1447800"/>
          <a:ext cx="8623300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46066" name="Chart" r:id="rId4" imgW="8620022" imgH="3771782" progId="MSGraph.Chart.8">
                  <p:embed followColorScheme="full"/>
                </p:oleObj>
              </mc:Choice>
              <mc:Fallback>
                <p:oleObj name="Chart" r:id="rId4" imgW="8620022" imgH="3771782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47800"/>
                        <a:ext cx="8623300" cy="377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1050925" y="5410200"/>
            <a:ext cx="6962775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Lower Investment Earnings Place a Greater Burden on Underwriting and Pricing Discipline</a:t>
            </a:r>
          </a:p>
        </p:txBody>
      </p:sp>
      <p:sp>
        <p:nvSpPr>
          <p:cNvPr id="60423" name="Rectangle 4"/>
          <p:cNvSpPr>
            <a:spLocks noChangeArrowheads="1"/>
          </p:cNvSpPr>
          <p:nvPr/>
        </p:nvSpPr>
        <p:spPr bwMode="auto">
          <a:xfrm>
            <a:off x="0" y="6203950"/>
            <a:ext cx="75692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*Based on 2008 Invested Assets and Earned Premiums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**US domestic reinsurance only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A.M. Best; Insurance Information Institute.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1750" y="-46038"/>
            <a:ext cx="7400925" cy="860426"/>
          </a:xfrm>
          <a:prstGeom prst="rect">
            <a:avLst/>
          </a:prstGeom>
        </p:spPr>
        <p:txBody>
          <a:bodyPr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2400" b="1" kern="0">
                <a:solidFill>
                  <a:srgbClr val="225A7A"/>
                </a:solidFill>
                <a:ea typeface="+mj-ea"/>
                <a:cs typeface="+mj-cs"/>
              </a:rPr>
              <a:t>Reduction in Combined Ratio Necessary to Offset 1% Decline in Investment Yield to Maintain Constant ROE, by Line*</a:t>
            </a:r>
            <a:endParaRPr lang="en-US" sz="24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9226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20484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13668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3AF5DC5B-F6B8-40B2-84D4-591C15945005}" type="slidenum">
              <a:rPr lang="en-US" sz="900" smtClean="0"/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85</a:t>
            </a:fld>
            <a:endParaRPr lang="en-US" sz="900" smtClean="0"/>
          </a:p>
        </p:txBody>
      </p:sp>
      <p:sp>
        <p:nvSpPr>
          <p:cNvPr id="11366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157163"/>
            <a:ext cx="7064375" cy="860425"/>
          </a:xfrm>
        </p:spPr>
        <p:txBody>
          <a:bodyPr/>
          <a:lstStyle/>
          <a:p>
            <a:r>
              <a:rPr lang="en-US" smtClean="0">
                <a:latin typeface="Arial" panose="020B0604020202020204" pitchFamily="34" charset="0"/>
              </a:rPr>
              <a:t>Distribution of Bond Maturities,</a:t>
            </a:r>
            <a:br>
              <a:rPr lang="en-US" smtClean="0">
                <a:latin typeface="Arial" panose="020B0604020202020204" pitchFamily="34" charset="0"/>
              </a:rPr>
            </a:br>
            <a:r>
              <a:rPr lang="en-US" smtClean="0">
                <a:latin typeface="Arial" panose="020B0604020202020204" pitchFamily="34" charset="0"/>
              </a:rPr>
              <a:t>P/C Insurance Industry, 2003-2013</a:t>
            </a:r>
            <a:endParaRPr lang="en-US" sz="2000" smtClean="0">
              <a:latin typeface="Arial" panose="020B0604020202020204" pitchFamily="34" charset="0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401934" y="793820"/>
          <a:ext cx="8340132" cy="5283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3671" name="Rectangle 4"/>
          <p:cNvSpPr>
            <a:spLocks noChangeArrowheads="1"/>
          </p:cNvSpPr>
          <p:nvPr/>
        </p:nvSpPr>
        <p:spPr bwMode="auto">
          <a:xfrm>
            <a:off x="0" y="6389688"/>
            <a:ext cx="81216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endParaRPr lang="en-US" sz="1100"/>
          </a:p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sz="1100"/>
              <a:t>Sources: SNL Financial; Insurance Information Institute. </a:t>
            </a:r>
          </a:p>
        </p:txBody>
      </p:sp>
      <p:sp>
        <p:nvSpPr>
          <p:cNvPr id="113672" name="Rectangle 5"/>
          <p:cNvSpPr>
            <a:spLocks noChangeArrowheads="1"/>
          </p:cNvSpPr>
          <p:nvPr/>
        </p:nvSpPr>
        <p:spPr bwMode="blackWhite">
          <a:xfrm>
            <a:off x="222250" y="5248275"/>
            <a:ext cx="8740775" cy="12668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Tx/>
              <a:buNone/>
            </a:pPr>
            <a:r>
              <a:rPr lang="en-US" sz="1600" b="1">
                <a:solidFill>
                  <a:schemeClr val="bg1"/>
                </a:solidFill>
              </a:rPr>
              <a:t>The main shift over these years has been from bonds with longer maturities to bonds with shorter maturities. The industry first trimmed its holdings of over-10-year bonds (from 24.6% in 2003 to 15.5% in 2012) and then trimmed bonds in the 5-10-year category (from 31.3% in 2003 to 27.6% in 2012) .</a:t>
            </a:r>
            <a:r>
              <a:rPr lang="en-US" sz="1600" b="1">
                <a:solidFill>
                  <a:srgbClr val="FFFFFF"/>
                </a:solidFill>
              </a:rPr>
              <a:t> Falling average maturity of the P/C industry’s bond portfolio is contributing to a drop in investment income along with lower yields.</a:t>
            </a:r>
          </a:p>
        </p:txBody>
      </p:sp>
    </p:spTree>
    <p:extLst>
      <p:ext uri="{BB962C8B-B14F-4D97-AF65-F5344CB8AC3E}">
        <p14:creationId xmlns:p14="http://schemas.microsoft.com/office/powerpoint/2010/main" val="172839744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 animBg="0"/>
        </p:bldSub>
      </p:bldGraphic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Bonds Rated NAIC Quality Category 3-6 as a Percent of Total Bonds, 2003–2012</a:t>
            </a:r>
            <a:endParaRPr lang="en-US" baseline="30000" smtClean="0">
              <a:latin typeface="Arial" pitchFamily="34" charset="0"/>
            </a:endParaRPr>
          </a:p>
        </p:txBody>
      </p:sp>
      <p:graphicFrame>
        <p:nvGraphicFramePr>
          <p:cNvPr id="14338" name="Object 3"/>
          <p:cNvGraphicFramePr>
            <a:graphicFrameLocks/>
          </p:cNvGraphicFramePr>
          <p:nvPr/>
        </p:nvGraphicFramePr>
        <p:xfrm>
          <a:off x="260350" y="1211263"/>
          <a:ext cx="8451850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47090" name="Chart" r:id="rId4" imgW="8429714" imgH="3638435" progId="MSGraph.Chart.8">
                  <p:embed followColorScheme="full"/>
                </p:oleObj>
              </mc:Choice>
              <mc:Fallback>
                <p:oleObj name="Chart" r:id="rId4" imgW="8429714" imgH="3638435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1211263"/>
                        <a:ext cx="8451850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484188" y="5078413"/>
            <a:ext cx="8283575" cy="117316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There are many ways to capture higher yields on bond portfolios.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One is to accept greater risk, as measured by NAIC bond ratings.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The ratings range from 1 to 6, with the highest quality rated 1.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Even in 2012, over 95% of the industry’s bonds were rated 1 or 2.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68288" y="6348413"/>
            <a:ext cx="6132512" cy="290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Sources: SNL Financial; Insurance Information Institute.</a:t>
            </a:r>
          </a:p>
        </p:txBody>
      </p:sp>
      <p:sp>
        <p:nvSpPr>
          <p:cNvPr id="7" name="AutoShape 38"/>
          <p:cNvSpPr>
            <a:spLocks noChangeArrowheads="1"/>
          </p:cNvSpPr>
          <p:nvPr/>
        </p:nvSpPr>
        <p:spPr bwMode="blackWhite">
          <a:xfrm>
            <a:off x="3001963" y="1143000"/>
            <a:ext cx="3227387" cy="1173163"/>
          </a:xfrm>
          <a:prstGeom prst="wedgeRectCallout">
            <a:avLst>
              <a:gd name="adj1" fmla="val 100125"/>
              <a:gd name="adj2" fmla="val 982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From 2006-07 to year-end 2012, the percentage of lower-quality bonds in P/C industry portfolios more than doubled</a:t>
            </a:r>
          </a:p>
        </p:txBody>
      </p:sp>
    </p:spTree>
    <p:extLst>
      <p:ext uri="{BB962C8B-B14F-4D97-AF65-F5344CB8AC3E}">
        <p14:creationId xmlns:p14="http://schemas.microsoft.com/office/powerpoint/2010/main" val="364832406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7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210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000" smtClean="0">
                <a:solidFill>
                  <a:schemeClr val="bg1"/>
                </a:solidFill>
              </a:rPr>
              <a:t>Shifting Legal Liability &amp; </a:t>
            </a:r>
            <a:br>
              <a:rPr lang="en-US" sz="4000" smtClean="0">
                <a:solidFill>
                  <a:schemeClr val="bg1"/>
                </a:solidFill>
              </a:rPr>
            </a:br>
            <a:r>
              <a:rPr lang="en-US" sz="4000" smtClean="0">
                <a:solidFill>
                  <a:schemeClr val="bg1"/>
                </a:solidFill>
              </a:rPr>
              <a:t>Tort Environment</a:t>
            </a:r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C710E649-C827-46C1-98F4-B0DC0381DD96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87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2214" name="Rectangle 6"/>
          <p:cNvSpPr>
            <a:spLocks noChangeArrowheads="1"/>
          </p:cNvSpPr>
          <p:nvPr/>
        </p:nvSpPr>
        <p:spPr bwMode="auto">
          <a:xfrm>
            <a:off x="363538" y="4324350"/>
            <a:ext cx="8416925" cy="1076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>
                <a:solidFill>
                  <a:srgbClr val="225A7A"/>
                </a:solidFill>
              </a:rPr>
              <a:t>Is the Tort Pendulum</a:t>
            </a:r>
            <a:br>
              <a:rPr lang="en-US" sz="3800" b="1">
                <a:solidFill>
                  <a:srgbClr val="225A7A"/>
                </a:solidFill>
              </a:rPr>
            </a:br>
            <a:r>
              <a:rPr lang="en-US" sz="3800" b="1">
                <a:solidFill>
                  <a:srgbClr val="225A7A"/>
                </a:solidFill>
              </a:rPr>
              <a:t>Swinging Against Insurers?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0889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4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4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2210" grpId="0" animBg="1"/>
      <p:bldP spid="2142214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6042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B3AF9-3C12-49F0-BEBE-033FFF75D5DB}" type="slidenum">
              <a:rPr lang="en-US" smtClean="0"/>
              <a:pPr>
                <a:defRPr/>
              </a:pPr>
              <a:t>88</a:t>
            </a:fld>
            <a:endParaRPr lang="en-US" smtClean="0"/>
          </a:p>
        </p:txBody>
      </p:sp>
      <p:sp>
        <p:nvSpPr>
          <p:cNvPr id="614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470" y="90488"/>
            <a:ext cx="7699375" cy="860425"/>
          </a:xfrm>
        </p:spPr>
        <p:txBody>
          <a:bodyPr/>
          <a:lstStyle/>
          <a:p>
            <a:r>
              <a:rPr lang="en-US" sz="2400" dirty="0" smtClean="0"/>
              <a:t>Over the Last Three Decades, Total Tort Costs as a % of GDP Appear Somewhat Cyclical, 1980-2013E</a:t>
            </a:r>
          </a:p>
        </p:txBody>
      </p:sp>
      <p:graphicFrame>
        <p:nvGraphicFramePr>
          <p:cNvPr id="61442" name="Object 3"/>
          <p:cNvGraphicFramePr>
            <a:graphicFrameLocks noGrp="1"/>
          </p:cNvGraphicFramePr>
          <p:nvPr>
            <p:ph type="chart" idx="4294967295"/>
          </p:nvPr>
        </p:nvGraphicFramePr>
        <p:xfrm>
          <a:off x="166688" y="1627188"/>
          <a:ext cx="8731250" cy="453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11279" name="Chart" r:id="rId4" imgW="8715311" imgH="4524357" progId="MSGraph.Chart.8">
                  <p:embed followColorScheme="full"/>
                </p:oleObj>
              </mc:Choice>
              <mc:Fallback>
                <p:oleObj name="Chart" r:id="rId4" imgW="8715311" imgH="4524357" progId="MSGraph.Chart.8">
                  <p:embed followColorScheme="full"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66688" y="1627188"/>
                        <a:ext cx="8731250" cy="453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7" name="Rectangle 4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61448" name="Rectangle 5"/>
          <p:cNvSpPr>
            <a:spLocks noChangeArrowheads="1"/>
          </p:cNvSpPr>
          <p:nvPr/>
        </p:nvSpPr>
        <p:spPr bwMode="auto">
          <a:xfrm>
            <a:off x="0" y="6575425"/>
            <a:ext cx="75692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Towers Watson, </a:t>
            </a:r>
            <a:r>
              <a:rPr lang="en-US" sz="1100" i="1" dirty="0" smtClean="0"/>
              <a:t>2011 </a:t>
            </a:r>
            <a:r>
              <a:rPr lang="en-US" sz="1100" i="1" dirty="0"/>
              <a:t>Update on US Tort Cost Trends</a:t>
            </a:r>
            <a:r>
              <a:rPr lang="en-US" sz="1100" dirty="0"/>
              <a:t>, Appendix 1A</a:t>
            </a:r>
          </a:p>
        </p:txBody>
      </p:sp>
      <p:sp>
        <p:nvSpPr>
          <p:cNvPr id="1989639" name="AutoShape 7"/>
          <p:cNvSpPr>
            <a:spLocks noChangeArrowheads="1"/>
          </p:cNvSpPr>
          <p:nvPr/>
        </p:nvSpPr>
        <p:spPr bwMode="blackWhite">
          <a:xfrm>
            <a:off x="2402262" y="4775667"/>
            <a:ext cx="3864067" cy="935037"/>
          </a:xfrm>
          <a:prstGeom prst="wedgeRectCallout">
            <a:avLst>
              <a:gd name="adj1" fmla="val 71004"/>
              <a:gd name="adj2" fmla="val -3410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Tort 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costs  in dollar terms have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r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emained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h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igh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but 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relatively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s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table since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the mid-2000s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., but are down   substantially as a share of GDP</a:t>
            </a:r>
            <a:endParaRPr lang="en-US" sz="16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6213363" y="2904565"/>
            <a:ext cx="1559037" cy="753035"/>
          </a:xfrm>
          <a:prstGeom prst="wedgeRectCallout">
            <a:avLst>
              <a:gd name="adj1" fmla="val 2754"/>
              <a:gd name="adj2" fmla="val 15171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Deepwater Horizon Spike in 2010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7894246" y="4927226"/>
            <a:ext cx="1061495" cy="720538"/>
          </a:xfrm>
          <a:prstGeom prst="wedgeRectCallout">
            <a:avLst>
              <a:gd name="adj1" fmla="val -69415"/>
              <a:gd name="adj2" fmla="val -3815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1.68% of GDP in 2013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blackWhite">
          <a:xfrm>
            <a:off x="3980329" y="2094378"/>
            <a:ext cx="1456765" cy="958103"/>
          </a:xfrm>
          <a:prstGeom prst="wedgeRectCallout">
            <a:avLst>
              <a:gd name="adj1" fmla="val 68667"/>
              <a:gd name="adj2" fmla="val 3968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2.21% of GDP in 2003 = pre-tort reform peak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9554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8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9639" grpId="0" animBg="1"/>
      <p:bldP spid="11" grpId="0" animBg="1"/>
      <p:bldP spid="12" grpId="0" animBg="1"/>
      <p:bldP spid="13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018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018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6E6B276-B00D-4649-880D-E50F174CC9E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89</a:t>
            </a:fld>
            <a:endParaRPr lang="en-US" sz="900"/>
          </a:p>
        </p:txBody>
      </p:sp>
      <p:sp>
        <p:nvSpPr>
          <p:cNvPr id="501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Commercial Lines Tort Costs: Insured vs. Self-(Un)Insured Shares, 1973-2010</a:t>
            </a:r>
          </a:p>
        </p:txBody>
      </p:sp>
      <p:sp>
        <p:nvSpPr>
          <p:cNvPr id="50184" name="Rectangle 4"/>
          <p:cNvSpPr>
            <a:spLocks noChangeArrowheads="1"/>
          </p:cNvSpPr>
          <p:nvPr/>
        </p:nvSpPr>
        <p:spPr bwMode="black">
          <a:xfrm>
            <a:off x="174813" y="1506071"/>
            <a:ext cx="2030506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Billions of Dollars</a:t>
            </a:r>
            <a:endParaRPr lang="en-US" sz="1600" b="1" dirty="0">
              <a:solidFill>
                <a:srgbClr val="225A7A"/>
              </a:solidFill>
            </a:endParaRPr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263525" y="1922929"/>
          <a:ext cx="8537575" cy="383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12303" name="Chart" r:id="rId4" imgW="8772538" imgH="3305067" progId="MSGraph.Chart.8">
                  <p:embed followColorScheme="full"/>
                </p:oleObj>
              </mc:Choice>
              <mc:Fallback>
                <p:oleObj name="Chart" r:id="rId4" imgW="8772538" imgH="3305067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1922929"/>
                        <a:ext cx="8537575" cy="383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833718" y="5724804"/>
            <a:ext cx="7812741" cy="8239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Tort Costs and the Share Retained by Risks Both Grew Rapidly from the mid-1970s to mid-2000s, When Tort Costs Began to Fall But Self-Insurance Shares Continued to Rise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2631926" y="342189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$9.5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1058617" y="226545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$15.0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1" name="TextBox 10"/>
          <p:cNvSpPr txBox="1">
            <a:spLocks noChangeArrowheads="1"/>
          </p:cNvSpPr>
          <p:nvPr/>
        </p:nvSpPr>
        <p:spPr bwMode="auto">
          <a:xfrm>
            <a:off x="4182821" y="348016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$6.0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blackWhite">
          <a:xfrm>
            <a:off x="1362633" y="2743200"/>
            <a:ext cx="1474696" cy="1873625"/>
          </a:xfrm>
          <a:prstGeom prst="wedgeRectCallout">
            <a:avLst>
              <a:gd name="adj1" fmla="val -59804"/>
              <a:gd name="adj2" fmla="val 75915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1973: Commercial Tort Costs Totaled $6.49B, 94% was insured, 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6" name="AutoShape 8"/>
          <p:cNvSpPr>
            <a:spLocks noChangeArrowheads="1"/>
          </p:cNvSpPr>
          <p:nvPr/>
        </p:nvSpPr>
        <p:spPr bwMode="blackWhite">
          <a:xfrm>
            <a:off x="2926968" y="2756648"/>
            <a:ext cx="1658479" cy="1089211"/>
          </a:xfrm>
          <a:prstGeom prst="wedgeRectCallout">
            <a:avLst>
              <a:gd name="adj1" fmla="val -13186"/>
              <a:gd name="adj2" fmla="val 90730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1985: $46.6B 74.5% insured, 25.5%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3" name="AutoShape 8"/>
          <p:cNvSpPr>
            <a:spLocks noChangeArrowheads="1"/>
          </p:cNvSpPr>
          <p:nvPr/>
        </p:nvSpPr>
        <p:spPr bwMode="blackWhite">
          <a:xfrm>
            <a:off x="4719902" y="2129122"/>
            <a:ext cx="1658479" cy="1089211"/>
          </a:xfrm>
          <a:prstGeom prst="wedgeRectCallout">
            <a:avLst>
              <a:gd name="adj1" fmla="val -5078"/>
              <a:gd name="adj2" fmla="val 8826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1995: $83.6B 69.5% insured, 30.5%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4" name="AutoShape 8"/>
          <p:cNvSpPr>
            <a:spLocks noChangeArrowheads="1"/>
          </p:cNvSpPr>
          <p:nvPr/>
        </p:nvSpPr>
        <p:spPr bwMode="blackWhite">
          <a:xfrm>
            <a:off x="6459048" y="1098187"/>
            <a:ext cx="1658479" cy="1089211"/>
          </a:xfrm>
          <a:prstGeom prst="wedgeRectCallout">
            <a:avLst>
              <a:gd name="adj1" fmla="val 11139"/>
              <a:gd name="adj2" fmla="val 69742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2005: $143.5B 66.4% insured, 33.6%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blackWhite">
          <a:xfrm>
            <a:off x="6719024" y="4101363"/>
            <a:ext cx="1658479" cy="1089211"/>
          </a:xfrm>
          <a:prstGeom prst="wedgeRectCallout">
            <a:avLst>
              <a:gd name="adj1" fmla="val 54112"/>
              <a:gd name="adj2" fmla="val -132727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2009: $126.5B 64.4% insured, 35.6%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0" y="6615766"/>
            <a:ext cx="75692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Towers Watson, </a:t>
            </a:r>
            <a:r>
              <a:rPr lang="en-US" sz="1100" i="1" dirty="0" smtClean="0"/>
              <a:t>2011 </a:t>
            </a:r>
            <a:r>
              <a:rPr lang="en-US" sz="1100" i="1" dirty="0"/>
              <a:t>Update on US Tort Cost Trends</a:t>
            </a:r>
            <a:r>
              <a:rPr lang="en-US" sz="1100" dirty="0"/>
              <a:t>, </a:t>
            </a:r>
            <a:r>
              <a:rPr lang="en-US" sz="1100" dirty="0" smtClean="0"/>
              <a:t>III Calculations based on data from Appendix  4.</a:t>
            </a:r>
            <a:endParaRPr lang="en-US" sz="1100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3850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9" grpId="0" animBg="1"/>
      <p:bldP spid="36" grpId="0" animBg="1"/>
      <p:bldP spid="43" grpId="0" animBg="1"/>
      <p:bldP spid="44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0" y="7620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774700" y="990600"/>
            <a:ext cx="74612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1"/>
            <p:extLst/>
          </p:nvPr>
        </p:nvGraphicFramePr>
        <p:xfrm>
          <a:off x="342900" y="1219201"/>
          <a:ext cx="8280400" cy="513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085" name="Rectangle 3"/>
          <p:cNvSpPr>
            <a:spLocks noChangeArrowheads="1"/>
          </p:cNvSpPr>
          <p:nvPr/>
        </p:nvSpPr>
        <p:spPr bwMode="auto">
          <a:xfrm>
            <a:off x="0" y="6354763"/>
            <a:ext cx="8686800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 dirty="0" smtClean="0"/>
              <a:t>Source: Bureau of Labor Statistics, Insurance Information Institute.</a:t>
            </a:r>
            <a:endParaRPr lang="en-US" sz="1200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black">
          <a:xfrm>
            <a:off x="255588" y="0"/>
            <a:ext cx="755015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latin typeface="Arial" charset="0"/>
                <a:ea typeface="+mj-ea"/>
                <a:cs typeface="+mj-cs"/>
              </a:rPr>
              <a:t>Occupations Ranked by Projected Percentage Growth, 2012-2022F</a:t>
            </a:r>
            <a:endParaRPr lang="en-US" sz="3000" b="1" kern="0" dirty="0">
              <a:solidFill>
                <a:srgbClr val="225A7A"/>
              </a:solidFill>
              <a:latin typeface="Arial" charset="0"/>
              <a:ea typeface="+mj-ea"/>
              <a:cs typeface="+mj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F8A956C-F006-41BF-B797-227C396AF0FC}" type="slidenum">
              <a:rPr lang="en-US"/>
              <a:pPr/>
              <a:t>9</a:t>
            </a:fld>
            <a:endParaRPr lang="en-US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5686424" y="3936898"/>
            <a:ext cx="3362325" cy="1235484"/>
          </a:xfrm>
          <a:prstGeom prst="wedgeRectCallout">
            <a:avLst>
              <a:gd name="adj1" fmla="val 10835"/>
              <a:gd name="adj2" fmla="val -24155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Healthcare professions are expected to grow at 2 to nearly 3 times employment growth overall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990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018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018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6E6B276-B00D-4649-880D-E50F174CC9E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90</a:t>
            </a:fld>
            <a:endParaRPr lang="en-US" sz="900"/>
          </a:p>
        </p:txBody>
      </p:sp>
      <p:sp>
        <p:nvSpPr>
          <p:cNvPr id="501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Commercial Lines Tort Costs: Insured vs. Self-(Un)Insured Shares, 1973-2010</a:t>
            </a:r>
          </a:p>
        </p:txBody>
      </p:sp>
      <p:sp>
        <p:nvSpPr>
          <p:cNvPr id="50184" name="Rectangle 4"/>
          <p:cNvSpPr>
            <a:spLocks noChangeArrowheads="1"/>
          </p:cNvSpPr>
          <p:nvPr/>
        </p:nvSpPr>
        <p:spPr bwMode="black">
          <a:xfrm>
            <a:off x="174813" y="1506071"/>
            <a:ext cx="2030506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Percent</a:t>
            </a:r>
            <a:endParaRPr lang="en-US" sz="1600" b="1" dirty="0">
              <a:solidFill>
                <a:srgbClr val="225A7A"/>
              </a:solidFill>
            </a:endParaRPr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263525" y="1922929"/>
          <a:ext cx="8537575" cy="383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13327" name="Chart" r:id="rId4" imgW="8772538" imgH="3305067" progId="MSGraph.Chart.8">
                  <p:embed followColorScheme="full"/>
                </p:oleObj>
              </mc:Choice>
              <mc:Fallback>
                <p:oleObj name="Chart" r:id="rId4" imgW="8772538" imgH="3305067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1922929"/>
                        <a:ext cx="8537575" cy="383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833718" y="5724804"/>
            <a:ext cx="7812741" cy="8239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The Share of Tort Costs Retained by Risks Has Been Steadily Increasing for Nearly 40 Years.  This Trend Contributes Has Left Insurers With Less Control Over Pricing.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blackWhite">
          <a:xfrm>
            <a:off x="1510552" y="3133164"/>
            <a:ext cx="1461248" cy="1062319"/>
          </a:xfrm>
          <a:prstGeom prst="wedgeRectCallout">
            <a:avLst>
              <a:gd name="adj1" fmla="val -60734"/>
              <a:gd name="adj2" fmla="val -121469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1973: 94% was insured, 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6" name="AutoShape 8"/>
          <p:cNvSpPr>
            <a:spLocks noChangeArrowheads="1"/>
          </p:cNvSpPr>
          <p:nvPr/>
        </p:nvSpPr>
        <p:spPr bwMode="blackWhite">
          <a:xfrm>
            <a:off x="3088334" y="3133165"/>
            <a:ext cx="1389538" cy="1089211"/>
          </a:xfrm>
          <a:prstGeom prst="wedgeRectCallout">
            <a:avLst>
              <a:gd name="adj1" fmla="val -23727"/>
              <a:gd name="adj2" fmla="val -67295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1985:74.5% insured, 25.5%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3" name="AutoShape 8"/>
          <p:cNvSpPr>
            <a:spLocks noChangeArrowheads="1"/>
          </p:cNvSpPr>
          <p:nvPr/>
        </p:nvSpPr>
        <p:spPr bwMode="blackWhite">
          <a:xfrm>
            <a:off x="4585431" y="3514169"/>
            <a:ext cx="1479193" cy="1089211"/>
          </a:xfrm>
          <a:prstGeom prst="wedgeRectCallout">
            <a:avLst>
              <a:gd name="adj1" fmla="val 14774"/>
              <a:gd name="adj2" fmla="val -84579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1995: 69.5% insured, 30.5%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4" name="AutoShape 8"/>
          <p:cNvSpPr>
            <a:spLocks noChangeArrowheads="1"/>
          </p:cNvSpPr>
          <p:nvPr/>
        </p:nvSpPr>
        <p:spPr bwMode="blackWhite">
          <a:xfrm>
            <a:off x="6230447" y="3451422"/>
            <a:ext cx="1367141" cy="1187813"/>
          </a:xfrm>
          <a:prstGeom prst="wedgeRectCallout">
            <a:avLst>
              <a:gd name="adj1" fmla="val 39392"/>
              <a:gd name="adj2" fmla="val -72234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2005: 66.4% insured, 33.6%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blackWhite">
          <a:xfrm>
            <a:off x="5096435" y="1438836"/>
            <a:ext cx="3119717" cy="1317811"/>
          </a:xfrm>
          <a:prstGeom prst="wedgeRectCallout">
            <a:avLst>
              <a:gd name="adj1" fmla="val 57644"/>
              <a:gd name="adj2" fmla="val 103995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2010: $138.1B 56.6% insured, 44.4% self-(un)insured (distorted by Deepwater Horizon event with most losses retained by BP)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0" y="6615766"/>
            <a:ext cx="75692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Towers Watson, </a:t>
            </a:r>
            <a:r>
              <a:rPr lang="en-US" sz="1100" i="1" dirty="0" smtClean="0"/>
              <a:t>2011 </a:t>
            </a:r>
            <a:r>
              <a:rPr lang="en-US" sz="1100" i="1" dirty="0"/>
              <a:t>Update on US Tort Cost Trends</a:t>
            </a:r>
            <a:r>
              <a:rPr lang="en-US" sz="1100" dirty="0"/>
              <a:t>, </a:t>
            </a:r>
            <a:r>
              <a:rPr lang="en-US" sz="1100" dirty="0" smtClean="0"/>
              <a:t>III Calculations based on data from Appendix  4.</a:t>
            </a:r>
            <a:endParaRPr lang="en-US" sz="1100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7804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9" grpId="0" animBg="1"/>
      <p:bldP spid="36" grpId="0" animBg="1"/>
      <p:bldP spid="43" grpId="0" animBg="1"/>
      <p:bldP spid="44" grpId="0" animBg="1"/>
      <p:bldP spid="45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0"/>
            <a:ext cx="7086600" cy="1143000"/>
          </a:xfrm>
        </p:spPr>
        <p:txBody>
          <a:bodyPr/>
          <a:lstStyle/>
          <a:p>
            <a:r>
              <a:rPr lang="en-US" dirty="0" smtClean="0"/>
              <a:t>Business Leaders Ranking of Liability Systems in 2012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46188"/>
            <a:ext cx="3810000" cy="4572000"/>
          </a:xfrm>
        </p:spPr>
        <p:txBody>
          <a:bodyPr/>
          <a:lstStyle/>
          <a:p>
            <a:pPr marL="533400" indent="-533400"/>
            <a:r>
              <a:rPr lang="en-US" sz="2400" b="1" u="sng" dirty="0" smtClean="0"/>
              <a:t>Best States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Delaware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Nebraska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Wyoming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Minnesota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Kansas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Idaho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Virginia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North Dakota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Utah</a:t>
            </a:r>
          </a:p>
          <a:p>
            <a:pPr marL="533400" indent="-533400">
              <a:buFontTx/>
              <a:buAutoNum type="arabicPeriod"/>
            </a:pPr>
            <a:r>
              <a:rPr lang="en-US" sz="2000" dirty="0" smtClean="0"/>
              <a:t>Iowa</a:t>
            </a:r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6163" y="1222375"/>
            <a:ext cx="3810000" cy="4572000"/>
          </a:xfrm>
        </p:spPr>
        <p:txBody>
          <a:bodyPr/>
          <a:lstStyle/>
          <a:p>
            <a:pPr marL="533400" indent="-533400"/>
            <a:r>
              <a:rPr lang="en-US" sz="2400" b="1" u="sng" dirty="0" smtClean="0"/>
              <a:t>Worst States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Florida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Oklahoma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Alabama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New Mexico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Montana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Illinois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California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Mississippi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Louisiana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West Virginia</a:t>
            </a: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76200" y="6477000"/>
            <a:ext cx="67897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100" dirty="0"/>
              <a:t>Source:  US Chamber of Commerce </a:t>
            </a:r>
            <a:r>
              <a:rPr lang="en-US" sz="1100" dirty="0" smtClean="0"/>
              <a:t>2012 </a:t>
            </a:r>
            <a:r>
              <a:rPr lang="en-US" sz="1100" dirty="0"/>
              <a:t>State Liability Systems Ranking Study; Insurance Info. Institute.</a:t>
            </a:r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2451100" y="1450975"/>
            <a:ext cx="1889125" cy="4000858"/>
            <a:chOff x="69" y="668"/>
            <a:chExt cx="1432" cy="2778"/>
          </a:xfrm>
        </p:grpSpPr>
        <p:sp>
          <p:nvSpPr>
            <p:cNvPr id="145423" name="Rectangle 99"/>
            <p:cNvSpPr>
              <a:spLocks noChangeArrowheads="1"/>
            </p:cNvSpPr>
            <p:nvPr/>
          </p:nvSpPr>
          <p:spPr bwMode="blackWhite">
            <a:xfrm>
              <a:off x="77" y="672"/>
              <a:ext cx="1391" cy="1064"/>
            </a:xfrm>
            <a:prstGeom prst="rect">
              <a:avLst/>
            </a:prstGeom>
            <a:solidFill>
              <a:srgbClr val="ECF6F8"/>
            </a:soli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4" name="Rectangle 100"/>
            <p:cNvSpPr>
              <a:spLocks noChangeArrowheads="1"/>
            </p:cNvSpPr>
            <p:nvPr/>
          </p:nvSpPr>
          <p:spPr bwMode="blackWhite">
            <a:xfrm>
              <a:off x="69" y="668"/>
              <a:ext cx="1416" cy="289"/>
            </a:xfrm>
            <a:prstGeom prst="rect">
              <a:avLst/>
            </a:prstGeom>
            <a:gradFill rotWithShape="1">
              <a:gsLst>
                <a:gs pos="0">
                  <a:srgbClr val="378798"/>
                </a:gs>
                <a:gs pos="100000">
                  <a:srgbClr val="2A6774"/>
                </a:gs>
              </a:gsLst>
              <a:lin ang="5400000" scaled="1"/>
            </a:gra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5000"/>
                </a:lnSpc>
                <a:spcBef>
                  <a:spcPct val="25000"/>
                </a:spcBef>
              </a:pPr>
              <a:r>
                <a:rPr lang="en-US" b="1" dirty="0">
                  <a:solidFill>
                    <a:srgbClr val="FFFFFF"/>
                  </a:solidFill>
                </a:rPr>
                <a:t>New in </a:t>
              </a:r>
              <a:r>
                <a:rPr lang="en-US" b="1" dirty="0" smtClean="0">
                  <a:solidFill>
                    <a:srgbClr val="FFFFFF"/>
                  </a:solidFill>
                </a:rPr>
                <a:t>2012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45425" name="Text Box 101"/>
            <p:cNvSpPr txBox="1">
              <a:spLocks noChangeArrowheads="1"/>
            </p:cNvSpPr>
            <p:nvPr/>
          </p:nvSpPr>
          <p:spPr bwMode="auto">
            <a:xfrm>
              <a:off x="89" y="974"/>
              <a:ext cx="1387" cy="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Wyoming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Minnesota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Kansas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Idaho</a:t>
              </a:r>
              <a:endParaRPr lang="en-US" sz="1500" dirty="0"/>
            </a:p>
          </p:txBody>
        </p:sp>
        <p:sp>
          <p:nvSpPr>
            <p:cNvPr id="145426" name="Rectangle 102"/>
            <p:cNvSpPr>
              <a:spLocks noChangeArrowheads="1"/>
            </p:cNvSpPr>
            <p:nvPr/>
          </p:nvSpPr>
          <p:spPr bwMode="blackWhite">
            <a:xfrm>
              <a:off x="77" y="2071"/>
              <a:ext cx="1416" cy="1205"/>
            </a:xfrm>
            <a:prstGeom prst="rect">
              <a:avLst/>
            </a:prstGeom>
            <a:solidFill>
              <a:srgbClr val="F0F1EF"/>
            </a:soli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7" name="Rectangle 103"/>
            <p:cNvSpPr>
              <a:spLocks noChangeArrowheads="1"/>
            </p:cNvSpPr>
            <p:nvPr/>
          </p:nvSpPr>
          <p:spPr bwMode="blackWhite">
            <a:xfrm>
              <a:off x="85" y="2063"/>
              <a:ext cx="1416" cy="310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5400000" scaled="1"/>
            </a:gra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</a:pPr>
              <a:r>
                <a:rPr lang="en-US" b="1">
                  <a:solidFill>
                    <a:srgbClr val="FFFFFF"/>
                  </a:solidFill>
                </a:rPr>
                <a:t>Drop-offs</a:t>
              </a:r>
            </a:p>
          </p:txBody>
        </p:sp>
        <p:sp>
          <p:nvSpPr>
            <p:cNvPr id="145428" name="Text Box 104"/>
            <p:cNvSpPr txBox="1">
              <a:spLocks noChangeArrowheads="1"/>
            </p:cNvSpPr>
            <p:nvPr/>
          </p:nvSpPr>
          <p:spPr bwMode="auto">
            <a:xfrm>
              <a:off x="109" y="2500"/>
              <a:ext cx="1369" cy="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Indiana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Colorado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Massachusetts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South Dakota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endParaRPr lang="en-US" sz="1500" dirty="0"/>
            </a:p>
          </p:txBody>
        </p:sp>
      </p:grpSp>
      <p:grpSp>
        <p:nvGrpSpPr>
          <p:cNvPr id="3" name="Group 98"/>
          <p:cNvGrpSpPr>
            <a:grpSpLocks/>
          </p:cNvGrpSpPr>
          <p:nvPr/>
        </p:nvGrpSpPr>
        <p:grpSpPr bwMode="auto">
          <a:xfrm>
            <a:off x="6896100" y="1762125"/>
            <a:ext cx="1987550" cy="3228975"/>
            <a:chOff x="69" y="668"/>
            <a:chExt cx="1424" cy="1862"/>
          </a:xfrm>
        </p:grpSpPr>
        <p:sp>
          <p:nvSpPr>
            <p:cNvPr id="145417" name="Rectangle 99"/>
            <p:cNvSpPr>
              <a:spLocks noChangeArrowheads="1"/>
            </p:cNvSpPr>
            <p:nvPr/>
          </p:nvSpPr>
          <p:spPr bwMode="blackWhite">
            <a:xfrm>
              <a:off x="77" y="672"/>
              <a:ext cx="1416" cy="830"/>
            </a:xfrm>
            <a:prstGeom prst="rect">
              <a:avLst/>
            </a:prstGeom>
            <a:solidFill>
              <a:srgbClr val="ECF6F8"/>
            </a:soli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8" name="Rectangle 100"/>
            <p:cNvSpPr>
              <a:spLocks noChangeArrowheads="1"/>
            </p:cNvSpPr>
            <p:nvPr/>
          </p:nvSpPr>
          <p:spPr bwMode="blackWhite">
            <a:xfrm>
              <a:off x="69" y="668"/>
              <a:ext cx="1416" cy="289"/>
            </a:xfrm>
            <a:prstGeom prst="rect">
              <a:avLst/>
            </a:prstGeom>
            <a:gradFill rotWithShape="1">
              <a:gsLst>
                <a:gs pos="0">
                  <a:srgbClr val="378798"/>
                </a:gs>
                <a:gs pos="100000">
                  <a:srgbClr val="2A6774"/>
                </a:gs>
              </a:gsLst>
              <a:lin ang="5400000" scaled="1"/>
            </a:gra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5000"/>
                </a:lnSpc>
                <a:spcBef>
                  <a:spcPct val="25000"/>
                </a:spcBef>
              </a:pPr>
              <a:r>
                <a:rPr lang="en-US" b="1">
                  <a:solidFill>
                    <a:srgbClr val="FFFFFF"/>
                  </a:solidFill>
                </a:rPr>
                <a:t>Newly Notorious</a:t>
              </a:r>
            </a:p>
          </p:txBody>
        </p:sp>
        <p:sp>
          <p:nvSpPr>
            <p:cNvPr id="145419" name="Text Box 101"/>
            <p:cNvSpPr txBox="1">
              <a:spLocks noChangeArrowheads="1"/>
            </p:cNvSpPr>
            <p:nvPr/>
          </p:nvSpPr>
          <p:spPr bwMode="auto">
            <a:xfrm>
              <a:off x="96" y="1056"/>
              <a:ext cx="13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Oklahoma</a:t>
              </a:r>
              <a:endParaRPr lang="en-US" sz="1500" dirty="0"/>
            </a:p>
          </p:txBody>
        </p:sp>
        <p:sp>
          <p:nvSpPr>
            <p:cNvPr id="145420" name="Rectangle 102"/>
            <p:cNvSpPr>
              <a:spLocks noChangeArrowheads="1"/>
            </p:cNvSpPr>
            <p:nvPr/>
          </p:nvSpPr>
          <p:spPr bwMode="blackWhite">
            <a:xfrm>
              <a:off x="77" y="1597"/>
              <a:ext cx="1416" cy="933"/>
            </a:xfrm>
            <a:prstGeom prst="rect">
              <a:avLst/>
            </a:prstGeom>
            <a:solidFill>
              <a:srgbClr val="F0F1EF"/>
            </a:soli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1" name="Rectangle 103"/>
            <p:cNvSpPr>
              <a:spLocks noChangeArrowheads="1"/>
            </p:cNvSpPr>
            <p:nvPr/>
          </p:nvSpPr>
          <p:spPr bwMode="blackWhite">
            <a:xfrm>
              <a:off x="76" y="1614"/>
              <a:ext cx="1416" cy="310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5400000" scaled="1"/>
            </a:gra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</a:pPr>
              <a:r>
                <a:rPr lang="en-US" b="1">
                  <a:solidFill>
                    <a:srgbClr val="FFFFFF"/>
                  </a:solidFill>
                </a:rPr>
                <a:t>Rising Above</a:t>
              </a:r>
            </a:p>
          </p:txBody>
        </p:sp>
        <p:sp>
          <p:nvSpPr>
            <p:cNvPr id="145422" name="Text Box 104"/>
            <p:cNvSpPr txBox="1">
              <a:spLocks noChangeArrowheads="1"/>
            </p:cNvSpPr>
            <p:nvPr/>
          </p:nvSpPr>
          <p:spPr bwMode="auto">
            <a:xfrm>
              <a:off x="91" y="2009"/>
              <a:ext cx="13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Arkansas</a:t>
              </a:r>
              <a:endParaRPr lang="en-US" sz="1500" dirty="0"/>
            </a:p>
          </p:txBody>
        </p:sp>
      </p:grp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90DBB-527D-49DE-BE17-F2C090C1D32C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553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39268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72DED-89E9-44F4-98CD-CF15D6D469E8}" type="slidenum">
              <a:rPr lang="en-US" smtClean="0"/>
              <a:pPr>
                <a:defRPr/>
              </a:pPr>
              <a:t>92</a:t>
            </a:fld>
            <a:endParaRPr lang="en-US" smtClean="0"/>
          </a:p>
        </p:txBody>
      </p:sp>
      <p:sp>
        <p:nvSpPr>
          <p:cNvPr id="146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Nation’s Judicial Hellholes: 2012/2013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27150" y="1697038"/>
            <a:ext cx="7334250" cy="4130675"/>
            <a:chOff x="691" y="950"/>
            <a:chExt cx="4194" cy="2361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91" y="2497"/>
              <a:ext cx="815" cy="764"/>
              <a:chOff x="395" y="1153"/>
              <a:chExt cx="207" cy="194"/>
            </a:xfrm>
          </p:grpSpPr>
          <p:sp>
            <p:nvSpPr>
              <p:cNvPr id="146531" name="Freeform 5"/>
              <p:cNvSpPr>
                <a:spLocks/>
              </p:cNvSpPr>
              <p:nvPr/>
            </p:nvSpPr>
            <p:spPr bwMode="grayWhite">
              <a:xfrm>
                <a:off x="573" y="1313"/>
                <a:ext cx="4" cy="7"/>
              </a:xfrm>
              <a:custGeom>
                <a:avLst/>
                <a:gdLst>
                  <a:gd name="T0" fmla="*/ 1 w 8"/>
                  <a:gd name="T1" fmla="*/ 1 h 13"/>
                  <a:gd name="T2" fmla="*/ 1 w 8"/>
                  <a:gd name="T3" fmla="*/ 1 h 13"/>
                  <a:gd name="T4" fmla="*/ 1 w 8"/>
                  <a:gd name="T5" fmla="*/ 0 h 13"/>
                  <a:gd name="T6" fmla="*/ 1 w 8"/>
                  <a:gd name="T7" fmla="*/ 1 h 13"/>
                  <a:gd name="T8" fmla="*/ 0 w 8"/>
                  <a:gd name="T9" fmla="*/ 1 h 13"/>
                  <a:gd name="T10" fmla="*/ 0 w 8"/>
                  <a:gd name="T11" fmla="*/ 1 h 13"/>
                  <a:gd name="T12" fmla="*/ 0 w 8"/>
                  <a:gd name="T13" fmla="*/ 1 h 13"/>
                  <a:gd name="T14" fmla="*/ 1 w 8"/>
                  <a:gd name="T15" fmla="*/ 1 h 13"/>
                  <a:gd name="T16" fmla="*/ 1 w 8"/>
                  <a:gd name="T17" fmla="*/ 1 h 13"/>
                  <a:gd name="T18" fmla="*/ 1 w 8"/>
                  <a:gd name="T19" fmla="*/ 1 h 13"/>
                  <a:gd name="T20" fmla="*/ 1 w 8"/>
                  <a:gd name="T21" fmla="*/ 1 h 13"/>
                  <a:gd name="T22" fmla="*/ 1 w 8"/>
                  <a:gd name="T23" fmla="*/ 1 h 13"/>
                  <a:gd name="T24" fmla="*/ 1 w 8"/>
                  <a:gd name="T25" fmla="*/ 1 h 13"/>
                  <a:gd name="T26" fmla="*/ 1 w 8"/>
                  <a:gd name="T27" fmla="*/ 1 h 13"/>
                  <a:gd name="T28" fmla="*/ 1 w 8"/>
                  <a:gd name="T29" fmla="*/ 1 h 13"/>
                  <a:gd name="T30" fmla="*/ 1 w 8"/>
                  <a:gd name="T31" fmla="*/ 1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13"/>
                  <a:gd name="T50" fmla="*/ 8 w 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13">
                    <a:moveTo>
                      <a:pt x="5" y="1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2" y="11"/>
                    </a:lnTo>
                    <a:lnTo>
                      <a:pt x="5" y="13"/>
                    </a:lnTo>
                    <a:lnTo>
                      <a:pt x="6" y="11"/>
                    </a:lnTo>
                    <a:lnTo>
                      <a:pt x="8" y="10"/>
                    </a:lnTo>
                    <a:lnTo>
                      <a:pt x="8" y="6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BADEDA"/>
              </a:solidFill>
              <a:ln w="6350" cap="flat" cmpd="sng">
                <a:solidFill>
                  <a:srgbClr val="50A6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32" name="Freeform 6"/>
              <p:cNvSpPr>
                <a:spLocks/>
              </p:cNvSpPr>
              <p:nvPr/>
            </p:nvSpPr>
            <p:spPr bwMode="grayWhite">
              <a:xfrm>
                <a:off x="411" y="1153"/>
                <a:ext cx="191" cy="194"/>
              </a:xfrm>
              <a:custGeom>
                <a:avLst/>
                <a:gdLst>
                  <a:gd name="T0" fmla="*/ 1 w 382"/>
                  <a:gd name="T1" fmla="*/ 1 h 386"/>
                  <a:gd name="T2" fmla="*/ 1 w 382"/>
                  <a:gd name="T3" fmla="*/ 1 h 386"/>
                  <a:gd name="T4" fmla="*/ 1 w 382"/>
                  <a:gd name="T5" fmla="*/ 1 h 386"/>
                  <a:gd name="T6" fmla="*/ 1 w 382"/>
                  <a:gd name="T7" fmla="*/ 1 h 386"/>
                  <a:gd name="T8" fmla="*/ 1 w 382"/>
                  <a:gd name="T9" fmla="*/ 1 h 386"/>
                  <a:gd name="T10" fmla="*/ 1 w 382"/>
                  <a:gd name="T11" fmla="*/ 1 h 386"/>
                  <a:gd name="T12" fmla="*/ 1 w 382"/>
                  <a:gd name="T13" fmla="*/ 1 h 386"/>
                  <a:gd name="T14" fmla="*/ 1 w 382"/>
                  <a:gd name="T15" fmla="*/ 1 h 386"/>
                  <a:gd name="T16" fmla="*/ 1 w 382"/>
                  <a:gd name="T17" fmla="*/ 1 h 386"/>
                  <a:gd name="T18" fmla="*/ 1 w 382"/>
                  <a:gd name="T19" fmla="*/ 1 h 386"/>
                  <a:gd name="T20" fmla="*/ 1 w 382"/>
                  <a:gd name="T21" fmla="*/ 1 h 386"/>
                  <a:gd name="T22" fmla="*/ 1 w 382"/>
                  <a:gd name="T23" fmla="*/ 1 h 386"/>
                  <a:gd name="T24" fmla="*/ 1 w 382"/>
                  <a:gd name="T25" fmla="*/ 1 h 386"/>
                  <a:gd name="T26" fmla="*/ 1 w 382"/>
                  <a:gd name="T27" fmla="*/ 1 h 386"/>
                  <a:gd name="T28" fmla="*/ 1 w 382"/>
                  <a:gd name="T29" fmla="*/ 1 h 386"/>
                  <a:gd name="T30" fmla="*/ 1 w 382"/>
                  <a:gd name="T31" fmla="*/ 1 h 386"/>
                  <a:gd name="T32" fmla="*/ 1 w 382"/>
                  <a:gd name="T33" fmla="*/ 1 h 386"/>
                  <a:gd name="T34" fmla="*/ 1 w 382"/>
                  <a:gd name="T35" fmla="*/ 1 h 386"/>
                  <a:gd name="T36" fmla="*/ 1 w 382"/>
                  <a:gd name="T37" fmla="*/ 1 h 386"/>
                  <a:gd name="T38" fmla="*/ 1 w 382"/>
                  <a:gd name="T39" fmla="*/ 1 h 386"/>
                  <a:gd name="T40" fmla="*/ 1 w 382"/>
                  <a:gd name="T41" fmla="*/ 1 h 386"/>
                  <a:gd name="T42" fmla="*/ 1 w 382"/>
                  <a:gd name="T43" fmla="*/ 1 h 386"/>
                  <a:gd name="T44" fmla="*/ 1 w 382"/>
                  <a:gd name="T45" fmla="*/ 1 h 386"/>
                  <a:gd name="T46" fmla="*/ 1 w 382"/>
                  <a:gd name="T47" fmla="*/ 1 h 386"/>
                  <a:gd name="T48" fmla="*/ 1 w 382"/>
                  <a:gd name="T49" fmla="*/ 1 h 386"/>
                  <a:gd name="T50" fmla="*/ 1 w 382"/>
                  <a:gd name="T51" fmla="*/ 1 h 386"/>
                  <a:gd name="T52" fmla="*/ 1 w 382"/>
                  <a:gd name="T53" fmla="*/ 1 h 386"/>
                  <a:gd name="T54" fmla="*/ 1 w 382"/>
                  <a:gd name="T55" fmla="*/ 1 h 386"/>
                  <a:gd name="T56" fmla="*/ 1 w 382"/>
                  <a:gd name="T57" fmla="*/ 1 h 386"/>
                  <a:gd name="T58" fmla="*/ 1 w 382"/>
                  <a:gd name="T59" fmla="*/ 1 h 386"/>
                  <a:gd name="T60" fmla="*/ 1 w 382"/>
                  <a:gd name="T61" fmla="*/ 1 h 386"/>
                  <a:gd name="T62" fmla="*/ 1 w 382"/>
                  <a:gd name="T63" fmla="*/ 1 h 386"/>
                  <a:gd name="T64" fmla="*/ 1 w 382"/>
                  <a:gd name="T65" fmla="*/ 1 h 386"/>
                  <a:gd name="T66" fmla="*/ 1 w 382"/>
                  <a:gd name="T67" fmla="*/ 1 h 386"/>
                  <a:gd name="T68" fmla="*/ 1 w 382"/>
                  <a:gd name="T69" fmla="*/ 1 h 386"/>
                  <a:gd name="T70" fmla="*/ 1 w 382"/>
                  <a:gd name="T71" fmla="*/ 1 h 386"/>
                  <a:gd name="T72" fmla="*/ 1 w 382"/>
                  <a:gd name="T73" fmla="*/ 1 h 386"/>
                  <a:gd name="T74" fmla="*/ 1 w 382"/>
                  <a:gd name="T75" fmla="*/ 1 h 386"/>
                  <a:gd name="T76" fmla="*/ 1 w 382"/>
                  <a:gd name="T77" fmla="*/ 1 h 386"/>
                  <a:gd name="T78" fmla="*/ 1 w 382"/>
                  <a:gd name="T79" fmla="*/ 1 h 386"/>
                  <a:gd name="T80" fmla="*/ 1 w 382"/>
                  <a:gd name="T81" fmla="*/ 1 h 386"/>
                  <a:gd name="T82" fmla="*/ 1 w 382"/>
                  <a:gd name="T83" fmla="*/ 1 h 386"/>
                  <a:gd name="T84" fmla="*/ 1 w 382"/>
                  <a:gd name="T85" fmla="*/ 1 h 386"/>
                  <a:gd name="T86" fmla="*/ 1 w 382"/>
                  <a:gd name="T87" fmla="*/ 1 h 386"/>
                  <a:gd name="T88" fmla="*/ 1 w 382"/>
                  <a:gd name="T89" fmla="*/ 1 h 386"/>
                  <a:gd name="T90" fmla="*/ 1 w 382"/>
                  <a:gd name="T91" fmla="*/ 1 h 386"/>
                  <a:gd name="T92" fmla="*/ 1 w 382"/>
                  <a:gd name="T93" fmla="*/ 1 h 386"/>
                  <a:gd name="T94" fmla="*/ 1 w 382"/>
                  <a:gd name="T95" fmla="*/ 1 h 386"/>
                  <a:gd name="T96" fmla="*/ 1 w 382"/>
                  <a:gd name="T97" fmla="*/ 1 h 386"/>
                  <a:gd name="T98" fmla="*/ 1 w 382"/>
                  <a:gd name="T99" fmla="*/ 1 h 386"/>
                  <a:gd name="T100" fmla="*/ 1 w 382"/>
                  <a:gd name="T101" fmla="*/ 1 h 386"/>
                  <a:gd name="T102" fmla="*/ 1 w 382"/>
                  <a:gd name="T103" fmla="*/ 1 h 386"/>
                  <a:gd name="T104" fmla="*/ 1 w 382"/>
                  <a:gd name="T105" fmla="*/ 1 h 386"/>
                  <a:gd name="T106" fmla="*/ 1 w 382"/>
                  <a:gd name="T107" fmla="*/ 1 h 386"/>
                  <a:gd name="T108" fmla="*/ 1 w 382"/>
                  <a:gd name="T109" fmla="*/ 1 h 386"/>
                  <a:gd name="T110" fmla="*/ 1 w 382"/>
                  <a:gd name="T111" fmla="*/ 1 h 386"/>
                  <a:gd name="T112" fmla="*/ 1 w 382"/>
                  <a:gd name="T113" fmla="*/ 1 h 38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82"/>
                  <a:gd name="T172" fmla="*/ 0 h 386"/>
                  <a:gd name="T173" fmla="*/ 382 w 382"/>
                  <a:gd name="T174" fmla="*/ 386 h 38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82" h="386">
                    <a:moveTo>
                      <a:pt x="263" y="38"/>
                    </a:moveTo>
                    <a:lnTo>
                      <a:pt x="263" y="38"/>
                    </a:lnTo>
                    <a:lnTo>
                      <a:pt x="261" y="36"/>
                    </a:lnTo>
                    <a:lnTo>
                      <a:pt x="257" y="34"/>
                    </a:lnTo>
                    <a:lnTo>
                      <a:pt x="254" y="34"/>
                    </a:lnTo>
                    <a:lnTo>
                      <a:pt x="251" y="34"/>
                    </a:lnTo>
                    <a:lnTo>
                      <a:pt x="247" y="34"/>
                    </a:lnTo>
                    <a:lnTo>
                      <a:pt x="242" y="36"/>
                    </a:lnTo>
                    <a:lnTo>
                      <a:pt x="234" y="36"/>
                    </a:lnTo>
                    <a:lnTo>
                      <a:pt x="227" y="35"/>
                    </a:lnTo>
                    <a:lnTo>
                      <a:pt x="224" y="34"/>
                    </a:lnTo>
                    <a:lnTo>
                      <a:pt x="220" y="31"/>
                    </a:lnTo>
                    <a:lnTo>
                      <a:pt x="218" y="31"/>
                    </a:lnTo>
                    <a:lnTo>
                      <a:pt x="213" y="31"/>
                    </a:lnTo>
                    <a:lnTo>
                      <a:pt x="207" y="28"/>
                    </a:lnTo>
                    <a:lnTo>
                      <a:pt x="205" y="27"/>
                    </a:lnTo>
                    <a:lnTo>
                      <a:pt x="204" y="25"/>
                    </a:lnTo>
                    <a:lnTo>
                      <a:pt x="199" y="22"/>
                    </a:lnTo>
                    <a:lnTo>
                      <a:pt x="195" y="21"/>
                    </a:lnTo>
                    <a:lnTo>
                      <a:pt x="191" y="19"/>
                    </a:lnTo>
                    <a:lnTo>
                      <a:pt x="186" y="17"/>
                    </a:lnTo>
                    <a:lnTo>
                      <a:pt x="181" y="15"/>
                    </a:lnTo>
                    <a:lnTo>
                      <a:pt x="179" y="17"/>
                    </a:lnTo>
                    <a:lnTo>
                      <a:pt x="178" y="17"/>
                    </a:lnTo>
                    <a:lnTo>
                      <a:pt x="178" y="21"/>
                    </a:lnTo>
                    <a:lnTo>
                      <a:pt x="179" y="25"/>
                    </a:lnTo>
                    <a:lnTo>
                      <a:pt x="179" y="27"/>
                    </a:lnTo>
                    <a:lnTo>
                      <a:pt x="178" y="28"/>
                    </a:lnTo>
                    <a:lnTo>
                      <a:pt x="177" y="28"/>
                    </a:lnTo>
                    <a:lnTo>
                      <a:pt x="173" y="26"/>
                    </a:lnTo>
                    <a:lnTo>
                      <a:pt x="170" y="23"/>
                    </a:lnTo>
                    <a:lnTo>
                      <a:pt x="166" y="19"/>
                    </a:lnTo>
                    <a:lnTo>
                      <a:pt x="162" y="15"/>
                    </a:lnTo>
                    <a:lnTo>
                      <a:pt x="136" y="4"/>
                    </a:lnTo>
                    <a:lnTo>
                      <a:pt x="134" y="2"/>
                    </a:lnTo>
                    <a:lnTo>
                      <a:pt x="127" y="0"/>
                    </a:lnTo>
                    <a:lnTo>
                      <a:pt x="123" y="0"/>
                    </a:lnTo>
                    <a:lnTo>
                      <a:pt x="118" y="0"/>
                    </a:lnTo>
                    <a:lnTo>
                      <a:pt x="112" y="1"/>
                    </a:lnTo>
                    <a:lnTo>
                      <a:pt x="105" y="4"/>
                    </a:lnTo>
                    <a:lnTo>
                      <a:pt x="95" y="8"/>
                    </a:lnTo>
                    <a:lnTo>
                      <a:pt x="90" y="9"/>
                    </a:lnTo>
                    <a:lnTo>
                      <a:pt x="86" y="9"/>
                    </a:lnTo>
                    <a:lnTo>
                      <a:pt x="82" y="9"/>
                    </a:lnTo>
                    <a:lnTo>
                      <a:pt x="77" y="10"/>
                    </a:lnTo>
                    <a:lnTo>
                      <a:pt x="71" y="13"/>
                    </a:lnTo>
                    <a:lnTo>
                      <a:pt x="67" y="17"/>
                    </a:lnTo>
                    <a:lnTo>
                      <a:pt x="65" y="21"/>
                    </a:lnTo>
                    <a:lnTo>
                      <a:pt x="62" y="30"/>
                    </a:lnTo>
                    <a:lnTo>
                      <a:pt x="56" y="41"/>
                    </a:lnTo>
                    <a:lnTo>
                      <a:pt x="52" y="48"/>
                    </a:lnTo>
                    <a:lnTo>
                      <a:pt x="48" y="53"/>
                    </a:lnTo>
                    <a:lnTo>
                      <a:pt x="43" y="56"/>
                    </a:lnTo>
                    <a:lnTo>
                      <a:pt x="39" y="57"/>
                    </a:lnTo>
                    <a:lnTo>
                      <a:pt x="30" y="58"/>
                    </a:lnTo>
                    <a:lnTo>
                      <a:pt x="22" y="61"/>
                    </a:lnTo>
                    <a:lnTo>
                      <a:pt x="19" y="62"/>
                    </a:lnTo>
                    <a:lnTo>
                      <a:pt x="17" y="65"/>
                    </a:lnTo>
                    <a:lnTo>
                      <a:pt x="14" y="68"/>
                    </a:lnTo>
                    <a:lnTo>
                      <a:pt x="14" y="71"/>
                    </a:lnTo>
                    <a:lnTo>
                      <a:pt x="15" y="77"/>
                    </a:lnTo>
                    <a:lnTo>
                      <a:pt x="18" y="82"/>
                    </a:lnTo>
                    <a:lnTo>
                      <a:pt x="31" y="94"/>
                    </a:lnTo>
                    <a:lnTo>
                      <a:pt x="40" y="104"/>
                    </a:lnTo>
                    <a:lnTo>
                      <a:pt x="52" y="117"/>
                    </a:lnTo>
                    <a:lnTo>
                      <a:pt x="56" y="122"/>
                    </a:lnTo>
                    <a:lnTo>
                      <a:pt x="58" y="129"/>
                    </a:lnTo>
                    <a:lnTo>
                      <a:pt x="58" y="134"/>
                    </a:lnTo>
                    <a:lnTo>
                      <a:pt x="58" y="135"/>
                    </a:lnTo>
                    <a:lnTo>
                      <a:pt x="57" y="138"/>
                    </a:lnTo>
                    <a:lnTo>
                      <a:pt x="53" y="139"/>
                    </a:lnTo>
                    <a:lnTo>
                      <a:pt x="50" y="140"/>
                    </a:lnTo>
                    <a:lnTo>
                      <a:pt x="48" y="139"/>
                    </a:lnTo>
                    <a:lnTo>
                      <a:pt x="45" y="138"/>
                    </a:lnTo>
                    <a:lnTo>
                      <a:pt x="41" y="134"/>
                    </a:lnTo>
                    <a:lnTo>
                      <a:pt x="36" y="130"/>
                    </a:lnTo>
                    <a:lnTo>
                      <a:pt x="30" y="130"/>
                    </a:lnTo>
                    <a:lnTo>
                      <a:pt x="22" y="131"/>
                    </a:lnTo>
                    <a:lnTo>
                      <a:pt x="14" y="135"/>
                    </a:lnTo>
                    <a:lnTo>
                      <a:pt x="10" y="138"/>
                    </a:lnTo>
                    <a:lnTo>
                      <a:pt x="8" y="142"/>
                    </a:lnTo>
                    <a:lnTo>
                      <a:pt x="2" y="148"/>
                    </a:lnTo>
                    <a:lnTo>
                      <a:pt x="0" y="155"/>
                    </a:lnTo>
                    <a:lnTo>
                      <a:pt x="0" y="159"/>
                    </a:lnTo>
                    <a:lnTo>
                      <a:pt x="1" y="161"/>
                    </a:lnTo>
                    <a:lnTo>
                      <a:pt x="4" y="165"/>
                    </a:lnTo>
                    <a:lnTo>
                      <a:pt x="8" y="168"/>
                    </a:lnTo>
                    <a:lnTo>
                      <a:pt x="17" y="174"/>
                    </a:lnTo>
                    <a:lnTo>
                      <a:pt x="27" y="178"/>
                    </a:lnTo>
                    <a:lnTo>
                      <a:pt x="32" y="179"/>
                    </a:lnTo>
                    <a:lnTo>
                      <a:pt x="37" y="179"/>
                    </a:lnTo>
                    <a:lnTo>
                      <a:pt x="44" y="179"/>
                    </a:lnTo>
                    <a:lnTo>
                      <a:pt x="49" y="177"/>
                    </a:lnTo>
                    <a:lnTo>
                      <a:pt x="58" y="173"/>
                    </a:lnTo>
                    <a:lnTo>
                      <a:pt x="65" y="170"/>
                    </a:lnTo>
                    <a:lnTo>
                      <a:pt x="67" y="170"/>
                    </a:lnTo>
                    <a:lnTo>
                      <a:pt x="69" y="172"/>
                    </a:lnTo>
                    <a:lnTo>
                      <a:pt x="70" y="174"/>
                    </a:lnTo>
                    <a:lnTo>
                      <a:pt x="70" y="176"/>
                    </a:lnTo>
                    <a:lnTo>
                      <a:pt x="67" y="177"/>
                    </a:lnTo>
                    <a:lnTo>
                      <a:pt x="66" y="179"/>
                    </a:lnTo>
                    <a:lnTo>
                      <a:pt x="66" y="181"/>
                    </a:lnTo>
                    <a:lnTo>
                      <a:pt x="66" y="183"/>
                    </a:lnTo>
                    <a:lnTo>
                      <a:pt x="71" y="191"/>
                    </a:lnTo>
                    <a:lnTo>
                      <a:pt x="71" y="192"/>
                    </a:lnTo>
                    <a:lnTo>
                      <a:pt x="71" y="194"/>
                    </a:lnTo>
                    <a:lnTo>
                      <a:pt x="70" y="196"/>
                    </a:lnTo>
                    <a:lnTo>
                      <a:pt x="67" y="199"/>
                    </a:lnTo>
                    <a:lnTo>
                      <a:pt x="60" y="203"/>
                    </a:lnTo>
                    <a:lnTo>
                      <a:pt x="50" y="207"/>
                    </a:lnTo>
                    <a:lnTo>
                      <a:pt x="47" y="209"/>
                    </a:lnTo>
                    <a:lnTo>
                      <a:pt x="44" y="212"/>
                    </a:lnTo>
                    <a:lnTo>
                      <a:pt x="41" y="216"/>
                    </a:lnTo>
                    <a:lnTo>
                      <a:pt x="41" y="220"/>
                    </a:lnTo>
                    <a:lnTo>
                      <a:pt x="41" y="221"/>
                    </a:lnTo>
                    <a:lnTo>
                      <a:pt x="30" y="229"/>
                    </a:lnTo>
                    <a:lnTo>
                      <a:pt x="19" y="235"/>
                    </a:lnTo>
                    <a:lnTo>
                      <a:pt x="13" y="241"/>
                    </a:lnTo>
                    <a:lnTo>
                      <a:pt x="11" y="243"/>
                    </a:lnTo>
                    <a:lnTo>
                      <a:pt x="13" y="246"/>
                    </a:lnTo>
                    <a:lnTo>
                      <a:pt x="14" y="248"/>
                    </a:lnTo>
                    <a:lnTo>
                      <a:pt x="17" y="252"/>
                    </a:lnTo>
                    <a:lnTo>
                      <a:pt x="21" y="255"/>
                    </a:lnTo>
                    <a:lnTo>
                      <a:pt x="31" y="258"/>
                    </a:lnTo>
                    <a:lnTo>
                      <a:pt x="30" y="260"/>
                    </a:lnTo>
                    <a:lnTo>
                      <a:pt x="30" y="267"/>
                    </a:lnTo>
                    <a:lnTo>
                      <a:pt x="30" y="271"/>
                    </a:lnTo>
                    <a:lnTo>
                      <a:pt x="31" y="274"/>
                    </a:lnTo>
                    <a:lnTo>
                      <a:pt x="34" y="278"/>
                    </a:lnTo>
                    <a:lnTo>
                      <a:pt x="37" y="281"/>
                    </a:lnTo>
                    <a:lnTo>
                      <a:pt x="53" y="281"/>
                    </a:lnTo>
                    <a:lnTo>
                      <a:pt x="56" y="286"/>
                    </a:lnTo>
                    <a:lnTo>
                      <a:pt x="57" y="293"/>
                    </a:lnTo>
                    <a:lnTo>
                      <a:pt x="58" y="299"/>
                    </a:lnTo>
                    <a:lnTo>
                      <a:pt x="60" y="301"/>
                    </a:lnTo>
                    <a:lnTo>
                      <a:pt x="62" y="302"/>
                    </a:lnTo>
                    <a:lnTo>
                      <a:pt x="66" y="301"/>
                    </a:lnTo>
                    <a:lnTo>
                      <a:pt x="69" y="299"/>
                    </a:lnTo>
                    <a:lnTo>
                      <a:pt x="70" y="297"/>
                    </a:lnTo>
                    <a:lnTo>
                      <a:pt x="74" y="297"/>
                    </a:lnTo>
                    <a:lnTo>
                      <a:pt x="77" y="298"/>
                    </a:lnTo>
                    <a:lnTo>
                      <a:pt x="78" y="302"/>
                    </a:lnTo>
                    <a:lnTo>
                      <a:pt x="78" y="304"/>
                    </a:lnTo>
                    <a:lnTo>
                      <a:pt x="82" y="307"/>
                    </a:lnTo>
                    <a:lnTo>
                      <a:pt x="83" y="308"/>
                    </a:lnTo>
                    <a:lnTo>
                      <a:pt x="87" y="308"/>
                    </a:lnTo>
                    <a:lnTo>
                      <a:pt x="90" y="307"/>
                    </a:lnTo>
                    <a:lnTo>
                      <a:pt x="95" y="304"/>
                    </a:lnTo>
                    <a:lnTo>
                      <a:pt x="101" y="298"/>
                    </a:lnTo>
                    <a:lnTo>
                      <a:pt x="105" y="295"/>
                    </a:lnTo>
                    <a:lnTo>
                      <a:pt x="108" y="295"/>
                    </a:lnTo>
                    <a:lnTo>
                      <a:pt x="108" y="298"/>
                    </a:lnTo>
                    <a:lnTo>
                      <a:pt x="105" y="308"/>
                    </a:lnTo>
                    <a:lnTo>
                      <a:pt x="103" y="316"/>
                    </a:lnTo>
                    <a:lnTo>
                      <a:pt x="99" y="324"/>
                    </a:lnTo>
                    <a:lnTo>
                      <a:pt x="86" y="334"/>
                    </a:lnTo>
                    <a:lnTo>
                      <a:pt x="75" y="343"/>
                    </a:lnTo>
                    <a:lnTo>
                      <a:pt x="66" y="353"/>
                    </a:lnTo>
                    <a:lnTo>
                      <a:pt x="60" y="357"/>
                    </a:lnTo>
                    <a:lnTo>
                      <a:pt x="53" y="362"/>
                    </a:lnTo>
                    <a:lnTo>
                      <a:pt x="50" y="364"/>
                    </a:lnTo>
                    <a:lnTo>
                      <a:pt x="49" y="368"/>
                    </a:lnTo>
                    <a:lnTo>
                      <a:pt x="56" y="366"/>
                    </a:lnTo>
                    <a:lnTo>
                      <a:pt x="74" y="360"/>
                    </a:lnTo>
                    <a:lnTo>
                      <a:pt x="79" y="358"/>
                    </a:lnTo>
                    <a:lnTo>
                      <a:pt x="86" y="354"/>
                    </a:lnTo>
                    <a:lnTo>
                      <a:pt x="100" y="343"/>
                    </a:lnTo>
                    <a:lnTo>
                      <a:pt x="113" y="332"/>
                    </a:lnTo>
                    <a:lnTo>
                      <a:pt x="125" y="320"/>
                    </a:lnTo>
                    <a:lnTo>
                      <a:pt x="129" y="317"/>
                    </a:lnTo>
                    <a:lnTo>
                      <a:pt x="138" y="312"/>
                    </a:lnTo>
                    <a:lnTo>
                      <a:pt x="142" y="308"/>
                    </a:lnTo>
                    <a:lnTo>
                      <a:pt x="144" y="304"/>
                    </a:lnTo>
                    <a:lnTo>
                      <a:pt x="144" y="301"/>
                    </a:lnTo>
                    <a:lnTo>
                      <a:pt x="142" y="297"/>
                    </a:lnTo>
                    <a:lnTo>
                      <a:pt x="140" y="295"/>
                    </a:lnTo>
                    <a:lnTo>
                      <a:pt x="138" y="294"/>
                    </a:lnTo>
                    <a:lnTo>
                      <a:pt x="138" y="293"/>
                    </a:lnTo>
                    <a:lnTo>
                      <a:pt x="138" y="291"/>
                    </a:lnTo>
                    <a:lnTo>
                      <a:pt x="139" y="290"/>
                    </a:lnTo>
                    <a:lnTo>
                      <a:pt x="142" y="288"/>
                    </a:lnTo>
                    <a:lnTo>
                      <a:pt x="149" y="276"/>
                    </a:lnTo>
                    <a:lnTo>
                      <a:pt x="156" y="265"/>
                    </a:lnTo>
                    <a:lnTo>
                      <a:pt x="160" y="255"/>
                    </a:lnTo>
                    <a:lnTo>
                      <a:pt x="161" y="254"/>
                    </a:lnTo>
                    <a:lnTo>
                      <a:pt x="168" y="250"/>
                    </a:lnTo>
                    <a:lnTo>
                      <a:pt x="177" y="247"/>
                    </a:lnTo>
                    <a:lnTo>
                      <a:pt x="183" y="247"/>
                    </a:lnTo>
                    <a:lnTo>
                      <a:pt x="190" y="247"/>
                    </a:lnTo>
                    <a:lnTo>
                      <a:pt x="194" y="250"/>
                    </a:lnTo>
                    <a:lnTo>
                      <a:pt x="196" y="252"/>
                    </a:lnTo>
                    <a:lnTo>
                      <a:pt x="195" y="254"/>
                    </a:lnTo>
                    <a:lnTo>
                      <a:pt x="194" y="255"/>
                    </a:lnTo>
                    <a:lnTo>
                      <a:pt x="190" y="255"/>
                    </a:lnTo>
                    <a:lnTo>
                      <a:pt x="182" y="258"/>
                    </a:lnTo>
                    <a:lnTo>
                      <a:pt x="177" y="259"/>
                    </a:lnTo>
                    <a:lnTo>
                      <a:pt x="172" y="261"/>
                    </a:lnTo>
                    <a:lnTo>
                      <a:pt x="169" y="264"/>
                    </a:lnTo>
                    <a:lnTo>
                      <a:pt x="166" y="269"/>
                    </a:lnTo>
                    <a:lnTo>
                      <a:pt x="165" y="273"/>
                    </a:lnTo>
                    <a:lnTo>
                      <a:pt x="164" y="277"/>
                    </a:lnTo>
                    <a:lnTo>
                      <a:pt x="161" y="280"/>
                    </a:lnTo>
                    <a:lnTo>
                      <a:pt x="160" y="282"/>
                    </a:lnTo>
                    <a:lnTo>
                      <a:pt x="161" y="288"/>
                    </a:lnTo>
                    <a:lnTo>
                      <a:pt x="162" y="290"/>
                    </a:lnTo>
                    <a:lnTo>
                      <a:pt x="164" y="293"/>
                    </a:lnTo>
                    <a:lnTo>
                      <a:pt x="168" y="293"/>
                    </a:lnTo>
                    <a:lnTo>
                      <a:pt x="172" y="291"/>
                    </a:lnTo>
                    <a:lnTo>
                      <a:pt x="183" y="284"/>
                    </a:lnTo>
                    <a:lnTo>
                      <a:pt x="191" y="277"/>
                    </a:lnTo>
                    <a:lnTo>
                      <a:pt x="194" y="274"/>
                    </a:lnTo>
                    <a:lnTo>
                      <a:pt x="195" y="272"/>
                    </a:lnTo>
                    <a:lnTo>
                      <a:pt x="195" y="268"/>
                    </a:lnTo>
                    <a:lnTo>
                      <a:pt x="198" y="261"/>
                    </a:lnTo>
                    <a:lnTo>
                      <a:pt x="199" y="259"/>
                    </a:lnTo>
                    <a:lnTo>
                      <a:pt x="201" y="258"/>
                    </a:lnTo>
                    <a:lnTo>
                      <a:pt x="205" y="259"/>
                    </a:lnTo>
                    <a:lnTo>
                      <a:pt x="211" y="261"/>
                    </a:lnTo>
                    <a:lnTo>
                      <a:pt x="213" y="263"/>
                    </a:lnTo>
                    <a:lnTo>
                      <a:pt x="220" y="263"/>
                    </a:lnTo>
                    <a:lnTo>
                      <a:pt x="226" y="265"/>
                    </a:lnTo>
                    <a:lnTo>
                      <a:pt x="229" y="268"/>
                    </a:lnTo>
                    <a:lnTo>
                      <a:pt x="231" y="272"/>
                    </a:lnTo>
                    <a:lnTo>
                      <a:pt x="238" y="273"/>
                    </a:lnTo>
                    <a:lnTo>
                      <a:pt x="246" y="276"/>
                    </a:lnTo>
                    <a:lnTo>
                      <a:pt x="257" y="277"/>
                    </a:lnTo>
                    <a:lnTo>
                      <a:pt x="263" y="280"/>
                    </a:lnTo>
                    <a:lnTo>
                      <a:pt x="268" y="282"/>
                    </a:lnTo>
                    <a:lnTo>
                      <a:pt x="270" y="286"/>
                    </a:lnTo>
                    <a:lnTo>
                      <a:pt x="273" y="285"/>
                    </a:lnTo>
                    <a:lnTo>
                      <a:pt x="277" y="282"/>
                    </a:lnTo>
                    <a:lnTo>
                      <a:pt x="278" y="281"/>
                    </a:lnTo>
                    <a:lnTo>
                      <a:pt x="281" y="281"/>
                    </a:lnTo>
                    <a:lnTo>
                      <a:pt x="283" y="282"/>
                    </a:lnTo>
                    <a:lnTo>
                      <a:pt x="285" y="284"/>
                    </a:lnTo>
                    <a:lnTo>
                      <a:pt x="291" y="293"/>
                    </a:lnTo>
                    <a:lnTo>
                      <a:pt x="303" y="304"/>
                    </a:lnTo>
                    <a:lnTo>
                      <a:pt x="319" y="319"/>
                    </a:lnTo>
                    <a:lnTo>
                      <a:pt x="329" y="299"/>
                    </a:lnTo>
                    <a:lnTo>
                      <a:pt x="337" y="308"/>
                    </a:lnTo>
                    <a:lnTo>
                      <a:pt x="341" y="316"/>
                    </a:lnTo>
                    <a:lnTo>
                      <a:pt x="345" y="324"/>
                    </a:lnTo>
                    <a:lnTo>
                      <a:pt x="349" y="329"/>
                    </a:lnTo>
                    <a:lnTo>
                      <a:pt x="356" y="338"/>
                    </a:lnTo>
                    <a:lnTo>
                      <a:pt x="356" y="345"/>
                    </a:lnTo>
                    <a:lnTo>
                      <a:pt x="359" y="351"/>
                    </a:lnTo>
                    <a:lnTo>
                      <a:pt x="360" y="354"/>
                    </a:lnTo>
                    <a:lnTo>
                      <a:pt x="363" y="357"/>
                    </a:lnTo>
                    <a:lnTo>
                      <a:pt x="363" y="359"/>
                    </a:lnTo>
                    <a:lnTo>
                      <a:pt x="365" y="359"/>
                    </a:lnTo>
                    <a:lnTo>
                      <a:pt x="371" y="357"/>
                    </a:lnTo>
                    <a:lnTo>
                      <a:pt x="372" y="358"/>
                    </a:lnTo>
                    <a:lnTo>
                      <a:pt x="372" y="360"/>
                    </a:lnTo>
                    <a:lnTo>
                      <a:pt x="373" y="368"/>
                    </a:lnTo>
                    <a:lnTo>
                      <a:pt x="372" y="371"/>
                    </a:lnTo>
                    <a:lnTo>
                      <a:pt x="371" y="376"/>
                    </a:lnTo>
                    <a:lnTo>
                      <a:pt x="371" y="380"/>
                    </a:lnTo>
                    <a:lnTo>
                      <a:pt x="371" y="383"/>
                    </a:lnTo>
                    <a:lnTo>
                      <a:pt x="373" y="385"/>
                    </a:lnTo>
                    <a:lnTo>
                      <a:pt x="377" y="386"/>
                    </a:lnTo>
                    <a:lnTo>
                      <a:pt x="381" y="373"/>
                    </a:lnTo>
                    <a:lnTo>
                      <a:pt x="382" y="362"/>
                    </a:lnTo>
                    <a:lnTo>
                      <a:pt x="382" y="358"/>
                    </a:lnTo>
                    <a:lnTo>
                      <a:pt x="382" y="355"/>
                    </a:lnTo>
                    <a:lnTo>
                      <a:pt x="376" y="349"/>
                    </a:lnTo>
                    <a:lnTo>
                      <a:pt x="371" y="342"/>
                    </a:lnTo>
                    <a:lnTo>
                      <a:pt x="365" y="333"/>
                    </a:lnTo>
                    <a:lnTo>
                      <a:pt x="349" y="310"/>
                    </a:lnTo>
                    <a:lnTo>
                      <a:pt x="335" y="293"/>
                    </a:lnTo>
                    <a:lnTo>
                      <a:pt x="330" y="286"/>
                    </a:lnTo>
                    <a:lnTo>
                      <a:pt x="326" y="284"/>
                    </a:lnTo>
                    <a:lnTo>
                      <a:pt x="321" y="289"/>
                    </a:lnTo>
                    <a:lnTo>
                      <a:pt x="316" y="291"/>
                    </a:lnTo>
                    <a:lnTo>
                      <a:pt x="309" y="294"/>
                    </a:lnTo>
                    <a:lnTo>
                      <a:pt x="294" y="281"/>
                    </a:lnTo>
                    <a:lnTo>
                      <a:pt x="282" y="272"/>
                    </a:lnTo>
                    <a:lnTo>
                      <a:pt x="273" y="267"/>
                    </a:lnTo>
                    <a:lnTo>
                      <a:pt x="263" y="264"/>
                    </a:lnTo>
                    <a:lnTo>
                      <a:pt x="263" y="38"/>
                    </a:lnTo>
                    <a:close/>
                  </a:path>
                </a:pathLst>
              </a:custGeom>
              <a:solidFill>
                <a:srgbClr val="BADEDA"/>
              </a:solidFill>
              <a:ln w="6350" cap="flat" cmpd="sng">
                <a:solidFill>
                  <a:srgbClr val="50A6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33" name="Freeform 7"/>
              <p:cNvSpPr>
                <a:spLocks/>
              </p:cNvSpPr>
              <p:nvPr/>
            </p:nvSpPr>
            <p:spPr bwMode="grayWhite">
              <a:xfrm>
                <a:off x="395" y="1251"/>
                <a:ext cx="10" cy="10"/>
              </a:xfrm>
              <a:custGeom>
                <a:avLst/>
                <a:gdLst>
                  <a:gd name="T0" fmla="*/ 0 w 21"/>
                  <a:gd name="T1" fmla="*/ 1 h 19"/>
                  <a:gd name="T2" fmla="*/ 0 w 21"/>
                  <a:gd name="T3" fmla="*/ 1 h 19"/>
                  <a:gd name="T4" fmla="*/ 0 w 21"/>
                  <a:gd name="T5" fmla="*/ 0 h 19"/>
                  <a:gd name="T6" fmla="*/ 0 w 21"/>
                  <a:gd name="T7" fmla="*/ 0 h 19"/>
                  <a:gd name="T8" fmla="*/ 0 w 21"/>
                  <a:gd name="T9" fmla="*/ 0 h 19"/>
                  <a:gd name="T10" fmla="*/ 0 w 21"/>
                  <a:gd name="T11" fmla="*/ 1 h 19"/>
                  <a:gd name="T12" fmla="*/ 0 w 21"/>
                  <a:gd name="T13" fmla="*/ 1 h 19"/>
                  <a:gd name="T14" fmla="*/ 0 w 21"/>
                  <a:gd name="T15" fmla="*/ 1 h 19"/>
                  <a:gd name="T16" fmla="*/ 0 w 21"/>
                  <a:gd name="T17" fmla="*/ 1 h 19"/>
                  <a:gd name="T18" fmla="*/ 0 w 21"/>
                  <a:gd name="T19" fmla="*/ 1 h 19"/>
                  <a:gd name="T20" fmla="*/ 0 w 21"/>
                  <a:gd name="T21" fmla="*/ 1 h 19"/>
                  <a:gd name="T22" fmla="*/ 0 w 21"/>
                  <a:gd name="T23" fmla="*/ 1 h 19"/>
                  <a:gd name="T24" fmla="*/ 0 w 21"/>
                  <a:gd name="T25" fmla="*/ 1 h 19"/>
                  <a:gd name="T26" fmla="*/ 0 w 21"/>
                  <a:gd name="T27" fmla="*/ 1 h 19"/>
                  <a:gd name="T28" fmla="*/ 0 w 21"/>
                  <a:gd name="T29" fmla="*/ 1 h 19"/>
                  <a:gd name="T30" fmla="*/ 0 w 21"/>
                  <a:gd name="T31" fmla="*/ 1 h 19"/>
                  <a:gd name="T32" fmla="*/ 0 w 21"/>
                  <a:gd name="T33" fmla="*/ 1 h 19"/>
                  <a:gd name="T34" fmla="*/ 0 w 21"/>
                  <a:gd name="T35" fmla="*/ 1 h 19"/>
                  <a:gd name="T36" fmla="*/ 0 w 21"/>
                  <a:gd name="T37" fmla="*/ 1 h 19"/>
                  <a:gd name="T38" fmla="*/ 0 w 21"/>
                  <a:gd name="T39" fmla="*/ 1 h 19"/>
                  <a:gd name="T40" fmla="*/ 0 w 21"/>
                  <a:gd name="T41" fmla="*/ 1 h 19"/>
                  <a:gd name="T42" fmla="*/ 0 w 21"/>
                  <a:gd name="T43" fmla="*/ 1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1"/>
                  <a:gd name="T67" fmla="*/ 0 h 19"/>
                  <a:gd name="T68" fmla="*/ 21 w 21"/>
                  <a:gd name="T69" fmla="*/ 19 h 1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1" h="19">
                    <a:moveTo>
                      <a:pt x="11" y="2"/>
                    </a:moveTo>
                    <a:lnTo>
                      <a:pt x="11" y="2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11"/>
                    </a:lnTo>
                    <a:lnTo>
                      <a:pt x="8" y="15"/>
                    </a:lnTo>
                    <a:lnTo>
                      <a:pt x="12" y="17"/>
                    </a:lnTo>
                    <a:lnTo>
                      <a:pt x="15" y="19"/>
                    </a:lnTo>
                    <a:lnTo>
                      <a:pt x="18" y="17"/>
                    </a:lnTo>
                    <a:lnTo>
                      <a:pt x="21" y="15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0" y="8"/>
                    </a:lnTo>
                    <a:lnTo>
                      <a:pt x="13" y="3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BADEDA"/>
              </a:solidFill>
              <a:ln w="6350" cap="flat" cmpd="sng">
                <a:solidFill>
                  <a:srgbClr val="50A6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34" name="Freeform 8"/>
              <p:cNvSpPr>
                <a:spLocks/>
              </p:cNvSpPr>
              <p:nvPr/>
            </p:nvSpPr>
            <p:spPr bwMode="grayWhite">
              <a:xfrm>
                <a:off x="477" y="1315"/>
                <a:ext cx="6" cy="8"/>
              </a:xfrm>
              <a:custGeom>
                <a:avLst/>
                <a:gdLst>
                  <a:gd name="T0" fmla="*/ 1 w 12"/>
                  <a:gd name="T1" fmla="*/ 0 h 17"/>
                  <a:gd name="T2" fmla="*/ 1 w 12"/>
                  <a:gd name="T3" fmla="*/ 0 h 17"/>
                  <a:gd name="T4" fmla="*/ 1 w 12"/>
                  <a:gd name="T5" fmla="*/ 0 h 17"/>
                  <a:gd name="T6" fmla="*/ 1 w 12"/>
                  <a:gd name="T7" fmla="*/ 0 h 17"/>
                  <a:gd name="T8" fmla="*/ 1 w 12"/>
                  <a:gd name="T9" fmla="*/ 0 h 17"/>
                  <a:gd name="T10" fmla="*/ 0 w 12"/>
                  <a:gd name="T11" fmla="*/ 0 h 17"/>
                  <a:gd name="T12" fmla="*/ 0 w 12"/>
                  <a:gd name="T13" fmla="*/ 0 h 17"/>
                  <a:gd name="T14" fmla="*/ 0 w 12"/>
                  <a:gd name="T15" fmla="*/ 0 h 17"/>
                  <a:gd name="T16" fmla="*/ 1 w 12"/>
                  <a:gd name="T17" fmla="*/ 0 h 17"/>
                  <a:gd name="T18" fmla="*/ 1 w 12"/>
                  <a:gd name="T19" fmla="*/ 0 h 17"/>
                  <a:gd name="T20" fmla="*/ 1 w 12"/>
                  <a:gd name="T21" fmla="*/ 0 h 17"/>
                  <a:gd name="T22" fmla="*/ 1 w 12"/>
                  <a:gd name="T23" fmla="*/ 0 h 17"/>
                  <a:gd name="T24" fmla="*/ 1 w 12"/>
                  <a:gd name="T25" fmla="*/ 0 h 17"/>
                  <a:gd name="T26" fmla="*/ 1 w 12"/>
                  <a:gd name="T27" fmla="*/ 0 h 17"/>
                  <a:gd name="T28" fmla="*/ 1 w 12"/>
                  <a:gd name="T29" fmla="*/ 0 h 17"/>
                  <a:gd name="T30" fmla="*/ 1 w 12"/>
                  <a:gd name="T31" fmla="*/ 0 h 17"/>
                  <a:gd name="T32" fmla="*/ 1 w 12"/>
                  <a:gd name="T33" fmla="*/ 0 h 17"/>
                  <a:gd name="T34" fmla="*/ 1 w 12"/>
                  <a:gd name="T35" fmla="*/ 0 h 17"/>
                  <a:gd name="T36" fmla="*/ 1 w 12"/>
                  <a:gd name="T37" fmla="*/ 0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7"/>
                  <a:gd name="T59" fmla="*/ 12 w 12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7">
                    <a:moveTo>
                      <a:pt x="7" y="0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7" y="17"/>
                    </a:lnTo>
                    <a:lnTo>
                      <a:pt x="12" y="13"/>
                    </a:lnTo>
                    <a:lnTo>
                      <a:pt x="12" y="8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ADEDA"/>
              </a:solidFill>
              <a:ln w="6350" cap="flat" cmpd="sng">
                <a:solidFill>
                  <a:srgbClr val="50A6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6478" name="Freeform 9"/>
            <p:cNvSpPr>
              <a:spLocks/>
            </p:cNvSpPr>
            <p:nvPr/>
          </p:nvSpPr>
          <p:spPr bwMode="grayWhite">
            <a:xfrm>
              <a:off x="1246" y="950"/>
              <a:ext cx="489" cy="356"/>
            </a:xfrm>
            <a:custGeom>
              <a:avLst/>
              <a:gdLst>
                <a:gd name="T0" fmla="*/ 6 w 526"/>
                <a:gd name="T1" fmla="*/ 6 h 384"/>
                <a:gd name="T2" fmla="*/ 0 w 526"/>
                <a:gd name="T3" fmla="*/ 6 h 384"/>
                <a:gd name="T4" fmla="*/ 4 w 526"/>
                <a:gd name="T5" fmla="*/ 6 h 384"/>
                <a:gd name="T6" fmla="*/ 6 w 526"/>
                <a:gd name="T7" fmla="*/ 6 h 384"/>
                <a:gd name="T8" fmla="*/ 7 w 526"/>
                <a:gd name="T9" fmla="*/ 6 h 384"/>
                <a:gd name="T10" fmla="*/ 7 w 526"/>
                <a:gd name="T11" fmla="*/ 6 h 384"/>
                <a:gd name="T12" fmla="*/ 7 w 526"/>
                <a:gd name="T13" fmla="*/ 6 h 384"/>
                <a:gd name="T14" fmla="*/ 7 w 526"/>
                <a:gd name="T15" fmla="*/ 6 h 384"/>
                <a:gd name="T16" fmla="*/ 7 w 526"/>
                <a:gd name="T17" fmla="*/ 6 h 384"/>
                <a:gd name="T18" fmla="*/ 7 w 526"/>
                <a:gd name="T19" fmla="*/ 6 h 384"/>
                <a:gd name="T20" fmla="*/ 7 w 526"/>
                <a:gd name="T21" fmla="*/ 6 h 384"/>
                <a:gd name="T22" fmla="*/ 7 w 526"/>
                <a:gd name="T23" fmla="*/ 6 h 384"/>
                <a:gd name="T24" fmla="*/ 7 w 526"/>
                <a:gd name="T25" fmla="*/ 6 h 384"/>
                <a:gd name="T26" fmla="*/ 7 w 526"/>
                <a:gd name="T27" fmla="*/ 6 h 384"/>
                <a:gd name="T28" fmla="*/ 7 w 526"/>
                <a:gd name="T29" fmla="*/ 6 h 384"/>
                <a:gd name="T30" fmla="*/ 7 w 526"/>
                <a:gd name="T31" fmla="*/ 6 h 384"/>
                <a:gd name="T32" fmla="*/ 7 w 526"/>
                <a:gd name="T33" fmla="*/ 6 h 384"/>
                <a:gd name="T34" fmla="*/ 7 w 526"/>
                <a:gd name="T35" fmla="*/ 6 h 384"/>
                <a:gd name="T36" fmla="*/ 7 w 526"/>
                <a:gd name="T37" fmla="*/ 6 h 384"/>
                <a:gd name="T38" fmla="*/ 7 w 526"/>
                <a:gd name="T39" fmla="*/ 6 h 384"/>
                <a:gd name="T40" fmla="*/ 7 w 526"/>
                <a:gd name="T41" fmla="*/ 6 h 384"/>
                <a:gd name="T42" fmla="*/ 7 w 526"/>
                <a:gd name="T43" fmla="*/ 6 h 384"/>
                <a:gd name="T44" fmla="*/ 7 w 526"/>
                <a:gd name="T45" fmla="*/ 6 h 384"/>
                <a:gd name="T46" fmla="*/ 7 w 526"/>
                <a:gd name="T47" fmla="*/ 6 h 384"/>
                <a:gd name="T48" fmla="*/ 7 w 526"/>
                <a:gd name="T49" fmla="*/ 6 h 384"/>
                <a:gd name="T50" fmla="*/ 7 w 526"/>
                <a:gd name="T51" fmla="*/ 6 h 384"/>
                <a:gd name="T52" fmla="*/ 7 w 526"/>
                <a:gd name="T53" fmla="*/ 6 h 384"/>
                <a:gd name="T54" fmla="*/ 7 w 526"/>
                <a:gd name="T55" fmla="*/ 6 h 384"/>
                <a:gd name="T56" fmla="*/ 7 w 526"/>
                <a:gd name="T57" fmla="*/ 6 h 384"/>
                <a:gd name="T58" fmla="*/ 7 w 526"/>
                <a:gd name="T59" fmla="*/ 6 h 384"/>
                <a:gd name="T60" fmla="*/ 7 w 526"/>
                <a:gd name="T61" fmla="*/ 6 h 384"/>
                <a:gd name="T62" fmla="*/ 7 w 526"/>
                <a:gd name="T63" fmla="*/ 6 h 384"/>
                <a:gd name="T64" fmla="*/ 7 w 526"/>
                <a:gd name="T65" fmla="*/ 6 h 384"/>
                <a:gd name="T66" fmla="*/ 7 w 526"/>
                <a:gd name="T67" fmla="*/ 6 h 384"/>
                <a:gd name="T68" fmla="*/ 7 w 526"/>
                <a:gd name="T69" fmla="*/ 6 h 384"/>
                <a:gd name="T70" fmla="*/ 7 w 526"/>
                <a:gd name="T71" fmla="*/ 6 h 384"/>
                <a:gd name="T72" fmla="*/ 7 w 526"/>
                <a:gd name="T73" fmla="*/ 0 h 384"/>
                <a:gd name="T74" fmla="*/ 7 w 526"/>
                <a:gd name="T75" fmla="*/ 6 h 384"/>
                <a:gd name="T76" fmla="*/ 7 w 526"/>
                <a:gd name="T77" fmla="*/ 6 h 384"/>
                <a:gd name="T78" fmla="*/ 7 w 526"/>
                <a:gd name="T79" fmla="*/ 6 h 384"/>
                <a:gd name="T80" fmla="*/ 7 w 526"/>
                <a:gd name="T81" fmla="*/ 6 h 384"/>
                <a:gd name="T82" fmla="*/ 7 w 526"/>
                <a:gd name="T83" fmla="*/ 6 h 384"/>
                <a:gd name="T84" fmla="*/ 7 w 526"/>
                <a:gd name="T85" fmla="*/ 6 h 384"/>
                <a:gd name="T86" fmla="*/ 7 w 526"/>
                <a:gd name="T87" fmla="*/ 6 h 384"/>
                <a:gd name="T88" fmla="*/ 7 w 526"/>
                <a:gd name="T89" fmla="*/ 6 h 384"/>
                <a:gd name="T90" fmla="*/ 7 w 526"/>
                <a:gd name="T91" fmla="*/ 6 h 384"/>
                <a:gd name="T92" fmla="*/ 7 w 526"/>
                <a:gd name="T93" fmla="*/ 6 h 384"/>
                <a:gd name="T94" fmla="*/ 7 w 526"/>
                <a:gd name="T95" fmla="*/ 6 h 384"/>
                <a:gd name="T96" fmla="*/ 7 w 526"/>
                <a:gd name="T97" fmla="*/ 6 h 384"/>
                <a:gd name="T98" fmla="*/ 7 w 526"/>
                <a:gd name="T99" fmla="*/ 6 h 384"/>
                <a:gd name="T100" fmla="*/ 7 w 526"/>
                <a:gd name="T101" fmla="*/ 6 h 384"/>
                <a:gd name="T102" fmla="*/ 7 w 526"/>
                <a:gd name="T103" fmla="*/ 6 h 384"/>
                <a:gd name="T104" fmla="*/ 7 w 526"/>
                <a:gd name="T105" fmla="*/ 6 h 384"/>
                <a:gd name="T106" fmla="*/ 7 w 526"/>
                <a:gd name="T107" fmla="*/ 6 h 384"/>
                <a:gd name="T108" fmla="*/ 7 w 526"/>
                <a:gd name="T109" fmla="*/ 6 h 384"/>
                <a:gd name="T110" fmla="*/ 7 w 526"/>
                <a:gd name="T111" fmla="*/ 6 h 384"/>
                <a:gd name="T112" fmla="*/ 7 w 526"/>
                <a:gd name="T113" fmla="*/ 6 h 384"/>
                <a:gd name="T114" fmla="*/ 7 w 526"/>
                <a:gd name="T115" fmla="*/ 6 h 384"/>
                <a:gd name="T116" fmla="*/ 7 w 526"/>
                <a:gd name="T117" fmla="*/ 6 h 384"/>
                <a:gd name="T118" fmla="*/ 7 w 526"/>
                <a:gd name="T119" fmla="*/ 6 h 3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6"/>
                <a:gd name="T181" fmla="*/ 0 h 384"/>
                <a:gd name="T182" fmla="*/ 526 w 526"/>
                <a:gd name="T183" fmla="*/ 384 h 3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6" h="384">
                  <a:moveTo>
                    <a:pt x="20" y="242"/>
                  </a:moveTo>
                  <a:lnTo>
                    <a:pt x="6" y="232"/>
                  </a:lnTo>
                  <a:lnTo>
                    <a:pt x="2" y="232"/>
                  </a:lnTo>
                  <a:lnTo>
                    <a:pt x="0" y="232"/>
                  </a:lnTo>
                  <a:lnTo>
                    <a:pt x="0" y="228"/>
                  </a:lnTo>
                  <a:lnTo>
                    <a:pt x="4" y="216"/>
                  </a:lnTo>
                  <a:lnTo>
                    <a:pt x="6" y="210"/>
                  </a:lnTo>
                  <a:lnTo>
                    <a:pt x="6" y="206"/>
                  </a:lnTo>
                  <a:lnTo>
                    <a:pt x="6" y="202"/>
                  </a:lnTo>
                  <a:lnTo>
                    <a:pt x="8" y="202"/>
                  </a:lnTo>
                  <a:lnTo>
                    <a:pt x="10" y="202"/>
                  </a:lnTo>
                  <a:lnTo>
                    <a:pt x="12" y="210"/>
                  </a:lnTo>
                  <a:lnTo>
                    <a:pt x="10" y="214"/>
                  </a:lnTo>
                  <a:lnTo>
                    <a:pt x="10" y="216"/>
                  </a:lnTo>
                  <a:lnTo>
                    <a:pt x="10" y="218"/>
                  </a:lnTo>
                  <a:lnTo>
                    <a:pt x="20" y="210"/>
                  </a:lnTo>
                  <a:lnTo>
                    <a:pt x="18" y="208"/>
                  </a:lnTo>
                  <a:lnTo>
                    <a:pt x="18" y="202"/>
                  </a:lnTo>
                  <a:lnTo>
                    <a:pt x="22" y="198"/>
                  </a:lnTo>
                  <a:lnTo>
                    <a:pt x="20" y="192"/>
                  </a:lnTo>
                  <a:lnTo>
                    <a:pt x="14" y="190"/>
                  </a:lnTo>
                  <a:lnTo>
                    <a:pt x="14" y="176"/>
                  </a:lnTo>
                  <a:lnTo>
                    <a:pt x="16" y="174"/>
                  </a:lnTo>
                  <a:lnTo>
                    <a:pt x="20" y="176"/>
                  </a:lnTo>
                  <a:lnTo>
                    <a:pt x="22" y="174"/>
                  </a:lnTo>
                  <a:lnTo>
                    <a:pt x="32" y="170"/>
                  </a:lnTo>
                  <a:lnTo>
                    <a:pt x="24" y="164"/>
                  </a:lnTo>
                  <a:lnTo>
                    <a:pt x="24" y="162"/>
                  </a:lnTo>
                  <a:lnTo>
                    <a:pt x="16" y="166"/>
                  </a:lnTo>
                  <a:lnTo>
                    <a:pt x="16" y="154"/>
                  </a:lnTo>
                  <a:lnTo>
                    <a:pt x="16" y="148"/>
                  </a:lnTo>
                  <a:lnTo>
                    <a:pt x="18" y="136"/>
                  </a:lnTo>
                  <a:lnTo>
                    <a:pt x="18" y="126"/>
                  </a:lnTo>
                  <a:lnTo>
                    <a:pt x="16" y="118"/>
                  </a:lnTo>
                  <a:lnTo>
                    <a:pt x="18" y="98"/>
                  </a:lnTo>
                  <a:lnTo>
                    <a:pt x="20" y="90"/>
                  </a:lnTo>
                  <a:lnTo>
                    <a:pt x="12" y="62"/>
                  </a:lnTo>
                  <a:lnTo>
                    <a:pt x="12" y="44"/>
                  </a:lnTo>
                  <a:lnTo>
                    <a:pt x="14" y="34"/>
                  </a:lnTo>
                  <a:lnTo>
                    <a:pt x="18" y="18"/>
                  </a:lnTo>
                  <a:lnTo>
                    <a:pt x="68" y="54"/>
                  </a:lnTo>
                  <a:lnTo>
                    <a:pt x="92" y="68"/>
                  </a:lnTo>
                  <a:lnTo>
                    <a:pt x="112" y="74"/>
                  </a:lnTo>
                  <a:lnTo>
                    <a:pt x="124" y="82"/>
                  </a:lnTo>
                  <a:lnTo>
                    <a:pt x="134" y="82"/>
                  </a:lnTo>
                  <a:lnTo>
                    <a:pt x="138" y="84"/>
                  </a:lnTo>
                  <a:lnTo>
                    <a:pt x="142" y="88"/>
                  </a:lnTo>
                  <a:lnTo>
                    <a:pt x="144" y="114"/>
                  </a:lnTo>
                  <a:lnTo>
                    <a:pt x="142" y="118"/>
                  </a:lnTo>
                  <a:lnTo>
                    <a:pt x="134" y="124"/>
                  </a:lnTo>
                  <a:lnTo>
                    <a:pt x="130" y="134"/>
                  </a:lnTo>
                  <a:lnTo>
                    <a:pt x="130" y="144"/>
                  </a:lnTo>
                  <a:lnTo>
                    <a:pt x="132" y="148"/>
                  </a:lnTo>
                  <a:lnTo>
                    <a:pt x="132" y="152"/>
                  </a:lnTo>
                  <a:lnTo>
                    <a:pt x="130" y="156"/>
                  </a:lnTo>
                  <a:lnTo>
                    <a:pt x="130" y="162"/>
                  </a:lnTo>
                  <a:lnTo>
                    <a:pt x="134" y="166"/>
                  </a:lnTo>
                  <a:lnTo>
                    <a:pt x="144" y="160"/>
                  </a:lnTo>
                  <a:lnTo>
                    <a:pt x="148" y="138"/>
                  </a:lnTo>
                  <a:lnTo>
                    <a:pt x="154" y="134"/>
                  </a:lnTo>
                  <a:lnTo>
                    <a:pt x="158" y="124"/>
                  </a:lnTo>
                  <a:lnTo>
                    <a:pt x="170" y="110"/>
                  </a:lnTo>
                  <a:lnTo>
                    <a:pt x="170" y="106"/>
                  </a:lnTo>
                  <a:lnTo>
                    <a:pt x="164" y="86"/>
                  </a:lnTo>
                  <a:lnTo>
                    <a:pt x="154" y="58"/>
                  </a:lnTo>
                  <a:lnTo>
                    <a:pt x="154" y="54"/>
                  </a:lnTo>
                  <a:lnTo>
                    <a:pt x="158" y="52"/>
                  </a:lnTo>
                  <a:lnTo>
                    <a:pt x="164" y="54"/>
                  </a:lnTo>
                  <a:lnTo>
                    <a:pt x="170" y="42"/>
                  </a:lnTo>
                  <a:lnTo>
                    <a:pt x="168" y="28"/>
                  </a:lnTo>
                  <a:lnTo>
                    <a:pt x="160" y="26"/>
                  </a:lnTo>
                  <a:lnTo>
                    <a:pt x="158" y="18"/>
                  </a:lnTo>
                  <a:lnTo>
                    <a:pt x="158" y="0"/>
                  </a:lnTo>
                  <a:lnTo>
                    <a:pt x="262" y="28"/>
                  </a:lnTo>
                  <a:lnTo>
                    <a:pt x="362" y="54"/>
                  </a:lnTo>
                  <a:lnTo>
                    <a:pt x="524" y="92"/>
                  </a:lnTo>
                  <a:lnTo>
                    <a:pt x="526" y="92"/>
                  </a:lnTo>
                  <a:lnTo>
                    <a:pt x="470" y="342"/>
                  </a:lnTo>
                  <a:lnTo>
                    <a:pt x="468" y="344"/>
                  </a:lnTo>
                  <a:lnTo>
                    <a:pt x="466" y="350"/>
                  </a:lnTo>
                  <a:lnTo>
                    <a:pt x="468" y="354"/>
                  </a:lnTo>
                  <a:lnTo>
                    <a:pt x="470" y="358"/>
                  </a:lnTo>
                  <a:lnTo>
                    <a:pt x="472" y="362"/>
                  </a:lnTo>
                  <a:lnTo>
                    <a:pt x="472" y="366"/>
                  </a:lnTo>
                  <a:lnTo>
                    <a:pt x="470" y="366"/>
                  </a:lnTo>
                  <a:lnTo>
                    <a:pt x="466" y="372"/>
                  </a:lnTo>
                  <a:lnTo>
                    <a:pt x="466" y="378"/>
                  </a:lnTo>
                  <a:lnTo>
                    <a:pt x="468" y="384"/>
                  </a:lnTo>
                  <a:lnTo>
                    <a:pt x="330" y="352"/>
                  </a:lnTo>
                  <a:lnTo>
                    <a:pt x="318" y="354"/>
                  </a:lnTo>
                  <a:lnTo>
                    <a:pt x="312" y="354"/>
                  </a:lnTo>
                  <a:lnTo>
                    <a:pt x="304" y="352"/>
                  </a:lnTo>
                  <a:lnTo>
                    <a:pt x="296" y="352"/>
                  </a:lnTo>
                  <a:lnTo>
                    <a:pt x="290" y="350"/>
                  </a:lnTo>
                  <a:lnTo>
                    <a:pt x="284" y="350"/>
                  </a:lnTo>
                  <a:lnTo>
                    <a:pt x="276" y="352"/>
                  </a:lnTo>
                  <a:lnTo>
                    <a:pt x="266" y="350"/>
                  </a:lnTo>
                  <a:lnTo>
                    <a:pt x="256" y="350"/>
                  </a:lnTo>
                  <a:lnTo>
                    <a:pt x="246" y="354"/>
                  </a:lnTo>
                  <a:lnTo>
                    <a:pt x="238" y="356"/>
                  </a:lnTo>
                  <a:lnTo>
                    <a:pt x="222" y="354"/>
                  </a:lnTo>
                  <a:lnTo>
                    <a:pt x="218" y="352"/>
                  </a:lnTo>
                  <a:lnTo>
                    <a:pt x="206" y="346"/>
                  </a:lnTo>
                  <a:lnTo>
                    <a:pt x="176" y="352"/>
                  </a:lnTo>
                  <a:lnTo>
                    <a:pt x="170" y="342"/>
                  </a:lnTo>
                  <a:lnTo>
                    <a:pt x="144" y="334"/>
                  </a:lnTo>
                  <a:lnTo>
                    <a:pt x="130" y="332"/>
                  </a:lnTo>
                  <a:lnTo>
                    <a:pt x="114" y="334"/>
                  </a:lnTo>
                  <a:lnTo>
                    <a:pt x="90" y="332"/>
                  </a:lnTo>
                  <a:lnTo>
                    <a:pt x="70" y="324"/>
                  </a:lnTo>
                  <a:lnTo>
                    <a:pt x="66" y="314"/>
                  </a:lnTo>
                  <a:lnTo>
                    <a:pt x="68" y="290"/>
                  </a:lnTo>
                  <a:lnTo>
                    <a:pt x="70" y="284"/>
                  </a:lnTo>
                  <a:lnTo>
                    <a:pt x="66" y="270"/>
                  </a:lnTo>
                  <a:lnTo>
                    <a:pt x="52" y="258"/>
                  </a:lnTo>
                  <a:lnTo>
                    <a:pt x="40" y="258"/>
                  </a:lnTo>
                  <a:lnTo>
                    <a:pt x="40" y="254"/>
                  </a:lnTo>
                  <a:lnTo>
                    <a:pt x="34" y="248"/>
                  </a:lnTo>
                  <a:lnTo>
                    <a:pt x="20" y="24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79" name="Freeform 10"/>
            <p:cNvSpPr>
              <a:spLocks/>
            </p:cNvSpPr>
            <p:nvPr/>
          </p:nvSpPr>
          <p:spPr bwMode="grayWhite">
            <a:xfrm>
              <a:off x="1115" y="1175"/>
              <a:ext cx="587" cy="489"/>
            </a:xfrm>
            <a:custGeom>
              <a:avLst/>
              <a:gdLst>
                <a:gd name="T0" fmla="*/ 6 w 634"/>
                <a:gd name="T1" fmla="*/ 6 h 528"/>
                <a:gd name="T2" fmla="*/ 4 w 634"/>
                <a:gd name="T3" fmla="*/ 6 h 528"/>
                <a:gd name="T4" fmla="*/ 6 w 634"/>
                <a:gd name="T5" fmla="*/ 6 h 528"/>
                <a:gd name="T6" fmla="*/ 6 w 634"/>
                <a:gd name="T7" fmla="*/ 6 h 528"/>
                <a:gd name="T8" fmla="*/ 6 w 634"/>
                <a:gd name="T9" fmla="*/ 6 h 528"/>
                <a:gd name="T10" fmla="*/ 6 w 634"/>
                <a:gd name="T11" fmla="*/ 6 h 528"/>
                <a:gd name="T12" fmla="*/ 6 w 634"/>
                <a:gd name="T13" fmla="*/ 6 h 528"/>
                <a:gd name="T14" fmla="*/ 6 w 634"/>
                <a:gd name="T15" fmla="*/ 6 h 528"/>
                <a:gd name="T16" fmla="*/ 6 w 634"/>
                <a:gd name="T17" fmla="*/ 6 h 528"/>
                <a:gd name="T18" fmla="*/ 6 w 634"/>
                <a:gd name="T19" fmla="*/ 6 h 528"/>
                <a:gd name="T20" fmla="*/ 6 w 634"/>
                <a:gd name="T21" fmla="*/ 6 h 528"/>
                <a:gd name="T22" fmla="*/ 6 w 634"/>
                <a:gd name="T23" fmla="*/ 2 h 528"/>
                <a:gd name="T24" fmla="*/ 6 w 634"/>
                <a:gd name="T25" fmla="*/ 2 h 528"/>
                <a:gd name="T26" fmla="*/ 6 w 634"/>
                <a:gd name="T27" fmla="*/ 6 h 528"/>
                <a:gd name="T28" fmla="*/ 6 w 634"/>
                <a:gd name="T29" fmla="*/ 6 h 528"/>
                <a:gd name="T30" fmla="*/ 6 w 634"/>
                <a:gd name="T31" fmla="*/ 6 h 528"/>
                <a:gd name="T32" fmla="*/ 6 w 634"/>
                <a:gd name="T33" fmla="*/ 6 h 528"/>
                <a:gd name="T34" fmla="*/ 6 w 634"/>
                <a:gd name="T35" fmla="*/ 6 h 528"/>
                <a:gd name="T36" fmla="*/ 6 w 634"/>
                <a:gd name="T37" fmla="*/ 6 h 528"/>
                <a:gd name="T38" fmla="*/ 6 w 634"/>
                <a:gd name="T39" fmla="*/ 6 h 528"/>
                <a:gd name="T40" fmla="*/ 6 w 634"/>
                <a:gd name="T41" fmla="*/ 6 h 528"/>
                <a:gd name="T42" fmla="*/ 6 w 634"/>
                <a:gd name="T43" fmla="*/ 6 h 528"/>
                <a:gd name="T44" fmla="*/ 6 w 634"/>
                <a:gd name="T45" fmla="*/ 6 h 528"/>
                <a:gd name="T46" fmla="*/ 6 w 634"/>
                <a:gd name="T47" fmla="*/ 6 h 528"/>
                <a:gd name="T48" fmla="*/ 6 w 634"/>
                <a:gd name="T49" fmla="*/ 6 h 528"/>
                <a:gd name="T50" fmla="*/ 6 w 634"/>
                <a:gd name="T51" fmla="*/ 6 h 528"/>
                <a:gd name="T52" fmla="*/ 6 w 634"/>
                <a:gd name="T53" fmla="*/ 6 h 528"/>
                <a:gd name="T54" fmla="*/ 6 w 634"/>
                <a:gd name="T55" fmla="*/ 6 h 528"/>
                <a:gd name="T56" fmla="*/ 6 w 634"/>
                <a:gd name="T57" fmla="*/ 6 h 528"/>
                <a:gd name="T58" fmla="*/ 6 w 634"/>
                <a:gd name="T59" fmla="*/ 6 h 528"/>
                <a:gd name="T60" fmla="*/ 6 w 634"/>
                <a:gd name="T61" fmla="*/ 6 h 528"/>
                <a:gd name="T62" fmla="*/ 6 w 634"/>
                <a:gd name="T63" fmla="*/ 6 h 528"/>
                <a:gd name="T64" fmla="*/ 6 w 634"/>
                <a:gd name="T65" fmla="*/ 6 h 528"/>
                <a:gd name="T66" fmla="*/ 6 w 634"/>
                <a:gd name="T67" fmla="*/ 6 h 528"/>
                <a:gd name="T68" fmla="*/ 6 w 634"/>
                <a:gd name="T69" fmla="*/ 6 h 528"/>
                <a:gd name="T70" fmla="*/ 6 w 634"/>
                <a:gd name="T71" fmla="*/ 6 h 528"/>
                <a:gd name="T72" fmla="*/ 6 w 634"/>
                <a:gd name="T73" fmla="*/ 6 h 528"/>
                <a:gd name="T74" fmla="*/ 6 w 634"/>
                <a:gd name="T75" fmla="*/ 6 h 528"/>
                <a:gd name="T76" fmla="*/ 6 w 634"/>
                <a:gd name="T77" fmla="*/ 6 h 528"/>
                <a:gd name="T78" fmla="*/ 6 w 634"/>
                <a:gd name="T79" fmla="*/ 6 h 5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528"/>
                <a:gd name="T122" fmla="*/ 634 w 634"/>
                <a:gd name="T123" fmla="*/ 528 h 5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528">
                  <a:moveTo>
                    <a:pt x="8" y="398"/>
                  </a:moveTo>
                  <a:lnTo>
                    <a:pt x="6" y="392"/>
                  </a:lnTo>
                  <a:lnTo>
                    <a:pt x="0" y="372"/>
                  </a:lnTo>
                  <a:lnTo>
                    <a:pt x="4" y="362"/>
                  </a:lnTo>
                  <a:lnTo>
                    <a:pt x="4" y="354"/>
                  </a:lnTo>
                  <a:lnTo>
                    <a:pt x="10" y="338"/>
                  </a:lnTo>
                  <a:lnTo>
                    <a:pt x="8" y="306"/>
                  </a:lnTo>
                  <a:lnTo>
                    <a:pt x="12" y="300"/>
                  </a:lnTo>
                  <a:lnTo>
                    <a:pt x="18" y="296"/>
                  </a:lnTo>
                  <a:lnTo>
                    <a:pt x="22" y="292"/>
                  </a:lnTo>
                  <a:lnTo>
                    <a:pt x="26" y="282"/>
                  </a:lnTo>
                  <a:lnTo>
                    <a:pt x="30" y="278"/>
                  </a:lnTo>
                  <a:lnTo>
                    <a:pt x="32" y="264"/>
                  </a:lnTo>
                  <a:lnTo>
                    <a:pt x="34" y="262"/>
                  </a:lnTo>
                  <a:lnTo>
                    <a:pt x="54" y="240"/>
                  </a:lnTo>
                  <a:lnTo>
                    <a:pt x="62" y="220"/>
                  </a:lnTo>
                  <a:lnTo>
                    <a:pt x="78" y="188"/>
                  </a:lnTo>
                  <a:lnTo>
                    <a:pt x="98" y="134"/>
                  </a:lnTo>
                  <a:lnTo>
                    <a:pt x="110" y="110"/>
                  </a:lnTo>
                  <a:lnTo>
                    <a:pt x="122" y="76"/>
                  </a:lnTo>
                  <a:lnTo>
                    <a:pt x="136" y="34"/>
                  </a:lnTo>
                  <a:lnTo>
                    <a:pt x="142" y="20"/>
                  </a:lnTo>
                  <a:lnTo>
                    <a:pt x="144" y="6"/>
                  </a:lnTo>
                  <a:lnTo>
                    <a:pt x="144" y="2"/>
                  </a:lnTo>
                  <a:lnTo>
                    <a:pt x="150" y="0"/>
                  </a:lnTo>
                  <a:lnTo>
                    <a:pt x="158" y="2"/>
                  </a:lnTo>
                  <a:lnTo>
                    <a:pt x="162" y="0"/>
                  </a:lnTo>
                  <a:lnTo>
                    <a:pt x="176" y="6"/>
                  </a:lnTo>
                  <a:lnTo>
                    <a:pt x="182" y="12"/>
                  </a:lnTo>
                  <a:lnTo>
                    <a:pt x="182" y="16"/>
                  </a:lnTo>
                  <a:lnTo>
                    <a:pt x="194" y="16"/>
                  </a:lnTo>
                  <a:lnTo>
                    <a:pt x="208" y="28"/>
                  </a:lnTo>
                  <a:lnTo>
                    <a:pt x="212" y="42"/>
                  </a:lnTo>
                  <a:lnTo>
                    <a:pt x="210" y="48"/>
                  </a:lnTo>
                  <a:lnTo>
                    <a:pt x="208" y="72"/>
                  </a:lnTo>
                  <a:lnTo>
                    <a:pt x="212" y="82"/>
                  </a:lnTo>
                  <a:lnTo>
                    <a:pt x="232" y="90"/>
                  </a:lnTo>
                  <a:lnTo>
                    <a:pt x="256" y="92"/>
                  </a:lnTo>
                  <a:lnTo>
                    <a:pt x="272" y="90"/>
                  </a:lnTo>
                  <a:lnTo>
                    <a:pt x="286" y="92"/>
                  </a:lnTo>
                  <a:lnTo>
                    <a:pt x="312" y="100"/>
                  </a:lnTo>
                  <a:lnTo>
                    <a:pt x="318" y="110"/>
                  </a:lnTo>
                  <a:lnTo>
                    <a:pt x="348" y="104"/>
                  </a:lnTo>
                  <a:lnTo>
                    <a:pt x="360" y="110"/>
                  </a:lnTo>
                  <a:lnTo>
                    <a:pt x="364" y="112"/>
                  </a:lnTo>
                  <a:lnTo>
                    <a:pt x="380" y="114"/>
                  </a:lnTo>
                  <a:lnTo>
                    <a:pt x="388" y="112"/>
                  </a:lnTo>
                  <a:lnTo>
                    <a:pt x="398" y="108"/>
                  </a:lnTo>
                  <a:lnTo>
                    <a:pt x="408" y="108"/>
                  </a:lnTo>
                  <a:lnTo>
                    <a:pt x="418" y="110"/>
                  </a:lnTo>
                  <a:lnTo>
                    <a:pt x="426" y="108"/>
                  </a:lnTo>
                  <a:lnTo>
                    <a:pt x="432" y="108"/>
                  </a:lnTo>
                  <a:lnTo>
                    <a:pt x="438" y="110"/>
                  </a:lnTo>
                  <a:lnTo>
                    <a:pt x="446" y="110"/>
                  </a:lnTo>
                  <a:lnTo>
                    <a:pt x="454" y="112"/>
                  </a:lnTo>
                  <a:lnTo>
                    <a:pt x="460" y="112"/>
                  </a:lnTo>
                  <a:lnTo>
                    <a:pt x="472" y="110"/>
                  </a:lnTo>
                  <a:lnTo>
                    <a:pt x="610" y="142"/>
                  </a:lnTo>
                  <a:lnTo>
                    <a:pt x="612" y="150"/>
                  </a:lnTo>
                  <a:lnTo>
                    <a:pt x="618" y="160"/>
                  </a:lnTo>
                  <a:lnTo>
                    <a:pt x="624" y="162"/>
                  </a:lnTo>
                  <a:lnTo>
                    <a:pt x="632" y="168"/>
                  </a:lnTo>
                  <a:lnTo>
                    <a:pt x="634" y="182"/>
                  </a:lnTo>
                  <a:lnTo>
                    <a:pt x="600" y="234"/>
                  </a:lnTo>
                  <a:lnTo>
                    <a:pt x="594" y="240"/>
                  </a:lnTo>
                  <a:lnTo>
                    <a:pt x="592" y="246"/>
                  </a:lnTo>
                  <a:lnTo>
                    <a:pt x="586" y="254"/>
                  </a:lnTo>
                  <a:lnTo>
                    <a:pt x="574" y="260"/>
                  </a:lnTo>
                  <a:lnTo>
                    <a:pt x="558" y="286"/>
                  </a:lnTo>
                  <a:lnTo>
                    <a:pt x="554" y="298"/>
                  </a:lnTo>
                  <a:lnTo>
                    <a:pt x="556" y="306"/>
                  </a:lnTo>
                  <a:lnTo>
                    <a:pt x="568" y="310"/>
                  </a:lnTo>
                  <a:lnTo>
                    <a:pt x="572" y="318"/>
                  </a:lnTo>
                  <a:lnTo>
                    <a:pt x="570" y="324"/>
                  </a:lnTo>
                  <a:lnTo>
                    <a:pt x="568" y="326"/>
                  </a:lnTo>
                  <a:lnTo>
                    <a:pt x="566" y="328"/>
                  </a:lnTo>
                  <a:lnTo>
                    <a:pt x="566" y="340"/>
                  </a:lnTo>
                  <a:lnTo>
                    <a:pt x="556" y="352"/>
                  </a:lnTo>
                  <a:lnTo>
                    <a:pt x="516" y="528"/>
                  </a:lnTo>
                  <a:lnTo>
                    <a:pt x="304" y="478"/>
                  </a:lnTo>
                  <a:lnTo>
                    <a:pt x="8" y="39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0" name="Freeform 11"/>
            <p:cNvSpPr>
              <a:spLocks/>
            </p:cNvSpPr>
            <p:nvPr/>
          </p:nvSpPr>
          <p:spPr bwMode="grayWhite">
            <a:xfrm>
              <a:off x="1066" y="1544"/>
              <a:ext cx="585" cy="998"/>
            </a:xfrm>
            <a:custGeom>
              <a:avLst/>
              <a:gdLst>
                <a:gd name="T0" fmla="*/ 6 w 630"/>
                <a:gd name="T1" fmla="*/ 6 h 1076"/>
                <a:gd name="T2" fmla="*/ 6 w 630"/>
                <a:gd name="T3" fmla="*/ 6 h 1076"/>
                <a:gd name="T4" fmla="*/ 6 w 630"/>
                <a:gd name="T5" fmla="*/ 6 h 1076"/>
                <a:gd name="T6" fmla="*/ 6 w 630"/>
                <a:gd name="T7" fmla="*/ 6 h 1076"/>
                <a:gd name="T8" fmla="*/ 6 w 630"/>
                <a:gd name="T9" fmla="*/ 6 h 1076"/>
                <a:gd name="T10" fmla="*/ 6 w 630"/>
                <a:gd name="T11" fmla="*/ 6 h 1076"/>
                <a:gd name="T12" fmla="*/ 6 w 630"/>
                <a:gd name="T13" fmla="*/ 6 h 1076"/>
                <a:gd name="T14" fmla="*/ 6 w 630"/>
                <a:gd name="T15" fmla="*/ 6 h 1076"/>
                <a:gd name="T16" fmla="*/ 6 w 630"/>
                <a:gd name="T17" fmla="*/ 6 h 1076"/>
                <a:gd name="T18" fmla="*/ 6 w 630"/>
                <a:gd name="T19" fmla="*/ 6 h 1076"/>
                <a:gd name="T20" fmla="*/ 6 w 630"/>
                <a:gd name="T21" fmla="*/ 6 h 1076"/>
                <a:gd name="T22" fmla="*/ 6 w 630"/>
                <a:gd name="T23" fmla="*/ 6 h 1076"/>
                <a:gd name="T24" fmla="*/ 6 w 630"/>
                <a:gd name="T25" fmla="*/ 6 h 1076"/>
                <a:gd name="T26" fmla="*/ 6 w 630"/>
                <a:gd name="T27" fmla="*/ 6 h 1076"/>
                <a:gd name="T28" fmla="*/ 6 w 630"/>
                <a:gd name="T29" fmla="*/ 6 h 1076"/>
                <a:gd name="T30" fmla="*/ 6 w 630"/>
                <a:gd name="T31" fmla="*/ 6 h 1076"/>
                <a:gd name="T32" fmla="*/ 6 w 630"/>
                <a:gd name="T33" fmla="*/ 6 h 1076"/>
                <a:gd name="T34" fmla="*/ 6 w 630"/>
                <a:gd name="T35" fmla="*/ 6 h 1076"/>
                <a:gd name="T36" fmla="*/ 6 w 630"/>
                <a:gd name="T37" fmla="*/ 6 h 1076"/>
                <a:gd name="T38" fmla="*/ 6 w 630"/>
                <a:gd name="T39" fmla="*/ 6 h 1076"/>
                <a:gd name="T40" fmla="*/ 6 w 630"/>
                <a:gd name="T41" fmla="*/ 6 h 1076"/>
                <a:gd name="T42" fmla="*/ 6 w 630"/>
                <a:gd name="T43" fmla="*/ 6 h 1076"/>
                <a:gd name="T44" fmla="*/ 6 w 630"/>
                <a:gd name="T45" fmla="*/ 6 h 1076"/>
                <a:gd name="T46" fmla="*/ 6 w 630"/>
                <a:gd name="T47" fmla="*/ 6 h 1076"/>
                <a:gd name="T48" fmla="*/ 6 w 630"/>
                <a:gd name="T49" fmla="*/ 6 h 1076"/>
                <a:gd name="T50" fmla="*/ 6 w 630"/>
                <a:gd name="T51" fmla="*/ 6 h 1076"/>
                <a:gd name="T52" fmla="*/ 6 w 630"/>
                <a:gd name="T53" fmla="*/ 6 h 1076"/>
                <a:gd name="T54" fmla="*/ 6 w 630"/>
                <a:gd name="T55" fmla="*/ 6 h 1076"/>
                <a:gd name="T56" fmla="*/ 6 w 630"/>
                <a:gd name="T57" fmla="*/ 6 h 1076"/>
                <a:gd name="T58" fmla="*/ 6 w 630"/>
                <a:gd name="T59" fmla="*/ 6 h 1076"/>
                <a:gd name="T60" fmla="*/ 6 w 630"/>
                <a:gd name="T61" fmla="*/ 6 h 1076"/>
                <a:gd name="T62" fmla="*/ 4 w 630"/>
                <a:gd name="T63" fmla="*/ 6 h 1076"/>
                <a:gd name="T64" fmla="*/ 2 w 630"/>
                <a:gd name="T65" fmla="*/ 6 h 1076"/>
                <a:gd name="T66" fmla="*/ 6 w 630"/>
                <a:gd name="T67" fmla="*/ 6 h 1076"/>
                <a:gd name="T68" fmla="*/ 6 w 630"/>
                <a:gd name="T69" fmla="*/ 6 h 1076"/>
                <a:gd name="T70" fmla="*/ 6 w 630"/>
                <a:gd name="T71" fmla="*/ 6 h 1076"/>
                <a:gd name="T72" fmla="*/ 6 w 630"/>
                <a:gd name="T73" fmla="*/ 6 h 1076"/>
                <a:gd name="T74" fmla="*/ 6 w 630"/>
                <a:gd name="T75" fmla="*/ 6 h 1076"/>
                <a:gd name="T76" fmla="*/ 6 w 630"/>
                <a:gd name="T77" fmla="*/ 6 h 1076"/>
                <a:gd name="T78" fmla="*/ 6 w 630"/>
                <a:gd name="T79" fmla="*/ 6 h 1076"/>
                <a:gd name="T80" fmla="*/ 6 w 630"/>
                <a:gd name="T81" fmla="*/ 6 h 1076"/>
                <a:gd name="T82" fmla="*/ 6 w 630"/>
                <a:gd name="T83" fmla="*/ 6 h 1076"/>
                <a:gd name="T84" fmla="*/ 6 w 630"/>
                <a:gd name="T85" fmla="*/ 6 h 1076"/>
                <a:gd name="T86" fmla="*/ 6 w 630"/>
                <a:gd name="T87" fmla="*/ 6 h 1076"/>
                <a:gd name="T88" fmla="*/ 6 w 630"/>
                <a:gd name="T89" fmla="*/ 6 h 1076"/>
                <a:gd name="T90" fmla="*/ 6 w 630"/>
                <a:gd name="T91" fmla="*/ 6 h 1076"/>
                <a:gd name="T92" fmla="*/ 6 w 630"/>
                <a:gd name="T93" fmla="*/ 6 h 10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0"/>
                <a:gd name="T142" fmla="*/ 0 h 1076"/>
                <a:gd name="T143" fmla="*/ 630 w 630"/>
                <a:gd name="T144" fmla="*/ 1076 h 10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0" h="1076">
                  <a:moveTo>
                    <a:pt x="548" y="1072"/>
                  </a:moveTo>
                  <a:lnTo>
                    <a:pt x="358" y="1052"/>
                  </a:lnTo>
                  <a:lnTo>
                    <a:pt x="356" y="1050"/>
                  </a:lnTo>
                  <a:lnTo>
                    <a:pt x="354" y="1040"/>
                  </a:lnTo>
                  <a:lnTo>
                    <a:pt x="356" y="1036"/>
                  </a:lnTo>
                  <a:lnTo>
                    <a:pt x="358" y="1034"/>
                  </a:lnTo>
                  <a:lnTo>
                    <a:pt x="356" y="1032"/>
                  </a:lnTo>
                  <a:lnTo>
                    <a:pt x="352" y="1030"/>
                  </a:lnTo>
                  <a:lnTo>
                    <a:pt x="350" y="1022"/>
                  </a:lnTo>
                  <a:lnTo>
                    <a:pt x="352" y="1020"/>
                  </a:lnTo>
                  <a:lnTo>
                    <a:pt x="350" y="988"/>
                  </a:lnTo>
                  <a:lnTo>
                    <a:pt x="334" y="952"/>
                  </a:lnTo>
                  <a:lnTo>
                    <a:pt x="324" y="942"/>
                  </a:lnTo>
                  <a:lnTo>
                    <a:pt x="316" y="928"/>
                  </a:lnTo>
                  <a:lnTo>
                    <a:pt x="296" y="912"/>
                  </a:lnTo>
                  <a:lnTo>
                    <a:pt x="284" y="912"/>
                  </a:lnTo>
                  <a:lnTo>
                    <a:pt x="278" y="906"/>
                  </a:lnTo>
                  <a:lnTo>
                    <a:pt x="282" y="896"/>
                  </a:lnTo>
                  <a:lnTo>
                    <a:pt x="280" y="890"/>
                  </a:lnTo>
                  <a:lnTo>
                    <a:pt x="280" y="884"/>
                  </a:lnTo>
                  <a:lnTo>
                    <a:pt x="274" y="876"/>
                  </a:lnTo>
                  <a:lnTo>
                    <a:pt x="254" y="874"/>
                  </a:lnTo>
                  <a:lnTo>
                    <a:pt x="242" y="870"/>
                  </a:lnTo>
                  <a:lnTo>
                    <a:pt x="228" y="858"/>
                  </a:lnTo>
                  <a:lnTo>
                    <a:pt x="220" y="836"/>
                  </a:lnTo>
                  <a:lnTo>
                    <a:pt x="208" y="826"/>
                  </a:lnTo>
                  <a:lnTo>
                    <a:pt x="194" y="822"/>
                  </a:lnTo>
                  <a:lnTo>
                    <a:pt x="158" y="806"/>
                  </a:lnTo>
                  <a:lnTo>
                    <a:pt x="148" y="806"/>
                  </a:lnTo>
                  <a:lnTo>
                    <a:pt x="132" y="798"/>
                  </a:lnTo>
                  <a:lnTo>
                    <a:pt x="124" y="788"/>
                  </a:lnTo>
                  <a:lnTo>
                    <a:pt x="124" y="780"/>
                  </a:lnTo>
                  <a:lnTo>
                    <a:pt x="128" y="774"/>
                  </a:lnTo>
                  <a:lnTo>
                    <a:pt x="132" y="756"/>
                  </a:lnTo>
                  <a:lnTo>
                    <a:pt x="134" y="746"/>
                  </a:lnTo>
                  <a:lnTo>
                    <a:pt x="136" y="740"/>
                  </a:lnTo>
                  <a:lnTo>
                    <a:pt x="134" y="728"/>
                  </a:lnTo>
                  <a:lnTo>
                    <a:pt x="124" y="724"/>
                  </a:lnTo>
                  <a:lnTo>
                    <a:pt x="124" y="712"/>
                  </a:lnTo>
                  <a:lnTo>
                    <a:pt x="126" y="710"/>
                  </a:lnTo>
                  <a:lnTo>
                    <a:pt x="128" y="710"/>
                  </a:lnTo>
                  <a:lnTo>
                    <a:pt x="128" y="700"/>
                  </a:lnTo>
                  <a:lnTo>
                    <a:pt x="118" y="692"/>
                  </a:lnTo>
                  <a:lnTo>
                    <a:pt x="96" y="650"/>
                  </a:lnTo>
                  <a:lnTo>
                    <a:pt x="94" y="638"/>
                  </a:lnTo>
                  <a:lnTo>
                    <a:pt x="90" y="628"/>
                  </a:lnTo>
                  <a:lnTo>
                    <a:pt x="88" y="620"/>
                  </a:lnTo>
                  <a:lnTo>
                    <a:pt x="70" y="594"/>
                  </a:lnTo>
                  <a:lnTo>
                    <a:pt x="72" y="570"/>
                  </a:lnTo>
                  <a:lnTo>
                    <a:pt x="76" y="564"/>
                  </a:lnTo>
                  <a:lnTo>
                    <a:pt x="82" y="564"/>
                  </a:lnTo>
                  <a:lnTo>
                    <a:pt x="90" y="554"/>
                  </a:lnTo>
                  <a:lnTo>
                    <a:pt x="92" y="536"/>
                  </a:lnTo>
                  <a:lnTo>
                    <a:pt x="86" y="532"/>
                  </a:lnTo>
                  <a:lnTo>
                    <a:pt x="74" y="526"/>
                  </a:lnTo>
                  <a:lnTo>
                    <a:pt x="60" y="514"/>
                  </a:lnTo>
                  <a:lnTo>
                    <a:pt x="56" y="502"/>
                  </a:lnTo>
                  <a:lnTo>
                    <a:pt x="56" y="470"/>
                  </a:lnTo>
                  <a:lnTo>
                    <a:pt x="60" y="466"/>
                  </a:lnTo>
                  <a:lnTo>
                    <a:pt x="58" y="456"/>
                  </a:lnTo>
                  <a:lnTo>
                    <a:pt x="62" y="454"/>
                  </a:lnTo>
                  <a:lnTo>
                    <a:pt x="64" y="438"/>
                  </a:lnTo>
                  <a:lnTo>
                    <a:pt x="68" y="438"/>
                  </a:lnTo>
                  <a:lnTo>
                    <a:pt x="70" y="444"/>
                  </a:lnTo>
                  <a:lnTo>
                    <a:pt x="70" y="456"/>
                  </a:lnTo>
                  <a:lnTo>
                    <a:pt x="72" y="460"/>
                  </a:lnTo>
                  <a:lnTo>
                    <a:pt x="84" y="468"/>
                  </a:lnTo>
                  <a:lnTo>
                    <a:pt x="86" y="466"/>
                  </a:lnTo>
                  <a:lnTo>
                    <a:pt x="88" y="456"/>
                  </a:lnTo>
                  <a:lnTo>
                    <a:pt x="82" y="438"/>
                  </a:lnTo>
                  <a:lnTo>
                    <a:pt x="80" y="428"/>
                  </a:lnTo>
                  <a:lnTo>
                    <a:pt x="82" y="414"/>
                  </a:lnTo>
                  <a:lnTo>
                    <a:pt x="78" y="412"/>
                  </a:lnTo>
                  <a:lnTo>
                    <a:pt x="70" y="422"/>
                  </a:lnTo>
                  <a:lnTo>
                    <a:pt x="70" y="426"/>
                  </a:lnTo>
                  <a:lnTo>
                    <a:pt x="68" y="432"/>
                  </a:lnTo>
                  <a:lnTo>
                    <a:pt x="56" y="428"/>
                  </a:lnTo>
                  <a:lnTo>
                    <a:pt x="46" y="412"/>
                  </a:lnTo>
                  <a:lnTo>
                    <a:pt x="34" y="406"/>
                  </a:lnTo>
                  <a:lnTo>
                    <a:pt x="38" y="396"/>
                  </a:lnTo>
                  <a:lnTo>
                    <a:pt x="38" y="360"/>
                  </a:lnTo>
                  <a:lnTo>
                    <a:pt x="24" y="342"/>
                  </a:lnTo>
                  <a:lnTo>
                    <a:pt x="18" y="330"/>
                  </a:lnTo>
                  <a:lnTo>
                    <a:pt x="6" y="300"/>
                  </a:lnTo>
                  <a:lnTo>
                    <a:pt x="12" y="290"/>
                  </a:lnTo>
                  <a:lnTo>
                    <a:pt x="10" y="280"/>
                  </a:lnTo>
                  <a:lnTo>
                    <a:pt x="8" y="272"/>
                  </a:lnTo>
                  <a:lnTo>
                    <a:pt x="14" y="250"/>
                  </a:lnTo>
                  <a:lnTo>
                    <a:pt x="22" y="240"/>
                  </a:lnTo>
                  <a:lnTo>
                    <a:pt x="22" y="234"/>
                  </a:lnTo>
                  <a:lnTo>
                    <a:pt x="22" y="212"/>
                  </a:lnTo>
                  <a:lnTo>
                    <a:pt x="12" y="192"/>
                  </a:lnTo>
                  <a:lnTo>
                    <a:pt x="12" y="188"/>
                  </a:lnTo>
                  <a:lnTo>
                    <a:pt x="8" y="182"/>
                  </a:lnTo>
                  <a:lnTo>
                    <a:pt x="4" y="176"/>
                  </a:lnTo>
                  <a:lnTo>
                    <a:pt x="0" y="166"/>
                  </a:lnTo>
                  <a:lnTo>
                    <a:pt x="0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2" y="124"/>
                  </a:lnTo>
                  <a:lnTo>
                    <a:pt x="40" y="94"/>
                  </a:lnTo>
                  <a:lnTo>
                    <a:pt x="40" y="86"/>
                  </a:lnTo>
                  <a:lnTo>
                    <a:pt x="42" y="76"/>
                  </a:lnTo>
                  <a:lnTo>
                    <a:pt x="48" y="70"/>
                  </a:lnTo>
                  <a:lnTo>
                    <a:pt x="54" y="58"/>
                  </a:lnTo>
                  <a:lnTo>
                    <a:pt x="58" y="30"/>
                  </a:lnTo>
                  <a:lnTo>
                    <a:pt x="50" y="18"/>
                  </a:lnTo>
                  <a:lnTo>
                    <a:pt x="58" y="4"/>
                  </a:lnTo>
                  <a:lnTo>
                    <a:pt x="60" y="0"/>
                  </a:lnTo>
                  <a:lnTo>
                    <a:pt x="356" y="80"/>
                  </a:lnTo>
                  <a:lnTo>
                    <a:pt x="282" y="374"/>
                  </a:lnTo>
                  <a:lnTo>
                    <a:pt x="606" y="852"/>
                  </a:lnTo>
                  <a:lnTo>
                    <a:pt x="606" y="866"/>
                  </a:lnTo>
                  <a:lnTo>
                    <a:pt x="608" y="872"/>
                  </a:lnTo>
                  <a:lnTo>
                    <a:pt x="606" y="876"/>
                  </a:lnTo>
                  <a:lnTo>
                    <a:pt x="612" y="888"/>
                  </a:lnTo>
                  <a:lnTo>
                    <a:pt x="612" y="898"/>
                  </a:lnTo>
                  <a:lnTo>
                    <a:pt x="616" y="904"/>
                  </a:lnTo>
                  <a:lnTo>
                    <a:pt x="618" y="916"/>
                  </a:lnTo>
                  <a:lnTo>
                    <a:pt x="624" y="920"/>
                  </a:lnTo>
                  <a:lnTo>
                    <a:pt x="628" y="926"/>
                  </a:lnTo>
                  <a:lnTo>
                    <a:pt x="630" y="934"/>
                  </a:lnTo>
                  <a:lnTo>
                    <a:pt x="628" y="938"/>
                  </a:lnTo>
                  <a:lnTo>
                    <a:pt x="626" y="936"/>
                  </a:lnTo>
                  <a:lnTo>
                    <a:pt x="616" y="944"/>
                  </a:lnTo>
                  <a:lnTo>
                    <a:pt x="604" y="948"/>
                  </a:lnTo>
                  <a:lnTo>
                    <a:pt x="594" y="960"/>
                  </a:lnTo>
                  <a:lnTo>
                    <a:pt x="588" y="986"/>
                  </a:lnTo>
                  <a:lnTo>
                    <a:pt x="572" y="1006"/>
                  </a:lnTo>
                  <a:lnTo>
                    <a:pt x="564" y="1006"/>
                  </a:lnTo>
                  <a:lnTo>
                    <a:pt x="564" y="1012"/>
                  </a:lnTo>
                  <a:lnTo>
                    <a:pt x="566" y="1020"/>
                  </a:lnTo>
                  <a:lnTo>
                    <a:pt x="566" y="1026"/>
                  </a:lnTo>
                  <a:lnTo>
                    <a:pt x="562" y="1038"/>
                  </a:lnTo>
                  <a:lnTo>
                    <a:pt x="564" y="1044"/>
                  </a:lnTo>
                  <a:lnTo>
                    <a:pt x="576" y="1052"/>
                  </a:lnTo>
                  <a:lnTo>
                    <a:pt x="578" y="1058"/>
                  </a:lnTo>
                  <a:lnTo>
                    <a:pt x="574" y="1062"/>
                  </a:lnTo>
                  <a:lnTo>
                    <a:pt x="572" y="1068"/>
                  </a:lnTo>
                  <a:lnTo>
                    <a:pt x="566" y="1076"/>
                  </a:lnTo>
                  <a:lnTo>
                    <a:pt x="562" y="1074"/>
                  </a:lnTo>
                  <a:lnTo>
                    <a:pt x="548" y="107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1" name="Freeform 12"/>
            <p:cNvSpPr>
              <a:spLocks/>
            </p:cNvSpPr>
            <p:nvPr/>
          </p:nvSpPr>
          <p:spPr bwMode="grayWhite">
            <a:xfrm>
              <a:off x="1593" y="1034"/>
              <a:ext cx="436" cy="710"/>
            </a:xfrm>
            <a:custGeom>
              <a:avLst/>
              <a:gdLst>
                <a:gd name="T0" fmla="*/ 6 w 470"/>
                <a:gd name="T1" fmla="*/ 7 h 762"/>
                <a:gd name="T2" fmla="*/ 6 w 470"/>
                <a:gd name="T3" fmla="*/ 7 h 762"/>
                <a:gd name="T4" fmla="*/ 6 w 470"/>
                <a:gd name="T5" fmla="*/ 7 h 762"/>
                <a:gd name="T6" fmla="*/ 6 w 470"/>
                <a:gd name="T7" fmla="*/ 7 h 762"/>
                <a:gd name="T8" fmla="*/ 6 w 470"/>
                <a:gd name="T9" fmla="*/ 7 h 762"/>
                <a:gd name="T10" fmla="*/ 6 w 470"/>
                <a:gd name="T11" fmla="*/ 7 h 762"/>
                <a:gd name="T12" fmla="*/ 6 w 470"/>
                <a:gd name="T13" fmla="*/ 7 h 762"/>
                <a:gd name="T14" fmla="*/ 6 w 470"/>
                <a:gd name="T15" fmla="*/ 7 h 762"/>
                <a:gd name="T16" fmla="*/ 6 w 470"/>
                <a:gd name="T17" fmla="*/ 7 h 762"/>
                <a:gd name="T18" fmla="*/ 6 w 470"/>
                <a:gd name="T19" fmla="*/ 7 h 762"/>
                <a:gd name="T20" fmla="*/ 6 w 470"/>
                <a:gd name="T21" fmla="*/ 7 h 762"/>
                <a:gd name="T22" fmla="*/ 6 w 470"/>
                <a:gd name="T23" fmla="*/ 7 h 762"/>
                <a:gd name="T24" fmla="*/ 6 w 470"/>
                <a:gd name="T25" fmla="*/ 7 h 762"/>
                <a:gd name="T26" fmla="*/ 6 w 470"/>
                <a:gd name="T27" fmla="*/ 7 h 762"/>
                <a:gd name="T28" fmla="*/ 6 w 470"/>
                <a:gd name="T29" fmla="*/ 0 h 762"/>
                <a:gd name="T30" fmla="*/ 6 w 470"/>
                <a:gd name="T31" fmla="*/ 7 h 762"/>
                <a:gd name="T32" fmla="*/ 6 w 470"/>
                <a:gd name="T33" fmla="*/ 7 h 762"/>
                <a:gd name="T34" fmla="*/ 6 w 470"/>
                <a:gd name="T35" fmla="*/ 7 h 762"/>
                <a:gd name="T36" fmla="*/ 6 w 470"/>
                <a:gd name="T37" fmla="*/ 7 h 762"/>
                <a:gd name="T38" fmla="*/ 6 w 470"/>
                <a:gd name="T39" fmla="*/ 7 h 762"/>
                <a:gd name="T40" fmla="*/ 6 w 470"/>
                <a:gd name="T41" fmla="*/ 7 h 762"/>
                <a:gd name="T42" fmla="*/ 6 w 470"/>
                <a:gd name="T43" fmla="*/ 7 h 762"/>
                <a:gd name="T44" fmla="*/ 6 w 470"/>
                <a:gd name="T45" fmla="*/ 7 h 762"/>
                <a:gd name="T46" fmla="*/ 6 w 470"/>
                <a:gd name="T47" fmla="*/ 7 h 762"/>
                <a:gd name="T48" fmla="*/ 6 w 470"/>
                <a:gd name="T49" fmla="*/ 7 h 762"/>
                <a:gd name="T50" fmla="*/ 6 w 470"/>
                <a:gd name="T51" fmla="*/ 7 h 762"/>
                <a:gd name="T52" fmla="*/ 6 w 470"/>
                <a:gd name="T53" fmla="*/ 7 h 762"/>
                <a:gd name="T54" fmla="*/ 6 w 470"/>
                <a:gd name="T55" fmla="*/ 7 h 762"/>
                <a:gd name="T56" fmla="*/ 6 w 470"/>
                <a:gd name="T57" fmla="*/ 7 h 762"/>
                <a:gd name="T58" fmla="*/ 6 w 470"/>
                <a:gd name="T59" fmla="*/ 7 h 762"/>
                <a:gd name="T60" fmla="*/ 6 w 470"/>
                <a:gd name="T61" fmla="*/ 7 h 762"/>
                <a:gd name="T62" fmla="*/ 6 w 470"/>
                <a:gd name="T63" fmla="*/ 7 h 762"/>
                <a:gd name="T64" fmla="*/ 6 w 470"/>
                <a:gd name="T65" fmla="*/ 7 h 762"/>
                <a:gd name="T66" fmla="*/ 6 w 470"/>
                <a:gd name="T67" fmla="*/ 7 h 762"/>
                <a:gd name="T68" fmla="*/ 6 w 470"/>
                <a:gd name="T69" fmla="*/ 7 h 762"/>
                <a:gd name="T70" fmla="*/ 6 w 470"/>
                <a:gd name="T71" fmla="*/ 7 h 762"/>
                <a:gd name="T72" fmla="*/ 6 w 470"/>
                <a:gd name="T73" fmla="*/ 7 h 762"/>
                <a:gd name="T74" fmla="*/ 6 w 470"/>
                <a:gd name="T75" fmla="*/ 7 h 762"/>
                <a:gd name="T76" fmla="*/ 6 w 470"/>
                <a:gd name="T77" fmla="*/ 7 h 762"/>
                <a:gd name="T78" fmla="*/ 6 w 470"/>
                <a:gd name="T79" fmla="*/ 7 h 762"/>
                <a:gd name="T80" fmla="*/ 6 w 470"/>
                <a:gd name="T81" fmla="*/ 7 h 762"/>
                <a:gd name="T82" fmla="*/ 6 w 470"/>
                <a:gd name="T83" fmla="*/ 7 h 762"/>
                <a:gd name="T84" fmla="*/ 6 w 470"/>
                <a:gd name="T85" fmla="*/ 7 h 762"/>
                <a:gd name="T86" fmla="*/ 6 w 470"/>
                <a:gd name="T87" fmla="*/ 7 h 762"/>
                <a:gd name="T88" fmla="*/ 6 w 470"/>
                <a:gd name="T89" fmla="*/ 7 h 762"/>
                <a:gd name="T90" fmla="*/ 6 w 470"/>
                <a:gd name="T91" fmla="*/ 7 h 762"/>
                <a:gd name="T92" fmla="*/ 6 w 470"/>
                <a:gd name="T93" fmla="*/ 7 h 762"/>
                <a:gd name="T94" fmla="*/ 6 w 470"/>
                <a:gd name="T95" fmla="*/ 7 h 762"/>
                <a:gd name="T96" fmla="*/ 6 w 470"/>
                <a:gd name="T97" fmla="*/ 7 h 76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0"/>
                <a:gd name="T148" fmla="*/ 0 h 762"/>
                <a:gd name="T149" fmla="*/ 470 w 470"/>
                <a:gd name="T150" fmla="*/ 762 h 76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0" h="762">
                  <a:moveTo>
                    <a:pt x="0" y="678"/>
                  </a:moveTo>
                  <a:lnTo>
                    <a:pt x="40" y="502"/>
                  </a:lnTo>
                  <a:lnTo>
                    <a:pt x="50" y="490"/>
                  </a:lnTo>
                  <a:lnTo>
                    <a:pt x="50" y="478"/>
                  </a:lnTo>
                  <a:lnTo>
                    <a:pt x="52" y="476"/>
                  </a:lnTo>
                  <a:lnTo>
                    <a:pt x="54" y="474"/>
                  </a:lnTo>
                  <a:lnTo>
                    <a:pt x="56" y="468"/>
                  </a:lnTo>
                  <a:lnTo>
                    <a:pt x="52" y="460"/>
                  </a:lnTo>
                  <a:lnTo>
                    <a:pt x="40" y="456"/>
                  </a:lnTo>
                  <a:lnTo>
                    <a:pt x="38" y="448"/>
                  </a:lnTo>
                  <a:lnTo>
                    <a:pt x="42" y="436"/>
                  </a:lnTo>
                  <a:lnTo>
                    <a:pt x="58" y="410"/>
                  </a:lnTo>
                  <a:lnTo>
                    <a:pt x="70" y="404"/>
                  </a:lnTo>
                  <a:lnTo>
                    <a:pt x="76" y="396"/>
                  </a:lnTo>
                  <a:lnTo>
                    <a:pt x="78" y="390"/>
                  </a:lnTo>
                  <a:lnTo>
                    <a:pt x="84" y="384"/>
                  </a:lnTo>
                  <a:lnTo>
                    <a:pt x="118" y="332"/>
                  </a:lnTo>
                  <a:lnTo>
                    <a:pt x="116" y="318"/>
                  </a:lnTo>
                  <a:lnTo>
                    <a:pt x="108" y="312"/>
                  </a:lnTo>
                  <a:lnTo>
                    <a:pt x="102" y="310"/>
                  </a:lnTo>
                  <a:lnTo>
                    <a:pt x="96" y="300"/>
                  </a:lnTo>
                  <a:lnTo>
                    <a:pt x="94" y="292"/>
                  </a:lnTo>
                  <a:lnTo>
                    <a:pt x="92" y="280"/>
                  </a:lnTo>
                  <a:lnTo>
                    <a:pt x="96" y="274"/>
                  </a:lnTo>
                  <a:lnTo>
                    <a:pt x="98" y="270"/>
                  </a:lnTo>
                  <a:lnTo>
                    <a:pt x="94" y="262"/>
                  </a:lnTo>
                  <a:lnTo>
                    <a:pt x="94" y="252"/>
                  </a:lnTo>
                  <a:lnTo>
                    <a:pt x="96" y="25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214" y="16"/>
                  </a:lnTo>
                  <a:lnTo>
                    <a:pt x="196" y="110"/>
                  </a:lnTo>
                  <a:lnTo>
                    <a:pt x="208" y="136"/>
                  </a:lnTo>
                  <a:lnTo>
                    <a:pt x="212" y="154"/>
                  </a:lnTo>
                  <a:lnTo>
                    <a:pt x="208" y="162"/>
                  </a:lnTo>
                  <a:lnTo>
                    <a:pt x="204" y="168"/>
                  </a:lnTo>
                  <a:lnTo>
                    <a:pt x="208" y="172"/>
                  </a:lnTo>
                  <a:lnTo>
                    <a:pt x="216" y="184"/>
                  </a:lnTo>
                  <a:lnTo>
                    <a:pt x="234" y="200"/>
                  </a:lnTo>
                  <a:lnTo>
                    <a:pt x="246" y="226"/>
                  </a:lnTo>
                  <a:lnTo>
                    <a:pt x="248" y="238"/>
                  </a:lnTo>
                  <a:lnTo>
                    <a:pt x="254" y="252"/>
                  </a:lnTo>
                  <a:lnTo>
                    <a:pt x="264" y="252"/>
                  </a:lnTo>
                  <a:lnTo>
                    <a:pt x="264" y="260"/>
                  </a:lnTo>
                  <a:lnTo>
                    <a:pt x="280" y="262"/>
                  </a:lnTo>
                  <a:lnTo>
                    <a:pt x="284" y="268"/>
                  </a:lnTo>
                  <a:lnTo>
                    <a:pt x="268" y="300"/>
                  </a:lnTo>
                  <a:lnTo>
                    <a:pt x="270" y="304"/>
                  </a:lnTo>
                  <a:lnTo>
                    <a:pt x="264" y="310"/>
                  </a:lnTo>
                  <a:lnTo>
                    <a:pt x="262" y="326"/>
                  </a:lnTo>
                  <a:lnTo>
                    <a:pt x="264" y="326"/>
                  </a:lnTo>
                  <a:lnTo>
                    <a:pt x="264" y="336"/>
                  </a:lnTo>
                  <a:lnTo>
                    <a:pt x="252" y="344"/>
                  </a:lnTo>
                  <a:lnTo>
                    <a:pt x="252" y="352"/>
                  </a:lnTo>
                  <a:lnTo>
                    <a:pt x="254" y="358"/>
                  </a:lnTo>
                  <a:lnTo>
                    <a:pt x="250" y="366"/>
                  </a:lnTo>
                  <a:lnTo>
                    <a:pt x="264" y="378"/>
                  </a:lnTo>
                  <a:lnTo>
                    <a:pt x="268" y="378"/>
                  </a:lnTo>
                  <a:lnTo>
                    <a:pt x="288" y="360"/>
                  </a:lnTo>
                  <a:lnTo>
                    <a:pt x="292" y="360"/>
                  </a:lnTo>
                  <a:lnTo>
                    <a:pt x="294" y="360"/>
                  </a:lnTo>
                  <a:lnTo>
                    <a:pt x="296" y="368"/>
                  </a:lnTo>
                  <a:lnTo>
                    <a:pt x="300" y="370"/>
                  </a:lnTo>
                  <a:lnTo>
                    <a:pt x="304" y="374"/>
                  </a:lnTo>
                  <a:lnTo>
                    <a:pt x="302" y="386"/>
                  </a:lnTo>
                  <a:lnTo>
                    <a:pt x="302" y="406"/>
                  </a:lnTo>
                  <a:lnTo>
                    <a:pt x="306" y="418"/>
                  </a:lnTo>
                  <a:lnTo>
                    <a:pt x="314" y="430"/>
                  </a:lnTo>
                  <a:lnTo>
                    <a:pt x="314" y="436"/>
                  </a:lnTo>
                  <a:lnTo>
                    <a:pt x="308" y="444"/>
                  </a:lnTo>
                  <a:lnTo>
                    <a:pt x="316" y="458"/>
                  </a:lnTo>
                  <a:lnTo>
                    <a:pt x="324" y="458"/>
                  </a:lnTo>
                  <a:lnTo>
                    <a:pt x="332" y="466"/>
                  </a:lnTo>
                  <a:lnTo>
                    <a:pt x="334" y="474"/>
                  </a:lnTo>
                  <a:lnTo>
                    <a:pt x="330" y="486"/>
                  </a:lnTo>
                  <a:lnTo>
                    <a:pt x="330" y="490"/>
                  </a:lnTo>
                  <a:lnTo>
                    <a:pt x="336" y="500"/>
                  </a:lnTo>
                  <a:lnTo>
                    <a:pt x="346" y="506"/>
                  </a:lnTo>
                  <a:lnTo>
                    <a:pt x="350" y="496"/>
                  </a:lnTo>
                  <a:lnTo>
                    <a:pt x="356" y="494"/>
                  </a:lnTo>
                  <a:lnTo>
                    <a:pt x="370" y="500"/>
                  </a:lnTo>
                  <a:lnTo>
                    <a:pt x="376" y="502"/>
                  </a:lnTo>
                  <a:lnTo>
                    <a:pt x="384" y="494"/>
                  </a:lnTo>
                  <a:lnTo>
                    <a:pt x="388" y="494"/>
                  </a:lnTo>
                  <a:lnTo>
                    <a:pt x="392" y="498"/>
                  </a:lnTo>
                  <a:lnTo>
                    <a:pt x="412" y="498"/>
                  </a:lnTo>
                  <a:lnTo>
                    <a:pt x="420" y="504"/>
                  </a:lnTo>
                  <a:lnTo>
                    <a:pt x="424" y="502"/>
                  </a:lnTo>
                  <a:lnTo>
                    <a:pt x="444" y="502"/>
                  </a:lnTo>
                  <a:lnTo>
                    <a:pt x="442" y="494"/>
                  </a:lnTo>
                  <a:lnTo>
                    <a:pt x="452" y="488"/>
                  </a:lnTo>
                  <a:lnTo>
                    <a:pt x="462" y="496"/>
                  </a:lnTo>
                  <a:lnTo>
                    <a:pt x="464" y="508"/>
                  </a:lnTo>
                  <a:lnTo>
                    <a:pt x="470" y="516"/>
                  </a:lnTo>
                  <a:lnTo>
                    <a:pt x="436" y="762"/>
                  </a:lnTo>
                  <a:lnTo>
                    <a:pt x="434" y="762"/>
                  </a:lnTo>
                  <a:lnTo>
                    <a:pt x="216" y="722"/>
                  </a:lnTo>
                  <a:lnTo>
                    <a:pt x="0" y="67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2" name="Freeform 13"/>
            <p:cNvSpPr>
              <a:spLocks/>
            </p:cNvSpPr>
            <p:nvPr/>
          </p:nvSpPr>
          <p:spPr bwMode="grayWhite">
            <a:xfrm>
              <a:off x="1328" y="1619"/>
              <a:ext cx="465" cy="716"/>
            </a:xfrm>
            <a:custGeom>
              <a:avLst/>
              <a:gdLst>
                <a:gd name="T0" fmla="*/ 6 w 502"/>
                <a:gd name="T1" fmla="*/ 0 h 772"/>
                <a:gd name="T2" fmla="*/ 0 w 502"/>
                <a:gd name="T3" fmla="*/ 6 h 772"/>
                <a:gd name="T4" fmla="*/ 6 w 502"/>
                <a:gd name="T5" fmla="*/ 6 h 772"/>
                <a:gd name="T6" fmla="*/ 6 w 502"/>
                <a:gd name="T7" fmla="*/ 6 h 772"/>
                <a:gd name="T8" fmla="*/ 6 w 502"/>
                <a:gd name="T9" fmla="*/ 6 h 772"/>
                <a:gd name="T10" fmla="*/ 6 w 502"/>
                <a:gd name="T11" fmla="*/ 6 h 772"/>
                <a:gd name="T12" fmla="*/ 6 w 502"/>
                <a:gd name="T13" fmla="*/ 6 h 772"/>
                <a:gd name="T14" fmla="*/ 6 w 502"/>
                <a:gd name="T15" fmla="*/ 6 h 772"/>
                <a:gd name="T16" fmla="*/ 6 w 502"/>
                <a:gd name="T17" fmla="*/ 6 h 772"/>
                <a:gd name="T18" fmla="*/ 6 w 502"/>
                <a:gd name="T19" fmla="*/ 6 h 772"/>
                <a:gd name="T20" fmla="*/ 6 w 502"/>
                <a:gd name="T21" fmla="*/ 6 h 772"/>
                <a:gd name="T22" fmla="*/ 6 w 502"/>
                <a:gd name="T23" fmla="*/ 6 h 772"/>
                <a:gd name="T24" fmla="*/ 6 w 502"/>
                <a:gd name="T25" fmla="*/ 6 h 772"/>
                <a:gd name="T26" fmla="*/ 6 w 502"/>
                <a:gd name="T27" fmla="*/ 6 h 772"/>
                <a:gd name="T28" fmla="*/ 6 w 502"/>
                <a:gd name="T29" fmla="*/ 6 h 772"/>
                <a:gd name="T30" fmla="*/ 6 w 502"/>
                <a:gd name="T31" fmla="*/ 6 h 772"/>
                <a:gd name="T32" fmla="*/ 6 w 502"/>
                <a:gd name="T33" fmla="*/ 6 h 772"/>
                <a:gd name="T34" fmla="*/ 6 w 502"/>
                <a:gd name="T35" fmla="*/ 6 h 772"/>
                <a:gd name="T36" fmla="*/ 6 w 502"/>
                <a:gd name="T37" fmla="*/ 6 h 772"/>
                <a:gd name="T38" fmla="*/ 6 w 502"/>
                <a:gd name="T39" fmla="*/ 6 h 772"/>
                <a:gd name="T40" fmla="*/ 6 w 502"/>
                <a:gd name="T41" fmla="*/ 0 h 7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2"/>
                <a:gd name="T64" fmla="*/ 0 h 772"/>
                <a:gd name="T65" fmla="*/ 502 w 502"/>
                <a:gd name="T66" fmla="*/ 772 h 7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2" h="772">
                  <a:moveTo>
                    <a:pt x="74" y="0"/>
                  </a:moveTo>
                  <a:lnTo>
                    <a:pt x="0" y="294"/>
                  </a:lnTo>
                  <a:lnTo>
                    <a:pt x="324" y="772"/>
                  </a:lnTo>
                  <a:lnTo>
                    <a:pt x="324" y="768"/>
                  </a:lnTo>
                  <a:lnTo>
                    <a:pt x="328" y="760"/>
                  </a:lnTo>
                  <a:lnTo>
                    <a:pt x="334" y="740"/>
                  </a:lnTo>
                  <a:lnTo>
                    <a:pt x="330" y="732"/>
                  </a:lnTo>
                  <a:lnTo>
                    <a:pt x="336" y="686"/>
                  </a:lnTo>
                  <a:lnTo>
                    <a:pt x="332" y="668"/>
                  </a:lnTo>
                  <a:lnTo>
                    <a:pt x="336" y="662"/>
                  </a:lnTo>
                  <a:lnTo>
                    <a:pt x="348" y="660"/>
                  </a:lnTo>
                  <a:lnTo>
                    <a:pt x="364" y="664"/>
                  </a:lnTo>
                  <a:lnTo>
                    <a:pt x="368" y="670"/>
                  </a:lnTo>
                  <a:lnTo>
                    <a:pt x="368" y="674"/>
                  </a:lnTo>
                  <a:lnTo>
                    <a:pt x="374" y="680"/>
                  </a:lnTo>
                  <a:lnTo>
                    <a:pt x="382" y="680"/>
                  </a:lnTo>
                  <a:lnTo>
                    <a:pt x="398" y="638"/>
                  </a:lnTo>
                  <a:lnTo>
                    <a:pt x="406" y="586"/>
                  </a:lnTo>
                  <a:lnTo>
                    <a:pt x="502" y="94"/>
                  </a:lnTo>
                  <a:lnTo>
                    <a:pt x="286" y="5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3" name="Freeform 14"/>
            <p:cNvSpPr>
              <a:spLocks/>
            </p:cNvSpPr>
            <p:nvPr/>
          </p:nvSpPr>
          <p:spPr bwMode="grayWhite">
            <a:xfrm>
              <a:off x="2069" y="1853"/>
              <a:ext cx="531" cy="420"/>
            </a:xfrm>
            <a:custGeom>
              <a:avLst/>
              <a:gdLst>
                <a:gd name="T0" fmla="*/ 0 w 572"/>
                <a:gd name="T1" fmla="*/ 6 h 454"/>
                <a:gd name="T2" fmla="*/ 6 w 572"/>
                <a:gd name="T3" fmla="*/ 0 h 454"/>
                <a:gd name="T4" fmla="*/ 6 w 572"/>
                <a:gd name="T5" fmla="*/ 6 h 454"/>
                <a:gd name="T6" fmla="*/ 6 w 572"/>
                <a:gd name="T7" fmla="*/ 6 h 454"/>
                <a:gd name="T8" fmla="*/ 6 w 572"/>
                <a:gd name="T9" fmla="*/ 6 h 454"/>
                <a:gd name="T10" fmla="*/ 6 w 572"/>
                <a:gd name="T11" fmla="*/ 6 h 454"/>
                <a:gd name="T12" fmla="*/ 6 w 572"/>
                <a:gd name="T13" fmla="*/ 6 h 454"/>
                <a:gd name="T14" fmla="*/ 0 w 572"/>
                <a:gd name="T15" fmla="*/ 6 h 4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2"/>
                <a:gd name="T25" fmla="*/ 0 h 454"/>
                <a:gd name="T26" fmla="*/ 572 w 572"/>
                <a:gd name="T27" fmla="*/ 454 h 4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2" h="454">
                  <a:moveTo>
                    <a:pt x="0" y="396"/>
                  </a:moveTo>
                  <a:lnTo>
                    <a:pt x="54" y="0"/>
                  </a:lnTo>
                  <a:lnTo>
                    <a:pt x="424" y="42"/>
                  </a:lnTo>
                  <a:lnTo>
                    <a:pt x="572" y="54"/>
                  </a:lnTo>
                  <a:lnTo>
                    <a:pt x="566" y="154"/>
                  </a:lnTo>
                  <a:lnTo>
                    <a:pt x="548" y="454"/>
                  </a:lnTo>
                  <a:lnTo>
                    <a:pt x="472" y="448"/>
                  </a:lnTo>
                  <a:lnTo>
                    <a:pt x="0" y="39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4" name="Freeform 15"/>
            <p:cNvSpPr>
              <a:spLocks/>
            </p:cNvSpPr>
            <p:nvPr/>
          </p:nvSpPr>
          <p:spPr bwMode="grayWhite">
            <a:xfrm>
              <a:off x="1995" y="2219"/>
              <a:ext cx="511" cy="530"/>
            </a:xfrm>
            <a:custGeom>
              <a:avLst/>
              <a:gdLst>
                <a:gd name="T0" fmla="*/ 6 w 552"/>
                <a:gd name="T1" fmla="*/ 0 h 570"/>
                <a:gd name="T2" fmla="*/ 0 w 552"/>
                <a:gd name="T3" fmla="*/ 7 h 570"/>
                <a:gd name="T4" fmla="*/ 0 w 552"/>
                <a:gd name="T5" fmla="*/ 7 h 570"/>
                <a:gd name="T6" fmla="*/ 6 w 552"/>
                <a:gd name="T7" fmla="*/ 7 h 570"/>
                <a:gd name="T8" fmla="*/ 6 w 552"/>
                <a:gd name="T9" fmla="*/ 7 h 570"/>
                <a:gd name="T10" fmla="*/ 6 w 552"/>
                <a:gd name="T11" fmla="*/ 7 h 570"/>
                <a:gd name="T12" fmla="*/ 6 w 552"/>
                <a:gd name="T13" fmla="*/ 7 h 570"/>
                <a:gd name="T14" fmla="*/ 6 w 552"/>
                <a:gd name="T15" fmla="*/ 7 h 570"/>
                <a:gd name="T16" fmla="*/ 6 w 552"/>
                <a:gd name="T17" fmla="*/ 7 h 570"/>
                <a:gd name="T18" fmla="*/ 6 w 552"/>
                <a:gd name="T19" fmla="*/ 7 h 570"/>
                <a:gd name="T20" fmla="*/ 6 w 552"/>
                <a:gd name="T21" fmla="*/ 7 h 570"/>
                <a:gd name="T22" fmla="*/ 6 w 552"/>
                <a:gd name="T23" fmla="*/ 7 h 570"/>
                <a:gd name="T24" fmla="*/ 6 w 552"/>
                <a:gd name="T25" fmla="*/ 7 h 570"/>
                <a:gd name="T26" fmla="*/ 6 w 552"/>
                <a:gd name="T27" fmla="*/ 7 h 570"/>
                <a:gd name="T28" fmla="*/ 6 w 552"/>
                <a:gd name="T29" fmla="*/ 7 h 570"/>
                <a:gd name="T30" fmla="*/ 6 w 552"/>
                <a:gd name="T31" fmla="*/ 7 h 570"/>
                <a:gd name="T32" fmla="*/ 6 w 552"/>
                <a:gd name="T33" fmla="*/ 0 h 5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2"/>
                <a:gd name="T52" fmla="*/ 0 h 570"/>
                <a:gd name="T53" fmla="*/ 552 w 552"/>
                <a:gd name="T54" fmla="*/ 570 h 5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2" h="570">
                  <a:moveTo>
                    <a:pt x="80" y="0"/>
                  </a:moveTo>
                  <a:lnTo>
                    <a:pt x="0" y="560"/>
                  </a:lnTo>
                  <a:lnTo>
                    <a:pt x="72" y="570"/>
                  </a:lnTo>
                  <a:lnTo>
                    <a:pt x="78" y="526"/>
                  </a:lnTo>
                  <a:lnTo>
                    <a:pt x="214" y="542"/>
                  </a:lnTo>
                  <a:lnTo>
                    <a:pt x="214" y="540"/>
                  </a:lnTo>
                  <a:lnTo>
                    <a:pt x="210" y="532"/>
                  </a:lnTo>
                  <a:lnTo>
                    <a:pt x="214" y="528"/>
                  </a:lnTo>
                  <a:lnTo>
                    <a:pt x="212" y="526"/>
                  </a:lnTo>
                  <a:lnTo>
                    <a:pt x="210" y="522"/>
                  </a:lnTo>
                  <a:lnTo>
                    <a:pt x="212" y="520"/>
                  </a:lnTo>
                  <a:lnTo>
                    <a:pt x="508" y="550"/>
                  </a:lnTo>
                  <a:lnTo>
                    <a:pt x="544" y="102"/>
                  </a:lnTo>
                  <a:lnTo>
                    <a:pt x="550" y="102"/>
                  </a:lnTo>
                  <a:lnTo>
                    <a:pt x="552" y="5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5" name="Freeform 16"/>
            <p:cNvSpPr>
              <a:spLocks/>
            </p:cNvSpPr>
            <p:nvPr/>
          </p:nvSpPr>
          <p:spPr bwMode="grayWhite">
            <a:xfrm>
              <a:off x="2462" y="1706"/>
              <a:ext cx="605" cy="298"/>
            </a:xfrm>
            <a:custGeom>
              <a:avLst/>
              <a:gdLst>
                <a:gd name="T0" fmla="*/ 0 w 650"/>
                <a:gd name="T1" fmla="*/ 6 h 322"/>
                <a:gd name="T2" fmla="*/ 7 w 650"/>
                <a:gd name="T3" fmla="*/ 0 h 322"/>
                <a:gd name="T4" fmla="*/ 7 w 650"/>
                <a:gd name="T5" fmla="*/ 6 h 322"/>
                <a:gd name="T6" fmla="*/ 7 w 650"/>
                <a:gd name="T7" fmla="*/ 6 h 322"/>
                <a:gd name="T8" fmla="*/ 7 w 650"/>
                <a:gd name="T9" fmla="*/ 6 h 322"/>
                <a:gd name="T10" fmla="*/ 7 w 650"/>
                <a:gd name="T11" fmla="*/ 6 h 322"/>
                <a:gd name="T12" fmla="*/ 7 w 650"/>
                <a:gd name="T13" fmla="*/ 6 h 322"/>
                <a:gd name="T14" fmla="*/ 7 w 650"/>
                <a:gd name="T15" fmla="*/ 6 h 322"/>
                <a:gd name="T16" fmla="*/ 7 w 650"/>
                <a:gd name="T17" fmla="*/ 6 h 322"/>
                <a:gd name="T18" fmla="*/ 7 w 650"/>
                <a:gd name="T19" fmla="*/ 6 h 322"/>
                <a:gd name="T20" fmla="*/ 7 w 650"/>
                <a:gd name="T21" fmla="*/ 6 h 322"/>
                <a:gd name="T22" fmla="*/ 7 w 650"/>
                <a:gd name="T23" fmla="*/ 6 h 322"/>
                <a:gd name="T24" fmla="*/ 7 w 650"/>
                <a:gd name="T25" fmla="*/ 6 h 322"/>
                <a:gd name="T26" fmla="*/ 7 w 650"/>
                <a:gd name="T27" fmla="*/ 6 h 322"/>
                <a:gd name="T28" fmla="*/ 7 w 650"/>
                <a:gd name="T29" fmla="*/ 6 h 322"/>
                <a:gd name="T30" fmla="*/ 7 w 650"/>
                <a:gd name="T31" fmla="*/ 6 h 322"/>
                <a:gd name="T32" fmla="*/ 7 w 650"/>
                <a:gd name="T33" fmla="*/ 6 h 322"/>
                <a:gd name="T34" fmla="*/ 7 w 650"/>
                <a:gd name="T35" fmla="*/ 6 h 322"/>
                <a:gd name="T36" fmla="*/ 7 w 650"/>
                <a:gd name="T37" fmla="*/ 6 h 322"/>
                <a:gd name="T38" fmla="*/ 7 w 650"/>
                <a:gd name="T39" fmla="*/ 6 h 322"/>
                <a:gd name="T40" fmla="*/ 7 w 650"/>
                <a:gd name="T41" fmla="*/ 6 h 322"/>
                <a:gd name="T42" fmla="*/ 7 w 650"/>
                <a:gd name="T43" fmla="*/ 6 h 322"/>
                <a:gd name="T44" fmla="*/ 7 w 650"/>
                <a:gd name="T45" fmla="*/ 6 h 322"/>
                <a:gd name="T46" fmla="*/ 7 w 650"/>
                <a:gd name="T47" fmla="*/ 6 h 322"/>
                <a:gd name="T48" fmla="*/ 7 w 650"/>
                <a:gd name="T49" fmla="*/ 6 h 322"/>
                <a:gd name="T50" fmla="*/ 7 w 650"/>
                <a:gd name="T51" fmla="*/ 6 h 322"/>
                <a:gd name="T52" fmla="*/ 7 w 650"/>
                <a:gd name="T53" fmla="*/ 6 h 322"/>
                <a:gd name="T54" fmla="*/ 7 w 650"/>
                <a:gd name="T55" fmla="*/ 6 h 322"/>
                <a:gd name="T56" fmla="*/ 7 w 650"/>
                <a:gd name="T57" fmla="*/ 6 h 322"/>
                <a:gd name="T58" fmla="*/ 7 w 650"/>
                <a:gd name="T59" fmla="*/ 6 h 322"/>
                <a:gd name="T60" fmla="*/ 7 w 650"/>
                <a:gd name="T61" fmla="*/ 6 h 322"/>
                <a:gd name="T62" fmla="*/ 7 w 650"/>
                <a:gd name="T63" fmla="*/ 6 h 322"/>
                <a:gd name="T64" fmla="*/ 7 w 650"/>
                <a:gd name="T65" fmla="*/ 6 h 322"/>
                <a:gd name="T66" fmla="*/ 7 w 650"/>
                <a:gd name="T67" fmla="*/ 6 h 322"/>
                <a:gd name="T68" fmla="*/ 7 w 650"/>
                <a:gd name="T69" fmla="*/ 6 h 322"/>
                <a:gd name="T70" fmla="*/ 7 w 650"/>
                <a:gd name="T71" fmla="*/ 6 h 322"/>
                <a:gd name="T72" fmla="*/ 7 w 650"/>
                <a:gd name="T73" fmla="*/ 6 h 322"/>
                <a:gd name="T74" fmla="*/ 7 w 650"/>
                <a:gd name="T75" fmla="*/ 6 h 322"/>
                <a:gd name="T76" fmla="*/ 7 w 650"/>
                <a:gd name="T77" fmla="*/ 6 h 322"/>
                <a:gd name="T78" fmla="*/ 7 w 650"/>
                <a:gd name="T79" fmla="*/ 6 h 322"/>
                <a:gd name="T80" fmla="*/ 7 w 650"/>
                <a:gd name="T81" fmla="*/ 6 h 322"/>
                <a:gd name="T82" fmla="*/ 7 w 650"/>
                <a:gd name="T83" fmla="*/ 6 h 322"/>
                <a:gd name="T84" fmla="*/ 7 w 650"/>
                <a:gd name="T85" fmla="*/ 6 h 322"/>
                <a:gd name="T86" fmla="*/ 7 w 650"/>
                <a:gd name="T87" fmla="*/ 6 h 322"/>
                <a:gd name="T88" fmla="*/ 7 w 650"/>
                <a:gd name="T89" fmla="*/ 6 h 322"/>
                <a:gd name="T90" fmla="*/ 0 w 650"/>
                <a:gd name="T91" fmla="*/ 6 h 322"/>
                <a:gd name="T92" fmla="*/ 0 w 650"/>
                <a:gd name="T93" fmla="*/ 6 h 3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50"/>
                <a:gd name="T142" fmla="*/ 0 h 322"/>
                <a:gd name="T143" fmla="*/ 650 w 650"/>
                <a:gd name="T144" fmla="*/ 322 h 3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50" h="322">
                  <a:moveTo>
                    <a:pt x="0" y="200"/>
                  </a:moveTo>
                  <a:lnTo>
                    <a:pt x="16" y="0"/>
                  </a:lnTo>
                  <a:lnTo>
                    <a:pt x="418" y="22"/>
                  </a:lnTo>
                  <a:lnTo>
                    <a:pt x="428" y="38"/>
                  </a:lnTo>
                  <a:lnTo>
                    <a:pt x="442" y="38"/>
                  </a:lnTo>
                  <a:lnTo>
                    <a:pt x="452" y="34"/>
                  </a:lnTo>
                  <a:lnTo>
                    <a:pt x="460" y="40"/>
                  </a:lnTo>
                  <a:lnTo>
                    <a:pt x="464" y="52"/>
                  </a:lnTo>
                  <a:lnTo>
                    <a:pt x="476" y="56"/>
                  </a:lnTo>
                  <a:lnTo>
                    <a:pt x="486" y="52"/>
                  </a:lnTo>
                  <a:lnTo>
                    <a:pt x="496" y="46"/>
                  </a:lnTo>
                  <a:lnTo>
                    <a:pt x="510" y="46"/>
                  </a:lnTo>
                  <a:lnTo>
                    <a:pt x="518" y="48"/>
                  </a:lnTo>
                  <a:lnTo>
                    <a:pt x="550" y="68"/>
                  </a:lnTo>
                  <a:lnTo>
                    <a:pt x="564" y="80"/>
                  </a:lnTo>
                  <a:lnTo>
                    <a:pt x="566" y="90"/>
                  </a:lnTo>
                  <a:lnTo>
                    <a:pt x="576" y="96"/>
                  </a:lnTo>
                  <a:lnTo>
                    <a:pt x="576" y="102"/>
                  </a:lnTo>
                  <a:lnTo>
                    <a:pt x="570" y="116"/>
                  </a:lnTo>
                  <a:lnTo>
                    <a:pt x="578" y="124"/>
                  </a:lnTo>
                  <a:lnTo>
                    <a:pt x="584" y="140"/>
                  </a:lnTo>
                  <a:lnTo>
                    <a:pt x="592" y="148"/>
                  </a:lnTo>
                  <a:lnTo>
                    <a:pt x="590" y="156"/>
                  </a:lnTo>
                  <a:lnTo>
                    <a:pt x="592" y="164"/>
                  </a:lnTo>
                  <a:lnTo>
                    <a:pt x="602" y="172"/>
                  </a:lnTo>
                  <a:lnTo>
                    <a:pt x="604" y="180"/>
                  </a:lnTo>
                  <a:lnTo>
                    <a:pt x="602" y="188"/>
                  </a:lnTo>
                  <a:lnTo>
                    <a:pt x="600" y="204"/>
                  </a:lnTo>
                  <a:lnTo>
                    <a:pt x="610" y="208"/>
                  </a:lnTo>
                  <a:lnTo>
                    <a:pt x="612" y="216"/>
                  </a:lnTo>
                  <a:lnTo>
                    <a:pt x="608" y="224"/>
                  </a:lnTo>
                  <a:lnTo>
                    <a:pt x="610" y="232"/>
                  </a:lnTo>
                  <a:lnTo>
                    <a:pt x="616" y="240"/>
                  </a:lnTo>
                  <a:lnTo>
                    <a:pt x="612" y="248"/>
                  </a:lnTo>
                  <a:lnTo>
                    <a:pt x="616" y="258"/>
                  </a:lnTo>
                  <a:lnTo>
                    <a:pt x="618" y="262"/>
                  </a:lnTo>
                  <a:lnTo>
                    <a:pt x="624" y="272"/>
                  </a:lnTo>
                  <a:lnTo>
                    <a:pt x="632" y="280"/>
                  </a:lnTo>
                  <a:lnTo>
                    <a:pt x="634" y="294"/>
                  </a:lnTo>
                  <a:lnTo>
                    <a:pt x="644" y="306"/>
                  </a:lnTo>
                  <a:lnTo>
                    <a:pt x="650" y="308"/>
                  </a:lnTo>
                  <a:lnTo>
                    <a:pt x="648" y="320"/>
                  </a:lnTo>
                  <a:lnTo>
                    <a:pt x="648" y="322"/>
                  </a:lnTo>
                  <a:lnTo>
                    <a:pt x="142" y="312"/>
                  </a:lnTo>
                  <a:lnTo>
                    <a:pt x="148" y="212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6" name="Freeform 17"/>
            <p:cNvSpPr>
              <a:spLocks/>
            </p:cNvSpPr>
            <p:nvPr/>
          </p:nvSpPr>
          <p:spPr bwMode="grayWhite">
            <a:xfrm>
              <a:off x="2578" y="1995"/>
              <a:ext cx="542" cy="289"/>
            </a:xfrm>
            <a:custGeom>
              <a:avLst/>
              <a:gdLst>
                <a:gd name="T0" fmla="*/ 6 w 584"/>
                <a:gd name="T1" fmla="*/ 0 h 312"/>
                <a:gd name="T2" fmla="*/ 6 w 584"/>
                <a:gd name="T3" fmla="*/ 6 h 312"/>
                <a:gd name="T4" fmla="*/ 6 w 584"/>
                <a:gd name="T5" fmla="*/ 6 h 312"/>
                <a:gd name="T6" fmla="*/ 6 w 584"/>
                <a:gd name="T7" fmla="*/ 6 h 312"/>
                <a:gd name="T8" fmla="*/ 6 w 584"/>
                <a:gd name="T9" fmla="*/ 6 h 312"/>
                <a:gd name="T10" fmla="*/ 6 w 584"/>
                <a:gd name="T11" fmla="*/ 6 h 312"/>
                <a:gd name="T12" fmla="*/ 6 w 584"/>
                <a:gd name="T13" fmla="*/ 6 h 312"/>
                <a:gd name="T14" fmla="*/ 6 w 584"/>
                <a:gd name="T15" fmla="*/ 6 h 312"/>
                <a:gd name="T16" fmla="*/ 6 w 584"/>
                <a:gd name="T17" fmla="*/ 6 h 312"/>
                <a:gd name="T18" fmla="*/ 6 w 584"/>
                <a:gd name="T19" fmla="*/ 6 h 312"/>
                <a:gd name="T20" fmla="*/ 6 w 584"/>
                <a:gd name="T21" fmla="*/ 6 h 312"/>
                <a:gd name="T22" fmla="*/ 6 w 584"/>
                <a:gd name="T23" fmla="*/ 6 h 312"/>
                <a:gd name="T24" fmla="*/ 0 w 584"/>
                <a:gd name="T25" fmla="*/ 6 h 312"/>
                <a:gd name="T26" fmla="*/ 6 w 584"/>
                <a:gd name="T27" fmla="*/ 0 h 3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4"/>
                <a:gd name="T43" fmla="*/ 0 h 312"/>
                <a:gd name="T44" fmla="*/ 584 w 584"/>
                <a:gd name="T45" fmla="*/ 312 h 3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4" h="312">
                  <a:moveTo>
                    <a:pt x="18" y="0"/>
                  </a:moveTo>
                  <a:lnTo>
                    <a:pt x="524" y="10"/>
                  </a:lnTo>
                  <a:lnTo>
                    <a:pt x="558" y="36"/>
                  </a:lnTo>
                  <a:lnTo>
                    <a:pt x="548" y="48"/>
                  </a:lnTo>
                  <a:lnTo>
                    <a:pt x="546" y="60"/>
                  </a:lnTo>
                  <a:lnTo>
                    <a:pt x="550" y="66"/>
                  </a:lnTo>
                  <a:lnTo>
                    <a:pt x="558" y="70"/>
                  </a:lnTo>
                  <a:lnTo>
                    <a:pt x="564" y="88"/>
                  </a:lnTo>
                  <a:lnTo>
                    <a:pt x="572" y="92"/>
                  </a:lnTo>
                  <a:lnTo>
                    <a:pt x="578" y="94"/>
                  </a:lnTo>
                  <a:lnTo>
                    <a:pt x="582" y="96"/>
                  </a:lnTo>
                  <a:lnTo>
                    <a:pt x="584" y="312"/>
                  </a:lnTo>
                  <a:lnTo>
                    <a:pt x="0" y="30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7" name="Freeform 18"/>
            <p:cNvSpPr>
              <a:spLocks/>
            </p:cNvSpPr>
            <p:nvPr/>
          </p:nvSpPr>
          <p:spPr bwMode="grayWhite">
            <a:xfrm>
              <a:off x="2942" y="1141"/>
              <a:ext cx="483" cy="543"/>
            </a:xfrm>
            <a:custGeom>
              <a:avLst/>
              <a:gdLst>
                <a:gd name="T0" fmla="*/ 7 w 518"/>
                <a:gd name="T1" fmla="*/ 7 h 584"/>
                <a:gd name="T2" fmla="*/ 7 w 518"/>
                <a:gd name="T3" fmla="*/ 7 h 584"/>
                <a:gd name="T4" fmla="*/ 7 w 518"/>
                <a:gd name="T5" fmla="*/ 7 h 584"/>
                <a:gd name="T6" fmla="*/ 7 w 518"/>
                <a:gd name="T7" fmla="*/ 7 h 584"/>
                <a:gd name="T8" fmla="*/ 7 w 518"/>
                <a:gd name="T9" fmla="*/ 7 h 584"/>
                <a:gd name="T10" fmla="*/ 7 w 518"/>
                <a:gd name="T11" fmla="*/ 7 h 584"/>
                <a:gd name="T12" fmla="*/ 7 w 518"/>
                <a:gd name="T13" fmla="*/ 7 h 584"/>
                <a:gd name="T14" fmla="*/ 7 w 518"/>
                <a:gd name="T15" fmla="*/ 7 h 584"/>
                <a:gd name="T16" fmla="*/ 2 w 518"/>
                <a:gd name="T17" fmla="*/ 7 h 584"/>
                <a:gd name="T18" fmla="*/ 7 w 518"/>
                <a:gd name="T19" fmla="*/ 7 h 584"/>
                <a:gd name="T20" fmla="*/ 0 w 518"/>
                <a:gd name="T21" fmla="*/ 7 h 584"/>
                <a:gd name="T22" fmla="*/ 7 w 518"/>
                <a:gd name="T23" fmla="*/ 7 h 584"/>
                <a:gd name="T24" fmla="*/ 7 w 518"/>
                <a:gd name="T25" fmla="*/ 0 h 584"/>
                <a:gd name="T26" fmla="*/ 7 w 518"/>
                <a:gd name="T27" fmla="*/ 7 h 584"/>
                <a:gd name="T28" fmla="*/ 7 w 518"/>
                <a:gd name="T29" fmla="*/ 7 h 584"/>
                <a:gd name="T30" fmla="*/ 7 w 518"/>
                <a:gd name="T31" fmla="*/ 7 h 584"/>
                <a:gd name="T32" fmla="*/ 7 w 518"/>
                <a:gd name="T33" fmla="*/ 7 h 584"/>
                <a:gd name="T34" fmla="*/ 7 w 518"/>
                <a:gd name="T35" fmla="*/ 7 h 584"/>
                <a:gd name="T36" fmla="*/ 7 w 518"/>
                <a:gd name="T37" fmla="*/ 7 h 584"/>
                <a:gd name="T38" fmla="*/ 7 w 518"/>
                <a:gd name="T39" fmla="*/ 7 h 584"/>
                <a:gd name="T40" fmla="*/ 7 w 518"/>
                <a:gd name="T41" fmla="*/ 7 h 584"/>
                <a:gd name="T42" fmla="*/ 7 w 518"/>
                <a:gd name="T43" fmla="*/ 7 h 584"/>
                <a:gd name="T44" fmla="*/ 7 w 518"/>
                <a:gd name="T45" fmla="*/ 7 h 584"/>
                <a:gd name="T46" fmla="*/ 7 w 518"/>
                <a:gd name="T47" fmla="*/ 7 h 584"/>
                <a:gd name="T48" fmla="*/ 7 w 518"/>
                <a:gd name="T49" fmla="*/ 7 h 584"/>
                <a:gd name="T50" fmla="*/ 7 w 518"/>
                <a:gd name="T51" fmla="*/ 7 h 584"/>
                <a:gd name="T52" fmla="*/ 7 w 518"/>
                <a:gd name="T53" fmla="*/ 7 h 584"/>
                <a:gd name="T54" fmla="*/ 7 w 518"/>
                <a:gd name="T55" fmla="*/ 7 h 584"/>
                <a:gd name="T56" fmla="*/ 7 w 518"/>
                <a:gd name="T57" fmla="*/ 7 h 584"/>
                <a:gd name="T58" fmla="*/ 7 w 518"/>
                <a:gd name="T59" fmla="*/ 7 h 584"/>
                <a:gd name="T60" fmla="*/ 7 w 518"/>
                <a:gd name="T61" fmla="*/ 7 h 584"/>
                <a:gd name="T62" fmla="*/ 7 w 518"/>
                <a:gd name="T63" fmla="*/ 7 h 584"/>
                <a:gd name="T64" fmla="*/ 7 w 518"/>
                <a:gd name="T65" fmla="*/ 7 h 584"/>
                <a:gd name="T66" fmla="*/ 7 w 518"/>
                <a:gd name="T67" fmla="*/ 7 h 584"/>
                <a:gd name="T68" fmla="*/ 7 w 518"/>
                <a:gd name="T69" fmla="*/ 7 h 584"/>
                <a:gd name="T70" fmla="*/ 7 w 518"/>
                <a:gd name="T71" fmla="*/ 7 h 584"/>
                <a:gd name="T72" fmla="*/ 7 w 518"/>
                <a:gd name="T73" fmla="*/ 7 h 584"/>
                <a:gd name="T74" fmla="*/ 7 w 518"/>
                <a:gd name="T75" fmla="*/ 7 h 584"/>
                <a:gd name="T76" fmla="*/ 7 w 518"/>
                <a:gd name="T77" fmla="*/ 7 h 584"/>
                <a:gd name="T78" fmla="*/ 7 w 518"/>
                <a:gd name="T79" fmla="*/ 7 h 584"/>
                <a:gd name="T80" fmla="*/ 7 w 518"/>
                <a:gd name="T81" fmla="*/ 7 h 584"/>
                <a:gd name="T82" fmla="*/ 7 w 518"/>
                <a:gd name="T83" fmla="*/ 7 h 584"/>
                <a:gd name="T84" fmla="*/ 7 w 518"/>
                <a:gd name="T85" fmla="*/ 7 h 584"/>
                <a:gd name="T86" fmla="*/ 7 w 518"/>
                <a:gd name="T87" fmla="*/ 7 h 584"/>
                <a:gd name="T88" fmla="*/ 7 w 518"/>
                <a:gd name="T89" fmla="*/ 7 h 584"/>
                <a:gd name="T90" fmla="*/ 7 w 518"/>
                <a:gd name="T91" fmla="*/ 7 h 584"/>
                <a:gd name="T92" fmla="*/ 7 w 518"/>
                <a:gd name="T93" fmla="*/ 7 h 584"/>
                <a:gd name="T94" fmla="*/ 7 w 518"/>
                <a:gd name="T95" fmla="*/ 7 h 584"/>
                <a:gd name="T96" fmla="*/ 7 w 518"/>
                <a:gd name="T97" fmla="*/ 7 h 584"/>
                <a:gd name="T98" fmla="*/ 7 w 518"/>
                <a:gd name="T99" fmla="*/ 7 h 584"/>
                <a:gd name="T100" fmla="*/ 7 w 518"/>
                <a:gd name="T101" fmla="*/ 7 h 584"/>
                <a:gd name="T102" fmla="*/ 7 w 518"/>
                <a:gd name="T103" fmla="*/ 7 h 584"/>
                <a:gd name="T104" fmla="*/ 7 w 518"/>
                <a:gd name="T105" fmla="*/ 7 h 5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18"/>
                <a:gd name="T160" fmla="*/ 0 h 584"/>
                <a:gd name="T161" fmla="*/ 518 w 518"/>
                <a:gd name="T162" fmla="*/ 584 h 58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18" h="584">
                  <a:moveTo>
                    <a:pt x="50" y="584"/>
                  </a:moveTo>
                  <a:lnTo>
                    <a:pt x="50" y="402"/>
                  </a:lnTo>
                  <a:lnTo>
                    <a:pt x="24" y="378"/>
                  </a:lnTo>
                  <a:lnTo>
                    <a:pt x="22" y="370"/>
                  </a:lnTo>
                  <a:lnTo>
                    <a:pt x="36" y="356"/>
                  </a:lnTo>
                  <a:lnTo>
                    <a:pt x="40" y="346"/>
                  </a:lnTo>
                  <a:lnTo>
                    <a:pt x="40" y="338"/>
                  </a:lnTo>
                  <a:lnTo>
                    <a:pt x="40" y="324"/>
                  </a:lnTo>
                  <a:lnTo>
                    <a:pt x="40" y="310"/>
                  </a:lnTo>
                  <a:lnTo>
                    <a:pt x="30" y="274"/>
                  </a:lnTo>
                  <a:lnTo>
                    <a:pt x="28" y="268"/>
                  </a:lnTo>
                  <a:lnTo>
                    <a:pt x="28" y="250"/>
                  </a:lnTo>
                  <a:lnTo>
                    <a:pt x="26" y="240"/>
                  </a:lnTo>
                  <a:lnTo>
                    <a:pt x="24" y="190"/>
                  </a:lnTo>
                  <a:lnTo>
                    <a:pt x="18" y="160"/>
                  </a:lnTo>
                  <a:lnTo>
                    <a:pt x="10" y="152"/>
                  </a:lnTo>
                  <a:lnTo>
                    <a:pt x="4" y="120"/>
                  </a:lnTo>
                  <a:lnTo>
                    <a:pt x="2" y="92"/>
                  </a:lnTo>
                  <a:lnTo>
                    <a:pt x="4" y="76"/>
                  </a:lnTo>
                  <a:lnTo>
                    <a:pt x="8" y="68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134" y="36"/>
                  </a:lnTo>
                  <a:lnTo>
                    <a:pt x="134" y="14"/>
                  </a:lnTo>
                  <a:lnTo>
                    <a:pt x="136" y="0"/>
                  </a:lnTo>
                  <a:lnTo>
                    <a:pt x="146" y="0"/>
                  </a:lnTo>
                  <a:lnTo>
                    <a:pt x="160" y="6"/>
                  </a:lnTo>
                  <a:lnTo>
                    <a:pt x="162" y="28"/>
                  </a:lnTo>
                  <a:lnTo>
                    <a:pt x="166" y="42"/>
                  </a:lnTo>
                  <a:lnTo>
                    <a:pt x="164" y="56"/>
                  </a:lnTo>
                  <a:lnTo>
                    <a:pt x="180" y="66"/>
                  </a:lnTo>
                  <a:lnTo>
                    <a:pt x="184" y="64"/>
                  </a:lnTo>
                  <a:lnTo>
                    <a:pt x="194" y="66"/>
                  </a:lnTo>
                  <a:lnTo>
                    <a:pt x="200" y="72"/>
                  </a:lnTo>
                  <a:lnTo>
                    <a:pt x="212" y="72"/>
                  </a:lnTo>
                  <a:lnTo>
                    <a:pt x="224" y="72"/>
                  </a:lnTo>
                  <a:lnTo>
                    <a:pt x="226" y="78"/>
                  </a:lnTo>
                  <a:lnTo>
                    <a:pt x="226" y="82"/>
                  </a:lnTo>
                  <a:lnTo>
                    <a:pt x="246" y="80"/>
                  </a:lnTo>
                  <a:lnTo>
                    <a:pt x="252" y="74"/>
                  </a:lnTo>
                  <a:lnTo>
                    <a:pt x="282" y="72"/>
                  </a:lnTo>
                  <a:lnTo>
                    <a:pt x="300" y="78"/>
                  </a:lnTo>
                  <a:lnTo>
                    <a:pt x="304" y="78"/>
                  </a:lnTo>
                  <a:lnTo>
                    <a:pt x="302" y="82"/>
                  </a:lnTo>
                  <a:lnTo>
                    <a:pt x="308" y="86"/>
                  </a:lnTo>
                  <a:lnTo>
                    <a:pt x="310" y="86"/>
                  </a:lnTo>
                  <a:lnTo>
                    <a:pt x="314" y="90"/>
                  </a:lnTo>
                  <a:lnTo>
                    <a:pt x="318" y="102"/>
                  </a:lnTo>
                  <a:lnTo>
                    <a:pt x="324" y="106"/>
                  </a:lnTo>
                  <a:lnTo>
                    <a:pt x="332" y="96"/>
                  </a:lnTo>
                  <a:lnTo>
                    <a:pt x="336" y="94"/>
                  </a:lnTo>
                  <a:lnTo>
                    <a:pt x="344" y="96"/>
                  </a:lnTo>
                  <a:lnTo>
                    <a:pt x="348" y="106"/>
                  </a:lnTo>
                  <a:lnTo>
                    <a:pt x="364" y="110"/>
                  </a:lnTo>
                  <a:lnTo>
                    <a:pt x="368" y="116"/>
                  </a:lnTo>
                  <a:lnTo>
                    <a:pt x="376" y="122"/>
                  </a:lnTo>
                  <a:lnTo>
                    <a:pt x="386" y="122"/>
                  </a:lnTo>
                  <a:lnTo>
                    <a:pt x="396" y="120"/>
                  </a:lnTo>
                  <a:lnTo>
                    <a:pt x="422" y="102"/>
                  </a:lnTo>
                  <a:lnTo>
                    <a:pt x="426" y="104"/>
                  </a:lnTo>
                  <a:lnTo>
                    <a:pt x="432" y="112"/>
                  </a:lnTo>
                  <a:lnTo>
                    <a:pt x="470" y="112"/>
                  </a:lnTo>
                  <a:lnTo>
                    <a:pt x="476" y="114"/>
                  </a:lnTo>
                  <a:lnTo>
                    <a:pt x="482" y="116"/>
                  </a:lnTo>
                  <a:lnTo>
                    <a:pt x="492" y="124"/>
                  </a:lnTo>
                  <a:lnTo>
                    <a:pt x="500" y="120"/>
                  </a:lnTo>
                  <a:lnTo>
                    <a:pt x="518" y="118"/>
                  </a:lnTo>
                  <a:lnTo>
                    <a:pt x="508" y="128"/>
                  </a:lnTo>
                  <a:lnTo>
                    <a:pt x="484" y="140"/>
                  </a:lnTo>
                  <a:lnTo>
                    <a:pt x="472" y="144"/>
                  </a:lnTo>
                  <a:lnTo>
                    <a:pt x="464" y="148"/>
                  </a:lnTo>
                  <a:lnTo>
                    <a:pt x="454" y="158"/>
                  </a:lnTo>
                  <a:lnTo>
                    <a:pt x="434" y="166"/>
                  </a:lnTo>
                  <a:lnTo>
                    <a:pt x="424" y="174"/>
                  </a:lnTo>
                  <a:lnTo>
                    <a:pt x="392" y="210"/>
                  </a:lnTo>
                  <a:lnTo>
                    <a:pt x="344" y="252"/>
                  </a:lnTo>
                  <a:lnTo>
                    <a:pt x="340" y="260"/>
                  </a:lnTo>
                  <a:lnTo>
                    <a:pt x="334" y="264"/>
                  </a:lnTo>
                  <a:lnTo>
                    <a:pt x="336" y="318"/>
                  </a:lnTo>
                  <a:lnTo>
                    <a:pt x="332" y="324"/>
                  </a:lnTo>
                  <a:lnTo>
                    <a:pt x="324" y="326"/>
                  </a:lnTo>
                  <a:lnTo>
                    <a:pt x="304" y="342"/>
                  </a:lnTo>
                  <a:lnTo>
                    <a:pt x="304" y="352"/>
                  </a:lnTo>
                  <a:lnTo>
                    <a:pt x="302" y="354"/>
                  </a:lnTo>
                  <a:lnTo>
                    <a:pt x="296" y="370"/>
                  </a:lnTo>
                  <a:lnTo>
                    <a:pt x="306" y="374"/>
                  </a:lnTo>
                  <a:lnTo>
                    <a:pt x="314" y="388"/>
                  </a:lnTo>
                  <a:lnTo>
                    <a:pt x="308" y="398"/>
                  </a:lnTo>
                  <a:lnTo>
                    <a:pt x="310" y="408"/>
                  </a:lnTo>
                  <a:lnTo>
                    <a:pt x="306" y="426"/>
                  </a:lnTo>
                  <a:lnTo>
                    <a:pt x="306" y="450"/>
                  </a:lnTo>
                  <a:lnTo>
                    <a:pt x="310" y="456"/>
                  </a:lnTo>
                  <a:lnTo>
                    <a:pt x="318" y="462"/>
                  </a:lnTo>
                  <a:lnTo>
                    <a:pt x="320" y="466"/>
                  </a:lnTo>
                  <a:lnTo>
                    <a:pt x="338" y="470"/>
                  </a:lnTo>
                  <a:lnTo>
                    <a:pt x="342" y="472"/>
                  </a:lnTo>
                  <a:lnTo>
                    <a:pt x="342" y="476"/>
                  </a:lnTo>
                  <a:lnTo>
                    <a:pt x="348" y="480"/>
                  </a:lnTo>
                  <a:lnTo>
                    <a:pt x="368" y="490"/>
                  </a:lnTo>
                  <a:lnTo>
                    <a:pt x="376" y="504"/>
                  </a:lnTo>
                  <a:lnTo>
                    <a:pt x="396" y="520"/>
                  </a:lnTo>
                  <a:lnTo>
                    <a:pt x="418" y="534"/>
                  </a:lnTo>
                  <a:lnTo>
                    <a:pt x="420" y="540"/>
                  </a:lnTo>
                  <a:lnTo>
                    <a:pt x="420" y="552"/>
                  </a:lnTo>
                  <a:lnTo>
                    <a:pt x="422" y="572"/>
                  </a:lnTo>
                  <a:lnTo>
                    <a:pt x="50" y="58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8" name="Freeform 19"/>
            <p:cNvSpPr>
              <a:spLocks/>
            </p:cNvSpPr>
            <p:nvPr/>
          </p:nvSpPr>
          <p:spPr bwMode="grayWhite">
            <a:xfrm>
              <a:off x="3036" y="1942"/>
              <a:ext cx="491" cy="422"/>
            </a:xfrm>
            <a:custGeom>
              <a:avLst/>
              <a:gdLst>
                <a:gd name="T0" fmla="*/ 7 w 528"/>
                <a:gd name="T1" fmla="*/ 6 h 456"/>
                <a:gd name="T2" fmla="*/ 7 w 528"/>
                <a:gd name="T3" fmla="*/ 6 h 456"/>
                <a:gd name="T4" fmla="*/ 7 w 528"/>
                <a:gd name="T5" fmla="*/ 6 h 456"/>
                <a:gd name="T6" fmla="*/ 7 w 528"/>
                <a:gd name="T7" fmla="*/ 6 h 456"/>
                <a:gd name="T8" fmla="*/ 7 w 528"/>
                <a:gd name="T9" fmla="*/ 6 h 456"/>
                <a:gd name="T10" fmla="*/ 7 w 528"/>
                <a:gd name="T11" fmla="*/ 6 h 456"/>
                <a:gd name="T12" fmla="*/ 7 w 528"/>
                <a:gd name="T13" fmla="*/ 6 h 456"/>
                <a:gd name="T14" fmla="*/ 7 w 528"/>
                <a:gd name="T15" fmla="*/ 6 h 456"/>
                <a:gd name="T16" fmla="*/ 7 w 528"/>
                <a:gd name="T17" fmla="*/ 6 h 456"/>
                <a:gd name="T18" fmla="*/ 7 w 528"/>
                <a:gd name="T19" fmla="*/ 6 h 456"/>
                <a:gd name="T20" fmla="*/ 7 w 528"/>
                <a:gd name="T21" fmla="*/ 6 h 456"/>
                <a:gd name="T22" fmla="*/ 7 w 528"/>
                <a:gd name="T23" fmla="*/ 6 h 456"/>
                <a:gd name="T24" fmla="*/ 7 w 528"/>
                <a:gd name="T25" fmla="*/ 6 h 456"/>
                <a:gd name="T26" fmla="*/ 7 w 528"/>
                <a:gd name="T27" fmla="*/ 6 h 456"/>
                <a:gd name="T28" fmla="*/ 7 w 528"/>
                <a:gd name="T29" fmla="*/ 6 h 456"/>
                <a:gd name="T30" fmla="*/ 7 w 528"/>
                <a:gd name="T31" fmla="*/ 6 h 456"/>
                <a:gd name="T32" fmla="*/ 7 w 528"/>
                <a:gd name="T33" fmla="*/ 6 h 456"/>
                <a:gd name="T34" fmla="*/ 7 w 528"/>
                <a:gd name="T35" fmla="*/ 6 h 456"/>
                <a:gd name="T36" fmla="*/ 7 w 528"/>
                <a:gd name="T37" fmla="*/ 6 h 456"/>
                <a:gd name="T38" fmla="*/ 7 w 528"/>
                <a:gd name="T39" fmla="*/ 6 h 456"/>
                <a:gd name="T40" fmla="*/ 7 w 528"/>
                <a:gd name="T41" fmla="*/ 6 h 456"/>
                <a:gd name="T42" fmla="*/ 7 w 528"/>
                <a:gd name="T43" fmla="*/ 6 h 456"/>
                <a:gd name="T44" fmla="*/ 7 w 528"/>
                <a:gd name="T45" fmla="*/ 6 h 456"/>
                <a:gd name="T46" fmla="*/ 7 w 528"/>
                <a:gd name="T47" fmla="*/ 6 h 456"/>
                <a:gd name="T48" fmla="*/ 7 w 528"/>
                <a:gd name="T49" fmla="*/ 6 h 456"/>
                <a:gd name="T50" fmla="*/ 7 w 528"/>
                <a:gd name="T51" fmla="*/ 6 h 456"/>
                <a:gd name="T52" fmla="*/ 7 w 528"/>
                <a:gd name="T53" fmla="*/ 6 h 456"/>
                <a:gd name="T54" fmla="*/ 7 w 528"/>
                <a:gd name="T55" fmla="*/ 6 h 456"/>
                <a:gd name="T56" fmla="*/ 0 w 528"/>
                <a:gd name="T57" fmla="*/ 6 h 456"/>
                <a:gd name="T58" fmla="*/ 7 w 528"/>
                <a:gd name="T59" fmla="*/ 6 h 456"/>
                <a:gd name="T60" fmla="*/ 7 w 528"/>
                <a:gd name="T61" fmla="*/ 6 h 456"/>
                <a:gd name="T62" fmla="*/ 7 w 528"/>
                <a:gd name="T63" fmla="*/ 6 h 456"/>
                <a:gd name="T64" fmla="*/ 7 w 528"/>
                <a:gd name="T65" fmla="*/ 6 h 456"/>
                <a:gd name="T66" fmla="*/ 7 w 528"/>
                <a:gd name="T67" fmla="*/ 6 h 456"/>
                <a:gd name="T68" fmla="*/ 7 w 528"/>
                <a:gd name="T69" fmla="*/ 6 h 456"/>
                <a:gd name="T70" fmla="*/ 7 w 528"/>
                <a:gd name="T71" fmla="*/ 6 h 456"/>
                <a:gd name="T72" fmla="*/ 7 w 528"/>
                <a:gd name="T73" fmla="*/ 6 h 456"/>
                <a:gd name="T74" fmla="*/ 7 w 528"/>
                <a:gd name="T75" fmla="*/ 6 h 4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8"/>
                <a:gd name="T115" fmla="*/ 0 h 456"/>
                <a:gd name="T116" fmla="*/ 528 w 528"/>
                <a:gd name="T117" fmla="*/ 456 h 45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8" h="456">
                  <a:moveTo>
                    <a:pt x="92" y="420"/>
                  </a:moveTo>
                  <a:lnTo>
                    <a:pt x="444" y="404"/>
                  </a:lnTo>
                  <a:lnTo>
                    <a:pt x="442" y="408"/>
                  </a:lnTo>
                  <a:lnTo>
                    <a:pt x="450" y="414"/>
                  </a:lnTo>
                  <a:lnTo>
                    <a:pt x="454" y="422"/>
                  </a:lnTo>
                  <a:lnTo>
                    <a:pt x="452" y="430"/>
                  </a:lnTo>
                  <a:lnTo>
                    <a:pt x="442" y="438"/>
                  </a:lnTo>
                  <a:lnTo>
                    <a:pt x="432" y="450"/>
                  </a:lnTo>
                  <a:lnTo>
                    <a:pt x="430" y="456"/>
                  </a:lnTo>
                  <a:lnTo>
                    <a:pt x="484" y="452"/>
                  </a:lnTo>
                  <a:lnTo>
                    <a:pt x="488" y="438"/>
                  </a:lnTo>
                  <a:lnTo>
                    <a:pt x="486" y="432"/>
                  </a:lnTo>
                  <a:lnTo>
                    <a:pt x="490" y="416"/>
                  </a:lnTo>
                  <a:lnTo>
                    <a:pt x="496" y="402"/>
                  </a:lnTo>
                  <a:lnTo>
                    <a:pt x="502" y="394"/>
                  </a:lnTo>
                  <a:lnTo>
                    <a:pt x="512" y="390"/>
                  </a:lnTo>
                  <a:lnTo>
                    <a:pt x="516" y="392"/>
                  </a:lnTo>
                  <a:lnTo>
                    <a:pt x="520" y="388"/>
                  </a:lnTo>
                  <a:lnTo>
                    <a:pt x="528" y="364"/>
                  </a:lnTo>
                  <a:lnTo>
                    <a:pt x="526" y="354"/>
                  </a:lnTo>
                  <a:lnTo>
                    <a:pt x="520" y="352"/>
                  </a:lnTo>
                  <a:lnTo>
                    <a:pt x="518" y="350"/>
                  </a:lnTo>
                  <a:lnTo>
                    <a:pt x="518" y="348"/>
                  </a:lnTo>
                  <a:lnTo>
                    <a:pt x="516" y="346"/>
                  </a:lnTo>
                  <a:lnTo>
                    <a:pt x="510" y="346"/>
                  </a:lnTo>
                  <a:lnTo>
                    <a:pt x="510" y="350"/>
                  </a:lnTo>
                  <a:lnTo>
                    <a:pt x="506" y="352"/>
                  </a:lnTo>
                  <a:lnTo>
                    <a:pt x="490" y="324"/>
                  </a:lnTo>
                  <a:lnTo>
                    <a:pt x="490" y="320"/>
                  </a:lnTo>
                  <a:lnTo>
                    <a:pt x="496" y="314"/>
                  </a:lnTo>
                  <a:lnTo>
                    <a:pt x="498" y="310"/>
                  </a:lnTo>
                  <a:lnTo>
                    <a:pt x="490" y="302"/>
                  </a:lnTo>
                  <a:lnTo>
                    <a:pt x="486" y="284"/>
                  </a:lnTo>
                  <a:lnTo>
                    <a:pt x="464" y="264"/>
                  </a:lnTo>
                  <a:lnTo>
                    <a:pt x="452" y="262"/>
                  </a:lnTo>
                  <a:lnTo>
                    <a:pt x="430" y="248"/>
                  </a:lnTo>
                  <a:lnTo>
                    <a:pt x="418" y="234"/>
                  </a:lnTo>
                  <a:lnTo>
                    <a:pt x="412" y="224"/>
                  </a:lnTo>
                  <a:lnTo>
                    <a:pt x="416" y="218"/>
                  </a:lnTo>
                  <a:lnTo>
                    <a:pt x="430" y="200"/>
                  </a:lnTo>
                  <a:lnTo>
                    <a:pt x="428" y="186"/>
                  </a:lnTo>
                  <a:lnTo>
                    <a:pt x="432" y="174"/>
                  </a:lnTo>
                  <a:lnTo>
                    <a:pt x="428" y="168"/>
                  </a:lnTo>
                  <a:lnTo>
                    <a:pt x="410" y="158"/>
                  </a:lnTo>
                  <a:lnTo>
                    <a:pt x="404" y="162"/>
                  </a:lnTo>
                  <a:lnTo>
                    <a:pt x="396" y="170"/>
                  </a:lnTo>
                  <a:lnTo>
                    <a:pt x="392" y="166"/>
                  </a:lnTo>
                  <a:lnTo>
                    <a:pt x="380" y="130"/>
                  </a:lnTo>
                  <a:lnTo>
                    <a:pt x="374" y="124"/>
                  </a:lnTo>
                  <a:lnTo>
                    <a:pt x="350" y="106"/>
                  </a:lnTo>
                  <a:lnTo>
                    <a:pt x="328" y="80"/>
                  </a:lnTo>
                  <a:lnTo>
                    <a:pt x="328" y="72"/>
                  </a:lnTo>
                  <a:lnTo>
                    <a:pt x="320" y="56"/>
                  </a:lnTo>
                  <a:lnTo>
                    <a:pt x="320" y="38"/>
                  </a:lnTo>
                  <a:lnTo>
                    <a:pt x="324" y="26"/>
                  </a:lnTo>
                  <a:lnTo>
                    <a:pt x="324" y="22"/>
                  </a:lnTo>
                  <a:lnTo>
                    <a:pt x="300" y="0"/>
                  </a:lnTo>
                  <a:lnTo>
                    <a:pt x="0" y="8"/>
                  </a:lnTo>
                  <a:lnTo>
                    <a:pt x="6" y="18"/>
                  </a:lnTo>
                  <a:lnTo>
                    <a:pt x="14" y="26"/>
                  </a:lnTo>
                  <a:lnTo>
                    <a:pt x="16" y="40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64" y="94"/>
                  </a:lnTo>
                  <a:lnTo>
                    <a:pt x="54" y="106"/>
                  </a:lnTo>
                  <a:lnTo>
                    <a:pt x="52" y="118"/>
                  </a:lnTo>
                  <a:lnTo>
                    <a:pt x="56" y="124"/>
                  </a:lnTo>
                  <a:lnTo>
                    <a:pt x="64" y="128"/>
                  </a:lnTo>
                  <a:lnTo>
                    <a:pt x="70" y="146"/>
                  </a:lnTo>
                  <a:lnTo>
                    <a:pt x="78" y="150"/>
                  </a:lnTo>
                  <a:lnTo>
                    <a:pt x="84" y="152"/>
                  </a:lnTo>
                  <a:lnTo>
                    <a:pt x="88" y="154"/>
                  </a:lnTo>
                  <a:lnTo>
                    <a:pt x="90" y="370"/>
                  </a:lnTo>
                  <a:lnTo>
                    <a:pt x="92" y="420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9" name="Freeform 20"/>
            <p:cNvSpPr>
              <a:spLocks/>
            </p:cNvSpPr>
            <p:nvPr/>
          </p:nvSpPr>
          <p:spPr bwMode="grayWhite">
            <a:xfrm>
              <a:off x="3167" y="2644"/>
              <a:ext cx="418" cy="360"/>
            </a:xfrm>
            <a:custGeom>
              <a:avLst/>
              <a:gdLst>
                <a:gd name="T0" fmla="*/ 7 w 448"/>
                <a:gd name="T1" fmla="*/ 6 h 388"/>
                <a:gd name="T2" fmla="*/ 7 w 448"/>
                <a:gd name="T3" fmla="*/ 6 h 388"/>
                <a:gd name="T4" fmla="*/ 7 w 448"/>
                <a:gd name="T5" fmla="*/ 6 h 388"/>
                <a:gd name="T6" fmla="*/ 7 w 448"/>
                <a:gd name="T7" fmla="*/ 6 h 388"/>
                <a:gd name="T8" fmla="*/ 7 w 448"/>
                <a:gd name="T9" fmla="*/ 6 h 388"/>
                <a:gd name="T10" fmla="*/ 7 w 448"/>
                <a:gd name="T11" fmla="*/ 6 h 388"/>
                <a:gd name="T12" fmla="*/ 7 w 448"/>
                <a:gd name="T13" fmla="*/ 6 h 388"/>
                <a:gd name="T14" fmla="*/ 7 w 448"/>
                <a:gd name="T15" fmla="*/ 6 h 388"/>
                <a:gd name="T16" fmla="*/ 7 w 448"/>
                <a:gd name="T17" fmla="*/ 6 h 388"/>
                <a:gd name="T18" fmla="*/ 7 w 448"/>
                <a:gd name="T19" fmla="*/ 6 h 388"/>
                <a:gd name="T20" fmla="*/ 7 w 448"/>
                <a:gd name="T21" fmla="*/ 6 h 388"/>
                <a:gd name="T22" fmla="*/ 7 w 448"/>
                <a:gd name="T23" fmla="*/ 6 h 388"/>
                <a:gd name="T24" fmla="*/ 7 w 448"/>
                <a:gd name="T25" fmla="*/ 6 h 388"/>
                <a:gd name="T26" fmla="*/ 7 w 448"/>
                <a:gd name="T27" fmla="*/ 6 h 388"/>
                <a:gd name="T28" fmla="*/ 7 w 448"/>
                <a:gd name="T29" fmla="*/ 6 h 388"/>
                <a:gd name="T30" fmla="*/ 7 w 448"/>
                <a:gd name="T31" fmla="*/ 6 h 388"/>
                <a:gd name="T32" fmla="*/ 7 w 448"/>
                <a:gd name="T33" fmla="*/ 6 h 388"/>
                <a:gd name="T34" fmla="*/ 7 w 448"/>
                <a:gd name="T35" fmla="*/ 6 h 388"/>
                <a:gd name="T36" fmla="*/ 7 w 448"/>
                <a:gd name="T37" fmla="*/ 6 h 388"/>
                <a:gd name="T38" fmla="*/ 7 w 448"/>
                <a:gd name="T39" fmla="*/ 6 h 388"/>
                <a:gd name="T40" fmla="*/ 7 w 448"/>
                <a:gd name="T41" fmla="*/ 6 h 388"/>
                <a:gd name="T42" fmla="*/ 7 w 448"/>
                <a:gd name="T43" fmla="*/ 6 h 388"/>
                <a:gd name="T44" fmla="*/ 7 w 448"/>
                <a:gd name="T45" fmla="*/ 6 h 388"/>
                <a:gd name="T46" fmla="*/ 7 w 448"/>
                <a:gd name="T47" fmla="*/ 6 h 388"/>
                <a:gd name="T48" fmla="*/ 7 w 448"/>
                <a:gd name="T49" fmla="*/ 6 h 388"/>
                <a:gd name="T50" fmla="*/ 7 w 448"/>
                <a:gd name="T51" fmla="*/ 6 h 388"/>
                <a:gd name="T52" fmla="*/ 7 w 448"/>
                <a:gd name="T53" fmla="*/ 6 h 388"/>
                <a:gd name="T54" fmla="*/ 7 w 448"/>
                <a:gd name="T55" fmla="*/ 6 h 388"/>
                <a:gd name="T56" fmla="*/ 7 w 448"/>
                <a:gd name="T57" fmla="*/ 6 h 388"/>
                <a:gd name="T58" fmla="*/ 7 w 448"/>
                <a:gd name="T59" fmla="*/ 6 h 388"/>
                <a:gd name="T60" fmla="*/ 7 w 448"/>
                <a:gd name="T61" fmla="*/ 6 h 388"/>
                <a:gd name="T62" fmla="*/ 7 w 448"/>
                <a:gd name="T63" fmla="*/ 6 h 388"/>
                <a:gd name="T64" fmla="*/ 7 w 448"/>
                <a:gd name="T65" fmla="*/ 6 h 388"/>
                <a:gd name="T66" fmla="*/ 7 w 448"/>
                <a:gd name="T67" fmla="*/ 6 h 388"/>
                <a:gd name="T68" fmla="*/ 7 w 448"/>
                <a:gd name="T69" fmla="*/ 6 h 388"/>
                <a:gd name="T70" fmla="*/ 7 w 448"/>
                <a:gd name="T71" fmla="*/ 6 h 388"/>
                <a:gd name="T72" fmla="*/ 7 w 448"/>
                <a:gd name="T73" fmla="*/ 6 h 388"/>
                <a:gd name="T74" fmla="*/ 7 w 448"/>
                <a:gd name="T75" fmla="*/ 6 h 388"/>
                <a:gd name="T76" fmla="*/ 7 w 448"/>
                <a:gd name="T77" fmla="*/ 6 h 388"/>
                <a:gd name="T78" fmla="*/ 7 w 448"/>
                <a:gd name="T79" fmla="*/ 6 h 388"/>
                <a:gd name="T80" fmla="*/ 7 w 448"/>
                <a:gd name="T81" fmla="*/ 6 h 388"/>
                <a:gd name="T82" fmla="*/ 6 w 448"/>
                <a:gd name="T83" fmla="*/ 6 h 38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8"/>
                <a:gd name="T127" fmla="*/ 0 h 388"/>
                <a:gd name="T128" fmla="*/ 448 w 448"/>
                <a:gd name="T129" fmla="*/ 388 h 38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8" h="388">
                  <a:moveTo>
                    <a:pt x="0" y="6"/>
                  </a:moveTo>
                  <a:lnTo>
                    <a:pt x="240" y="0"/>
                  </a:lnTo>
                  <a:lnTo>
                    <a:pt x="240" y="8"/>
                  </a:lnTo>
                  <a:lnTo>
                    <a:pt x="250" y="28"/>
                  </a:lnTo>
                  <a:lnTo>
                    <a:pt x="250" y="46"/>
                  </a:lnTo>
                  <a:lnTo>
                    <a:pt x="256" y="58"/>
                  </a:lnTo>
                  <a:lnTo>
                    <a:pt x="262" y="62"/>
                  </a:lnTo>
                  <a:lnTo>
                    <a:pt x="262" y="72"/>
                  </a:lnTo>
                  <a:lnTo>
                    <a:pt x="252" y="78"/>
                  </a:lnTo>
                  <a:lnTo>
                    <a:pt x="248" y="82"/>
                  </a:lnTo>
                  <a:lnTo>
                    <a:pt x="244" y="102"/>
                  </a:lnTo>
                  <a:lnTo>
                    <a:pt x="228" y="126"/>
                  </a:lnTo>
                  <a:lnTo>
                    <a:pt x="214" y="168"/>
                  </a:lnTo>
                  <a:lnTo>
                    <a:pt x="214" y="198"/>
                  </a:lnTo>
                  <a:lnTo>
                    <a:pt x="368" y="192"/>
                  </a:lnTo>
                  <a:lnTo>
                    <a:pt x="372" y="198"/>
                  </a:lnTo>
                  <a:lnTo>
                    <a:pt x="368" y="212"/>
                  </a:lnTo>
                  <a:lnTo>
                    <a:pt x="368" y="234"/>
                  </a:lnTo>
                  <a:lnTo>
                    <a:pt x="386" y="250"/>
                  </a:lnTo>
                  <a:lnTo>
                    <a:pt x="388" y="270"/>
                  </a:lnTo>
                  <a:lnTo>
                    <a:pt x="366" y="266"/>
                  </a:lnTo>
                  <a:lnTo>
                    <a:pt x="346" y="256"/>
                  </a:lnTo>
                  <a:lnTo>
                    <a:pt x="342" y="254"/>
                  </a:lnTo>
                  <a:lnTo>
                    <a:pt x="334" y="258"/>
                  </a:lnTo>
                  <a:lnTo>
                    <a:pt x="320" y="272"/>
                  </a:lnTo>
                  <a:lnTo>
                    <a:pt x="320" y="278"/>
                  </a:lnTo>
                  <a:lnTo>
                    <a:pt x="326" y="286"/>
                  </a:lnTo>
                  <a:lnTo>
                    <a:pt x="334" y="288"/>
                  </a:lnTo>
                  <a:lnTo>
                    <a:pt x="350" y="286"/>
                  </a:lnTo>
                  <a:lnTo>
                    <a:pt x="360" y="280"/>
                  </a:lnTo>
                  <a:lnTo>
                    <a:pt x="366" y="276"/>
                  </a:lnTo>
                  <a:lnTo>
                    <a:pt x="376" y="278"/>
                  </a:lnTo>
                  <a:lnTo>
                    <a:pt x="382" y="276"/>
                  </a:lnTo>
                  <a:lnTo>
                    <a:pt x="382" y="280"/>
                  </a:lnTo>
                  <a:lnTo>
                    <a:pt x="380" y="284"/>
                  </a:lnTo>
                  <a:lnTo>
                    <a:pt x="374" y="290"/>
                  </a:lnTo>
                  <a:lnTo>
                    <a:pt x="374" y="296"/>
                  </a:lnTo>
                  <a:lnTo>
                    <a:pt x="380" y="300"/>
                  </a:lnTo>
                  <a:lnTo>
                    <a:pt x="386" y="300"/>
                  </a:lnTo>
                  <a:lnTo>
                    <a:pt x="390" y="296"/>
                  </a:lnTo>
                  <a:lnTo>
                    <a:pt x="398" y="284"/>
                  </a:lnTo>
                  <a:lnTo>
                    <a:pt x="414" y="278"/>
                  </a:lnTo>
                  <a:lnTo>
                    <a:pt x="420" y="274"/>
                  </a:lnTo>
                  <a:lnTo>
                    <a:pt x="424" y="274"/>
                  </a:lnTo>
                  <a:lnTo>
                    <a:pt x="428" y="280"/>
                  </a:lnTo>
                  <a:lnTo>
                    <a:pt x="426" y="286"/>
                  </a:lnTo>
                  <a:lnTo>
                    <a:pt x="428" y="290"/>
                  </a:lnTo>
                  <a:lnTo>
                    <a:pt x="426" y="296"/>
                  </a:lnTo>
                  <a:lnTo>
                    <a:pt x="420" y="302"/>
                  </a:lnTo>
                  <a:lnTo>
                    <a:pt x="406" y="318"/>
                  </a:lnTo>
                  <a:lnTo>
                    <a:pt x="394" y="328"/>
                  </a:lnTo>
                  <a:lnTo>
                    <a:pt x="394" y="336"/>
                  </a:lnTo>
                  <a:lnTo>
                    <a:pt x="398" y="344"/>
                  </a:lnTo>
                  <a:lnTo>
                    <a:pt x="414" y="354"/>
                  </a:lnTo>
                  <a:lnTo>
                    <a:pt x="444" y="366"/>
                  </a:lnTo>
                  <a:lnTo>
                    <a:pt x="448" y="370"/>
                  </a:lnTo>
                  <a:lnTo>
                    <a:pt x="444" y="378"/>
                  </a:lnTo>
                  <a:lnTo>
                    <a:pt x="440" y="380"/>
                  </a:lnTo>
                  <a:lnTo>
                    <a:pt x="416" y="388"/>
                  </a:lnTo>
                  <a:lnTo>
                    <a:pt x="414" y="370"/>
                  </a:lnTo>
                  <a:lnTo>
                    <a:pt x="400" y="364"/>
                  </a:lnTo>
                  <a:lnTo>
                    <a:pt x="376" y="354"/>
                  </a:lnTo>
                  <a:lnTo>
                    <a:pt x="372" y="346"/>
                  </a:lnTo>
                  <a:lnTo>
                    <a:pt x="366" y="342"/>
                  </a:lnTo>
                  <a:lnTo>
                    <a:pt x="360" y="346"/>
                  </a:lnTo>
                  <a:lnTo>
                    <a:pt x="356" y="364"/>
                  </a:lnTo>
                  <a:lnTo>
                    <a:pt x="360" y="366"/>
                  </a:lnTo>
                  <a:lnTo>
                    <a:pt x="360" y="370"/>
                  </a:lnTo>
                  <a:lnTo>
                    <a:pt x="346" y="380"/>
                  </a:lnTo>
                  <a:lnTo>
                    <a:pt x="342" y="378"/>
                  </a:lnTo>
                  <a:lnTo>
                    <a:pt x="334" y="368"/>
                  </a:lnTo>
                  <a:lnTo>
                    <a:pt x="330" y="368"/>
                  </a:lnTo>
                  <a:lnTo>
                    <a:pt x="322" y="370"/>
                  </a:lnTo>
                  <a:lnTo>
                    <a:pt x="318" y="366"/>
                  </a:lnTo>
                  <a:lnTo>
                    <a:pt x="314" y="368"/>
                  </a:lnTo>
                  <a:lnTo>
                    <a:pt x="302" y="380"/>
                  </a:lnTo>
                  <a:lnTo>
                    <a:pt x="288" y="380"/>
                  </a:lnTo>
                  <a:lnTo>
                    <a:pt x="284" y="376"/>
                  </a:lnTo>
                  <a:lnTo>
                    <a:pt x="270" y="374"/>
                  </a:lnTo>
                  <a:lnTo>
                    <a:pt x="250" y="348"/>
                  </a:lnTo>
                  <a:lnTo>
                    <a:pt x="238" y="346"/>
                  </a:lnTo>
                  <a:lnTo>
                    <a:pt x="226" y="342"/>
                  </a:lnTo>
                  <a:lnTo>
                    <a:pt x="222" y="334"/>
                  </a:lnTo>
                  <a:lnTo>
                    <a:pt x="220" y="332"/>
                  </a:lnTo>
                  <a:lnTo>
                    <a:pt x="216" y="332"/>
                  </a:lnTo>
                  <a:lnTo>
                    <a:pt x="216" y="330"/>
                  </a:lnTo>
                  <a:lnTo>
                    <a:pt x="216" y="326"/>
                  </a:lnTo>
                  <a:lnTo>
                    <a:pt x="212" y="324"/>
                  </a:lnTo>
                  <a:lnTo>
                    <a:pt x="208" y="326"/>
                  </a:lnTo>
                  <a:lnTo>
                    <a:pt x="198" y="324"/>
                  </a:lnTo>
                  <a:lnTo>
                    <a:pt x="198" y="322"/>
                  </a:lnTo>
                  <a:lnTo>
                    <a:pt x="196" y="316"/>
                  </a:lnTo>
                  <a:lnTo>
                    <a:pt x="190" y="316"/>
                  </a:lnTo>
                  <a:lnTo>
                    <a:pt x="174" y="330"/>
                  </a:lnTo>
                  <a:lnTo>
                    <a:pt x="182" y="340"/>
                  </a:lnTo>
                  <a:lnTo>
                    <a:pt x="178" y="342"/>
                  </a:lnTo>
                  <a:lnTo>
                    <a:pt x="152" y="344"/>
                  </a:lnTo>
                  <a:lnTo>
                    <a:pt x="108" y="334"/>
                  </a:lnTo>
                  <a:lnTo>
                    <a:pt x="82" y="326"/>
                  </a:lnTo>
                  <a:lnTo>
                    <a:pt x="24" y="334"/>
                  </a:lnTo>
                  <a:lnTo>
                    <a:pt x="20" y="330"/>
                  </a:lnTo>
                  <a:lnTo>
                    <a:pt x="18" y="324"/>
                  </a:lnTo>
                  <a:lnTo>
                    <a:pt x="22" y="320"/>
                  </a:lnTo>
                  <a:lnTo>
                    <a:pt x="24" y="314"/>
                  </a:lnTo>
                  <a:lnTo>
                    <a:pt x="30" y="308"/>
                  </a:lnTo>
                  <a:lnTo>
                    <a:pt x="36" y="286"/>
                  </a:lnTo>
                  <a:lnTo>
                    <a:pt x="32" y="278"/>
                  </a:lnTo>
                  <a:lnTo>
                    <a:pt x="32" y="270"/>
                  </a:lnTo>
                  <a:lnTo>
                    <a:pt x="34" y="266"/>
                  </a:lnTo>
                  <a:lnTo>
                    <a:pt x="32" y="260"/>
                  </a:lnTo>
                  <a:lnTo>
                    <a:pt x="36" y="248"/>
                  </a:lnTo>
                  <a:lnTo>
                    <a:pt x="42" y="242"/>
                  </a:lnTo>
                  <a:lnTo>
                    <a:pt x="44" y="232"/>
                  </a:lnTo>
                  <a:lnTo>
                    <a:pt x="48" y="214"/>
                  </a:lnTo>
                  <a:lnTo>
                    <a:pt x="48" y="204"/>
                  </a:lnTo>
                  <a:lnTo>
                    <a:pt x="44" y="188"/>
                  </a:lnTo>
                  <a:lnTo>
                    <a:pt x="38" y="178"/>
                  </a:lnTo>
                  <a:lnTo>
                    <a:pt x="36" y="176"/>
                  </a:lnTo>
                  <a:lnTo>
                    <a:pt x="36" y="170"/>
                  </a:lnTo>
                  <a:lnTo>
                    <a:pt x="34" y="166"/>
                  </a:lnTo>
                  <a:lnTo>
                    <a:pt x="30" y="156"/>
                  </a:lnTo>
                  <a:lnTo>
                    <a:pt x="24" y="152"/>
                  </a:lnTo>
                  <a:lnTo>
                    <a:pt x="22" y="148"/>
                  </a:lnTo>
                  <a:lnTo>
                    <a:pt x="26" y="138"/>
                  </a:lnTo>
                  <a:lnTo>
                    <a:pt x="18" y="124"/>
                  </a:lnTo>
                  <a:lnTo>
                    <a:pt x="6" y="112"/>
                  </a:lnTo>
                  <a:lnTo>
                    <a:pt x="2" y="10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0" name="Freeform 21"/>
            <p:cNvSpPr>
              <a:spLocks/>
            </p:cNvSpPr>
            <p:nvPr/>
          </p:nvSpPr>
          <p:spPr bwMode="grayWhite">
            <a:xfrm>
              <a:off x="3333" y="1750"/>
              <a:ext cx="292" cy="518"/>
            </a:xfrm>
            <a:custGeom>
              <a:avLst/>
              <a:gdLst>
                <a:gd name="T0" fmla="*/ 7 w 314"/>
                <a:gd name="T1" fmla="*/ 6 h 558"/>
                <a:gd name="T2" fmla="*/ 7 w 314"/>
                <a:gd name="T3" fmla="*/ 6 h 558"/>
                <a:gd name="T4" fmla="*/ 7 w 314"/>
                <a:gd name="T5" fmla="*/ 6 h 558"/>
                <a:gd name="T6" fmla="*/ 7 w 314"/>
                <a:gd name="T7" fmla="*/ 6 h 558"/>
                <a:gd name="T8" fmla="*/ 7 w 314"/>
                <a:gd name="T9" fmla="*/ 6 h 558"/>
                <a:gd name="T10" fmla="*/ 7 w 314"/>
                <a:gd name="T11" fmla="*/ 6 h 558"/>
                <a:gd name="T12" fmla="*/ 7 w 314"/>
                <a:gd name="T13" fmla="*/ 6 h 558"/>
                <a:gd name="T14" fmla="*/ 7 w 314"/>
                <a:gd name="T15" fmla="*/ 6 h 558"/>
                <a:gd name="T16" fmla="*/ 7 w 314"/>
                <a:gd name="T17" fmla="*/ 6 h 558"/>
                <a:gd name="T18" fmla="*/ 7 w 314"/>
                <a:gd name="T19" fmla="*/ 6 h 558"/>
                <a:gd name="T20" fmla="*/ 7 w 314"/>
                <a:gd name="T21" fmla="*/ 6 h 558"/>
                <a:gd name="T22" fmla="*/ 7 w 314"/>
                <a:gd name="T23" fmla="*/ 6 h 558"/>
                <a:gd name="T24" fmla="*/ 4 w 314"/>
                <a:gd name="T25" fmla="*/ 6 h 558"/>
                <a:gd name="T26" fmla="*/ 0 w 314"/>
                <a:gd name="T27" fmla="*/ 6 h 558"/>
                <a:gd name="T28" fmla="*/ 7 w 314"/>
                <a:gd name="T29" fmla="*/ 6 h 558"/>
                <a:gd name="T30" fmla="*/ 7 w 314"/>
                <a:gd name="T31" fmla="*/ 6 h 558"/>
                <a:gd name="T32" fmla="*/ 7 w 314"/>
                <a:gd name="T33" fmla="*/ 6 h 558"/>
                <a:gd name="T34" fmla="*/ 7 w 314"/>
                <a:gd name="T35" fmla="*/ 6 h 558"/>
                <a:gd name="T36" fmla="*/ 7 w 314"/>
                <a:gd name="T37" fmla="*/ 6 h 558"/>
                <a:gd name="T38" fmla="*/ 7 w 314"/>
                <a:gd name="T39" fmla="*/ 6 h 558"/>
                <a:gd name="T40" fmla="*/ 7 w 314"/>
                <a:gd name="T41" fmla="*/ 6 h 558"/>
                <a:gd name="T42" fmla="*/ 7 w 314"/>
                <a:gd name="T43" fmla="*/ 6 h 558"/>
                <a:gd name="T44" fmla="*/ 7 w 314"/>
                <a:gd name="T45" fmla="*/ 6 h 558"/>
                <a:gd name="T46" fmla="*/ 7 w 314"/>
                <a:gd name="T47" fmla="*/ 6 h 558"/>
                <a:gd name="T48" fmla="*/ 7 w 314"/>
                <a:gd name="T49" fmla="*/ 6 h 558"/>
                <a:gd name="T50" fmla="*/ 7 w 314"/>
                <a:gd name="T51" fmla="*/ 6 h 558"/>
                <a:gd name="T52" fmla="*/ 7 w 314"/>
                <a:gd name="T53" fmla="*/ 6 h 558"/>
                <a:gd name="T54" fmla="*/ 7 w 314"/>
                <a:gd name="T55" fmla="*/ 6 h 558"/>
                <a:gd name="T56" fmla="*/ 7 w 314"/>
                <a:gd name="T57" fmla="*/ 6 h 558"/>
                <a:gd name="T58" fmla="*/ 7 w 314"/>
                <a:gd name="T59" fmla="*/ 6 h 558"/>
                <a:gd name="T60" fmla="*/ 7 w 314"/>
                <a:gd name="T61" fmla="*/ 6 h 558"/>
                <a:gd name="T62" fmla="*/ 7 w 314"/>
                <a:gd name="T63" fmla="*/ 6 h 558"/>
                <a:gd name="T64" fmla="*/ 7 w 314"/>
                <a:gd name="T65" fmla="*/ 6 h 558"/>
                <a:gd name="T66" fmla="*/ 7 w 314"/>
                <a:gd name="T67" fmla="*/ 6 h 558"/>
                <a:gd name="T68" fmla="*/ 7 w 314"/>
                <a:gd name="T69" fmla="*/ 6 h 558"/>
                <a:gd name="T70" fmla="*/ 7 w 314"/>
                <a:gd name="T71" fmla="*/ 6 h 558"/>
                <a:gd name="T72" fmla="*/ 7 w 314"/>
                <a:gd name="T73" fmla="*/ 6 h 558"/>
                <a:gd name="T74" fmla="*/ 7 w 314"/>
                <a:gd name="T75" fmla="*/ 6 h 558"/>
                <a:gd name="T76" fmla="*/ 7 w 314"/>
                <a:gd name="T77" fmla="*/ 6 h 558"/>
                <a:gd name="T78" fmla="*/ 7 w 314"/>
                <a:gd name="T79" fmla="*/ 6 h 558"/>
                <a:gd name="T80" fmla="*/ 7 w 314"/>
                <a:gd name="T81" fmla="*/ 6 h 558"/>
                <a:gd name="T82" fmla="*/ 7 w 314"/>
                <a:gd name="T83" fmla="*/ 6 h 558"/>
                <a:gd name="T84" fmla="*/ 7 w 314"/>
                <a:gd name="T85" fmla="*/ 6 h 558"/>
                <a:gd name="T86" fmla="*/ 7 w 314"/>
                <a:gd name="T87" fmla="*/ 6 h 558"/>
                <a:gd name="T88" fmla="*/ 7 w 314"/>
                <a:gd name="T89" fmla="*/ 6 h 558"/>
                <a:gd name="T90" fmla="*/ 7 w 314"/>
                <a:gd name="T91" fmla="*/ 6 h 558"/>
                <a:gd name="T92" fmla="*/ 7 w 314"/>
                <a:gd name="T93" fmla="*/ 6 h 558"/>
                <a:gd name="T94" fmla="*/ 7 w 314"/>
                <a:gd name="T95" fmla="*/ 6 h 55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4"/>
                <a:gd name="T145" fmla="*/ 0 h 558"/>
                <a:gd name="T146" fmla="*/ 314 w 314"/>
                <a:gd name="T147" fmla="*/ 558 h 55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4" h="558">
                  <a:moveTo>
                    <a:pt x="258" y="0"/>
                  </a:moveTo>
                  <a:lnTo>
                    <a:pt x="52" y="14"/>
                  </a:lnTo>
                  <a:lnTo>
                    <a:pt x="56" y="18"/>
                  </a:lnTo>
                  <a:lnTo>
                    <a:pt x="70" y="30"/>
                  </a:lnTo>
                  <a:lnTo>
                    <a:pt x="72" y="38"/>
                  </a:lnTo>
                  <a:lnTo>
                    <a:pt x="86" y="46"/>
                  </a:lnTo>
                  <a:lnTo>
                    <a:pt x="92" y="64"/>
                  </a:lnTo>
                  <a:lnTo>
                    <a:pt x="90" y="72"/>
                  </a:lnTo>
                  <a:lnTo>
                    <a:pt x="86" y="82"/>
                  </a:lnTo>
                  <a:lnTo>
                    <a:pt x="80" y="88"/>
                  </a:lnTo>
                  <a:lnTo>
                    <a:pt x="80" y="96"/>
                  </a:lnTo>
                  <a:lnTo>
                    <a:pt x="68" y="110"/>
                  </a:lnTo>
                  <a:lnTo>
                    <a:pt x="56" y="114"/>
                  </a:lnTo>
                  <a:lnTo>
                    <a:pt x="52" y="118"/>
                  </a:lnTo>
                  <a:lnTo>
                    <a:pt x="36" y="120"/>
                  </a:lnTo>
                  <a:lnTo>
                    <a:pt x="30" y="124"/>
                  </a:lnTo>
                  <a:lnTo>
                    <a:pt x="24" y="134"/>
                  </a:lnTo>
                  <a:lnTo>
                    <a:pt x="26" y="142"/>
                  </a:lnTo>
                  <a:lnTo>
                    <a:pt x="34" y="152"/>
                  </a:lnTo>
                  <a:lnTo>
                    <a:pt x="38" y="158"/>
                  </a:lnTo>
                  <a:lnTo>
                    <a:pt x="34" y="172"/>
                  </a:lnTo>
                  <a:lnTo>
                    <a:pt x="24" y="198"/>
                  </a:lnTo>
                  <a:lnTo>
                    <a:pt x="12" y="204"/>
                  </a:lnTo>
                  <a:lnTo>
                    <a:pt x="8" y="212"/>
                  </a:lnTo>
                  <a:lnTo>
                    <a:pt x="10" y="220"/>
                  </a:lnTo>
                  <a:lnTo>
                    <a:pt x="4" y="228"/>
                  </a:lnTo>
                  <a:lnTo>
                    <a:pt x="4" y="232"/>
                  </a:lnTo>
                  <a:lnTo>
                    <a:pt x="0" y="244"/>
                  </a:lnTo>
                  <a:lnTo>
                    <a:pt x="0" y="262"/>
                  </a:lnTo>
                  <a:lnTo>
                    <a:pt x="8" y="278"/>
                  </a:lnTo>
                  <a:lnTo>
                    <a:pt x="8" y="286"/>
                  </a:lnTo>
                  <a:lnTo>
                    <a:pt x="30" y="312"/>
                  </a:lnTo>
                  <a:lnTo>
                    <a:pt x="54" y="330"/>
                  </a:lnTo>
                  <a:lnTo>
                    <a:pt x="60" y="336"/>
                  </a:lnTo>
                  <a:lnTo>
                    <a:pt x="72" y="372"/>
                  </a:lnTo>
                  <a:lnTo>
                    <a:pt x="76" y="376"/>
                  </a:lnTo>
                  <a:lnTo>
                    <a:pt x="84" y="368"/>
                  </a:lnTo>
                  <a:lnTo>
                    <a:pt x="90" y="364"/>
                  </a:lnTo>
                  <a:lnTo>
                    <a:pt x="108" y="374"/>
                  </a:lnTo>
                  <a:lnTo>
                    <a:pt x="112" y="380"/>
                  </a:lnTo>
                  <a:lnTo>
                    <a:pt x="108" y="392"/>
                  </a:lnTo>
                  <a:lnTo>
                    <a:pt x="110" y="406"/>
                  </a:lnTo>
                  <a:lnTo>
                    <a:pt x="96" y="424"/>
                  </a:lnTo>
                  <a:lnTo>
                    <a:pt x="92" y="430"/>
                  </a:lnTo>
                  <a:lnTo>
                    <a:pt x="98" y="440"/>
                  </a:lnTo>
                  <a:lnTo>
                    <a:pt x="110" y="454"/>
                  </a:lnTo>
                  <a:lnTo>
                    <a:pt x="132" y="468"/>
                  </a:lnTo>
                  <a:lnTo>
                    <a:pt x="144" y="470"/>
                  </a:lnTo>
                  <a:lnTo>
                    <a:pt x="166" y="490"/>
                  </a:lnTo>
                  <a:lnTo>
                    <a:pt x="170" y="508"/>
                  </a:lnTo>
                  <a:lnTo>
                    <a:pt x="178" y="516"/>
                  </a:lnTo>
                  <a:lnTo>
                    <a:pt x="176" y="520"/>
                  </a:lnTo>
                  <a:lnTo>
                    <a:pt x="170" y="526"/>
                  </a:lnTo>
                  <a:lnTo>
                    <a:pt x="170" y="530"/>
                  </a:lnTo>
                  <a:lnTo>
                    <a:pt x="186" y="558"/>
                  </a:lnTo>
                  <a:lnTo>
                    <a:pt x="190" y="556"/>
                  </a:lnTo>
                  <a:lnTo>
                    <a:pt x="190" y="552"/>
                  </a:lnTo>
                  <a:lnTo>
                    <a:pt x="196" y="552"/>
                  </a:lnTo>
                  <a:lnTo>
                    <a:pt x="198" y="554"/>
                  </a:lnTo>
                  <a:lnTo>
                    <a:pt x="202" y="538"/>
                  </a:lnTo>
                  <a:lnTo>
                    <a:pt x="212" y="532"/>
                  </a:lnTo>
                  <a:lnTo>
                    <a:pt x="224" y="534"/>
                  </a:lnTo>
                  <a:lnTo>
                    <a:pt x="234" y="540"/>
                  </a:lnTo>
                  <a:lnTo>
                    <a:pt x="244" y="546"/>
                  </a:lnTo>
                  <a:lnTo>
                    <a:pt x="254" y="542"/>
                  </a:lnTo>
                  <a:lnTo>
                    <a:pt x="250" y="522"/>
                  </a:lnTo>
                  <a:lnTo>
                    <a:pt x="248" y="510"/>
                  </a:lnTo>
                  <a:lnTo>
                    <a:pt x="256" y="506"/>
                  </a:lnTo>
                  <a:lnTo>
                    <a:pt x="280" y="500"/>
                  </a:lnTo>
                  <a:lnTo>
                    <a:pt x="282" y="498"/>
                  </a:lnTo>
                  <a:lnTo>
                    <a:pt x="274" y="488"/>
                  </a:lnTo>
                  <a:lnTo>
                    <a:pt x="272" y="484"/>
                  </a:lnTo>
                  <a:lnTo>
                    <a:pt x="276" y="482"/>
                  </a:lnTo>
                  <a:lnTo>
                    <a:pt x="278" y="474"/>
                  </a:lnTo>
                  <a:lnTo>
                    <a:pt x="280" y="470"/>
                  </a:lnTo>
                  <a:lnTo>
                    <a:pt x="280" y="468"/>
                  </a:lnTo>
                  <a:lnTo>
                    <a:pt x="278" y="464"/>
                  </a:lnTo>
                  <a:lnTo>
                    <a:pt x="278" y="460"/>
                  </a:lnTo>
                  <a:lnTo>
                    <a:pt x="284" y="442"/>
                  </a:lnTo>
                  <a:lnTo>
                    <a:pt x="284" y="428"/>
                  </a:lnTo>
                  <a:lnTo>
                    <a:pt x="294" y="416"/>
                  </a:lnTo>
                  <a:lnTo>
                    <a:pt x="302" y="400"/>
                  </a:lnTo>
                  <a:lnTo>
                    <a:pt x="302" y="394"/>
                  </a:lnTo>
                  <a:lnTo>
                    <a:pt x="314" y="374"/>
                  </a:lnTo>
                  <a:lnTo>
                    <a:pt x="310" y="354"/>
                  </a:lnTo>
                  <a:lnTo>
                    <a:pt x="302" y="336"/>
                  </a:lnTo>
                  <a:lnTo>
                    <a:pt x="304" y="324"/>
                  </a:lnTo>
                  <a:lnTo>
                    <a:pt x="302" y="314"/>
                  </a:lnTo>
                  <a:lnTo>
                    <a:pt x="306" y="310"/>
                  </a:lnTo>
                  <a:lnTo>
                    <a:pt x="286" y="74"/>
                  </a:lnTo>
                  <a:lnTo>
                    <a:pt x="282" y="72"/>
                  </a:lnTo>
                  <a:lnTo>
                    <a:pt x="280" y="66"/>
                  </a:lnTo>
                  <a:lnTo>
                    <a:pt x="274" y="46"/>
                  </a:lnTo>
                  <a:lnTo>
                    <a:pt x="272" y="38"/>
                  </a:lnTo>
                  <a:lnTo>
                    <a:pt x="264" y="32"/>
                  </a:lnTo>
                  <a:lnTo>
                    <a:pt x="258" y="18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1" name="Freeform 22"/>
            <p:cNvSpPr>
              <a:spLocks/>
            </p:cNvSpPr>
            <p:nvPr/>
          </p:nvSpPr>
          <p:spPr bwMode="grayWhite">
            <a:xfrm>
              <a:off x="3640" y="1424"/>
              <a:ext cx="285" cy="389"/>
            </a:xfrm>
            <a:custGeom>
              <a:avLst/>
              <a:gdLst>
                <a:gd name="T0" fmla="*/ 7 w 306"/>
                <a:gd name="T1" fmla="*/ 6 h 420"/>
                <a:gd name="T2" fmla="*/ 7 w 306"/>
                <a:gd name="T3" fmla="*/ 6 h 420"/>
                <a:gd name="T4" fmla="*/ 7 w 306"/>
                <a:gd name="T5" fmla="*/ 6 h 420"/>
                <a:gd name="T6" fmla="*/ 7 w 306"/>
                <a:gd name="T7" fmla="*/ 6 h 420"/>
                <a:gd name="T8" fmla="*/ 7 w 306"/>
                <a:gd name="T9" fmla="*/ 6 h 420"/>
                <a:gd name="T10" fmla="*/ 7 w 306"/>
                <a:gd name="T11" fmla="*/ 6 h 420"/>
                <a:gd name="T12" fmla="*/ 7 w 306"/>
                <a:gd name="T13" fmla="*/ 6 h 420"/>
                <a:gd name="T14" fmla="*/ 7 w 306"/>
                <a:gd name="T15" fmla="*/ 6 h 420"/>
                <a:gd name="T16" fmla="*/ 7 w 306"/>
                <a:gd name="T17" fmla="*/ 6 h 420"/>
                <a:gd name="T18" fmla="*/ 7 w 306"/>
                <a:gd name="T19" fmla="*/ 6 h 420"/>
                <a:gd name="T20" fmla="*/ 7 w 306"/>
                <a:gd name="T21" fmla="*/ 6 h 420"/>
                <a:gd name="T22" fmla="*/ 7 w 306"/>
                <a:gd name="T23" fmla="*/ 6 h 420"/>
                <a:gd name="T24" fmla="*/ 7 w 306"/>
                <a:gd name="T25" fmla="*/ 6 h 420"/>
                <a:gd name="T26" fmla="*/ 7 w 306"/>
                <a:gd name="T27" fmla="*/ 6 h 420"/>
                <a:gd name="T28" fmla="*/ 7 w 306"/>
                <a:gd name="T29" fmla="*/ 6 h 420"/>
                <a:gd name="T30" fmla="*/ 7 w 306"/>
                <a:gd name="T31" fmla="*/ 6 h 420"/>
                <a:gd name="T32" fmla="*/ 7 w 306"/>
                <a:gd name="T33" fmla="*/ 6 h 420"/>
                <a:gd name="T34" fmla="*/ 7 w 306"/>
                <a:gd name="T35" fmla="*/ 6 h 420"/>
                <a:gd name="T36" fmla="*/ 7 w 306"/>
                <a:gd name="T37" fmla="*/ 6 h 420"/>
                <a:gd name="T38" fmla="*/ 7 w 306"/>
                <a:gd name="T39" fmla="*/ 6 h 420"/>
                <a:gd name="T40" fmla="*/ 7 w 306"/>
                <a:gd name="T41" fmla="*/ 6 h 420"/>
                <a:gd name="T42" fmla="*/ 7 w 306"/>
                <a:gd name="T43" fmla="*/ 6 h 420"/>
                <a:gd name="T44" fmla="*/ 7 w 306"/>
                <a:gd name="T45" fmla="*/ 6 h 420"/>
                <a:gd name="T46" fmla="*/ 7 w 306"/>
                <a:gd name="T47" fmla="*/ 6 h 420"/>
                <a:gd name="T48" fmla="*/ 7 w 306"/>
                <a:gd name="T49" fmla="*/ 6 h 420"/>
                <a:gd name="T50" fmla="*/ 7 w 306"/>
                <a:gd name="T51" fmla="*/ 6 h 420"/>
                <a:gd name="T52" fmla="*/ 7 w 306"/>
                <a:gd name="T53" fmla="*/ 6 h 420"/>
                <a:gd name="T54" fmla="*/ 7 w 306"/>
                <a:gd name="T55" fmla="*/ 6 h 420"/>
                <a:gd name="T56" fmla="*/ 7 w 306"/>
                <a:gd name="T57" fmla="*/ 6 h 420"/>
                <a:gd name="T58" fmla="*/ 7 w 306"/>
                <a:gd name="T59" fmla="*/ 6 h 420"/>
                <a:gd name="T60" fmla="*/ 7 w 306"/>
                <a:gd name="T61" fmla="*/ 6 h 420"/>
                <a:gd name="T62" fmla="*/ 7 w 306"/>
                <a:gd name="T63" fmla="*/ 6 h 420"/>
                <a:gd name="T64" fmla="*/ 7 w 306"/>
                <a:gd name="T65" fmla="*/ 6 h 420"/>
                <a:gd name="T66" fmla="*/ 7 w 306"/>
                <a:gd name="T67" fmla="*/ 6 h 420"/>
                <a:gd name="T68" fmla="*/ 7 w 306"/>
                <a:gd name="T69" fmla="*/ 6 h 420"/>
                <a:gd name="T70" fmla="*/ 7 w 306"/>
                <a:gd name="T71" fmla="*/ 6 h 420"/>
                <a:gd name="T72" fmla="*/ 7 w 306"/>
                <a:gd name="T73" fmla="*/ 6 h 420"/>
                <a:gd name="T74" fmla="*/ 7 w 306"/>
                <a:gd name="T75" fmla="*/ 6 h 420"/>
                <a:gd name="T76" fmla="*/ 7 w 306"/>
                <a:gd name="T77" fmla="*/ 6 h 420"/>
                <a:gd name="T78" fmla="*/ 7 w 306"/>
                <a:gd name="T79" fmla="*/ 6 h 420"/>
                <a:gd name="T80" fmla="*/ 7 w 306"/>
                <a:gd name="T81" fmla="*/ 6 h 420"/>
                <a:gd name="T82" fmla="*/ 7 w 306"/>
                <a:gd name="T83" fmla="*/ 6 h 420"/>
                <a:gd name="T84" fmla="*/ 7 w 306"/>
                <a:gd name="T85" fmla="*/ 6 h 420"/>
                <a:gd name="T86" fmla="*/ 7 w 306"/>
                <a:gd name="T87" fmla="*/ 6 h 420"/>
                <a:gd name="T88" fmla="*/ 7 w 306"/>
                <a:gd name="T89" fmla="*/ 6 h 420"/>
                <a:gd name="T90" fmla="*/ 4 w 306"/>
                <a:gd name="T91" fmla="*/ 6 h 420"/>
                <a:gd name="T92" fmla="*/ 7 w 306"/>
                <a:gd name="T93" fmla="*/ 6 h 420"/>
                <a:gd name="T94" fmla="*/ 7 w 306"/>
                <a:gd name="T95" fmla="*/ 6 h 420"/>
                <a:gd name="T96" fmla="*/ 7 w 306"/>
                <a:gd name="T97" fmla="*/ 6 h 420"/>
                <a:gd name="T98" fmla="*/ 7 w 306"/>
                <a:gd name="T99" fmla="*/ 6 h 420"/>
                <a:gd name="T100" fmla="*/ 7 w 306"/>
                <a:gd name="T101" fmla="*/ 6 h 420"/>
                <a:gd name="T102" fmla="*/ 7 w 306"/>
                <a:gd name="T103" fmla="*/ 6 h 420"/>
                <a:gd name="T104" fmla="*/ 7 w 306"/>
                <a:gd name="T105" fmla="*/ 6 h 420"/>
                <a:gd name="T106" fmla="*/ 0 w 306"/>
                <a:gd name="T107" fmla="*/ 6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6"/>
                <a:gd name="T163" fmla="*/ 0 h 420"/>
                <a:gd name="T164" fmla="*/ 306 w 306"/>
                <a:gd name="T165" fmla="*/ 420 h 4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6" h="420">
                  <a:moveTo>
                    <a:pt x="0" y="420"/>
                  </a:moveTo>
                  <a:lnTo>
                    <a:pt x="154" y="402"/>
                  </a:lnTo>
                  <a:lnTo>
                    <a:pt x="154" y="406"/>
                  </a:lnTo>
                  <a:lnTo>
                    <a:pt x="250" y="392"/>
                  </a:lnTo>
                  <a:lnTo>
                    <a:pt x="252" y="388"/>
                  </a:lnTo>
                  <a:lnTo>
                    <a:pt x="264" y="366"/>
                  </a:lnTo>
                  <a:lnTo>
                    <a:pt x="268" y="360"/>
                  </a:lnTo>
                  <a:lnTo>
                    <a:pt x="266" y="344"/>
                  </a:lnTo>
                  <a:lnTo>
                    <a:pt x="272" y="330"/>
                  </a:lnTo>
                  <a:lnTo>
                    <a:pt x="284" y="322"/>
                  </a:lnTo>
                  <a:lnTo>
                    <a:pt x="284" y="308"/>
                  </a:lnTo>
                  <a:lnTo>
                    <a:pt x="286" y="306"/>
                  </a:lnTo>
                  <a:lnTo>
                    <a:pt x="286" y="298"/>
                  </a:lnTo>
                  <a:lnTo>
                    <a:pt x="294" y="292"/>
                  </a:lnTo>
                  <a:lnTo>
                    <a:pt x="296" y="300"/>
                  </a:lnTo>
                  <a:lnTo>
                    <a:pt x="298" y="300"/>
                  </a:lnTo>
                  <a:lnTo>
                    <a:pt x="304" y="298"/>
                  </a:lnTo>
                  <a:lnTo>
                    <a:pt x="306" y="294"/>
                  </a:lnTo>
                  <a:lnTo>
                    <a:pt x="306" y="286"/>
                  </a:lnTo>
                  <a:lnTo>
                    <a:pt x="304" y="274"/>
                  </a:lnTo>
                  <a:lnTo>
                    <a:pt x="306" y="256"/>
                  </a:lnTo>
                  <a:lnTo>
                    <a:pt x="302" y="246"/>
                  </a:lnTo>
                  <a:lnTo>
                    <a:pt x="298" y="222"/>
                  </a:lnTo>
                  <a:lnTo>
                    <a:pt x="276" y="166"/>
                  </a:lnTo>
                  <a:lnTo>
                    <a:pt x="256" y="158"/>
                  </a:lnTo>
                  <a:lnTo>
                    <a:pt x="246" y="164"/>
                  </a:lnTo>
                  <a:lnTo>
                    <a:pt x="236" y="174"/>
                  </a:lnTo>
                  <a:lnTo>
                    <a:pt x="210" y="212"/>
                  </a:lnTo>
                  <a:lnTo>
                    <a:pt x="208" y="212"/>
                  </a:lnTo>
                  <a:lnTo>
                    <a:pt x="206" y="210"/>
                  </a:lnTo>
                  <a:lnTo>
                    <a:pt x="196" y="206"/>
                  </a:lnTo>
                  <a:lnTo>
                    <a:pt x="192" y="202"/>
                  </a:lnTo>
                  <a:lnTo>
                    <a:pt x="190" y="194"/>
                  </a:lnTo>
                  <a:lnTo>
                    <a:pt x="192" y="178"/>
                  </a:lnTo>
                  <a:lnTo>
                    <a:pt x="196" y="172"/>
                  </a:lnTo>
                  <a:lnTo>
                    <a:pt x="210" y="164"/>
                  </a:lnTo>
                  <a:lnTo>
                    <a:pt x="212" y="158"/>
                  </a:lnTo>
                  <a:lnTo>
                    <a:pt x="212" y="152"/>
                  </a:lnTo>
                  <a:lnTo>
                    <a:pt x="214" y="146"/>
                  </a:lnTo>
                  <a:lnTo>
                    <a:pt x="220" y="142"/>
                  </a:lnTo>
                  <a:lnTo>
                    <a:pt x="226" y="130"/>
                  </a:lnTo>
                  <a:lnTo>
                    <a:pt x="226" y="104"/>
                  </a:lnTo>
                  <a:lnTo>
                    <a:pt x="222" y="92"/>
                  </a:lnTo>
                  <a:lnTo>
                    <a:pt x="218" y="86"/>
                  </a:lnTo>
                  <a:lnTo>
                    <a:pt x="210" y="76"/>
                  </a:lnTo>
                  <a:lnTo>
                    <a:pt x="208" y="72"/>
                  </a:lnTo>
                  <a:lnTo>
                    <a:pt x="210" y="66"/>
                  </a:lnTo>
                  <a:lnTo>
                    <a:pt x="218" y="62"/>
                  </a:lnTo>
                  <a:lnTo>
                    <a:pt x="220" y="60"/>
                  </a:lnTo>
                  <a:lnTo>
                    <a:pt x="210" y="42"/>
                  </a:lnTo>
                  <a:lnTo>
                    <a:pt x="202" y="38"/>
                  </a:lnTo>
                  <a:lnTo>
                    <a:pt x="176" y="26"/>
                  </a:lnTo>
                  <a:lnTo>
                    <a:pt x="158" y="24"/>
                  </a:lnTo>
                  <a:lnTo>
                    <a:pt x="150" y="16"/>
                  </a:lnTo>
                  <a:lnTo>
                    <a:pt x="136" y="12"/>
                  </a:lnTo>
                  <a:lnTo>
                    <a:pt x="122" y="8"/>
                  </a:lnTo>
                  <a:lnTo>
                    <a:pt x="112" y="0"/>
                  </a:lnTo>
                  <a:lnTo>
                    <a:pt x="106" y="6"/>
                  </a:lnTo>
                  <a:lnTo>
                    <a:pt x="98" y="10"/>
                  </a:lnTo>
                  <a:lnTo>
                    <a:pt x="90" y="24"/>
                  </a:lnTo>
                  <a:lnTo>
                    <a:pt x="90" y="34"/>
                  </a:lnTo>
                  <a:lnTo>
                    <a:pt x="92" y="38"/>
                  </a:lnTo>
                  <a:lnTo>
                    <a:pt x="94" y="40"/>
                  </a:lnTo>
                  <a:lnTo>
                    <a:pt x="96" y="44"/>
                  </a:lnTo>
                  <a:lnTo>
                    <a:pt x="94" y="46"/>
                  </a:lnTo>
                  <a:lnTo>
                    <a:pt x="88" y="48"/>
                  </a:lnTo>
                  <a:lnTo>
                    <a:pt x="82" y="52"/>
                  </a:lnTo>
                  <a:lnTo>
                    <a:pt x="76" y="58"/>
                  </a:lnTo>
                  <a:lnTo>
                    <a:pt x="72" y="68"/>
                  </a:lnTo>
                  <a:lnTo>
                    <a:pt x="74" y="80"/>
                  </a:lnTo>
                  <a:lnTo>
                    <a:pt x="76" y="90"/>
                  </a:lnTo>
                  <a:lnTo>
                    <a:pt x="70" y="102"/>
                  </a:lnTo>
                  <a:lnTo>
                    <a:pt x="60" y="106"/>
                  </a:lnTo>
                  <a:lnTo>
                    <a:pt x="58" y="98"/>
                  </a:lnTo>
                  <a:lnTo>
                    <a:pt x="62" y="88"/>
                  </a:lnTo>
                  <a:lnTo>
                    <a:pt x="58" y="76"/>
                  </a:lnTo>
                  <a:lnTo>
                    <a:pt x="60" y="72"/>
                  </a:lnTo>
                  <a:lnTo>
                    <a:pt x="58" y="70"/>
                  </a:lnTo>
                  <a:lnTo>
                    <a:pt x="56" y="72"/>
                  </a:lnTo>
                  <a:lnTo>
                    <a:pt x="50" y="78"/>
                  </a:lnTo>
                  <a:lnTo>
                    <a:pt x="50" y="90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2" y="102"/>
                  </a:lnTo>
                  <a:lnTo>
                    <a:pt x="28" y="110"/>
                  </a:lnTo>
                  <a:lnTo>
                    <a:pt x="28" y="114"/>
                  </a:lnTo>
                  <a:lnTo>
                    <a:pt x="18" y="124"/>
                  </a:lnTo>
                  <a:lnTo>
                    <a:pt x="18" y="140"/>
                  </a:lnTo>
                  <a:lnTo>
                    <a:pt x="18" y="156"/>
                  </a:lnTo>
                  <a:lnTo>
                    <a:pt x="16" y="168"/>
                  </a:lnTo>
                  <a:lnTo>
                    <a:pt x="10" y="182"/>
                  </a:lnTo>
                  <a:lnTo>
                    <a:pt x="4" y="188"/>
                  </a:lnTo>
                  <a:lnTo>
                    <a:pt x="6" y="196"/>
                  </a:lnTo>
                  <a:lnTo>
                    <a:pt x="12" y="220"/>
                  </a:lnTo>
                  <a:lnTo>
                    <a:pt x="8" y="232"/>
                  </a:lnTo>
                  <a:lnTo>
                    <a:pt x="14" y="244"/>
                  </a:lnTo>
                  <a:lnTo>
                    <a:pt x="28" y="272"/>
                  </a:lnTo>
                  <a:lnTo>
                    <a:pt x="38" y="296"/>
                  </a:lnTo>
                  <a:lnTo>
                    <a:pt x="38" y="318"/>
                  </a:lnTo>
                  <a:lnTo>
                    <a:pt x="42" y="322"/>
                  </a:lnTo>
                  <a:lnTo>
                    <a:pt x="42" y="326"/>
                  </a:lnTo>
                  <a:lnTo>
                    <a:pt x="40" y="328"/>
                  </a:lnTo>
                  <a:lnTo>
                    <a:pt x="38" y="350"/>
                  </a:lnTo>
                  <a:lnTo>
                    <a:pt x="34" y="364"/>
                  </a:lnTo>
                  <a:lnTo>
                    <a:pt x="28" y="378"/>
                  </a:lnTo>
                  <a:lnTo>
                    <a:pt x="16" y="408"/>
                  </a:lnTo>
                  <a:lnTo>
                    <a:pt x="4" y="416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2" name="Freeform 23"/>
            <p:cNvSpPr>
              <a:spLocks/>
            </p:cNvSpPr>
            <p:nvPr/>
          </p:nvSpPr>
          <p:spPr bwMode="grayWhite">
            <a:xfrm>
              <a:off x="3373" y="1292"/>
              <a:ext cx="447" cy="218"/>
            </a:xfrm>
            <a:custGeom>
              <a:avLst/>
              <a:gdLst>
                <a:gd name="T0" fmla="*/ 7 w 480"/>
                <a:gd name="T1" fmla="*/ 6 h 236"/>
                <a:gd name="T2" fmla="*/ 7 w 480"/>
                <a:gd name="T3" fmla="*/ 6 h 236"/>
                <a:gd name="T4" fmla="*/ 7 w 480"/>
                <a:gd name="T5" fmla="*/ 6 h 236"/>
                <a:gd name="T6" fmla="*/ 7 w 480"/>
                <a:gd name="T7" fmla="*/ 4 h 236"/>
                <a:gd name="T8" fmla="*/ 7 w 480"/>
                <a:gd name="T9" fmla="*/ 4 h 236"/>
                <a:gd name="T10" fmla="*/ 7 w 480"/>
                <a:gd name="T11" fmla="*/ 6 h 236"/>
                <a:gd name="T12" fmla="*/ 7 w 480"/>
                <a:gd name="T13" fmla="*/ 6 h 236"/>
                <a:gd name="T14" fmla="*/ 7 w 480"/>
                <a:gd name="T15" fmla="*/ 6 h 236"/>
                <a:gd name="T16" fmla="*/ 7 w 480"/>
                <a:gd name="T17" fmla="*/ 6 h 236"/>
                <a:gd name="T18" fmla="*/ 7 w 480"/>
                <a:gd name="T19" fmla="*/ 6 h 236"/>
                <a:gd name="T20" fmla="*/ 7 w 480"/>
                <a:gd name="T21" fmla="*/ 6 h 236"/>
                <a:gd name="T22" fmla="*/ 7 w 480"/>
                <a:gd name="T23" fmla="*/ 6 h 236"/>
                <a:gd name="T24" fmla="*/ 7 w 480"/>
                <a:gd name="T25" fmla="*/ 6 h 236"/>
                <a:gd name="T26" fmla="*/ 7 w 480"/>
                <a:gd name="T27" fmla="*/ 6 h 236"/>
                <a:gd name="T28" fmla="*/ 7 w 480"/>
                <a:gd name="T29" fmla="*/ 6 h 236"/>
                <a:gd name="T30" fmla="*/ 7 w 480"/>
                <a:gd name="T31" fmla="*/ 6 h 236"/>
                <a:gd name="T32" fmla="*/ 7 w 480"/>
                <a:gd name="T33" fmla="*/ 6 h 236"/>
                <a:gd name="T34" fmla="*/ 7 w 480"/>
                <a:gd name="T35" fmla="*/ 6 h 236"/>
                <a:gd name="T36" fmla="*/ 7 w 480"/>
                <a:gd name="T37" fmla="*/ 6 h 236"/>
                <a:gd name="T38" fmla="*/ 7 w 480"/>
                <a:gd name="T39" fmla="*/ 6 h 236"/>
                <a:gd name="T40" fmla="*/ 7 w 480"/>
                <a:gd name="T41" fmla="*/ 6 h 236"/>
                <a:gd name="T42" fmla="*/ 7 w 480"/>
                <a:gd name="T43" fmla="*/ 6 h 236"/>
                <a:gd name="T44" fmla="*/ 7 w 480"/>
                <a:gd name="T45" fmla="*/ 6 h 236"/>
                <a:gd name="T46" fmla="*/ 7 w 480"/>
                <a:gd name="T47" fmla="*/ 6 h 236"/>
                <a:gd name="T48" fmla="*/ 7 w 480"/>
                <a:gd name="T49" fmla="*/ 6 h 236"/>
                <a:gd name="T50" fmla="*/ 7 w 480"/>
                <a:gd name="T51" fmla="*/ 6 h 236"/>
                <a:gd name="T52" fmla="*/ 7 w 480"/>
                <a:gd name="T53" fmla="*/ 6 h 236"/>
                <a:gd name="T54" fmla="*/ 7 w 480"/>
                <a:gd name="T55" fmla="*/ 6 h 236"/>
                <a:gd name="T56" fmla="*/ 7 w 480"/>
                <a:gd name="T57" fmla="*/ 6 h 236"/>
                <a:gd name="T58" fmla="*/ 7 w 480"/>
                <a:gd name="T59" fmla="*/ 6 h 236"/>
                <a:gd name="T60" fmla="*/ 7 w 480"/>
                <a:gd name="T61" fmla="*/ 6 h 236"/>
                <a:gd name="T62" fmla="*/ 7 w 480"/>
                <a:gd name="T63" fmla="*/ 6 h 236"/>
                <a:gd name="T64" fmla="*/ 7 w 480"/>
                <a:gd name="T65" fmla="*/ 6 h 236"/>
                <a:gd name="T66" fmla="*/ 7 w 480"/>
                <a:gd name="T67" fmla="*/ 6 h 236"/>
                <a:gd name="T68" fmla="*/ 7 w 480"/>
                <a:gd name="T69" fmla="*/ 6 h 236"/>
                <a:gd name="T70" fmla="*/ 7 w 480"/>
                <a:gd name="T71" fmla="*/ 6 h 236"/>
                <a:gd name="T72" fmla="*/ 7 w 480"/>
                <a:gd name="T73" fmla="*/ 6 h 236"/>
                <a:gd name="T74" fmla="*/ 7 w 480"/>
                <a:gd name="T75" fmla="*/ 6 h 236"/>
                <a:gd name="T76" fmla="*/ 7 w 480"/>
                <a:gd name="T77" fmla="*/ 6 h 236"/>
                <a:gd name="T78" fmla="*/ 7 w 480"/>
                <a:gd name="T79" fmla="*/ 6 h 236"/>
                <a:gd name="T80" fmla="*/ 7 w 480"/>
                <a:gd name="T81" fmla="*/ 6 h 236"/>
                <a:gd name="T82" fmla="*/ 7 w 480"/>
                <a:gd name="T83" fmla="*/ 6 h 236"/>
                <a:gd name="T84" fmla="*/ 7 w 480"/>
                <a:gd name="T85" fmla="*/ 6 h 236"/>
                <a:gd name="T86" fmla="*/ 0 w 480"/>
                <a:gd name="T87" fmla="*/ 6 h 2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0"/>
                <a:gd name="T133" fmla="*/ 0 h 236"/>
                <a:gd name="T134" fmla="*/ 480 w 480"/>
                <a:gd name="T135" fmla="*/ 236 h 2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0" h="236">
                  <a:moveTo>
                    <a:pt x="0" y="100"/>
                  </a:moveTo>
                  <a:lnTo>
                    <a:pt x="14" y="96"/>
                  </a:lnTo>
                  <a:lnTo>
                    <a:pt x="22" y="92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6" y="74"/>
                  </a:lnTo>
                  <a:lnTo>
                    <a:pt x="72" y="64"/>
                  </a:lnTo>
                  <a:lnTo>
                    <a:pt x="90" y="54"/>
                  </a:lnTo>
                  <a:lnTo>
                    <a:pt x="112" y="32"/>
                  </a:lnTo>
                  <a:lnTo>
                    <a:pt x="120" y="30"/>
                  </a:lnTo>
                  <a:lnTo>
                    <a:pt x="138" y="10"/>
                  </a:lnTo>
                  <a:lnTo>
                    <a:pt x="150" y="4"/>
                  </a:lnTo>
                  <a:lnTo>
                    <a:pt x="172" y="0"/>
                  </a:lnTo>
                  <a:lnTo>
                    <a:pt x="176" y="2"/>
                  </a:lnTo>
                  <a:lnTo>
                    <a:pt x="178" y="4"/>
                  </a:lnTo>
                  <a:lnTo>
                    <a:pt x="166" y="12"/>
                  </a:lnTo>
                  <a:lnTo>
                    <a:pt x="162" y="12"/>
                  </a:lnTo>
                  <a:lnTo>
                    <a:pt x="158" y="22"/>
                  </a:lnTo>
                  <a:lnTo>
                    <a:pt x="144" y="38"/>
                  </a:lnTo>
                  <a:lnTo>
                    <a:pt x="138" y="44"/>
                  </a:lnTo>
                  <a:lnTo>
                    <a:pt x="134" y="50"/>
                  </a:lnTo>
                  <a:lnTo>
                    <a:pt x="130" y="64"/>
                  </a:lnTo>
                  <a:lnTo>
                    <a:pt x="132" y="74"/>
                  </a:lnTo>
                  <a:lnTo>
                    <a:pt x="134" y="68"/>
                  </a:lnTo>
                  <a:lnTo>
                    <a:pt x="148" y="58"/>
                  </a:lnTo>
                  <a:lnTo>
                    <a:pt x="156" y="58"/>
                  </a:lnTo>
                  <a:lnTo>
                    <a:pt x="162" y="56"/>
                  </a:lnTo>
                  <a:lnTo>
                    <a:pt x="190" y="68"/>
                  </a:lnTo>
                  <a:lnTo>
                    <a:pt x="210" y="92"/>
                  </a:lnTo>
                  <a:lnTo>
                    <a:pt x="228" y="90"/>
                  </a:lnTo>
                  <a:lnTo>
                    <a:pt x="236" y="90"/>
                  </a:lnTo>
                  <a:lnTo>
                    <a:pt x="242" y="94"/>
                  </a:lnTo>
                  <a:lnTo>
                    <a:pt x="248" y="94"/>
                  </a:lnTo>
                  <a:lnTo>
                    <a:pt x="250" y="94"/>
                  </a:lnTo>
                  <a:lnTo>
                    <a:pt x="256" y="96"/>
                  </a:lnTo>
                  <a:lnTo>
                    <a:pt x="256" y="98"/>
                  </a:lnTo>
                  <a:lnTo>
                    <a:pt x="260" y="96"/>
                  </a:lnTo>
                  <a:lnTo>
                    <a:pt x="264" y="90"/>
                  </a:lnTo>
                  <a:lnTo>
                    <a:pt x="282" y="76"/>
                  </a:lnTo>
                  <a:lnTo>
                    <a:pt x="344" y="60"/>
                  </a:lnTo>
                  <a:lnTo>
                    <a:pt x="362" y="50"/>
                  </a:lnTo>
                  <a:lnTo>
                    <a:pt x="368" y="48"/>
                  </a:lnTo>
                  <a:lnTo>
                    <a:pt x="372" y="52"/>
                  </a:lnTo>
                  <a:lnTo>
                    <a:pt x="368" y="60"/>
                  </a:lnTo>
                  <a:lnTo>
                    <a:pt x="368" y="66"/>
                  </a:lnTo>
                  <a:lnTo>
                    <a:pt x="376" y="80"/>
                  </a:lnTo>
                  <a:lnTo>
                    <a:pt x="380" y="82"/>
                  </a:lnTo>
                  <a:lnTo>
                    <a:pt x="382" y="80"/>
                  </a:lnTo>
                  <a:lnTo>
                    <a:pt x="394" y="82"/>
                  </a:lnTo>
                  <a:lnTo>
                    <a:pt x="398" y="78"/>
                  </a:lnTo>
                  <a:lnTo>
                    <a:pt x="418" y="76"/>
                  </a:lnTo>
                  <a:lnTo>
                    <a:pt x="426" y="82"/>
                  </a:lnTo>
                  <a:lnTo>
                    <a:pt x="434" y="98"/>
                  </a:lnTo>
                  <a:lnTo>
                    <a:pt x="440" y="104"/>
                  </a:lnTo>
                  <a:lnTo>
                    <a:pt x="456" y="110"/>
                  </a:lnTo>
                  <a:lnTo>
                    <a:pt x="470" y="106"/>
                  </a:lnTo>
                  <a:lnTo>
                    <a:pt x="476" y="108"/>
                  </a:lnTo>
                  <a:lnTo>
                    <a:pt x="480" y="110"/>
                  </a:lnTo>
                  <a:lnTo>
                    <a:pt x="480" y="116"/>
                  </a:lnTo>
                  <a:lnTo>
                    <a:pt x="474" y="122"/>
                  </a:lnTo>
                  <a:lnTo>
                    <a:pt x="464" y="124"/>
                  </a:lnTo>
                  <a:lnTo>
                    <a:pt x="458" y="122"/>
                  </a:lnTo>
                  <a:lnTo>
                    <a:pt x="456" y="120"/>
                  </a:lnTo>
                  <a:lnTo>
                    <a:pt x="454" y="120"/>
                  </a:lnTo>
                  <a:lnTo>
                    <a:pt x="444" y="124"/>
                  </a:lnTo>
                  <a:lnTo>
                    <a:pt x="436" y="122"/>
                  </a:lnTo>
                  <a:lnTo>
                    <a:pt x="430" y="122"/>
                  </a:lnTo>
                  <a:lnTo>
                    <a:pt x="414" y="124"/>
                  </a:lnTo>
                  <a:lnTo>
                    <a:pt x="404" y="122"/>
                  </a:lnTo>
                  <a:lnTo>
                    <a:pt x="400" y="124"/>
                  </a:lnTo>
                  <a:lnTo>
                    <a:pt x="402" y="134"/>
                  </a:lnTo>
                  <a:lnTo>
                    <a:pt x="400" y="138"/>
                  </a:lnTo>
                  <a:lnTo>
                    <a:pt x="396" y="136"/>
                  </a:lnTo>
                  <a:lnTo>
                    <a:pt x="384" y="126"/>
                  </a:lnTo>
                  <a:lnTo>
                    <a:pt x="358" y="124"/>
                  </a:lnTo>
                  <a:lnTo>
                    <a:pt x="354" y="124"/>
                  </a:lnTo>
                  <a:lnTo>
                    <a:pt x="346" y="122"/>
                  </a:lnTo>
                  <a:lnTo>
                    <a:pt x="330" y="136"/>
                  </a:lnTo>
                  <a:lnTo>
                    <a:pt x="326" y="136"/>
                  </a:lnTo>
                  <a:lnTo>
                    <a:pt x="318" y="138"/>
                  </a:lnTo>
                  <a:lnTo>
                    <a:pt x="316" y="142"/>
                  </a:lnTo>
                  <a:lnTo>
                    <a:pt x="312" y="144"/>
                  </a:lnTo>
                  <a:lnTo>
                    <a:pt x="302" y="142"/>
                  </a:lnTo>
                  <a:lnTo>
                    <a:pt x="292" y="144"/>
                  </a:lnTo>
                  <a:lnTo>
                    <a:pt x="290" y="152"/>
                  </a:lnTo>
                  <a:lnTo>
                    <a:pt x="288" y="158"/>
                  </a:lnTo>
                  <a:lnTo>
                    <a:pt x="266" y="176"/>
                  </a:lnTo>
                  <a:lnTo>
                    <a:pt x="262" y="176"/>
                  </a:lnTo>
                  <a:lnTo>
                    <a:pt x="260" y="172"/>
                  </a:lnTo>
                  <a:lnTo>
                    <a:pt x="270" y="160"/>
                  </a:lnTo>
                  <a:lnTo>
                    <a:pt x="270" y="154"/>
                  </a:lnTo>
                  <a:lnTo>
                    <a:pt x="258" y="154"/>
                  </a:lnTo>
                  <a:lnTo>
                    <a:pt x="254" y="166"/>
                  </a:lnTo>
                  <a:lnTo>
                    <a:pt x="248" y="170"/>
                  </a:lnTo>
                  <a:lnTo>
                    <a:pt x="244" y="164"/>
                  </a:lnTo>
                  <a:lnTo>
                    <a:pt x="242" y="154"/>
                  </a:lnTo>
                  <a:lnTo>
                    <a:pt x="240" y="156"/>
                  </a:lnTo>
                  <a:lnTo>
                    <a:pt x="238" y="170"/>
                  </a:lnTo>
                  <a:lnTo>
                    <a:pt x="228" y="184"/>
                  </a:lnTo>
                  <a:lnTo>
                    <a:pt x="224" y="198"/>
                  </a:lnTo>
                  <a:lnTo>
                    <a:pt x="220" y="206"/>
                  </a:lnTo>
                  <a:lnTo>
                    <a:pt x="210" y="222"/>
                  </a:lnTo>
                  <a:lnTo>
                    <a:pt x="210" y="232"/>
                  </a:lnTo>
                  <a:lnTo>
                    <a:pt x="208" y="236"/>
                  </a:lnTo>
                  <a:lnTo>
                    <a:pt x="198" y="230"/>
                  </a:lnTo>
                  <a:lnTo>
                    <a:pt x="194" y="218"/>
                  </a:lnTo>
                  <a:lnTo>
                    <a:pt x="198" y="214"/>
                  </a:lnTo>
                  <a:lnTo>
                    <a:pt x="200" y="208"/>
                  </a:lnTo>
                  <a:lnTo>
                    <a:pt x="198" y="208"/>
                  </a:lnTo>
                  <a:lnTo>
                    <a:pt x="186" y="210"/>
                  </a:lnTo>
                  <a:lnTo>
                    <a:pt x="184" y="208"/>
                  </a:lnTo>
                  <a:lnTo>
                    <a:pt x="188" y="184"/>
                  </a:lnTo>
                  <a:lnTo>
                    <a:pt x="186" y="176"/>
                  </a:lnTo>
                  <a:lnTo>
                    <a:pt x="172" y="168"/>
                  </a:lnTo>
                  <a:lnTo>
                    <a:pt x="162" y="166"/>
                  </a:lnTo>
                  <a:lnTo>
                    <a:pt x="162" y="162"/>
                  </a:lnTo>
                  <a:lnTo>
                    <a:pt x="166" y="160"/>
                  </a:lnTo>
                  <a:lnTo>
                    <a:pt x="160" y="156"/>
                  </a:lnTo>
                  <a:lnTo>
                    <a:pt x="150" y="152"/>
                  </a:lnTo>
                  <a:lnTo>
                    <a:pt x="134" y="150"/>
                  </a:lnTo>
                  <a:lnTo>
                    <a:pt x="130" y="150"/>
                  </a:lnTo>
                  <a:lnTo>
                    <a:pt x="126" y="154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0" y="138"/>
                  </a:lnTo>
                  <a:lnTo>
                    <a:pt x="92" y="138"/>
                  </a:lnTo>
                  <a:lnTo>
                    <a:pt x="28" y="126"/>
                  </a:lnTo>
                  <a:lnTo>
                    <a:pt x="22" y="122"/>
                  </a:lnTo>
                  <a:lnTo>
                    <a:pt x="20" y="112"/>
                  </a:lnTo>
                  <a:lnTo>
                    <a:pt x="14" y="108"/>
                  </a:lnTo>
                  <a:lnTo>
                    <a:pt x="4" y="106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3" name="Freeform 24"/>
            <p:cNvSpPr>
              <a:spLocks/>
            </p:cNvSpPr>
            <p:nvPr/>
          </p:nvSpPr>
          <p:spPr bwMode="grayWhite">
            <a:xfrm>
              <a:off x="3640" y="1424"/>
              <a:ext cx="285" cy="389"/>
            </a:xfrm>
            <a:custGeom>
              <a:avLst/>
              <a:gdLst>
                <a:gd name="T0" fmla="*/ 7 w 306"/>
                <a:gd name="T1" fmla="*/ 6 h 420"/>
                <a:gd name="T2" fmla="*/ 7 w 306"/>
                <a:gd name="T3" fmla="*/ 6 h 420"/>
                <a:gd name="T4" fmla="*/ 7 w 306"/>
                <a:gd name="T5" fmla="*/ 6 h 420"/>
                <a:gd name="T6" fmla="*/ 7 w 306"/>
                <a:gd name="T7" fmla="*/ 6 h 420"/>
                <a:gd name="T8" fmla="*/ 7 w 306"/>
                <a:gd name="T9" fmla="*/ 6 h 420"/>
                <a:gd name="T10" fmla="*/ 7 w 306"/>
                <a:gd name="T11" fmla="*/ 6 h 420"/>
                <a:gd name="T12" fmla="*/ 7 w 306"/>
                <a:gd name="T13" fmla="*/ 6 h 420"/>
                <a:gd name="T14" fmla="*/ 7 w 306"/>
                <a:gd name="T15" fmla="*/ 6 h 420"/>
                <a:gd name="T16" fmla="*/ 7 w 306"/>
                <a:gd name="T17" fmla="*/ 6 h 420"/>
                <a:gd name="T18" fmla="*/ 7 w 306"/>
                <a:gd name="T19" fmla="*/ 6 h 420"/>
                <a:gd name="T20" fmla="*/ 7 w 306"/>
                <a:gd name="T21" fmla="*/ 6 h 420"/>
                <a:gd name="T22" fmla="*/ 7 w 306"/>
                <a:gd name="T23" fmla="*/ 6 h 420"/>
                <a:gd name="T24" fmla="*/ 7 w 306"/>
                <a:gd name="T25" fmla="*/ 6 h 420"/>
                <a:gd name="T26" fmla="*/ 7 w 306"/>
                <a:gd name="T27" fmla="*/ 6 h 420"/>
                <a:gd name="T28" fmla="*/ 7 w 306"/>
                <a:gd name="T29" fmla="*/ 6 h 420"/>
                <a:gd name="T30" fmla="*/ 7 w 306"/>
                <a:gd name="T31" fmla="*/ 6 h 420"/>
                <a:gd name="T32" fmla="*/ 7 w 306"/>
                <a:gd name="T33" fmla="*/ 6 h 420"/>
                <a:gd name="T34" fmla="*/ 7 w 306"/>
                <a:gd name="T35" fmla="*/ 6 h 420"/>
                <a:gd name="T36" fmla="*/ 7 w 306"/>
                <a:gd name="T37" fmla="*/ 6 h 420"/>
                <a:gd name="T38" fmla="*/ 7 w 306"/>
                <a:gd name="T39" fmla="*/ 6 h 420"/>
                <a:gd name="T40" fmla="*/ 7 w 306"/>
                <a:gd name="T41" fmla="*/ 6 h 420"/>
                <a:gd name="T42" fmla="*/ 7 w 306"/>
                <a:gd name="T43" fmla="*/ 6 h 420"/>
                <a:gd name="T44" fmla="*/ 7 w 306"/>
                <a:gd name="T45" fmla="*/ 6 h 420"/>
                <a:gd name="T46" fmla="*/ 7 w 306"/>
                <a:gd name="T47" fmla="*/ 6 h 420"/>
                <a:gd name="T48" fmla="*/ 7 w 306"/>
                <a:gd name="T49" fmla="*/ 6 h 420"/>
                <a:gd name="T50" fmla="*/ 7 w 306"/>
                <a:gd name="T51" fmla="*/ 6 h 420"/>
                <a:gd name="T52" fmla="*/ 7 w 306"/>
                <a:gd name="T53" fmla="*/ 6 h 420"/>
                <a:gd name="T54" fmla="*/ 7 w 306"/>
                <a:gd name="T55" fmla="*/ 6 h 420"/>
                <a:gd name="T56" fmla="*/ 7 w 306"/>
                <a:gd name="T57" fmla="*/ 6 h 420"/>
                <a:gd name="T58" fmla="*/ 7 w 306"/>
                <a:gd name="T59" fmla="*/ 6 h 420"/>
                <a:gd name="T60" fmla="*/ 7 w 306"/>
                <a:gd name="T61" fmla="*/ 6 h 420"/>
                <a:gd name="T62" fmla="*/ 7 w 306"/>
                <a:gd name="T63" fmla="*/ 6 h 420"/>
                <a:gd name="T64" fmla="*/ 7 w 306"/>
                <a:gd name="T65" fmla="*/ 6 h 420"/>
                <a:gd name="T66" fmla="*/ 7 w 306"/>
                <a:gd name="T67" fmla="*/ 6 h 420"/>
                <a:gd name="T68" fmla="*/ 7 w 306"/>
                <a:gd name="T69" fmla="*/ 6 h 420"/>
                <a:gd name="T70" fmla="*/ 7 w 306"/>
                <a:gd name="T71" fmla="*/ 6 h 420"/>
                <a:gd name="T72" fmla="*/ 7 w 306"/>
                <a:gd name="T73" fmla="*/ 6 h 420"/>
                <a:gd name="T74" fmla="*/ 7 w 306"/>
                <a:gd name="T75" fmla="*/ 6 h 420"/>
                <a:gd name="T76" fmla="*/ 7 w 306"/>
                <a:gd name="T77" fmla="*/ 6 h 420"/>
                <a:gd name="T78" fmla="*/ 7 w 306"/>
                <a:gd name="T79" fmla="*/ 6 h 420"/>
                <a:gd name="T80" fmla="*/ 7 w 306"/>
                <a:gd name="T81" fmla="*/ 6 h 420"/>
                <a:gd name="T82" fmla="*/ 7 w 306"/>
                <a:gd name="T83" fmla="*/ 6 h 420"/>
                <a:gd name="T84" fmla="*/ 7 w 306"/>
                <a:gd name="T85" fmla="*/ 6 h 420"/>
                <a:gd name="T86" fmla="*/ 7 w 306"/>
                <a:gd name="T87" fmla="*/ 6 h 420"/>
                <a:gd name="T88" fmla="*/ 7 w 306"/>
                <a:gd name="T89" fmla="*/ 6 h 420"/>
                <a:gd name="T90" fmla="*/ 4 w 306"/>
                <a:gd name="T91" fmla="*/ 6 h 420"/>
                <a:gd name="T92" fmla="*/ 7 w 306"/>
                <a:gd name="T93" fmla="*/ 6 h 420"/>
                <a:gd name="T94" fmla="*/ 7 w 306"/>
                <a:gd name="T95" fmla="*/ 6 h 420"/>
                <a:gd name="T96" fmla="*/ 7 w 306"/>
                <a:gd name="T97" fmla="*/ 6 h 420"/>
                <a:gd name="T98" fmla="*/ 7 w 306"/>
                <a:gd name="T99" fmla="*/ 6 h 420"/>
                <a:gd name="T100" fmla="*/ 7 w 306"/>
                <a:gd name="T101" fmla="*/ 6 h 420"/>
                <a:gd name="T102" fmla="*/ 7 w 306"/>
                <a:gd name="T103" fmla="*/ 6 h 420"/>
                <a:gd name="T104" fmla="*/ 7 w 306"/>
                <a:gd name="T105" fmla="*/ 6 h 420"/>
                <a:gd name="T106" fmla="*/ 0 w 306"/>
                <a:gd name="T107" fmla="*/ 6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6"/>
                <a:gd name="T163" fmla="*/ 0 h 420"/>
                <a:gd name="T164" fmla="*/ 306 w 306"/>
                <a:gd name="T165" fmla="*/ 420 h 4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6" h="420">
                  <a:moveTo>
                    <a:pt x="0" y="420"/>
                  </a:moveTo>
                  <a:lnTo>
                    <a:pt x="154" y="402"/>
                  </a:lnTo>
                  <a:lnTo>
                    <a:pt x="154" y="406"/>
                  </a:lnTo>
                  <a:lnTo>
                    <a:pt x="250" y="392"/>
                  </a:lnTo>
                  <a:lnTo>
                    <a:pt x="252" y="388"/>
                  </a:lnTo>
                  <a:lnTo>
                    <a:pt x="264" y="366"/>
                  </a:lnTo>
                  <a:lnTo>
                    <a:pt x="268" y="360"/>
                  </a:lnTo>
                  <a:lnTo>
                    <a:pt x="266" y="344"/>
                  </a:lnTo>
                  <a:lnTo>
                    <a:pt x="272" y="330"/>
                  </a:lnTo>
                  <a:lnTo>
                    <a:pt x="284" y="322"/>
                  </a:lnTo>
                  <a:lnTo>
                    <a:pt x="284" y="308"/>
                  </a:lnTo>
                  <a:lnTo>
                    <a:pt x="286" y="306"/>
                  </a:lnTo>
                  <a:lnTo>
                    <a:pt x="286" y="298"/>
                  </a:lnTo>
                  <a:lnTo>
                    <a:pt x="294" y="292"/>
                  </a:lnTo>
                  <a:lnTo>
                    <a:pt x="296" y="300"/>
                  </a:lnTo>
                  <a:lnTo>
                    <a:pt x="298" y="300"/>
                  </a:lnTo>
                  <a:lnTo>
                    <a:pt x="304" y="298"/>
                  </a:lnTo>
                  <a:lnTo>
                    <a:pt x="306" y="294"/>
                  </a:lnTo>
                  <a:lnTo>
                    <a:pt x="306" y="286"/>
                  </a:lnTo>
                  <a:lnTo>
                    <a:pt x="304" y="274"/>
                  </a:lnTo>
                  <a:lnTo>
                    <a:pt x="306" y="256"/>
                  </a:lnTo>
                  <a:lnTo>
                    <a:pt x="302" y="246"/>
                  </a:lnTo>
                  <a:lnTo>
                    <a:pt x="298" y="222"/>
                  </a:lnTo>
                  <a:lnTo>
                    <a:pt x="276" y="166"/>
                  </a:lnTo>
                  <a:lnTo>
                    <a:pt x="256" y="158"/>
                  </a:lnTo>
                  <a:lnTo>
                    <a:pt x="246" y="164"/>
                  </a:lnTo>
                  <a:lnTo>
                    <a:pt x="236" y="174"/>
                  </a:lnTo>
                  <a:lnTo>
                    <a:pt x="210" y="212"/>
                  </a:lnTo>
                  <a:lnTo>
                    <a:pt x="208" y="212"/>
                  </a:lnTo>
                  <a:lnTo>
                    <a:pt x="206" y="210"/>
                  </a:lnTo>
                  <a:lnTo>
                    <a:pt x="196" y="206"/>
                  </a:lnTo>
                  <a:lnTo>
                    <a:pt x="192" y="202"/>
                  </a:lnTo>
                  <a:lnTo>
                    <a:pt x="190" y="194"/>
                  </a:lnTo>
                  <a:lnTo>
                    <a:pt x="192" y="178"/>
                  </a:lnTo>
                  <a:lnTo>
                    <a:pt x="196" y="172"/>
                  </a:lnTo>
                  <a:lnTo>
                    <a:pt x="210" y="164"/>
                  </a:lnTo>
                  <a:lnTo>
                    <a:pt x="212" y="158"/>
                  </a:lnTo>
                  <a:lnTo>
                    <a:pt x="212" y="152"/>
                  </a:lnTo>
                  <a:lnTo>
                    <a:pt x="214" y="146"/>
                  </a:lnTo>
                  <a:lnTo>
                    <a:pt x="220" y="142"/>
                  </a:lnTo>
                  <a:lnTo>
                    <a:pt x="226" y="130"/>
                  </a:lnTo>
                  <a:lnTo>
                    <a:pt x="226" y="104"/>
                  </a:lnTo>
                  <a:lnTo>
                    <a:pt x="222" y="92"/>
                  </a:lnTo>
                  <a:lnTo>
                    <a:pt x="218" y="86"/>
                  </a:lnTo>
                  <a:lnTo>
                    <a:pt x="210" y="76"/>
                  </a:lnTo>
                  <a:lnTo>
                    <a:pt x="208" y="72"/>
                  </a:lnTo>
                  <a:lnTo>
                    <a:pt x="210" y="66"/>
                  </a:lnTo>
                  <a:lnTo>
                    <a:pt x="218" y="62"/>
                  </a:lnTo>
                  <a:lnTo>
                    <a:pt x="220" y="60"/>
                  </a:lnTo>
                  <a:lnTo>
                    <a:pt x="210" y="42"/>
                  </a:lnTo>
                  <a:lnTo>
                    <a:pt x="202" y="38"/>
                  </a:lnTo>
                  <a:lnTo>
                    <a:pt x="176" y="26"/>
                  </a:lnTo>
                  <a:lnTo>
                    <a:pt x="158" y="24"/>
                  </a:lnTo>
                  <a:lnTo>
                    <a:pt x="150" y="16"/>
                  </a:lnTo>
                  <a:lnTo>
                    <a:pt x="136" y="12"/>
                  </a:lnTo>
                  <a:lnTo>
                    <a:pt x="122" y="8"/>
                  </a:lnTo>
                  <a:lnTo>
                    <a:pt x="112" y="0"/>
                  </a:lnTo>
                  <a:lnTo>
                    <a:pt x="106" y="6"/>
                  </a:lnTo>
                  <a:lnTo>
                    <a:pt x="98" y="10"/>
                  </a:lnTo>
                  <a:lnTo>
                    <a:pt x="90" y="24"/>
                  </a:lnTo>
                  <a:lnTo>
                    <a:pt x="90" y="34"/>
                  </a:lnTo>
                  <a:lnTo>
                    <a:pt x="92" y="38"/>
                  </a:lnTo>
                  <a:lnTo>
                    <a:pt x="94" y="40"/>
                  </a:lnTo>
                  <a:lnTo>
                    <a:pt x="96" y="44"/>
                  </a:lnTo>
                  <a:lnTo>
                    <a:pt x="94" y="46"/>
                  </a:lnTo>
                  <a:lnTo>
                    <a:pt x="88" y="48"/>
                  </a:lnTo>
                  <a:lnTo>
                    <a:pt x="82" y="52"/>
                  </a:lnTo>
                  <a:lnTo>
                    <a:pt x="76" y="58"/>
                  </a:lnTo>
                  <a:lnTo>
                    <a:pt x="72" y="68"/>
                  </a:lnTo>
                  <a:lnTo>
                    <a:pt x="74" y="80"/>
                  </a:lnTo>
                  <a:lnTo>
                    <a:pt x="76" y="90"/>
                  </a:lnTo>
                  <a:lnTo>
                    <a:pt x="70" y="102"/>
                  </a:lnTo>
                  <a:lnTo>
                    <a:pt x="60" y="106"/>
                  </a:lnTo>
                  <a:lnTo>
                    <a:pt x="58" y="98"/>
                  </a:lnTo>
                  <a:lnTo>
                    <a:pt x="62" y="88"/>
                  </a:lnTo>
                  <a:lnTo>
                    <a:pt x="58" y="76"/>
                  </a:lnTo>
                  <a:lnTo>
                    <a:pt x="60" y="72"/>
                  </a:lnTo>
                  <a:lnTo>
                    <a:pt x="58" y="70"/>
                  </a:lnTo>
                  <a:lnTo>
                    <a:pt x="56" y="72"/>
                  </a:lnTo>
                  <a:lnTo>
                    <a:pt x="50" y="78"/>
                  </a:lnTo>
                  <a:lnTo>
                    <a:pt x="50" y="90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2" y="102"/>
                  </a:lnTo>
                  <a:lnTo>
                    <a:pt x="28" y="110"/>
                  </a:lnTo>
                  <a:lnTo>
                    <a:pt x="28" y="114"/>
                  </a:lnTo>
                  <a:lnTo>
                    <a:pt x="18" y="124"/>
                  </a:lnTo>
                  <a:lnTo>
                    <a:pt x="18" y="140"/>
                  </a:lnTo>
                  <a:lnTo>
                    <a:pt x="18" y="156"/>
                  </a:lnTo>
                  <a:lnTo>
                    <a:pt x="16" y="168"/>
                  </a:lnTo>
                  <a:lnTo>
                    <a:pt x="10" y="182"/>
                  </a:lnTo>
                  <a:lnTo>
                    <a:pt x="4" y="188"/>
                  </a:lnTo>
                  <a:lnTo>
                    <a:pt x="6" y="196"/>
                  </a:lnTo>
                  <a:lnTo>
                    <a:pt x="12" y="220"/>
                  </a:lnTo>
                  <a:lnTo>
                    <a:pt x="8" y="232"/>
                  </a:lnTo>
                  <a:lnTo>
                    <a:pt x="14" y="244"/>
                  </a:lnTo>
                  <a:lnTo>
                    <a:pt x="28" y="272"/>
                  </a:lnTo>
                  <a:lnTo>
                    <a:pt x="38" y="296"/>
                  </a:lnTo>
                  <a:lnTo>
                    <a:pt x="38" y="318"/>
                  </a:lnTo>
                  <a:lnTo>
                    <a:pt x="42" y="322"/>
                  </a:lnTo>
                  <a:lnTo>
                    <a:pt x="42" y="326"/>
                  </a:lnTo>
                  <a:lnTo>
                    <a:pt x="40" y="328"/>
                  </a:lnTo>
                  <a:lnTo>
                    <a:pt x="38" y="350"/>
                  </a:lnTo>
                  <a:lnTo>
                    <a:pt x="34" y="364"/>
                  </a:lnTo>
                  <a:lnTo>
                    <a:pt x="28" y="378"/>
                  </a:lnTo>
                  <a:lnTo>
                    <a:pt x="16" y="408"/>
                  </a:lnTo>
                  <a:lnTo>
                    <a:pt x="4" y="416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4" name="Freeform 25"/>
            <p:cNvSpPr>
              <a:spLocks/>
            </p:cNvSpPr>
            <p:nvPr/>
          </p:nvSpPr>
          <p:spPr bwMode="grayWhite">
            <a:xfrm>
              <a:off x="3373" y="1292"/>
              <a:ext cx="447" cy="218"/>
            </a:xfrm>
            <a:custGeom>
              <a:avLst/>
              <a:gdLst>
                <a:gd name="T0" fmla="*/ 7 w 480"/>
                <a:gd name="T1" fmla="*/ 6 h 236"/>
                <a:gd name="T2" fmla="*/ 7 w 480"/>
                <a:gd name="T3" fmla="*/ 6 h 236"/>
                <a:gd name="T4" fmla="*/ 7 w 480"/>
                <a:gd name="T5" fmla="*/ 6 h 236"/>
                <a:gd name="T6" fmla="*/ 7 w 480"/>
                <a:gd name="T7" fmla="*/ 4 h 236"/>
                <a:gd name="T8" fmla="*/ 7 w 480"/>
                <a:gd name="T9" fmla="*/ 4 h 236"/>
                <a:gd name="T10" fmla="*/ 7 w 480"/>
                <a:gd name="T11" fmla="*/ 6 h 236"/>
                <a:gd name="T12" fmla="*/ 7 w 480"/>
                <a:gd name="T13" fmla="*/ 6 h 236"/>
                <a:gd name="T14" fmla="*/ 7 w 480"/>
                <a:gd name="T15" fmla="*/ 6 h 236"/>
                <a:gd name="T16" fmla="*/ 7 w 480"/>
                <a:gd name="T17" fmla="*/ 6 h 236"/>
                <a:gd name="T18" fmla="*/ 7 w 480"/>
                <a:gd name="T19" fmla="*/ 6 h 236"/>
                <a:gd name="T20" fmla="*/ 7 w 480"/>
                <a:gd name="T21" fmla="*/ 6 h 236"/>
                <a:gd name="T22" fmla="*/ 7 w 480"/>
                <a:gd name="T23" fmla="*/ 6 h 236"/>
                <a:gd name="T24" fmla="*/ 7 w 480"/>
                <a:gd name="T25" fmla="*/ 6 h 236"/>
                <a:gd name="T26" fmla="*/ 7 w 480"/>
                <a:gd name="T27" fmla="*/ 6 h 236"/>
                <a:gd name="T28" fmla="*/ 7 w 480"/>
                <a:gd name="T29" fmla="*/ 6 h 236"/>
                <a:gd name="T30" fmla="*/ 7 w 480"/>
                <a:gd name="T31" fmla="*/ 6 h 236"/>
                <a:gd name="T32" fmla="*/ 7 w 480"/>
                <a:gd name="T33" fmla="*/ 6 h 236"/>
                <a:gd name="T34" fmla="*/ 7 w 480"/>
                <a:gd name="T35" fmla="*/ 6 h 236"/>
                <a:gd name="T36" fmla="*/ 7 w 480"/>
                <a:gd name="T37" fmla="*/ 6 h 236"/>
                <a:gd name="T38" fmla="*/ 7 w 480"/>
                <a:gd name="T39" fmla="*/ 6 h 236"/>
                <a:gd name="T40" fmla="*/ 7 w 480"/>
                <a:gd name="T41" fmla="*/ 6 h 236"/>
                <a:gd name="T42" fmla="*/ 7 w 480"/>
                <a:gd name="T43" fmla="*/ 6 h 236"/>
                <a:gd name="T44" fmla="*/ 7 w 480"/>
                <a:gd name="T45" fmla="*/ 6 h 236"/>
                <a:gd name="T46" fmla="*/ 7 w 480"/>
                <a:gd name="T47" fmla="*/ 6 h 236"/>
                <a:gd name="T48" fmla="*/ 7 w 480"/>
                <a:gd name="T49" fmla="*/ 6 h 236"/>
                <a:gd name="T50" fmla="*/ 7 w 480"/>
                <a:gd name="T51" fmla="*/ 6 h 236"/>
                <a:gd name="T52" fmla="*/ 7 w 480"/>
                <a:gd name="T53" fmla="*/ 6 h 236"/>
                <a:gd name="T54" fmla="*/ 7 w 480"/>
                <a:gd name="T55" fmla="*/ 6 h 236"/>
                <a:gd name="T56" fmla="*/ 7 w 480"/>
                <a:gd name="T57" fmla="*/ 6 h 236"/>
                <a:gd name="T58" fmla="*/ 7 w 480"/>
                <a:gd name="T59" fmla="*/ 6 h 236"/>
                <a:gd name="T60" fmla="*/ 7 w 480"/>
                <a:gd name="T61" fmla="*/ 6 h 236"/>
                <a:gd name="T62" fmla="*/ 7 w 480"/>
                <a:gd name="T63" fmla="*/ 6 h 236"/>
                <a:gd name="T64" fmla="*/ 7 w 480"/>
                <a:gd name="T65" fmla="*/ 6 h 236"/>
                <a:gd name="T66" fmla="*/ 7 w 480"/>
                <a:gd name="T67" fmla="*/ 6 h 236"/>
                <a:gd name="T68" fmla="*/ 7 w 480"/>
                <a:gd name="T69" fmla="*/ 6 h 236"/>
                <a:gd name="T70" fmla="*/ 7 w 480"/>
                <a:gd name="T71" fmla="*/ 6 h 236"/>
                <a:gd name="T72" fmla="*/ 7 w 480"/>
                <a:gd name="T73" fmla="*/ 6 h 236"/>
                <a:gd name="T74" fmla="*/ 7 w 480"/>
                <a:gd name="T75" fmla="*/ 6 h 236"/>
                <a:gd name="T76" fmla="*/ 7 w 480"/>
                <a:gd name="T77" fmla="*/ 6 h 236"/>
                <a:gd name="T78" fmla="*/ 7 w 480"/>
                <a:gd name="T79" fmla="*/ 6 h 236"/>
                <a:gd name="T80" fmla="*/ 7 w 480"/>
                <a:gd name="T81" fmla="*/ 6 h 236"/>
                <a:gd name="T82" fmla="*/ 7 w 480"/>
                <a:gd name="T83" fmla="*/ 6 h 236"/>
                <a:gd name="T84" fmla="*/ 7 w 480"/>
                <a:gd name="T85" fmla="*/ 6 h 236"/>
                <a:gd name="T86" fmla="*/ 0 w 480"/>
                <a:gd name="T87" fmla="*/ 6 h 2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0"/>
                <a:gd name="T133" fmla="*/ 0 h 236"/>
                <a:gd name="T134" fmla="*/ 480 w 480"/>
                <a:gd name="T135" fmla="*/ 236 h 2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0" h="236">
                  <a:moveTo>
                    <a:pt x="0" y="100"/>
                  </a:moveTo>
                  <a:lnTo>
                    <a:pt x="14" y="96"/>
                  </a:lnTo>
                  <a:lnTo>
                    <a:pt x="22" y="92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6" y="74"/>
                  </a:lnTo>
                  <a:lnTo>
                    <a:pt x="72" y="64"/>
                  </a:lnTo>
                  <a:lnTo>
                    <a:pt x="90" y="54"/>
                  </a:lnTo>
                  <a:lnTo>
                    <a:pt x="112" y="32"/>
                  </a:lnTo>
                  <a:lnTo>
                    <a:pt x="120" y="30"/>
                  </a:lnTo>
                  <a:lnTo>
                    <a:pt x="138" y="10"/>
                  </a:lnTo>
                  <a:lnTo>
                    <a:pt x="150" y="4"/>
                  </a:lnTo>
                  <a:lnTo>
                    <a:pt x="172" y="0"/>
                  </a:lnTo>
                  <a:lnTo>
                    <a:pt x="176" y="2"/>
                  </a:lnTo>
                  <a:lnTo>
                    <a:pt x="178" y="4"/>
                  </a:lnTo>
                  <a:lnTo>
                    <a:pt x="166" y="12"/>
                  </a:lnTo>
                  <a:lnTo>
                    <a:pt x="162" y="12"/>
                  </a:lnTo>
                  <a:lnTo>
                    <a:pt x="158" y="22"/>
                  </a:lnTo>
                  <a:lnTo>
                    <a:pt x="144" y="38"/>
                  </a:lnTo>
                  <a:lnTo>
                    <a:pt x="138" y="44"/>
                  </a:lnTo>
                  <a:lnTo>
                    <a:pt x="134" y="50"/>
                  </a:lnTo>
                  <a:lnTo>
                    <a:pt x="130" y="64"/>
                  </a:lnTo>
                  <a:lnTo>
                    <a:pt x="132" y="74"/>
                  </a:lnTo>
                  <a:lnTo>
                    <a:pt x="134" y="68"/>
                  </a:lnTo>
                  <a:lnTo>
                    <a:pt x="148" y="58"/>
                  </a:lnTo>
                  <a:lnTo>
                    <a:pt x="156" y="58"/>
                  </a:lnTo>
                  <a:lnTo>
                    <a:pt x="162" y="56"/>
                  </a:lnTo>
                  <a:lnTo>
                    <a:pt x="190" y="68"/>
                  </a:lnTo>
                  <a:lnTo>
                    <a:pt x="210" y="92"/>
                  </a:lnTo>
                  <a:lnTo>
                    <a:pt x="228" y="90"/>
                  </a:lnTo>
                  <a:lnTo>
                    <a:pt x="236" y="90"/>
                  </a:lnTo>
                  <a:lnTo>
                    <a:pt x="242" y="94"/>
                  </a:lnTo>
                  <a:lnTo>
                    <a:pt x="248" y="94"/>
                  </a:lnTo>
                  <a:lnTo>
                    <a:pt x="250" y="94"/>
                  </a:lnTo>
                  <a:lnTo>
                    <a:pt x="256" y="96"/>
                  </a:lnTo>
                  <a:lnTo>
                    <a:pt x="256" y="98"/>
                  </a:lnTo>
                  <a:lnTo>
                    <a:pt x="260" y="96"/>
                  </a:lnTo>
                  <a:lnTo>
                    <a:pt x="264" y="90"/>
                  </a:lnTo>
                  <a:lnTo>
                    <a:pt x="282" y="76"/>
                  </a:lnTo>
                  <a:lnTo>
                    <a:pt x="344" y="60"/>
                  </a:lnTo>
                  <a:lnTo>
                    <a:pt x="362" y="50"/>
                  </a:lnTo>
                  <a:lnTo>
                    <a:pt x="368" y="48"/>
                  </a:lnTo>
                  <a:lnTo>
                    <a:pt x="372" y="52"/>
                  </a:lnTo>
                  <a:lnTo>
                    <a:pt x="368" y="60"/>
                  </a:lnTo>
                  <a:lnTo>
                    <a:pt x="368" y="66"/>
                  </a:lnTo>
                  <a:lnTo>
                    <a:pt x="376" y="80"/>
                  </a:lnTo>
                  <a:lnTo>
                    <a:pt x="380" y="82"/>
                  </a:lnTo>
                  <a:lnTo>
                    <a:pt x="382" y="80"/>
                  </a:lnTo>
                  <a:lnTo>
                    <a:pt x="394" y="82"/>
                  </a:lnTo>
                  <a:lnTo>
                    <a:pt x="398" y="78"/>
                  </a:lnTo>
                  <a:lnTo>
                    <a:pt x="418" y="76"/>
                  </a:lnTo>
                  <a:lnTo>
                    <a:pt x="426" y="82"/>
                  </a:lnTo>
                  <a:lnTo>
                    <a:pt x="434" y="98"/>
                  </a:lnTo>
                  <a:lnTo>
                    <a:pt x="440" y="104"/>
                  </a:lnTo>
                  <a:lnTo>
                    <a:pt x="456" y="110"/>
                  </a:lnTo>
                  <a:lnTo>
                    <a:pt x="470" y="106"/>
                  </a:lnTo>
                  <a:lnTo>
                    <a:pt x="476" y="108"/>
                  </a:lnTo>
                  <a:lnTo>
                    <a:pt x="480" y="110"/>
                  </a:lnTo>
                  <a:lnTo>
                    <a:pt x="480" y="116"/>
                  </a:lnTo>
                  <a:lnTo>
                    <a:pt x="474" y="122"/>
                  </a:lnTo>
                  <a:lnTo>
                    <a:pt x="464" y="124"/>
                  </a:lnTo>
                  <a:lnTo>
                    <a:pt x="458" y="122"/>
                  </a:lnTo>
                  <a:lnTo>
                    <a:pt x="456" y="120"/>
                  </a:lnTo>
                  <a:lnTo>
                    <a:pt x="454" y="120"/>
                  </a:lnTo>
                  <a:lnTo>
                    <a:pt x="444" y="124"/>
                  </a:lnTo>
                  <a:lnTo>
                    <a:pt x="436" y="122"/>
                  </a:lnTo>
                  <a:lnTo>
                    <a:pt x="430" y="122"/>
                  </a:lnTo>
                  <a:lnTo>
                    <a:pt x="414" y="124"/>
                  </a:lnTo>
                  <a:lnTo>
                    <a:pt x="404" y="122"/>
                  </a:lnTo>
                  <a:lnTo>
                    <a:pt x="400" y="124"/>
                  </a:lnTo>
                  <a:lnTo>
                    <a:pt x="402" y="134"/>
                  </a:lnTo>
                  <a:lnTo>
                    <a:pt x="400" y="138"/>
                  </a:lnTo>
                  <a:lnTo>
                    <a:pt x="396" y="136"/>
                  </a:lnTo>
                  <a:lnTo>
                    <a:pt x="384" y="126"/>
                  </a:lnTo>
                  <a:lnTo>
                    <a:pt x="358" y="124"/>
                  </a:lnTo>
                  <a:lnTo>
                    <a:pt x="354" y="124"/>
                  </a:lnTo>
                  <a:lnTo>
                    <a:pt x="346" y="122"/>
                  </a:lnTo>
                  <a:lnTo>
                    <a:pt x="330" y="136"/>
                  </a:lnTo>
                  <a:lnTo>
                    <a:pt x="326" y="136"/>
                  </a:lnTo>
                  <a:lnTo>
                    <a:pt x="318" y="138"/>
                  </a:lnTo>
                  <a:lnTo>
                    <a:pt x="316" y="142"/>
                  </a:lnTo>
                  <a:lnTo>
                    <a:pt x="312" y="144"/>
                  </a:lnTo>
                  <a:lnTo>
                    <a:pt x="302" y="142"/>
                  </a:lnTo>
                  <a:lnTo>
                    <a:pt x="292" y="144"/>
                  </a:lnTo>
                  <a:lnTo>
                    <a:pt x="290" y="152"/>
                  </a:lnTo>
                  <a:lnTo>
                    <a:pt x="288" y="158"/>
                  </a:lnTo>
                  <a:lnTo>
                    <a:pt x="266" y="176"/>
                  </a:lnTo>
                  <a:lnTo>
                    <a:pt x="262" y="176"/>
                  </a:lnTo>
                  <a:lnTo>
                    <a:pt x="260" y="172"/>
                  </a:lnTo>
                  <a:lnTo>
                    <a:pt x="270" y="160"/>
                  </a:lnTo>
                  <a:lnTo>
                    <a:pt x="270" y="154"/>
                  </a:lnTo>
                  <a:lnTo>
                    <a:pt x="258" y="154"/>
                  </a:lnTo>
                  <a:lnTo>
                    <a:pt x="254" y="166"/>
                  </a:lnTo>
                  <a:lnTo>
                    <a:pt x="248" y="170"/>
                  </a:lnTo>
                  <a:lnTo>
                    <a:pt x="244" y="164"/>
                  </a:lnTo>
                  <a:lnTo>
                    <a:pt x="242" y="154"/>
                  </a:lnTo>
                  <a:lnTo>
                    <a:pt x="240" y="156"/>
                  </a:lnTo>
                  <a:lnTo>
                    <a:pt x="238" y="170"/>
                  </a:lnTo>
                  <a:lnTo>
                    <a:pt x="228" y="184"/>
                  </a:lnTo>
                  <a:lnTo>
                    <a:pt x="224" y="198"/>
                  </a:lnTo>
                  <a:lnTo>
                    <a:pt x="220" y="206"/>
                  </a:lnTo>
                  <a:lnTo>
                    <a:pt x="210" y="222"/>
                  </a:lnTo>
                  <a:lnTo>
                    <a:pt x="210" y="232"/>
                  </a:lnTo>
                  <a:lnTo>
                    <a:pt x="208" y="236"/>
                  </a:lnTo>
                  <a:lnTo>
                    <a:pt x="198" y="230"/>
                  </a:lnTo>
                  <a:lnTo>
                    <a:pt x="194" y="218"/>
                  </a:lnTo>
                  <a:lnTo>
                    <a:pt x="198" y="214"/>
                  </a:lnTo>
                  <a:lnTo>
                    <a:pt x="200" y="208"/>
                  </a:lnTo>
                  <a:lnTo>
                    <a:pt x="198" y="208"/>
                  </a:lnTo>
                  <a:lnTo>
                    <a:pt x="186" y="210"/>
                  </a:lnTo>
                  <a:lnTo>
                    <a:pt x="184" y="208"/>
                  </a:lnTo>
                  <a:lnTo>
                    <a:pt x="188" y="184"/>
                  </a:lnTo>
                  <a:lnTo>
                    <a:pt x="186" y="176"/>
                  </a:lnTo>
                  <a:lnTo>
                    <a:pt x="172" y="168"/>
                  </a:lnTo>
                  <a:lnTo>
                    <a:pt x="162" y="166"/>
                  </a:lnTo>
                  <a:lnTo>
                    <a:pt x="162" y="162"/>
                  </a:lnTo>
                  <a:lnTo>
                    <a:pt x="166" y="160"/>
                  </a:lnTo>
                  <a:lnTo>
                    <a:pt x="160" y="156"/>
                  </a:lnTo>
                  <a:lnTo>
                    <a:pt x="150" y="152"/>
                  </a:lnTo>
                  <a:lnTo>
                    <a:pt x="134" y="150"/>
                  </a:lnTo>
                  <a:lnTo>
                    <a:pt x="130" y="150"/>
                  </a:lnTo>
                  <a:lnTo>
                    <a:pt x="126" y="154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0" y="138"/>
                  </a:lnTo>
                  <a:lnTo>
                    <a:pt x="92" y="138"/>
                  </a:lnTo>
                  <a:lnTo>
                    <a:pt x="28" y="126"/>
                  </a:lnTo>
                  <a:lnTo>
                    <a:pt x="22" y="122"/>
                  </a:lnTo>
                  <a:lnTo>
                    <a:pt x="20" y="112"/>
                  </a:lnTo>
                  <a:lnTo>
                    <a:pt x="14" y="108"/>
                  </a:lnTo>
                  <a:lnTo>
                    <a:pt x="4" y="106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5" name="Freeform 26"/>
            <p:cNvSpPr>
              <a:spLocks/>
            </p:cNvSpPr>
            <p:nvPr/>
          </p:nvSpPr>
          <p:spPr bwMode="grayWhite">
            <a:xfrm>
              <a:off x="3640" y="1424"/>
              <a:ext cx="285" cy="389"/>
            </a:xfrm>
            <a:custGeom>
              <a:avLst/>
              <a:gdLst>
                <a:gd name="T0" fmla="*/ 7 w 306"/>
                <a:gd name="T1" fmla="*/ 6 h 420"/>
                <a:gd name="T2" fmla="*/ 7 w 306"/>
                <a:gd name="T3" fmla="*/ 6 h 420"/>
                <a:gd name="T4" fmla="*/ 7 w 306"/>
                <a:gd name="T5" fmla="*/ 6 h 420"/>
                <a:gd name="T6" fmla="*/ 7 w 306"/>
                <a:gd name="T7" fmla="*/ 6 h 420"/>
                <a:gd name="T8" fmla="*/ 7 w 306"/>
                <a:gd name="T9" fmla="*/ 6 h 420"/>
                <a:gd name="T10" fmla="*/ 7 w 306"/>
                <a:gd name="T11" fmla="*/ 6 h 420"/>
                <a:gd name="T12" fmla="*/ 7 w 306"/>
                <a:gd name="T13" fmla="*/ 6 h 420"/>
                <a:gd name="T14" fmla="*/ 7 w 306"/>
                <a:gd name="T15" fmla="*/ 6 h 420"/>
                <a:gd name="T16" fmla="*/ 7 w 306"/>
                <a:gd name="T17" fmla="*/ 6 h 420"/>
                <a:gd name="T18" fmla="*/ 7 w 306"/>
                <a:gd name="T19" fmla="*/ 6 h 420"/>
                <a:gd name="T20" fmla="*/ 7 w 306"/>
                <a:gd name="T21" fmla="*/ 6 h 420"/>
                <a:gd name="T22" fmla="*/ 7 w 306"/>
                <a:gd name="T23" fmla="*/ 6 h 420"/>
                <a:gd name="T24" fmla="*/ 7 w 306"/>
                <a:gd name="T25" fmla="*/ 6 h 420"/>
                <a:gd name="T26" fmla="*/ 7 w 306"/>
                <a:gd name="T27" fmla="*/ 6 h 420"/>
                <a:gd name="T28" fmla="*/ 7 w 306"/>
                <a:gd name="T29" fmla="*/ 6 h 420"/>
                <a:gd name="T30" fmla="*/ 7 w 306"/>
                <a:gd name="T31" fmla="*/ 6 h 420"/>
                <a:gd name="T32" fmla="*/ 7 w 306"/>
                <a:gd name="T33" fmla="*/ 6 h 420"/>
                <a:gd name="T34" fmla="*/ 7 w 306"/>
                <a:gd name="T35" fmla="*/ 6 h 420"/>
                <a:gd name="T36" fmla="*/ 7 w 306"/>
                <a:gd name="T37" fmla="*/ 6 h 420"/>
                <a:gd name="T38" fmla="*/ 7 w 306"/>
                <a:gd name="T39" fmla="*/ 6 h 420"/>
                <a:gd name="T40" fmla="*/ 7 w 306"/>
                <a:gd name="T41" fmla="*/ 6 h 420"/>
                <a:gd name="T42" fmla="*/ 7 w 306"/>
                <a:gd name="T43" fmla="*/ 6 h 420"/>
                <a:gd name="T44" fmla="*/ 7 w 306"/>
                <a:gd name="T45" fmla="*/ 6 h 420"/>
                <a:gd name="T46" fmla="*/ 7 w 306"/>
                <a:gd name="T47" fmla="*/ 6 h 420"/>
                <a:gd name="T48" fmla="*/ 7 w 306"/>
                <a:gd name="T49" fmla="*/ 6 h 420"/>
                <a:gd name="T50" fmla="*/ 7 w 306"/>
                <a:gd name="T51" fmla="*/ 6 h 420"/>
                <a:gd name="T52" fmla="*/ 7 w 306"/>
                <a:gd name="T53" fmla="*/ 6 h 420"/>
                <a:gd name="T54" fmla="*/ 7 w 306"/>
                <a:gd name="T55" fmla="*/ 6 h 420"/>
                <a:gd name="T56" fmla="*/ 7 w 306"/>
                <a:gd name="T57" fmla="*/ 6 h 420"/>
                <a:gd name="T58" fmla="*/ 7 w 306"/>
                <a:gd name="T59" fmla="*/ 6 h 420"/>
                <a:gd name="T60" fmla="*/ 7 w 306"/>
                <a:gd name="T61" fmla="*/ 6 h 420"/>
                <a:gd name="T62" fmla="*/ 7 w 306"/>
                <a:gd name="T63" fmla="*/ 6 h 420"/>
                <a:gd name="T64" fmla="*/ 7 w 306"/>
                <a:gd name="T65" fmla="*/ 6 h 420"/>
                <a:gd name="T66" fmla="*/ 7 w 306"/>
                <a:gd name="T67" fmla="*/ 6 h 420"/>
                <a:gd name="T68" fmla="*/ 7 w 306"/>
                <a:gd name="T69" fmla="*/ 6 h 420"/>
                <a:gd name="T70" fmla="*/ 7 w 306"/>
                <a:gd name="T71" fmla="*/ 6 h 420"/>
                <a:gd name="T72" fmla="*/ 7 w 306"/>
                <a:gd name="T73" fmla="*/ 6 h 420"/>
                <a:gd name="T74" fmla="*/ 7 w 306"/>
                <a:gd name="T75" fmla="*/ 6 h 420"/>
                <a:gd name="T76" fmla="*/ 7 w 306"/>
                <a:gd name="T77" fmla="*/ 6 h 420"/>
                <a:gd name="T78" fmla="*/ 7 w 306"/>
                <a:gd name="T79" fmla="*/ 6 h 420"/>
                <a:gd name="T80" fmla="*/ 7 w 306"/>
                <a:gd name="T81" fmla="*/ 6 h 420"/>
                <a:gd name="T82" fmla="*/ 7 w 306"/>
                <a:gd name="T83" fmla="*/ 6 h 420"/>
                <a:gd name="T84" fmla="*/ 7 w 306"/>
                <a:gd name="T85" fmla="*/ 6 h 420"/>
                <a:gd name="T86" fmla="*/ 7 w 306"/>
                <a:gd name="T87" fmla="*/ 6 h 420"/>
                <a:gd name="T88" fmla="*/ 7 w 306"/>
                <a:gd name="T89" fmla="*/ 6 h 420"/>
                <a:gd name="T90" fmla="*/ 4 w 306"/>
                <a:gd name="T91" fmla="*/ 6 h 420"/>
                <a:gd name="T92" fmla="*/ 7 w 306"/>
                <a:gd name="T93" fmla="*/ 6 h 420"/>
                <a:gd name="T94" fmla="*/ 7 w 306"/>
                <a:gd name="T95" fmla="*/ 6 h 420"/>
                <a:gd name="T96" fmla="*/ 7 w 306"/>
                <a:gd name="T97" fmla="*/ 6 h 420"/>
                <a:gd name="T98" fmla="*/ 7 w 306"/>
                <a:gd name="T99" fmla="*/ 6 h 420"/>
                <a:gd name="T100" fmla="*/ 7 w 306"/>
                <a:gd name="T101" fmla="*/ 6 h 420"/>
                <a:gd name="T102" fmla="*/ 7 w 306"/>
                <a:gd name="T103" fmla="*/ 6 h 420"/>
                <a:gd name="T104" fmla="*/ 7 w 306"/>
                <a:gd name="T105" fmla="*/ 6 h 420"/>
                <a:gd name="T106" fmla="*/ 0 w 306"/>
                <a:gd name="T107" fmla="*/ 6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6"/>
                <a:gd name="T163" fmla="*/ 0 h 420"/>
                <a:gd name="T164" fmla="*/ 306 w 306"/>
                <a:gd name="T165" fmla="*/ 420 h 4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6" h="420">
                  <a:moveTo>
                    <a:pt x="0" y="420"/>
                  </a:moveTo>
                  <a:lnTo>
                    <a:pt x="154" y="402"/>
                  </a:lnTo>
                  <a:lnTo>
                    <a:pt x="154" y="406"/>
                  </a:lnTo>
                  <a:lnTo>
                    <a:pt x="250" y="392"/>
                  </a:lnTo>
                  <a:lnTo>
                    <a:pt x="252" y="388"/>
                  </a:lnTo>
                  <a:lnTo>
                    <a:pt x="264" y="366"/>
                  </a:lnTo>
                  <a:lnTo>
                    <a:pt x="268" y="360"/>
                  </a:lnTo>
                  <a:lnTo>
                    <a:pt x="266" y="344"/>
                  </a:lnTo>
                  <a:lnTo>
                    <a:pt x="272" y="330"/>
                  </a:lnTo>
                  <a:lnTo>
                    <a:pt x="284" y="322"/>
                  </a:lnTo>
                  <a:lnTo>
                    <a:pt x="284" y="308"/>
                  </a:lnTo>
                  <a:lnTo>
                    <a:pt x="286" y="306"/>
                  </a:lnTo>
                  <a:lnTo>
                    <a:pt x="286" y="298"/>
                  </a:lnTo>
                  <a:lnTo>
                    <a:pt x="294" y="292"/>
                  </a:lnTo>
                  <a:lnTo>
                    <a:pt x="296" y="300"/>
                  </a:lnTo>
                  <a:lnTo>
                    <a:pt x="298" y="300"/>
                  </a:lnTo>
                  <a:lnTo>
                    <a:pt x="304" y="298"/>
                  </a:lnTo>
                  <a:lnTo>
                    <a:pt x="306" y="294"/>
                  </a:lnTo>
                  <a:lnTo>
                    <a:pt x="306" y="286"/>
                  </a:lnTo>
                  <a:lnTo>
                    <a:pt x="304" y="274"/>
                  </a:lnTo>
                  <a:lnTo>
                    <a:pt x="306" y="256"/>
                  </a:lnTo>
                  <a:lnTo>
                    <a:pt x="302" y="246"/>
                  </a:lnTo>
                  <a:lnTo>
                    <a:pt x="298" y="222"/>
                  </a:lnTo>
                  <a:lnTo>
                    <a:pt x="276" y="166"/>
                  </a:lnTo>
                  <a:lnTo>
                    <a:pt x="256" y="158"/>
                  </a:lnTo>
                  <a:lnTo>
                    <a:pt x="246" y="164"/>
                  </a:lnTo>
                  <a:lnTo>
                    <a:pt x="236" y="174"/>
                  </a:lnTo>
                  <a:lnTo>
                    <a:pt x="210" y="212"/>
                  </a:lnTo>
                  <a:lnTo>
                    <a:pt x="208" y="212"/>
                  </a:lnTo>
                  <a:lnTo>
                    <a:pt x="206" y="210"/>
                  </a:lnTo>
                  <a:lnTo>
                    <a:pt x="196" y="206"/>
                  </a:lnTo>
                  <a:lnTo>
                    <a:pt x="192" y="202"/>
                  </a:lnTo>
                  <a:lnTo>
                    <a:pt x="190" y="194"/>
                  </a:lnTo>
                  <a:lnTo>
                    <a:pt x="192" y="178"/>
                  </a:lnTo>
                  <a:lnTo>
                    <a:pt x="196" y="172"/>
                  </a:lnTo>
                  <a:lnTo>
                    <a:pt x="210" y="164"/>
                  </a:lnTo>
                  <a:lnTo>
                    <a:pt x="212" y="158"/>
                  </a:lnTo>
                  <a:lnTo>
                    <a:pt x="212" y="152"/>
                  </a:lnTo>
                  <a:lnTo>
                    <a:pt x="214" y="146"/>
                  </a:lnTo>
                  <a:lnTo>
                    <a:pt x="220" y="142"/>
                  </a:lnTo>
                  <a:lnTo>
                    <a:pt x="226" y="130"/>
                  </a:lnTo>
                  <a:lnTo>
                    <a:pt x="226" y="104"/>
                  </a:lnTo>
                  <a:lnTo>
                    <a:pt x="222" y="92"/>
                  </a:lnTo>
                  <a:lnTo>
                    <a:pt x="218" y="86"/>
                  </a:lnTo>
                  <a:lnTo>
                    <a:pt x="210" y="76"/>
                  </a:lnTo>
                  <a:lnTo>
                    <a:pt x="208" y="72"/>
                  </a:lnTo>
                  <a:lnTo>
                    <a:pt x="210" y="66"/>
                  </a:lnTo>
                  <a:lnTo>
                    <a:pt x="218" y="62"/>
                  </a:lnTo>
                  <a:lnTo>
                    <a:pt x="220" y="60"/>
                  </a:lnTo>
                  <a:lnTo>
                    <a:pt x="210" y="42"/>
                  </a:lnTo>
                  <a:lnTo>
                    <a:pt x="202" y="38"/>
                  </a:lnTo>
                  <a:lnTo>
                    <a:pt x="176" y="26"/>
                  </a:lnTo>
                  <a:lnTo>
                    <a:pt x="158" y="24"/>
                  </a:lnTo>
                  <a:lnTo>
                    <a:pt x="150" y="16"/>
                  </a:lnTo>
                  <a:lnTo>
                    <a:pt x="136" y="12"/>
                  </a:lnTo>
                  <a:lnTo>
                    <a:pt x="122" y="8"/>
                  </a:lnTo>
                  <a:lnTo>
                    <a:pt x="112" y="0"/>
                  </a:lnTo>
                  <a:lnTo>
                    <a:pt x="106" y="6"/>
                  </a:lnTo>
                  <a:lnTo>
                    <a:pt x="98" y="10"/>
                  </a:lnTo>
                  <a:lnTo>
                    <a:pt x="90" y="24"/>
                  </a:lnTo>
                  <a:lnTo>
                    <a:pt x="90" y="34"/>
                  </a:lnTo>
                  <a:lnTo>
                    <a:pt x="92" y="38"/>
                  </a:lnTo>
                  <a:lnTo>
                    <a:pt x="94" y="40"/>
                  </a:lnTo>
                  <a:lnTo>
                    <a:pt x="96" y="44"/>
                  </a:lnTo>
                  <a:lnTo>
                    <a:pt x="94" y="46"/>
                  </a:lnTo>
                  <a:lnTo>
                    <a:pt x="88" y="48"/>
                  </a:lnTo>
                  <a:lnTo>
                    <a:pt x="82" y="52"/>
                  </a:lnTo>
                  <a:lnTo>
                    <a:pt x="76" y="58"/>
                  </a:lnTo>
                  <a:lnTo>
                    <a:pt x="72" y="68"/>
                  </a:lnTo>
                  <a:lnTo>
                    <a:pt x="74" y="80"/>
                  </a:lnTo>
                  <a:lnTo>
                    <a:pt x="76" y="90"/>
                  </a:lnTo>
                  <a:lnTo>
                    <a:pt x="70" y="102"/>
                  </a:lnTo>
                  <a:lnTo>
                    <a:pt x="60" y="106"/>
                  </a:lnTo>
                  <a:lnTo>
                    <a:pt x="58" y="98"/>
                  </a:lnTo>
                  <a:lnTo>
                    <a:pt x="62" y="88"/>
                  </a:lnTo>
                  <a:lnTo>
                    <a:pt x="58" y="76"/>
                  </a:lnTo>
                  <a:lnTo>
                    <a:pt x="60" y="72"/>
                  </a:lnTo>
                  <a:lnTo>
                    <a:pt x="58" y="70"/>
                  </a:lnTo>
                  <a:lnTo>
                    <a:pt x="56" y="72"/>
                  </a:lnTo>
                  <a:lnTo>
                    <a:pt x="50" y="78"/>
                  </a:lnTo>
                  <a:lnTo>
                    <a:pt x="50" y="90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2" y="102"/>
                  </a:lnTo>
                  <a:lnTo>
                    <a:pt x="28" y="110"/>
                  </a:lnTo>
                  <a:lnTo>
                    <a:pt x="28" y="114"/>
                  </a:lnTo>
                  <a:lnTo>
                    <a:pt x="18" y="124"/>
                  </a:lnTo>
                  <a:lnTo>
                    <a:pt x="18" y="140"/>
                  </a:lnTo>
                  <a:lnTo>
                    <a:pt x="18" y="156"/>
                  </a:lnTo>
                  <a:lnTo>
                    <a:pt x="16" y="168"/>
                  </a:lnTo>
                  <a:lnTo>
                    <a:pt x="10" y="182"/>
                  </a:lnTo>
                  <a:lnTo>
                    <a:pt x="4" y="188"/>
                  </a:lnTo>
                  <a:lnTo>
                    <a:pt x="6" y="196"/>
                  </a:lnTo>
                  <a:lnTo>
                    <a:pt x="12" y="220"/>
                  </a:lnTo>
                  <a:lnTo>
                    <a:pt x="8" y="232"/>
                  </a:lnTo>
                  <a:lnTo>
                    <a:pt x="14" y="244"/>
                  </a:lnTo>
                  <a:lnTo>
                    <a:pt x="28" y="272"/>
                  </a:lnTo>
                  <a:lnTo>
                    <a:pt x="38" y="296"/>
                  </a:lnTo>
                  <a:lnTo>
                    <a:pt x="38" y="318"/>
                  </a:lnTo>
                  <a:lnTo>
                    <a:pt x="42" y="322"/>
                  </a:lnTo>
                  <a:lnTo>
                    <a:pt x="42" y="326"/>
                  </a:lnTo>
                  <a:lnTo>
                    <a:pt x="40" y="328"/>
                  </a:lnTo>
                  <a:lnTo>
                    <a:pt x="38" y="350"/>
                  </a:lnTo>
                  <a:lnTo>
                    <a:pt x="34" y="364"/>
                  </a:lnTo>
                  <a:lnTo>
                    <a:pt x="28" y="378"/>
                  </a:lnTo>
                  <a:lnTo>
                    <a:pt x="16" y="408"/>
                  </a:lnTo>
                  <a:lnTo>
                    <a:pt x="4" y="416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6" name="Freeform 27"/>
            <p:cNvSpPr>
              <a:spLocks/>
            </p:cNvSpPr>
            <p:nvPr/>
          </p:nvSpPr>
          <p:spPr bwMode="grayWhite">
            <a:xfrm>
              <a:off x="3373" y="1292"/>
              <a:ext cx="447" cy="218"/>
            </a:xfrm>
            <a:custGeom>
              <a:avLst/>
              <a:gdLst>
                <a:gd name="T0" fmla="*/ 7 w 480"/>
                <a:gd name="T1" fmla="*/ 6 h 236"/>
                <a:gd name="T2" fmla="*/ 7 w 480"/>
                <a:gd name="T3" fmla="*/ 6 h 236"/>
                <a:gd name="T4" fmla="*/ 7 w 480"/>
                <a:gd name="T5" fmla="*/ 6 h 236"/>
                <a:gd name="T6" fmla="*/ 7 w 480"/>
                <a:gd name="T7" fmla="*/ 4 h 236"/>
                <a:gd name="T8" fmla="*/ 7 w 480"/>
                <a:gd name="T9" fmla="*/ 4 h 236"/>
                <a:gd name="T10" fmla="*/ 7 w 480"/>
                <a:gd name="T11" fmla="*/ 6 h 236"/>
                <a:gd name="T12" fmla="*/ 7 w 480"/>
                <a:gd name="T13" fmla="*/ 6 h 236"/>
                <a:gd name="T14" fmla="*/ 7 w 480"/>
                <a:gd name="T15" fmla="*/ 6 h 236"/>
                <a:gd name="T16" fmla="*/ 7 w 480"/>
                <a:gd name="T17" fmla="*/ 6 h 236"/>
                <a:gd name="T18" fmla="*/ 7 w 480"/>
                <a:gd name="T19" fmla="*/ 6 h 236"/>
                <a:gd name="T20" fmla="*/ 7 w 480"/>
                <a:gd name="T21" fmla="*/ 6 h 236"/>
                <a:gd name="T22" fmla="*/ 7 w 480"/>
                <a:gd name="T23" fmla="*/ 6 h 236"/>
                <a:gd name="T24" fmla="*/ 7 w 480"/>
                <a:gd name="T25" fmla="*/ 6 h 236"/>
                <a:gd name="T26" fmla="*/ 7 w 480"/>
                <a:gd name="T27" fmla="*/ 6 h 236"/>
                <a:gd name="T28" fmla="*/ 7 w 480"/>
                <a:gd name="T29" fmla="*/ 6 h 236"/>
                <a:gd name="T30" fmla="*/ 7 w 480"/>
                <a:gd name="T31" fmla="*/ 6 h 236"/>
                <a:gd name="T32" fmla="*/ 7 w 480"/>
                <a:gd name="T33" fmla="*/ 6 h 236"/>
                <a:gd name="T34" fmla="*/ 7 w 480"/>
                <a:gd name="T35" fmla="*/ 6 h 236"/>
                <a:gd name="T36" fmla="*/ 7 w 480"/>
                <a:gd name="T37" fmla="*/ 6 h 236"/>
                <a:gd name="T38" fmla="*/ 7 w 480"/>
                <a:gd name="T39" fmla="*/ 6 h 236"/>
                <a:gd name="T40" fmla="*/ 7 w 480"/>
                <a:gd name="T41" fmla="*/ 6 h 236"/>
                <a:gd name="T42" fmla="*/ 7 w 480"/>
                <a:gd name="T43" fmla="*/ 6 h 236"/>
                <a:gd name="T44" fmla="*/ 7 w 480"/>
                <a:gd name="T45" fmla="*/ 6 h 236"/>
                <a:gd name="T46" fmla="*/ 7 w 480"/>
                <a:gd name="T47" fmla="*/ 6 h 236"/>
                <a:gd name="T48" fmla="*/ 7 w 480"/>
                <a:gd name="T49" fmla="*/ 6 h 236"/>
                <a:gd name="T50" fmla="*/ 7 w 480"/>
                <a:gd name="T51" fmla="*/ 6 h 236"/>
                <a:gd name="T52" fmla="*/ 7 w 480"/>
                <a:gd name="T53" fmla="*/ 6 h 236"/>
                <a:gd name="T54" fmla="*/ 7 w 480"/>
                <a:gd name="T55" fmla="*/ 6 h 236"/>
                <a:gd name="T56" fmla="*/ 7 w 480"/>
                <a:gd name="T57" fmla="*/ 6 h 236"/>
                <a:gd name="T58" fmla="*/ 7 w 480"/>
                <a:gd name="T59" fmla="*/ 6 h 236"/>
                <a:gd name="T60" fmla="*/ 7 w 480"/>
                <a:gd name="T61" fmla="*/ 6 h 236"/>
                <a:gd name="T62" fmla="*/ 7 w 480"/>
                <a:gd name="T63" fmla="*/ 6 h 236"/>
                <a:gd name="T64" fmla="*/ 7 w 480"/>
                <a:gd name="T65" fmla="*/ 6 h 236"/>
                <a:gd name="T66" fmla="*/ 7 w 480"/>
                <a:gd name="T67" fmla="*/ 6 h 236"/>
                <a:gd name="T68" fmla="*/ 7 w 480"/>
                <a:gd name="T69" fmla="*/ 6 h 236"/>
                <a:gd name="T70" fmla="*/ 7 w 480"/>
                <a:gd name="T71" fmla="*/ 6 h 236"/>
                <a:gd name="T72" fmla="*/ 7 w 480"/>
                <a:gd name="T73" fmla="*/ 6 h 236"/>
                <a:gd name="T74" fmla="*/ 7 w 480"/>
                <a:gd name="T75" fmla="*/ 6 h 236"/>
                <a:gd name="T76" fmla="*/ 7 w 480"/>
                <a:gd name="T77" fmla="*/ 6 h 236"/>
                <a:gd name="T78" fmla="*/ 7 w 480"/>
                <a:gd name="T79" fmla="*/ 6 h 236"/>
                <a:gd name="T80" fmla="*/ 7 w 480"/>
                <a:gd name="T81" fmla="*/ 6 h 236"/>
                <a:gd name="T82" fmla="*/ 7 w 480"/>
                <a:gd name="T83" fmla="*/ 6 h 236"/>
                <a:gd name="T84" fmla="*/ 7 w 480"/>
                <a:gd name="T85" fmla="*/ 6 h 236"/>
                <a:gd name="T86" fmla="*/ 0 w 480"/>
                <a:gd name="T87" fmla="*/ 6 h 2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0"/>
                <a:gd name="T133" fmla="*/ 0 h 236"/>
                <a:gd name="T134" fmla="*/ 480 w 480"/>
                <a:gd name="T135" fmla="*/ 236 h 2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0" h="236">
                  <a:moveTo>
                    <a:pt x="0" y="100"/>
                  </a:moveTo>
                  <a:lnTo>
                    <a:pt x="14" y="96"/>
                  </a:lnTo>
                  <a:lnTo>
                    <a:pt x="22" y="92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6" y="74"/>
                  </a:lnTo>
                  <a:lnTo>
                    <a:pt x="72" y="64"/>
                  </a:lnTo>
                  <a:lnTo>
                    <a:pt x="90" y="54"/>
                  </a:lnTo>
                  <a:lnTo>
                    <a:pt x="112" y="32"/>
                  </a:lnTo>
                  <a:lnTo>
                    <a:pt x="120" y="30"/>
                  </a:lnTo>
                  <a:lnTo>
                    <a:pt x="138" y="10"/>
                  </a:lnTo>
                  <a:lnTo>
                    <a:pt x="150" y="4"/>
                  </a:lnTo>
                  <a:lnTo>
                    <a:pt x="172" y="0"/>
                  </a:lnTo>
                  <a:lnTo>
                    <a:pt x="176" y="2"/>
                  </a:lnTo>
                  <a:lnTo>
                    <a:pt x="178" y="4"/>
                  </a:lnTo>
                  <a:lnTo>
                    <a:pt x="166" y="12"/>
                  </a:lnTo>
                  <a:lnTo>
                    <a:pt x="162" y="12"/>
                  </a:lnTo>
                  <a:lnTo>
                    <a:pt x="158" y="22"/>
                  </a:lnTo>
                  <a:lnTo>
                    <a:pt x="144" y="38"/>
                  </a:lnTo>
                  <a:lnTo>
                    <a:pt x="138" y="44"/>
                  </a:lnTo>
                  <a:lnTo>
                    <a:pt x="134" y="50"/>
                  </a:lnTo>
                  <a:lnTo>
                    <a:pt x="130" y="64"/>
                  </a:lnTo>
                  <a:lnTo>
                    <a:pt x="132" y="74"/>
                  </a:lnTo>
                  <a:lnTo>
                    <a:pt x="134" y="68"/>
                  </a:lnTo>
                  <a:lnTo>
                    <a:pt x="148" y="58"/>
                  </a:lnTo>
                  <a:lnTo>
                    <a:pt x="156" y="58"/>
                  </a:lnTo>
                  <a:lnTo>
                    <a:pt x="162" y="56"/>
                  </a:lnTo>
                  <a:lnTo>
                    <a:pt x="190" y="68"/>
                  </a:lnTo>
                  <a:lnTo>
                    <a:pt x="210" y="92"/>
                  </a:lnTo>
                  <a:lnTo>
                    <a:pt x="228" y="90"/>
                  </a:lnTo>
                  <a:lnTo>
                    <a:pt x="236" y="90"/>
                  </a:lnTo>
                  <a:lnTo>
                    <a:pt x="242" y="94"/>
                  </a:lnTo>
                  <a:lnTo>
                    <a:pt x="248" y="94"/>
                  </a:lnTo>
                  <a:lnTo>
                    <a:pt x="250" y="94"/>
                  </a:lnTo>
                  <a:lnTo>
                    <a:pt x="256" y="96"/>
                  </a:lnTo>
                  <a:lnTo>
                    <a:pt x="256" y="98"/>
                  </a:lnTo>
                  <a:lnTo>
                    <a:pt x="260" y="96"/>
                  </a:lnTo>
                  <a:lnTo>
                    <a:pt x="264" y="90"/>
                  </a:lnTo>
                  <a:lnTo>
                    <a:pt x="282" y="76"/>
                  </a:lnTo>
                  <a:lnTo>
                    <a:pt x="344" y="60"/>
                  </a:lnTo>
                  <a:lnTo>
                    <a:pt x="362" y="50"/>
                  </a:lnTo>
                  <a:lnTo>
                    <a:pt x="368" y="48"/>
                  </a:lnTo>
                  <a:lnTo>
                    <a:pt x="372" y="52"/>
                  </a:lnTo>
                  <a:lnTo>
                    <a:pt x="368" y="60"/>
                  </a:lnTo>
                  <a:lnTo>
                    <a:pt x="368" y="66"/>
                  </a:lnTo>
                  <a:lnTo>
                    <a:pt x="376" y="80"/>
                  </a:lnTo>
                  <a:lnTo>
                    <a:pt x="380" y="82"/>
                  </a:lnTo>
                  <a:lnTo>
                    <a:pt x="382" y="80"/>
                  </a:lnTo>
                  <a:lnTo>
                    <a:pt x="394" y="82"/>
                  </a:lnTo>
                  <a:lnTo>
                    <a:pt x="398" y="78"/>
                  </a:lnTo>
                  <a:lnTo>
                    <a:pt x="418" y="76"/>
                  </a:lnTo>
                  <a:lnTo>
                    <a:pt x="426" y="82"/>
                  </a:lnTo>
                  <a:lnTo>
                    <a:pt x="434" y="98"/>
                  </a:lnTo>
                  <a:lnTo>
                    <a:pt x="440" y="104"/>
                  </a:lnTo>
                  <a:lnTo>
                    <a:pt x="456" y="110"/>
                  </a:lnTo>
                  <a:lnTo>
                    <a:pt x="470" y="106"/>
                  </a:lnTo>
                  <a:lnTo>
                    <a:pt x="476" y="108"/>
                  </a:lnTo>
                  <a:lnTo>
                    <a:pt x="480" y="110"/>
                  </a:lnTo>
                  <a:lnTo>
                    <a:pt x="480" y="116"/>
                  </a:lnTo>
                  <a:lnTo>
                    <a:pt x="474" y="122"/>
                  </a:lnTo>
                  <a:lnTo>
                    <a:pt x="464" y="124"/>
                  </a:lnTo>
                  <a:lnTo>
                    <a:pt x="458" y="122"/>
                  </a:lnTo>
                  <a:lnTo>
                    <a:pt x="456" y="120"/>
                  </a:lnTo>
                  <a:lnTo>
                    <a:pt x="454" y="120"/>
                  </a:lnTo>
                  <a:lnTo>
                    <a:pt x="444" y="124"/>
                  </a:lnTo>
                  <a:lnTo>
                    <a:pt x="436" y="122"/>
                  </a:lnTo>
                  <a:lnTo>
                    <a:pt x="430" y="122"/>
                  </a:lnTo>
                  <a:lnTo>
                    <a:pt x="414" y="124"/>
                  </a:lnTo>
                  <a:lnTo>
                    <a:pt x="404" y="122"/>
                  </a:lnTo>
                  <a:lnTo>
                    <a:pt x="400" y="124"/>
                  </a:lnTo>
                  <a:lnTo>
                    <a:pt x="402" y="134"/>
                  </a:lnTo>
                  <a:lnTo>
                    <a:pt x="400" y="138"/>
                  </a:lnTo>
                  <a:lnTo>
                    <a:pt x="396" y="136"/>
                  </a:lnTo>
                  <a:lnTo>
                    <a:pt x="384" y="126"/>
                  </a:lnTo>
                  <a:lnTo>
                    <a:pt x="358" y="124"/>
                  </a:lnTo>
                  <a:lnTo>
                    <a:pt x="354" y="124"/>
                  </a:lnTo>
                  <a:lnTo>
                    <a:pt x="346" y="122"/>
                  </a:lnTo>
                  <a:lnTo>
                    <a:pt x="330" y="136"/>
                  </a:lnTo>
                  <a:lnTo>
                    <a:pt x="326" y="136"/>
                  </a:lnTo>
                  <a:lnTo>
                    <a:pt x="318" y="138"/>
                  </a:lnTo>
                  <a:lnTo>
                    <a:pt x="316" y="142"/>
                  </a:lnTo>
                  <a:lnTo>
                    <a:pt x="312" y="144"/>
                  </a:lnTo>
                  <a:lnTo>
                    <a:pt x="302" y="142"/>
                  </a:lnTo>
                  <a:lnTo>
                    <a:pt x="292" y="144"/>
                  </a:lnTo>
                  <a:lnTo>
                    <a:pt x="290" y="152"/>
                  </a:lnTo>
                  <a:lnTo>
                    <a:pt x="288" y="158"/>
                  </a:lnTo>
                  <a:lnTo>
                    <a:pt x="266" y="176"/>
                  </a:lnTo>
                  <a:lnTo>
                    <a:pt x="262" y="176"/>
                  </a:lnTo>
                  <a:lnTo>
                    <a:pt x="260" y="172"/>
                  </a:lnTo>
                  <a:lnTo>
                    <a:pt x="270" y="160"/>
                  </a:lnTo>
                  <a:lnTo>
                    <a:pt x="270" y="154"/>
                  </a:lnTo>
                  <a:lnTo>
                    <a:pt x="258" y="154"/>
                  </a:lnTo>
                  <a:lnTo>
                    <a:pt x="254" y="166"/>
                  </a:lnTo>
                  <a:lnTo>
                    <a:pt x="248" y="170"/>
                  </a:lnTo>
                  <a:lnTo>
                    <a:pt x="244" y="164"/>
                  </a:lnTo>
                  <a:lnTo>
                    <a:pt x="242" y="154"/>
                  </a:lnTo>
                  <a:lnTo>
                    <a:pt x="240" y="156"/>
                  </a:lnTo>
                  <a:lnTo>
                    <a:pt x="238" y="170"/>
                  </a:lnTo>
                  <a:lnTo>
                    <a:pt x="228" y="184"/>
                  </a:lnTo>
                  <a:lnTo>
                    <a:pt x="224" y="198"/>
                  </a:lnTo>
                  <a:lnTo>
                    <a:pt x="220" y="206"/>
                  </a:lnTo>
                  <a:lnTo>
                    <a:pt x="210" y="222"/>
                  </a:lnTo>
                  <a:lnTo>
                    <a:pt x="210" y="232"/>
                  </a:lnTo>
                  <a:lnTo>
                    <a:pt x="208" y="236"/>
                  </a:lnTo>
                  <a:lnTo>
                    <a:pt x="198" y="230"/>
                  </a:lnTo>
                  <a:lnTo>
                    <a:pt x="194" y="218"/>
                  </a:lnTo>
                  <a:lnTo>
                    <a:pt x="198" y="214"/>
                  </a:lnTo>
                  <a:lnTo>
                    <a:pt x="200" y="208"/>
                  </a:lnTo>
                  <a:lnTo>
                    <a:pt x="198" y="208"/>
                  </a:lnTo>
                  <a:lnTo>
                    <a:pt x="186" y="210"/>
                  </a:lnTo>
                  <a:lnTo>
                    <a:pt x="184" y="208"/>
                  </a:lnTo>
                  <a:lnTo>
                    <a:pt x="188" y="184"/>
                  </a:lnTo>
                  <a:lnTo>
                    <a:pt x="186" y="176"/>
                  </a:lnTo>
                  <a:lnTo>
                    <a:pt x="172" y="168"/>
                  </a:lnTo>
                  <a:lnTo>
                    <a:pt x="162" y="166"/>
                  </a:lnTo>
                  <a:lnTo>
                    <a:pt x="162" y="162"/>
                  </a:lnTo>
                  <a:lnTo>
                    <a:pt x="166" y="160"/>
                  </a:lnTo>
                  <a:lnTo>
                    <a:pt x="160" y="156"/>
                  </a:lnTo>
                  <a:lnTo>
                    <a:pt x="150" y="152"/>
                  </a:lnTo>
                  <a:lnTo>
                    <a:pt x="134" y="150"/>
                  </a:lnTo>
                  <a:lnTo>
                    <a:pt x="130" y="150"/>
                  </a:lnTo>
                  <a:lnTo>
                    <a:pt x="126" y="154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0" y="138"/>
                  </a:lnTo>
                  <a:lnTo>
                    <a:pt x="92" y="138"/>
                  </a:lnTo>
                  <a:lnTo>
                    <a:pt x="28" y="126"/>
                  </a:lnTo>
                  <a:lnTo>
                    <a:pt x="22" y="122"/>
                  </a:lnTo>
                  <a:lnTo>
                    <a:pt x="20" y="112"/>
                  </a:lnTo>
                  <a:lnTo>
                    <a:pt x="14" y="108"/>
                  </a:lnTo>
                  <a:lnTo>
                    <a:pt x="4" y="106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7" name="Freeform 28"/>
            <p:cNvSpPr>
              <a:spLocks/>
            </p:cNvSpPr>
            <p:nvPr/>
          </p:nvSpPr>
          <p:spPr bwMode="grayWhite">
            <a:xfrm>
              <a:off x="3591" y="1797"/>
              <a:ext cx="223" cy="389"/>
            </a:xfrm>
            <a:custGeom>
              <a:avLst/>
              <a:gdLst>
                <a:gd name="T0" fmla="*/ 7 w 240"/>
                <a:gd name="T1" fmla="*/ 6 h 420"/>
                <a:gd name="T2" fmla="*/ 7 w 240"/>
                <a:gd name="T3" fmla="*/ 6 h 420"/>
                <a:gd name="T4" fmla="*/ 7 w 240"/>
                <a:gd name="T5" fmla="*/ 6 h 420"/>
                <a:gd name="T6" fmla="*/ 7 w 240"/>
                <a:gd name="T7" fmla="*/ 6 h 420"/>
                <a:gd name="T8" fmla="*/ 7 w 240"/>
                <a:gd name="T9" fmla="*/ 6 h 420"/>
                <a:gd name="T10" fmla="*/ 7 w 240"/>
                <a:gd name="T11" fmla="*/ 6 h 420"/>
                <a:gd name="T12" fmla="*/ 7 w 240"/>
                <a:gd name="T13" fmla="*/ 6 h 420"/>
                <a:gd name="T14" fmla="*/ 7 w 240"/>
                <a:gd name="T15" fmla="*/ 6 h 420"/>
                <a:gd name="T16" fmla="*/ 7 w 240"/>
                <a:gd name="T17" fmla="*/ 6 h 420"/>
                <a:gd name="T18" fmla="*/ 7 w 240"/>
                <a:gd name="T19" fmla="*/ 6 h 420"/>
                <a:gd name="T20" fmla="*/ 6 w 240"/>
                <a:gd name="T21" fmla="*/ 6 h 420"/>
                <a:gd name="T22" fmla="*/ 6 w 240"/>
                <a:gd name="T23" fmla="*/ 6 h 420"/>
                <a:gd name="T24" fmla="*/ 0 w 240"/>
                <a:gd name="T25" fmla="*/ 6 h 420"/>
                <a:gd name="T26" fmla="*/ 0 w 240"/>
                <a:gd name="T27" fmla="*/ 6 h 420"/>
                <a:gd name="T28" fmla="*/ 2 w 240"/>
                <a:gd name="T29" fmla="*/ 6 h 420"/>
                <a:gd name="T30" fmla="*/ 2 w 240"/>
                <a:gd name="T31" fmla="*/ 6 h 420"/>
                <a:gd name="T32" fmla="*/ 7 w 240"/>
                <a:gd name="T33" fmla="*/ 6 h 420"/>
                <a:gd name="T34" fmla="*/ 7 w 240"/>
                <a:gd name="T35" fmla="*/ 6 h 420"/>
                <a:gd name="T36" fmla="*/ 7 w 240"/>
                <a:gd name="T37" fmla="*/ 6 h 420"/>
                <a:gd name="T38" fmla="*/ 7 w 240"/>
                <a:gd name="T39" fmla="*/ 6 h 420"/>
                <a:gd name="T40" fmla="*/ 7 w 240"/>
                <a:gd name="T41" fmla="*/ 6 h 420"/>
                <a:gd name="T42" fmla="*/ 7 w 240"/>
                <a:gd name="T43" fmla="*/ 6 h 420"/>
                <a:gd name="T44" fmla="*/ 7 w 240"/>
                <a:gd name="T45" fmla="*/ 6 h 420"/>
                <a:gd name="T46" fmla="*/ 7 w 240"/>
                <a:gd name="T47" fmla="*/ 6 h 420"/>
                <a:gd name="T48" fmla="*/ 7 w 240"/>
                <a:gd name="T49" fmla="*/ 6 h 420"/>
                <a:gd name="T50" fmla="*/ 7 w 240"/>
                <a:gd name="T51" fmla="*/ 6 h 420"/>
                <a:gd name="T52" fmla="*/ 7 w 240"/>
                <a:gd name="T53" fmla="*/ 6 h 420"/>
                <a:gd name="T54" fmla="*/ 7 w 240"/>
                <a:gd name="T55" fmla="*/ 6 h 420"/>
                <a:gd name="T56" fmla="*/ 7 w 240"/>
                <a:gd name="T57" fmla="*/ 6 h 420"/>
                <a:gd name="T58" fmla="*/ 7 w 240"/>
                <a:gd name="T59" fmla="*/ 6 h 420"/>
                <a:gd name="T60" fmla="*/ 7 w 240"/>
                <a:gd name="T61" fmla="*/ 6 h 420"/>
                <a:gd name="T62" fmla="*/ 7 w 240"/>
                <a:gd name="T63" fmla="*/ 6 h 420"/>
                <a:gd name="T64" fmla="*/ 7 w 240"/>
                <a:gd name="T65" fmla="*/ 6 h 420"/>
                <a:gd name="T66" fmla="*/ 7 w 240"/>
                <a:gd name="T67" fmla="*/ 6 h 420"/>
                <a:gd name="T68" fmla="*/ 7 w 240"/>
                <a:gd name="T69" fmla="*/ 6 h 420"/>
                <a:gd name="T70" fmla="*/ 7 w 240"/>
                <a:gd name="T71" fmla="*/ 6 h 420"/>
                <a:gd name="T72" fmla="*/ 7 w 240"/>
                <a:gd name="T73" fmla="*/ 6 h 420"/>
                <a:gd name="T74" fmla="*/ 7 w 240"/>
                <a:gd name="T75" fmla="*/ 6 h 420"/>
                <a:gd name="T76" fmla="*/ 7 w 240"/>
                <a:gd name="T77" fmla="*/ 6 h 420"/>
                <a:gd name="T78" fmla="*/ 7 w 240"/>
                <a:gd name="T79" fmla="*/ 6 h 420"/>
                <a:gd name="T80" fmla="*/ 7 w 240"/>
                <a:gd name="T81" fmla="*/ 6 h 420"/>
                <a:gd name="T82" fmla="*/ 7 w 240"/>
                <a:gd name="T83" fmla="*/ 6 h 420"/>
                <a:gd name="T84" fmla="*/ 7 w 240"/>
                <a:gd name="T85" fmla="*/ 6 h 420"/>
                <a:gd name="T86" fmla="*/ 7 w 240"/>
                <a:gd name="T87" fmla="*/ 6 h 420"/>
                <a:gd name="T88" fmla="*/ 7 w 240"/>
                <a:gd name="T89" fmla="*/ 6 h 420"/>
                <a:gd name="T90" fmla="*/ 7 w 240"/>
                <a:gd name="T91" fmla="*/ 6 h 420"/>
                <a:gd name="T92" fmla="*/ 7 w 240"/>
                <a:gd name="T93" fmla="*/ 4 h 420"/>
                <a:gd name="T94" fmla="*/ 7 w 240"/>
                <a:gd name="T95" fmla="*/ 0 h 420"/>
                <a:gd name="T96" fmla="*/ 7 w 240"/>
                <a:gd name="T97" fmla="*/ 6 h 420"/>
                <a:gd name="T98" fmla="*/ 7 w 240"/>
                <a:gd name="T99" fmla="*/ 6 h 420"/>
                <a:gd name="T100" fmla="*/ 7 w 240"/>
                <a:gd name="T101" fmla="*/ 6 h 420"/>
                <a:gd name="T102" fmla="*/ 7 w 240"/>
                <a:gd name="T103" fmla="*/ 6 h 420"/>
                <a:gd name="T104" fmla="*/ 7 w 240"/>
                <a:gd name="T105" fmla="*/ 6 h 420"/>
                <a:gd name="T106" fmla="*/ 7 w 240"/>
                <a:gd name="T107" fmla="*/ 6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0"/>
                <a:gd name="T163" fmla="*/ 0 h 420"/>
                <a:gd name="T164" fmla="*/ 240 w 240"/>
                <a:gd name="T165" fmla="*/ 420 h 4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0" h="420">
                  <a:moveTo>
                    <a:pt x="8" y="24"/>
                  </a:moveTo>
                  <a:lnTo>
                    <a:pt x="28" y="260"/>
                  </a:lnTo>
                  <a:lnTo>
                    <a:pt x="24" y="264"/>
                  </a:lnTo>
                  <a:lnTo>
                    <a:pt x="26" y="274"/>
                  </a:lnTo>
                  <a:lnTo>
                    <a:pt x="24" y="286"/>
                  </a:lnTo>
                  <a:lnTo>
                    <a:pt x="32" y="304"/>
                  </a:lnTo>
                  <a:lnTo>
                    <a:pt x="36" y="324"/>
                  </a:lnTo>
                  <a:lnTo>
                    <a:pt x="24" y="344"/>
                  </a:lnTo>
                  <a:lnTo>
                    <a:pt x="24" y="350"/>
                  </a:lnTo>
                  <a:lnTo>
                    <a:pt x="16" y="366"/>
                  </a:lnTo>
                  <a:lnTo>
                    <a:pt x="6" y="378"/>
                  </a:lnTo>
                  <a:lnTo>
                    <a:pt x="6" y="392"/>
                  </a:lnTo>
                  <a:lnTo>
                    <a:pt x="0" y="410"/>
                  </a:lnTo>
                  <a:lnTo>
                    <a:pt x="0" y="414"/>
                  </a:lnTo>
                  <a:lnTo>
                    <a:pt x="2" y="418"/>
                  </a:lnTo>
                  <a:lnTo>
                    <a:pt x="8" y="420"/>
                  </a:lnTo>
                  <a:lnTo>
                    <a:pt x="14" y="418"/>
                  </a:lnTo>
                  <a:lnTo>
                    <a:pt x="12" y="414"/>
                  </a:lnTo>
                  <a:lnTo>
                    <a:pt x="16" y="406"/>
                  </a:lnTo>
                  <a:lnTo>
                    <a:pt x="30" y="408"/>
                  </a:lnTo>
                  <a:lnTo>
                    <a:pt x="48" y="400"/>
                  </a:lnTo>
                  <a:lnTo>
                    <a:pt x="72" y="412"/>
                  </a:lnTo>
                  <a:lnTo>
                    <a:pt x="74" y="414"/>
                  </a:lnTo>
                  <a:lnTo>
                    <a:pt x="78" y="412"/>
                  </a:lnTo>
                  <a:lnTo>
                    <a:pt x="84" y="398"/>
                  </a:lnTo>
                  <a:lnTo>
                    <a:pt x="96" y="392"/>
                  </a:lnTo>
                  <a:lnTo>
                    <a:pt x="102" y="400"/>
                  </a:lnTo>
                  <a:lnTo>
                    <a:pt x="110" y="404"/>
                  </a:lnTo>
                  <a:lnTo>
                    <a:pt x="116" y="400"/>
                  </a:lnTo>
                  <a:lnTo>
                    <a:pt x="122" y="380"/>
                  </a:lnTo>
                  <a:lnTo>
                    <a:pt x="128" y="372"/>
                  </a:lnTo>
                  <a:lnTo>
                    <a:pt x="132" y="374"/>
                  </a:lnTo>
                  <a:lnTo>
                    <a:pt x="142" y="384"/>
                  </a:lnTo>
                  <a:lnTo>
                    <a:pt x="162" y="382"/>
                  </a:lnTo>
                  <a:lnTo>
                    <a:pt x="166" y="366"/>
                  </a:lnTo>
                  <a:lnTo>
                    <a:pt x="198" y="324"/>
                  </a:lnTo>
                  <a:lnTo>
                    <a:pt x="198" y="310"/>
                  </a:lnTo>
                  <a:lnTo>
                    <a:pt x="204" y="306"/>
                  </a:lnTo>
                  <a:lnTo>
                    <a:pt x="216" y="308"/>
                  </a:lnTo>
                  <a:lnTo>
                    <a:pt x="226" y="300"/>
                  </a:lnTo>
                  <a:lnTo>
                    <a:pt x="236" y="298"/>
                  </a:lnTo>
                  <a:lnTo>
                    <a:pt x="240" y="292"/>
                  </a:lnTo>
                  <a:lnTo>
                    <a:pt x="234" y="274"/>
                  </a:lnTo>
                  <a:lnTo>
                    <a:pt x="234" y="270"/>
                  </a:lnTo>
                  <a:lnTo>
                    <a:pt x="236" y="262"/>
                  </a:lnTo>
                  <a:lnTo>
                    <a:pt x="208" y="4"/>
                  </a:lnTo>
                  <a:lnTo>
                    <a:pt x="208" y="0"/>
                  </a:lnTo>
                  <a:lnTo>
                    <a:pt x="54" y="18"/>
                  </a:lnTo>
                  <a:lnTo>
                    <a:pt x="50" y="22"/>
                  </a:lnTo>
                  <a:lnTo>
                    <a:pt x="40" y="26"/>
                  </a:lnTo>
                  <a:lnTo>
                    <a:pt x="32" y="30"/>
                  </a:lnTo>
                  <a:lnTo>
                    <a:pt x="18" y="32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8" name="Freeform 29"/>
            <p:cNvSpPr>
              <a:spLocks/>
            </p:cNvSpPr>
            <p:nvPr/>
          </p:nvSpPr>
          <p:spPr bwMode="grayWhite">
            <a:xfrm>
              <a:off x="3367" y="2444"/>
              <a:ext cx="255" cy="451"/>
            </a:xfrm>
            <a:custGeom>
              <a:avLst/>
              <a:gdLst>
                <a:gd name="T0" fmla="*/ 6 w 276"/>
                <a:gd name="T1" fmla="*/ 0 h 486"/>
                <a:gd name="T2" fmla="*/ 6 w 276"/>
                <a:gd name="T3" fmla="*/ 6 h 486"/>
                <a:gd name="T4" fmla="*/ 6 w 276"/>
                <a:gd name="T5" fmla="*/ 6 h 486"/>
                <a:gd name="T6" fmla="*/ 6 w 276"/>
                <a:gd name="T7" fmla="*/ 6 h 486"/>
                <a:gd name="T8" fmla="*/ 6 w 276"/>
                <a:gd name="T9" fmla="*/ 6 h 486"/>
                <a:gd name="T10" fmla="*/ 6 w 276"/>
                <a:gd name="T11" fmla="*/ 6 h 486"/>
                <a:gd name="T12" fmla="*/ 6 w 276"/>
                <a:gd name="T13" fmla="*/ 6 h 486"/>
                <a:gd name="T14" fmla="*/ 6 w 276"/>
                <a:gd name="T15" fmla="*/ 6 h 486"/>
                <a:gd name="T16" fmla="*/ 6 w 276"/>
                <a:gd name="T17" fmla="*/ 6 h 486"/>
                <a:gd name="T18" fmla="*/ 6 w 276"/>
                <a:gd name="T19" fmla="*/ 6 h 486"/>
                <a:gd name="T20" fmla="*/ 6 w 276"/>
                <a:gd name="T21" fmla="*/ 6 h 486"/>
                <a:gd name="T22" fmla="*/ 6 w 276"/>
                <a:gd name="T23" fmla="*/ 6 h 486"/>
                <a:gd name="T24" fmla="*/ 6 w 276"/>
                <a:gd name="T25" fmla="*/ 6 h 486"/>
                <a:gd name="T26" fmla="*/ 6 w 276"/>
                <a:gd name="T27" fmla="*/ 6 h 486"/>
                <a:gd name="T28" fmla="*/ 6 w 276"/>
                <a:gd name="T29" fmla="*/ 6 h 486"/>
                <a:gd name="T30" fmla="*/ 6 w 276"/>
                <a:gd name="T31" fmla="*/ 6 h 486"/>
                <a:gd name="T32" fmla="*/ 6 w 276"/>
                <a:gd name="T33" fmla="*/ 6 h 486"/>
                <a:gd name="T34" fmla="*/ 6 w 276"/>
                <a:gd name="T35" fmla="*/ 6 h 486"/>
                <a:gd name="T36" fmla="*/ 6 w 276"/>
                <a:gd name="T37" fmla="*/ 6 h 486"/>
                <a:gd name="T38" fmla="*/ 6 w 276"/>
                <a:gd name="T39" fmla="*/ 6 h 486"/>
                <a:gd name="T40" fmla="*/ 6 w 276"/>
                <a:gd name="T41" fmla="*/ 6 h 486"/>
                <a:gd name="T42" fmla="*/ 6 w 276"/>
                <a:gd name="T43" fmla="*/ 6 h 486"/>
                <a:gd name="T44" fmla="*/ 6 w 276"/>
                <a:gd name="T45" fmla="*/ 6 h 486"/>
                <a:gd name="T46" fmla="*/ 6 w 276"/>
                <a:gd name="T47" fmla="*/ 6 h 486"/>
                <a:gd name="T48" fmla="*/ 6 w 276"/>
                <a:gd name="T49" fmla="*/ 6 h 486"/>
                <a:gd name="T50" fmla="*/ 6 w 276"/>
                <a:gd name="T51" fmla="*/ 6 h 486"/>
                <a:gd name="T52" fmla="*/ 6 w 276"/>
                <a:gd name="T53" fmla="*/ 6 h 486"/>
                <a:gd name="T54" fmla="*/ 6 w 276"/>
                <a:gd name="T55" fmla="*/ 6 h 486"/>
                <a:gd name="T56" fmla="*/ 6 w 276"/>
                <a:gd name="T57" fmla="*/ 6 h 486"/>
                <a:gd name="T58" fmla="*/ 6 w 276"/>
                <a:gd name="T59" fmla="*/ 6 h 486"/>
                <a:gd name="T60" fmla="*/ 6 w 276"/>
                <a:gd name="T61" fmla="*/ 6 h 486"/>
                <a:gd name="T62" fmla="*/ 6 w 276"/>
                <a:gd name="T63" fmla="*/ 6 h 486"/>
                <a:gd name="T64" fmla="*/ 6 w 276"/>
                <a:gd name="T65" fmla="*/ 6 h 486"/>
                <a:gd name="T66" fmla="*/ 0 w 276"/>
                <a:gd name="T67" fmla="*/ 6 h 486"/>
                <a:gd name="T68" fmla="*/ 0 w 276"/>
                <a:gd name="T69" fmla="*/ 6 h 486"/>
                <a:gd name="T70" fmla="*/ 6 w 276"/>
                <a:gd name="T71" fmla="*/ 6 h 486"/>
                <a:gd name="T72" fmla="*/ 6 w 276"/>
                <a:gd name="T73" fmla="*/ 6 h 486"/>
                <a:gd name="T74" fmla="*/ 6 w 276"/>
                <a:gd name="T75" fmla="*/ 6 h 486"/>
                <a:gd name="T76" fmla="*/ 6 w 276"/>
                <a:gd name="T77" fmla="*/ 6 h 486"/>
                <a:gd name="T78" fmla="*/ 6 w 276"/>
                <a:gd name="T79" fmla="*/ 6 h 486"/>
                <a:gd name="T80" fmla="*/ 6 w 276"/>
                <a:gd name="T81" fmla="*/ 6 h 486"/>
                <a:gd name="T82" fmla="*/ 6 w 276"/>
                <a:gd name="T83" fmla="*/ 6 h 486"/>
                <a:gd name="T84" fmla="*/ 6 w 276"/>
                <a:gd name="T85" fmla="*/ 6 h 486"/>
                <a:gd name="T86" fmla="*/ 6 w 276"/>
                <a:gd name="T87" fmla="*/ 6 h 486"/>
                <a:gd name="T88" fmla="*/ 6 w 276"/>
                <a:gd name="T89" fmla="*/ 6 h 486"/>
                <a:gd name="T90" fmla="*/ 6 w 276"/>
                <a:gd name="T91" fmla="*/ 6 h 486"/>
                <a:gd name="T92" fmla="*/ 6 w 276"/>
                <a:gd name="T93" fmla="*/ 6 h 486"/>
                <a:gd name="T94" fmla="*/ 6 w 276"/>
                <a:gd name="T95" fmla="*/ 6 h 486"/>
                <a:gd name="T96" fmla="*/ 6 w 276"/>
                <a:gd name="T97" fmla="*/ 6 h 486"/>
                <a:gd name="T98" fmla="*/ 6 w 276"/>
                <a:gd name="T99" fmla="*/ 6 h 486"/>
                <a:gd name="T100" fmla="*/ 6 w 276"/>
                <a:gd name="T101" fmla="*/ 6 h 486"/>
                <a:gd name="T102" fmla="*/ 6 w 276"/>
                <a:gd name="T103" fmla="*/ 6 h 486"/>
                <a:gd name="T104" fmla="*/ 6 w 276"/>
                <a:gd name="T105" fmla="*/ 0 h 48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76"/>
                <a:gd name="T160" fmla="*/ 0 h 486"/>
                <a:gd name="T161" fmla="*/ 276 w 276"/>
                <a:gd name="T162" fmla="*/ 486 h 48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76" h="486">
                  <a:moveTo>
                    <a:pt x="256" y="0"/>
                  </a:moveTo>
                  <a:lnTo>
                    <a:pt x="90" y="14"/>
                  </a:lnTo>
                  <a:lnTo>
                    <a:pt x="88" y="18"/>
                  </a:lnTo>
                  <a:lnTo>
                    <a:pt x="72" y="32"/>
                  </a:lnTo>
                  <a:lnTo>
                    <a:pt x="68" y="48"/>
                  </a:lnTo>
                  <a:lnTo>
                    <a:pt x="68" y="62"/>
                  </a:lnTo>
                  <a:lnTo>
                    <a:pt x="66" y="72"/>
                  </a:lnTo>
                  <a:lnTo>
                    <a:pt x="52" y="80"/>
                  </a:lnTo>
                  <a:lnTo>
                    <a:pt x="42" y="96"/>
                  </a:lnTo>
                  <a:lnTo>
                    <a:pt x="38" y="100"/>
                  </a:lnTo>
                  <a:lnTo>
                    <a:pt x="38" y="112"/>
                  </a:lnTo>
                  <a:lnTo>
                    <a:pt x="30" y="122"/>
                  </a:lnTo>
                  <a:lnTo>
                    <a:pt x="30" y="132"/>
                  </a:lnTo>
                  <a:lnTo>
                    <a:pt x="26" y="144"/>
                  </a:lnTo>
                  <a:lnTo>
                    <a:pt x="18" y="158"/>
                  </a:lnTo>
                  <a:lnTo>
                    <a:pt x="20" y="174"/>
                  </a:lnTo>
                  <a:lnTo>
                    <a:pt x="28" y="182"/>
                  </a:lnTo>
                  <a:lnTo>
                    <a:pt x="30" y="192"/>
                  </a:lnTo>
                  <a:lnTo>
                    <a:pt x="32" y="194"/>
                  </a:lnTo>
                  <a:lnTo>
                    <a:pt x="32" y="198"/>
                  </a:lnTo>
                  <a:lnTo>
                    <a:pt x="28" y="202"/>
                  </a:lnTo>
                  <a:lnTo>
                    <a:pt x="26" y="210"/>
                  </a:lnTo>
                  <a:lnTo>
                    <a:pt x="26" y="216"/>
                  </a:lnTo>
                  <a:lnTo>
                    <a:pt x="26" y="224"/>
                  </a:lnTo>
                  <a:lnTo>
                    <a:pt x="36" y="244"/>
                  </a:lnTo>
                  <a:lnTo>
                    <a:pt x="36" y="262"/>
                  </a:lnTo>
                  <a:lnTo>
                    <a:pt x="42" y="274"/>
                  </a:lnTo>
                  <a:lnTo>
                    <a:pt x="48" y="278"/>
                  </a:lnTo>
                  <a:lnTo>
                    <a:pt x="48" y="288"/>
                  </a:lnTo>
                  <a:lnTo>
                    <a:pt x="38" y="294"/>
                  </a:lnTo>
                  <a:lnTo>
                    <a:pt x="34" y="298"/>
                  </a:lnTo>
                  <a:lnTo>
                    <a:pt x="30" y="318"/>
                  </a:lnTo>
                  <a:lnTo>
                    <a:pt x="14" y="342"/>
                  </a:lnTo>
                  <a:lnTo>
                    <a:pt x="0" y="384"/>
                  </a:lnTo>
                  <a:lnTo>
                    <a:pt x="0" y="414"/>
                  </a:lnTo>
                  <a:lnTo>
                    <a:pt x="154" y="408"/>
                  </a:lnTo>
                  <a:lnTo>
                    <a:pt x="158" y="414"/>
                  </a:lnTo>
                  <a:lnTo>
                    <a:pt x="154" y="428"/>
                  </a:lnTo>
                  <a:lnTo>
                    <a:pt x="154" y="450"/>
                  </a:lnTo>
                  <a:lnTo>
                    <a:pt x="172" y="466"/>
                  </a:lnTo>
                  <a:lnTo>
                    <a:pt x="174" y="486"/>
                  </a:lnTo>
                  <a:lnTo>
                    <a:pt x="186" y="486"/>
                  </a:lnTo>
                  <a:lnTo>
                    <a:pt x="202" y="472"/>
                  </a:lnTo>
                  <a:lnTo>
                    <a:pt x="240" y="460"/>
                  </a:lnTo>
                  <a:lnTo>
                    <a:pt x="250" y="464"/>
                  </a:lnTo>
                  <a:lnTo>
                    <a:pt x="264" y="460"/>
                  </a:lnTo>
                  <a:lnTo>
                    <a:pt x="266" y="462"/>
                  </a:lnTo>
                  <a:lnTo>
                    <a:pt x="274" y="466"/>
                  </a:lnTo>
                  <a:lnTo>
                    <a:pt x="276" y="464"/>
                  </a:lnTo>
                  <a:lnTo>
                    <a:pt x="260" y="316"/>
                  </a:lnTo>
                  <a:lnTo>
                    <a:pt x="258" y="302"/>
                  </a:lnTo>
                  <a:lnTo>
                    <a:pt x="264" y="1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9" name="Freeform 30"/>
            <p:cNvSpPr>
              <a:spLocks/>
            </p:cNvSpPr>
            <p:nvPr/>
          </p:nvSpPr>
          <p:spPr bwMode="grayWhite">
            <a:xfrm>
              <a:off x="3605" y="2428"/>
              <a:ext cx="282" cy="449"/>
            </a:xfrm>
            <a:custGeom>
              <a:avLst/>
              <a:gdLst>
                <a:gd name="T0" fmla="*/ 0 w 304"/>
                <a:gd name="T1" fmla="*/ 6 h 484"/>
                <a:gd name="T2" fmla="*/ 6 w 304"/>
                <a:gd name="T3" fmla="*/ 6 h 484"/>
                <a:gd name="T4" fmla="*/ 2 w 304"/>
                <a:gd name="T5" fmla="*/ 6 h 484"/>
                <a:gd name="T6" fmla="*/ 4 w 304"/>
                <a:gd name="T7" fmla="*/ 6 h 484"/>
                <a:gd name="T8" fmla="*/ 6 w 304"/>
                <a:gd name="T9" fmla="*/ 6 h 484"/>
                <a:gd name="T10" fmla="*/ 6 w 304"/>
                <a:gd name="T11" fmla="*/ 6 h 484"/>
                <a:gd name="T12" fmla="*/ 6 w 304"/>
                <a:gd name="T13" fmla="*/ 6 h 484"/>
                <a:gd name="T14" fmla="*/ 6 w 304"/>
                <a:gd name="T15" fmla="*/ 6 h 484"/>
                <a:gd name="T16" fmla="*/ 6 w 304"/>
                <a:gd name="T17" fmla="*/ 6 h 484"/>
                <a:gd name="T18" fmla="*/ 6 w 304"/>
                <a:gd name="T19" fmla="*/ 6 h 484"/>
                <a:gd name="T20" fmla="*/ 6 w 304"/>
                <a:gd name="T21" fmla="*/ 6 h 484"/>
                <a:gd name="T22" fmla="*/ 6 w 304"/>
                <a:gd name="T23" fmla="*/ 6 h 484"/>
                <a:gd name="T24" fmla="*/ 6 w 304"/>
                <a:gd name="T25" fmla="*/ 6 h 484"/>
                <a:gd name="T26" fmla="*/ 6 w 304"/>
                <a:gd name="T27" fmla="*/ 6 h 484"/>
                <a:gd name="T28" fmla="*/ 6 w 304"/>
                <a:gd name="T29" fmla="*/ 6 h 484"/>
                <a:gd name="T30" fmla="*/ 6 w 304"/>
                <a:gd name="T31" fmla="*/ 6 h 484"/>
                <a:gd name="T32" fmla="*/ 6 w 304"/>
                <a:gd name="T33" fmla="*/ 6 h 484"/>
                <a:gd name="T34" fmla="*/ 6 w 304"/>
                <a:gd name="T35" fmla="*/ 6 h 484"/>
                <a:gd name="T36" fmla="*/ 6 w 304"/>
                <a:gd name="T37" fmla="*/ 6 h 484"/>
                <a:gd name="T38" fmla="*/ 6 w 304"/>
                <a:gd name="T39" fmla="*/ 6 h 484"/>
                <a:gd name="T40" fmla="*/ 6 w 304"/>
                <a:gd name="T41" fmla="*/ 6 h 484"/>
                <a:gd name="T42" fmla="*/ 6 w 304"/>
                <a:gd name="T43" fmla="*/ 6 h 484"/>
                <a:gd name="T44" fmla="*/ 6 w 304"/>
                <a:gd name="T45" fmla="*/ 6 h 484"/>
                <a:gd name="T46" fmla="*/ 6 w 304"/>
                <a:gd name="T47" fmla="*/ 6 h 484"/>
                <a:gd name="T48" fmla="*/ 6 w 304"/>
                <a:gd name="T49" fmla="*/ 6 h 484"/>
                <a:gd name="T50" fmla="*/ 6 w 304"/>
                <a:gd name="T51" fmla="*/ 6 h 484"/>
                <a:gd name="T52" fmla="*/ 6 w 304"/>
                <a:gd name="T53" fmla="*/ 6 h 484"/>
                <a:gd name="T54" fmla="*/ 6 w 304"/>
                <a:gd name="T55" fmla="*/ 6 h 484"/>
                <a:gd name="T56" fmla="*/ 6 w 304"/>
                <a:gd name="T57" fmla="*/ 6 h 484"/>
                <a:gd name="T58" fmla="*/ 6 w 304"/>
                <a:gd name="T59" fmla="*/ 6 h 484"/>
                <a:gd name="T60" fmla="*/ 6 w 304"/>
                <a:gd name="T61" fmla="*/ 6 h 484"/>
                <a:gd name="T62" fmla="*/ 6 w 304"/>
                <a:gd name="T63" fmla="*/ 6 h 484"/>
                <a:gd name="T64" fmla="*/ 6 w 304"/>
                <a:gd name="T65" fmla="*/ 6 h 484"/>
                <a:gd name="T66" fmla="*/ 6 w 304"/>
                <a:gd name="T67" fmla="*/ 6 h 484"/>
                <a:gd name="T68" fmla="*/ 6 w 304"/>
                <a:gd name="T69" fmla="*/ 6 h 484"/>
                <a:gd name="T70" fmla="*/ 6 w 304"/>
                <a:gd name="T71" fmla="*/ 6 h 484"/>
                <a:gd name="T72" fmla="*/ 6 w 304"/>
                <a:gd name="T73" fmla="*/ 6 h 484"/>
                <a:gd name="T74" fmla="*/ 6 w 304"/>
                <a:gd name="T75" fmla="*/ 6 h 484"/>
                <a:gd name="T76" fmla="*/ 6 w 304"/>
                <a:gd name="T77" fmla="*/ 6 h 484"/>
                <a:gd name="T78" fmla="*/ 6 w 304"/>
                <a:gd name="T79" fmla="*/ 6 h 484"/>
                <a:gd name="T80" fmla="*/ 6 w 304"/>
                <a:gd name="T81" fmla="*/ 6 h 484"/>
                <a:gd name="T82" fmla="*/ 6 w 304"/>
                <a:gd name="T83" fmla="*/ 6 h 484"/>
                <a:gd name="T84" fmla="*/ 6 w 304"/>
                <a:gd name="T85" fmla="*/ 6 h 484"/>
                <a:gd name="T86" fmla="*/ 6 w 304"/>
                <a:gd name="T87" fmla="*/ 6 h 484"/>
                <a:gd name="T88" fmla="*/ 6 w 304"/>
                <a:gd name="T89" fmla="*/ 6 h 484"/>
                <a:gd name="T90" fmla="*/ 6 w 304"/>
                <a:gd name="T91" fmla="*/ 6 h 484"/>
                <a:gd name="T92" fmla="*/ 6 w 304"/>
                <a:gd name="T93" fmla="*/ 6 h 484"/>
                <a:gd name="T94" fmla="*/ 6 w 304"/>
                <a:gd name="T95" fmla="*/ 6 h 484"/>
                <a:gd name="T96" fmla="*/ 6 w 304"/>
                <a:gd name="T97" fmla="*/ 6 h 484"/>
                <a:gd name="T98" fmla="*/ 6 w 304"/>
                <a:gd name="T99" fmla="*/ 6 h 484"/>
                <a:gd name="T100" fmla="*/ 6 w 304"/>
                <a:gd name="T101" fmla="*/ 6 h 484"/>
                <a:gd name="T102" fmla="*/ 6 w 304"/>
                <a:gd name="T103" fmla="*/ 0 h 484"/>
                <a:gd name="T104" fmla="*/ 0 w 304"/>
                <a:gd name="T105" fmla="*/ 6 h 4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04"/>
                <a:gd name="T160" fmla="*/ 0 h 484"/>
                <a:gd name="T161" fmla="*/ 304 w 304"/>
                <a:gd name="T162" fmla="*/ 484 h 48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04" h="484">
                  <a:moveTo>
                    <a:pt x="0" y="18"/>
                  </a:moveTo>
                  <a:lnTo>
                    <a:pt x="8" y="28"/>
                  </a:lnTo>
                  <a:lnTo>
                    <a:pt x="2" y="320"/>
                  </a:lnTo>
                  <a:lnTo>
                    <a:pt x="4" y="334"/>
                  </a:lnTo>
                  <a:lnTo>
                    <a:pt x="20" y="482"/>
                  </a:lnTo>
                  <a:lnTo>
                    <a:pt x="24" y="478"/>
                  </a:lnTo>
                  <a:lnTo>
                    <a:pt x="30" y="476"/>
                  </a:lnTo>
                  <a:lnTo>
                    <a:pt x="42" y="480"/>
                  </a:lnTo>
                  <a:lnTo>
                    <a:pt x="46" y="474"/>
                  </a:lnTo>
                  <a:lnTo>
                    <a:pt x="48" y="452"/>
                  </a:lnTo>
                  <a:lnTo>
                    <a:pt x="54" y="438"/>
                  </a:lnTo>
                  <a:lnTo>
                    <a:pt x="62" y="452"/>
                  </a:lnTo>
                  <a:lnTo>
                    <a:pt x="60" y="458"/>
                  </a:lnTo>
                  <a:lnTo>
                    <a:pt x="64" y="470"/>
                  </a:lnTo>
                  <a:lnTo>
                    <a:pt x="74" y="484"/>
                  </a:lnTo>
                  <a:lnTo>
                    <a:pt x="82" y="484"/>
                  </a:lnTo>
                  <a:lnTo>
                    <a:pt x="90" y="484"/>
                  </a:lnTo>
                  <a:lnTo>
                    <a:pt x="100" y="472"/>
                  </a:lnTo>
                  <a:lnTo>
                    <a:pt x="102" y="472"/>
                  </a:lnTo>
                  <a:lnTo>
                    <a:pt x="106" y="468"/>
                  </a:lnTo>
                  <a:lnTo>
                    <a:pt x="106" y="466"/>
                  </a:lnTo>
                  <a:lnTo>
                    <a:pt x="106" y="464"/>
                  </a:lnTo>
                  <a:lnTo>
                    <a:pt x="100" y="460"/>
                  </a:lnTo>
                  <a:lnTo>
                    <a:pt x="100" y="458"/>
                  </a:lnTo>
                  <a:lnTo>
                    <a:pt x="104" y="450"/>
                  </a:lnTo>
                  <a:lnTo>
                    <a:pt x="104" y="446"/>
                  </a:lnTo>
                  <a:lnTo>
                    <a:pt x="96" y="442"/>
                  </a:lnTo>
                  <a:lnTo>
                    <a:pt x="94" y="440"/>
                  </a:lnTo>
                  <a:lnTo>
                    <a:pt x="90" y="436"/>
                  </a:lnTo>
                  <a:lnTo>
                    <a:pt x="84" y="428"/>
                  </a:lnTo>
                  <a:lnTo>
                    <a:pt x="82" y="420"/>
                  </a:lnTo>
                  <a:lnTo>
                    <a:pt x="86" y="418"/>
                  </a:lnTo>
                  <a:lnTo>
                    <a:pt x="84" y="416"/>
                  </a:lnTo>
                  <a:lnTo>
                    <a:pt x="84" y="410"/>
                  </a:lnTo>
                  <a:lnTo>
                    <a:pt x="304" y="390"/>
                  </a:lnTo>
                  <a:lnTo>
                    <a:pt x="302" y="384"/>
                  </a:lnTo>
                  <a:lnTo>
                    <a:pt x="292" y="368"/>
                  </a:lnTo>
                  <a:lnTo>
                    <a:pt x="294" y="342"/>
                  </a:lnTo>
                  <a:lnTo>
                    <a:pt x="284" y="320"/>
                  </a:lnTo>
                  <a:lnTo>
                    <a:pt x="282" y="304"/>
                  </a:lnTo>
                  <a:lnTo>
                    <a:pt x="288" y="292"/>
                  </a:lnTo>
                  <a:lnTo>
                    <a:pt x="288" y="278"/>
                  </a:lnTo>
                  <a:lnTo>
                    <a:pt x="296" y="266"/>
                  </a:lnTo>
                  <a:lnTo>
                    <a:pt x="296" y="264"/>
                  </a:lnTo>
                  <a:lnTo>
                    <a:pt x="290" y="256"/>
                  </a:lnTo>
                  <a:lnTo>
                    <a:pt x="292" y="246"/>
                  </a:lnTo>
                  <a:lnTo>
                    <a:pt x="286" y="242"/>
                  </a:lnTo>
                  <a:lnTo>
                    <a:pt x="278" y="236"/>
                  </a:lnTo>
                  <a:lnTo>
                    <a:pt x="276" y="230"/>
                  </a:lnTo>
                  <a:lnTo>
                    <a:pt x="272" y="214"/>
                  </a:lnTo>
                  <a:lnTo>
                    <a:pt x="266" y="210"/>
                  </a:lnTo>
                  <a:lnTo>
                    <a:pt x="20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0" name="Freeform 31"/>
            <p:cNvSpPr>
              <a:spLocks/>
            </p:cNvSpPr>
            <p:nvPr/>
          </p:nvSpPr>
          <p:spPr bwMode="grayWhite">
            <a:xfrm>
              <a:off x="3927" y="1942"/>
              <a:ext cx="558" cy="317"/>
            </a:xfrm>
            <a:custGeom>
              <a:avLst/>
              <a:gdLst>
                <a:gd name="T0" fmla="*/ 7 w 600"/>
                <a:gd name="T1" fmla="*/ 6 h 344"/>
                <a:gd name="T2" fmla="*/ 7 w 600"/>
                <a:gd name="T3" fmla="*/ 6 h 344"/>
                <a:gd name="T4" fmla="*/ 7 w 600"/>
                <a:gd name="T5" fmla="*/ 6 h 344"/>
                <a:gd name="T6" fmla="*/ 7 w 600"/>
                <a:gd name="T7" fmla="*/ 6 h 344"/>
                <a:gd name="T8" fmla="*/ 7 w 600"/>
                <a:gd name="T9" fmla="*/ 6 h 344"/>
                <a:gd name="T10" fmla="*/ 7 w 600"/>
                <a:gd name="T11" fmla="*/ 6 h 344"/>
                <a:gd name="T12" fmla="*/ 7 w 600"/>
                <a:gd name="T13" fmla="*/ 6 h 344"/>
                <a:gd name="T14" fmla="*/ 7 w 600"/>
                <a:gd name="T15" fmla="*/ 6 h 344"/>
                <a:gd name="T16" fmla="*/ 7 w 600"/>
                <a:gd name="T17" fmla="*/ 6 h 344"/>
                <a:gd name="T18" fmla="*/ 7 w 600"/>
                <a:gd name="T19" fmla="*/ 6 h 344"/>
                <a:gd name="T20" fmla="*/ 7 w 600"/>
                <a:gd name="T21" fmla="*/ 6 h 344"/>
                <a:gd name="T22" fmla="*/ 7 w 600"/>
                <a:gd name="T23" fmla="*/ 6 h 344"/>
                <a:gd name="T24" fmla="*/ 7 w 600"/>
                <a:gd name="T25" fmla="*/ 6 h 344"/>
                <a:gd name="T26" fmla="*/ 7 w 600"/>
                <a:gd name="T27" fmla="*/ 6 h 344"/>
                <a:gd name="T28" fmla="*/ 7 w 600"/>
                <a:gd name="T29" fmla="*/ 6 h 344"/>
                <a:gd name="T30" fmla="*/ 7 w 600"/>
                <a:gd name="T31" fmla="*/ 6 h 344"/>
                <a:gd name="T32" fmla="*/ 7 w 600"/>
                <a:gd name="T33" fmla="*/ 6 h 344"/>
                <a:gd name="T34" fmla="*/ 7 w 600"/>
                <a:gd name="T35" fmla="*/ 6 h 344"/>
                <a:gd name="T36" fmla="*/ 7 w 600"/>
                <a:gd name="T37" fmla="*/ 6 h 344"/>
                <a:gd name="T38" fmla="*/ 7 w 600"/>
                <a:gd name="T39" fmla="*/ 6 h 344"/>
                <a:gd name="T40" fmla="*/ 7 w 600"/>
                <a:gd name="T41" fmla="*/ 6 h 344"/>
                <a:gd name="T42" fmla="*/ 7 w 600"/>
                <a:gd name="T43" fmla="*/ 4 h 344"/>
                <a:gd name="T44" fmla="*/ 7 w 600"/>
                <a:gd name="T45" fmla="*/ 6 h 344"/>
                <a:gd name="T46" fmla="*/ 7 w 600"/>
                <a:gd name="T47" fmla="*/ 6 h 344"/>
                <a:gd name="T48" fmla="*/ 7 w 600"/>
                <a:gd name="T49" fmla="*/ 6 h 344"/>
                <a:gd name="T50" fmla="*/ 7 w 600"/>
                <a:gd name="T51" fmla="*/ 6 h 344"/>
                <a:gd name="T52" fmla="*/ 7 w 600"/>
                <a:gd name="T53" fmla="*/ 6 h 344"/>
                <a:gd name="T54" fmla="*/ 7 w 600"/>
                <a:gd name="T55" fmla="*/ 6 h 344"/>
                <a:gd name="T56" fmla="*/ 7 w 600"/>
                <a:gd name="T57" fmla="*/ 6 h 344"/>
                <a:gd name="T58" fmla="*/ 7 w 600"/>
                <a:gd name="T59" fmla="*/ 6 h 344"/>
                <a:gd name="T60" fmla="*/ 7 w 600"/>
                <a:gd name="T61" fmla="*/ 6 h 344"/>
                <a:gd name="T62" fmla="*/ 7 w 600"/>
                <a:gd name="T63" fmla="*/ 6 h 344"/>
                <a:gd name="T64" fmla="*/ 7 w 600"/>
                <a:gd name="T65" fmla="*/ 6 h 344"/>
                <a:gd name="T66" fmla="*/ 7 w 600"/>
                <a:gd name="T67" fmla="*/ 6 h 344"/>
                <a:gd name="T68" fmla="*/ 7 w 600"/>
                <a:gd name="T69" fmla="*/ 6 h 344"/>
                <a:gd name="T70" fmla="*/ 7 w 600"/>
                <a:gd name="T71" fmla="*/ 6 h 344"/>
                <a:gd name="T72" fmla="*/ 7 w 600"/>
                <a:gd name="T73" fmla="*/ 6 h 344"/>
                <a:gd name="T74" fmla="*/ 7 w 600"/>
                <a:gd name="T75" fmla="*/ 6 h 344"/>
                <a:gd name="T76" fmla="*/ 7 w 600"/>
                <a:gd name="T77" fmla="*/ 6 h 344"/>
                <a:gd name="T78" fmla="*/ 7 w 600"/>
                <a:gd name="T79" fmla="*/ 6 h 344"/>
                <a:gd name="T80" fmla="*/ 7 w 600"/>
                <a:gd name="T81" fmla="*/ 6 h 344"/>
                <a:gd name="T82" fmla="*/ 7 w 600"/>
                <a:gd name="T83" fmla="*/ 6 h 3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00"/>
                <a:gd name="T127" fmla="*/ 0 h 344"/>
                <a:gd name="T128" fmla="*/ 600 w 600"/>
                <a:gd name="T129" fmla="*/ 344 h 34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00" h="344">
                  <a:moveTo>
                    <a:pt x="592" y="250"/>
                  </a:moveTo>
                  <a:lnTo>
                    <a:pt x="394" y="288"/>
                  </a:lnTo>
                  <a:lnTo>
                    <a:pt x="186" y="322"/>
                  </a:lnTo>
                  <a:lnTo>
                    <a:pt x="182" y="322"/>
                  </a:lnTo>
                  <a:lnTo>
                    <a:pt x="174" y="324"/>
                  </a:lnTo>
                  <a:lnTo>
                    <a:pt x="152" y="326"/>
                  </a:lnTo>
                  <a:lnTo>
                    <a:pt x="154" y="322"/>
                  </a:lnTo>
                  <a:lnTo>
                    <a:pt x="132" y="326"/>
                  </a:lnTo>
                  <a:lnTo>
                    <a:pt x="132" y="328"/>
                  </a:lnTo>
                  <a:lnTo>
                    <a:pt x="0" y="344"/>
                  </a:lnTo>
                  <a:lnTo>
                    <a:pt x="6" y="340"/>
                  </a:lnTo>
                  <a:lnTo>
                    <a:pt x="34" y="326"/>
                  </a:lnTo>
                  <a:lnTo>
                    <a:pt x="38" y="318"/>
                  </a:lnTo>
                  <a:lnTo>
                    <a:pt x="54" y="308"/>
                  </a:lnTo>
                  <a:lnTo>
                    <a:pt x="54" y="300"/>
                  </a:lnTo>
                  <a:lnTo>
                    <a:pt x="56" y="296"/>
                  </a:lnTo>
                  <a:lnTo>
                    <a:pt x="64" y="292"/>
                  </a:lnTo>
                  <a:lnTo>
                    <a:pt x="64" y="284"/>
                  </a:lnTo>
                  <a:lnTo>
                    <a:pt x="72" y="276"/>
                  </a:lnTo>
                  <a:lnTo>
                    <a:pt x="112" y="242"/>
                  </a:lnTo>
                  <a:lnTo>
                    <a:pt x="116" y="234"/>
                  </a:lnTo>
                  <a:lnTo>
                    <a:pt x="118" y="236"/>
                  </a:lnTo>
                  <a:lnTo>
                    <a:pt x="116" y="244"/>
                  </a:lnTo>
                  <a:lnTo>
                    <a:pt x="126" y="256"/>
                  </a:lnTo>
                  <a:lnTo>
                    <a:pt x="144" y="262"/>
                  </a:lnTo>
                  <a:lnTo>
                    <a:pt x="152" y="262"/>
                  </a:lnTo>
                  <a:lnTo>
                    <a:pt x="162" y="256"/>
                  </a:lnTo>
                  <a:lnTo>
                    <a:pt x="162" y="250"/>
                  </a:lnTo>
                  <a:lnTo>
                    <a:pt x="168" y="246"/>
                  </a:lnTo>
                  <a:lnTo>
                    <a:pt x="176" y="252"/>
                  </a:lnTo>
                  <a:lnTo>
                    <a:pt x="178" y="254"/>
                  </a:lnTo>
                  <a:lnTo>
                    <a:pt x="184" y="252"/>
                  </a:lnTo>
                  <a:lnTo>
                    <a:pt x="204" y="244"/>
                  </a:lnTo>
                  <a:lnTo>
                    <a:pt x="208" y="232"/>
                  </a:lnTo>
                  <a:lnTo>
                    <a:pt x="210" y="232"/>
                  </a:lnTo>
                  <a:lnTo>
                    <a:pt x="214" y="236"/>
                  </a:lnTo>
                  <a:lnTo>
                    <a:pt x="230" y="222"/>
                  </a:lnTo>
                  <a:lnTo>
                    <a:pt x="236" y="226"/>
                  </a:lnTo>
                  <a:lnTo>
                    <a:pt x="248" y="208"/>
                  </a:lnTo>
                  <a:lnTo>
                    <a:pt x="244" y="202"/>
                  </a:lnTo>
                  <a:lnTo>
                    <a:pt x="246" y="190"/>
                  </a:lnTo>
                  <a:lnTo>
                    <a:pt x="260" y="166"/>
                  </a:lnTo>
                  <a:lnTo>
                    <a:pt x="276" y="100"/>
                  </a:lnTo>
                  <a:lnTo>
                    <a:pt x="280" y="100"/>
                  </a:lnTo>
                  <a:lnTo>
                    <a:pt x="290" y="106"/>
                  </a:lnTo>
                  <a:lnTo>
                    <a:pt x="290" y="110"/>
                  </a:lnTo>
                  <a:lnTo>
                    <a:pt x="296" y="114"/>
                  </a:lnTo>
                  <a:lnTo>
                    <a:pt x="306" y="112"/>
                  </a:lnTo>
                  <a:lnTo>
                    <a:pt x="312" y="102"/>
                  </a:lnTo>
                  <a:lnTo>
                    <a:pt x="318" y="76"/>
                  </a:lnTo>
                  <a:lnTo>
                    <a:pt x="324" y="68"/>
                  </a:lnTo>
                  <a:lnTo>
                    <a:pt x="334" y="72"/>
                  </a:lnTo>
                  <a:lnTo>
                    <a:pt x="340" y="58"/>
                  </a:lnTo>
                  <a:lnTo>
                    <a:pt x="346" y="54"/>
                  </a:lnTo>
                  <a:lnTo>
                    <a:pt x="350" y="48"/>
                  </a:lnTo>
                  <a:lnTo>
                    <a:pt x="356" y="34"/>
                  </a:lnTo>
                  <a:lnTo>
                    <a:pt x="360" y="32"/>
                  </a:lnTo>
                  <a:lnTo>
                    <a:pt x="360" y="28"/>
                  </a:lnTo>
                  <a:lnTo>
                    <a:pt x="358" y="26"/>
                  </a:lnTo>
                  <a:lnTo>
                    <a:pt x="358" y="6"/>
                  </a:lnTo>
                  <a:lnTo>
                    <a:pt x="360" y="2"/>
                  </a:lnTo>
                  <a:lnTo>
                    <a:pt x="364" y="0"/>
                  </a:lnTo>
                  <a:lnTo>
                    <a:pt x="400" y="22"/>
                  </a:lnTo>
                  <a:lnTo>
                    <a:pt x="404" y="24"/>
                  </a:lnTo>
                  <a:lnTo>
                    <a:pt x="406" y="22"/>
                  </a:lnTo>
                  <a:lnTo>
                    <a:pt x="410" y="4"/>
                  </a:lnTo>
                  <a:lnTo>
                    <a:pt x="416" y="2"/>
                  </a:lnTo>
                  <a:lnTo>
                    <a:pt x="422" y="6"/>
                  </a:lnTo>
                  <a:lnTo>
                    <a:pt x="430" y="8"/>
                  </a:lnTo>
                  <a:lnTo>
                    <a:pt x="426" y="16"/>
                  </a:lnTo>
                  <a:lnTo>
                    <a:pt x="434" y="26"/>
                  </a:lnTo>
                  <a:lnTo>
                    <a:pt x="450" y="26"/>
                  </a:lnTo>
                  <a:lnTo>
                    <a:pt x="456" y="32"/>
                  </a:lnTo>
                  <a:lnTo>
                    <a:pt x="466" y="36"/>
                  </a:lnTo>
                  <a:lnTo>
                    <a:pt x="472" y="44"/>
                  </a:lnTo>
                  <a:lnTo>
                    <a:pt x="470" y="48"/>
                  </a:lnTo>
                  <a:lnTo>
                    <a:pt x="460" y="66"/>
                  </a:lnTo>
                  <a:lnTo>
                    <a:pt x="456" y="82"/>
                  </a:lnTo>
                  <a:lnTo>
                    <a:pt x="456" y="92"/>
                  </a:lnTo>
                  <a:lnTo>
                    <a:pt x="468" y="94"/>
                  </a:lnTo>
                  <a:lnTo>
                    <a:pt x="478" y="86"/>
                  </a:lnTo>
                  <a:lnTo>
                    <a:pt x="486" y="96"/>
                  </a:lnTo>
                  <a:lnTo>
                    <a:pt x="492" y="98"/>
                  </a:lnTo>
                  <a:lnTo>
                    <a:pt x="496" y="100"/>
                  </a:lnTo>
                  <a:lnTo>
                    <a:pt x="500" y="104"/>
                  </a:lnTo>
                  <a:lnTo>
                    <a:pt x="504" y="106"/>
                  </a:lnTo>
                  <a:lnTo>
                    <a:pt x="510" y="104"/>
                  </a:lnTo>
                  <a:lnTo>
                    <a:pt x="512" y="104"/>
                  </a:lnTo>
                  <a:lnTo>
                    <a:pt x="530" y="114"/>
                  </a:lnTo>
                  <a:lnTo>
                    <a:pt x="544" y="116"/>
                  </a:lnTo>
                  <a:lnTo>
                    <a:pt x="550" y="124"/>
                  </a:lnTo>
                  <a:lnTo>
                    <a:pt x="548" y="128"/>
                  </a:lnTo>
                  <a:lnTo>
                    <a:pt x="544" y="132"/>
                  </a:lnTo>
                  <a:lnTo>
                    <a:pt x="546" y="144"/>
                  </a:lnTo>
                  <a:lnTo>
                    <a:pt x="544" y="148"/>
                  </a:lnTo>
                  <a:lnTo>
                    <a:pt x="540" y="150"/>
                  </a:lnTo>
                  <a:lnTo>
                    <a:pt x="554" y="158"/>
                  </a:lnTo>
                  <a:lnTo>
                    <a:pt x="558" y="166"/>
                  </a:lnTo>
                  <a:lnTo>
                    <a:pt x="558" y="170"/>
                  </a:lnTo>
                  <a:lnTo>
                    <a:pt x="556" y="174"/>
                  </a:lnTo>
                  <a:lnTo>
                    <a:pt x="546" y="172"/>
                  </a:lnTo>
                  <a:lnTo>
                    <a:pt x="544" y="176"/>
                  </a:lnTo>
                  <a:lnTo>
                    <a:pt x="548" y="180"/>
                  </a:lnTo>
                  <a:lnTo>
                    <a:pt x="550" y="180"/>
                  </a:lnTo>
                  <a:lnTo>
                    <a:pt x="550" y="184"/>
                  </a:lnTo>
                  <a:lnTo>
                    <a:pt x="544" y="186"/>
                  </a:lnTo>
                  <a:lnTo>
                    <a:pt x="540" y="186"/>
                  </a:lnTo>
                  <a:lnTo>
                    <a:pt x="540" y="188"/>
                  </a:lnTo>
                  <a:lnTo>
                    <a:pt x="544" y="192"/>
                  </a:lnTo>
                  <a:lnTo>
                    <a:pt x="552" y="194"/>
                  </a:lnTo>
                  <a:lnTo>
                    <a:pt x="562" y="196"/>
                  </a:lnTo>
                  <a:lnTo>
                    <a:pt x="564" y="200"/>
                  </a:lnTo>
                  <a:lnTo>
                    <a:pt x="554" y="210"/>
                  </a:lnTo>
                  <a:lnTo>
                    <a:pt x="550" y="210"/>
                  </a:lnTo>
                  <a:lnTo>
                    <a:pt x="538" y="206"/>
                  </a:lnTo>
                  <a:lnTo>
                    <a:pt x="538" y="210"/>
                  </a:lnTo>
                  <a:lnTo>
                    <a:pt x="546" y="216"/>
                  </a:lnTo>
                  <a:lnTo>
                    <a:pt x="554" y="220"/>
                  </a:lnTo>
                  <a:lnTo>
                    <a:pt x="562" y="218"/>
                  </a:lnTo>
                  <a:lnTo>
                    <a:pt x="570" y="210"/>
                  </a:lnTo>
                  <a:lnTo>
                    <a:pt x="578" y="212"/>
                  </a:lnTo>
                  <a:lnTo>
                    <a:pt x="590" y="210"/>
                  </a:lnTo>
                  <a:lnTo>
                    <a:pt x="592" y="212"/>
                  </a:lnTo>
                  <a:lnTo>
                    <a:pt x="600" y="240"/>
                  </a:lnTo>
                  <a:lnTo>
                    <a:pt x="594" y="246"/>
                  </a:lnTo>
                  <a:lnTo>
                    <a:pt x="592" y="246"/>
                  </a:lnTo>
                  <a:lnTo>
                    <a:pt x="592" y="25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1" name="Freeform 32"/>
            <p:cNvSpPr>
              <a:spLocks/>
            </p:cNvSpPr>
            <p:nvPr/>
          </p:nvSpPr>
          <p:spPr bwMode="grayWhite">
            <a:xfrm>
              <a:off x="3967" y="2366"/>
              <a:ext cx="376" cy="282"/>
            </a:xfrm>
            <a:custGeom>
              <a:avLst/>
              <a:gdLst>
                <a:gd name="T0" fmla="*/ 7 w 404"/>
                <a:gd name="T1" fmla="*/ 6 h 304"/>
                <a:gd name="T2" fmla="*/ 7 w 404"/>
                <a:gd name="T3" fmla="*/ 6 h 304"/>
                <a:gd name="T4" fmla="*/ 7 w 404"/>
                <a:gd name="T5" fmla="*/ 6 h 304"/>
                <a:gd name="T6" fmla="*/ 7 w 404"/>
                <a:gd name="T7" fmla="*/ 6 h 304"/>
                <a:gd name="T8" fmla="*/ 7 w 404"/>
                <a:gd name="T9" fmla="*/ 6 h 304"/>
                <a:gd name="T10" fmla="*/ 7 w 404"/>
                <a:gd name="T11" fmla="*/ 6 h 304"/>
                <a:gd name="T12" fmla="*/ 7 w 404"/>
                <a:gd name="T13" fmla="*/ 6 h 304"/>
                <a:gd name="T14" fmla="*/ 7 w 404"/>
                <a:gd name="T15" fmla="*/ 6 h 304"/>
                <a:gd name="T16" fmla="*/ 7 w 404"/>
                <a:gd name="T17" fmla="*/ 6 h 304"/>
                <a:gd name="T18" fmla="*/ 7 w 404"/>
                <a:gd name="T19" fmla="*/ 6 h 304"/>
                <a:gd name="T20" fmla="*/ 7 w 404"/>
                <a:gd name="T21" fmla="*/ 6 h 304"/>
                <a:gd name="T22" fmla="*/ 7 w 404"/>
                <a:gd name="T23" fmla="*/ 6 h 304"/>
                <a:gd name="T24" fmla="*/ 7 w 404"/>
                <a:gd name="T25" fmla="*/ 6 h 304"/>
                <a:gd name="T26" fmla="*/ 6 w 404"/>
                <a:gd name="T27" fmla="*/ 6 h 304"/>
                <a:gd name="T28" fmla="*/ 7 w 404"/>
                <a:gd name="T29" fmla="*/ 6 h 304"/>
                <a:gd name="T30" fmla="*/ 7 w 404"/>
                <a:gd name="T31" fmla="*/ 6 h 304"/>
                <a:gd name="T32" fmla="*/ 7 w 404"/>
                <a:gd name="T33" fmla="*/ 6 h 304"/>
                <a:gd name="T34" fmla="*/ 7 w 404"/>
                <a:gd name="T35" fmla="*/ 6 h 304"/>
                <a:gd name="T36" fmla="*/ 7 w 404"/>
                <a:gd name="T37" fmla="*/ 6 h 304"/>
                <a:gd name="T38" fmla="*/ 7 w 404"/>
                <a:gd name="T39" fmla="*/ 6 h 304"/>
                <a:gd name="T40" fmla="*/ 7 w 404"/>
                <a:gd name="T41" fmla="*/ 2 h 304"/>
                <a:gd name="T42" fmla="*/ 7 w 404"/>
                <a:gd name="T43" fmla="*/ 6 h 304"/>
                <a:gd name="T44" fmla="*/ 7 w 404"/>
                <a:gd name="T45" fmla="*/ 6 h 304"/>
                <a:gd name="T46" fmla="*/ 7 w 404"/>
                <a:gd name="T47" fmla="*/ 6 h 304"/>
                <a:gd name="T48" fmla="*/ 7 w 404"/>
                <a:gd name="T49" fmla="*/ 6 h 304"/>
                <a:gd name="T50" fmla="*/ 7 w 404"/>
                <a:gd name="T51" fmla="*/ 6 h 304"/>
                <a:gd name="T52" fmla="*/ 7 w 404"/>
                <a:gd name="T53" fmla="*/ 6 h 304"/>
                <a:gd name="T54" fmla="*/ 7 w 404"/>
                <a:gd name="T55" fmla="*/ 6 h 304"/>
                <a:gd name="T56" fmla="*/ 7 w 404"/>
                <a:gd name="T57" fmla="*/ 6 h 304"/>
                <a:gd name="T58" fmla="*/ 7 w 404"/>
                <a:gd name="T59" fmla="*/ 6 h 304"/>
                <a:gd name="T60" fmla="*/ 7 w 404"/>
                <a:gd name="T61" fmla="*/ 6 h 304"/>
                <a:gd name="T62" fmla="*/ 7 w 404"/>
                <a:gd name="T63" fmla="*/ 6 h 304"/>
                <a:gd name="T64" fmla="*/ 7 w 404"/>
                <a:gd name="T65" fmla="*/ 6 h 304"/>
                <a:gd name="T66" fmla="*/ 7 w 404"/>
                <a:gd name="T67" fmla="*/ 6 h 304"/>
                <a:gd name="T68" fmla="*/ 7 w 404"/>
                <a:gd name="T69" fmla="*/ 6 h 304"/>
                <a:gd name="T70" fmla="*/ 7 w 404"/>
                <a:gd name="T71" fmla="*/ 6 h 304"/>
                <a:gd name="T72" fmla="*/ 7 w 404"/>
                <a:gd name="T73" fmla="*/ 6 h 304"/>
                <a:gd name="T74" fmla="*/ 7 w 404"/>
                <a:gd name="T75" fmla="*/ 6 h 304"/>
                <a:gd name="T76" fmla="*/ 7 w 404"/>
                <a:gd name="T77" fmla="*/ 6 h 304"/>
                <a:gd name="T78" fmla="*/ 7 w 404"/>
                <a:gd name="T79" fmla="*/ 6 h 304"/>
                <a:gd name="T80" fmla="*/ 7 w 404"/>
                <a:gd name="T81" fmla="*/ 6 h 304"/>
                <a:gd name="T82" fmla="*/ 7 w 404"/>
                <a:gd name="T83" fmla="*/ 6 h 304"/>
                <a:gd name="T84" fmla="*/ 7 w 404"/>
                <a:gd name="T85" fmla="*/ 6 h 304"/>
                <a:gd name="T86" fmla="*/ 7 w 404"/>
                <a:gd name="T87" fmla="*/ 6 h 3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4"/>
                <a:gd name="T133" fmla="*/ 0 h 304"/>
                <a:gd name="T134" fmla="*/ 404 w 404"/>
                <a:gd name="T135" fmla="*/ 304 h 30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4" h="304">
                  <a:moveTo>
                    <a:pt x="242" y="304"/>
                  </a:moveTo>
                  <a:lnTo>
                    <a:pt x="238" y="304"/>
                  </a:lnTo>
                  <a:lnTo>
                    <a:pt x="226" y="302"/>
                  </a:lnTo>
                  <a:lnTo>
                    <a:pt x="224" y="300"/>
                  </a:lnTo>
                  <a:lnTo>
                    <a:pt x="220" y="296"/>
                  </a:lnTo>
                  <a:lnTo>
                    <a:pt x="216" y="276"/>
                  </a:lnTo>
                  <a:lnTo>
                    <a:pt x="206" y="262"/>
                  </a:lnTo>
                  <a:lnTo>
                    <a:pt x="194" y="256"/>
                  </a:lnTo>
                  <a:lnTo>
                    <a:pt x="188" y="236"/>
                  </a:lnTo>
                  <a:lnTo>
                    <a:pt x="178" y="228"/>
                  </a:lnTo>
                  <a:lnTo>
                    <a:pt x="176" y="216"/>
                  </a:lnTo>
                  <a:lnTo>
                    <a:pt x="168" y="214"/>
                  </a:lnTo>
                  <a:lnTo>
                    <a:pt x="154" y="208"/>
                  </a:lnTo>
                  <a:lnTo>
                    <a:pt x="146" y="196"/>
                  </a:lnTo>
                  <a:lnTo>
                    <a:pt x="136" y="190"/>
                  </a:lnTo>
                  <a:lnTo>
                    <a:pt x="136" y="184"/>
                  </a:lnTo>
                  <a:lnTo>
                    <a:pt x="132" y="174"/>
                  </a:lnTo>
                  <a:lnTo>
                    <a:pt x="128" y="172"/>
                  </a:lnTo>
                  <a:lnTo>
                    <a:pt x="114" y="166"/>
                  </a:lnTo>
                  <a:lnTo>
                    <a:pt x="88" y="144"/>
                  </a:lnTo>
                  <a:lnTo>
                    <a:pt x="76" y="140"/>
                  </a:lnTo>
                  <a:lnTo>
                    <a:pt x="74" y="132"/>
                  </a:lnTo>
                  <a:lnTo>
                    <a:pt x="62" y="122"/>
                  </a:lnTo>
                  <a:lnTo>
                    <a:pt x="56" y="106"/>
                  </a:lnTo>
                  <a:lnTo>
                    <a:pt x="48" y="98"/>
                  </a:lnTo>
                  <a:lnTo>
                    <a:pt x="44" y="92"/>
                  </a:lnTo>
                  <a:lnTo>
                    <a:pt x="28" y="90"/>
                  </a:lnTo>
                  <a:lnTo>
                    <a:pt x="6" y="78"/>
                  </a:lnTo>
                  <a:lnTo>
                    <a:pt x="0" y="72"/>
                  </a:lnTo>
                  <a:lnTo>
                    <a:pt x="8" y="56"/>
                  </a:lnTo>
                  <a:lnTo>
                    <a:pt x="12" y="52"/>
                  </a:lnTo>
                  <a:lnTo>
                    <a:pt x="16" y="46"/>
                  </a:lnTo>
                  <a:lnTo>
                    <a:pt x="18" y="42"/>
                  </a:lnTo>
                  <a:lnTo>
                    <a:pt x="16" y="40"/>
                  </a:lnTo>
                  <a:lnTo>
                    <a:pt x="40" y="28"/>
                  </a:lnTo>
                  <a:lnTo>
                    <a:pt x="48" y="28"/>
                  </a:lnTo>
                  <a:lnTo>
                    <a:pt x="48" y="24"/>
                  </a:lnTo>
                  <a:lnTo>
                    <a:pt x="68" y="14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178" y="0"/>
                  </a:lnTo>
                  <a:lnTo>
                    <a:pt x="180" y="2"/>
                  </a:lnTo>
                  <a:lnTo>
                    <a:pt x="178" y="6"/>
                  </a:lnTo>
                  <a:lnTo>
                    <a:pt x="182" y="10"/>
                  </a:lnTo>
                  <a:lnTo>
                    <a:pt x="188" y="4"/>
                  </a:lnTo>
                  <a:lnTo>
                    <a:pt x="206" y="18"/>
                  </a:lnTo>
                  <a:lnTo>
                    <a:pt x="208" y="30"/>
                  </a:lnTo>
                  <a:lnTo>
                    <a:pt x="296" y="18"/>
                  </a:lnTo>
                  <a:lnTo>
                    <a:pt x="404" y="92"/>
                  </a:lnTo>
                  <a:lnTo>
                    <a:pt x="400" y="94"/>
                  </a:lnTo>
                  <a:lnTo>
                    <a:pt x="390" y="100"/>
                  </a:lnTo>
                  <a:lnTo>
                    <a:pt x="384" y="110"/>
                  </a:lnTo>
                  <a:lnTo>
                    <a:pt x="370" y="130"/>
                  </a:lnTo>
                  <a:lnTo>
                    <a:pt x="366" y="138"/>
                  </a:lnTo>
                  <a:lnTo>
                    <a:pt x="362" y="150"/>
                  </a:lnTo>
                  <a:lnTo>
                    <a:pt x="364" y="160"/>
                  </a:lnTo>
                  <a:lnTo>
                    <a:pt x="364" y="168"/>
                  </a:lnTo>
                  <a:lnTo>
                    <a:pt x="360" y="172"/>
                  </a:lnTo>
                  <a:lnTo>
                    <a:pt x="358" y="178"/>
                  </a:lnTo>
                  <a:lnTo>
                    <a:pt x="352" y="178"/>
                  </a:lnTo>
                  <a:lnTo>
                    <a:pt x="346" y="182"/>
                  </a:lnTo>
                  <a:lnTo>
                    <a:pt x="342" y="188"/>
                  </a:lnTo>
                  <a:lnTo>
                    <a:pt x="336" y="196"/>
                  </a:lnTo>
                  <a:lnTo>
                    <a:pt x="332" y="204"/>
                  </a:lnTo>
                  <a:lnTo>
                    <a:pt x="318" y="214"/>
                  </a:lnTo>
                  <a:lnTo>
                    <a:pt x="312" y="224"/>
                  </a:lnTo>
                  <a:lnTo>
                    <a:pt x="304" y="232"/>
                  </a:lnTo>
                  <a:lnTo>
                    <a:pt x="294" y="238"/>
                  </a:lnTo>
                  <a:lnTo>
                    <a:pt x="290" y="244"/>
                  </a:lnTo>
                  <a:lnTo>
                    <a:pt x="284" y="248"/>
                  </a:lnTo>
                  <a:lnTo>
                    <a:pt x="276" y="252"/>
                  </a:lnTo>
                  <a:lnTo>
                    <a:pt x="272" y="254"/>
                  </a:lnTo>
                  <a:lnTo>
                    <a:pt x="268" y="258"/>
                  </a:lnTo>
                  <a:lnTo>
                    <a:pt x="270" y="260"/>
                  </a:lnTo>
                  <a:lnTo>
                    <a:pt x="268" y="262"/>
                  </a:lnTo>
                  <a:lnTo>
                    <a:pt x="266" y="270"/>
                  </a:lnTo>
                  <a:lnTo>
                    <a:pt x="258" y="276"/>
                  </a:lnTo>
                  <a:lnTo>
                    <a:pt x="252" y="276"/>
                  </a:lnTo>
                  <a:lnTo>
                    <a:pt x="250" y="278"/>
                  </a:lnTo>
                  <a:lnTo>
                    <a:pt x="252" y="280"/>
                  </a:lnTo>
                  <a:lnTo>
                    <a:pt x="254" y="282"/>
                  </a:lnTo>
                  <a:lnTo>
                    <a:pt x="256" y="284"/>
                  </a:lnTo>
                  <a:lnTo>
                    <a:pt x="254" y="288"/>
                  </a:lnTo>
                  <a:lnTo>
                    <a:pt x="252" y="290"/>
                  </a:lnTo>
                  <a:lnTo>
                    <a:pt x="244" y="296"/>
                  </a:lnTo>
                  <a:lnTo>
                    <a:pt x="242" y="302"/>
                  </a:lnTo>
                  <a:lnTo>
                    <a:pt x="242" y="30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2" name="Freeform 33"/>
            <p:cNvSpPr>
              <a:spLocks/>
            </p:cNvSpPr>
            <p:nvPr/>
          </p:nvSpPr>
          <p:spPr bwMode="grayWhite">
            <a:xfrm>
              <a:off x="3798" y="2404"/>
              <a:ext cx="400" cy="413"/>
            </a:xfrm>
            <a:custGeom>
              <a:avLst/>
              <a:gdLst>
                <a:gd name="T0" fmla="*/ 6 w 432"/>
                <a:gd name="T1" fmla="*/ 6 h 446"/>
                <a:gd name="T2" fmla="*/ 6 w 432"/>
                <a:gd name="T3" fmla="*/ 6 h 446"/>
                <a:gd name="T4" fmla="*/ 6 w 432"/>
                <a:gd name="T5" fmla="*/ 6 h 446"/>
                <a:gd name="T6" fmla="*/ 6 w 432"/>
                <a:gd name="T7" fmla="*/ 6 h 446"/>
                <a:gd name="T8" fmla="*/ 6 w 432"/>
                <a:gd name="T9" fmla="*/ 6 h 446"/>
                <a:gd name="T10" fmla="*/ 6 w 432"/>
                <a:gd name="T11" fmla="*/ 6 h 446"/>
                <a:gd name="T12" fmla="*/ 6 w 432"/>
                <a:gd name="T13" fmla="*/ 6 h 446"/>
                <a:gd name="T14" fmla="*/ 6 w 432"/>
                <a:gd name="T15" fmla="*/ 6 h 446"/>
                <a:gd name="T16" fmla="*/ 6 w 432"/>
                <a:gd name="T17" fmla="*/ 6 h 446"/>
                <a:gd name="T18" fmla="*/ 6 w 432"/>
                <a:gd name="T19" fmla="*/ 6 h 446"/>
                <a:gd name="T20" fmla="*/ 6 w 432"/>
                <a:gd name="T21" fmla="*/ 6 h 446"/>
                <a:gd name="T22" fmla="*/ 6 w 432"/>
                <a:gd name="T23" fmla="*/ 6 h 446"/>
                <a:gd name="T24" fmla="*/ 6 w 432"/>
                <a:gd name="T25" fmla="*/ 6 h 446"/>
                <a:gd name="T26" fmla="*/ 6 w 432"/>
                <a:gd name="T27" fmla="*/ 6 h 446"/>
                <a:gd name="T28" fmla="*/ 6 w 432"/>
                <a:gd name="T29" fmla="*/ 6 h 446"/>
                <a:gd name="T30" fmla="*/ 6 w 432"/>
                <a:gd name="T31" fmla="*/ 6 h 446"/>
                <a:gd name="T32" fmla="*/ 6 w 432"/>
                <a:gd name="T33" fmla="*/ 6 h 446"/>
                <a:gd name="T34" fmla="*/ 6 w 432"/>
                <a:gd name="T35" fmla="*/ 6 h 446"/>
                <a:gd name="T36" fmla="*/ 6 w 432"/>
                <a:gd name="T37" fmla="*/ 6 h 446"/>
                <a:gd name="T38" fmla="*/ 6 w 432"/>
                <a:gd name="T39" fmla="*/ 6 h 446"/>
                <a:gd name="T40" fmla="*/ 6 w 432"/>
                <a:gd name="T41" fmla="*/ 6 h 446"/>
                <a:gd name="T42" fmla="*/ 6 w 432"/>
                <a:gd name="T43" fmla="*/ 6 h 446"/>
                <a:gd name="T44" fmla="*/ 6 w 432"/>
                <a:gd name="T45" fmla="*/ 6 h 446"/>
                <a:gd name="T46" fmla="*/ 6 w 432"/>
                <a:gd name="T47" fmla="*/ 6 h 446"/>
                <a:gd name="T48" fmla="*/ 6 w 432"/>
                <a:gd name="T49" fmla="*/ 6 h 446"/>
                <a:gd name="T50" fmla="*/ 6 w 432"/>
                <a:gd name="T51" fmla="*/ 6 h 446"/>
                <a:gd name="T52" fmla="*/ 6 w 432"/>
                <a:gd name="T53" fmla="*/ 6 h 446"/>
                <a:gd name="T54" fmla="*/ 6 w 432"/>
                <a:gd name="T55" fmla="*/ 6 h 446"/>
                <a:gd name="T56" fmla="*/ 6 w 432"/>
                <a:gd name="T57" fmla="*/ 6 h 446"/>
                <a:gd name="T58" fmla="*/ 6 w 432"/>
                <a:gd name="T59" fmla="*/ 6 h 446"/>
                <a:gd name="T60" fmla="*/ 6 w 432"/>
                <a:gd name="T61" fmla="*/ 6 h 446"/>
                <a:gd name="T62" fmla="*/ 6 w 432"/>
                <a:gd name="T63" fmla="*/ 6 h 446"/>
                <a:gd name="T64" fmla="*/ 6 w 432"/>
                <a:gd name="T65" fmla="*/ 6 h 446"/>
                <a:gd name="T66" fmla="*/ 6 w 432"/>
                <a:gd name="T67" fmla="*/ 6 h 446"/>
                <a:gd name="T68" fmla="*/ 6 w 432"/>
                <a:gd name="T69" fmla="*/ 6 h 446"/>
                <a:gd name="T70" fmla="*/ 6 w 432"/>
                <a:gd name="T71" fmla="*/ 6 h 446"/>
                <a:gd name="T72" fmla="*/ 6 w 432"/>
                <a:gd name="T73" fmla="*/ 6 h 446"/>
                <a:gd name="T74" fmla="*/ 6 w 432"/>
                <a:gd name="T75" fmla="*/ 6 h 446"/>
                <a:gd name="T76" fmla="*/ 6 w 432"/>
                <a:gd name="T77" fmla="*/ 6 h 446"/>
                <a:gd name="T78" fmla="*/ 6 w 432"/>
                <a:gd name="T79" fmla="*/ 0 h 446"/>
                <a:gd name="T80" fmla="*/ 0 w 432"/>
                <a:gd name="T81" fmla="*/ 6 h 4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32"/>
                <a:gd name="T124" fmla="*/ 0 h 446"/>
                <a:gd name="T125" fmla="*/ 432 w 432"/>
                <a:gd name="T126" fmla="*/ 446 h 4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32" h="446">
                  <a:moveTo>
                    <a:pt x="0" y="26"/>
                  </a:moveTo>
                  <a:lnTo>
                    <a:pt x="58" y="236"/>
                  </a:lnTo>
                  <a:lnTo>
                    <a:pt x="64" y="240"/>
                  </a:lnTo>
                  <a:lnTo>
                    <a:pt x="68" y="256"/>
                  </a:lnTo>
                  <a:lnTo>
                    <a:pt x="70" y="262"/>
                  </a:lnTo>
                  <a:lnTo>
                    <a:pt x="78" y="268"/>
                  </a:lnTo>
                  <a:lnTo>
                    <a:pt x="84" y="272"/>
                  </a:lnTo>
                  <a:lnTo>
                    <a:pt x="82" y="282"/>
                  </a:lnTo>
                  <a:lnTo>
                    <a:pt x="88" y="290"/>
                  </a:lnTo>
                  <a:lnTo>
                    <a:pt x="88" y="292"/>
                  </a:lnTo>
                  <a:lnTo>
                    <a:pt x="80" y="304"/>
                  </a:lnTo>
                  <a:lnTo>
                    <a:pt x="80" y="318"/>
                  </a:lnTo>
                  <a:lnTo>
                    <a:pt x="74" y="330"/>
                  </a:lnTo>
                  <a:lnTo>
                    <a:pt x="76" y="346"/>
                  </a:lnTo>
                  <a:lnTo>
                    <a:pt x="86" y="368"/>
                  </a:lnTo>
                  <a:lnTo>
                    <a:pt x="84" y="394"/>
                  </a:lnTo>
                  <a:lnTo>
                    <a:pt x="94" y="410"/>
                  </a:lnTo>
                  <a:lnTo>
                    <a:pt x="96" y="416"/>
                  </a:lnTo>
                  <a:lnTo>
                    <a:pt x="96" y="420"/>
                  </a:lnTo>
                  <a:lnTo>
                    <a:pt x="104" y="428"/>
                  </a:lnTo>
                  <a:lnTo>
                    <a:pt x="104" y="434"/>
                  </a:lnTo>
                  <a:lnTo>
                    <a:pt x="110" y="442"/>
                  </a:lnTo>
                  <a:lnTo>
                    <a:pt x="336" y="428"/>
                  </a:lnTo>
                  <a:lnTo>
                    <a:pt x="340" y="440"/>
                  </a:lnTo>
                  <a:lnTo>
                    <a:pt x="342" y="444"/>
                  </a:lnTo>
                  <a:lnTo>
                    <a:pt x="354" y="446"/>
                  </a:lnTo>
                  <a:lnTo>
                    <a:pt x="356" y="434"/>
                  </a:lnTo>
                  <a:lnTo>
                    <a:pt x="350" y="412"/>
                  </a:lnTo>
                  <a:lnTo>
                    <a:pt x="350" y="404"/>
                  </a:lnTo>
                  <a:lnTo>
                    <a:pt x="352" y="400"/>
                  </a:lnTo>
                  <a:lnTo>
                    <a:pt x="360" y="396"/>
                  </a:lnTo>
                  <a:lnTo>
                    <a:pt x="376" y="402"/>
                  </a:lnTo>
                  <a:lnTo>
                    <a:pt x="390" y="404"/>
                  </a:lnTo>
                  <a:lnTo>
                    <a:pt x="396" y="402"/>
                  </a:lnTo>
                  <a:lnTo>
                    <a:pt x="394" y="386"/>
                  </a:lnTo>
                  <a:lnTo>
                    <a:pt x="392" y="376"/>
                  </a:lnTo>
                  <a:lnTo>
                    <a:pt x="392" y="366"/>
                  </a:lnTo>
                  <a:lnTo>
                    <a:pt x="394" y="358"/>
                  </a:lnTo>
                  <a:lnTo>
                    <a:pt x="406" y="324"/>
                  </a:lnTo>
                  <a:lnTo>
                    <a:pt x="408" y="310"/>
                  </a:lnTo>
                  <a:lnTo>
                    <a:pt x="412" y="296"/>
                  </a:lnTo>
                  <a:lnTo>
                    <a:pt x="420" y="280"/>
                  </a:lnTo>
                  <a:lnTo>
                    <a:pt x="428" y="274"/>
                  </a:lnTo>
                  <a:lnTo>
                    <a:pt x="430" y="272"/>
                  </a:lnTo>
                  <a:lnTo>
                    <a:pt x="432" y="268"/>
                  </a:lnTo>
                  <a:lnTo>
                    <a:pt x="426" y="266"/>
                  </a:lnTo>
                  <a:lnTo>
                    <a:pt x="426" y="264"/>
                  </a:lnTo>
                  <a:lnTo>
                    <a:pt x="422" y="264"/>
                  </a:lnTo>
                  <a:lnTo>
                    <a:pt x="410" y="262"/>
                  </a:lnTo>
                  <a:lnTo>
                    <a:pt x="408" y="260"/>
                  </a:lnTo>
                  <a:lnTo>
                    <a:pt x="404" y="256"/>
                  </a:lnTo>
                  <a:lnTo>
                    <a:pt x="400" y="236"/>
                  </a:lnTo>
                  <a:lnTo>
                    <a:pt x="390" y="222"/>
                  </a:lnTo>
                  <a:lnTo>
                    <a:pt x="378" y="216"/>
                  </a:lnTo>
                  <a:lnTo>
                    <a:pt x="372" y="196"/>
                  </a:lnTo>
                  <a:lnTo>
                    <a:pt x="362" y="188"/>
                  </a:lnTo>
                  <a:lnTo>
                    <a:pt x="360" y="176"/>
                  </a:lnTo>
                  <a:lnTo>
                    <a:pt x="352" y="174"/>
                  </a:lnTo>
                  <a:lnTo>
                    <a:pt x="338" y="168"/>
                  </a:lnTo>
                  <a:lnTo>
                    <a:pt x="330" y="156"/>
                  </a:lnTo>
                  <a:lnTo>
                    <a:pt x="320" y="150"/>
                  </a:lnTo>
                  <a:lnTo>
                    <a:pt x="320" y="144"/>
                  </a:lnTo>
                  <a:lnTo>
                    <a:pt x="316" y="134"/>
                  </a:lnTo>
                  <a:lnTo>
                    <a:pt x="312" y="132"/>
                  </a:lnTo>
                  <a:lnTo>
                    <a:pt x="298" y="126"/>
                  </a:lnTo>
                  <a:lnTo>
                    <a:pt x="272" y="104"/>
                  </a:lnTo>
                  <a:lnTo>
                    <a:pt x="260" y="100"/>
                  </a:lnTo>
                  <a:lnTo>
                    <a:pt x="258" y="92"/>
                  </a:lnTo>
                  <a:lnTo>
                    <a:pt x="246" y="82"/>
                  </a:lnTo>
                  <a:lnTo>
                    <a:pt x="240" y="66"/>
                  </a:lnTo>
                  <a:lnTo>
                    <a:pt x="232" y="58"/>
                  </a:lnTo>
                  <a:lnTo>
                    <a:pt x="228" y="52"/>
                  </a:lnTo>
                  <a:lnTo>
                    <a:pt x="212" y="50"/>
                  </a:lnTo>
                  <a:lnTo>
                    <a:pt x="190" y="38"/>
                  </a:lnTo>
                  <a:lnTo>
                    <a:pt x="184" y="32"/>
                  </a:lnTo>
                  <a:lnTo>
                    <a:pt x="192" y="16"/>
                  </a:lnTo>
                  <a:lnTo>
                    <a:pt x="196" y="12"/>
                  </a:lnTo>
                  <a:lnTo>
                    <a:pt x="200" y="6"/>
                  </a:lnTo>
                  <a:lnTo>
                    <a:pt x="202" y="2"/>
                  </a:lnTo>
                  <a:lnTo>
                    <a:pt x="200" y="0"/>
                  </a:lnTo>
                  <a:lnTo>
                    <a:pt x="80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3" name="Freeform 34"/>
            <p:cNvSpPr>
              <a:spLocks/>
            </p:cNvSpPr>
            <p:nvPr/>
          </p:nvSpPr>
          <p:spPr bwMode="grayWhite">
            <a:xfrm>
              <a:off x="3680" y="2771"/>
              <a:ext cx="669" cy="504"/>
            </a:xfrm>
            <a:custGeom>
              <a:avLst/>
              <a:gdLst>
                <a:gd name="T0" fmla="*/ 2 w 720"/>
                <a:gd name="T1" fmla="*/ 6 h 544"/>
                <a:gd name="T2" fmla="*/ 2 w 720"/>
                <a:gd name="T3" fmla="*/ 6 h 544"/>
                <a:gd name="T4" fmla="*/ 7 w 720"/>
                <a:gd name="T5" fmla="*/ 6 h 544"/>
                <a:gd name="T6" fmla="*/ 7 w 720"/>
                <a:gd name="T7" fmla="*/ 6 h 544"/>
                <a:gd name="T8" fmla="*/ 7 w 720"/>
                <a:gd name="T9" fmla="*/ 6 h 544"/>
                <a:gd name="T10" fmla="*/ 7 w 720"/>
                <a:gd name="T11" fmla="*/ 6 h 544"/>
                <a:gd name="T12" fmla="*/ 7 w 720"/>
                <a:gd name="T13" fmla="*/ 6 h 544"/>
                <a:gd name="T14" fmla="*/ 7 w 720"/>
                <a:gd name="T15" fmla="*/ 6 h 544"/>
                <a:gd name="T16" fmla="*/ 7 w 720"/>
                <a:gd name="T17" fmla="*/ 6 h 544"/>
                <a:gd name="T18" fmla="*/ 7 w 720"/>
                <a:gd name="T19" fmla="*/ 6 h 544"/>
                <a:gd name="T20" fmla="*/ 7 w 720"/>
                <a:gd name="T21" fmla="*/ 6 h 544"/>
                <a:gd name="T22" fmla="*/ 7 w 720"/>
                <a:gd name="T23" fmla="*/ 6 h 544"/>
                <a:gd name="T24" fmla="*/ 7 w 720"/>
                <a:gd name="T25" fmla="*/ 6 h 544"/>
                <a:gd name="T26" fmla="*/ 7 w 720"/>
                <a:gd name="T27" fmla="*/ 6 h 544"/>
                <a:gd name="T28" fmla="*/ 7 w 720"/>
                <a:gd name="T29" fmla="*/ 6 h 544"/>
                <a:gd name="T30" fmla="*/ 7 w 720"/>
                <a:gd name="T31" fmla="*/ 6 h 544"/>
                <a:gd name="T32" fmla="*/ 7 w 720"/>
                <a:gd name="T33" fmla="*/ 6 h 544"/>
                <a:gd name="T34" fmla="*/ 7 w 720"/>
                <a:gd name="T35" fmla="*/ 6 h 544"/>
                <a:gd name="T36" fmla="*/ 7 w 720"/>
                <a:gd name="T37" fmla="*/ 6 h 544"/>
                <a:gd name="T38" fmla="*/ 7 w 720"/>
                <a:gd name="T39" fmla="*/ 6 h 544"/>
                <a:gd name="T40" fmla="*/ 7 w 720"/>
                <a:gd name="T41" fmla="*/ 6 h 544"/>
                <a:gd name="T42" fmla="*/ 7 w 720"/>
                <a:gd name="T43" fmla="*/ 6 h 544"/>
                <a:gd name="T44" fmla="*/ 7 w 720"/>
                <a:gd name="T45" fmla="*/ 6 h 544"/>
                <a:gd name="T46" fmla="*/ 7 w 720"/>
                <a:gd name="T47" fmla="*/ 6 h 544"/>
                <a:gd name="T48" fmla="*/ 7 w 720"/>
                <a:gd name="T49" fmla="*/ 6 h 544"/>
                <a:gd name="T50" fmla="*/ 7 w 720"/>
                <a:gd name="T51" fmla="*/ 6 h 544"/>
                <a:gd name="T52" fmla="*/ 7 w 720"/>
                <a:gd name="T53" fmla="*/ 6 h 544"/>
                <a:gd name="T54" fmla="*/ 7 w 720"/>
                <a:gd name="T55" fmla="*/ 6 h 544"/>
                <a:gd name="T56" fmla="*/ 7 w 720"/>
                <a:gd name="T57" fmla="*/ 6 h 544"/>
                <a:gd name="T58" fmla="*/ 7 w 720"/>
                <a:gd name="T59" fmla="*/ 6 h 544"/>
                <a:gd name="T60" fmla="*/ 7 w 720"/>
                <a:gd name="T61" fmla="*/ 6 h 544"/>
                <a:gd name="T62" fmla="*/ 7 w 720"/>
                <a:gd name="T63" fmla="*/ 6 h 544"/>
                <a:gd name="T64" fmla="*/ 7 w 720"/>
                <a:gd name="T65" fmla="*/ 6 h 544"/>
                <a:gd name="T66" fmla="*/ 7 w 720"/>
                <a:gd name="T67" fmla="*/ 6 h 544"/>
                <a:gd name="T68" fmla="*/ 7 w 720"/>
                <a:gd name="T69" fmla="*/ 6 h 544"/>
                <a:gd name="T70" fmla="*/ 7 w 720"/>
                <a:gd name="T71" fmla="*/ 6 h 544"/>
                <a:gd name="T72" fmla="*/ 7 w 720"/>
                <a:gd name="T73" fmla="*/ 6 h 544"/>
                <a:gd name="T74" fmla="*/ 7 w 720"/>
                <a:gd name="T75" fmla="*/ 6 h 544"/>
                <a:gd name="T76" fmla="*/ 7 w 720"/>
                <a:gd name="T77" fmla="*/ 6 h 544"/>
                <a:gd name="T78" fmla="*/ 7 w 720"/>
                <a:gd name="T79" fmla="*/ 6 h 544"/>
                <a:gd name="T80" fmla="*/ 7 w 720"/>
                <a:gd name="T81" fmla="*/ 6 h 544"/>
                <a:gd name="T82" fmla="*/ 7 w 720"/>
                <a:gd name="T83" fmla="*/ 6 h 544"/>
                <a:gd name="T84" fmla="*/ 7 w 720"/>
                <a:gd name="T85" fmla="*/ 6 h 544"/>
                <a:gd name="T86" fmla="*/ 7 w 720"/>
                <a:gd name="T87" fmla="*/ 6 h 544"/>
                <a:gd name="T88" fmla="*/ 7 w 720"/>
                <a:gd name="T89" fmla="*/ 6 h 544"/>
                <a:gd name="T90" fmla="*/ 7 w 720"/>
                <a:gd name="T91" fmla="*/ 6 h 544"/>
                <a:gd name="T92" fmla="*/ 7 w 720"/>
                <a:gd name="T93" fmla="*/ 6 h 544"/>
                <a:gd name="T94" fmla="*/ 7 w 720"/>
                <a:gd name="T95" fmla="*/ 6 h 544"/>
                <a:gd name="T96" fmla="*/ 7 w 720"/>
                <a:gd name="T97" fmla="*/ 6 h 544"/>
                <a:gd name="T98" fmla="*/ 7 w 720"/>
                <a:gd name="T99" fmla="*/ 6 h 544"/>
                <a:gd name="T100" fmla="*/ 7 w 720"/>
                <a:gd name="T101" fmla="*/ 6 h 544"/>
                <a:gd name="T102" fmla="*/ 7 w 720"/>
                <a:gd name="T103" fmla="*/ 6 h 544"/>
                <a:gd name="T104" fmla="*/ 7 w 720"/>
                <a:gd name="T105" fmla="*/ 6 h 544"/>
                <a:gd name="T106" fmla="*/ 7 w 720"/>
                <a:gd name="T107" fmla="*/ 6 h 544"/>
                <a:gd name="T108" fmla="*/ 7 w 720"/>
                <a:gd name="T109" fmla="*/ 6 h 544"/>
                <a:gd name="T110" fmla="*/ 7 w 720"/>
                <a:gd name="T111" fmla="*/ 4 h 544"/>
                <a:gd name="T112" fmla="*/ 7 w 720"/>
                <a:gd name="T113" fmla="*/ 6 h 544"/>
                <a:gd name="T114" fmla="*/ 7 w 720"/>
                <a:gd name="T115" fmla="*/ 6 h 544"/>
                <a:gd name="T116" fmla="*/ 7 w 720"/>
                <a:gd name="T117" fmla="*/ 6 h 544"/>
                <a:gd name="T118" fmla="*/ 7 w 720"/>
                <a:gd name="T119" fmla="*/ 6 h 5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20"/>
                <a:gd name="T181" fmla="*/ 0 h 544"/>
                <a:gd name="T182" fmla="*/ 720 w 720"/>
                <a:gd name="T183" fmla="*/ 544 h 54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20" h="544">
                  <a:moveTo>
                    <a:pt x="222" y="20"/>
                  </a:moveTo>
                  <a:lnTo>
                    <a:pt x="2" y="40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0" y="50"/>
                  </a:lnTo>
                  <a:lnTo>
                    <a:pt x="2" y="58"/>
                  </a:lnTo>
                  <a:lnTo>
                    <a:pt x="8" y="66"/>
                  </a:lnTo>
                  <a:lnTo>
                    <a:pt x="12" y="70"/>
                  </a:lnTo>
                  <a:lnTo>
                    <a:pt x="14" y="72"/>
                  </a:lnTo>
                  <a:lnTo>
                    <a:pt x="22" y="76"/>
                  </a:lnTo>
                  <a:lnTo>
                    <a:pt x="22" y="80"/>
                  </a:lnTo>
                  <a:lnTo>
                    <a:pt x="18" y="88"/>
                  </a:lnTo>
                  <a:lnTo>
                    <a:pt x="18" y="90"/>
                  </a:lnTo>
                  <a:lnTo>
                    <a:pt x="24" y="94"/>
                  </a:lnTo>
                  <a:lnTo>
                    <a:pt x="24" y="96"/>
                  </a:lnTo>
                  <a:lnTo>
                    <a:pt x="24" y="98"/>
                  </a:lnTo>
                  <a:lnTo>
                    <a:pt x="20" y="102"/>
                  </a:lnTo>
                  <a:lnTo>
                    <a:pt x="20" y="108"/>
                  </a:lnTo>
                  <a:lnTo>
                    <a:pt x="22" y="110"/>
                  </a:lnTo>
                  <a:lnTo>
                    <a:pt x="36" y="106"/>
                  </a:lnTo>
                  <a:lnTo>
                    <a:pt x="40" y="102"/>
                  </a:lnTo>
                  <a:lnTo>
                    <a:pt x="44" y="90"/>
                  </a:lnTo>
                  <a:lnTo>
                    <a:pt x="46" y="86"/>
                  </a:lnTo>
                  <a:lnTo>
                    <a:pt x="50" y="88"/>
                  </a:lnTo>
                  <a:lnTo>
                    <a:pt x="56" y="88"/>
                  </a:lnTo>
                  <a:lnTo>
                    <a:pt x="58" y="86"/>
                  </a:lnTo>
                  <a:lnTo>
                    <a:pt x="62" y="88"/>
                  </a:lnTo>
                  <a:lnTo>
                    <a:pt x="60" y="90"/>
                  </a:lnTo>
                  <a:lnTo>
                    <a:pt x="52" y="98"/>
                  </a:lnTo>
                  <a:lnTo>
                    <a:pt x="54" y="100"/>
                  </a:lnTo>
                  <a:lnTo>
                    <a:pt x="60" y="96"/>
                  </a:lnTo>
                  <a:lnTo>
                    <a:pt x="72" y="96"/>
                  </a:lnTo>
                  <a:lnTo>
                    <a:pt x="110" y="82"/>
                  </a:lnTo>
                  <a:lnTo>
                    <a:pt x="116" y="82"/>
                  </a:lnTo>
                  <a:lnTo>
                    <a:pt x="116" y="86"/>
                  </a:lnTo>
                  <a:lnTo>
                    <a:pt x="108" y="92"/>
                  </a:lnTo>
                  <a:lnTo>
                    <a:pt x="112" y="94"/>
                  </a:lnTo>
                  <a:lnTo>
                    <a:pt x="130" y="94"/>
                  </a:lnTo>
                  <a:lnTo>
                    <a:pt x="146" y="100"/>
                  </a:lnTo>
                  <a:lnTo>
                    <a:pt x="164" y="110"/>
                  </a:lnTo>
                  <a:lnTo>
                    <a:pt x="168" y="112"/>
                  </a:lnTo>
                  <a:lnTo>
                    <a:pt x="168" y="106"/>
                  </a:lnTo>
                  <a:lnTo>
                    <a:pt x="172" y="102"/>
                  </a:lnTo>
                  <a:lnTo>
                    <a:pt x="174" y="108"/>
                  </a:lnTo>
                  <a:lnTo>
                    <a:pt x="184" y="110"/>
                  </a:lnTo>
                  <a:lnTo>
                    <a:pt x="188" y="112"/>
                  </a:lnTo>
                  <a:lnTo>
                    <a:pt x="188" y="114"/>
                  </a:lnTo>
                  <a:lnTo>
                    <a:pt x="184" y="116"/>
                  </a:lnTo>
                  <a:lnTo>
                    <a:pt x="186" y="118"/>
                  </a:lnTo>
                  <a:lnTo>
                    <a:pt x="208" y="136"/>
                  </a:lnTo>
                  <a:lnTo>
                    <a:pt x="210" y="142"/>
                  </a:lnTo>
                  <a:lnTo>
                    <a:pt x="208" y="146"/>
                  </a:lnTo>
                  <a:lnTo>
                    <a:pt x="206" y="150"/>
                  </a:lnTo>
                  <a:lnTo>
                    <a:pt x="204" y="148"/>
                  </a:lnTo>
                  <a:lnTo>
                    <a:pt x="202" y="142"/>
                  </a:lnTo>
                  <a:lnTo>
                    <a:pt x="200" y="148"/>
                  </a:lnTo>
                  <a:lnTo>
                    <a:pt x="202" y="152"/>
                  </a:lnTo>
                  <a:lnTo>
                    <a:pt x="206" y="154"/>
                  </a:lnTo>
                  <a:lnTo>
                    <a:pt x="236" y="146"/>
                  </a:lnTo>
                  <a:lnTo>
                    <a:pt x="238" y="142"/>
                  </a:lnTo>
                  <a:lnTo>
                    <a:pt x="250" y="140"/>
                  </a:lnTo>
                  <a:lnTo>
                    <a:pt x="274" y="120"/>
                  </a:lnTo>
                  <a:lnTo>
                    <a:pt x="290" y="120"/>
                  </a:lnTo>
                  <a:lnTo>
                    <a:pt x="290" y="116"/>
                  </a:lnTo>
                  <a:lnTo>
                    <a:pt x="288" y="112"/>
                  </a:lnTo>
                  <a:lnTo>
                    <a:pt x="292" y="102"/>
                  </a:lnTo>
                  <a:lnTo>
                    <a:pt x="320" y="98"/>
                  </a:lnTo>
                  <a:lnTo>
                    <a:pt x="358" y="118"/>
                  </a:lnTo>
                  <a:lnTo>
                    <a:pt x="360" y="124"/>
                  </a:lnTo>
                  <a:lnTo>
                    <a:pt x="370" y="132"/>
                  </a:lnTo>
                  <a:lnTo>
                    <a:pt x="378" y="146"/>
                  </a:lnTo>
                  <a:lnTo>
                    <a:pt x="402" y="162"/>
                  </a:lnTo>
                  <a:lnTo>
                    <a:pt x="406" y="170"/>
                  </a:lnTo>
                  <a:lnTo>
                    <a:pt x="412" y="176"/>
                  </a:lnTo>
                  <a:lnTo>
                    <a:pt x="432" y="176"/>
                  </a:lnTo>
                  <a:lnTo>
                    <a:pt x="446" y="196"/>
                  </a:lnTo>
                  <a:lnTo>
                    <a:pt x="450" y="200"/>
                  </a:lnTo>
                  <a:lnTo>
                    <a:pt x="448" y="206"/>
                  </a:lnTo>
                  <a:lnTo>
                    <a:pt x="454" y="228"/>
                  </a:lnTo>
                  <a:lnTo>
                    <a:pt x="452" y="252"/>
                  </a:lnTo>
                  <a:lnTo>
                    <a:pt x="446" y="278"/>
                  </a:lnTo>
                  <a:lnTo>
                    <a:pt x="446" y="300"/>
                  </a:lnTo>
                  <a:lnTo>
                    <a:pt x="450" y="306"/>
                  </a:lnTo>
                  <a:lnTo>
                    <a:pt x="466" y="316"/>
                  </a:lnTo>
                  <a:lnTo>
                    <a:pt x="470" y="308"/>
                  </a:lnTo>
                  <a:lnTo>
                    <a:pt x="466" y="304"/>
                  </a:lnTo>
                  <a:lnTo>
                    <a:pt x="460" y="290"/>
                  </a:lnTo>
                  <a:lnTo>
                    <a:pt x="462" y="288"/>
                  </a:lnTo>
                  <a:lnTo>
                    <a:pt x="470" y="286"/>
                  </a:lnTo>
                  <a:lnTo>
                    <a:pt x="476" y="300"/>
                  </a:lnTo>
                  <a:lnTo>
                    <a:pt x="480" y="300"/>
                  </a:lnTo>
                  <a:lnTo>
                    <a:pt x="482" y="292"/>
                  </a:lnTo>
                  <a:lnTo>
                    <a:pt x="484" y="292"/>
                  </a:lnTo>
                  <a:lnTo>
                    <a:pt x="488" y="294"/>
                  </a:lnTo>
                  <a:lnTo>
                    <a:pt x="488" y="300"/>
                  </a:lnTo>
                  <a:lnTo>
                    <a:pt x="484" y="308"/>
                  </a:lnTo>
                  <a:lnTo>
                    <a:pt x="480" y="314"/>
                  </a:lnTo>
                  <a:lnTo>
                    <a:pt x="474" y="330"/>
                  </a:lnTo>
                  <a:lnTo>
                    <a:pt x="470" y="332"/>
                  </a:lnTo>
                  <a:lnTo>
                    <a:pt x="470" y="340"/>
                  </a:lnTo>
                  <a:lnTo>
                    <a:pt x="476" y="346"/>
                  </a:lnTo>
                  <a:lnTo>
                    <a:pt x="484" y="354"/>
                  </a:lnTo>
                  <a:lnTo>
                    <a:pt x="498" y="384"/>
                  </a:lnTo>
                  <a:lnTo>
                    <a:pt x="518" y="396"/>
                  </a:lnTo>
                  <a:lnTo>
                    <a:pt x="520" y="396"/>
                  </a:lnTo>
                  <a:lnTo>
                    <a:pt x="520" y="390"/>
                  </a:lnTo>
                  <a:lnTo>
                    <a:pt x="528" y="390"/>
                  </a:lnTo>
                  <a:lnTo>
                    <a:pt x="532" y="402"/>
                  </a:lnTo>
                  <a:lnTo>
                    <a:pt x="532" y="408"/>
                  </a:lnTo>
                  <a:lnTo>
                    <a:pt x="540" y="424"/>
                  </a:lnTo>
                  <a:lnTo>
                    <a:pt x="548" y="430"/>
                  </a:lnTo>
                  <a:lnTo>
                    <a:pt x="558" y="432"/>
                  </a:lnTo>
                  <a:lnTo>
                    <a:pt x="572" y="474"/>
                  </a:lnTo>
                  <a:lnTo>
                    <a:pt x="578" y="476"/>
                  </a:lnTo>
                  <a:lnTo>
                    <a:pt x="598" y="482"/>
                  </a:lnTo>
                  <a:lnTo>
                    <a:pt x="606" y="486"/>
                  </a:lnTo>
                  <a:lnTo>
                    <a:pt x="630" y="514"/>
                  </a:lnTo>
                  <a:lnTo>
                    <a:pt x="640" y="522"/>
                  </a:lnTo>
                  <a:lnTo>
                    <a:pt x="644" y="522"/>
                  </a:lnTo>
                  <a:lnTo>
                    <a:pt x="650" y="526"/>
                  </a:lnTo>
                  <a:lnTo>
                    <a:pt x="652" y="532"/>
                  </a:lnTo>
                  <a:lnTo>
                    <a:pt x="646" y="532"/>
                  </a:lnTo>
                  <a:lnTo>
                    <a:pt x="642" y="532"/>
                  </a:lnTo>
                  <a:lnTo>
                    <a:pt x="640" y="532"/>
                  </a:lnTo>
                  <a:lnTo>
                    <a:pt x="638" y="532"/>
                  </a:lnTo>
                  <a:lnTo>
                    <a:pt x="636" y="536"/>
                  </a:lnTo>
                  <a:lnTo>
                    <a:pt x="640" y="540"/>
                  </a:lnTo>
                  <a:lnTo>
                    <a:pt x="652" y="544"/>
                  </a:lnTo>
                  <a:lnTo>
                    <a:pt x="658" y="540"/>
                  </a:lnTo>
                  <a:lnTo>
                    <a:pt x="666" y="538"/>
                  </a:lnTo>
                  <a:lnTo>
                    <a:pt x="702" y="524"/>
                  </a:lnTo>
                  <a:lnTo>
                    <a:pt x="708" y="512"/>
                  </a:lnTo>
                  <a:lnTo>
                    <a:pt x="710" y="508"/>
                  </a:lnTo>
                  <a:lnTo>
                    <a:pt x="704" y="490"/>
                  </a:lnTo>
                  <a:lnTo>
                    <a:pt x="706" y="480"/>
                  </a:lnTo>
                  <a:lnTo>
                    <a:pt x="712" y="464"/>
                  </a:lnTo>
                  <a:lnTo>
                    <a:pt x="720" y="466"/>
                  </a:lnTo>
                  <a:lnTo>
                    <a:pt x="712" y="432"/>
                  </a:lnTo>
                  <a:lnTo>
                    <a:pt x="714" y="414"/>
                  </a:lnTo>
                  <a:lnTo>
                    <a:pt x="712" y="382"/>
                  </a:lnTo>
                  <a:lnTo>
                    <a:pt x="704" y="356"/>
                  </a:lnTo>
                  <a:lnTo>
                    <a:pt x="700" y="348"/>
                  </a:lnTo>
                  <a:lnTo>
                    <a:pt x="676" y="316"/>
                  </a:lnTo>
                  <a:lnTo>
                    <a:pt x="662" y="280"/>
                  </a:lnTo>
                  <a:lnTo>
                    <a:pt x="642" y="256"/>
                  </a:lnTo>
                  <a:lnTo>
                    <a:pt x="644" y="252"/>
                  </a:lnTo>
                  <a:lnTo>
                    <a:pt x="642" y="248"/>
                  </a:lnTo>
                  <a:lnTo>
                    <a:pt x="636" y="234"/>
                  </a:lnTo>
                  <a:lnTo>
                    <a:pt x="636" y="228"/>
                  </a:lnTo>
                  <a:lnTo>
                    <a:pt x="642" y="218"/>
                  </a:lnTo>
                  <a:lnTo>
                    <a:pt x="642" y="216"/>
                  </a:lnTo>
                  <a:lnTo>
                    <a:pt x="618" y="182"/>
                  </a:lnTo>
                  <a:lnTo>
                    <a:pt x="604" y="168"/>
                  </a:lnTo>
                  <a:lnTo>
                    <a:pt x="594" y="162"/>
                  </a:lnTo>
                  <a:lnTo>
                    <a:pt x="592" y="158"/>
                  </a:lnTo>
                  <a:lnTo>
                    <a:pt x="576" y="138"/>
                  </a:lnTo>
                  <a:lnTo>
                    <a:pt x="556" y="100"/>
                  </a:lnTo>
                  <a:lnTo>
                    <a:pt x="550" y="78"/>
                  </a:lnTo>
                  <a:lnTo>
                    <a:pt x="538" y="48"/>
                  </a:lnTo>
                  <a:lnTo>
                    <a:pt x="538" y="42"/>
                  </a:lnTo>
                  <a:lnTo>
                    <a:pt x="532" y="38"/>
                  </a:lnTo>
                  <a:lnTo>
                    <a:pt x="528" y="36"/>
                  </a:lnTo>
                  <a:lnTo>
                    <a:pt x="526" y="14"/>
                  </a:lnTo>
                  <a:lnTo>
                    <a:pt x="522" y="6"/>
                  </a:lnTo>
                  <a:lnTo>
                    <a:pt x="516" y="8"/>
                  </a:lnTo>
                  <a:lnTo>
                    <a:pt x="502" y="6"/>
                  </a:lnTo>
                  <a:lnTo>
                    <a:pt x="486" y="0"/>
                  </a:lnTo>
                  <a:lnTo>
                    <a:pt x="478" y="4"/>
                  </a:lnTo>
                  <a:lnTo>
                    <a:pt x="476" y="8"/>
                  </a:lnTo>
                  <a:lnTo>
                    <a:pt x="476" y="16"/>
                  </a:lnTo>
                  <a:lnTo>
                    <a:pt x="482" y="38"/>
                  </a:lnTo>
                  <a:lnTo>
                    <a:pt x="480" y="50"/>
                  </a:lnTo>
                  <a:lnTo>
                    <a:pt x="468" y="48"/>
                  </a:lnTo>
                  <a:lnTo>
                    <a:pt x="466" y="44"/>
                  </a:lnTo>
                  <a:lnTo>
                    <a:pt x="462" y="32"/>
                  </a:lnTo>
                  <a:lnTo>
                    <a:pt x="236" y="46"/>
                  </a:lnTo>
                  <a:lnTo>
                    <a:pt x="230" y="38"/>
                  </a:lnTo>
                  <a:lnTo>
                    <a:pt x="230" y="32"/>
                  </a:lnTo>
                  <a:lnTo>
                    <a:pt x="222" y="24"/>
                  </a:lnTo>
                  <a:lnTo>
                    <a:pt x="222" y="2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4" name="Freeform 35"/>
            <p:cNvSpPr>
              <a:spLocks/>
            </p:cNvSpPr>
            <p:nvPr/>
          </p:nvSpPr>
          <p:spPr bwMode="grayWhite">
            <a:xfrm>
              <a:off x="4176" y="1879"/>
              <a:ext cx="336" cy="163"/>
            </a:xfrm>
            <a:custGeom>
              <a:avLst/>
              <a:gdLst>
                <a:gd name="T0" fmla="*/ 6 w 362"/>
                <a:gd name="T1" fmla="*/ 7 h 174"/>
                <a:gd name="T2" fmla="*/ 6 w 362"/>
                <a:gd name="T3" fmla="*/ 7 h 174"/>
                <a:gd name="T4" fmla="*/ 6 w 362"/>
                <a:gd name="T5" fmla="*/ 7 h 174"/>
                <a:gd name="T6" fmla="*/ 6 w 362"/>
                <a:gd name="T7" fmla="*/ 7 h 174"/>
                <a:gd name="T8" fmla="*/ 6 w 362"/>
                <a:gd name="T9" fmla="*/ 7 h 174"/>
                <a:gd name="T10" fmla="*/ 6 w 362"/>
                <a:gd name="T11" fmla="*/ 7 h 174"/>
                <a:gd name="T12" fmla="*/ 6 w 362"/>
                <a:gd name="T13" fmla="*/ 7 h 174"/>
                <a:gd name="T14" fmla="*/ 6 w 362"/>
                <a:gd name="T15" fmla="*/ 7 h 174"/>
                <a:gd name="T16" fmla="*/ 6 w 362"/>
                <a:gd name="T17" fmla="*/ 7 h 174"/>
                <a:gd name="T18" fmla="*/ 6 w 362"/>
                <a:gd name="T19" fmla="*/ 7 h 174"/>
                <a:gd name="T20" fmla="*/ 6 w 362"/>
                <a:gd name="T21" fmla="*/ 7 h 174"/>
                <a:gd name="T22" fmla="*/ 6 w 362"/>
                <a:gd name="T23" fmla="*/ 7 h 174"/>
                <a:gd name="T24" fmla="*/ 6 w 362"/>
                <a:gd name="T25" fmla="*/ 7 h 174"/>
                <a:gd name="T26" fmla="*/ 6 w 362"/>
                <a:gd name="T27" fmla="*/ 7 h 174"/>
                <a:gd name="T28" fmla="*/ 6 w 362"/>
                <a:gd name="T29" fmla="*/ 7 h 174"/>
                <a:gd name="T30" fmla="*/ 6 w 362"/>
                <a:gd name="T31" fmla="*/ 7 h 174"/>
                <a:gd name="T32" fmla="*/ 6 w 362"/>
                <a:gd name="T33" fmla="*/ 7 h 174"/>
                <a:gd name="T34" fmla="*/ 6 w 362"/>
                <a:gd name="T35" fmla="*/ 7 h 174"/>
                <a:gd name="T36" fmla="*/ 6 w 362"/>
                <a:gd name="T37" fmla="*/ 7 h 174"/>
                <a:gd name="T38" fmla="*/ 6 w 362"/>
                <a:gd name="T39" fmla="*/ 7 h 174"/>
                <a:gd name="T40" fmla="*/ 6 w 362"/>
                <a:gd name="T41" fmla="*/ 7 h 174"/>
                <a:gd name="T42" fmla="*/ 6 w 362"/>
                <a:gd name="T43" fmla="*/ 7 h 174"/>
                <a:gd name="T44" fmla="*/ 6 w 362"/>
                <a:gd name="T45" fmla="*/ 7 h 174"/>
                <a:gd name="T46" fmla="*/ 6 w 362"/>
                <a:gd name="T47" fmla="*/ 7 h 174"/>
                <a:gd name="T48" fmla="*/ 6 w 362"/>
                <a:gd name="T49" fmla="*/ 7 h 174"/>
                <a:gd name="T50" fmla="*/ 6 w 362"/>
                <a:gd name="T51" fmla="*/ 7 h 174"/>
                <a:gd name="T52" fmla="*/ 6 w 362"/>
                <a:gd name="T53" fmla="*/ 7 h 174"/>
                <a:gd name="T54" fmla="*/ 6 w 362"/>
                <a:gd name="T55" fmla="*/ 7 h 174"/>
                <a:gd name="T56" fmla="*/ 6 w 362"/>
                <a:gd name="T57" fmla="*/ 7 h 174"/>
                <a:gd name="T58" fmla="*/ 6 w 362"/>
                <a:gd name="T59" fmla="*/ 7 h 174"/>
                <a:gd name="T60" fmla="*/ 6 w 362"/>
                <a:gd name="T61" fmla="*/ 7 h 174"/>
                <a:gd name="T62" fmla="*/ 6 w 362"/>
                <a:gd name="T63" fmla="*/ 7 h 174"/>
                <a:gd name="T64" fmla="*/ 6 w 362"/>
                <a:gd name="T65" fmla="*/ 7 h 174"/>
                <a:gd name="T66" fmla="*/ 6 w 362"/>
                <a:gd name="T67" fmla="*/ 7 h 174"/>
                <a:gd name="T68" fmla="*/ 6 w 362"/>
                <a:gd name="T69" fmla="*/ 7 h 174"/>
                <a:gd name="T70" fmla="*/ 6 w 362"/>
                <a:gd name="T71" fmla="*/ 7 h 174"/>
                <a:gd name="T72" fmla="*/ 6 w 362"/>
                <a:gd name="T73" fmla="*/ 7 h 174"/>
                <a:gd name="T74" fmla="*/ 6 w 362"/>
                <a:gd name="T75" fmla="*/ 7 h 174"/>
                <a:gd name="T76" fmla="*/ 6 w 362"/>
                <a:gd name="T77" fmla="*/ 7 h 174"/>
                <a:gd name="T78" fmla="*/ 6 w 362"/>
                <a:gd name="T79" fmla="*/ 7 h 174"/>
                <a:gd name="T80" fmla="*/ 6 w 362"/>
                <a:gd name="T81" fmla="*/ 7 h 174"/>
                <a:gd name="T82" fmla="*/ 6 w 362"/>
                <a:gd name="T83" fmla="*/ 7 h 174"/>
                <a:gd name="T84" fmla="*/ 6 w 362"/>
                <a:gd name="T85" fmla="*/ 7 h 174"/>
                <a:gd name="T86" fmla="*/ 6 w 362"/>
                <a:gd name="T87" fmla="*/ 7 h 174"/>
                <a:gd name="T88" fmla="*/ 6 w 362"/>
                <a:gd name="T89" fmla="*/ 7 h 174"/>
                <a:gd name="T90" fmla="*/ 6 w 362"/>
                <a:gd name="T91" fmla="*/ 7 h 174"/>
                <a:gd name="T92" fmla="*/ 6 w 362"/>
                <a:gd name="T93" fmla="*/ 7 h 174"/>
                <a:gd name="T94" fmla="*/ 6 w 362"/>
                <a:gd name="T95" fmla="*/ 7 h 174"/>
                <a:gd name="T96" fmla="*/ 6 w 362"/>
                <a:gd name="T97" fmla="*/ 7 h 174"/>
                <a:gd name="T98" fmla="*/ 6 w 362"/>
                <a:gd name="T99" fmla="*/ 7 h 174"/>
                <a:gd name="T100" fmla="*/ 6 w 362"/>
                <a:gd name="T101" fmla="*/ 7 h 174"/>
                <a:gd name="T102" fmla="*/ 6 w 362"/>
                <a:gd name="T103" fmla="*/ 7 h 174"/>
                <a:gd name="T104" fmla="*/ 6 w 362"/>
                <a:gd name="T105" fmla="*/ 0 h 1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62"/>
                <a:gd name="T160" fmla="*/ 0 h 174"/>
                <a:gd name="T161" fmla="*/ 362 w 362"/>
                <a:gd name="T162" fmla="*/ 174 h 17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62" h="174">
                  <a:moveTo>
                    <a:pt x="274" y="0"/>
                  </a:moveTo>
                  <a:lnTo>
                    <a:pt x="208" y="12"/>
                  </a:lnTo>
                  <a:lnTo>
                    <a:pt x="0" y="52"/>
                  </a:lnTo>
                  <a:lnTo>
                    <a:pt x="12" y="104"/>
                  </a:lnTo>
                  <a:lnTo>
                    <a:pt x="16" y="96"/>
                  </a:lnTo>
                  <a:lnTo>
                    <a:pt x="20" y="94"/>
                  </a:lnTo>
                  <a:lnTo>
                    <a:pt x="36" y="76"/>
                  </a:lnTo>
                  <a:lnTo>
                    <a:pt x="42" y="74"/>
                  </a:lnTo>
                  <a:lnTo>
                    <a:pt x="48" y="66"/>
                  </a:lnTo>
                  <a:lnTo>
                    <a:pt x="54" y="62"/>
                  </a:lnTo>
                  <a:lnTo>
                    <a:pt x="58" y="52"/>
                  </a:lnTo>
                  <a:lnTo>
                    <a:pt x="62" y="58"/>
                  </a:lnTo>
                  <a:lnTo>
                    <a:pt x="72" y="60"/>
                  </a:lnTo>
                  <a:lnTo>
                    <a:pt x="82" y="56"/>
                  </a:lnTo>
                  <a:lnTo>
                    <a:pt x="84" y="50"/>
                  </a:lnTo>
                  <a:lnTo>
                    <a:pt x="108" y="42"/>
                  </a:lnTo>
                  <a:lnTo>
                    <a:pt x="114" y="44"/>
                  </a:lnTo>
                  <a:lnTo>
                    <a:pt x="120" y="46"/>
                  </a:lnTo>
                  <a:lnTo>
                    <a:pt x="128" y="42"/>
                  </a:lnTo>
                  <a:lnTo>
                    <a:pt x="130" y="50"/>
                  </a:lnTo>
                  <a:lnTo>
                    <a:pt x="134" y="52"/>
                  </a:lnTo>
                  <a:lnTo>
                    <a:pt x="142" y="70"/>
                  </a:lnTo>
                  <a:lnTo>
                    <a:pt x="148" y="68"/>
                  </a:lnTo>
                  <a:lnTo>
                    <a:pt x="154" y="72"/>
                  </a:lnTo>
                  <a:lnTo>
                    <a:pt x="162" y="74"/>
                  </a:lnTo>
                  <a:lnTo>
                    <a:pt x="158" y="82"/>
                  </a:lnTo>
                  <a:lnTo>
                    <a:pt x="166" y="92"/>
                  </a:lnTo>
                  <a:lnTo>
                    <a:pt x="182" y="92"/>
                  </a:lnTo>
                  <a:lnTo>
                    <a:pt x="188" y="98"/>
                  </a:lnTo>
                  <a:lnTo>
                    <a:pt x="198" y="102"/>
                  </a:lnTo>
                  <a:lnTo>
                    <a:pt x="204" y="110"/>
                  </a:lnTo>
                  <a:lnTo>
                    <a:pt x="202" y="114"/>
                  </a:lnTo>
                  <a:lnTo>
                    <a:pt x="192" y="132"/>
                  </a:lnTo>
                  <a:lnTo>
                    <a:pt x="188" y="148"/>
                  </a:lnTo>
                  <a:lnTo>
                    <a:pt x="188" y="158"/>
                  </a:lnTo>
                  <a:lnTo>
                    <a:pt x="200" y="160"/>
                  </a:lnTo>
                  <a:lnTo>
                    <a:pt x="210" y="152"/>
                  </a:lnTo>
                  <a:lnTo>
                    <a:pt x="218" y="162"/>
                  </a:lnTo>
                  <a:lnTo>
                    <a:pt x="224" y="164"/>
                  </a:lnTo>
                  <a:lnTo>
                    <a:pt x="224" y="162"/>
                  </a:lnTo>
                  <a:lnTo>
                    <a:pt x="232" y="160"/>
                  </a:lnTo>
                  <a:lnTo>
                    <a:pt x="246" y="160"/>
                  </a:lnTo>
                  <a:lnTo>
                    <a:pt x="262" y="166"/>
                  </a:lnTo>
                  <a:lnTo>
                    <a:pt x="268" y="170"/>
                  </a:lnTo>
                  <a:lnTo>
                    <a:pt x="272" y="170"/>
                  </a:lnTo>
                  <a:lnTo>
                    <a:pt x="272" y="166"/>
                  </a:lnTo>
                  <a:lnTo>
                    <a:pt x="268" y="162"/>
                  </a:lnTo>
                  <a:lnTo>
                    <a:pt x="262" y="150"/>
                  </a:lnTo>
                  <a:lnTo>
                    <a:pt x="256" y="148"/>
                  </a:lnTo>
                  <a:lnTo>
                    <a:pt x="254" y="146"/>
                  </a:lnTo>
                  <a:lnTo>
                    <a:pt x="256" y="144"/>
                  </a:lnTo>
                  <a:lnTo>
                    <a:pt x="258" y="144"/>
                  </a:lnTo>
                  <a:lnTo>
                    <a:pt x="260" y="140"/>
                  </a:lnTo>
                  <a:lnTo>
                    <a:pt x="252" y="136"/>
                  </a:lnTo>
                  <a:lnTo>
                    <a:pt x="246" y="126"/>
                  </a:lnTo>
                  <a:lnTo>
                    <a:pt x="240" y="110"/>
                  </a:lnTo>
                  <a:lnTo>
                    <a:pt x="238" y="104"/>
                  </a:lnTo>
                  <a:lnTo>
                    <a:pt x="238" y="92"/>
                  </a:lnTo>
                  <a:lnTo>
                    <a:pt x="240" y="74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6" y="62"/>
                  </a:lnTo>
                  <a:lnTo>
                    <a:pt x="238" y="58"/>
                  </a:lnTo>
                  <a:lnTo>
                    <a:pt x="240" y="54"/>
                  </a:lnTo>
                  <a:lnTo>
                    <a:pt x="242" y="48"/>
                  </a:lnTo>
                  <a:lnTo>
                    <a:pt x="256" y="38"/>
                  </a:lnTo>
                  <a:lnTo>
                    <a:pt x="258" y="36"/>
                  </a:lnTo>
                  <a:lnTo>
                    <a:pt x="262" y="22"/>
                  </a:lnTo>
                  <a:lnTo>
                    <a:pt x="270" y="22"/>
                  </a:lnTo>
                  <a:lnTo>
                    <a:pt x="272" y="28"/>
                  </a:lnTo>
                  <a:lnTo>
                    <a:pt x="266" y="38"/>
                  </a:lnTo>
                  <a:lnTo>
                    <a:pt x="262" y="46"/>
                  </a:lnTo>
                  <a:lnTo>
                    <a:pt x="256" y="52"/>
                  </a:lnTo>
                  <a:lnTo>
                    <a:pt x="252" y="60"/>
                  </a:lnTo>
                  <a:lnTo>
                    <a:pt x="258" y="70"/>
                  </a:lnTo>
                  <a:lnTo>
                    <a:pt x="264" y="72"/>
                  </a:lnTo>
                  <a:lnTo>
                    <a:pt x="268" y="90"/>
                  </a:lnTo>
                  <a:lnTo>
                    <a:pt x="266" y="92"/>
                  </a:lnTo>
                  <a:lnTo>
                    <a:pt x="256" y="100"/>
                  </a:lnTo>
                  <a:lnTo>
                    <a:pt x="258" y="104"/>
                  </a:lnTo>
                  <a:lnTo>
                    <a:pt x="266" y="106"/>
                  </a:lnTo>
                  <a:lnTo>
                    <a:pt x="268" y="110"/>
                  </a:lnTo>
                  <a:lnTo>
                    <a:pt x="266" y="118"/>
                  </a:lnTo>
                  <a:lnTo>
                    <a:pt x="268" y="124"/>
                  </a:lnTo>
                  <a:lnTo>
                    <a:pt x="268" y="128"/>
                  </a:lnTo>
                  <a:lnTo>
                    <a:pt x="272" y="140"/>
                  </a:lnTo>
                  <a:lnTo>
                    <a:pt x="284" y="148"/>
                  </a:lnTo>
                  <a:lnTo>
                    <a:pt x="290" y="148"/>
                  </a:lnTo>
                  <a:lnTo>
                    <a:pt x="292" y="144"/>
                  </a:lnTo>
                  <a:lnTo>
                    <a:pt x="300" y="144"/>
                  </a:lnTo>
                  <a:lnTo>
                    <a:pt x="302" y="146"/>
                  </a:lnTo>
                  <a:lnTo>
                    <a:pt x="300" y="152"/>
                  </a:lnTo>
                  <a:lnTo>
                    <a:pt x="306" y="162"/>
                  </a:lnTo>
                  <a:lnTo>
                    <a:pt x="308" y="166"/>
                  </a:lnTo>
                  <a:lnTo>
                    <a:pt x="310" y="172"/>
                  </a:lnTo>
                  <a:lnTo>
                    <a:pt x="320" y="172"/>
                  </a:lnTo>
                  <a:lnTo>
                    <a:pt x="322" y="174"/>
                  </a:lnTo>
                  <a:lnTo>
                    <a:pt x="328" y="166"/>
                  </a:lnTo>
                  <a:lnTo>
                    <a:pt x="352" y="158"/>
                  </a:lnTo>
                  <a:lnTo>
                    <a:pt x="354" y="154"/>
                  </a:lnTo>
                  <a:lnTo>
                    <a:pt x="356" y="148"/>
                  </a:lnTo>
                  <a:lnTo>
                    <a:pt x="362" y="114"/>
                  </a:lnTo>
                  <a:lnTo>
                    <a:pt x="360" y="112"/>
                  </a:lnTo>
                  <a:lnTo>
                    <a:pt x="310" y="122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5" name="Freeform 36"/>
            <p:cNvSpPr>
              <a:spLocks/>
            </p:cNvSpPr>
            <p:nvPr/>
          </p:nvSpPr>
          <p:spPr bwMode="grayWhite">
            <a:xfrm>
              <a:off x="4429" y="1866"/>
              <a:ext cx="80" cy="127"/>
            </a:xfrm>
            <a:custGeom>
              <a:avLst/>
              <a:gdLst>
                <a:gd name="T0" fmla="*/ 7 w 86"/>
                <a:gd name="T1" fmla="*/ 6 h 138"/>
                <a:gd name="T2" fmla="*/ 7 w 86"/>
                <a:gd name="T3" fmla="*/ 6 h 138"/>
                <a:gd name="T4" fmla="*/ 7 w 86"/>
                <a:gd name="T5" fmla="*/ 6 h 138"/>
                <a:gd name="T6" fmla="*/ 7 w 86"/>
                <a:gd name="T7" fmla="*/ 6 h 138"/>
                <a:gd name="T8" fmla="*/ 7 w 86"/>
                <a:gd name="T9" fmla="*/ 6 h 138"/>
                <a:gd name="T10" fmla="*/ 7 w 86"/>
                <a:gd name="T11" fmla="*/ 6 h 138"/>
                <a:gd name="T12" fmla="*/ 7 w 86"/>
                <a:gd name="T13" fmla="*/ 6 h 138"/>
                <a:gd name="T14" fmla="*/ 7 w 86"/>
                <a:gd name="T15" fmla="*/ 6 h 138"/>
                <a:gd name="T16" fmla="*/ 7 w 86"/>
                <a:gd name="T17" fmla="*/ 6 h 138"/>
                <a:gd name="T18" fmla="*/ 7 w 86"/>
                <a:gd name="T19" fmla="*/ 6 h 138"/>
                <a:gd name="T20" fmla="*/ 7 w 86"/>
                <a:gd name="T21" fmla="*/ 6 h 138"/>
                <a:gd name="T22" fmla="*/ 7 w 86"/>
                <a:gd name="T23" fmla="*/ 6 h 138"/>
                <a:gd name="T24" fmla="*/ 7 w 86"/>
                <a:gd name="T25" fmla="*/ 6 h 138"/>
                <a:gd name="T26" fmla="*/ 7 w 86"/>
                <a:gd name="T27" fmla="*/ 6 h 138"/>
                <a:gd name="T28" fmla="*/ 7 w 86"/>
                <a:gd name="T29" fmla="*/ 2 h 138"/>
                <a:gd name="T30" fmla="*/ 7 w 86"/>
                <a:gd name="T31" fmla="*/ 0 h 138"/>
                <a:gd name="T32" fmla="*/ 7 w 86"/>
                <a:gd name="T33" fmla="*/ 0 h 138"/>
                <a:gd name="T34" fmla="*/ 4 w 86"/>
                <a:gd name="T35" fmla="*/ 6 h 138"/>
                <a:gd name="T36" fmla="*/ 4 w 86"/>
                <a:gd name="T37" fmla="*/ 6 h 138"/>
                <a:gd name="T38" fmla="*/ 2 w 86"/>
                <a:gd name="T39" fmla="*/ 6 h 138"/>
                <a:gd name="T40" fmla="*/ 0 w 86"/>
                <a:gd name="T41" fmla="*/ 6 h 138"/>
                <a:gd name="T42" fmla="*/ 7 w 86"/>
                <a:gd name="T43" fmla="*/ 6 h 138"/>
                <a:gd name="T44" fmla="*/ 7 w 86"/>
                <a:gd name="T45" fmla="*/ 6 h 1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6"/>
                <a:gd name="T70" fmla="*/ 0 h 138"/>
                <a:gd name="T71" fmla="*/ 86 w 86"/>
                <a:gd name="T72" fmla="*/ 138 h 13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6" h="138">
                  <a:moveTo>
                    <a:pt x="86" y="128"/>
                  </a:moveTo>
                  <a:lnTo>
                    <a:pt x="86" y="118"/>
                  </a:lnTo>
                  <a:lnTo>
                    <a:pt x="80" y="104"/>
                  </a:lnTo>
                  <a:lnTo>
                    <a:pt x="70" y="94"/>
                  </a:lnTo>
                  <a:lnTo>
                    <a:pt x="56" y="86"/>
                  </a:lnTo>
                  <a:lnTo>
                    <a:pt x="52" y="80"/>
                  </a:lnTo>
                  <a:lnTo>
                    <a:pt x="48" y="72"/>
                  </a:lnTo>
                  <a:lnTo>
                    <a:pt x="38" y="54"/>
                  </a:lnTo>
                  <a:lnTo>
                    <a:pt x="34" y="46"/>
                  </a:lnTo>
                  <a:lnTo>
                    <a:pt x="24" y="36"/>
                  </a:lnTo>
                  <a:lnTo>
                    <a:pt x="22" y="30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4" y="8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36" y="138"/>
                  </a:lnTo>
                  <a:lnTo>
                    <a:pt x="86" y="12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6" name="Freeform 37"/>
            <p:cNvSpPr>
              <a:spLocks/>
            </p:cNvSpPr>
            <p:nvPr/>
          </p:nvSpPr>
          <p:spPr bwMode="grayWhite">
            <a:xfrm>
              <a:off x="4449" y="1715"/>
              <a:ext cx="103" cy="224"/>
            </a:xfrm>
            <a:custGeom>
              <a:avLst/>
              <a:gdLst>
                <a:gd name="T0" fmla="*/ 0 w 110"/>
                <a:gd name="T1" fmla="*/ 6 h 242"/>
                <a:gd name="T2" fmla="*/ 4 w 110"/>
                <a:gd name="T3" fmla="*/ 6 h 242"/>
                <a:gd name="T4" fmla="*/ 7 w 110"/>
                <a:gd name="T5" fmla="*/ 6 h 242"/>
                <a:gd name="T6" fmla="*/ 7 w 110"/>
                <a:gd name="T7" fmla="*/ 6 h 242"/>
                <a:gd name="T8" fmla="*/ 7 w 110"/>
                <a:gd name="T9" fmla="*/ 6 h 242"/>
                <a:gd name="T10" fmla="*/ 7 w 110"/>
                <a:gd name="T11" fmla="*/ 6 h 242"/>
                <a:gd name="T12" fmla="*/ 7 w 110"/>
                <a:gd name="T13" fmla="*/ 6 h 242"/>
                <a:gd name="T14" fmla="*/ 7 w 110"/>
                <a:gd name="T15" fmla="*/ 6 h 242"/>
                <a:gd name="T16" fmla="*/ 7 w 110"/>
                <a:gd name="T17" fmla="*/ 6 h 242"/>
                <a:gd name="T18" fmla="*/ 7 w 110"/>
                <a:gd name="T19" fmla="*/ 6 h 242"/>
                <a:gd name="T20" fmla="*/ 7 w 110"/>
                <a:gd name="T21" fmla="*/ 6 h 242"/>
                <a:gd name="T22" fmla="*/ 7 w 110"/>
                <a:gd name="T23" fmla="*/ 6 h 242"/>
                <a:gd name="T24" fmla="*/ 7 w 110"/>
                <a:gd name="T25" fmla="*/ 6 h 242"/>
                <a:gd name="T26" fmla="*/ 7 w 110"/>
                <a:gd name="T27" fmla="*/ 6 h 242"/>
                <a:gd name="T28" fmla="*/ 7 w 110"/>
                <a:gd name="T29" fmla="*/ 6 h 242"/>
                <a:gd name="T30" fmla="*/ 7 w 110"/>
                <a:gd name="T31" fmla="*/ 6 h 242"/>
                <a:gd name="T32" fmla="*/ 7 w 110"/>
                <a:gd name="T33" fmla="*/ 6 h 242"/>
                <a:gd name="T34" fmla="*/ 7 w 110"/>
                <a:gd name="T35" fmla="*/ 6 h 242"/>
                <a:gd name="T36" fmla="*/ 7 w 110"/>
                <a:gd name="T37" fmla="*/ 6 h 242"/>
                <a:gd name="T38" fmla="*/ 7 w 110"/>
                <a:gd name="T39" fmla="*/ 6 h 242"/>
                <a:gd name="T40" fmla="*/ 7 w 110"/>
                <a:gd name="T41" fmla="*/ 0 h 242"/>
                <a:gd name="T42" fmla="*/ 7 w 110"/>
                <a:gd name="T43" fmla="*/ 6 h 242"/>
                <a:gd name="T44" fmla="*/ 7 w 110"/>
                <a:gd name="T45" fmla="*/ 6 h 242"/>
                <a:gd name="T46" fmla="*/ 4 w 110"/>
                <a:gd name="T47" fmla="*/ 6 h 242"/>
                <a:gd name="T48" fmla="*/ 7 w 110"/>
                <a:gd name="T49" fmla="*/ 6 h 242"/>
                <a:gd name="T50" fmla="*/ 6 w 110"/>
                <a:gd name="T51" fmla="*/ 6 h 242"/>
                <a:gd name="T52" fmla="*/ 7 w 110"/>
                <a:gd name="T53" fmla="*/ 6 h 242"/>
                <a:gd name="T54" fmla="*/ 7 w 110"/>
                <a:gd name="T55" fmla="*/ 6 h 242"/>
                <a:gd name="T56" fmla="*/ 7 w 110"/>
                <a:gd name="T57" fmla="*/ 6 h 242"/>
                <a:gd name="T58" fmla="*/ 7 w 110"/>
                <a:gd name="T59" fmla="*/ 6 h 242"/>
                <a:gd name="T60" fmla="*/ 7 w 110"/>
                <a:gd name="T61" fmla="*/ 6 h 242"/>
                <a:gd name="T62" fmla="*/ 7 w 110"/>
                <a:gd name="T63" fmla="*/ 6 h 242"/>
                <a:gd name="T64" fmla="*/ 6 w 110"/>
                <a:gd name="T65" fmla="*/ 6 h 2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242"/>
                <a:gd name="T101" fmla="*/ 110 w 110"/>
                <a:gd name="T102" fmla="*/ 242 h 2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242">
                  <a:moveTo>
                    <a:pt x="6" y="164"/>
                  </a:moveTo>
                  <a:lnTo>
                    <a:pt x="0" y="182"/>
                  </a:lnTo>
                  <a:lnTo>
                    <a:pt x="0" y="184"/>
                  </a:lnTo>
                  <a:lnTo>
                    <a:pt x="4" y="182"/>
                  </a:lnTo>
                  <a:lnTo>
                    <a:pt x="8" y="192"/>
                  </a:lnTo>
                  <a:lnTo>
                    <a:pt x="14" y="198"/>
                  </a:lnTo>
                  <a:lnTo>
                    <a:pt x="20" y="206"/>
                  </a:lnTo>
                  <a:lnTo>
                    <a:pt x="38" y="214"/>
                  </a:lnTo>
                  <a:lnTo>
                    <a:pt x="44" y="216"/>
                  </a:lnTo>
                  <a:lnTo>
                    <a:pt x="56" y="218"/>
                  </a:lnTo>
                  <a:lnTo>
                    <a:pt x="62" y="220"/>
                  </a:lnTo>
                  <a:lnTo>
                    <a:pt x="62" y="232"/>
                  </a:lnTo>
                  <a:lnTo>
                    <a:pt x="62" y="238"/>
                  </a:lnTo>
                  <a:lnTo>
                    <a:pt x="66" y="242"/>
                  </a:lnTo>
                  <a:lnTo>
                    <a:pt x="70" y="236"/>
                  </a:lnTo>
                  <a:lnTo>
                    <a:pt x="76" y="226"/>
                  </a:lnTo>
                  <a:lnTo>
                    <a:pt x="76" y="214"/>
                  </a:lnTo>
                  <a:lnTo>
                    <a:pt x="84" y="200"/>
                  </a:lnTo>
                  <a:lnTo>
                    <a:pt x="88" y="190"/>
                  </a:lnTo>
                  <a:lnTo>
                    <a:pt x="100" y="174"/>
                  </a:lnTo>
                  <a:lnTo>
                    <a:pt x="104" y="162"/>
                  </a:lnTo>
                  <a:lnTo>
                    <a:pt x="110" y="150"/>
                  </a:lnTo>
                  <a:lnTo>
                    <a:pt x="108" y="144"/>
                  </a:lnTo>
                  <a:lnTo>
                    <a:pt x="106" y="110"/>
                  </a:lnTo>
                  <a:lnTo>
                    <a:pt x="104" y="84"/>
                  </a:lnTo>
                  <a:lnTo>
                    <a:pt x="98" y="76"/>
                  </a:lnTo>
                  <a:lnTo>
                    <a:pt x="88" y="80"/>
                  </a:lnTo>
                  <a:lnTo>
                    <a:pt x="84" y="82"/>
                  </a:lnTo>
                  <a:lnTo>
                    <a:pt x="80" y="82"/>
                  </a:lnTo>
                  <a:lnTo>
                    <a:pt x="78" y="78"/>
                  </a:lnTo>
                  <a:lnTo>
                    <a:pt x="76" y="82"/>
                  </a:lnTo>
                  <a:lnTo>
                    <a:pt x="74" y="80"/>
                  </a:lnTo>
                  <a:lnTo>
                    <a:pt x="74" y="76"/>
                  </a:lnTo>
                  <a:lnTo>
                    <a:pt x="80" y="64"/>
                  </a:lnTo>
                  <a:lnTo>
                    <a:pt x="82" y="60"/>
                  </a:lnTo>
                  <a:lnTo>
                    <a:pt x="86" y="60"/>
                  </a:lnTo>
                  <a:lnTo>
                    <a:pt x="86" y="50"/>
                  </a:lnTo>
                  <a:lnTo>
                    <a:pt x="88" y="42"/>
                  </a:lnTo>
                  <a:lnTo>
                    <a:pt x="90" y="38"/>
                  </a:lnTo>
                  <a:lnTo>
                    <a:pt x="94" y="34"/>
                  </a:lnTo>
                  <a:lnTo>
                    <a:pt x="90" y="24"/>
                  </a:lnTo>
                  <a:lnTo>
                    <a:pt x="26" y="0"/>
                  </a:lnTo>
                  <a:lnTo>
                    <a:pt x="22" y="4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4" y="3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6"/>
                  </a:lnTo>
                  <a:lnTo>
                    <a:pt x="10" y="52"/>
                  </a:lnTo>
                  <a:lnTo>
                    <a:pt x="10" y="62"/>
                  </a:lnTo>
                  <a:lnTo>
                    <a:pt x="6" y="64"/>
                  </a:lnTo>
                  <a:lnTo>
                    <a:pt x="6" y="82"/>
                  </a:lnTo>
                  <a:lnTo>
                    <a:pt x="8" y="84"/>
                  </a:lnTo>
                  <a:lnTo>
                    <a:pt x="18" y="86"/>
                  </a:lnTo>
                  <a:lnTo>
                    <a:pt x="20" y="98"/>
                  </a:lnTo>
                  <a:lnTo>
                    <a:pt x="30" y="100"/>
                  </a:lnTo>
                  <a:lnTo>
                    <a:pt x="32" y="102"/>
                  </a:lnTo>
                  <a:lnTo>
                    <a:pt x="38" y="106"/>
                  </a:lnTo>
                  <a:lnTo>
                    <a:pt x="42" y="110"/>
                  </a:lnTo>
                  <a:lnTo>
                    <a:pt x="52" y="118"/>
                  </a:lnTo>
                  <a:lnTo>
                    <a:pt x="52" y="120"/>
                  </a:lnTo>
                  <a:lnTo>
                    <a:pt x="40" y="128"/>
                  </a:lnTo>
                  <a:lnTo>
                    <a:pt x="28" y="140"/>
                  </a:lnTo>
                  <a:lnTo>
                    <a:pt x="26" y="150"/>
                  </a:lnTo>
                  <a:lnTo>
                    <a:pt x="6" y="16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7" name="Freeform 38"/>
            <p:cNvSpPr>
              <a:spLocks/>
            </p:cNvSpPr>
            <p:nvPr/>
          </p:nvSpPr>
          <p:spPr bwMode="grayWhite">
            <a:xfrm>
              <a:off x="4540" y="1517"/>
              <a:ext cx="241" cy="124"/>
            </a:xfrm>
            <a:custGeom>
              <a:avLst/>
              <a:gdLst>
                <a:gd name="T0" fmla="*/ 6 w 260"/>
                <a:gd name="T1" fmla="*/ 6 h 134"/>
                <a:gd name="T2" fmla="*/ 6 w 260"/>
                <a:gd name="T3" fmla="*/ 6 h 134"/>
                <a:gd name="T4" fmla="*/ 6 w 260"/>
                <a:gd name="T5" fmla="*/ 6 h 134"/>
                <a:gd name="T6" fmla="*/ 6 w 260"/>
                <a:gd name="T7" fmla="*/ 6 h 134"/>
                <a:gd name="T8" fmla="*/ 6 w 260"/>
                <a:gd name="T9" fmla="*/ 0 h 134"/>
                <a:gd name="T10" fmla="*/ 6 w 260"/>
                <a:gd name="T11" fmla="*/ 2 h 134"/>
                <a:gd name="T12" fmla="*/ 6 w 260"/>
                <a:gd name="T13" fmla="*/ 6 h 134"/>
                <a:gd name="T14" fmla="*/ 6 w 260"/>
                <a:gd name="T15" fmla="*/ 6 h 134"/>
                <a:gd name="T16" fmla="*/ 6 w 260"/>
                <a:gd name="T17" fmla="*/ 6 h 134"/>
                <a:gd name="T18" fmla="*/ 6 w 260"/>
                <a:gd name="T19" fmla="*/ 6 h 134"/>
                <a:gd name="T20" fmla="*/ 6 w 260"/>
                <a:gd name="T21" fmla="*/ 6 h 134"/>
                <a:gd name="T22" fmla="*/ 6 w 260"/>
                <a:gd name="T23" fmla="*/ 6 h 134"/>
                <a:gd name="T24" fmla="*/ 6 w 260"/>
                <a:gd name="T25" fmla="*/ 6 h 134"/>
                <a:gd name="T26" fmla="*/ 6 w 260"/>
                <a:gd name="T27" fmla="*/ 6 h 134"/>
                <a:gd name="T28" fmla="*/ 6 w 260"/>
                <a:gd name="T29" fmla="*/ 6 h 134"/>
                <a:gd name="T30" fmla="*/ 6 w 260"/>
                <a:gd name="T31" fmla="*/ 6 h 134"/>
                <a:gd name="T32" fmla="*/ 6 w 260"/>
                <a:gd name="T33" fmla="*/ 6 h 134"/>
                <a:gd name="T34" fmla="*/ 6 w 260"/>
                <a:gd name="T35" fmla="*/ 6 h 134"/>
                <a:gd name="T36" fmla="*/ 6 w 260"/>
                <a:gd name="T37" fmla="*/ 6 h 134"/>
                <a:gd name="T38" fmla="*/ 6 w 260"/>
                <a:gd name="T39" fmla="*/ 6 h 134"/>
                <a:gd name="T40" fmla="*/ 6 w 260"/>
                <a:gd name="T41" fmla="*/ 6 h 134"/>
                <a:gd name="T42" fmla="*/ 6 w 260"/>
                <a:gd name="T43" fmla="*/ 6 h 134"/>
                <a:gd name="T44" fmla="*/ 6 w 260"/>
                <a:gd name="T45" fmla="*/ 6 h 134"/>
                <a:gd name="T46" fmla="*/ 6 w 260"/>
                <a:gd name="T47" fmla="*/ 6 h 134"/>
                <a:gd name="T48" fmla="*/ 6 w 260"/>
                <a:gd name="T49" fmla="*/ 6 h 134"/>
                <a:gd name="T50" fmla="*/ 6 w 260"/>
                <a:gd name="T51" fmla="*/ 6 h 134"/>
                <a:gd name="T52" fmla="*/ 6 w 260"/>
                <a:gd name="T53" fmla="*/ 6 h 134"/>
                <a:gd name="T54" fmla="*/ 6 w 260"/>
                <a:gd name="T55" fmla="*/ 6 h 134"/>
                <a:gd name="T56" fmla="*/ 6 w 260"/>
                <a:gd name="T57" fmla="*/ 6 h 134"/>
                <a:gd name="T58" fmla="*/ 6 w 260"/>
                <a:gd name="T59" fmla="*/ 6 h 134"/>
                <a:gd name="T60" fmla="*/ 6 w 260"/>
                <a:gd name="T61" fmla="*/ 6 h 134"/>
                <a:gd name="T62" fmla="*/ 6 w 260"/>
                <a:gd name="T63" fmla="*/ 6 h 134"/>
                <a:gd name="T64" fmla="*/ 0 w 260"/>
                <a:gd name="T65" fmla="*/ 6 h 1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0"/>
                <a:gd name="T100" fmla="*/ 0 h 134"/>
                <a:gd name="T101" fmla="*/ 260 w 260"/>
                <a:gd name="T102" fmla="*/ 134 h 1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0" h="134">
                  <a:moveTo>
                    <a:pt x="0" y="56"/>
                  </a:moveTo>
                  <a:lnTo>
                    <a:pt x="52" y="44"/>
                  </a:lnTo>
                  <a:lnTo>
                    <a:pt x="138" y="26"/>
                  </a:lnTo>
                  <a:lnTo>
                    <a:pt x="138" y="22"/>
                  </a:lnTo>
                  <a:lnTo>
                    <a:pt x="142" y="20"/>
                  </a:lnTo>
                  <a:lnTo>
                    <a:pt x="144" y="22"/>
                  </a:lnTo>
                  <a:lnTo>
                    <a:pt x="144" y="20"/>
                  </a:lnTo>
                  <a:lnTo>
                    <a:pt x="144" y="14"/>
                  </a:lnTo>
                  <a:lnTo>
                    <a:pt x="150" y="12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6" y="2"/>
                  </a:lnTo>
                  <a:lnTo>
                    <a:pt x="170" y="14"/>
                  </a:lnTo>
                  <a:lnTo>
                    <a:pt x="180" y="22"/>
                  </a:lnTo>
                  <a:lnTo>
                    <a:pt x="182" y="26"/>
                  </a:lnTo>
                  <a:lnTo>
                    <a:pt x="182" y="30"/>
                  </a:lnTo>
                  <a:lnTo>
                    <a:pt x="176" y="32"/>
                  </a:lnTo>
                  <a:lnTo>
                    <a:pt x="172" y="42"/>
                  </a:lnTo>
                  <a:lnTo>
                    <a:pt x="168" y="52"/>
                  </a:lnTo>
                  <a:lnTo>
                    <a:pt x="168" y="58"/>
                  </a:lnTo>
                  <a:lnTo>
                    <a:pt x="180" y="58"/>
                  </a:lnTo>
                  <a:lnTo>
                    <a:pt x="190" y="64"/>
                  </a:lnTo>
                  <a:lnTo>
                    <a:pt x="204" y="78"/>
                  </a:lnTo>
                  <a:lnTo>
                    <a:pt x="210" y="88"/>
                  </a:lnTo>
                  <a:lnTo>
                    <a:pt x="216" y="96"/>
                  </a:lnTo>
                  <a:lnTo>
                    <a:pt x="234" y="98"/>
                  </a:lnTo>
                  <a:lnTo>
                    <a:pt x="244" y="94"/>
                  </a:lnTo>
                  <a:lnTo>
                    <a:pt x="250" y="82"/>
                  </a:lnTo>
                  <a:lnTo>
                    <a:pt x="246" y="78"/>
                  </a:lnTo>
                  <a:lnTo>
                    <a:pt x="240" y="72"/>
                  </a:lnTo>
                  <a:lnTo>
                    <a:pt x="232" y="68"/>
                  </a:lnTo>
                  <a:lnTo>
                    <a:pt x="232" y="64"/>
                  </a:lnTo>
                  <a:lnTo>
                    <a:pt x="238" y="64"/>
                  </a:lnTo>
                  <a:lnTo>
                    <a:pt x="242" y="64"/>
                  </a:lnTo>
                  <a:lnTo>
                    <a:pt x="254" y="82"/>
                  </a:lnTo>
                  <a:lnTo>
                    <a:pt x="260" y="98"/>
                  </a:lnTo>
                  <a:lnTo>
                    <a:pt x="260" y="106"/>
                  </a:lnTo>
                  <a:lnTo>
                    <a:pt x="252" y="100"/>
                  </a:lnTo>
                  <a:lnTo>
                    <a:pt x="244" y="106"/>
                  </a:lnTo>
                  <a:lnTo>
                    <a:pt x="232" y="112"/>
                  </a:lnTo>
                  <a:lnTo>
                    <a:pt x="220" y="124"/>
                  </a:lnTo>
                  <a:lnTo>
                    <a:pt x="214" y="124"/>
                  </a:lnTo>
                  <a:lnTo>
                    <a:pt x="214" y="122"/>
                  </a:lnTo>
                  <a:lnTo>
                    <a:pt x="214" y="116"/>
                  </a:lnTo>
                  <a:lnTo>
                    <a:pt x="212" y="108"/>
                  </a:lnTo>
                  <a:lnTo>
                    <a:pt x="208" y="108"/>
                  </a:lnTo>
                  <a:lnTo>
                    <a:pt x="202" y="120"/>
                  </a:lnTo>
                  <a:lnTo>
                    <a:pt x="192" y="132"/>
                  </a:lnTo>
                  <a:lnTo>
                    <a:pt x="190" y="134"/>
                  </a:lnTo>
                  <a:lnTo>
                    <a:pt x="184" y="128"/>
                  </a:lnTo>
                  <a:lnTo>
                    <a:pt x="184" y="126"/>
                  </a:lnTo>
                  <a:lnTo>
                    <a:pt x="180" y="126"/>
                  </a:lnTo>
                  <a:lnTo>
                    <a:pt x="178" y="124"/>
                  </a:lnTo>
                  <a:lnTo>
                    <a:pt x="174" y="120"/>
                  </a:lnTo>
                  <a:lnTo>
                    <a:pt x="174" y="116"/>
                  </a:lnTo>
                  <a:lnTo>
                    <a:pt x="160" y="112"/>
                  </a:lnTo>
                  <a:lnTo>
                    <a:pt x="156" y="104"/>
                  </a:lnTo>
                  <a:lnTo>
                    <a:pt x="152" y="102"/>
                  </a:lnTo>
                  <a:lnTo>
                    <a:pt x="148" y="92"/>
                  </a:lnTo>
                  <a:lnTo>
                    <a:pt x="122" y="98"/>
                  </a:lnTo>
                  <a:lnTo>
                    <a:pt x="54" y="116"/>
                  </a:lnTo>
                  <a:lnTo>
                    <a:pt x="52" y="120"/>
                  </a:lnTo>
                  <a:lnTo>
                    <a:pt x="52" y="122"/>
                  </a:lnTo>
                  <a:lnTo>
                    <a:pt x="48" y="116"/>
                  </a:lnTo>
                  <a:lnTo>
                    <a:pt x="2" y="128"/>
                  </a:lnTo>
                  <a:lnTo>
                    <a:pt x="0" y="124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8" name="Freeform 39"/>
            <p:cNvSpPr>
              <a:spLocks/>
            </p:cNvSpPr>
            <p:nvPr/>
          </p:nvSpPr>
          <p:spPr bwMode="grayWhite">
            <a:xfrm>
              <a:off x="4654" y="1601"/>
              <a:ext cx="62" cy="72"/>
            </a:xfrm>
            <a:custGeom>
              <a:avLst/>
              <a:gdLst>
                <a:gd name="T0" fmla="*/ 0 w 68"/>
                <a:gd name="T1" fmla="*/ 6 h 76"/>
                <a:gd name="T2" fmla="*/ 5 w 68"/>
                <a:gd name="T3" fmla="*/ 9 h 76"/>
                <a:gd name="T4" fmla="*/ 5 w 68"/>
                <a:gd name="T5" fmla="*/ 9 h 76"/>
                <a:gd name="T6" fmla="*/ 5 w 68"/>
                <a:gd name="T7" fmla="*/ 9 h 76"/>
                <a:gd name="T8" fmla="*/ 5 w 68"/>
                <a:gd name="T9" fmla="*/ 9 h 76"/>
                <a:gd name="T10" fmla="*/ 5 w 68"/>
                <a:gd name="T11" fmla="*/ 9 h 76"/>
                <a:gd name="T12" fmla="*/ 5 w 68"/>
                <a:gd name="T13" fmla="*/ 9 h 76"/>
                <a:gd name="T14" fmla="*/ 5 w 68"/>
                <a:gd name="T15" fmla="*/ 9 h 76"/>
                <a:gd name="T16" fmla="*/ 5 w 68"/>
                <a:gd name="T17" fmla="*/ 9 h 76"/>
                <a:gd name="T18" fmla="*/ 5 w 68"/>
                <a:gd name="T19" fmla="*/ 9 h 76"/>
                <a:gd name="T20" fmla="*/ 5 w 68"/>
                <a:gd name="T21" fmla="*/ 9 h 76"/>
                <a:gd name="T22" fmla="*/ 5 w 68"/>
                <a:gd name="T23" fmla="*/ 9 h 76"/>
                <a:gd name="T24" fmla="*/ 5 w 68"/>
                <a:gd name="T25" fmla="*/ 9 h 76"/>
                <a:gd name="T26" fmla="*/ 5 w 68"/>
                <a:gd name="T27" fmla="*/ 9 h 76"/>
                <a:gd name="T28" fmla="*/ 5 w 68"/>
                <a:gd name="T29" fmla="*/ 9 h 76"/>
                <a:gd name="T30" fmla="*/ 5 w 68"/>
                <a:gd name="T31" fmla="*/ 9 h 76"/>
                <a:gd name="T32" fmla="*/ 5 w 68"/>
                <a:gd name="T33" fmla="*/ 9 h 76"/>
                <a:gd name="T34" fmla="*/ 5 w 68"/>
                <a:gd name="T35" fmla="*/ 9 h 76"/>
                <a:gd name="T36" fmla="*/ 5 w 68"/>
                <a:gd name="T37" fmla="*/ 9 h 76"/>
                <a:gd name="T38" fmla="*/ 5 w 68"/>
                <a:gd name="T39" fmla="*/ 9 h 76"/>
                <a:gd name="T40" fmla="*/ 5 w 68"/>
                <a:gd name="T41" fmla="*/ 9 h 76"/>
                <a:gd name="T42" fmla="*/ 5 w 68"/>
                <a:gd name="T43" fmla="*/ 9 h 76"/>
                <a:gd name="T44" fmla="*/ 5 w 68"/>
                <a:gd name="T45" fmla="*/ 9 h 76"/>
                <a:gd name="T46" fmla="*/ 5 w 68"/>
                <a:gd name="T47" fmla="*/ 9 h 76"/>
                <a:gd name="T48" fmla="*/ 5 w 68"/>
                <a:gd name="T49" fmla="*/ 9 h 76"/>
                <a:gd name="T50" fmla="*/ 5 w 68"/>
                <a:gd name="T51" fmla="*/ 9 h 76"/>
                <a:gd name="T52" fmla="*/ 5 w 68"/>
                <a:gd name="T53" fmla="*/ 9 h 76"/>
                <a:gd name="T54" fmla="*/ 5 w 68"/>
                <a:gd name="T55" fmla="*/ 9 h 76"/>
                <a:gd name="T56" fmla="*/ 5 w 68"/>
                <a:gd name="T57" fmla="*/ 9 h 76"/>
                <a:gd name="T58" fmla="*/ 5 w 68"/>
                <a:gd name="T59" fmla="*/ 9 h 76"/>
                <a:gd name="T60" fmla="*/ 5 w 68"/>
                <a:gd name="T61" fmla="*/ 9 h 76"/>
                <a:gd name="T62" fmla="*/ 5 w 68"/>
                <a:gd name="T63" fmla="*/ 9 h 76"/>
                <a:gd name="T64" fmla="*/ 5 w 68"/>
                <a:gd name="T65" fmla="*/ 0 h 76"/>
                <a:gd name="T66" fmla="*/ 0 w 68"/>
                <a:gd name="T67" fmla="*/ 6 h 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76"/>
                <a:gd name="T104" fmla="*/ 68 w 68"/>
                <a:gd name="T105" fmla="*/ 76 h 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76">
                  <a:moveTo>
                    <a:pt x="0" y="6"/>
                  </a:moveTo>
                  <a:lnTo>
                    <a:pt x="14" y="62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2" y="74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30" y="66"/>
                  </a:lnTo>
                  <a:lnTo>
                    <a:pt x="40" y="60"/>
                  </a:lnTo>
                  <a:lnTo>
                    <a:pt x="40" y="54"/>
                  </a:lnTo>
                  <a:lnTo>
                    <a:pt x="36" y="48"/>
                  </a:lnTo>
                  <a:lnTo>
                    <a:pt x="36" y="40"/>
                  </a:lnTo>
                  <a:lnTo>
                    <a:pt x="42" y="34"/>
                  </a:lnTo>
                  <a:lnTo>
                    <a:pt x="46" y="36"/>
                  </a:lnTo>
                  <a:lnTo>
                    <a:pt x="46" y="42"/>
                  </a:lnTo>
                  <a:lnTo>
                    <a:pt x="46" y="54"/>
                  </a:lnTo>
                  <a:lnTo>
                    <a:pt x="48" y="56"/>
                  </a:lnTo>
                  <a:lnTo>
                    <a:pt x="52" y="56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60" y="46"/>
                  </a:lnTo>
                  <a:lnTo>
                    <a:pt x="68" y="44"/>
                  </a:lnTo>
                  <a:lnTo>
                    <a:pt x="68" y="42"/>
                  </a:lnTo>
                  <a:lnTo>
                    <a:pt x="62" y="36"/>
                  </a:lnTo>
                  <a:lnTo>
                    <a:pt x="62" y="34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2" y="28"/>
                  </a:lnTo>
                  <a:lnTo>
                    <a:pt x="52" y="24"/>
                  </a:lnTo>
                  <a:lnTo>
                    <a:pt x="38" y="20"/>
                  </a:lnTo>
                  <a:lnTo>
                    <a:pt x="34" y="12"/>
                  </a:lnTo>
                  <a:lnTo>
                    <a:pt x="30" y="10"/>
                  </a:lnTo>
                  <a:lnTo>
                    <a:pt x="2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9" name="Freeform 40"/>
            <p:cNvSpPr>
              <a:spLocks/>
            </p:cNvSpPr>
            <p:nvPr/>
          </p:nvSpPr>
          <p:spPr bwMode="grayWhite">
            <a:xfrm>
              <a:off x="4480" y="1337"/>
              <a:ext cx="129" cy="231"/>
            </a:xfrm>
            <a:custGeom>
              <a:avLst/>
              <a:gdLst>
                <a:gd name="T0" fmla="*/ 0 w 138"/>
                <a:gd name="T1" fmla="*/ 7 h 248"/>
                <a:gd name="T2" fmla="*/ 6 w 138"/>
                <a:gd name="T3" fmla="*/ 7 h 248"/>
                <a:gd name="T4" fmla="*/ 4 w 138"/>
                <a:gd name="T5" fmla="*/ 7 h 248"/>
                <a:gd name="T6" fmla="*/ 7 w 138"/>
                <a:gd name="T7" fmla="*/ 7 h 248"/>
                <a:gd name="T8" fmla="*/ 7 w 138"/>
                <a:gd name="T9" fmla="*/ 7 h 248"/>
                <a:gd name="T10" fmla="*/ 7 w 138"/>
                <a:gd name="T11" fmla="*/ 7 h 248"/>
                <a:gd name="T12" fmla="*/ 7 w 138"/>
                <a:gd name="T13" fmla="*/ 7 h 248"/>
                <a:gd name="T14" fmla="*/ 7 w 138"/>
                <a:gd name="T15" fmla="*/ 7 h 248"/>
                <a:gd name="T16" fmla="*/ 7 w 138"/>
                <a:gd name="T17" fmla="*/ 7 h 248"/>
                <a:gd name="T18" fmla="*/ 7 w 138"/>
                <a:gd name="T19" fmla="*/ 7 h 248"/>
                <a:gd name="T20" fmla="*/ 7 w 138"/>
                <a:gd name="T21" fmla="*/ 7 h 248"/>
                <a:gd name="T22" fmla="*/ 7 w 138"/>
                <a:gd name="T23" fmla="*/ 7 h 248"/>
                <a:gd name="T24" fmla="*/ 7 w 138"/>
                <a:gd name="T25" fmla="*/ 7 h 248"/>
                <a:gd name="T26" fmla="*/ 7 w 138"/>
                <a:gd name="T27" fmla="*/ 7 h 248"/>
                <a:gd name="T28" fmla="*/ 7 w 138"/>
                <a:gd name="T29" fmla="*/ 7 h 248"/>
                <a:gd name="T30" fmla="*/ 7 w 138"/>
                <a:gd name="T31" fmla="*/ 7 h 248"/>
                <a:gd name="T32" fmla="*/ 7 w 138"/>
                <a:gd name="T33" fmla="*/ 7 h 248"/>
                <a:gd name="T34" fmla="*/ 7 w 138"/>
                <a:gd name="T35" fmla="*/ 7 h 248"/>
                <a:gd name="T36" fmla="*/ 7 w 138"/>
                <a:gd name="T37" fmla="*/ 7 h 248"/>
                <a:gd name="T38" fmla="*/ 7 w 138"/>
                <a:gd name="T39" fmla="*/ 7 h 248"/>
                <a:gd name="T40" fmla="*/ 7 w 138"/>
                <a:gd name="T41" fmla="*/ 7 h 248"/>
                <a:gd name="T42" fmla="*/ 7 w 138"/>
                <a:gd name="T43" fmla="*/ 7 h 248"/>
                <a:gd name="T44" fmla="*/ 7 w 138"/>
                <a:gd name="T45" fmla="*/ 7 h 248"/>
                <a:gd name="T46" fmla="*/ 7 w 138"/>
                <a:gd name="T47" fmla="*/ 7 h 248"/>
                <a:gd name="T48" fmla="*/ 7 w 138"/>
                <a:gd name="T49" fmla="*/ 7 h 248"/>
                <a:gd name="T50" fmla="*/ 7 w 138"/>
                <a:gd name="T51" fmla="*/ 7 h 248"/>
                <a:gd name="T52" fmla="*/ 7 w 138"/>
                <a:gd name="T53" fmla="*/ 7 h 248"/>
                <a:gd name="T54" fmla="*/ 7 w 138"/>
                <a:gd name="T55" fmla="*/ 7 h 248"/>
                <a:gd name="T56" fmla="*/ 7 w 138"/>
                <a:gd name="T57" fmla="*/ 7 h 248"/>
                <a:gd name="T58" fmla="*/ 7 w 138"/>
                <a:gd name="T59" fmla="*/ 7 h 248"/>
                <a:gd name="T60" fmla="*/ 7 w 138"/>
                <a:gd name="T61" fmla="*/ 7 h 248"/>
                <a:gd name="T62" fmla="*/ 7 w 138"/>
                <a:gd name="T63" fmla="*/ 7 h 248"/>
                <a:gd name="T64" fmla="*/ 7 w 138"/>
                <a:gd name="T65" fmla="*/ 7 h 248"/>
                <a:gd name="T66" fmla="*/ 7 w 138"/>
                <a:gd name="T67" fmla="*/ 7 h 248"/>
                <a:gd name="T68" fmla="*/ 7 w 138"/>
                <a:gd name="T69" fmla="*/ 7 h 248"/>
                <a:gd name="T70" fmla="*/ 7 w 138"/>
                <a:gd name="T71" fmla="*/ 7 h 248"/>
                <a:gd name="T72" fmla="*/ 7 w 138"/>
                <a:gd name="T73" fmla="*/ 7 h 248"/>
                <a:gd name="T74" fmla="*/ 7 w 138"/>
                <a:gd name="T75" fmla="*/ 7 h 248"/>
                <a:gd name="T76" fmla="*/ 7 w 138"/>
                <a:gd name="T77" fmla="*/ 7 h 248"/>
                <a:gd name="T78" fmla="*/ 7 w 138"/>
                <a:gd name="T79" fmla="*/ 7 h 248"/>
                <a:gd name="T80" fmla="*/ 7 w 138"/>
                <a:gd name="T81" fmla="*/ 0 h 248"/>
                <a:gd name="T82" fmla="*/ 0 w 138"/>
                <a:gd name="T83" fmla="*/ 7 h 248"/>
                <a:gd name="T84" fmla="*/ 0 w 138"/>
                <a:gd name="T85" fmla="*/ 7 h 2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8"/>
                <a:gd name="T130" fmla="*/ 0 h 248"/>
                <a:gd name="T131" fmla="*/ 138 w 138"/>
                <a:gd name="T132" fmla="*/ 248 h 2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8" h="248">
                  <a:moveTo>
                    <a:pt x="0" y="32"/>
                  </a:moveTo>
                  <a:lnTo>
                    <a:pt x="6" y="42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8" y="54"/>
                  </a:lnTo>
                  <a:lnTo>
                    <a:pt x="20" y="82"/>
                  </a:lnTo>
                  <a:lnTo>
                    <a:pt x="24" y="102"/>
                  </a:lnTo>
                  <a:lnTo>
                    <a:pt x="18" y="114"/>
                  </a:lnTo>
                  <a:lnTo>
                    <a:pt x="20" y="124"/>
                  </a:lnTo>
                  <a:lnTo>
                    <a:pt x="32" y="152"/>
                  </a:lnTo>
                  <a:lnTo>
                    <a:pt x="30" y="164"/>
                  </a:lnTo>
                  <a:lnTo>
                    <a:pt x="32" y="170"/>
                  </a:lnTo>
                  <a:lnTo>
                    <a:pt x="34" y="168"/>
                  </a:lnTo>
                  <a:lnTo>
                    <a:pt x="34" y="166"/>
                  </a:lnTo>
                  <a:lnTo>
                    <a:pt x="38" y="164"/>
                  </a:lnTo>
                  <a:lnTo>
                    <a:pt x="46" y="178"/>
                  </a:lnTo>
                  <a:lnTo>
                    <a:pt x="50" y="202"/>
                  </a:lnTo>
                  <a:lnTo>
                    <a:pt x="50" y="216"/>
                  </a:lnTo>
                  <a:lnTo>
                    <a:pt x="56" y="232"/>
                  </a:lnTo>
                  <a:lnTo>
                    <a:pt x="64" y="248"/>
                  </a:lnTo>
                  <a:lnTo>
                    <a:pt x="116" y="236"/>
                  </a:lnTo>
                  <a:lnTo>
                    <a:pt x="116" y="232"/>
                  </a:lnTo>
                  <a:lnTo>
                    <a:pt x="110" y="226"/>
                  </a:lnTo>
                  <a:lnTo>
                    <a:pt x="110" y="216"/>
                  </a:lnTo>
                  <a:lnTo>
                    <a:pt x="112" y="212"/>
                  </a:lnTo>
                  <a:lnTo>
                    <a:pt x="110" y="202"/>
                  </a:lnTo>
                  <a:lnTo>
                    <a:pt x="106" y="162"/>
                  </a:lnTo>
                  <a:lnTo>
                    <a:pt x="106" y="150"/>
                  </a:lnTo>
                  <a:lnTo>
                    <a:pt x="110" y="126"/>
                  </a:lnTo>
                  <a:lnTo>
                    <a:pt x="114" y="110"/>
                  </a:lnTo>
                  <a:lnTo>
                    <a:pt x="116" y="100"/>
                  </a:lnTo>
                  <a:lnTo>
                    <a:pt x="110" y="90"/>
                  </a:lnTo>
                  <a:lnTo>
                    <a:pt x="110" y="82"/>
                  </a:lnTo>
                  <a:lnTo>
                    <a:pt x="114" y="76"/>
                  </a:lnTo>
                  <a:lnTo>
                    <a:pt x="130" y="64"/>
                  </a:lnTo>
                  <a:lnTo>
                    <a:pt x="138" y="42"/>
                  </a:lnTo>
                  <a:lnTo>
                    <a:pt x="130" y="28"/>
                  </a:lnTo>
                  <a:lnTo>
                    <a:pt x="128" y="22"/>
                  </a:lnTo>
                  <a:lnTo>
                    <a:pt x="132" y="18"/>
                  </a:lnTo>
                  <a:lnTo>
                    <a:pt x="130" y="14"/>
                  </a:lnTo>
                  <a:lnTo>
                    <a:pt x="126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0" name="Freeform 41"/>
            <p:cNvSpPr>
              <a:spLocks/>
            </p:cNvSpPr>
            <p:nvPr/>
          </p:nvSpPr>
          <p:spPr bwMode="grayWhite">
            <a:xfrm>
              <a:off x="4578" y="1303"/>
              <a:ext cx="118" cy="254"/>
            </a:xfrm>
            <a:custGeom>
              <a:avLst/>
              <a:gdLst>
                <a:gd name="T0" fmla="*/ 7 w 126"/>
                <a:gd name="T1" fmla="*/ 6 h 274"/>
                <a:gd name="T2" fmla="*/ 7 w 126"/>
                <a:gd name="T3" fmla="*/ 6 h 274"/>
                <a:gd name="T4" fmla="*/ 7 w 126"/>
                <a:gd name="T5" fmla="*/ 6 h 274"/>
                <a:gd name="T6" fmla="*/ 7 w 126"/>
                <a:gd name="T7" fmla="*/ 6 h 274"/>
                <a:gd name="T8" fmla="*/ 7 w 126"/>
                <a:gd name="T9" fmla="*/ 6 h 274"/>
                <a:gd name="T10" fmla="*/ 7 w 126"/>
                <a:gd name="T11" fmla="*/ 6 h 274"/>
                <a:gd name="T12" fmla="*/ 7 w 126"/>
                <a:gd name="T13" fmla="*/ 6 h 274"/>
                <a:gd name="T14" fmla="*/ 7 w 126"/>
                <a:gd name="T15" fmla="*/ 6 h 274"/>
                <a:gd name="T16" fmla="*/ 7 w 126"/>
                <a:gd name="T17" fmla="*/ 6 h 274"/>
                <a:gd name="T18" fmla="*/ 7 w 126"/>
                <a:gd name="T19" fmla="*/ 6 h 274"/>
                <a:gd name="T20" fmla="*/ 7 w 126"/>
                <a:gd name="T21" fmla="*/ 6 h 274"/>
                <a:gd name="T22" fmla="*/ 7 w 126"/>
                <a:gd name="T23" fmla="*/ 6 h 274"/>
                <a:gd name="T24" fmla="*/ 4 w 126"/>
                <a:gd name="T25" fmla="*/ 6 h 274"/>
                <a:gd name="T26" fmla="*/ 4 w 126"/>
                <a:gd name="T27" fmla="*/ 6 h 274"/>
                <a:gd name="T28" fmla="*/ 6 w 126"/>
                <a:gd name="T29" fmla="*/ 6 h 274"/>
                <a:gd name="T30" fmla="*/ 4 w 126"/>
                <a:gd name="T31" fmla="*/ 6 h 274"/>
                <a:gd name="T32" fmla="*/ 0 w 126"/>
                <a:gd name="T33" fmla="*/ 6 h 274"/>
                <a:gd name="T34" fmla="*/ 0 w 126"/>
                <a:gd name="T35" fmla="*/ 6 h 274"/>
                <a:gd name="T36" fmla="*/ 4 w 126"/>
                <a:gd name="T37" fmla="*/ 6 h 274"/>
                <a:gd name="T38" fmla="*/ 7 w 126"/>
                <a:gd name="T39" fmla="*/ 6 h 274"/>
                <a:gd name="T40" fmla="*/ 7 w 126"/>
                <a:gd name="T41" fmla="*/ 6 h 274"/>
                <a:gd name="T42" fmla="*/ 4 w 126"/>
                <a:gd name="T43" fmla="*/ 6 h 274"/>
                <a:gd name="T44" fmla="*/ 4 w 126"/>
                <a:gd name="T45" fmla="*/ 6 h 274"/>
                <a:gd name="T46" fmla="*/ 7 w 126"/>
                <a:gd name="T47" fmla="*/ 6 h 274"/>
                <a:gd name="T48" fmla="*/ 7 w 126"/>
                <a:gd name="T49" fmla="*/ 6 h 274"/>
                <a:gd name="T50" fmla="*/ 7 w 126"/>
                <a:gd name="T51" fmla="*/ 6 h 274"/>
                <a:gd name="T52" fmla="*/ 7 w 126"/>
                <a:gd name="T53" fmla="*/ 6 h 274"/>
                <a:gd name="T54" fmla="*/ 7 w 126"/>
                <a:gd name="T55" fmla="*/ 6 h 274"/>
                <a:gd name="T56" fmla="*/ 7 w 126"/>
                <a:gd name="T57" fmla="*/ 6 h 274"/>
                <a:gd name="T58" fmla="*/ 7 w 126"/>
                <a:gd name="T59" fmla="*/ 6 h 274"/>
                <a:gd name="T60" fmla="*/ 7 w 126"/>
                <a:gd name="T61" fmla="*/ 6 h 274"/>
                <a:gd name="T62" fmla="*/ 7 w 126"/>
                <a:gd name="T63" fmla="*/ 6 h 274"/>
                <a:gd name="T64" fmla="*/ 7 w 126"/>
                <a:gd name="T65" fmla="*/ 6 h 274"/>
                <a:gd name="T66" fmla="*/ 7 w 126"/>
                <a:gd name="T67" fmla="*/ 6 h 274"/>
                <a:gd name="T68" fmla="*/ 7 w 126"/>
                <a:gd name="T69" fmla="*/ 6 h 274"/>
                <a:gd name="T70" fmla="*/ 7 w 126"/>
                <a:gd name="T71" fmla="*/ 4 h 274"/>
                <a:gd name="T72" fmla="*/ 7 w 126"/>
                <a:gd name="T73" fmla="*/ 6 h 274"/>
                <a:gd name="T74" fmla="*/ 7 w 126"/>
                <a:gd name="T75" fmla="*/ 6 h 274"/>
                <a:gd name="T76" fmla="*/ 7 w 126"/>
                <a:gd name="T77" fmla="*/ 0 h 274"/>
                <a:gd name="T78" fmla="*/ 7 w 126"/>
                <a:gd name="T79" fmla="*/ 6 h 274"/>
                <a:gd name="T80" fmla="*/ 7 w 126"/>
                <a:gd name="T81" fmla="*/ 6 h 274"/>
                <a:gd name="T82" fmla="*/ 7 w 126"/>
                <a:gd name="T83" fmla="*/ 6 h 274"/>
                <a:gd name="T84" fmla="*/ 7 w 126"/>
                <a:gd name="T85" fmla="*/ 6 h 274"/>
                <a:gd name="T86" fmla="*/ 7 w 126"/>
                <a:gd name="T87" fmla="*/ 6 h 274"/>
                <a:gd name="T88" fmla="*/ 7 w 126"/>
                <a:gd name="T89" fmla="*/ 6 h 274"/>
                <a:gd name="T90" fmla="*/ 7 w 126"/>
                <a:gd name="T91" fmla="*/ 6 h 274"/>
                <a:gd name="T92" fmla="*/ 7 w 126"/>
                <a:gd name="T93" fmla="*/ 6 h 274"/>
                <a:gd name="T94" fmla="*/ 7 w 126"/>
                <a:gd name="T95" fmla="*/ 6 h 274"/>
                <a:gd name="T96" fmla="*/ 7 w 126"/>
                <a:gd name="T97" fmla="*/ 6 h 274"/>
                <a:gd name="T98" fmla="*/ 7 w 126"/>
                <a:gd name="T99" fmla="*/ 6 h 274"/>
                <a:gd name="T100" fmla="*/ 7 w 126"/>
                <a:gd name="T101" fmla="*/ 6 h 2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6"/>
                <a:gd name="T154" fmla="*/ 0 h 274"/>
                <a:gd name="T155" fmla="*/ 126 w 126"/>
                <a:gd name="T156" fmla="*/ 274 h 27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6" h="274">
                  <a:moveTo>
                    <a:pt x="124" y="232"/>
                  </a:moveTo>
                  <a:lnTo>
                    <a:pt x="120" y="230"/>
                  </a:lnTo>
                  <a:lnTo>
                    <a:pt x="114" y="230"/>
                  </a:lnTo>
                  <a:lnTo>
                    <a:pt x="108" y="242"/>
                  </a:lnTo>
                  <a:lnTo>
                    <a:pt x="102" y="244"/>
                  </a:lnTo>
                  <a:lnTo>
                    <a:pt x="102" y="250"/>
                  </a:lnTo>
                  <a:lnTo>
                    <a:pt x="102" y="252"/>
                  </a:lnTo>
                  <a:lnTo>
                    <a:pt x="100" y="250"/>
                  </a:lnTo>
                  <a:lnTo>
                    <a:pt x="96" y="252"/>
                  </a:lnTo>
                  <a:lnTo>
                    <a:pt x="96" y="256"/>
                  </a:lnTo>
                  <a:lnTo>
                    <a:pt x="10" y="274"/>
                  </a:lnTo>
                  <a:lnTo>
                    <a:pt x="10" y="270"/>
                  </a:lnTo>
                  <a:lnTo>
                    <a:pt x="4" y="264"/>
                  </a:lnTo>
                  <a:lnTo>
                    <a:pt x="4" y="254"/>
                  </a:lnTo>
                  <a:lnTo>
                    <a:pt x="6" y="250"/>
                  </a:lnTo>
                  <a:lnTo>
                    <a:pt x="4" y="240"/>
                  </a:lnTo>
                  <a:lnTo>
                    <a:pt x="0" y="200"/>
                  </a:lnTo>
                  <a:lnTo>
                    <a:pt x="0" y="188"/>
                  </a:lnTo>
                  <a:lnTo>
                    <a:pt x="4" y="164"/>
                  </a:lnTo>
                  <a:lnTo>
                    <a:pt x="8" y="148"/>
                  </a:lnTo>
                  <a:lnTo>
                    <a:pt x="10" y="138"/>
                  </a:lnTo>
                  <a:lnTo>
                    <a:pt x="4" y="128"/>
                  </a:lnTo>
                  <a:lnTo>
                    <a:pt x="4" y="120"/>
                  </a:lnTo>
                  <a:lnTo>
                    <a:pt x="8" y="114"/>
                  </a:lnTo>
                  <a:lnTo>
                    <a:pt x="24" y="102"/>
                  </a:lnTo>
                  <a:lnTo>
                    <a:pt x="32" y="80"/>
                  </a:lnTo>
                  <a:lnTo>
                    <a:pt x="24" y="66"/>
                  </a:lnTo>
                  <a:lnTo>
                    <a:pt x="22" y="60"/>
                  </a:lnTo>
                  <a:lnTo>
                    <a:pt x="26" y="56"/>
                  </a:lnTo>
                  <a:lnTo>
                    <a:pt x="24" y="52"/>
                  </a:lnTo>
                  <a:lnTo>
                    <a:pt x="20" y="38"/>
                  </a:lnTo>
                  <a:lnTo>
                    <a:pt x="24" y="20"/>
                  </a:lnTo>
                  <a:lnTo>
                    <a:pt x="20" y="14"/>
                  </a:lnTo>
                  <a:lnTo>
                    <a:pt x="22" y="10"/>
                  </a:lnTo>
                  <a:lnTo>
                    <a:pt x="26" y="10"/>
                  </a:lnTo>
                  <a:lnTo>
                    <a:pt x="30" y="4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42" y="0"/>
                  </a:lnTo>
                  <a:lnTo>
                    <a:pt x="98" y="168"/>
                  </a:lnTo>
                  <a:lnTo>
                    <a:pt x="100" y="172"/>
                  </a:lnTo>
                  <a:lnTo>
                    <a:pt x="100" y="180"/>
                  </a:lnTo>
                  <a:lnTo>
                    <a:pt x="100" y="182"/>
                  </a:lnTo>
                  <a:lnTo>
                    <a:pt x="114" y="194"/>
                  </a:lnTo>
                  <a:lnTo>
                    <a:pt x="116" y="194"/>
                  </a:lnTo>
                  <a:lnTo>
                    <a:pt x="118" y="200"/>
                  </a:lnTo>
                  <a:lnTo>
                    <a:pt x="118" y="202"/>
                  </a:lnTo>
                  <a:lnTo>
                    <a:pt x="126" y="216"/>
                  </a:lnTo>
                  <a:lnTo>
                    <a:pt x="126" y="220"/>
                  </a:lnTo>
                  <a:lnTo>
                    <a:pt x="124" y="226"/>
                  </a:lnTo>
                  <a:lnTo>
                    <a:pt x="124" y="23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1" name="Freeform 42"/>
            <p:cNvSpPr>
              <a:spLocks/>
            </p:cNvSpPr>
            <p:nvPr/>
          </p:nvSpPr>
          <p:spPr bwMode="grayWhite">
            <a:xfrm>
              <a:off x="4618" y="1072"/>
              <a:ext cx="267" cy="432"/>
            </a:xfrm>
            <a:custGeom>
              <a:avLst/>
              <a:gdLst>
                <a:gd name="T0" fmla="*/ 6 w 288"/>
                <a:gd name="T1" fmla="*/ 7 h 464"/>
                <a:gd name="T2" fmla="*/ 6 w 288"/>
                <a:gd name="T3" fmla="*/ 7 h 464"/>
                <a:gd name="T4" fmla="*/ 6 w 288"/>
                <a:gd name="T5" fmla="*/ 7 h 464"/>
                <a:gd name="T6" fmla="*/ 6 w 288"/>
                <a:gd name="T7" fmla="*/ 7 h 464"/>
                <a:gd name="T8" fmla="*/ 6 w 288"/>
                <a:gd name="T9" fmla="*/ 7 h 464"/>
                <a:gd name="T10" fmla="*/ 6 w 288"/>
                <a:gd name="T11" fmla="*/ 7 h 464"/>
                <a:gd name="T12" fmla="*/ 6 w 288"/>
                <a:gd name="T13" fmla="*/ 7 h 464"/>
                <a:gd name="T14" fmla="*/ 6 w 288"/>
                <a:gd name="T15" fmla="*/ 7 h 464"/>
                <a:gd name="T16" fmla="*/ 6 w 288"/>
                <a:gd name="T17" fmla="*/ 7 h 464"/>
                <a:gd name="T18" fmla="*/ 6 w 288"/>
                <a:gd name="T19" fmla="*/ 7 h 464"/>
                <a:gd name="T20" fmla="*/ 6 w 288"/>
                <a:gd name="T21" fmla="*/ 7 h 464"/>
                <a:gd name="T22" fmla="*/ 6 w 288"/>
                <a:gd name="T23" fmla="*/ 7 h 464"/>
                <a:gd name="T24" fmla="*/ 6 w 288"/>
                <a:gd name="T25" fmla="*/ 7 h 464"/>
                <a:gd name="T26" fmla="*/ 6 w 288"/>
                <a:gd name="T27" fmla="*/ 7 h 464"/>
                <a:gd name="T28" fmla="*/ 6 w 288"/>
                <a:gd name="T29" fmla="*/ 7 h 464"/>
                <a:gd name="T30" fmla="*/ 6 w 288"/>
                <a:gd name="T31" fmla="*/ 7 h 464"/>
                <a:gd name="T32" fmla="*/ 6 w 288"/>
                <a:gd name="T33" fmla="*/ 7 h 464"/>
                <a:gd name="T34" fmla="*/ 6 w 288"/>
                <a:gd name="T35" fmla="*/ 7 h 464"/>
                <a:gd name="T36" fmla="*/ 6 w 288"/>
                <a:gd name="T37" fmla="*/ 7 h 464"/>
                <a:gd name="T38" fmla="*/ 6 w 288"/>
                <a:gd name="T39" fmla="*/ 7 h 464"/>
                <a:gd name="T40" fmla="*/ 6 w 288"/>
                <a:gd name="T41" fmla="*/ 7 h 464"/>
                <a:gd name="T42" fmla="*/ 6 w 288"/>
                <a:gd name="T43" fmla="*/ 7 h 464"/>
                <a:gd name="T44" fmla="*/ 6 w 288"/>
                <a:gd name="T45" fmla="*/ 7 h 464"/>
                <a:gd name="T46" fmla="*/ 6 w 288"/>
                <a:gd name="T47" fmla="*/ 7 h 464"/>
                <a:gd name="T48" fmla="*/ 6 w 288"/>
                <a:gd name="T49" fmla="*/ 7 h 464"/>
                <a:gd name="T50" fmla="*/ 6 w 288"/>
                <a:gd name="T51" fmla="*/ 7 h 464"/>
                <a:gd name="T52" fmla="*/ 6 w 288"/>
                <a:gd name="T53" fmla="*/ 7 h 464"/>
                <a:gd name="T54" fmla="*/ 6 w 288"/>
                <a:gd name="T55" fmla="*/ 7 h 464"/>
                <a:gd name="T56" fmla="*/ 6 w 288"/>
                <a:gd name="T57" fmla="*/ 7 h 464"/>
                <a:gd name="T58" fmla="*/ 6 w 288"/>
                <a:gd name="T59" fmla="*/ 7 h 464"/>
                <a:gd name="T60" fmla="*/ 6 w 288"/>
                <a:gd name="T61" fmla="*/ 7 h 464"/>
                <a:gd name="T62" fmla="*/ 6 w 288"/>
                <a:gd name="T63" fmla="*/ 7 h 464"/>
                <a:gd name="T64" fmla="*/ 6 w 288"/>
                <a:gd name="T65" fmla="*/ 7 h 464"/>
                <a:gd name="T66" fmla="*/ 6 w 288"/>
                <a:gd name="T67" fmla="*/ 7 h 464"/>
                <a:gd name="T68" fmla="*/ 6 w 288"/>
                <a:gd name="T69" fmla="*/ 7 h 464"/>
                <a:gd name="T70" fmla="*/ 6 w 288"/>
                <a:gd name="T71" fmla="*/ 7 h 464"/>
                <a:gd name="T72" fmla="*/ 6 w 288"/>
                <a:gd name="T73" fmla="*/ 7 h 464"/>
                <a:gd name="T74" fmla="*/ 6 w 288"/>
                <a:gd name="T75" fmla="*/ 7 h 464"/>
                <a:gd name="T76" fmla="*/ 6 w 288"/>
                <a:gd name="T77" fmla="*/ 7 h 464"/>
                <a:gd name="T78" fmla="*/ 6 w 288"/>
                <a:gd name="T79" fmla="*/ 2 h 464"/>
                <a:gd name="T80" fmla="*/ 6 w 288"/>
                <a:gd name="T81" fmla="*/ 2 h 464"/>
                <a:gd name="T82" fmla="*/ 6 w 288"/>
                <a:gd name="T83" fmla="*/ 7 h 464"/>
                <a:gd name="T84" fmla="*/ 6 w 288"/>
                <a:gd name="T85" fmla="*/ 7 h 464"/>
                <a:gd name="T86" fmla="*/ 6 w 288"/>
                <a:gd name="T87" fmla="*/ 7 h 464"/>
                <a:gd name="T88" fmla="*/ 6 w 288"/>
                <a:gd name="T89" fmla="*/ 7 h 464"/>
                <a:gd name="T90" fmla="*/ 6 w 288"/>
                <a:gd name="T91" fmla="*/ 7 h 464"/>
                <a:gd name="T92" fmla="*/ 6 w 288"/>
                <a:gd name="T93" fmla="*/ 7 h 464"/>
                <a:gd name="T94" fmla="*/ 6 w 288"/>
                <a:gd name="T95" fmla="*/ 7 h 464"/>
                <a:gd name="T96" fmla="*/ 6 w 288"/>
                <a:gd name="T97" fmla="*/ 7 h 464"/>
                <a:gd name="T98" fmla="*/ 6 w 288"/>
                <a:gd name="T99" fmla="*/ 7 h 464"/>
                <a:gd name="T100" fmla="*/ 6 w 288"/>
                <a:gd name="T101" fmla="*/ 7 h 464"/>
                <a:gd name="T102" fmla="*/ 6 w 288"/>
                <a:gd name="T103" fmla="*/ 7 h 464"/>
                <a:gd name="T104" fmla="*/ 6 w 288"/>
                <a:gd name="T105" fmla="*/ 7 h 464"/>
                <a:gd name="T106" fmla="*/ 6 w 288"/>
                <a:gd name="T107" fmla="*/ 7 h 464"/>
                <a:gd name="T108" fmla="*/ 6 w 288"/>
                <a:gd name="T109" fmla="*/ 7 h 464"/>
                <a:gd name="T110" fmla="*/ 6 w 288"/>
                <a:gd name="T111" fmla="*/ 7 h 46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8"/>
                <a:gd name="T169" fmla="*/ 0 h 464"/>
                <a:gd name="T170" fmla="*/ 288 w 288"/>
                <a:gd name="T171" fmla="*/ 464 h 46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8" h="464">
                  <a:moveTo>
                    <a:pt x="0" y="248"/>
                  </a:moveTo>
                  <a:lnTo>
                    <a:pt x="56" y="416"/>
                  </a:lnTo>
                  <a:lnTo>
                    <a:pt x="58" y="420"/>
                  </a:lnTo>
                  <a:lnTo>
                    <a:pt x="58" y="428"/>
                  </a:lnTo>
                  <a:lnTo>
                    <a:pt x="58" y="430"/>
                  </a:lnTo>
                  <a:lnTo>
                    <a:pt x="72" y="442"/>
                  </a:lnTo>
                  <a:lnTo>
                    <a:pt x="74" y="442"/>
                  </a:lnTo>
                  <a:lnTo>
                    <a:pt x="76" y="448"/>
                  </a:lnTo>
                  <a:lnTo>
                    <a:pt x="76" y="450"/>
                  </a:lnTo>
                  <a:lnTo>
                    <a:pt x="84" y="464"/>
                  </a:lnTo>
                  <a:lnTo>
                    <a:pt x="86" y="462"/>
                  </a:lnTo>
                  <a:lnTo>
                    <a:pt x="88" y="450"/>
                  </a:lnTo>
                  <a:lnTo>
                    <a:pt x="88" y="438"/>
                  </a:lnTo>
                  <a:lnTo>
                    <a:pt x="94" y="426"/>
                  </a:lnTo>
                  <a:lnTo>
                    <a:pt x="100" y="408"/>
                  </a:lnTo>
                  <a:lnTo>
                    <a:pt x="106" y="400"/>
                  </a:lnTo>
                  <a:lnTo>
                    <a:pt x="108" y="396"/>
                  </a:lnTo>
                  <a:lnTo>
                    <a:pt x="104" y="394"/>
                  </a:lnTo>
                  <a:lnTo>
                    <a:pt x="100" y="384"/>
                  </a:lnTo>
                  <a:lnTo>
                    <a:pt x="118" y="366"/>
                  </a:lnTo>
                  <a:lnTo>
                    <a:pt x="122" y="368"/>
                  </a:lnTo>
                  <a:lnTo>
                    <a:pt x="124" y="376"/>
                  </a:lnTo>
                  <a:lnTo>
                    <a:pt x="126" y="378"/>
                  </a:lnTo>
                  <a:lnTo>
                    <a:pt x="130" y="376"/>
                  </a:lnTo>
                  <a:lnTo>
                    <a:pt x="130" y="368"/>
                  </a:lnTo>
                  <a:lnTo>
                    <a:pt x="130" y="362"/>
                  </a:lnTo>
                  <a:lnTo>
                    <a:pt x="144" y="360"/>
                  </a:lnTo>
                  <a:lnTo>
                    <a:pt x="150" y="356"/>
                  </a:lnTo>
                  <a:lnTo>
                    <a:pt x="150" y="348"/>
                  </a:lnTo>
                  <a:lnTo>
                    <a:pt x="154" y="346"/>
                  </a:lnTo>
                  <a:lnTo>
                    <a:pt x="160" y="346"/>
                  </a:lnTo>
                  <a:lnTo>
                    <a:pt x="166" y="342"/>
                  </a:lnTo>
                  <a:lnTo>
                    <a:pt x="168" y="338"/>
                  </a:lnTo>
                  <a:lnTo>
                    <a:pt x="172" y="328"/>
                  </a:lnTo>
                  <a:lnTo>
                    <a:pt x="170" y="318"/>
                  </a:lnTo>
                  <a:lnTo>
                    <a:pt x="178" y="308"/>
                  </a:lnTo>
                  <a:lnTo>
                    <a:pt x="178" y="302"/>
                  </a:lnTo>
                  <a:lnTo>
                    <a:pt x="182" y="302"/>
                  </a:lnTo>
                  <a:lnTo>
                    <a:pt x="192" y="304"/>
                  </a:lnTo>
                  <a:lnTo>
                    <a:pt x="198" y="300"/>
                  </a:lnTo>
                  <a:lnTo>
                    <a:pt x="200" y="296"/>
                  </a:lnTo>
                  <a:lnTo>
                    <a:pt x="204" y="286"/>
                  </a:lnTo>
                  <a:lnTo>
                    <a:pt x="208" y="286"/>
                  </a:lnTo>
                  <a:lnTo>
                    <a:pt x="216" y="274"/>
                  </a:lnTo>
                  <a:lnTo>
                    <a:pt x="226" y="276"/>
                  </a:lnTo>
                  <a:lnTo>
                    <a:pt x="234" y="282"/>
                  </a:lnTo>
                  <a:lnTo>
                    <a:pt x="244" y="264"/>
                  </a:lnTo>
                  <a:lnTo>
                    <a:pt x="252" y="258"/>
                  </a:lnTo>
                  <a:lnTo>
                    <a:pt x="268" y="246"/>
                  </a:lnTo>
                  <a:lnTo>
                    <a:pt x="272" y="238"/>
                  </a:lnTo>
                  <a:lnTo>
                    <a:pt x="274" y="236"/>
                  </a:lnTo>
                  <a:lnTo>
                    <a:pt x="278" y="236"/>
                  </a:lnTo>
                  <a:lnTo>
                    <a:pt x="286" y="234"/>
                  </a:lnTo>
                  <a:lnTo>
                    <a:pt x="288" y="226"/>
                  </a:lnTo>
                  <a:lnTo>
                    <a:pt x="288" y="218"/>
                  </a:lnTo>
                  <a:lnTo>
                    <a:pt x="282" y="216"/>
                  </a:lnTo>
                  <a:lnTo>
                    <a:pt x="280" y="216"/>
                  </a:lnTo>
                  <a:lnTo>
                    <a:pt x="276" y="214"/>
                  </a:lnTo>
                  <a:lnTo>
                    <a:pt x="280" y="208"/>
                  </a:lnTo>
                  <a:lnTo>
                    <a:pt x="282" y="206"/>
                  </a:lnTo>
                  <a:lnTo>
                    <a:pt x="280" y="200"/>
                  </a:lnTo>
                  <a:lnTo>
                    <a:pt x="276" y="188"/>
                  </a:lnTo>
                  <a:lnTo>
                    <a:pt x="268" y="184"/>
                  </a:lnTo>
                  <a:lnTo>
                    <a:pt x="262" y="184"/>
                  </a:lnTo>
                  <a:lnTo>
                    <a:pt x="260" y="188"/>
                  </a:lnTo>
                  <a:lnTo>
                    <a:pt x="254" y="190"/>
                  </a:lnTo>
                  <a:lnTo>
                    <a:pt x="248" y="188"/>
                  </a:lnTo>
                  <a:lnTo>
                    <a:pt x="240" y="162"/>
                  </a:lnTo>
                  <a:lnTo>
                    <a:pt x="244" y="158"/>
                  </a:lnTo>
                  <a:lnTo>
                    <a:pt x="242" y="154"/>
                  </a:lnTo>
                  <a:lnTo>
                    <a:pt x="240" y="152"/>
                  </a:lnTo>
                  <a:lnTo>
                    <a:pt x="236" y="152"/>
                  </a:lnTo>
                  <a:lnTo>
                    <a:pt x="232" y="154"/>
                  </a:lnTo>
                  <a:lnTo>
                    <a:pt x="222" y="150"/>
                  </a:lnTo>
                  <a:lnTo>
                    <a:pt x="216" y="150"/>
                  </a:lnTo>
                  <a:lnTo>
                    <a:pt x="212" y="148"/>
                  </a:lnTo>
                  <a:lnTo>
                    <a:pt x="208" y="132"/>
                  </a:lnTo>
                  <a:lnTo>
                    <a:pt x="208" y="130"/>
                  </a:lnTo>
                  <a:lnTo>
                    <a:pt x="172" y="20"/>
                  </a:lnTo>
                  <a:lnTo>
                    <a:pt x="142" y="2"/>
                  </a:lnTo>
                  <a:lnTo>
                    <a:pt x="134" y="0"/>
                  </a:lnTo>
                  <a:lnTo>
                    <a:pt x="128" y="2"/>
                  </a:lnTo>
                  <a:lnTo>
                    <a:pt x="124" y="6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08" y="16"/>
                  </a:lnTo>
                  <a:lnTo>
                    <a:pt x="92" y="30"/>
                  </a:lnTo>
                  <a:lnTo>
                    <a:pt x="88" y="30"/>
                  </a:lnTo>
                  <a:lnTo>
                    <a:pt x="82" y="22"/>
                  </a:lnTo>
                  <a:lnTo>
                    <a:pt x="82" y="12"/>
                  </a:lnTo>
                  <a:lnTo>
                    <a:pt x="80" y="8"/>
                  </a:lnTo>
                  <a:lnTo>
                    <a:pt x="74" y="8"/>
                  </a:lnTo>
                  <a:lnTo>
                    <a:pt x="64" y="12"/>
                  </a:lnTo>
                  <a:lnTo>
                    <a:pt x="38" y="96"/>
                  </a:lnTo>
                  <a:lnTo>
                    <a:pt x="38" y="110"/>
                  </a:lnTo>
                  <a:lnTo>
                    <a:pt x="42" y="114"/>
                  </a:lnTo>
                  <a:lnTo>
                    <a:pt x="42" y="124"/>
                  </a:lnTo>
                  <a:lnTo>
                    <a:pt x="40" y="130"/>
                  </a:lnTo>
                  <a:lnTo>
                    <a:pt x="36" y="134"/>
                  </a:lnTo>
                  <a:lnTo>
                    <a:pt x="32" y="142"/>
                  </a:lnTo>
                  <a:lnTo>
                    <a:pt x="40" y="176"/>
                  </a:lnTo>
                  <a:lnTo>
                    <a:pt x="36" y="188"/>
                  </a:lnTo>
                  <a:lnTo>
                    <a:pt x="36" y="196"/>
                  </a:lnTo>
                  <a:lnTo>
                    <a:pt x="24" y="214"/>
                  </a:lnTo>
                  <a:lnTo>
                    <a:pt x="22" y="220"/>
                  </a:lnTo>
                  <a:lnTo>
                    <a:pt x="26" y="230"/>
                  </a:lnTo>
                  <a:lnTo>
                    <a:pt x="26" y="232"/>
                  </a:lnTo>
                  <a:lnTo>
                    <a:pt x="18" y="232"/>
                  </a:lnTo>
                  <a:lnTo>
                    <a:pt x="20" y="240"/>
                  </a:lnTo>
                  <a:lnTo>
                    <a:pt x="18" y="246"/>
                  </a:lnTo>
                  <a:lnTo>
                    <a:pt x="14" y="246"/>
                  </a:lnTo>
                  <a:lnTo>
                    <a:pt x="8" y="244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2" name="Freeform 43"/>
            <p:cNvSpPr>
              <a:spLocks/>
            </p:cNvSpPr>
            <p:nvPr/>
          </p:nvSpPr>
          <p:spPr bwMode="grayWhite">
            <a:xfrm>
              <a:off x="3122" y="2315"/>
              <a:ext cx="363" cy="336"/>
            </a:xfrm>
            <a:custGeom>
              <a:avLst/>
              <a:gdLst>
                <a:gd name="T0" fmla="*/ 0 w 392"/>
                <a:gd name="T1" fmla="*/ 7 h 360"/>
                <a:gd name="T2" fmla="*/ 6 w 392"/>
                <a:gd name="T3" fmla="*/ 0 h 360"/>
                <a:gd name="T4" fmla="*/ 6 w 392"/>
                <a:gd name="T5" fmla="*/ 4 h 360"/>
                <a:gd name="T6" fmla="*/ 6 w 392"/>
                <a:gd name="T7" fmla="*/ 7 h 360"/>
                <a:gd name="T8" fmla="*/ 6 w 392"/>
                <a:gd name="T9" fmla="*/ 7 h 360"/>
                <a:gd name="T10" fmla="*/ 6 w 392"/>
                <a:gd name="T11" fmla="*/ 7 h 360"/>
                <a:gd name="T12" fmla="*/ 6 w 392"/>
                <a:gd name="T13" fmla="*/ 7 h 360"/>
                <a:gd name="T14" fmla="*/ 6 w 392"/>
                <a:gd name="T15" fmla="*/ 7 h 360"/>
                <a:gd name="T16" fmla="*/ 6 w 392"/>
                <a:gd name="T17" fmla="*/ 7 h 360"/>
                <a:gd name="T18" fmla="*/ 6 w 392"/>
                <a:gd name="T19" fmla="*/ 7 h 360"/>
                <a:gd name="T20" fmla="*/ 6 w 392"/>
                <a:gd name="T21" fmla="*/ 7 h 360"/>
                <a:gd name="T22" fmla="*/ 6 w 392"/>
                <a:gd name="T23" fmla="*/ 7 h 360"/>
                <a:gd name="T24" fmla="*/ 6 w 392"/>
                <a:gd name="T25" fmla="*/ 7 h 360"/>
                <a:gd name="T26" fmla="*/ 6 w 392"/>
                <a:gd name="T27" fmla="*/ 7 h 360"/>
                <a:gd name="T28" fmla="*/ 6 w 392"/>
                <a:gd name="T29" fmla="*/ 7 h 360"/>
                <a:gd name="T30" fmla="*/ 6 w 392"/>
                <a:gd name="T31" fmla="*/ 7 h 360"/>
                <a:gd name="T32" fmla="*/ 6 w 392"/>
                <a:gd name="T33" fmla="*/ 7 h 360"/>
                <a:gd name="T34" fmla="*/ 6 w 392"/>
                <a:gd name="T35" fmla="*/ 7 h 360"/>
                <a:gd name="T36" fmla="*/ 6 w 392"/>
                <a:gd name="T37" fmla="*/ 7 h 360"/>
                <a:gd name="T38" fmla="*/ 6 w 392"/>
                <a:gd name="T39" fmla="*/ 7 h 360"/>
                <a:gd name="T40" fmla="*/ 6 w 392"/>
                <a:gd name="T41" fmla="*/ 7 h 360"/>
                <a:gd name="T42" fmla="*/ 6 w 392"/>
                <a:gd name="T43" fmla="*/ 7 h 360"/>
                <a:gd name="T44" fmla="*/ 6 w 392"/>
                <a:gd name="T45" fmla="*/ 7 h 360"/>
                <a:gd name="T46" fmla="*/ 6 w 392"/>
                <a:gd name="T47" fmla="*/ 7 h 360"/>
                <a:gd name="T48" fmla="*/ 6 w 392"/>
                <a:gd name="T49" fmla="*/ 7 h 360"/>
                <a:gd name="T50" fmla="*/ 6 w 392"/>
                <a:gd name="T51" fmla="*/ 7 h 360"/>
                <a:gd name="T52" fmla="*/ 6 w 392"/>
                <a:gd name="T53" fmla="*/ 7 h 360"/>
                <a:gd name="T54" fmla="*/ 6 w 392"/>
                <a:gd name="T55" fmla="*/ 7 h 360"/>
                <a:gd name="T56" fmla="*/ 6 w 392"/>
                <a:gd name="T57" fmla="*/ 7 h 360"/>
                <a:gd name="T58" fmla="*/ 6 w 392"/>
                <a:gd name="T59" fmla="*/ 7 h 360"/>
                <a:gd name="T60" fmla="*/ 6 w 392"/>
                <a:gd name="T61" fmla="*/ 7 h 360"/>
                <a:gd name="T62" fmla="*/ 6 w 392"/>
                <a:gd name="T63" fmla="*/ 7 h 360"/>
                <a:gd name="T64" fmla="*/ 6 w 392"/>
                <a:gd name="T65" fmla="*/ 7 h 360"/>
                <a:gd name="T66" fmla="*/ 6 w 392"/>
                <a:gd name="T67" fmla="*/ 7 h 360"/>
                <a:gd name="T68" fmla="*/ 6 w 392"/>
                <a:gd name="T69" fmla="*/ 7 h 360"/>
                <a:gd name="T70" fmla="*/ 6 w 392"/>
                <a:gd name="T71" fmla="*/ 7 h 360"/>
                <a:gd name="T72" fmla="*/ 6 w 392"/>
                <a:gd name="T73" fmla="*/ 7 h 360"/>
                <a:gd name="T74" fmla="*/ 6 w 392"/>
                <a:gd name="T75" fmla="*/ 7 h 360"/>
                <a:gd name="T76" fmla="*/ 6 w 392"/>
                <a:gd name="T77" fmla="*/ 7 h 360"/>
                <a:gd name="T78" fmla="*/ 6 w 392"/>
                <a:gd name="T79" fmla="*/ 7 h 360"/>
                <a:gd name="T80" fmla="*/ 6 w 392"/>
                <a:gd name="T81" fmla="*/ 7 h 360"/>
                <a:gd name="T82" fmla="*/ 6 w 392"/>
                <a:gd name="T83" fmla="*/ 7 h 360"/>
                <a:gd name="T84" fmla="*/ 6 w 392"/>
                <a:gd name="T85" fmla="*/ 7 h 360"/>
                <a:gd name="T86" fmla="*/ 6 w 392"/>
                <a:gd name="T87" fmla="*/ 7 h 360"/>
                <a:gd name="T88" fmla="*/ 6 w 392"/>
                <a:gd name="T89" fmla="*/ 7 h 360"/>
                <a:gd name="T90" fmla="*/ 6 w 392"/>
                <a:gd name="T91" fmla="*/ 7 h 360"/>
                <a:gd name="T92" fmla="*/ 6 w 392"/>
                <a:gd name="T93" fmla="*/ 7 h 360"/>
                <a:gd name="T94" fmla="*/ 6 w 392"/>
                <a:gd name="T95" fmla="*/ 7 h 360"/>
                <a:gd name="T96" fmla="*/ 0 w 392"/>
                <a:gd name="T97" fmla="*/ 7 h 3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92"/>
                <a:gd name="T148" fmla="*/ 0 h 360"/>
                <a:gd name="T149" fmla="*/ 392 w 392"/>
                <a:gd name="T150" fmla="*/ 360 h 3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92" h="360">
                  <a:moveTo>
                    <a:pt x="0" y="16"/>
                  </a:moveTo>
                  <a:lnTo>
                    <a:pt x="352" y="0"/>
                  </a:lnTo>
                  <a:lnTo>
                    <a:pt x="350" y="4"/>
                  </a:lnTo>
                  <a:lnTo>
                    <a:pt x="358" y="10"/>
                  </a:lnTo>
                  <a:lnTo>
                    <a:pt x="362" y="18"/>
                  </a:lnTo>
                  <a:lnTo>
                    <a:pt x="360" y="26"/>
                  </a:lnTo>
                  <a:lnTo>
                    <a:pt x="350" y="34"/>
                  </a:lnTo>
                  <a:lnTo>
                    <a:pt x="340" y="46"/>
                  </a:lnTo>
                  <a:lnTo>
                    <a:pt x="338" y="52"/>
                  </a:lnTo>
                  <a:lnTo>
                    <a:pt x="392" y="48"/>
                  </a:lnTo>
                  <a:lnTo>
                    <a:pt x="390" y="54"/>
                  </a:lnTo>
                  <a:lnTo>
                    <a:pt x="392" y="58"/>
                  </a:lnTo>
                  <a:lnTo>
                    <a:pt x="388" y="66"/>
                  </a:lnTo>
                  <a:lnTo>
                    <a:pt x="378" y="76"/>
                  </a:lnTo>
                  <a:lnTo>
                    <a:pt x="374" y="98"/>
                  </a:lnTo>
                  <a:lnTo>
                    <a:pt x="364" y="110"/>
                  </a:lnTo>
                  <a:lnTo>
                    <a:pt x="366" y="124"/>
                  </a:lnTo>
                  <a:lnTo>
                    <a:pt x="364" y="142"/>
                  </a:lnTo>
                  <a:lnTo>
                    <a:pt x="362" y="142"/>
                  </a:lnTo>
                  <a:lnTo>
                    <a:pt x="354" y="152"/>
                  </a:lnTo>
                  <a:lnTo>
                    <a:pt x="352" y="156"/>
                  </a:lnTo>
                  <a:lnTo>
                    <a:pt x="336" y="170"/>
                  </a:lnTo>
                  <a:lnTo>
                    <a:pt x="332" y="186"/>
                  </a:lnTo>
                  <a:lnTo>
                    <a:pt x="332" y="200"/>
                  </a:lnTo>
                  <a:lnTo>
                    <a:pt x="330" y="210"/>
                  </a:lnTo>
                  <a:lnTo>
                    <a:pt x="316" y="218"/>
                  </a:lnTo>
                  <a:lnTo>
                    <a:pt x="306" y="234"/>
                  </a:lnTo>
                  <a:lnTo>
                    <a:pt x="302" y="238"/>
                  </a:lnTo>
                  <a:lnTo>
                    <a:pt x="302" y="250"/>
                  </a:lnTo>
                  <a:lnTo>
                    <a:pt x="294" y="260"/>
                  </a:lnTo>
                  <a:lnTo>
                    <a:pt x="294" y="270"/>
                  </a:lnTo>
                  <a:lnTo>
                    <a:pt x="290" y="282"/>
                  </a:lnTo>
                  <a:lnTo>
                    <a:pt x="282" y="296"/>
                  </a:lnTo>
                  <a:lnTo>
                    <a:pt x="284" y="312"/>
                  </a:lnTo>
                  <a:lnTo>
                    <a:pt x="292" y="320"/>
                  </a:lnTo>
                  <a:lnTo>
                    <a:pt x="294" y="330"/>
                  </a:lnTo>
                  <a:lnTo>
                    <a:pt x="296" y="332"/>
                  </a:lnTo>
                  <a:lnTo>
                    <a:pt x="296" y="336"/>
                  </a:lnTo>
                  <a:lnTo>
                    <a:pt x="292" y="340"/>
                  </a:lnTo>
                  <a:lnTo>
                    <a:pt x="290" y="348"/>
                  </a:lnTo>
                  <a:lnTo>
                    <a:pt x="290" y="354"/>
                  </a:lnTo>
                  <a:lnTo>
                    <a:pt x="50" y="360"/>
                  </a:lnTo>
                  <a:lnTo>
                    <a:pt x="50" y="308"/>
                  </a:lnTo>
                  <a:lnTo>
                    <a:pt x="38" y="306"/>
                  </a:lnTo>
                  <a:lnTo>
                    <a:pt x="28" y="310"/>
                  </a:lnTo>
                  <a:lnTo>
                    <a:pt x="24" y="308"/>
                  </a:lnTo>
                  <a:lnTo>
                    <a:pt x="12" y="300"/>
                  </a:lnTo>
                  <a:lnTo>
                    <a:pt x="14" y="1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3" name="Freeform 44"/>
            <p:cNvSpPr>
              <a:spLocks/>
            </p:cNvSpPr>
            <p:nvPr/>
          </p:nvSpPr>
          <p:spPr bwMode="grayWhite">
            <a:xfrm>
              <a:off x="1704" y="1706"/>
              <a:ext cx="416" cy="513"/>
            </a:xfrm>
            <a:custGeom>
              <a:avLst/>
              <a:gdLst>
                <a:gd name="T0" fmla="*/ 7 w 446"/>
                <a:gd name="T1" fmla="*/ 6 h 554"/>
                <a:gd name="T2" fmla="*/ 7 w 446"/>
                <a:gd name="T3" fmla="*/ 6 h 554"/>
                <a:gd name="T4" fmla="*/ 7 w 446"/>
                <a:gd name="T5" fmla="*/ 6 h 554"/>
                <a:gd name="T6" fmla="*/ 7 w 446"/>
                <a:gd name="T7" fmla="*/ 6 h 554"/>
                <a:gd name="T8" fmla="*/ 7 w 446"/>
                <a:gd name="T9" fmla="*/ 0 h 554"/>
                <a:gd name="T10" fmla="*/ 0 w 446"/>
                <a:gd name="T11" fmla="*/ 6 h 554"/>
                <a:gd name="T12" fmla="*/ 0 w 446"/>
                <a:gd name="T13" fmla="*/ 6 h 554"/>
                <a:gd name="T14" fmla="*/ 7 w 446"/>
                <a:gd name="T15" fmla="*/ 6 h 5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6"/>
                <a:gd name="T25" fmla="*/ 0 h 554"/>
                <a:gd name="T26" fmla="*/ 446 w 446"/>
                <a:gd name="T27" fmla="*/ 554 h 5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6" h="554">
                  <a:moveTo>
                    <a:pt x="392" y="554"/>
                  </a:moveTo>
                  <a:lnTo>
                    <a:pt x="446" y="158"/>
                  </a:lnTo>
                  <a:lnTo>
                    <a:pt x="300" y="136"/>
                  </a:lnTo>
                  <a:lnTo>
                    <a:pt x="314" y="40"/>
                  </a:lnTo>
                  <a:lnTo>
                    <a:pt x="96" y="0"/>
                  </a:lnTo>
                  <a:lnTo>
                    <a:pt x="0" y="492"/>
                  </a:lnTo>
                  <a:lnTo>
                    <a:pt x="392" y="55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4" name="Freeform 45"/>
            <p:cNvSpPr>
              <a:spLocks/>
            </p:cNvSpPr>
            <p:nvPr/>
          </p:nvSpPr>
          <p:spPr bwMode="grayWhite">
            <a:xfrm>
              <a:off x="1775" y="1050"/>
              <a:ext cx="749" cy="474"/>
            </a:xfrm>
            <a:custGeom>
              <a:avLst/>
              <a:gdLst>
                <a:gd name="T0" fmla="*/ 7 w 806"/>
                <a:gd name="T1" fmla="*/ 7 h 510"/>
                <a:gd name="T2" fmla="*/ 7 w 806"/>
                <a:gd name="T3" fmla="*/ 7 h 510"/>
                <a:gd name="T4" fmla="*/ 7 w 806"/>
                <a:gd name="T5" fmla="*/ 7 h 510"/>
                <a:gd name="T6" fmla="*/ 7 w 806"/>
                <a:gd name="T7" fmla="*/ 7 h 510"/>
                <a:gd name="T8" fmla="*/ 7 w 806"/>
                <a:gd name="T9" fmla="*/ 7 h 510"/>
                <a:gd name="T10" fmla="*/ 7 w 806"/>
                <a:gd name="T11" fmla="*/ 7 h 510"/>
                <a:gd name="T12" fmla="*/ 7 w 806"/>
                <a:gd name="T13" fmla="*/ 7 h 510"/>
                <a:gd name="T14" fmla="*/ 7 w 806"/>
                <a:gd name="T15" fmla="*/ 7 h 510"/>
                <a:gd name="T16" fmla="*/ 7 w 806"/>
                <a:gd name="T17" fmla="*/ 7 h 510"/>
                <a:gd name="T18" fmla="*/ 7 w 806"/>
                <a:gd name="T19" fmla="*/ 7 h 510"/>
                <a:gd name="T20" fmla="*/ 7 w 806"/>
                <a:gd name="T21" fmla="*/ 7 h 510"/>
                <a:gd name="T22" fmla="*/ 7 w 806"/>
                <a:gd name="T23" fmla="*/ 7 h 510"/>
                <a:gd name="T24" fmla="*/ 7 w 806"/>
                <a:gd name="T25" fmla="*/ 7 h 510"/>
                <a:gd name="T26" fmla="*/ 7 w 806"/>
                <a:gd name="T27" fmla="*/ 7 h 510"/>
                <a:gd name="T28" fmla="*/ 7 w 806"/>
                <a:gd name="T29" fmla="*/ 7 h 510"/>
                <a:gd name="T30" fmla="*/ 7 w 806"/>
                <a:gd name="T31" fmla="*/ 7 h 510"/>
                <a:gd name="T32" fmla="*/ 7 w 806"/>
                <a:gd name="T33" fmla="*/ 7 h 510"/>
                <a:gd name="T34" fmla="*/ 7 w 806"/>
                <a:gd name="T35" fmla="*/ 7 h 510"/>
                <a:gd name="T36" fmla="*/ 7 w 806"/>
                <a:gd name="T37" fmla="*/ 7 h 510"/>
                <a:gd name="T38" fmla="*/ 7 w 806"/>
                <a:gd name="T39" fmla="*/ 7 h 510"/>
                <a:gd name="T40" fmla="*/ 7 w 806"/>
                <a:gd name="T41" fmla="*/ 7 h 510"/>
                <a:gd name="T42" fmla="*/ 7 w 806"/>
                <a:gd name="T43" fmla="*/ 7 h 510"/>
                <a:gd name="T44" fmla="*/ 7 w 806"/>
                <a:gd name="T45" fmla="*/ 7 h 510"/>
                <a:gd name="T46" fmla="*/ 7 w 806"/>
                <a:gd name="T47" fmla="*/ 7 h 510"/>
                <a:gd name="T48" fmla="*/ 7 w 806"/>
                <a:gd name="T49" fmla="*/ 7 h 510"/>
                <a:gd name="T50" fmla="*/ 7 w 806"/>
                <a:gd name="T51" fmla="*/ 7 h 510"/>
                <a:gd name="T52" fmla="*/ 7 w 806"/>
                <a:gd name="T53" fmla="*/ 7 h 510"/>
                <a:gd name="T54" fmla="*/ 7 w 806"/>
                <a:gd name="T55" fmla="*/ 7 h 510"/>
                <a:gd name="T56" fmla="*/ 7 w 806"/>
                <a:gd name="T57" fmla="*/ 7 h 510"/>
                <a:gd name="T58" fmla="*/ 7 w 806"/>
                <a:gd name="T59" fmla="*/ 7 h 510"/>
                <a:gd name="T60" fmla="*/ 7 w 806"/>
                <a:gd name="T61" fmla="*/ 7 h 510"/>
                <a:gd name="T62" fmla="*/ 7 w 806"/>
                <a:gd name="T63" fmla="*/ 7 h 510"/>
                <a:gd name="T64" fmla="*/ 0 w 806"/>
                <a:gd name="T65" fmla="*/ 7 h 510"/>
                <a:gd name="T66" fmla="*/ 7 w 806"/>
                <a:gd name="T67" fmla="*/ 7 h 510"/>
                <a:gd name="T68" fmla="*/ 7 w 806"/>
                <a:gd name="T69" fmla="*/ 7 h 510"/>
                <a:gd name="T70" fmla="*/ 7 w 806"/>
                <a:gd name="T71" fmla="*/ 7 h 5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06"/>
                <a:gd name="T109" fmla="*/ 0 h 510"/>
                <a:gd name="T110" fmla="*/ 806 w 806"/>
                <a:gd name="T111" fmla="*/ 510 h 51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06" h="510">
                  <a:moveTo>
                    <a:pt x="772" y="510"/>
                  </a:moveTo>
                  <a:lnTo>
                    <a:pt x="282" y="450"/>
                  </a:lnTo>
                  <a:lnTo>
                    <a:pt x="274" y="500"/>
                  </a:lnTo>
                  <a:lnTo>
                    <a:pt x="268" y="492"/>
                  </a:lnTo>
                  <a:lnTo>
                    <a:pt x="266" y="480"/>
                  </a:lnTo>
                  <a:lnTo>
                    <a:pt x="256" y="472"/>
                  </a:lnTo>
                  <a:lnTo>
                    <a:pt x="246" y="478"/>
                  </a:lnTo>
                  <a:lnTo>
                    <a:pt x="248" y="486"/>
                  </a:lnTo>
                  <a:lnTo>
                    <a:pt x="228" y="486"/>
                  </a:lnTo>
                  <a:lnTo>
                    <a:pt x="224" y="488"/>
                  </a:lnTo>
                  <a:lnTo>
                    <a:pt x="216" y="482"/>
                  </a:lnTo>
                  <a:lnTo>
                    <a:pt x="196" y="482"/>
                  </a:lnTo>
                  <a:lnTo>
                    <a:pt x="192" y="478"/>
                  </a:lnTo>
                  <a:lnTo>
                    <a:pt x="188" y="478"/>
                  </a:lnTo>
                  <a:lnTo>
                    <a:pt x="180" y="486"/>
                  </a:lnTo>
                  <a:lnTo>
                    <a:pt x="174" y="484"/>
                  </a:lnTo>
                  <a:lnTo>
                    <a:pt x="160" y="478"/>
                  </a:lnTo>
                  <a:lnTo>
                    <a:pt x="154" y="480"/>
                  </a:lnTo>
                  <a:lnTo>
                    <a:pt x="150" y="490"/>
                  </a:lnTo>
                  <a:lnTo>
                    <a:pt x="140" y="484"/>
                  </a:lnTo>
                  <a:lnTo>
                    <a:pt x="134" y="474"/>
                  </a:lnTo>
                  <a:lnTo>
                    <a:pt x="134" y="470"/>
                  </a:lnTo>
                  <a:lnTo>
                    <a:pt x="138" y="458"/>
                  </a:lnTo>
                  <a:lnTo>
                    <a:pt x="136" y="450"/>
                  </a:lnTo>
                  <a:lnTo>
                    <a:pt x="128" y="442"/>
                  </a:lnTo>
                  <a:lnTo>
                    <a:pt x="120" y="442"/>
                  </a:lnTo>
                  <a:lnTo>
                    <a:pt x="112" y="428"/>
                  </a:lnTo>
                  <a:lnTo>
                    <a:pt x="118" y="420"/>
                  </a:lnTo>
                  <a:lnTo>
                    <a:pt x="118" y="414"/>
                  </a:lnTo>
                  <a:lnTo>
                    <a:pt x="110" y="402"/>
                  </a:lnTo>
                  <a:lnTo>
                    <a:pt x="106" y="390"/>
                  </a:lnTo>
                  <a:lnTo>
                    <a:pt x="106" y="370"/>
                  </a:lnTo>
                  <a:lnTo>
                    <a:pt x="108" y="358"/>
                  </a:lnTo>
                  <a:lnTo>
                    <a:pt x="104" y="354"/>
                  </a:lnTo>
                  <a:lnTo>
                    <a:pt x="100" y="352"/>
                  </a:lnTo>
                  <a:lnTo>
                    <a:pt x="98" y="344"/>
                  </a:lnTo>
                  <a:lnTo>
                    <a:pt x="96" y="344"/>
                  </a:lnTo>
                  <a:lnTo>
                    <a:pt x="92" y="344"/>
                  </a:lnTo>
                  <a:lnTo>
                    <a:pt x="72" y="362"/>
                  </a:lnTo>
                  <a:lnTo>
                    <a:pt x="68" y="362"/>
                  </a:lnTo>
                  <a:lnTo>
                    <a:pt x="54" y="350"/>
                  </a:lnTo>
                  <a:lnTo>
                    <a:pt x="58" y="342"/>
                  </a:lnTo>
                  <a:lnTo>
                    <a:pt x="56" y="336"/>
                  </a:lnTo>
                  <a:lnTo>
                    <a:pt x="56" y="328"/>
                  </a:lnTo>
                  <a:lnTo>
                    <a:pt x="68" y="320"/>
                  </a:lnTo>
                  <a:lnTo>
                    <a:pt x="68" y="310"/>
                  </a:lnTo>
                  <a:lnTo>
                    <a:pt x="66" y="310"/>
                  </a:lnTo>
                  <a:lnTo>
                    <a:pt x="68" y="294"/>
                  </a:lnTo>
                  <a:lnTo>
                    <a:pt x="74" y="288"/>
                  </a:lnTo>
                  <a:lnTo>
                    <a:pt x="72" y="284"/>
                  </a:lnTo>
                  <a:lnTo>
                    <a:pt x="88" y="252"/>
                  </a:lnTo>
                  <a:lnTo>
                    <a:pt x="84" y="246"/>
                  </a:lnTo>
                  <a:lnTo>
                    <a:pt x="68" y="244"/>
                  </a:lnTo>
                  <a:lnTo>
                    <a:pt x="68" y="236"/>
                  </a:lnTo>
                  <a:lnTo>
                    <a:pt x="58" y="236"/>
                  </a:lnTo>
                  <a:lnTo>
                    <a:pt x="52" y="222"/>
                  </a:lnTo>
                  <a:lnTo>
                    <a:pt x="50" y="210"/>
                  </a:lnTo>
                  <a:lnTo>
                    <a:pt x="38" y="184"/>
                  </a:lnTo>
                  <a:lnTo>
                    <a:pt x="20" y="168"/>
                  </a:lnTo>
                  <a:lnTo>
                    <a:pt x="12" y="156"/>
                  </a:lnTo>
                  <a:lnTo>
                    <a:pt x="8" y="152"/>
                  </a:lnTo>
                  <a:lnTo>
                    <a:pt x="12" y="146"/>
                  </a:lnTo>
                  <a:lnTo>
                    <a:pt x="16" y="138"/>
                  </a:lnTo>
                  <a:lnTo>
                    <a:pt x="12" y="120"/>
                  </a:lnTo>
                  <a:lnTo>
                    <a:pt x="0" y="94"/>
                  </a:lnTo>
                  <a:lnTo>
                    <a:pt x="18" y="0"/>
                  </a:lnTo>
                  <a:lnTo>
                    <a:pt x="92" y="12"/>
                  </a:lnTo>
                  <a:lnTo>
                    <a:pt x="288" y="46"/>
                  </a:lnTo>
                  <a:lnTo>
                    <a:pt x="490" y="80"/>
                  </a:lnTo>
                  <a:lnTo>
                    <a:pt x="806" y="112"/>
                  </a:lnTo>
                  <a:lnTo>
                    <a:pt x="782" y="414"/>
                  </a:lnTo>
                  <a:lnTo>
                    <a:pt x="772" y="51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5" name="Freeform 46"/>
            <p:cNvSpPr>
              <a:spLocks/>
            </p:cNvSpPr>
            <p:nvPr/>
          </p:nvSpPr>
          <p:spPr bwMode="grayWhite">
            <a:xfrm>
              <a:off x="1984" y="1468"/>
              <a:ext cx="507" cy="422"/>
            </a:xfrm>
            <a:custGeom>
              <a:avLst/>
              <a:gdLst>
                <a:gd name="T0" fmla="*/ 6 w 548"/>
                <a:gd name="T1" fmla="*/ 6 h 456"/>
                <a:gd name="T2" fmla="*/ 6 w 548"/>
                <a:gd name="T3" fmla="*/ 6 h 456"/>
                <a:gd name="T4" fmla="*/ 6 w 548"/>
                <a:gd name="T5" fmla="*/ 6 h 456"/>
                <a:gd name="T6" fmla="*/ 6 w 548"/>
                <a:gd name="T7" fmla="*/ 0 h 456"/>
                <a:gd name="T8" fmla="*/ 6 w 548"/>
                <a:gd name="T9" fmla="*/ 6 h 456"/>
                <a:gd name="T10" fmla="*/ 6 w 548"/>
                <a:gd name="T11" fmla="*/ 6 h 456"/>
                <a:gd name="T12" fmla="*/ 6 w 548"/>
                <a:gd name="T13" fmla="*/ 6 h 456"/>
                <a:gd name="T14" fmla="*/ 0 w 548"/>
                <a:gd name="T15" fmla="*/ 6 h 456"/>
                <a:gd name="T16" fmla="*/ 6 w 548"/>
                <a:gd name="T17" fmla="*/ 6 h 456"/>
                <a:gd name="T18" fmla="*/ 6 w 548"/>
                <a:gd name="T19" fmla="*/ 6 h 456"/>
                <a:gd name="T20" fmla="*/ 6 w 548"/>
                <a:gd name="T21" fmla="*/ 6 h 4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8"/>
                <a:gd name="T34" fmla="*/ 0 h 456"/>
                <a:gd name="T35" fmla="*/ 548 w 548"/>
                <a:gd name="T36" fmla="*/ 456 h 4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8" h="456">
                  <a:moveTo>
                    <a:pt x="516" y="456"/>
                  </a:moveTo>
                  <a:lnTo>
                    <a:pt x="532" y="256"/>
                  </a:lnTo>
                  <a:lnTo>
                    <a:pt x="548" y="60"/>
                  </a:lnTo>
                  <a:lnTo>
                    <a:pt x="58" y="0"/>
                  </a:lnTo>
                  <a:lnTo>
                    <a:pt x="50" y="50"/>
                  </a:lnTo>
                  <a:lnTo>
                    <a:pt x="16" y="296"/>
                  </a:lnTo>
                  <a:lnTo>
                    <a:pt x="14" y="296"/>
                  </a:lnTo>
                  <a:lnTo>
                    <a:pt x="0" y="392"/>
                  </a:lnTo>
                  <a:lnTo>
                    <a:pt x="146" y="414"/>
                  </a:lnTo>
                  <a:lnTo>
                    <a:pt x="516" y="45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6" name="Freeform 47"/>
            <p:cNvSpPr>
              <a:spLocks/>
            </p:cNvSpPr>
            <p:nvPr/>
          </p:nvSpPr>
          <p:spPr bwMode="grayWhite">
            <a:xfrm>
              <a:off x="2502" y="1155"/>
              <a:ext cx="478" cy="300"/>
            </a:xfrm>
            <a:custGeom>
              <a:avLst/>
              <a:gdLst>
                <a:gd name="T0" fmla="*/ 0 w 516"/>
                <a:gd name="T1" fmla="*/ 6 h 324"/>
                <a:gd name="T2" fmla="*/ 6 w 516"/>
                <a:gd name="T3" fmla="*/ 0 h 324"/>
                <a:gd name="T4" fmla="*/ 6 w 516"/>
                <a:gd name="T5" fmla="*/ 6 h 324"/>
                <a:gd name="T6" fmla="*/ 6 w 516"/>
                <a:gd name="T7" fmla="*/ 6 h 324"/>
                <a:gd name="T8" fmla="*/ 6 w 516"/>
                <a:gd name="T9" fmla="*/ 6 h 324"/>
                <a:gd name="T10" fmla="*/ 6 w 516"/>
                <a:gd name="T11" fmla="*/ 6 h 324"/>
                <a:gd name="T12" fmla="*/ 6 w 516"/>
                <a:gd name="T13" fmla="*/ 6 h 324"/>
                <a:gd name="T14" fmla="*/ 6 w 516"/>
                <a:gd name="T15" fmla="*/ 6 h 324"/>
                <a:gd name="T16" fmla="*/ 6 w 516"/>
                <a:gd name="T17" fmla="*/ 6 h 324"/>
                <a:gd name="T18" fmla="*/ 6 w 516"/>
                <a:gd name="T19" fmla="*/ 6 h 324"/>
                <a:gd name="T20" fmla="*/ 6 w 516"/>
                <a:gd name="T21" fmla="*/ 6 h 324"/>
                <a:gd name="T22" fmla="*/ 6 w 516"/>
                <a:gd name="T23" fmla="*/ 6 h 324"/>
                <a:gd name="T24" fmla="*/ 6 w 516"/>
                <a:gd name="T25" fmla="*/ 6 h 324"/>
                <a:gd name="T26" fmla="*/ 6 w 516"/>
                <a:gd name="T27" fmla="*/ 6 h 324"/>
                <a:gd name="T28" fmla="*/ 6 w 516"/>
                <a:gd name="T29" fmla="*/ 6 h 324"/>
                <a:gd name="T30" fmla="*/ 6 w 516"/>
                <a:gd name="T31" fmla="*/ 6 h 324"/>
                <a:gd name="T32" fmla="*/ 6 w 516"/>
                <a:gd name="T33" fmla="*/ 6 h 324"/>
                <a:gd name="T34" fmla="*/ 6 w 516"/>
                <a:gd name="T35" fmla="*/ 6 h 324"/>
                <a:gd name="T36" fmla="*/ 6 w 516"/>
                <a:gd name="T37" fmla="*/ 6 h 324"/>
                <a:gd name="T38" fmla="*/ 0 w 516"/>
                <a:gd name="T39" fmla="*/ 6 h 3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16"/>
                <a:gd name="T61" fmla="*/ 0 h 324"/>
                <a:gd name="T62" fmla="*/ 516 w 516"/>
                <a:gd name="T63" fmla="*/ 324 h 3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16" h="324">
                  <a:moveTo>
                    <a:pt x="0" y="302"/>
                  </a:moveTo>
                  <a:lnTo>
                    <a:pt x="24" y="0"/>
                  </a:lnTo>
                  <a:lnTo>
                    <a:pt x="252" y="16"/>
                  </a:lnTo>
                  <a:lnTo>
                    <a:pt x="476" y="22"/>
                  </a:lnTo>
                  <a:lnTo>
                    <a:pt x="476" y="30"/>
                  </a:lnTo>
                  <a:lnTo>
                    <a:pt x="484" y="54"/>
                  </a:lnTo>
                  <a:lnTo>
                    <a:pt x="480" y="62"/>
                  </a:lnTo>
                  <a:lnTo>
                    <a:pt x="478" y="78"/>
                  </a:lnTo>
                  <a:lnTo>
                    <a:pt x="480" y="106"/>
                  </a:lnTo>
                  <a:lnTo>
                    <a:pt x="486" y="138"/>
                  </a:lnTo>
                  <a:lnTo>
                    <a:pt x="494" y="146"/>
                  </a:lnTo>
                  <a:lnTo>
                    <a:pt x="500" y="176"/>
                  </a:lnTo>
                  <a:lnTo>
                    <a:pt x="502" y="226"/>
                  </a:lnTo>
                  <a:lnTo>
                    <a:pt x="504" y="236"/>
                  </a:lnTo>
                  <a:lnTo>
                    <a:pt x="504" y="254"/>
                  </a:lnTo>
                  <a:lnTo>
                    <a:pt x="506" y="260"/>
                  </a:lnTo>
                  <a:lnTo>
                    <a:pt x="516" y="296"/>
                  </a:lnTo>
                  <a:lnTo>
                    <a:pt x="516" y="310"/>
                  </a:lnTo>
                  <a:lnTo>
                    <a:pt x="516" y="324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7" name="Freeform 48"/>
            <p:cNvSpPr>
              <a:spLocks/>
            </p:cNvSpPr>
            <p:nvPr/>
          </p:nvSpPr>
          <p:spPr bwMode="grayWhite">
            <a:xfrm>
              <a:off x="2478" y="1435"/>
              <a:ext cx="511" cy="344"/>
            </a:xfrm>
            <a:custGeom>
              <a:avLst/>
              <a:gdLst>
                <a:gd name="T0" fmla="*/ 0 w 552"/>
                <a:gd name="T1" fmla="*/ 6 h 372"/>
                <a:gd name="T2" fmla="*/ 6 w 552"/>
                <a:gd name="T3" fmla="*/ 6 h 372"/>
                <a:gd name="T4" fmla="*/ 6 w 552"/>
                <a:gd name="T5" fmla="*/ 0 h 372"/>
                <a:gd name="T6" fmla="*/ 6 w 552"/>
                <a:gd name="T7" fmla="*/ 6 h 372"/>
                <a:gd name="T8" fmla="*/ 6 w 552"/>
                <a:gd name="T9" fmla="*/ 6 h 372"/>
                <a:gd name="T10" fmla="*/ 6 w 552"/>
                <a:gd name="T11" fmla="*/ 6 h 372"/>
                <a:gd name="T12" fmla="*/ 6 w 552"/>
                <a:gd name="T13" fmla="*/ 6 h 372"/>
                <a:gd name="T14" fmla="*/ 6 w 552"/>
                <a:gd name="T15" fmla="*/ 6 h 372"/>
                <a:gd name="T16" fmla="*/ 6 w 552"/>
                <a:gd name="T17" fmla="*/ 6 h 372"/>
                <a:gd name="T18" fmla="*/ 6 w 552"/>
                <a:gd name="T19" fmla="*/ 6 h 372"/>
                <a:gd name="T20" fmla="*/ 6 w 552"/>
                <a:gd name="T21" fmla="*/ 6 h 372"/>
                <a:gd name="T22" fmla="*/ 6 w 552"/>
                <a:gd name="T23" fmla="*/ 6 h 372"/>
                <a:gd name="T24" fmla="*/ 6 w 552"/>
                <a:gd name="T25" fmla="*/ 6 h 372"/>
                <a:gd name="T26" fmla="*/ 6 w 552"/>
                <a:gd name="T27" fmla="*/ 6 h 372"/>
                <a:gd name="T28" fmla="*/ 6 w 552"/>
                <a:gd name="T29" fmla="*/ 6 h 372"/>
                <a:gd name="T30" fmla="*/ 6 w 552"/>
                <a:gd name="T31" fmla="*/ 6 h 372"/>
                <a:gd name="T32" fmla="*/ 6 w 552"/>
                <a:gd name="T33" fmla="*/ 6 h 372"/>
                <a:gd name="T34" fmla="*/ 6 w 552"/>
                <a:gd name="T35" fmla="*/ 6 h 372"/>
                <a:gd name="T36" fmla="*/ 6 w 552"/>
                <a:gd name="T37" fmla="*/ 6 h 372"/>
                <a:gd name="T38" fmla="*/ 6 w 552"/>
                <a:gd name="T39" fmla="*/ 6 h 372"/>
                <a:gd name="T40" fmla="*/ 6 w 552"/>
                <a:gd name="T41" fmla="*/ 6 h 372"/>
                <a:gd name="T42" fmla="*/ 6 w 552"/>
                <a:gd name="T43" fmla="*/ 6 h 372"/>
                <a:gd name="T44" fmla="*/ 6 w 552"/>
                <a:gd name="T45" fmla="*/ 6 h 372"/>
                <a:gd name="T46" fmla="*/ 6 w 552"/>
                <a:gd name="T47" fmla="*/ 6 h 372"/>
                <a:gd name="T48" fmla="*/ 6 w 552"/>
                <a:gd name="T49" fmla="*/ 6 h 372"/>
                <a:gd name="T50" fmla="*/ 6 w 552"/>
                <a:gd name="T51" fmla="*/ 6 h 372"/>
                <a:gd name="T52" fmla="*/ 6 w 552"/>
                <a:gd name="T53" fmla="*/ 6 h 372"/>
                <a:gd name="T54" fmla="*/ 6 w 552"/>
                <a:gd name="T55" fmla="*/ 6 h 372"/>
                <a:gd name="T56" fmla="*/ 6 w 552"/>
                <a:gd name="T57" fmla="*/ 6 h 372"/>
                <a:gd name="T58" fmla="*/ 6 w 552"/>
                <a:gd name="T59" fmla="*/ 6 h 372"/>
                <a:gd name="T60" fmla="*/ 6 w 552"/>
                <a:gd name="T61" fmla="*/ 6 h 372"/>
                <a:gd name="T62" fmla="*/ 6 w 552"/>
                <a:gd name="T63" fmla="*/ 6 h 372"/>
                <a:gd name="T64" fmla="*/ 6 w 552"/>
                <a:gd name="T65" fmla="*/ 6 h 372"/>
                <a:gd name="T66" fmla="*/ 6 w 552"/>
                <a:gd name="T67" fmla="*/ 6 h 372"/>
                <a:gd name="T68" fmla="*/ 6 w 552"/>
                <a:gd name="T69" fmla="*/ 6 h 372"/>
                <a:gd name="T70" fmla="*/ 0 w 552"/>
                <a:gd name="T71" fmla="*/ 6 h 3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2"/>
                <a:gd name="T109" fmla="*/ 0 h 372"/>
                <a:gd name="T110" fmla="*/ 552 w 552"/>
                <a:gd name="T111" fmla="*/ 372 h 3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2" h="372">
                  <a:moveTo>
                    <a:pt x="0" y="292"/>
                  </a:moveTo>
                  <a:lnTo>
                    <a:pt x="16" y="96"/>
                  </a:lnTo>
                  <a:lnTo>
                    <a:pt x="26" y="0"/>
                  </a:lnTo>
                  <a:lnTo>
                    <a:pt x="542" y="22"/>
                  </a:lnTo>
                  <a:lnTo>
                    <a:pt x="542" y="30"/>
                  </a:lnTo>
                  <a:lnTo>
                    <a:pt x="538" y="40"/>
                  </a:lnTo>
                  <a:lnTo>
                    <a:pt x="524" y="54"/>
                  </a:lnTo>
                  <a:lnTo>
                    <a:pt x="526" y="62"/>
                  </a:lnTo>
                  <a:lnTo>
                    <a:pt x="552" y="86"/>
                  </a:lnTo>
                  <a:lnTo>
                    <a:pt x="552" y="268"/>
                  </a:lnTo>
                  <a:lnTo>
                    <a:pt x="546" y="266"/>
                  </a:lnTo>
                  <a:lnTo>
                    <a:pt x="540" y="268"/>
                  </a:lnTo>
                  <a:lnTo>
                    <a:pt x="544" y="274"/>
                  </a:lnTo>
                  <a:lnTo>
                    <a:pt x="546" y="280"/>
                  </a:lnTo>
                  <a:lnTo>
                    <a:pt x="542" y="290"/>
                  </a:lnTo>
                  <a:lnTo>
                    <a:pt x="548" y="294"/>
                  </a:lnTo>
                  <a:lnTo>
                    <a:pt x="552" y="310"/>
                  </a:lnTo>
                  <a:lnTo>
                    <a:pt x="546" y="314"/>
                  </a:lnTo>
                  <a:lnTo>
                    <a:pt x="546" y="324"/>
                  </a:lnTo>
                  <a:lnTo>
                    <a:pt x="540" y="340"/>
                  </a:lnTo>
                  <a:lnTo>
                    <a:pt x="546" y="358"/>
                  </a:lnTo>
                  <a:lnTo>
                    <a:pt x="550" y="368"/>
                  </a:lnTo>
                  <a:lnTo>
                    <a:pt x="548" y="372"/>
                  </a:lnTo>
                  <a:lnTo>
                    <a:pt x="534" y="360"/>
                  </a:lnTo>
                  <a:lnTo>
                    <a:pt x="502" y="340"/>
                  </a:lnTo>
                  <a:lnTo>
                    <a:pt x="494" y="338"/>
                  </a:lnTo>
                  <a:lnTo>
                    <a:pt x="480" y="338"/>
                  </a:lnTo>
                  <a:lnTo>
                    <a:pt x="470" y="344"/>
                  </a:lnTo>
                  <a:lnTo>
                    <a:pt x="460" y="348"/>
                  </a:lnTo>
                  <a:lnTo>
                    <a:pt x="448" y="344"/>
                  </a:lnTo>
                  <a:lnTo>
                    <a:pt x="444" y="332"/>
                  </a:lnTo>
                  <a:lnTo>
                    <a:pt x="436" y="326"/>
                  </a:lnTo>
                  <a:lnTo>
                    <a:pt x="426" y="330"/>
                  </a:lnTo>
                  <a:lnTo>
                    <a:pt x="412" y="330"/>
                  </a:lnTo>
                  <a:lnTo>
                    <a:pt x="402" y="314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8" name="Freeform 49"/>
            <p:cNvSpPr>
              <a:spLocks/>
            </p:cNvSpPr>
            <p:nvPr/>
          </p:nvSpPr>
          <p:spPr bwMode="grayWhite">
            <a:xfrm>
              <a:off x="2978" y="1673"/>
              <a:ext cx="440" cy="289"/>
            </a:xfrm>
            <a:custGeom>
              <a:avLst/>
              <a:gdLst>
                <a:gd name="T0" fmla="*/ 6 w 474"/>
                <a:gd name="T1" fmla="*/ 0 h 312"/>
                <a:gd name="T2" fmla="*/ 6 w 474"/>
                <a:gd name="T3" fmla="*/ 6 h 312"/>
                <a:gd name="T4" fmla="*/ 6 w 474"/>
                <a:gd name="T5" fmla="*/ 6 h 312"/>
                <a:gd name="T6" fmla="*/ 6 w 474"/>
                <a:gd name="T7" fmla="*/ 6 h 312"/>
                <a:gd name="T8" fmla="*/ 6 w 474"/>
                <a:gd name="T9" fmla="*/ 6 h 312"/>
                <a:gd name="T10" fmla="*/ 6 w 474"/>
                <a:gd name="T11" fmla="*/ 6 h 312"/>
                <a:gd name="T12" fmla="*/ 6 w 474"/>
                <a:gd name="T13" fmla="*/ 6 h 312"/>
                <a:gd name="T14" fmla="*/ 6 w 474"/>
                <a:gd name="T15" fmla="*/ 6 h 312"/>
                <a:gd name="T16" fmla="*/ 6 w 474"/>
                <a:gd name="T17" fmla="*/ 6 h 312"/>
                <a:gd name="T18" fmla="*/ 6 w 474"/>
                <a:gd name="T19" fmla="*/ 6 h 312"/>
                <a:gd name="T20" fmla="*/ 6 w 474"/>
                <a:gd name="T21" fmla="*/ 6 h 312"/>
                <a:gd name="T22" fmla="*/ 6 w 474"/>
                <a:gd name="T23" fmla="*/ 6 h 312"/>
                <a:gd name="T24" fmla="*/ 6 w 474"/>
                <a:gd name="T25" fmla="*/ 6 h 312"/>
                <a:gd name="T26" fmla="*/ 6 w 474"/>
                <a:gd name="T27" fmla="*/ 6 h 312"/>
                <a:gd name="T28" fmla="*/ 6 w 474"/>
                <a:gd name="T29" fmla="*/ 6 h 312"/>
                <a:gd name="T30" fmla="*/ 6 w 474"/>
                <a:gd name="T31" fmla="*/ 6 h 312"/>
                <a:gd name="T32" fmla="*/ 6 w 474"/>
                <a:gd name="T33" fmla="*/ 6 h 312"/>
                <a:gd name="T34" fmla="*/ 6 w 474"/>
                <a:gd name="T35" fmla="*/ 6 h 312"/>
                <a:gd name="T36" fmla="*/ 6 w 474"/>
                <a:gd name="T37" fmla="*/ 6 h 312"/>
                <a:gd name="T38" fmla="*/ 6 w 474"/>
                <a:gd name="T39" fmla="*/ 6 h 312"/>
                <a:gd name="T40" fmla="*/ 6 w 474"/>
                <a:gd name="T41" fmla="*/ 6 h 312"/>
                <a:gd name="T42" fmla="*/ 6 w 474"/>
                <a:gd name="T43" fmla="*/ 6 h 312"/>
                <a:gd name="T44" fmla="*/ 6 w 474"/>
                <a:gd name="T45" fmla="*/ 6 h 312"/>
                <a:gd name="T46" fmla="*/ 6 w 474"/>
                <a:gd name="T47" fmla="*/ 6 h 312"/>
                <a:gd name="T48" fmla="*/ 6 w 474"/>
                <a:gd name="T49" fmla="*/ 6 h 312"/>
                <a:gd name="T50" fmla="*/ 6 w 474"/>
                <a:gd name="T51" fmla="*/ 6 h 312"/>
                <a:gd name="T52" fmla="*/ 6 w 474"/>
                <a:gd name="T53" fmla="*/ 6 h 312"/>
                <a:gd name="T54" fmla="*/ 6 w 474"/>
                <a:gd name="T55" fmla="*/ 6 h 312"/>
                <a:gd name="T56" fmla="*/ 6 w 474"/>
                <a:gd name="T57" fmla="*/ 6 h 312"/>
                <a:gd name="T58" fmla="*/ 6 w 474"/>
                <a:gd name="T59" fmla="*/ 6 h 312"/>
                <a:gd name="T60" fmla="*/ 6 w 474"/>
                <a:gd name="T61" fmla="*/ 6 h 312"/>
                <a:gd name="T62" fmla="*/ 6 w 474"/>
                <a:gd name="T63" fmla="*/ 6 h 312"/>
                <a:gd name="T64" fmla="*/ 2 w 474"/>
                <a:gd name="T65" fmla="*/ 6 h 312"/>
                <a:gd name="T66" fmla="*/ 4 w 474"/>
                <a:gd name="T67" fmla="*/ 6 h 312"/>
                <a:gd name="T68" fmla="*/ 6 w 474"/>
                <a:gd name="T69" fmla="*/ 6 h 3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74"/>
                <a:gd name="T106" fmla="*/ 0 h 312"/>
                <a:gd name="T107" fmla="*/ 474 w 474"/>
                <a:gd name="T108" fmla="*/ 312 h 3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74" h="312">
                  <a:moveTo>
                    <a:pt x="12" y="12"/>
                  </a:moveTo>
                  <a:lnTo>
                    <a:pt x="384" y="0"/>
                  </a:lnTo>
                  <a:lnTo>
                    <a:pt x="390" y="12"/>
                  </a:lnTo>
                  <a:lnTo>
                    <a:pt x="398" y="18"/>
                  </a:lnTo>
                  <a:lnTo>
                    <a:pt x="396" y="26"/>
                  </a:lnTo>
                  <a:lnTo>
                    <a:pt x="392" y="34"/>
                  </a:lnTo>
                  <a:lnTo>
                    <a:pt x="396" y="46"/>
                  </a:lnTo>
                  <a:lnTo>
                    <a:pt x="402" y="74"/>
                  </a:lnTo>
                  <a:lnTo>
                    <a:pt x="424" y="82"/>
                  </a:lnTo>
                  <a:lnTo>
                    <a:pt x="432" y="88"/>
                  </a:lnTo>
                  <a:lnTo>
                    <a:pt x="434" y="98"/>
                  </a:lnTo>
                  <a:lnTo>
                    <a:pt x="438" y="102"/>
                  </a:lnTo>
                  <a:lnTo>
                    <a:pt x="452" y="114"/>
                  </a:lnTo>
                  <a:lnTo>
                    <a:pt x="454" y="122"/>
                  </a:lnTo>
                  <a:lnTo>
                    <a:pt x="468" y="130"/>
                  </a:lnTo>
                  <a:lnTo>
                    <a:pt x="474" y="148"/>
                  </a:lnTo>
                  <a:lnTo>
                    <a:pt x="472" y="156"/>
                  </a:lnTo>
                  <a:lnTo>
                    <a:pt x="468" y="166"/>
                  </a:lnTo>
                  <a:lnTo>
                    <a:pt x="462" y="172"/>
                  </a:lnTo>
                  <a:lnTo>
                    <a:pt x="462" y="180"/>
                  </a:lnTo>
                  <a:lnTo>
                    <a:pt x="450" y="194"/>
                  </a:lnTo>
                  <a:lnTo>
                    <a:pt x="438" y="198"/>
                  </a:lnTo>
                  <a:lnTo>
                    <a:pt x="434" y="202"/>
                  </a:lnTo>
                  <a:lnTo>
                    <a:pt x="418" y="204"/>
                  </a:lnTo>
                  <a:lnTo>
                    <a:pt x="412" y="208"/>
                  </a:lnTo>
                  <a:lnTo>
                    <a:pt x="406" y="218"/>
                  </a:lnTo>
                  <a:lnTo>
                    <a:pt x="408" y="226"/>
                  </a:lnTo>
                  <a:lnTo>
                    <a:pt x="416" y="236"/>
                  </a:lnTo>
                  <a:lnTo>
                    <a:pt x="420" y="242"/>
                  </a:lnTo>
                  <a:lnTo>
                    <a:pt x="416" y="256"/>
                  </a:lnTo>
                  <a:lnTo>
                    <a:pt x="406" y="282"/>
                  </a:lnTo>
                  <a:lnTo>
                    <a:pt x="394" y="288"/>
                  </a:lnTo>
                  <a:lnTo>
                    <a:pt x="390" y="296"/>
                  </a:lnTo>
                  <a:lnTo>
                    <a:pt x="392" y="304"/>
                  </a:lnTo>
                  <a:lnTo>
                    <a:pt x="386" y="312"/>
                  </a:lnTo>
                  <a:lnTo>
                    <a:pt x="362" y="290"/>
                  </a:lnTo>
                  <a:lnTo>
                    <a:pt x="62" y="298"/>
                  </a:lnTo>
                  <a:lnTo>
                    <a:pt x="60" y="294"/>
                  </a:lnTo>
                  <a:lnTo>
                    <a:pt x="56" y="284"/>
                  </a:lnTo>
                  <a:lnTo>
                    <a:pt x="60" y="276"/>
                  </a:lnTo>
                  <a:lnTo>
                    <a:pt x="54" y="268"/>
                  </a:lnTo>
                  <a:lnTo>
                    <a:pt x="52" y="260"/>
                  </a:lnTo>
                  <a:lnTo>
                    <a:pt x="56" y="252"/>
                  </a:lnTo>
                  <a:lnTo>
                    <a:pt x="54" y="244"/>
                  </a:lnTo>
                  <a:lnTo>
                    <a:pt x="44" y="240"/>
                  </a:lnTo>
                  <a:lnTo>
                    <a:pt x="46" y="224"/>
                  </a:lnTo>
                  <a:lnTo>
                    <a:pt x="48" y="216"/>
                  </a:lnTo>
                  <a:lnTo>
                    <a:pt x="46" y="208"/>
                  </a:lnTo>
                  <a:lnTo>
                    <a:pt x="36" y="200"/>
                  </a:lnTo>
                  <a:lnTo>
                    <a:pt x="34" y="192"/>
                  </a:lnTo>
                  <a:lnTo>
                    <a:pt x="36" y="184"/>
                  </a:lnTo>
                  <a:lnTo>
                    <a:pt x="28" y="176"/>
                  </a:lnTo>
                  <a:lnTo>
                    <a:pt x="22" y="160"/>
                  </a:lnTo>
                  <a:lnTo>
                    <a:pt x="14" y="152"/>
                  </a:lnTo>
                  <a:lnTo>
                    <a:pt x="20" y="138"/>
                  </a:lnTo>
                  <a:lnTo>
                    <a:pt x="20" y="132"/>
                  </a:lnTo>
                  <a:lnTo>
                    <a:pt x="10" y="126"/>
                  </a:lnTo>
                  <a:lnTo>
                    <a:pt x="8" y="116"/>
                  </a:lnTo>
                  <a:lnTo>
                    <a:pt x="10" y="112"/>
                  </a:lnTo>
                  <a:lnTo>
                    <a:pt x="6" y="102"/>
                  </a:lnTo>
                  <a:lnTo>
                    <a:pt x="0" y="84"/>
                  </a:lnTo>
                  <a:lnTo>
                    <a:pt x="6" y="68"/>
                  </a:lnTo>
                  <a:lnTo>
                    <a:pt x="6" y="58"/>
                  </a:lnTo>
                  <a:lnTo>
                    <a:pt x="12" y="54"/>
                  </a:lnTo>
                  <a:lnTo>
                    <a:pt x="8" y="38"/>
                  </a:lnTo>
                  <a:lnTo>
                    <a:pt x="2" y="34"/>
                  </a:lnTo>
                  <a:lnTo>
                    <a:pt x="6" y="24"/>
                  </a:lnTo>
                  <a:lnTo>
                    <a:pt x="4" y="18"/>
                  </a:lnTo>
                  <a:lnTo>
                    <a:pt x="0" y="12"/>
                  </a:lnTo>
                  <a:lnTo>
                    <a:pt x="6" y="1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9" name="Freeform 50"/>
            <p:cNvSpPr>
              <a:spLocks/>
            </p:cNvSpPr>
            <p:nvPr/>
          </p:nvSpPr>
          <p:spPr bwMode="grayWhite">
            <a:xfrm>
              <a:off x="3218" y="1352"/>
              <a:ext cx="387" cy="412"/>
            </a:xfrm>
            <a:custGeom>
              <a:avLst/>
              <a:gdLst>
                <a:gd name="T0" fmla="*/ 7 w 416"/>
                <a:gd name="T1" fmla="*/ 7 h 442"/>
                <a:gd name="T2" fmla="*/ 7 w 416"/>
                <a:gd name="T3" fmla="*/ 7 h 442"/>
                <a:gd name="T4" fmla="*/ 7 w 416"/>
                <a:gd name="T5" fmla="*/ 7 h 442"/>
                <a:gd name="T6" fmla="*/ 7 w 416"/>
                <a:gd name="T7" fmla="*/ 7 h 442"/>
                <a:gd name="T8" fmla="*/ 7 w 416"/>
                <a:gd name="T9" fmla="*/ 7 h 442"/>
                <a:gd name="T10" fmla="*/ 7 w 416"/>
                <a:gd name="T11" fmla="*/ 7 h 442"/>
                <a:gd name="T12" fmla="*/ 7 w 416"/>
                <a:gd name="T13" fmla="*/ 7 h 442"/>
                <a:gd name="T14" fmla="*/ 7 w 416"/>
                <a:gd name="T15" fmla="*/ 7 h 442"/>
                <a:gd name="T16" fmla="*/ 7 w 416"/>
                <a:gd name="T17" fmla="*/ 7 h 442"/>
                <a:gd name="T18" fmla="*/ 7 w 416"/>
                <a:gd name="T19" fmla="*/ 7 h 442"/>
                <a:gd name="T20" fmla="*/ 7 w 416"/>
                <a:gd name="T21" fmla="*/ 7 h 442"/>
                <a:gd name="T22" fmla="*/ 7 w 416"/>
                <a:gd name="T23" fmla="*/ 7 h 442"/>
                <a:gd name="T24" fmla="*/ 7 w 416"/>
                <a:gd name="T25" fmla="*/ 7 h 442"/>
                <a:gd name="T26" fmla="*/ 7 w 416"/>
                <a:gd name="T27" fmla="*/ 7 h 442"/>
                <a:gd name="T28" fmla="*/ 0 w 416"/>
                <a:gd name="T29" fmla="*/ 7 h 442"/>
                <a:gd name="T30" fmla="*/ 7 w 416"/>
                <a:gd name="T31" fmla="*/ 7 h 442"/>
                <a:gd name="T32" fmla="*/ 7 w 416"/>
                <a:gd name="T33" fmla="*/ 7 h 442"/>
                <a:gd name="T34" fmla="*/ 7 w 416"/>
                <a:gd name="T35" fmla="*/ 7 h 442"/>
                <a:gd name="T36" fmla="*/ 7 w 416"/>
                <a:gd name="T37" fmla="*/ 7 h 442"/>
                <a:gd name="T38" fmla="*/ 7 w 416"/>
                <a:gd name="T39" fmla="*/ 7 h 442"/>
                <a:gd name="T40" fmla="*/ 7 w 416"/>
                <a:gd name="T41" fmla="*/ 7 h 442"/>
                <a:gd name="T42" fmla="*/ 7 w 416"/>
                <a:gd name="T43" fmla="*/ 0 h 442"/>
                <a:gd name="T44" fmla="*/ 7 w 416"/>
                <a:gd name="T45" fmla="*/ 2 h 442"/>
                <a:gd name="T46" fmla="*/ 7 w 416"/>
                <a:gd name="T47" fmla="*/ 7 h 442"/>
                <a:gd name="T48" fmla="*/ 7 w 416"/>
                <a:gd name="T49" fmla="*/ 7 h 442"/>
                <a:gd name="T50" fmla="*/ 7 w 416"/>
                <a:gd name="T51" fmla="*/ 7 h 442"/>
                <a:gd name="T52" fmla="*/ 7 w 416"/>
                <a:gd name="T53" fmla="*/ 7 h 442"/>
                <a:gd name="T54" fmla="*/ 7 w 416"/>
                <a:gd name="T55" fmla="*/ 7 h 442"/>
                <a:gd name="T56" fmla="*/ 7 w 416"/>
                <a:gd name="T57" fmla="*/ 7 h 442"/>
                <a:gd name="T58" fmla="*/ 7 w 416"/>
                <a:gd name="T59" fmla="*/ 7 h 442"/>
                <a:gd name="T60" fmla="*/ 7 w 416"/>
                <a:gd name="T61" fmla="*/ 7 h 442"/>
                <a:gd name="T62" fmla="*/ 7 w 416"/>
                <a:gd name="T63" fmla="*/ 7 h 442"/>
                <a:gd name="T64" fmla="*/ 7 w 416"/>
                <a:gd name="T65" fmla="*/ 7 h 442"/>
                <a:gd name="T66" fmla="*/ 7 w 416"/>
                <a:gd name="T67" fmla="*/ 7 h 442"/>
                <a:gd name="T68" fmla="*/ 7 w 416"/>
                <a:gd name="T69" fmla="*/ 7 h 442"/>
                <a:gd name="T70" fmla="*/ 7 w 416"/>
                <a:gd name="T71" fmla="*/ 7 h 442"/>
                <a:gd name="T72" fmla="*/ 7 w 416"/>
                <a:gd name="T73" fmla="*/ 7 h 442"/>
                <a:gd name="T74" fmla="*/ 7 w 416"/>
                <a:gd name="T75" fmla="*/ 7 h 442"/>
                <a:gd name="T76" fmla="*/ 7 w 416"/>
                <a:gd name="T77" fmla="*/ 7 h 442"/>
                <a:gd name="T78" fmla="*/ 7 w 416"/>
                <a:gd name="T79" fmla="*/ 7 h 442"/>
                <a:gd name="T80" fmla="*/ 7 w 416"/>
                <a:gd name="T81" fmla="*/ 7 h 442"/>
                <a:gd name="T82" fmla="*/ 7 w 416"/>
                <a:gd name="T83" fmla="*/ 7 h 442"/>
                <a:gd name="T84" fmla="*/ 7 w 416"/>
                <a:gd name="T85" fmla="*/ 7 h 442"/>
                <a:gd name="T86" fmla="*/ 7 w 416"/>
                <a:gd name="T87" fmla="*/ 7 h 442"/>
                <a:gd name="T88" fmla="*/ 7 w 416"/>
                <a:gd name="T89" fmla="*/ 7 h 442"/>
                <a:gd name="T90" fmla="*/ 7 w 416"/>
                <a:gd name="T91" fmla="*/ 7 h 442"/>
                <a:gd name="T92" fmla="*/ 7 w 416"/>
                <a:gd name="T93" fmla="*/ 7 h 442"/>
                <a:gd name="T94" fmla="*/ 7 w 416"/>
                <a:gd name="T95" fmla="*/ 7 h 442"/>
                <a:gd name="T96" fmla="*/ 7 w 416"/>
                <a:gd name="T97" fmla="*/ 7 h 442"/>
                <a:gd name="T98" fmla="*/ 7 w 416"/>
                <a:gd name="T99" fmla="*/ 7 h 442"/>
                <a:gd name="T100" fmla="*/ 7 w 416"/>
                <a:gd name="T101" fmla="*/ 7 h 442"/>
                <a:gd name="T102" fmla="*/ 7 w 416"/>
                <a:gd name="T103" fmla="*/ 7 h 442"/>
                <a:gd name="T104" fmla="*/ 7 w 416"/>
                <a:gd name="T105" fmla="*/ 7 h 442"/>
                <a:gd name="T106" fmla="*/ 7 w 416"/>
                <a:gd name="T107" fmla="*/ 7 h 442"/>
                <a:gd name="T108" fmla="*/ 7 w 416"/>
                <a:gd name="T109" fmla="*/ 7 h 442"/>
                <a:gd name="T110" fmla="*/ 7 w 416"/>
                <a:gd name="T111" fmla="*/ 7 h 442"/>
                <a:gd name="T112" fmla="*/ 7 w 416"/>
                <a:gd name="T113" fmla="*/ 7 h 442"/>
                <a:gd name="T114" fmla="*/ 7 w 416"/>
                <a:gd name="T115" fmla="*/ 7 h 442"/>
                <a:gd name="T116" fmla="*/ 7 w 416"/>
                <a:gd name="T117" fmla="*/ 7 h 442"/>
                <a:gd name="T118" fmla="*/ 7 w 416"/>
                <a:gd name="T119" fmla="*/ 7 h 442"/>
                <a:gd name="T120" fmla="*/ 7 w 416"/>
                <a:gd name="T121" fmla="*/ 7 h 4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16"/>
                <a:gd name="T184" fmla="*/ 0 h 442"/>
                <a:gd name="T185" fmla="*/ 416 w 416"/>
                <a:gd name="T186" fmla="*/ 442 h 4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16" h="442">
                  <a:moveTo>
                    <a:pt x="176" y="442"/>
                  </a:moveTo>
                  <a:lnTo>
                    <a:pt x="174" y="432"/>
                  </a:lnTo>
                  <a:lnTo>
                    <a:pt x="166" y="426"/>
                  </a:lnTo>
                  <a:lnTo>
                    <a:pt x="144" y="418"/>
                  </a:lnTo>
                  <a:lnTo>
                    <a:pt x="138" y="390"/>
                  </a:lnTo>
                  <a:lnTo>
                    <a:pt x="134" y="378"/>
                  </a:lnTo>
                  <a:lnTo>
                    <a:pt x="138" y="370"/>
                  </a:lnTo>
                  <a:lnTo>
                    <a:pt x="140" y="362"/>
                  </a:lnTo>
                  <a:lnTo>
                    <a:pt x="132" y="356"/>
                  </a:lnTo>
                  <a:lnTo>
                    <a:pt x="126" y="344"/>
                  </a:lnTo>
                  <a:lnTo>
                    <a:pt x="124" y="324"/>
                  </a:lnTo>
                  <a:lnTo>
                    <a:pt x="124" y="312"/>
                  </a:lnTo>
                  <a:lnTo>
                    <a:pt x="122" y="306"/>
                  </a:lnTo>
                  <a:lnTo>
                    <a:pt x="100" y="292"/>
                  </a:lnTo>
                  <a:lnTo>
                    <a:pt x="80" y="276"/>
                  </a:lnTo>
                  <a:lnTo>
                    <a:pt x="72" y="262"/>
                  </a:lnTo>
                  <a:lnTo>
                    <a:pt x="52" y="252"/>
                  </a:lnTo>
                  <a:lnTo>
                    <a:pt x="46" y="248"/>
                  </a:lnTo>
                  <a:lnTo>
                    <a:pt x="46" y="244"/>
                  </a:lnTo>
                  <a:lnTo>
                    <a:pt x="42" y="242"/>
                  </a:lnTo>
                  <a:lnTo>
                    <a:pt x="24" y="238"/>
                  </a:lnTo>
                  <a:lnTo>
                    <a:pt x="22" y="234"/>
                  </a:lnTo>
                  <a:lnTo>
                    <a:pt x="14" y="228"/>
                  </a:lnTo>
                  <a:lnTo>
                    <a:pt x="10" y="222"/>
                  </a:lnTo>
                  <a:lnTo>
                    <a:pt x="10" y="198"/>
                  </a:lnTo>
                  <a:lnTo>
                    <a:pt x="14" y="180"/>
                  </a:lnTo>
                  <a:lnTo>
                    <a:pt x="12" y="170"/>
                  </a:lnTo>
                  <a:lnTo>
                    <a:pt x="18" y="160"/>
                  </a:lnTo>
                  <a:lnTo>
                    <a:pt x="10" y="146"/>
                  </a:lnTo>
                  <a:lnTo>
                    <a:pt x="0" y="142"/>
                  </a:lnTo>
                  <a:lnTo>
                    <a:pt x="6" y="126"/>
                  </a:lnTo>
                  <a:lnTo>
                    <a:pt x="8" y="124"/>
                  </a:lnTo>
                  <a:lnTo>
                    <a:pt x="8" y="114"/>
                  </a:lnTo>
                  <a:lnTo>
                    <a:pt x="28" y="98"/>
                  </a:lnTo>
                  <a:lnTo>
                    <a:pt x="36" y="96"/>
                  </a:lnTo>
                  <a:lnTo>
                    <a:pt x="40" y="90"/>
                  </a:lnTo>
                  <a:lnTo>
                    <a:pt x="38" y="36"/>
                  </a:lnTo>
                  <a:lnTo>
                    <a:pt x="44" y="32"/>
                  </a:lnTo>
                  <a:lnTo>
                    <a:pt x="48" y="24"/>
                  </a:lnTo>
                  <a:lnTo>
                    <a:pt x="56" y="28"/>
                  </a:lnTo>
                  <a:lnTo>
                    <a:pt x="66" y="30"/>
                  </a:lnTo>
                  <a:lnTo>
                    <a:pt x="78" y="30"/>
                  </a:lnTo>
                  <a:lnTo>
                    <a:pt x="96" y="18"/>
                  </a:lnTo>
                  <a:lnTo>
                    <a:pt x="130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10"/>
                  </a:lnTo>
                  <a:lnTo>
                    <a:pt x="136" y="16"/>
                  </a:lnTo>
                  <a:lnTo>
                    <a:pt x="136" y="20"/>
                  </a:lnTo>
                  <a:lnTo>
                    <a:pt x="132" y="34"/>
                  </a:lnTo>
                  <a:lnTo>
                    <a:pt x="146" y="28"/>
                  </a:lnTo>
                  <a:lnTo>
                    <a:pt x="152" y="28"/>
                  </a:lnTo>
                  <a:lnTo>
                    <a:pt x="160" y="36"/>
                  </a:lnTo>
                  <a:lnTo>
                    <a:pt x="168" y="34"/>
                  </a:lnTo>
                  <a:lnTo>
                    <a:pt x="172" y="40"/>
                  </a:lnTo>
                  <a:lnTo>
                    <a:pt x="182" y="42"/>
                  </a:lnTo>
                  <a:lnTo>
                    <a:pt x="188" y="46"/>
                  </a:lnTo>
                  <a:lnTo>
                    <a:pt x="190" y="56"/>
                  </a:lnTo>
                  <a:lnTo>
                    <a:pt x="196" y="60"/>
                  </a:lnTo>
                  <a:lnTo>
                    <a:pt x="260" y="72"/>
                  </a:lnTo>
                  <a:lnTo>
                    <a:pt x="268" y="72"/>
                  </a:lnTo>
                  <a:lnTo>
                    <a:pt x="282" y="84"/>
                  </a:lnTo>
                  <a:lnTo>
                    <a:pt x="292" y="84"/>
                  </a:lnTo>
                  <a:lnTo>
                    <a:pt x="294" y="88"/>
                  </a:lnTo>
                  <a:lnTo>
                    <a:pt x="298" y="84"/>
                  </a:lnTo>
                  <a:lnTo>
                    <a:pt x="302" y="84"/>
                  </a:lnTo>
                  <a:lnTo>
                    <a:pt x="318" y="86"/>
                  </a:lnTo>
                  <a:lnTo>
                    <a:pt x="328" y="90"/>
                  </a:lnTo>
                  <a:lnTo>
                    <a:pt x="334" y="94"/>
                  </a:lnTo>
                  <a:lnTo>
                    <a:pt x="330" y="96"/>
                  </a:lnTo>
                  <a:lnTo>
                    <a:pt x="330" y="100"/>
                  </a:lnTo>
                  <a:lnTo>
                    <a:pt x="340" y="102"/>
                  </a:lnTo>
                  <a:lnTo>
                    <a:pt x="354" y="110"/>
                  </a:lnTo>
                  <a:lnTo>
                    <a:pt x="356" y="118"/>
                  </a:lnTo>
                  <a:lnTo>
                    <a:pt x="352" y="142"/>
                  </a:lnTo>
                  <a:lnTo>
                    <a:pt x="354" y="144"/>
                  </a:lnTo>
                  <a:lnTo>
                    <a:pt x="366" y="142"/>
                  </a:lnTo>
                  <a:lnTo>
                    <a:pt x="368" y="142"/>
                  </a:lnTo>
                  <a:lnTo>
                    <a:pt x="366" y="148"/>
                  </a:lnTo>
                  <a:lnTo>
                    <a:pt x="362" y="152"/>
                  </a:lnTo>
                  <a:lnTo>
                    <a:pt x="366" y="164"/>
                  </a:lnTo>
                  <a:lnTo>
                    <a:pt x="376" y="170"/>
                  </a:lnTo>
                  <a:lnTo>
                    <a:pt x="374" y="172"/>
                  </a:lnTo>
                  <a:lnTo>
                    <a:pt x="360" y="188"/>
                  </a:lnTo>
                  <a:lnTo>
                    <a:pt x="352" y="206"/>
                  </a:lnTo>
                  <a:lnTo>
                    <a:pt x="348" y="218"/>
                  </a:lnTo>
                  <a:lnTo>
                    <a:pt x="346" y="224"/>
                  </a:lnTo>
                  <a:lnTo>
                    <a:pt x="350" y="228"/>
                  </a:lnTo>
                  <a:lnTo>
                    <a:pt x="360" y="222"/>
                  </a:lnTo>
                  <a:lnTo>
                    <a:pt x="372" y="200"/>
                  </a:lnTo>
                  <a:lnTo>
                    <a:pt x="384" y="190"/>
                  </a:lnTo>
                  <a:lnTo>
                    <a:pt x="390" y="188"/>
                  </a:lnTo>
                  <a:lnTo>
                    <a:pt x="392" y="182"/>
                  </a:lnTo>
                  <a:lnTo>
                    <a:pt x="398" y="176"/>
                  </a:lnTo>
                  <a:lnTo>
                    <a:pt x="400" y="170"/>
                  </a:lnTo>
                  <a:lnTo>
                    <a:pt x="400" y="162"/>
                  </a:lnTo>
                  <a:lnTo>
                    <a:pt x="400" y="158"/>
                  </a:lnTo>
                  <a:lnTo>
                    <a:pt x="404" y="154"/>
                  </a:lnTo>
                  <a:lnTo>
                    <a:pt x="406" y="148"/>
                  </a:lnTo>
                  <a:lnTo>
                    <a:pt x="410" y="146"/>
                  </a:lnTo>
                  <a:lnTo>
                    <a:pt x="414" y="146"/>
                  </a:lnTo>
                  <a:lnTo>
                    <a:pt x="416" y="150"/>
                  </a:lnTo>
                  <a:lnTo>
                    <a:pt x="414" y="162"/>
                  </a:lnTo>
                  <a:lnTo>
                    <a:pt x="404" y="188"/>
                  </a:lnTo>
                  <a:lnTo>
                    <a:pt x="400" y="194"/>
                  </a:lnTo>
                  <a:lnTo>
                    <a:pt x="396" y="202"/>
                  </a:lnTo>
                  <a:lnTo>
                    <a:pt x="396" y="208"/>
                  </a:lnTo>
                  <a:lnTo>
                    <a:pt x="388" y="228"/>
                  </a:lnTo>
                  <a:lnTo>
                    <a:pt x="388" y="246"/>
                  </a:lnTo>
                  <a:lnTo>
                    <a:pt x="386" y="258"/>
                  </a:lnTo>
                  <a:lnTo>
                    <a:pt x="378" y="268"/>
                  </a:lnTo>
                  <a:lnTo>
                    <a:pt x="376" y="274"/>
                  </a:lnTo>
                  <a:lnTo>
                    <a:pt x="378" y="288"/>
                  </a:lnTo>
                  <a:lnTo>
                    <a:pt x="380" y="312"/>
                  </a:lnTo>
                  <a:lnTo>
                    <a:pt x="376" y="316"/>
                  </a:lnTo>
                  <a:lnTo>
                    <a:pt x="368" y="342"/>
                  </a:lnTo>
                  <a:lnTo>
                    <a:pt x="372" y="378"/>
                  </a:lnTo>
                  <a:lnTo>
                    <a:pt x="382" y="404"/>
                  </a:lnTo>
                  <a:lnTo>
                    <a:pt x="380" y="408"/>
                  </a:lnTo>
                  <a:lnTo>
                    <a:pt x="382" y="412"/>
                  </a:lnTo>
                  <a:lnTo>
                    <a:pt x="380" y="418"/>
                  </a:lnTo>
                  <a:lnTo>
                    <a:pt x="382" y="428"/>
                  </a:lnTo>
                  <a:lnTo>
                    <a:pt x="176" y="442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0" name="Freeform 51"/>
            <p:cNvSpPr>
              <a:spLocks/>
            </p:cNvSpPr>
            <p:nvPr/>
          </p:nvSpPr>
          <p:spPr bwMode="grayWhite">
            <a:xfrm>
              <a:off x="1568" y="2162"/>
              <a:ext cx="501" cy="578"/>
            </a:xfrm>
            <a:custGeom>
              <a:avLst/>
              <a:gdLst>
                <a:gd name="T0" fmla="*/ 7 w 538"/>
                <a:gd name="T1" fmla="*/ 7 h 622"/>
                <a:gd name="T2" fmla="*/ 7 w 538"/>
                <a:gd name="T3" fmla="*/ 7 h 622"/>
                <a:gd name="T4" fmla="*/ 7 w 538"/>
                <a:gd name="T5" fmla="*/ 0 h 622"/>
                <a:gd name="T6" fmla="*/ 7 w 538"/>
                <a:gd name="T7" fmla="*/ 0 h 622"/>
                <a:gd name="T8" fmla="*/ 7 w 538"/>
                <a:gd name="T9" fmla="*/ 7 h 622"/>
                <a:gd name="T10" fmla="*/ 7 w 538"/>
                <a:gd name="T11" fmla="*/ 7 h 622"/>
                <a:gd name="T12" fmla="*/ 7 w 538"/>
                <a:gd name="T13" fmla="*/ 7 h 622"/>
                <a:gd name="T14" fmla="*/ 7 w 538"/>
                <a:gd name="T15" fmla="*/ 7 h 622"/>
                <a:gd name="T16" fmla="*/ 7 w 538"/>
                <a:gd name="T17" fmla="*/ 7 h 622"/>
                <a:gd name="T18" fmla="*/ 7 w 538"/>
                <a:gd name="T19" fmla="*/ 7 h 622"/>
                <a:gd name="T20" fmla="*/ 7 w 538"/>
                <a:gd name="T21" fmla="*/ 7 h 622"/>
                <a:gd name="T22" fmla="*/ 7 w 538"/>
                <a:gd name="T23" fmla="*/ 7 h 622"/>
                <a:gd name="T24" fmla="*/ 7 w 538"/>
                <a:gd name="T25" fmla="*/ 7 h 622"/>
                <a:gd name="T26" fmla="*/ 7 w 538"/>
                <a:gd name="T27" fmla="*/ 7 h 622"/>
                <a:gd name="T28" fmla="*/ 7 w 538"/>
                <a:gd name="T29" fmla="*/ 7 h 622"/>
                <a:gd name="T30" fmla="*/ 7 w 538"/>
                <a:gd name="T31" fmla="*/ 7 h 622"/>
                <a:gd name="T32" fmla="*/ 7 w 538"/>
                <a:gd name="T33" fmla="*/ 7 h 622"/>
                <a:gd name="T34" fmla="*/ 7 w 538"/>
                <a:gd name="T35" fmla="*/ 7 h 622"/>
                <a:gd name="T36" fmla="*/ 7 w 538"/>
                <a:gd name="T37" fmla="*/ 7 h 622"/>
                <a:gd name="T38" fmla="*/ 7 w 538"/>
                <a:gd name="T39" fmla="*/ 7 h 622"/>
                <a:gd name="T40" fmla="*/ 7 w 538"/>
                <a:gd name="T41" fmla="*/ 7 h 622"/>
                <a:gd name="T42" fmla="*/ 7 w 538"/>
                <a:gd name="T43" fmla="*/ 7 h 622"/>
                <a:gd name="T44" fmla="*/ 7 w 538"/>
                <a:gd name="T45" fmla="*/ 7 h 622"/>
                <a:gd name="T46" fmla="*/ 7 w 538"/>
                <a:gd name="T47" fmla="*/ 7 h 622"/>
                <a:gd name="T48" fmla="*/ 7 w 538"/>
                <a:gd name="T49" fmla="*/ 7 h 622"/>
                <a:gd name="T50" fmla="*/ 7 w 538"/>
                <a:gd name="T51" fmla="*/ 7 h 622"/>
                <a:gd name="T52" fmla="*/ 7 w 538"/>
                <a:gd name="T53" fmla="*/ 7 h 622"/>
                <a:gd name="T54" fmla="*/ 7 w 538"/>
                <a:gd name="T55" fmla="*/ 7 h 622"/>
                <a:gd name="T56" fmla="*/ 7 w 538"/>
                <a:gd name="T57" fmla="*/ 7 h 622"/>
                <a:gd name="T58" fmla="*/ 7 w 538"/>
                <a:gd name="T59" fmla="*/ 7 h 622"/>
                <a:gd name="T60" fmla="*/ 7 w 538"/>
                <a:gd name="T61" fmla="*/ 7 h 622"/>
                <a:gd name="T62" fmla="*/ 7 w 538"/>
                <a:gd name="T63" fmla="*/ 7 h 622"/>
                <a:gd name="T64" fmla="*/ 7 w 538"/>
                <a:gd name="T65" fmla="*/ 7 h 622"/>
                <a:gd name="T66" fmla="*/ 7 w 538"/>
                <a:gd name="T67" fmla="*/ 7 h 622"/>
                <a:gd name="T68" fmla="*/ 7 w 538"/>
                <a:gd name="T69" fmla="*/ 7 h 622"/>
                <a:gd name="T70" fmla="*/ 7 w 538"/>
                <a:gd name="T71" fmla="*/ 7 h 622"/>
                <a:gd name="T72" fmla="*/ 7 w 538"/>
                <a:gd name="T73" fmla="*/ 7 h 622"/>
                <a:gd name="T74" fmla="*/ 7 w 538"/>
                <a:gd name="T75" fmla="*/ 7 h 622"/>
                <a:gd name="T76" fmla="*/ 7 w 538"/>
                <a:gd name="T77" fmla="*/ 7 h 622"/>
                <a:gd name="T78" fmla="*/ 7 w 538"/>
                <a:gd name="T79" fmla="*/ 7 h 622"/>
                <a:gd name="T80" fmla="*/ 7 w 538"/>
                <a:gd name="T81" fmla="*/ 7 h 622"/>
                <a:gd name="T82" fmla="*/ 7 w 538"/>
                <a:gd name="T83" fmla="*/ 7 h 622"/>
                <a:gd name="T84" fmla="*/ 7 w 538"/>
                <a:gd name="T85" fmla="*/ 7 h 622"/>
                <a:gd name="T86" fmla="*/ 7 w 538"/>
                <a:gd name="T87" fmla="*/ 7 h 622"/>
                <a:gd name="T88" fmla="*/ 7 w 538"/>
                <a:gd name="T89" fmla="*/ 7 h 622"/>
                <a:gd name="T90" fmla="*/ 7 w 538"/>
                <a:gd name="T91" fmla="*/ 7 h 622"/>
                <a:gd name="T92" fmla="*/ 7 w 538"/>
                <a:gd name="T93" fmla="*/ 7 h 622"/>
                <a:gd name="T94" fmla="*/ 7 w 538"/>
                <a:gd name="T95" fmla="*/ 7 h 622"/>
                <a:gd name="T96" fmla="*/ 6 w 538"/>
                <a:gd name="T97" fmla="*/ 7 h 622"/>
                <a:gd name="T98" fmla="*/ 0 w 538"/>
                <a:gd name="T99" fmla="*/ 7 h 622"/>
                <a:gd name="T100" fmla="*/ 7 w 538"/>
                <a:gd name="T101" fmla="*/ 7 h 622"/>
                <a:gd name="T102" fmla="*/ 7 w 538"/>
                <a:gd name="T103" fmla="*/ 7 h 622"/>
                <a:gd name="T104" fmla="*/ 7 w 538"/>
                <a:gd name="T105" fmla="*/ 7 h 6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38"/>
                <a:gd name="T160" fmla="*/ 0 h 622"/>
                <a:gd name="T161" fmla="*/ 538 w 538"/>
                <a:gd name="T162" fmla="*/ 622 h 62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38" h="622">
                  <a:moveTo>
                    <a:pt x="458" y="622"/>
                  </a:moveTo>
                  <a:lnTo>
                    <a:pt x="538" y="62"/>
                  </a:lnTo>
                  <a:lnTo>
                    <a:pt x="146" y="0"/>
                  </a:lnTo>
                  <a:lnTo>
                    <a:pt x="138" y="52"/>
                  </a:lnTo>
                  <a:lnTo>
                    <a:pt x="122" y="94"/>
                  </a:lnTo>
                  <a:lnTo>
                    <a:pt x="114" y="94"/>
                  </a:lnTo>
                  <a:lnTo>
                    <a:pt x="108" y="88"/>
                  </a:lnTo>
                  <a:lnTo>
                    <a:pt x="108" y="84"/>
                  </a:lnTo>
                  <a:lnTo>
                    <a:pt x="104" y="78"/>
                  </a:lnTo>
                  <a:lnTo>
                    <a:pt x="88" y="74"/>
                  </a:lnTo>
                  <a:lnTo>
                    <a:pt x="76" y="76"/>
                  </a:lnTo>
                  <a:lnTo>
                    <a:pt x="72" y="82"/>
                  </a:lnTo>
                  <a:lnTo>
                    <a:pt x="76" y="100"/>
                  </a:lnTo>
                  <a:lnTo>
                    <a:pt x="70" y="146"/>
                  </a:lnTo>
                  <a:lnTo>
                    <a:pt x="74" y="154"/>
                  </a:lnTo>
                  <a:lnTo>
                    <a:pt x="68" y="174"/>
                  </a:lnTo>
                  <a:lnTo>
                    <a:pt x="64" y="182"/>
                  </a:lnTo>
                  <a:lnTo>
                    <a:pt x="64" y="186"/>
                  </a:lnTo>
                  <a:lnTo>
                    <a:pt x="64" y="200"/>
                  </a:lnTo>
                  <a:lnTo>
                    <a:pt x="66" y="206"/>
                  </a:lnTo>
                  <a:lnTo>
                    <a:pt x="64" y="210"/>
                  </a:lnTo>
                  <a:lnTo>
                    <a:pt x="70" y="222"/>
                  </a:lnTo>
                  <a:lnTo>
                    <a:pt x="70" y="232"/>
                  </a:lnTo>
                  <a:lnTo>
                    <a:pt x="74" y="238"/>
                  </a:lnTo>
                  <a:lnTo>
                    <a:pt x="76" y="250"/>
                  </a:lnTo>
                  <a:lnTo>
                    <a:pt x="82" y="254"/>
                  </a:lnTo>
                  <a:lnTo>
                    <a:pt x="86" y="260"/>
                  </a:lnTo>
                  <a:lnTo>
                    <a:pt x="88" y="268"/>
                  </a:lnTo>
                  <a:lnTo>
                    <a:pt x="86" y="272"/>
                  </a:lnTo>
                  <a:lnTo>
                    <a:pt x="84" y="270"/>
                  </a:lnTo>
                  <a:lnTo>
                    <a:pt x="74" y="278"/>
                  </a:lnTo>
                  <a:lnTo>
                    <a:pt x="62" y="282"/>
                  </a:lnTo>
                  <a:lnTo>
                    <a:pt x="52" y="294"/>
                  </a:lnTo>
                  <a:lnTo>
                    <a:pt x="46" y="320"/>
                  </a:lnTo>
                  <a:lnTo>
                    <a:pt x="30" y="340"/>
                  </a:lnTo>
                  <a:lnTo>
                    <a:pt x="22" y="340"/>
                  </a:lnTo>
                  <a:lnTo>
                    <a:pt x="22" y="346"/>
                  </a:lnTo>
                  <a:lnTo>
                    <a:pt x="24" y="354"/>
                  </a:lnTo>
                  <a:lnTo>
                    <a:pt x="24" y="360"/>
                  </a:lnTo>
                  <a:lnTo>
                    <a:pt x="20" y="372"/>
                  </a:lnTo>
                  <a:lnTo>
                    <a:pt x="22" y="378"/>
                  </a:lnTo>
                  <a:lnTo>
                    <a:pt x="34" y="386"/>
                  </a:lnTo>
                  <a:lnTo>
                    <a:pt x="36" y="392"/>
                  </a:lnTo>
                  <a:lnTo>
                    <a:pt x="32" y="396"/>
                  </a:lnTo>
                  <a:lnTo>
                    <a:pt x="30" y="402"/>
                  </a:lnTo>
                  <a:lnTo>
                    <a:pt x="24" y="410"/>
                  </a:lnTo>
                  <a:lnTo>
                    <a:pt x="20" y="408"/>
                  </a:lnTo>
                  <a:lnTo>
                    <a:pt x="6" y="406"/>
                  </a:lnTo>
                  <a:lnTo>
                    <a:pt x="0" y="430"/>
                  </a:lnTo>
                  <a:lnTo>
                    <a:pt x="290" y="596"/>
                  </a:lnTo>
                  <a:lnTo>
                    <a:pt x="458" y="62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1" name="Freeform 52"/>
            <p:cNvSpPr>
              <a:spLocks/>
            </p:cNvSpPr>
            <p:nvPr/>
          </p:nvSpPr>
          <p:spPr bwMode="grayWhite">
            <a:xfrm>
              <a:off x="2504" y="2268"/>
              <a:ext cx="629" cy="327"/>
            </a:xfrm>
            <a:custGeom>
              <a:avLst/>
              <a:gdLst>
                <a:gd name="T0" fmla="*/ 6 w 678"/>
                <a:gd name="T1" fmla="*/ 6 h 352"/>
                <a:gd name="T2" fmla="*/ 0 w 678"/>
                <a:gd name="T3" fmla="*/ 7 h 352"/>
                <a:gd name="T4" fmla="*/ 6 w 678"/>
                <a:gd name="T5" fmla="*/ 7 h 352"/>
                <a:gd name="T6" fmla="*/ 6 w 678"/>
                <a:gd name="T7" fmla="*/ 7 h 352"/>
                <a:gd name="T8" fmla="*/ 6 w 678"/>
                <a:gd name="T9" fmla="*/ 7 h 352"/>
                <a:gd name="T10" fmla="*/ 6 w 678"/>
                <a:gd name="T11" fmla="*/ 7 h 352"/>
                <a:gd name="T12" fmla="*/ 6 w 678"/>
                <a:gd name="T13" fmla="*/ 7 h 352"/>
                <a:gd name="T14" fmla="*/ 6 w 678"/>
                <a:gd name="T15" fmla="*/ 7 h 352"/>
                <a:gd name="T16" fmla="*/ 6 w 678"/>
                <a:gd name="T17" fmla="*/ 7 h 352"/>
                <a:gd name="T18" fmla="*/ 6 w 678"/>
                <a:gd name="T19" fmla="*/ 7 h 352"/>
                <a:gd name="T20" fmla="*/ 6 w 678"/>
                <a:gd name="T21" fmla="*/ 7 h 352"/>
                <a:gd name="T22" fmla="*/ 6 w 678"/>
                <a:gd name="T23" fmla="*/ 7 h 352"/>
                <a:gd name="T24" fmla="*/ 6 w 678"/>
                <a:gd name="T25" fmla="*/ 7 h 352"/>
                <a:gd name="T26" fmla="*/ 6 w 678"/>
                <a:gd name="T27" fmla="*/ 7 h 352"/>
                <a:gd name="T28" fmla="*/ 6 w 678"/>
                <a:gd name="T29" fmla="*/ 7 h 352"/>
                <a:gd name="T30" fmla="*/ 6 w 678"/>
                <a:gd name="T31" fmla="*/ 7 h 352"/>
                <a:gd name="T32" fmla="*/ 6 w 678"/>
                <a:gd name="T33" fmla="*/ 7 h 352"/>
                <a:gd name="T34" fmla="*/ 6 w 678"/>
                <a:gd name="T35" fmla="*/ 7 h 352"/>
                <a:gd name="T36" fmla="*/ 6 w 678"/>
                <a:gd name="T37" fmla="*/ 7 h 352"/>
                <a:gd name="T38" fmla="*/ 6 w 678"/>
                <a:gd name="T39" fmla="*/ 7 h 352"/>
                <a:gd name="T40" fmla="*/ 6 w 678"/>
                <a:gd name="T41" fmla="*/ 7 h 352"/>
                <a:gd name="T42" fmla="*/ 6 w 678"/>
                <a:gd name="T43" fmla="*/ 7 h 352"/>
                <a:gd name="T44" fmla="*/ 6 w 678"/>
                <a:gd name="T45" fmla="*/ 7 h 352"/>
                <a:gd name="T46" fmla="*/ 6 w 678"/>
                <a:gd name="T47" fmla="*/ 7 h 352"/>
                <a:gd name="T48" fmla="*/ 6 w 678"/>
                <a:gd name="T49" fmla="*/ 7 h 352"/>
                <a:gd name="T50" fmla="*/ 6 w 678"/>
                <a:gd name="T51" fmla="*/ 7 h 352"/>
                <a:gd name="T52" fmla="*/ 6 w 678"/>
                <a:gd name="T53" fmla="*/ 7 h 352"/>
                <a:gd name="T54" fmla="*/ 6 w 678"/>
                <a:gd name="T55" fmla="*/ 7 h 352"/>
                <a:gd name="T56" fmla="*/ 6 w 678"/>
                <a:gd name="T57" fmla="*/ 7 h 352"/>
                <a:gd name="T58" fmla="*/ 6 w 678"/>
                <a:gd name="T59" fmla="*/ 7 h 352"/>
                <a:gd name="T60" fmla="*/ 6 w 678"/>
                <a:gd name="T61" fmla="*/ 7 h 352"/>
                <a:gd name="T62" fmla="*/ 6 w 678"/>
                <a:gd name="T63" fmla="*/ 7 h 352"/>
                <a:gd name="T64" fmla="*/ 6 w 678"/>
                <a:gd name="T65" fmla="*/ 7 h 352"/>
                <a:gd name="T66" fmla="*/ 6 w 678"/>
                <a:gd name="T67" fmla="*/ 7 h 352"/>
                <a:gd name="T68" fmla="*/ 6 w 678"/>
                <a:gd name="T69" fmla="*/ 7 h 3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78"/>
                <a:gd name="T106" fmla="*/ 0 h 352"/>
                <a:gd name="T107" fmla="*/ 678 w 678"/>
                <a:gd name="T108" fmla="*/ 352 h 3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78" h="352">
                  <a:moveTo>
                    <a:pt x="662" y="18"/>
                  </a:moveTo>
                  <a:lnTo>
                    <a:pt x="78" y="6"/>
                  </a:lnTo>
                  <a:lnTo>
                    <a:pt x="2" y="0"/>
                  </a:lnTo>
                  <a:lnTo>
                    <a:pt x="0" y="50"/>
                  </a:lnTo>
                  <a:lnTo>
                    <a:pt x="236" y="64"/>
                  </a:lnTo>
                  <a:lnTo>
                    <a:pt x="230" y="256"/>
                  </a:lnTo>
                  <a:lnTo>
                    <a:pt x="238" y="256"/>
                  </a:lnTo>
                  <a:lnTo>
                    <a:pt x="242" y="260"/>
                  </a:lnTo>
                  <a:lnTo>
                    <a:pt x="254" y="276"/>
                  </a:lnTo>
                  <a:lnTo>
                    <a:pt x="260" y="278"/>
                  </a:lnTo>
                  <a:lnTo>
                    <a:pt x="276" y="276"/>
                  </a:lnTo>
                  <a:lnTo>
                    <a:pt x="282" y="270"/>
                  </a:lnTo>
                  <a:lnTo>
                    <a:pt x="290" y="276"/>
                  </a:lnTo>
                  <a:lnTo>
                    <a:pt x="294" y="280"/>
                  </a:lnTo>
                  <a:lnTo>
                    <a:pt x="294" y="284"/>
                  </a:lnTo>
                  <a:lnTo>
                    <a:pt x="298" y="292"/>
                  </a:lnTo>
                  <a:lnTo>
                    <a:pt x="300" y="294"/>
                  </a:lnTo>
                  <a:lnTo>
                    <a:pt x="322" y="298"/>
                  </a:lnTo>
                  <a:lnTo>
                    <a:pt x="330" y="302"/>
                  </a:lnTo>
                  <a:lnTo>
                    <a:pt x="334" y="302"/>
                  </a:lnTo>
                  <a:lnTo>
                    <a:pt x="336" y="300"/>
                  </a:lnTo>
                  <a:lnTo>
                    <a:pt x="342" y="298"/>
                  </a:lnTo>
                  <a:lnTo>
                    <a:pt x="346" y="306"/>
                  </a:lnTo>
                  <a:lnTo>
                    <a:pt x="356" y="310"/>
                  </a:lnTo>
                  <a:lnTo>
                    <a:pt x="362" y="304"/>
                  </a:lnTo>
                  <a:lnTo>
                    <a:pt x="382" y="306"/>
                  </a:lnTo>
                  <a:lnTo>
                    <a:pt x="382" y="310"/>
                  </a:lnTo>
                  <a:lnTo>
                    <a:pt x="390" y="318"/>
                  </a:lnTo>
                  <a:lnTo>
                    <a:pt x="394" y="320"/>
                  </a:lnTo>
                  <a:lnTo>
                    <a:pt x="394" y="330"/>
                  </a:lnTo>
                  <a:lnTo>
                    <a:pt x="410" y="334"/>
                  </a:lnTo>
                  <a:lnTo>
                    <a:pt x="412" y="322"/>
                  </a:lnTo>
                  <a:lnTo>
                    <a:pt x="418" y="320"/>
                  </a:lnTo>
                  <a:lnTo>
                    <a:pt x="438" y="334"/>
                  </a:lnTo>
                  <a:lnTo>
                    <a:pt x="442" y="334"/>
                  </a:lnTo>
                  <a:lnTo>
                    <a:pt x="450" y="330"/>
                  </a:lnTo>
                  <a:lnTo>
                    <a:pt x="456" y="330"/>
                  </a:lnTo>
                  <a:lnTo>
                    <a:pt x="458" y="334"/>
                  </a:lnTo>
                  <a:lnTo>
                    <a:pt x="456" y="340"/>
                  </a:lnTo>
                  <a:lnTo>
                    <a:pt x="460" y="348"/>
                  </a:lnTo>
                  <a:lnTo>
                    <a:pt x="466" y="344"/>
                  </a:lnTo>
                  <a:lnTo>
                    <a:pt x="464" y="338"/>
                  </a:lnTo>
                  <a:lnTo>
                    <a:pt x="470" y="330"/>
                  </a:lnTo>
                  <a:lnTo>
                    <a:pt x="478" y="326"/>
                  </a:lnTo>
                  <a:lnTo>
                    <a:pt x="480" y="326"/>
                  </a:lnTo>
                  <a:lnTo>
                    <a:pt x="482" y="332"/>
                  </a:lnTo>
                  <a:lnTo>
                    <a:pt x="492" y="336"/>
                  </a:lnTo>
                  <a:lnTo>
                    <a:pt x="496" y="334"/>
                  </a:lnTo>
                  <a:lnTo>
                    <a:pt x="498" y="330"/>
                  </a:lnTo>
                  <a:lnTo>
                    <a:pt x="506" y="332"/>
                  </a:lnTo>
                  <a:lnTo>
                    <a:pt x="506" y="334"/>
                  </a:lnTo>
                  <a:lnTo>
                    <a:pt x="514" y="340"/>
                  </a:lnTo>
                  <a:lnTo>
                    <a:pt x="526" y="348"/>
                  </a:lnTo>
                  <a:lnTo>
                    <a:pt x="540" y="338"/>
                  </a:lnTo>
                  <a:lnTo>
                    <a:pt x="544" y="334"/>
                  </a:lnTo>
                  <a:lnTo>
                    <a:pt x="562" y="334"/>
                  </a:lnTo>
                  <a:lnTo>
                    <a:pt x="576" y="328"/>
                  </a:lnTo>
                  <a:lnTo>
                    <a:pt x="582" y="326"/>
                  </a:lnTo>
                  <a:lnTo>
                    <a:pt x="590" y="326"/>
                  </a:lnTo>
                  <a:lnTo>
                    <a:pt x="608" y="330"/>
                  </a:lnTo>
                  <a:lnTo>
                    <a:pt x="620" y="326"/>
                  </a:lnTo>
                  <a:lnTo>
                    <a:pt x="622" y="324"/>
                  </a:lnTo>
                  <a:lnTo>
                    <a:pt x="660" y="344"/>
                  </a:lnTo>
                  <a:lnTo>
                    <a:pt x="668" y="346"/>
                  </a:lnTo>
                  <a:lnTo>
                    <a:pt x="672" y="350"/>
                  </a:lnTo>
                  <a:lnTo>
                    <a:pt x="676" y="352"/>
                  </a:lnTo>
                  <a:lnTo>
                    <a:pt x="678" y="176"/>
                  </a:lnTo>
                  <a:lnTo>
                    <a:pt x="664" y="68"/>
                  </a:lnTo>
                  <a:lnTo>
                    <a:pt x="662" y="1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2" name="Freeform 53"/>
            <p:cNvSpPr>
              <a:spLocks/>
            </p:cNvSpPr>
            <p:nvPr/>
          </p:nvSpPr>
          <p:spPr bwMode="grayWhite">
            <a:xfrm>
              <a:off x="2189" y="2315"/>
              <a:ext cx="1022" cy="996"/>
            </a:xfrm>
            <a:custGeom>
              <a:avLst/>
              <a:gdLst>
                <a:gd name="T0" fmla="*/ 6 w 1102"/>
                <a:gd name="T1" fmla="*/ 6 h 1074"/>
                <a:gd name="T2" fmla="*/ 6 w 1102"/>
                <a:gd name="T3" fmla="*/ 6 h 1074"/>
                <a:gd name="T4" fmla="*/ 6 w 1102"/>
                <a:gd name="T5" fmla="*/ 6 h 1074"/>
                <a:gd name="T6" fmla="*/ 6 w 1102"/>
                <a:gd name="T7" fmla="*/ 6 h 1074"/>
                <a:gd name="T8" fmla="*/ 6 w 1102"/>
                <a:gd name="T9" fmla="*/ 6 h 1074"/>
                <a:gd name="T10" fmla="*/ 6 w 1102"/>
                <a:gd name="T11" fmla="*/ 6 h 1074"/>
                <a:gd name="T12" fmla="*/ 6 w 1102"/>
                <a:gd name="T13" fmla="*/ 6 h 1074"/>
                <a:gd name="T14" fmla="*/ 6 w 1102"/>
                <a:gd name="T15" fmla="*/ 6 h 1074"/>
                <a:gd name="T16" fmla="*/ 6 w 1102"/>
                <a:gd name="T17" fmla="*/ 6 h 1074"/>
                <a:gd name="T18" fmla="*/ 6 w 1102"/>
                <a:gd name="T19" fmla="*/ 6 h 1074"/>
                <a:gd name="T20" fmla="*/ 6 w 1102"/>
                <a:gd name="T21" fmla="*/ 6 h 1074"/>
                <a:gd name="T22" fmla="*/ 6 w 1102"/>
                <a:gd name="T23" fmla="*/ 6 h 1074"/>
                <a:gd name="T24" fmla="*/ 6 w 1102"/>
                <a:gd name="T25" fmla="*/ 6 h 1074"/>
                <a:gd name="T26" fmla="*/ 6 w 1102"/>
                <a:gd name="T27" fmla="*/ 6 h 1074"/>
                <a:gd name="T28" fmla="*/ 6 w 1102"/>
                <a:gd name="T29" fmla="*/ 6 h 1074"/>
                <a:gd name="T30" fmla="*/ 6 w 1102"/>
                <a:gd name="T31" fmla="*/ 0 h 1074"/>
                <a:gd name="T32" fmla="*/ 0 w 1102"/>
                <a:gd name="T33" fmla="*/ 6 h 1074"/>
                <a:gd name="T34" fmla="*/ 4 w 1102"/>
                <a:gd name="T35" fmla="*/ 6 h 1074"/>
                <a:gd name="T36" fmla="*/ 6 w 1102"/>
                <a:gd name="T37" fmla="*/ 6 h 1074"/>
                <a:gd name="T38" fmla="*/ 6 w 1102"/>
                <a:gd name="T39" fmla="*/ 6 h 1074"/>
                <a:gd name="T40" fmla="*/ 6 w 1102"/>
                <a:gd name="T41" fmla="*/ 6 h 1074"/>
                <a:gd name="T42" fmla="*/ 6 w 1102"/>
                <a:gd name="T43" fmla="*/ 6 h 1074"/>
                <a:gd name="T44" fmla="*/ 6 w 1102"/>
                <a:gd name="T45" fmla="*/ 6 h 1074"/>
                <a:gd name="T46" fmla="*/ 6 w 1102"/>
                <a:gd name="T47" fmla="*/ 6 h 1074"/>
                <a:gd name="T48" fmla="*/ 6 w 1102"/>
                <a:gd name="T49" fmla="*/ 6 h 1074"/>
                <a:gd name="T50" fmla="*/ 6 w 1102"/>
                <a:gd name="T51" fmla="*/ 6 h 1074"/>
                <a:gd name="T52" fmla="*/ 6 w 1102"/>
                <a:gd name="T53" fmla="*/ 6 h 1074"/>
                <a:gd name="T54" fmla="*/ 6 w 1102"/>
                <a:gd name="T55" fmla="*/ 6 h 1074"/>
                <a:gd name="T56" fmla="*/ 6 w 1102"/>
                <a:gd name="T57" fmla="*/ 6 h 1074"/>
                <a:gd name="T58" fmla="*/ 6 w 1102"/>
                <a:gd name="T59" fmla="*/ 6 h 1074"/>
                <a:gd name="T60" fmla="*/ 6 w 1102"/>
                <a:gd name="T61" fmla="*/ 6 h 1074"/>
                <a:gd name="T62" fmla="*/ 6 w 1102"/>
                <a:gd name="T63" fmla="*/ 6 h 1074"/>
                <a:gd name="T64" fmla="*/ 6 w 1102"/>
                <a:gd name="T65" fmla="*/ 6 h 1074"/>
                <a:gd name="T66" fmla="*/ 6 w 1102"/>
                <a:gd name="T67" fmla="*/ 6 h 1074"/>
                <a:gd name="T68" fmla="*/ 6 w 1102"/>
                <a:gd name="T69" fmla="*/ 6 h 1074"/>
                <a:gd name="T70" fmla="*/ 6 w 1102"/>
                <a:gd name="T71" fmla="*/ 6 h 1074"/>
                <a:gd name="T72" fmla="*/ 6 w 1102"/>
                <a:gd name="T73" fmla="*/ 6 h 1074"/>
                <a:gd name="T74" fmla="*/ 6 w 1102"/>
                <a:gd name="T75" fmla="*/ 6 h 1074"/>
                <a:gd name="T76" fmla="*/ 6 w 1102"/>
                <a:gd name="T77" fmla="*/ 6 h 1074"/>
                <a:gd name="T78" fmla="*/ 6 w 1102"/>
                <a:gd name="T79" fmla="*/ 6 h 1074"/>
                <a:gd name="T80" fmla="*/ 6 w 1102"/>
                <a:gd name="T81" fmla="*/ 6 h 1074"/>
                <a:gd name="T82" fmla="*/ 6 w 1102"/>
                <a:gd name="T83" fmla="*/ 6 h 1074"/>
                <a:gd name="T84" fmla="*/ 6 w 1102"/>
                <a:gd name="T85" fmla="*/ 6 h 1074"/>
                <a:gd name="T86" fmla="*/ 6 w 1102"/>
                <a:gd name="T87" fmla="*/ 6 h 1074"/>
                <a:gd name="T88" fmla="*/ 6 w 1102"/>
                <a:gd name="T89" fmla="*/ 6 h 1074"/>
                <a:gd name="T90" fmla="*/ 6 w 1102"/>
                <a:gd name="T91" fmla="*/ 6 h 1074"/>
                <a:gd name="T92" fmla="*/ 6 w 1102"/>
                <a:gd name="T93" fmla="*/ 6 h 1074"/>
                <a:gd name="T94" fmla="*/ 6 w 1102"/>
                <a:gd name="T95" fmla="*/ 6 h 1074"/>
                <a:gd name="T96" fmla="*/ 6 w 1102"/>
                <a:gd name="T97" fmla="*/ 6 h 1074"/>
                <a:gd name="T98" fmla="*/ 6 w 1102"/>
                <a:gd name="T99" fmla="*/ 6 h 1074"/>
                <a:gd name="T100" fmla="*/ 6 w 1102"/>
                <a:gd name="T101" fmla="*/ 6 h 1074"/>
                <a:gd name="T102" fmla="*/ 6 w 1102"/>
                <a:gd name="T103" fmla="*/ 6 h 1074"/>
                <a:gd name="T104" fmla="*/ 6 w 1102"/>
                <a:gd name="T105" fmla="*/ 6 h 1074"/>
                <a:gd name="T106" fmla="*/ 6 w 1102"/>
                <a:gd name="T107" fmla="*/ 6 h 1074"/>
                <a:gd name="T108" fmla="*/ 6 w 1102"/>
                <a:gd name="T109" fmla="*/ 6 h 1074"/>
                <a:gd name="T110" fmla="*/ 6 w 1102"/>
                <a:gd name="T111" fmla="*/ 6 h 1074"/>
                <a:gd name="T112" fmla="*/ 6 w 1102"/>
                <a:gd name="T113" fmla="*/ 6 h 1074"/>
                <a:gd name="T114" fmla="*/ 6 w 1102"/>
                <a:gd name="T115" fmla="*/ 6 h 1074"/>
                <a:gd name="T116" fmla="*/ 6 w 1102"/>
                <a:gd name="T117" fmla="*/ 6 h 1074"/>
                <a:gd name="T118" fmla="*/ 6 w 1102"/>
                <a:gd name="T119" fmla="*/ 6 h 107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02"/>
                <a:gd name="T181" fmla="*/ 0 h 1074"/>
                <a:gd name="T182" fmla="*/ 1102 w 1102"/>
                <a:gd name="T183" fmla="*/ 1074 h 107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02" h="1074">
                  <a:moveTo>
                    <a:pt x="1016" y="302"/>
                  </a:moveTo>
                  <a:lnTo>
                    <a:pt x="1012" y="300"/>
                  </a:lnTo>
                  <a:lnTo>
                    <a:pt x="1008" y="296"/>
                  </a:lnTo>
                  <a:lnTo>
                    <a:pt x="1000" y="294"/>
                  </a:lnTo>
                  <a:lnTo>
                    <a:pt x="962" y="274"/>
                  </a:lnTo>
                  <a:lnTo>
                    <a:pt x="960" y="276"/>
                  </a:lnTo>
                  <a:lnTo>
                    <a:pt x="948" y="280"/>
                  </a:lnTo>
                  <a:lnTo>
                    <a:pt x="930" y="276"/>
                  </a:lnTo>
                  <a:lnTo>
                    <a:pt x="922" y="276"/>
                  </a:lnTo>
                  <a:lnTo>
                    <a:pt x="916" y="278"/>
                  </a:lnTo>
                  <a:lnTo>
                    <a:pt x="902" y="284"/>
                  </a:lnTo>
                  <a:lnTo>
                    <a:pt x="884" y="284"/>
                  </a:lnTo>
                  <a:lnTo>
                    <a:pt x="880" y="288"/>
                  </a:lnTo>
                  <a:lnTo>
                    <a:pt x="866" y="298"/>
                  </a:lnTo>
                  <a:lnTo>
                    <a:pt x="854" y="290"/>
                  </a:lnTo>
                  <a:lnTo>
                    <a:pt x="846" y="284"/>
                  </a:lnTo>
                  <a:lnTo>
                    <a:pt x="846" y="282"/>
                  </a:lnTo>
                  <a:lnTo>
                    <a:pt x="838" y="280"/>
                  </a:lnTo>
                  <a:lnTo>
                    <a:pt x="836" y="284"/>
                  </a:lnTo>
                  <a:lnTo>
                    <a:pt x="832" y="286"/>
                  </a:lnTo>
                  <a:lnTo>
                    <a:pt x="822" y="282"/>
                  </a:lnTo>
                  <a:lnTo>
                    <a:pt x="820" y="276"/>
                  </a:lnTo>
                  <a:lnTo>
                    <a:pt x="818" y="276"/>
                  </a:lnTo>
                  <a:lnTo>
                    <a:pt x="810" y="280"/>
                  </a:lnTo>
                  <a:lnTo>
                    <a:pt x="804" y="288"/>
                  </a:lnTo>
                  <a:lnTo>
                    <a:pt x="806" y="294"/>
                  </a:lnTo>
                  <a:lnTo>
                    <a:pt x="800" y="298"/>
                  </a:lnTo>
                  <a:lnTo>
                    <a:pt x="796" y="290"/>
                  </a:lnTo>
                  <a:lnTo>
                    <a:pt x="798" y="284"/>
                  </a:lnTo>
                  <a:lnTo>
                    <a:pt x="796" y="280"/>
                  </a:lnTo>
                  <a:lnTo>
                    <a:pt x="790" y="280"/>
                  </a:lnTo>
                  <a:lnTo>
                    <a:pt x="782" y="284"/>
                  </a:lnTo>
                  <a:lnTo>
                    <a:pt x="778" y="284"/>
                  </a:lnTo>
                  <a:lnTo>
                    <a:pt x="758" y="270"/>
                  </a:lnTo>
                  <a:lnTo>
                    <a:pt x="752" y="272"/>
                  </a:lnTo>
                  <a:lnTo>
                    <a:pt x="750" y="284"/>
                  </a:lnTo>
                  <a:lnTo>
                    <a:pt x="734" y="280"/>
                  </a:lnTo>
                  <a:lnTo>
                    <a:pt x="734" y="270"/>
                  </a:lnTo>
                  <a:lnTo>
                    <a:pt x="730" y="268"/>
                  </a:lnTo>
                  <a:lnTo>
                    <a:pt x="722" y="260"/>
                  </a:lnTo>
                  <a:lnTo>
                    <a:pt x="722" y="256"/>
                  </a:lnTo>
                  <a:lnTo>
                    <a:pt x="702" y="254"/>
                  </a:lnTo>
                  <a:lnTo>
                    <a:pt x="696" y="260"/>
                  </a:lnTo>
                  <a:lnTo>
                    <a:pt x="686" y="256"/>
                  </a:lnTo>
                  <a:lnTo>
                    <a:pt x="682" y="248"/>
                  </a:lnTo>
                  <a:lnTo>
                    <a:pt x="676" y="250"/>
                  </a:lnTo>
                  <a:lnTo>
                    <a:pt x="674" y="252"/>
                  </a:lnTo>
                  <a:lnTo>
                    <a:pt x="670" y="252"/>
                  </a:lnTo>
                  <a:lnTo>
                    <a:pt x="662" y="248"/>
                  </a:lnTo>
                  <a:lnTo>
                    <a:pt x="640" y="244"/>
                  </a:lnTo>
                  <a:lnTo>
                    <a:pt x="638" y="242"/>
                  </a:lnTo>
                  <a:lnTo>
                    <a:pt x="634" y="234"/>
                  </a:lnTo>
                  <a:lnTo>
                    <a:pt x="634" y="230"/>
                  </a:lnTo>
                  <a:lnTo>
                    <a:pt x="630" y="226"/>
                  </a:lnTo>
                  <a:lnTo>
                    <a:pt x="622" y="220"/>
                  </a:lnTo>
                  <a:lnTo>
                    <a:pt x="616" y="226"/>
                  </a:lnTo>
                  <a:lnTo>
                    <a:pt x="600" y="228"/>
                  </a:lnTo>
                  <a:lnTo>
                    <a:pt x="594" y="226"/>
                  </a:lnTo>
                  <a:lnTo>
                    <a:pt x="582" y="210"/>
                  </a:lnTo>
                  <a:lnTo>
                    <a:pt x="578" y="206"/>
                  </a:lnTo>
                  <a:lnTo>
                    <a:pt x="570" y="206"/>
                  </a:lnTo>
                  <a:lnTo>
                    <a:pt x="576" y="14"/>
                  </a:lnTo>
                  <a:lnTo>
                    <a:pt x="340" y="0"/>
                  </a:lnTo>
                  <a:lnTo>
                    <a:pt x="334" y="0"/>
                  </a:lnTo>
                  <a:lnTo>
                    <a:pt x="298" y="448"/>
                  </a:lnTo>
                  <a:lnTo>
                    <a:pt x="2" y="418"/>
                  </a:lnTo>
                  <a:lnTo>
                    <a:pt x="0" y="420"/>
                  </a:lnTo>
                  <a:lnTo>
                    <a:pt x="2" y="424"/>
                  </a:lnTo>
                  <a:lnTo>
                    <a:pt x="4" y="426"/>
                  </a:lnTo>
                  <a:lnTo>
                    <a:pt x="0" y="430"/>
                  </a:lnTo>
                  <a:lnTo>
                    <a:pt x="4" y="438"/>
                  </a:lnTo>
                  <a:lnTo>
                    <a:pt x="4" y="440"/>
                  </a:lnTo>
                  <a:lnTo>
                    <a:pt x="20" y="450"/>
                  </a:lnTo>
                  <a:lnTo>
                    <a:pt x="24" y="462"/>
                  </a:lnTo>
                  <a:lnTo>
                    <a:pt x="30" y="474"/>
                  </a:lnTo>
                  <a:lnTo>
                    <a:pt x="46" y="484"/>
                  </a:lnTo>
                  <a:lnTo>
                    <a:pt x="92" y="540"/>
                  </a:lnTo>
                  <a:lnTo>
                    <a:pt x="130" y="572"/>
                  </a:lnTo>
                  <a:lnTo>
                    <a:pt x="134" y="576"/>
                  </a:lnTo>
                  <a:lnTo>
                    <a:pt x="136" y="584"/>
                  </a:lnTo>
                  <a:lnTo>
                    <a:pt x="136" y="592"/>
                  </a:lnTo>
                  <a:lnTo>
                    <a:pt x="138" y="596"/>
                  </a:lnTo>
                  <a:lnTo>
                    <a:pt x="148" y="610"/>
                  </a:lnTo>
                  <a:lnTo>
                    <a:pt x="146" y="642"/>
                  </a:lnTo>
                  <a:lnTo>
                    <a:pt x="148" y="652"/>
                  </a:lnTo>
                  <a:lnTo>
                    <a:pt x="162" y="674"/>
                  </a:lnTo>
                  <a:lnTo>
                    <a:pt x="220" y="718"/>
                  </a:lnTo>
                  <a:lnTo>
                    <a:pt x="260" y="742"/>
                  </a:lnTo>
                  <a:lnTo>
                    <a:pt x="272" y="744"/>
                  </a:lnTo>
                  <a:lnTo>
                    <a:pt x="278" y="740"/>
                  </a:lnTo>
                  <a:lnTo>
                    <a:pt x="288" y="728"/>
                  </a:lnTo>
                  <a:lnTo>
                    <a:pt x="294" y="724"/>
                  </a:lnTo>
                  <a:lnTo>
                    <a:pt x="312" y="684"/>
                  </a:lnTo>
                  <a:lnTo>
                    <a:pt x="320" y="672"/>
                  </a:lnTo>
                  <a:lnTo>
                    <a:pt x="326" y="668"/>
                  </a:lnTo>
                  <a:lnTo>
                    <a:pt x="340" y="672"/>
                  </a:lnTo>
                  <a:lnTo>
                    <a:pt x="342" y="672"/>
                  </a:lnTo>
                  <a:lnTo>
                    <a:pt x="346" y="666"/>
                  </a:lnTo>
                  <a:lnTo>
                    <a:pt x="350" y="662"/>
                  </a:lnTo>
                  <a:lnTo>
                    <a:pt x="356" y="664"/>
                  </a:lnTo>
                  <a:lnTo>
                    <a:pt x="364" y="668"/>
                  </a:lnTo>
                  <a:lnTo>
                    <a:pt x="386" y="672"/>
                  </a:lnTo>
                  <a:lnTo>
                    <a:pt x="392" y="674"/>
                  </a:lnTo>
                  <a:lnTo>
                    <a:pt x="408" y="680"/>
                  </a:lnTo>
                  <a:lnTo>
                    <a:pt x="414" y="676"/>
                  </a:lnTo>
                  <a:lnTo>
                    <a:pt x="432" y="686"/>
                  </a:lnTo>
                  <a:lnTo>
                    <a:pt x="436" y="696"/>
                  </a:lnTo>
                  <a:lnTo>
                    <a:pt x="438" y="698"/>
                  </a:lnTo>
                  <a:lnTo>
                    <a:pt x="440" y="702"/>
                  </a:lnTo>
                  <a:lnTo>
                    <a:pt x="444" y="702"/>
                  </a:lnTo>
                  <a:lnTo>
                    <a:pt x="452" y="708"/>
                  </a:lnTo>
                  <a:lnTo>
                    <a:pt x="462" y="722"/>
                  </a:lnTo>
                  <a:lnTo>
                    <a:pt x="478" y="736"/>
                  </a:lnTo>
                  <a:lnTo>
                    <a:pt x="488" y="750"/>
                  </a:lnTo>
                  <a:lnTo>
                    <a:pt x="488" y="754"/>
                  </a:lnTo>
                  <a:lnTo>
                    <a:pt x="514" y="818"/>
                  </a:lnTo>
                  <a:lnTo>
                    <a:pt x="518" y="828"/>
                  </a:lnTo>
                  <a:lnTo>
                    <a:pt x="546" y="862"/>
                  </a:lnTo>
                  <a:lnTo>
                    <a:pt x="548" y="868"/>
                  </a:lnTo>
                  <a:lnTo>
                    <a:pt x="568" y="890"/>
                  </a:lnTo>
                  <a:lnTo>
                    <a:pt x="572" y="894"/>
                  </a:lnTo>
                  <a:lnTo>
                    <a:pt x="580" y="902"/>
                  </a:lnTo>
                  <a:lnTo>
                    <a:pt x="582" y="908"/>
                  </a:lnTo>
                  <a:lnTo>
                    <a:pt x="582" y="928"/>
                  </a:lnTo>
                  <a:lnTo>
                    <a:pt x="588" y="936"/>
                  </a:lnTo>
                  <a:lnTo>
                    <a:pt x="590" y="960"/>
                  </a:lnTo>
                  <a:lnTo>
                    <a:pt x="596" y="968"/>
                  </a:lnTo>
                  <a:lnTo>
                    <a:pt x="616" y="1006"/>
                  </a:lnTo>
                  <a:lnTo>
                    <a:pt x="618" y="1018"/>
                  </a:lnTo>
                  <a:lnTo>
                    <a:pt x="632" y="1018"/>
                  </a:lnTo>
                  <a:lnTo>
                    <a:pt x="648" y="1028"/>
                  </a:lnTo>
                  <a:lnTo>
                    <a:pt x="666" y="1034"/>
                  </a:lnTo>
                  <a:lnTo>
                    <a:pt x="694" y="1052"/>
                  </a:lnTo>
                  <a:lnTo>
                    <a:pt x="732" y="1054"/>
                  </a:lnTo>
                  <a:lnTo>
                    <a:pt x="738" y="1056"/>
                  </a:lnTo>
                  <a:lnTo>
                    <a:pt x="758" y="1070"/>
                  </a:lnTo>
                  <a:lnTo>
                    <a:pt x="770" y="1074"/>
                  </a:lnTo>
                  <a:lnTo>
                    <a:pt x="778" y="1062"/>
                  </a:lnTo>
                  <a:lnTo>
                    <a:pt x="788" y="1064"/>
                  </a:lnTo>
                  <a:lnTo>
                    <a:pt x="790" y="1062"/>
                  </a:lnTo>
                  <a:lnTo>
                    <a:pt x="790" y="1056"/>
                  </a:lnTo>
                  <a:lnTo>
                    <a:pt x="782" y="1054"/>
                  </a:lnTo>
                  <a:lnTo>
                    <a:pt x="782" y="1050"/>
                  </a:lnTo>
                  <a:lnTo>
                    <a:pt x="774" y="1040"/>
                  </a:lnTo>
                  <a:lnTo>
                    <a:pt x="762" y="994"/>
                  </a:lnTo>
                  <a:lnTo>
                    <a:pt x="756" y="974"/>
                  </a:lnTo>
                  <a:lnTo>
                    <a:pt x="766" y="946"/>
                  </a:lnTo>
                  <a:lnTo>
                    <a:pt x="764" y="938"/>
                  </a:lnTo>
                  <a:lnTo>
                    <a:pt x="762" y="936"/>
                  </a:lnTo>
                  <a:lnTo>
                    <a:pt x="758" y="936"/>
                  </a:lnTo>
                  <a:lnTo>
                    <a:pt x="758" y="934"/>
                  </a:lnTo>
                  <a:lnTo>
                    <a:pt x="758" y="932"/>
                  </a:lnTo>
                  <a:lnTo>
                    <a:pt x="760" y="930"/>
                  </a:lnTo>
                  <a:lnTo>
                    <a:pt x="772" y="922"/>
                  </a:lnTo>
                  <a:lnTo>
                    <a:pt x="780" y="896"/>
                  </a:lnTo>
                  <a:lnTo>
                    <a:pt x="774" y="894"/>
                  </a:lnTo>
                  <a:lnTo>
                    <a:pt x="770" y="882"/>
                  </a:lnTo>
                  <a:lnTo>
                    <a:pt x="778" y="874"/>
                  </a:lnTo>
                  <a:lnTo>
                    <a:pt x="786" y="880"/>
                  </a:lnTo>
                  <a:lnTo>
                    <a:pt x="800" y="870"/>
                  </a:lnTo>
                  <a:lnTo>
                    <a:pt x="804" y="856"/>
                  </a:lnTo>
                  <a:lnTo>
                    <a:pt x="796" y="852"/>
                  </a:lnTo>
                  <a:lnTo>
                    <a:pt x="800" y="846"/>
                  </a:lnTo>
                  <a:lnTo>
                    <a:pt x="804" y="846"/>
                  </a:lnTo>
                  <a:lnTo>
                    <a:pt x="806" y="848"/>
                  </a:lnTo>
                  <a:lnTo>
                    <a:pt x="810" y="844"/>
                  </a:lnTo>
                  <a:lnTo>
                    <a:pt x="814" y="846"/>
                  </a:lnTo>
                  <a:lnTo>
                    <a:pt x="820" y="846"/>
                  </a:lnTo>
                  <a:lnTo>
                    <a:pt x="822" y="844"/>
                  </a:lnTo>
                  <a:lnTo>
                    <a:pt x="824" y="842"/>
                  </a:lnTo>
                  <a:lnTo>
                    <a:pt x="824" y="830"/>
                  </a:lnTo>
                  <a:lnTo>
                    <a:pt x="826" y="826"/>
                  </a:lnTo>
                  <a:lnTo>
                    <a:pt x="828" y="826"/>
                  </a:lnTo>
                  <a:lnTo>
                    <a:pt x="832" y="828"/>
                  </a:lnTo>
                  <a:lnTo>
                    <a:pt x="834" y="828"/>
                  </a:lnTo>
                  <a:lnTo>
                    <a:pt x="856" y="824"/>
                  </a:lnTo>
                  <a:lnTo>
                    <a:pt x="858" y="822"/>
                  </a:lnTo>
                  <a:lnTo>
                    <a:pt x="858" y="820"/>
                  </a:lnTo>
                  <a:lnTo>
                    <a:pt x="856" y="818"/>
                  </a:lnTo>
                  <a:lnTo>
                    <a:pt x="846" y="810"/>
                  </a:lnTo>
                  <a:lnTo>
                    <a:pt x="846" y="806"/>
                  </a:lnTo>
                  <a:lnTo>
                    <a:pt x="866" y="800"/>
                  </a:lnTo>
                  <a:lnTo>
                    <a:pt x="868" y="796"/>
                  </a:lnTo>
                  <a:lnTo>
                    <a:pt x="874" y="794"/>
                  </a:lnTo>
                  <a:lnTo>
                    <a:pt x="876" y="796"/>
                  </a:lnTo>
                  <a:lnTo>
                    <a:pt x="874" y="798"/>
                  </a:lnTo>
                  <a:lnTo>
                    <a:pt x="876" y="804"/>
                  </a:lnTo>
                  <a:lnTo>
                    <a:pt x="880" y="804"/>
                  </a:lnTo>
                  <a:lnTo>
                    <a:pt x="884" y="802"/>
                  </a:lnTo>
                  <a:lnTo>
                    <a:pt x="914" y="792"/>
                  </a:lnTo>
                  <a:lnTo>
                    <a:pt x="964" y="758"/>
                  </a:lnTo>
                  <a:lnTo>
                    <a:pt x="966" y="746"/>
                  </a:lnTo>
                  <a:lnTo>
                    <a:pt x="990" y="726"/>
                  </a:lnTo>
                  <a:lnTo>
                    <a:pt x="990" y="724"/>
                  </a:lnTo>
                  <a:lnTo>
                    <a:pt x="982" y="710"/>
                  </a:lnTo>
                  <a:lnTo>
                    <a:pt x="982" y="698"/>
                  </a:lnTo>
                  <a:lnTo>
                    <a:pt x="998" y="692"/>
                  </a:lnTo>
                  <a:lnTo>
                    <a:pt x="1002" y="692"/>
                  </a:lnTo>
                  <a:lnTo>
                    <a:pt x="1000" y="704"/>
                  </a:lnTo>
                  <a:lnTo>
                    <a:pt x="1000" y="708"/>
                  </a:lnTo>
                  <a:lnTo>
                    <a:pt x="1020" y="706"/>
                  </a:lnTo>
                  <a:lnTo>
                    <a:pt x="1022" y="710"/>
                  </a:lnTo>
                  <a:lnTo>
                    <a:pt x="1058" y="694"/>
                  </a:lnTo>
                  <a:lnTo>
                    <a:pt x="1078" y="694"/>
                  </a:lnTo>
                  <a:lnTo>
                    <a:pt x="1080" y="692"/>
                  </a:lnTo>
                  <a:lnTo>
                    <a:pt x="1078" y="690"/>
                  </a:lnTo>
                  <a:lnTo>
                    <a:pt x="1074" y="686"/>
                  </a:lnTo>
                  <a:lnTo>
                    <a:pt x="1072" y="680"/>
                  </a:lnTo>
                  <a:lnTo>
                    <a:pt x="1076" y="676"/>
                  </a:lnTo>
                  <a:lnTo>
                    <a:pt x="1078" y="670"/>
                  </a:lnTo>
                  <a:lnTo>
                    <a:pt x="1084" y="664"/>
                  </a:lnTo>
                  <a:lnTo>
                    <a:pt x="1090" y="642"/>
                  </a:lnTo>
                  <a:lnTo>
                    <a:pt x="1086" y="634"/>
                  </a:lnTo>
                  <a:lnTo>
                    <a:pt x="1086" y="626"/>
                  </a:lnTo>
                  <a:lnTo>
                    <a:pt x="1088" y="622"/>
                  </a:lnTo>
                  <a:lnTo>
                    <a:pt x="1086" y="616"/>
                  </a:lnTo>
                  <a:lnTo>
                    <a:pt x="1090" y="604"/>
                  </a:lnTo>
                  <a:lnTo>
                    <a:pt x="1096" y="598"/>
                  </a:lnTo>
                  <a:lnTo>
                    <a:pt x="1098" y="588"/>
                  </a:lnTo>
                  <a:lnTo>
                    <a:pt x="1102" y="570"/>
                  </a:lnTo>
                  <a:lnTo>
                    <a:pt x="1102" y="560"/>
                  </a:lnTo>
                  <a:lnTo>
                    <a:pt x="1098" y="544"/>
                  </a:lnTo>
                  <a:lnTo>
                    <a:pt x="1092" y="534"/>
                  </a:lnTo>
                  <a:lnTo>
                    <a:pt x="1090" y="532"/>
                  </a:lnTo>
                  <a:lnTo>
                    <a:pt x="1090" y="526"/>
                  </a:lnTo>
                  <a:lnTo>
                    <a:pt x="1088" y="522"/>
                  </a:lnTo>
                  <a:lnTo>
                    <a:pt x="1084" y="512"/>
                  </a:lnTo>
                  <a:lnTo>
                    <a:pt x="1078" y="508"/>
                  </a:lnTo>
                  <a:lnTo>
                    <a:pt x="1076" y="504"/>
                  </a:lnTo>
                  <a:lnTo>
                    <a:pt x="1080" y="494"/>
                  </a:lnTo>
                  <a:lnTo>
                    <a:pt x="1072" y="480"/>
                  </a:lnTo>
                  <a:lnTo>
                    <a:pt x="1060" y="468"/>
                  </a:lnTo>
                  <a:lnTo>
                    <a:pt x="1056" y="462"/>
                  </a:lnTo>
                  <a:lnTo>
                    <a:pt x="1054" y="362"/>
                  </a:lnTo>
                  <a:lnTo>
                    <a:pt x="1054" y="310"/>
                  </a:lnTo>
                  <a:lnTo>
                    <a:pt x="1042" y="308"/>
                  </a:lnTo>
                  <a:lnTo>
                    <a:pt x="1032" y="312"/>
                  </a:lnTo>
                  <a:lnTo>
                    <a:pt x="1028" y="310"/>
                  </a:lnTo>
                  <a:lnTo>
                    <a:pt x="1016" y="30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3" name="Freeform 54"/>
            <p:cNvSpPr>
              <a:spLocks/>
            </p:cNvSpPr>
            <p:nvPr/>
          </p:nvSpPr>
          <p:spPr bwMode="grayWhite">
            <a:xfrm>
              <a:off x="3496" y="2037"/>
              <a:ext cx="538" cy="278"/>
            </a:xfrm>
            <a:custGeom>
              <a:avLst/>
              <a:gdLst>
                <a:gd name="T0" fmla="*/ 6 w 580"/>
                <a:gd name="T1" fmla="*/ 7 h 298"/>
                <a:gd name="T2" fmla="*/ 6 w 580"/>
                <a:gd name="T3" fmla="*/ 7 h 298"/>
                <a:gd name="T4" fmla="*/ 6 w 580"/>
                <a:gd name="T5" fmla="*/ 7 h 298"/>
                <a:gd name="T6" fmla="*/ 6 w 580"/>
                <a:gd name="T7" fmla="*/ 7 h 298"/>
                <a:gd name="T8" fmla="*/ 6 w 580"/>
                <a:gd name="T9" fmla="*/ 7 h 298"/>
                <a:gd name="T10" fmla="*/ 6 w 580"/>
                <a:gd name="T11" fmla="*/ 7 h 298"/>
                <a:gd name="T12" fmla="*/ 6 w 580"/>
                <a:gd name="T13" fmla="*/ 7 h 298"/>
                <a:gd name="T14" fmla="*/ 6 w 580"/>
                <a:gd name="T15" fmla="*/ 7 h 298"/>
                <a:gd name="T16" fmla="*/ 6 w 580"/>
                <a:gd name="T17" fmla="*/ 7 h 298"/>
                <a:gd name="T18" fmla="*/ 6 w 580"/>
                <a:gd name="T19" fmla="*/ 7 h 298"/>
                <a:gd name="T20" fmla="*/ 6 w 580"/>
                <a:gd name="T21" fmla="*/ 7 h 298"/>
                <a:gd name="T22" fmla="*/ 6 w 580"/>
                <a:gd name="T23" fmla="*/ 7 h 298"/>
                <a:gd name="T24" fmla="*/ 6 w 580"/>
                <a:gd name="T25" fmla="*/ 7 h 298"/>
                <a:gd name="T26" fmla="*/ 6 w 580"/>
                <a:gd name="T27" fmla="*/ 7 h 298"/>
                <a:gd name="T28" fmla="*/ 6 w 580"/>
                <a:gd name="T29" fmla="*/ 7 h 298"/>
                <a:gd name="T30" fmla="*/ 6 w 580"/>
                <a:gd name="T31" fmla="*/ 7 h 298"/>
                <a:gd name="T32" fmla="*/ 6 w 580"/>
                <a:gd name="T33" fmla="*/ 7 h 298"/>
                <a:gd name="T34" fmla="*/ 6 w 580"/>
                <a:gd name="T35" fmla="*/ 7 h 298"/>
                <a:gd name="T36" fmla="*/ 6 w 580"/>
                <a:gd name="T37" fmla="*/ 7 h 298"/>
                <a:gd name="T38" fmla="*/ 6 w 580"/>
                <a:gd name="T39" fmla="*/ 7 h 298"/>
                <a:gd name="T40" fmla="*/ 6 w 580"/>
                <a:gd name="T41" fmla="*/ 7 h 298"/>
                <a:gd name="T42" fmla="*/ 6 w 580"/>
                <a:gd name="T43" fmla="*/ 7 h 298"/>
                <a:gd name="T44" fmla="*/ 6 w 580"/>
                <a:gd name="T45" fmla="*/ 7 h 298"/>
                <a:gd name="T46" fmla="*/ 6 w 580"/>
                <a:gd name="T47" fmla="*/ 7 h 298"/>
                <a:gd name="T48" fmla="*/ 6 w 580"/>
                <a:gd name="T49" fmla="*/ 0 h 298"/>
                <a:gd name="T50" fmla="*/ 6 w 580"/>
                <a:gd name="T51" fmla="*/ 6 h 298"/>
                <a:gd name="T52" fmla="*/ 6 w 580"/>
                <a:gd name="T53" fmla="*/ 2 h 298"/>
                <a:gd name="T54" fmla="*/ 6 w 580"/>
                <a:gd name="T55" fmla="*/ 7 h 298"/>
                <a:gd name="T56" fmla="*/ 6 w 580"/>
                <a:gd name="T57" fmla="*/ 7 h 298"/>
                <a:gd name="T58" fmla="*/ 6 w 580"/>
                <a:gd name="T59" fmla="*/ 7 h 298"/>
                <a:gd name="T60" fmla="*/ 6 w 580"/>
                <a:gd name="T61" fmla="*/ 7 h 298"/>
                <a:gd name="T62" fmla="*/ 6 w 580"/>
                <a:gd name="T63" fmla="*/ 7 h 298"/>
                <a:gd name="T64" fmla="*/ 6 w 580"/>
                <a:gd name="T65" fmla="*/ 7 h 298"/>
                <a:gd name="T66" fmla="*/ 6 w 580"/>
                <a:gd name="T67" fmla="*/ 7 h 298"/>
                <a:gd name="T68" fmla="*/ 6 w 580"/>
                <a:gd name="T69" fmla="*/ 7 h 298"/>
                <a:gd name="T70" fmla="*/ 6 w 580"/>
                <a:gd name="T71" fmla="*/ 7 h 298"/>
                <a:gd name="T72" fmla="*/ 6 w 580"/>
                <a:gd name="T73" fmla="*/ 7 h 298"/>
                <a:gd name="T74" fmla="*/ 6 w 580"/>
                <a:gd name="T75" fmla="*/ 7 h 298"/>
                <a:gd name="T76" fmla="*/ 6 w 580"/>
                <a:gd name="T77" fmla="*/ 7 h 298"/>
                <a:gd name="T78" fmla="*/ 6 w 580"/>
                <a:gd name="T79" fmla="*/ 7 h 298"/>
                <a:gd name="T80" fmla="*/ 6 w 580"/>
                <a:gd name="T81" fmla="*/ 7 h 298"/>
                <a:gd name="T82" fmla="*/ 6 w 580"/>
                <a:gd name="T83" fmla="*/ 7 h 298"/>
                <a:gd name="T84" fmla="*/ 6 w 580"/>
                <a:gd name="T85" fmla="*/ 7 h 298"/>
                <a:gd name="T86" fmla="*/ 6 w 580"/>
                <a:gd name="T87" fmla="*/ 7 h 298"/>
                <a:gd name="T88" fmla="*/ 6 w 580"/>
                <a:gd name="T89" fmla="*/ 7 h 298"/>
                <a:gd name="T90" fmla="*/ 6 w 580"/>
                <a:gd name="T91" fmla="*/ 7 h 298"/>
                <a:gd name="T92" fmla="*/ 6 w 580"/>
                <a:gd name="T93" fmla="*/ 7 h 298"/>
                <a:gd name="T94" fmla="*/ 6 w 580"/>
                <a:gd name="T95" fmla="*/ 7 h 298"/>
                <a:gd name="T96" fmla="*/ 6 w 580"/>
                <a:gd name="T97" fmla="*/ 7 h 298"/>
                <a:gd name="T98" fmla="*/ 6 w 580"/>
                <a:gd name="T99" fmla="*/ 7 h 298"/>
                <a:gd name="T100" fmla="*/ 6 w 580"/>
                <a:gd name="T101" fmla="*/ 7 h 298"/>
                <a:gd name="T102" fmla="*/ 6 w 580"/>
                <a:gd name="T103" fmla="*/ 7 h 298"/>
                <a:gd name="T104" fmla="*/ 6 w 580"/>
                <a:gd name="T105" fmla="*/ 7 h 298"/>
                <a:gd name="T106" fmla="*/ 6 w 580"/>
                <a:gd name="T107" fmla="*/ 7 h 298"/>
                <a:gd name="T108" fmla="*/ 6 w 580"/>
                <a:gd name="T109" fmla="*/ 7 h 2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0"/>
                <a:gd name="T166" fmla="*/ 0 h 298"/>
                <a:gd name="T167" fmla="*/ 580 w 580"/>
                <a:gd name="T168" fmla="*/ 298 h 2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0" h="298">
                  <a:moveTo>
                    <a:pt x="0" y="298"/>
                  </a:moveTo>
                  <a:lnTo>
                    <a:pt x="116" y="288"/>
                  </a:lnTo>
                  <a:lnTo>
                    <a:pt x="116" y="278"/>
                  </a:lnTo>
                  <a:lnTo>
                    <a:pt x="114" y="274"/>
                  </a:lnTo>
                  <a:lnTo>
                    <a:pt x="126" y="272"/>
                  </a:lnTo>
                  <a:lnTo>
                    <a:pt x="132" y="274"/>
                  </a:lnTo>
                  <a:lnTo>
                    <a:pt x="458" y="246"/>
                  </a:lnTo>
                  <a:lnTo>
                    <a:pt x="464" y="240"/>
                  </a:lnTo>
                  <a:lnTo>
                    <a:pt x="470" y="236"/>
                  </a:lnTo>
                  <a:lnTo>
                    <a:pt x="498" y="222"/>
                  </a:lnTo>
                  <a:lnTo>
                    <a:pt x="502" y="214"/>
                  </a:lnTo>
                  <a:lnTo>
                    <a:pt x="518" y="204"/>
                  </a:lnTo>
                  <a:lnTo>
                    <a:pt x="518" y="196"/>
                  </a:lnTo>
                  <a:lnTo>
                    <a:pt x="520" y="192"/>
                  </a:lnTo>
                  <a:lnTo>
                    <a:pt x="528" y="188"/>
                  </a:lnTo>
                  <a:lnTo>
                    <a:pt x="528" y="180"/>
                  </a:lnTo>
                  <a:lnTo>
                    <a:pt x="536" y="172"/>
                  </a:lnTo>
                  <a:lnTo>
                    <a:pt x="576" y="138"/>
                  </a:lnTo>
                  <a:lnTo>
                    <a:pt x="580" y="130"/>
                  </a:lnTo>
                  <a:lnTo>
                    <a:pt x="574" y="130"/>
                  </a:lnTo>
                  <a:lnTo>
                    <a:pt x="568" y="126"/>
                  </a:lnTo>
                  <a:lnTo>
                    <a:pt x="566" y="126"/>
                  </a:lnTo>
                  <a:lnTo>
                    <a:pt x="564" y="122"/>
                  </a:lnTo>
                  <a:lnTo>
                    <a:pt x="556" y="120"/>
                  </a:lnTo>
                  <a:lnTo>
                    <a:pt x="552" y="120"/>
                  </a:lnTo>
                  <a:lnTo>
                    <a:pt x="550" y="118"/>
                  </a:lnTo>
                  <a:lnTo>
                    <a:pt x="540" y="102"/>
                  </a:lnTo>
                  <a:lnTo>
                    <a:pt x="524" y="82"/>
                  </a:lnTo>
                  <a:lnTo>
                    <a:pt x="522" y="76"/>
                  </a:lnTo>
                  <a:lnTo>
                    <a:pt x="522" y="70"/>
                  </a:lnTo>
                  <a:lnTo>
                    <a:pt x="522" y="62"/>
                  </a:lnTo>
                  <a:lnTo>
                    <a:pt x="520" y="48"/>
                  </a:lnTo>
                  <a:lnTo>
                    <a:pt x="518" y="46"/>
                  </a:lnTo>
                  <a:lnTo>
                    <a:pt x="508" y="38"/>
                  </a:lnTo>
                  <a:lnTo>
                    <a:pt x="500" y="38"/>
                  </a:lnTo>
                  <a:lnTo>
                    <a:pt x="492" y="26"/>
                  </a:lnTo>
                  <a:lnTo>
                    <a:pt x="488" y="20"/>
                  </a:lnTo>
                  <a:lnTo>
                    <a:pt x="478" y="26"/>
                  </a:lnTo>
                  <a:lnTo>
                    <a:pt x="476" y="32"/>
                  </a:lnTo>
                  <a:lnTo>
                    <a:pt x="470" y="34"/>
                  </a:lnTo>
                  <a:lnTo>
                    <a:pt x="468" y="36"/>
                  </a:lnTo>
                  <a:lnTo>
                    <a:pt x="458" y="38"/>
                  </a:lnTo>
                  <a:lnTo>
                    <a:pt x="444" y="32"/>
                  </a:lnTo>
                  <a:lnTo>
                    <a:pt x="438" y="34"/>
                  </a:lnTo>
                  <a:lnTo>
                    <a:pt x="432" y="42"/>
                  </a:lnTo>
                  <a:lnTo>
                    <a:pt x="416" y="30"/>
                  </a:lnTo>
                  <a:lnTo>
                    <a:pt x="400" y="32"/>
                  </a:lnTo>
                  <a:lnTo>
                    <a:pt x="388" y="26"/>
                  </a:lnTo>
                  <a:lnTo>
                    <a:pt x="382" y="12"/>
                  </a:lnTo>
                  <a:lnTo>
                    <a:pt x="366" y="0"/>
                  </a:lnTo>
                  <a:lnTo>
                    <a:pt x="358" y="6"/>
                  </a:lnTo>
                  <a:lnTo>
                    <a:pt x="354" y="6"/>
                  </a:lnTo>
                  <a:lnTo>
                    <a:pt x="346" y="2"/>
                  </a:lnTo>
                  <a:lnTo>
                    <a:pt x="338" y="2"/>
                  </a:lnTo>
                  <a:lnTo>
                    <a:pt x="336" y="10"/>
                  </a:lnTo>
                  <a:lnTo>
                    <a:pt x="336" y="14"/>
                  </a:lnTo>
                  <a:lnTo>
                    <a:pt x="342" y="32"/>
                  </a:lnTo>
                  <a:lnTo>
                    <a:pt x="338" y="38"/>
                  </a:lnTo>
                  <a:lnTo>
                    <a:pt x="328" y="40"/>
                  </a:lnTo>
                  <a:lnTo>
                    <a:pt x="318" y="48"/>
                  </a:lnTo>
                  <a:lnTo>
                    <a:pt x="306" y="46"/>
                  </a:lnTo>
                  <a:lnTo>
                    <a:pt x="300" y="50"/>
                  </a:lnTo>
                  <a:lnTo>
                    <a:pt x="300" y="64"/>
                  </a:lnTo>
                  <a:lnTo>
                    <a:pt x="268" y="106"/>
                  </a:lnTo>
                  <a:lnTo>
                    <a:pt x="264" y="122"/>
                  </a:lnTo>
                  <a:lnTo>
                    <a:pt x="244" y="124"/>
                  </a:lnTo>
                  <a:lnTo>
                    <a:pt x="234" y="114"/>
                  </a:lnTo>
                  <a:lnTo>
                    <a:pt x="230" y="112"/>
                  </a:lnTo>
                  <a:lnTo>
                    <a:pt x="224" y="120"/>
                  </a:lnTo>
                  <a:lnTo>
                    <a:pt x="218" y="140"/>
                  </a:lnTo>
                  <a:lnTo>
                    <a:pt x="212" y="144"/>
                  </a:lnTo>
                  <a:lnTo>
                    <a:pt x="204" y="140"/>
                  </a:lnTo>
                  <a:lnTo>
                    <a:pt x="198" y="132"/>
                  </a:lnTo>
                  <a:lnTo>
                    <a:pt x="186" y="138"/>
                  </a:lnTo>
                  <a:lnTo>
                    <a:pt x="180" y="152"/>
                  </a:lnTo>
                  <a:lnTo>
                    <a:pt x="176" y="154"/>
                  </a:lnTo>
                  <a:lnTo>
                    <a:pt x="174" y="152"/>
                  </a:lnTo>
                  <a:lnTo>
                    <a:pt x="150" y="140"/>
                  </a:lnTo>
                  <a:lnTo>
                    <a:pt x="132" y="148"/>
                  </a:lnTo>
                  <a:lnTo>
                    <a:pt x="118" y="146"/>
                  </a:lnTo>
                  <a:lnTo>
                    <a:pt x="114" y="154"/>
                  </a:lnTo>
                  <a:lnTo>
                    <a:pt x="116" y="158"/>
                  </a:lnTo>
                  <a:lnTo>
                    <a:pt x="110" y="160"/>
                  </a:lnTo>
                  <a:lnTo>
                    <a:pt x="104" y="158"/>
                  </a:lnTo>
                  <a:lnTo>
                    <a:pt x="104" y="160"/>
                  </a:lnTo>
                  <a:lnTo>
                    <a:pt x="102" y="164"/>
                  </a:lnTo>
                  <a:lnTo>
                    <a:pt x="100" y="172"/>
                  </a:lnTo>
                  <a:lnTo>
                    <a:pt x="96" y="174"/>
                  </a:lnTo>
                  <a:lnTo>
                    <a:pt x="98" y="178"/>
                  </a:lnTo>
                  <a:lnTo>
                    <a:pt x="106" y="188"/>
                  </a:lnTo>
                  <a:lnTo>
                    <a:pt x="104" y="190"/>
                  </a:lnTo>
                  <a:lnTo>
                    <a:pt x="80" y="196"/>
                  </a:lnTo>
                  <a:lnTo>
                    <a:pt x="72" y="200"/>
                  </a:lnTo>
                  <a:lnTo>
                    <a:pt x="74" y="212"/>
                  </a:lnTo>
                  <a:lnTo>
                    <a:pt x="78" y="232"/>
                  </a:lnTo>
                  <a:lnTo>
                    <a:pt x="68" y="236"/>
                  </a:lnTo>
                  <a:lnTo>
                    <a:pt x="58" y="230"/>
                  </a:lnTo>
                  <a:lnTo>
                    <a:pt x="48" y="224"/>
                  </a:lnTo>
                  <a:lnTo>
                    <a:pt x="36" y="222"/>
                  </a:lnTo>
                  <a:lnTo>
                    <a:pt x="26" y="228"/>
                  </a:lnTo>
                  <a:lnTo>
                    <a:pt x="22" y="244"/>
                  </a:lnTo>
                  <a:lnTo>
                    <a:pt x="22" y="246"/>
                  </a:lnTo>
                  <a:lnTo>
                    <a:pt x="24" y="248"/>
                  </a:lnTo>
                  <a:lnTo>
                    <a:pt x="30" y="250"/>
                  </a:lnTo>
                  <a:lnTo>
                    <a:pt x="32" y="260"/>
                  </a:lnTo>
                  <a:lnTo>
                    <a:pt x="24" y="284"/>
                  </a:lnTo>
                  <a:lnTo>
                    <a:pt x="20" y="288"/>
                  </a:lnTo>
                  <a:lnTo>
                    <a:pt x="16" y="286"/>
                  </a:lnTo>
                  <a:lnTo>
                    <a:pt x="6" y="290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4" name="Freeform 55"/>
            <p:cNvSpPr>
              <a:spLocks/>
            </p:cNvSpPr>
            <p:nvPr/>
          </p:nvSpPr>
          <p:spPr bwMode="grayWhite">
            <a:xfrm>
              <a:off x="3449" y="2246"/>
              <a:ext cx="600" cy="211"/>
            </a:xfrm>
            <a:custGeom>
              <a:avLst/>
              <a:gdLst>
                <a:gd name="T0" fmla="*/ 7 w 646"/>
                <a:gd name="T1" fmla="*/ 0 h 228"/>
                <a:gd name="T2" fmla="*/ 7 w 646"/>
                <a:gd name="T3" fmla="*/ 6 h 228"/>
                <a:gd name="T4" fmla="*/ 7 w 646"/>
                <a:gd name="T5" fmla="*/ 6 h 228"/>
                <a:gd name="T6" fmla="*/ 7 w 646"/>
                <a:gd name="T7" fmla="*/ 6 h 228"/>
                <a:gd name="T8" fmla="*/ 7 w 646"/>
                <a:gd name="T9" fmla="*/ 6 h 228"/>
                <a:gd name="T10" fmla="*/ 7 w 646"/>
                <a:gd name="T11" fmla="*/ 6 h 228"/>
                <a:gd name="T12" fmla="*/ 7 w 646"/>
                <a:gd name="T13" fmla="*/ 6 h 228"/>
                <a:gd name="T14" fmla="*/ 7 w 646"/>
                <a:gd name="T15" fmla="*/ 6 h 228"/>
                <a:gd name="T16" fmla="*/ 7 w 646"/>
                <a:gd name="T17" fmla="*/ 6 h 228"/>
                <a:gd name="T18" fmla="*/ 7 w 646"/>
                <a:gd name="T19" fmla="*/ 6 h 228"/>
                <a:gd name="T20" fmla="*/ 7 w 646"/>
                <a:gd name="T21" fmla="*/ 6 h 228"/>
                <a:gd name="T22" fmla="*/ 7 w 646"/>
                <a:gd name="T23" fmla="*/ 6 h 228"/>
                <a:gd name="T24" fmla="*/ 7 w 646"/>
                <a:gd name="T25" fmla="*/ 6 h 228"/>
                <a:gd name="T26" fmla="*/ 7 w 646"/>
                <a:gd name="T27" fmla="*/ 6 h 228"/>
                <a:gd name="T28" fmla="*/ 7 w 646"/>
                <a:gd name="T29" fmla="*/ 6 h 228"/>
                <a:gd name="T30" fmla="*/ 7 w 646"/>
                <a:gd name="T31" fmla="*/ 6 h 228"/>
                <a:gd name="T32" fmla="*/ 7 w 646"/>
                <a:gd name="T33" fmla="*/ 6 h 228"/>
                <a:gd name="T34" fmla="*/ 7 w 646"/>
                <a:gd name="T35" fmla="*/ 6 h 228"/>
                <a:gd name="T36" fmla="*/ 7 w 646"/>
                <a:gd name="T37" fmla="*/ 6 h 228"/>
                <a:gd name="T38" fmla="*/ 7 w 646"/>
                <a:gd name="T39" fmla="*/ 6 h 228"/>
                <a:gd name="T40" fmla="*/ 7 w 646"/>
                <a:gd name="T41" fmla="*/ 6 h 228"/>
                <a:gd name="T42" fmla="*/ 7 w 646"/>
                <a:gd name="T43" fmla="*/ 6 h 228"/>
                <a:gd name="T44" fmla="*/ 0 w 646"/>
                <a:gd name="T45" fmla="*/ 6 h 228"/>
                <a:gd name="T46" fmla="*/ 7 w 646"/>
                <a:gd name="T47" fmla="*/ 6 h 228"/>
                <a:gd name="T48" fmla="*/ 7 w 646"/>
                <a:gd name="T49" fmla="*/ 6 h 228"/>
                <a:gd name="T50" fmla="*/ 7 w 646"/>
                <a:gd name="T51" fmla="*/ 6 h 228"/>
                <a:gd name="T52" fmla="*/ 7 w 646"/>
                <a:gd name="T53" fmla="*/ 6 h 228"/>
                <a:gd name="T54" fmla="*/ 7 w 646"/>
                <a:gd name="T55" fmla="*/ 6 h 228"/>
                <a:gd name="T56" fmla="*/ 7 w 646"/>
                <a:gd name="T57" fmla="*/ 6 h 228"/>
                <a:gd name="T58" fmla="*/ 7 w 646"/>
                <a:gd name="T59" fmla="*/ 6 h 228"/>
                <a:gd name="T60" fmla="*/ 7 w 646"/>
                <a:gd name="T61" fmla="*/ 6 h 228"/>
                <a:gd name="T62" fmla="*/ 7 w 646"/>
                <a:gd name="T63" fmla="*/ 6 h 228"/>
                <a:gd name="T64" fmla="*/ 7 w 646"/>
                <a:gd name="T65" fmla="*/ 6 h 228"/>
                <a:gd name="T66" fmla="*/ 7 w 646"/>
                <a:gd name="T67" fmla="*/ 6 h 228"/>
                <a:gd name="T68" fmla="*/ 7 w 646"/>
                <a:gd name="T69" fmla="*/ 6 h 228"/>
                <a:gd name="T70" fmla="*/ 7 w 646"/>
                <a:gd name="T71" fmla="*/ 6 h 228"/>
                <a:gd name="T72" fmla="*/ 7 w 646"/>
                <a:gd name="T73" fmla="*/ 6 h 228"/>
                <a:gd name="T74" fmla="*/ 7 w 646"/>
                <a:gd name="T75" fmla="*/ 6 h 228"/>
                <a:gd name="T76" fmla="*/ 7 w 646"/>
                <a:gd name="T77" fmla="*/ 6 h 228"/>
                <a:gd name="T78" fmla="*/ 7 w 646"/>
                <a:gd name="T79" fmla="*/ 6 h 228"/>
                <a:gd name="T80" fmla="*/ 7 w 646"/>
                <a:gd name="T81" fmla="*/ 6 h 228"/>
                <a:gd name="T82" fmla="*/ 7 w 646"/>
                <a:gd name="T83" fmla="*/ 6 h 228"/>
                <a:gd name="T84" fmla="*/ 7 w 646"/>
                <a:gd name="T85" fmla="*/ 6 h 228"/>
                <a:gd name="T86" fmla="*/ 7 w 646"/>
                <a:gd name="T87" fmla="*/ 6 h 228"/>
                <a:gd name="T88" fmla="*/ 7 w 646"/>
                <a:gd name="T89" fmla="*/ 6 h 228"/>
                <a:gd name="T90" fmla="*/ 7 w 646"/>
                <a:gd name="T91" fmla="*/ 6 h 228"/>
                <a:gd name="T92" fmla="*/ 7 w 646"/>
                <a:gd name="T93" fmla="*/ 6 h 228"/>
                <a:gd name="T94" fmla="*/ 7 w 646"/>
                <a:gd name="T95" fmla="*/ 6 h 228"/>
                <a:gd name="T96" fmla="*/ 7 w 646"/>
                <a:gd name="T97" fmla="*/ 6 h 228"/>
                <a:gd name="T98" fmla="*/ 7 w 646"/>
                <a:gd name="T99" fmla="*/ 6 h 228"/>
                <a:gd name="T100" fmla="*/ 7 w 646"/>
                <a:gd name="T101" fmla="*/ 6 h 228"/>
                <a:gd name="T102" fmla="*/ 7 w 646"/>
                <a:gd name="T103" fmla="*/ 6 h 228"/>
                <a:gd name="T104" fmla="*/ 7 w 646"/>
                <a:gd name="T105" fmla="*/ 6 h 228"/>
                <a:gd name="T106" fmla="*/ 7 w 646"/>
                <a:gd name="T107" fmla="*/ 6 h 228"/>
                <a:gd name="T108" fmla="*/ 7 w 646"/>
                <a:gd name="T109" fmla="*/ 6 h 228"/>
                <a:gd name="T110" fmla="*/ 7 w 646"/>
                <a:gd name="T111" fmla="*/ 6 h 228"/>
                <a:gd name="T112" fmla="*/ 7 w 646"/>
                <a:gd name="T113" fmla="*/ 6 h 228"/>
                <a:gd name="T114" fmla="*/ 7 w 646"/>
                <a:gd name="T115" fmla="*/ 0 h 2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46"/>
                <a:gd name="T175" fmla="*/ 0 h 228"/>
                <a:gd name="T176" fmla="*/ 646 w 646"/>
                <a:gd name="T177" fmla="*/ 228 h 2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46" h="228">
                  <a:moveTo>
                    <a:pt x="646" y="0"/>
                  </a:moveTo>
                  <a:lnTo>
                    <a:pt x="514" y="16"/>
                  </a:lnTo>
                  <a:lnTo>
                    <a:pt x="508" y="22"/>
                  </a:lnTo>
                  <a:lnTo>
                    <a:pt x="182" y="50"/>
                  </a:lnTo>
                  <a:lnTo>
                    <a:pt x="176" y="48"/>
                  </a:lnTo>
                  <a:lnTo>
                    <a:pt x="164" y="50"/>
                  </a:lnTo>
                  <a:lnTo>
                    <a:pt x="166" y="54"/>
                  </a:lnTo>
                  <a:lnTo>
                    <a:pt x="166" y="64"/>
                  </a:lnTo>
                  <a:lnTo>
                    <a:pt x="50" y="74"/>
                  </a:lnTo>
                  <a:lnTo>
                    <a:pt x="44" y="88"/>
                  </a:lnTo>
                  <a:lnTo>
                    <a:pt x="40" y="104"/>
                  </a:lnTo>
                  <a:lnTo>
                    <a:pt x="42" y="110"/>
                  </a:lnTo>
                  <a:lnTo>
                    <a:pt x="38" y="124"/>
                  </a:lnTo>
                  <a:lnTo>
                    <a:pt x="36" y="130"/>
                  </a:lnTo>
                  <a:lnTo>
                    <a:pt x="38" y="134"/>
                  </a:lnTo>
                  <a:lnTo>
                    <a:pt x="34" y="142"/>
                  </a:lnTo>
                  <a:lnTo>
                    <a:pt x="24" y="152"/>
                  </a:lnTo>
                  <a:lnTo>
                    <a:pt x="20" y="174"/>
                  </a:lnTo>
                  <a:lnTo>
                    <a:pt x="10" y="186"/>
                  </a:lnTo>
                  <a:lnTo>
                    <a:pt x="12" y="200"/>
                  </a:lnTo>
                  <a:lnTo>
                    <a:pt x="10" y="218"/>
                  </a:lnTo>
                  <a:lnTo>
                    <a:pt x="8" y="218"/>
                  </a:lnTo>
                  <a:lnTo>
                    <a:pt x="0" y="228"/>
                  </a:lnTo>
                  <a:lnTo>
                    <a:pt x="166" y="214"/>
                  </a:lnTo>
                  <a:lnTo>
                    <a:pt x="374" y="196"/>
                  </a:lnTo>
                  <a:lnTo>
                    <a:pt x="454" y="188"/>
                  </a:lnTo>
                  <a:lnTo>
                    <a:pt x="456" y="164"/>
                  </a:lnTo>
                  <a:lnTo>
                    <a:pt x="464" y="164"/>
                  </a:lnTo>
                  <a:lnTo>
                    <a:pt x="468" y="164"/>
                  </a:lnTo>
                  <a:lnTo>
                    <a:pt x="474" y="158"/>
                  </a:lnTo>
                  <a:lnTo>
                    <a:pt x="474" y="152"/>
                  </a:lnTo>
                  <a:lnTo>
                    <a:pt x="474" y="146"/>
                  </a:lnTo>
                  <a:lnTo>
                    <a:pt x="476" y="140"/>
                  </a:lnTo>
                  <a:lnTo>
                    <a:pt x="482" y="134"/>
                  </a:lnTo>
                  <a:lnTo>
                    <a:pt x="498" y="126"/>
                  </a:lnTo>
                  <a:lnTo>
                    <a:pt x="518" y="122"/>
                  </a:lnTo>
                  <a:lnTo>
                    <a:pt x="536" y="106"/>
                  </a:lnTo>
                  <a:lnTo>
                    <a:pt x="542" y="102"/>
                  </a:lnTo>
                  <a:lnTo>
                    <a:pt x="554" y="92"/>
                  </a:lnTo>
                  <a:lnTo>
                    <a:pt x="556" y="82"/>
                  </a:lnTo>
                  <a:lnTo>
                    <a:pt x="560" y="82"/>
                  </a:lnTo>
                  <a:lnTo>
                    <a:pt x="564" y="82"/>
                  </a:lnTo>
                  <a:lnTo>
                    <a:pt x="568" y="78"/>
                  </a:lnTo>
                  <a:lnTo>
                    <a:pt x="568" y="76"/>
                  </a:lnTo>
                  <a:lnTo>
                    <a:pt x="574" y="70"/>
                  </a:lnTo>
                  <a:lnTo>
                    <a:pt x="578" y="70"/>
                  </a:lnTo>
                  <a:lnTo>
                    <a:pt x="582" y="74"/>
                  </a:lnTo>
                  <a:lnTo>
                    <a:pt x="588" y="70"/>
                  </a:lnTo>
                  <a:lnTo>
                    <a:pt x="590" y="66"/>
                  </a:lnTo>
                  <a:lnTo>
                    <a:pt x="598" y="58"/>
                  </a:lnTo>
                  <a:lnTo>
                    <a:pt x="606" y="56"/>
                  </a:lnTo>
                  <a:lnTo>
                    <a:pt x="618" y="56"/>
                  </a:lnTo>
                  <a:lnTo>
                    <a:pt x="632" y="34"/>
                  </a:lnTo>
                  <a:lnTo>
                    <a:pt x="642" y="26"/>
                  </a:lnTo>
                  <a:lnTo>
                    <a:pt x="644" y="20"/>
                  </a:lnTo>
                  <a:lnTo>
                    <a:pt x="646" y="14"/>
                  </a:lnTo>
                  <a:lnTo>
                    <a:pt x="644" y="6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5" name="Freeform 56"/>
            <p:cNvSpPr>
              <a:spLocks/>
            </p:cNvSpPr>
            <p:nvPr/>
          </p:nvSpPr>
          <p:spPr bwMode="grayWhite">
            <a:xfrm>
              <a:off x="3785" y="1739"/>
              <a:ext cx="306" cy="343"/>
            </a:xfrm>
            <a:custGeom>
              <a:avLst/>
              <a:gdLst>
                <a:gd name="T0" fmla="*/ 6 w 330"/>
                <a:gd name="T1" fmla="*/ 6 h 370"/>
                <a:gd name="T2" fmla="*/ 6 w 330"/>
                <a:gd name="T3" fmla="*/ 6 h 370"/>
                <a:gd name="T4" fmla="*/ 6 w 330"/>
                <a:gd name="T5" fmla="*/ 6 h 370"/>
                <a:gd name="T6" fmla="*/ 6 w 330"/>
                <a:gd name="T7" fmla="*/ 6 h 370"/>
                <a:gd name="T8" fmla="*/ 6 w 330"/>
                <a:gd name="T9" fmla="*/ 6 h 370"/>
                <a:gd name="T10" fmla="*/ 6 w 330"/>
                <a:gd name="T11" fmla="*/ 6 h 370"/>
                <a:gd name="T12" fmla="*/ 6 w 330"/>
                <a:gd name="T13" fmla="*/ 6 h 370"/>
                <a:gd name="T14" fmla="*/ 6 w 330"/>
                <a:gd name="T15" fmla="*/ 6 h 370"/>
                <a:gd name="T16" fmla="*/ 6 w 330"/>
                <a:gd name="T17" fmla="*/ 6 h 370"/>
                <a:gd name="T18" fmla="*/ 6 w 330"/>
                <a:gd name="T19" fmla="*/ 6 h 370"/>
                <a:gd name="T20" fmla="*/ 6 w 330"/>
                <a:gd name="T21" fmla="*/ 6 h 370"/>
                <a:gd name="T22" fmla="*/ 6 w 330"/>
                <a:gd name="T23" fmla="*/ 6 h 370"/>
                <a:gd name="T24" fmla="*/ 6 w 330"/>
                <a:gd name="T25" fmla="*/ 6 h 370"/>
                <a:gd name="T26" fmla="*/ 6 w 330"/>
                <a:gd name="T27" fmla="*/ 6 h 370"/>
                <a:gd name="T28" fmla="*/ 6 w 330"/>
                <a:gd name="T29" fmla="*/ 6 h 370"/>
                <a:gd name="T30" fmla="*/ 6 w 330"/>
                <a:gd name="T31" fmla="*/ 6 h 370"/>
                <a:gd name="T32" fmla="*/ 6 w 330"/>
                <a:gd name="T33" fmla="*/ 6 h 370"/>
                <a:gd name="T34" fmla="*/ 6 w 330"/>
                <a:gd name="T35" fmla="*/ 6 h 370"/>
                <a:gd name="T36" fmla="*/ 6 w 330"/>
                <a:gd name="T37" fmla="*/ 6 h 370"/>
                <a:gd name="T38" fmla="*/ 6 w 330"/>
                <a:gd name="T39" fmla="*/ 6 h 370"/>
                <a:gd name="T40" fmla="*/ 6 w 330"/>
                <a:gd name="T41" fmla="*/ 6 h 370"/>
                <a:gd name="T42" fmla="*/ 6 w 330"/>
                <a:gd name="T43" fmla="*/ 6 h 370"/>
                <a:gd name="T44" fmla="*/ 6 w 330"/>
                <a:gd name="T45" fmla="*/ 6 h 370"/>
                <a:gd name="T46" fmla="*/ 6 w 330"/>
                <a:gd name="T47" fmla="*/ 6 h 370"/>
                <a:gd name="T48" fmla="*/ 6 w 330"/>
                <a:gd name="T49" fmla="*/ 6 h 370"/>
                <a:gd name="T50" fmla="*/ 6 w 330"/>
                <a:gd name="T51" fmla="*/ 6 h 370"/>
                <a:gd name="T52" fmla="*/ 6 w 330"/>
                <a:gd name="T53" fmla="*/ 6 h 370"/>
                <a:gd name="T54" fmla="*/ 6 w 330"/>
                <a:gd name="T55" fmla="*/ 6 h 370"/>
                <a:gd name="T56" fmla="*/ 6 w 330"/>
                <a:gd name="T57" fmla="*/ 6 h 370"/>
                <a:gd name="T58" fmla="*/ 6 w 330"/>
                <a:gd name="T59" fmla="*/ 6 h 370"/>
                <a:gd name="T60" fmla="*/ 6 w 330"/>
                <a:gd name="T61" fmla="*/ 6 h 370"/>
                <a:gd name="T62" fmla="*/ 6 w 330"/>
                <a:gd name="T63" fmla="*/ 6 h 370"/>
                <a:gd name="T64" fmla="*/ 6 w 330"/>
                <a:gd name="T65" fmla="*/ 6 h 370"/>
                <a:gd name="T66" fmla="*/ 6 w 330"/>
                <a:gd name="T67" fmla="*/ 6 h 370"/>
                <a:gd name="T68" fmla="*/ 6 w 330"/>
                <a:gd name="T69" fmla="*/ 6 h 370"/>
                <a:gd name="T70" fmla="*/ 6 w 330"/>
                <a:gd name="T71" fmla="*/ 6 h 370"/>
                <a:gd name="T72" fmla="*/ 6 w 330"/>
                <a:gd name="T73" fmla="*/ 6 h 370"/>
                <a:gd name="T74" fmla="*/ 0 w 330"/>
                <a:gd name="T75" fmla="*/ 6 h 37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0"/>
                <a:gd name="T115" fmla="*/ 0 h 370"/>
                <a:gd name="T116" fmla="*/ 330 w 330"/>
                <a:gd name="T117" fmla="*/ 370 h 37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0" h="370">
                  <a:moveTo>
                    <a:pt x="0" y="66"/>
                  </a:moveTo>
                  <a:lnTo>
                    <a:pt x="28" y="324"/>
                  </a:lnTo>
                  <a:lnTo>
                    <a:pt x="36" y="324"/>
                  </a:lnTo>
                  <a:lnTo>
                    <a:pt x="44" y="328"/>
                  </a:lnTo>
                  <a:lnTo>
                    <a:pt x="48" y="328"/>
                  </a:lnTo>
                  <a:lnTo>
                    <a:pt x="56" y="322"/>
                  </a:lnTo>
                  <a:lnTo>
                    <a:pt x="72" y="334"/>
                  </a:lnTo>
                  <a:lnTo>
                    <a:pt x="78" y="348"/>
                  </a:lnTo>
                  <a:lnTo>
                    <a:pt x="90" y="354"/>
                  </a:lnTo>
                  <a:lnTo>
                    <a:pt x="106" y="352"/>
                  </a:lnTo>
                  <a:lnTo>
                    <a:pt x="122" y="364"/>
                  </a:lnTo>
                  <a:lnTo>
                    <a:pt x="128" y="356"/>
                  </a:lnTo>
                  <a:lnTo>
                    <a:pt x="134" y="354"/>
                  </a:lnTo>
                  <a:lnTo>
                    <a:pt x="148" y="360"/>
                  </a:lnTo>
                  <a:lnTo>
                    <a:pt x="158" y="358"/>
                  </a:lnTo>
                  <a:lnTo>
                    <a:pt x="160" y="356"/>
                  </a:lnTo>
                  <a:lnTo>
                    <a:pt x="166" y="354"/>
                  </a:lnTo>
                  <a:lnTo>
                    <a:pt x="168" y="348"/>
                  </a:lnTo>
                  <a:lnTo>
                    <a:pt x="178" y="342"/>
                  </a:lnTo>
                  <a:lnTo>
                    <a:pt x="182" y="348"/>
                  </a:lnTo>
                  <a:lnTo>
                    <a:pt x="190" y="360"/>
                  </a:lnTo>
                  <a:lnTo>
                    <a:pt x="198" y="360"/>
                  </a:lnTo>
                  <a:lnTo>
                    <a:pt x="208" y="368"/>
                  </a:lnTo>
                  <a:lnTo>
                    <a:pt x="210" y="370"/>
                  </a:lnTo>
                  <a:lnTo>
                    <a:pt x="220" y="370"/>
                  </a:lnTo>
                  <a:lnTo>
                    <a:pt x="228" y="356"/>
                  </a:lnTo>
                  <a:lnTo>
                    <a:pt x="234" y="352"/>
                  </a:lnTo>
                  <a:lnTo>
                    <a:pt x="234" y="342"/>
                  </a:lnTo>
                  <a:lnTo>
                    <a:pt x="234" y="330"/>
                  </a:lnTo>
                  <a:lnTo>
                    <a:pt x="240" y="306"/>
                  </a:lnTo>
                  <a:lnTo>
                    <a:pt x="246" y="306"/>
                  </a:lnTo>
                  <a:lnTo>
                    <a:pt x="254" y="318"/>
                  </a:lnTo>
                  <a:lnTo>
                    <a:pt x="262" y="308"/>
                  </a:lnTo>
                  <a:lnTo>
                    <a:pt x="260" y="296"/>
                  </a:lnTo>
                  <a:lnTo>
                    <a:pt x="268" y="280"/>
                  </a:lnTo>
                  <a:lnTo>
                    <a:pt x="274" y="272"/>
                  </a:lnTo>
                  <a:lnTo>
                    <a:pt x="274" y="268"/>
                  </a:lnTo>
                  <a:lnTo>
                    <a:pt x="280" y="262"/>
                  </a:lnTo>
                  <a:lnTo>
                    <a:pt x="288" y="264"/>
                  </a:lnTo>
                  <a:lnTo>
                    <a:pt x="296" y="260"/>
                  </a:lnTo>
                  <a:lnTo>
                    <a:pt x="298" y="258"/>
                  </a:lnTo>
                  <a:lnTo>
                    <a:pt x="312" y="240"/>
                  </a:lnTo>
                  <a:lnTo>
                    <a:pt x="316" y="238"/>
                  </a:lnTo>
                  <a:lnTo>
                    <a:pt x="324" y="230"/>
                  </a:lnTo>
                  <a:lnTo>
                    <a:pt x="322" y="220"/>
                  </a:lnTo>
                  <a:lnTo>
                    <a:pt x="320" y="214"/>
                  </a:lnTo>
                  <a:lnTo>
                    <a:pt x="320" y="206"/>
                  </a:lnTo>
                  <a:lnTo>
                    <a:pt x="324" y="198"/>
                  </a:lnTo>
                  <a:lnTo>
                    <a:pt x="330" y="162"/>
                  </a:lnTo>
                  <a:lnTo>
                    <a:pt x="316" y="154"/>
                  </a:lnTo>
                  <a:lnTo>
                    <a:pt x="326" y="146"/>
                  </a:lnTo>
                  <a:lnTo>
                    <a:pt x="322" y="136"/>
                  </a:lnTo>
                  <a:lnTo>
                    <a:pt x="328" y="130"/>
                  </a:lnTo>
                  <a:lnTo>
                    <a:pt x="330" y="132"/>
                  </a:lnTo>
                  <a:lnTo>
                    <a:pt x="308" y="0"/>
                  </a:lnTo>
                  <a:lnTo>
                    <a:pt x="270" y="20"/>
                  </a:lnTo>
                  <a:lnTo>
                    <a:pt x="254" y="30"/>
                  </a:lnTo>
                  <a:lnTo>
                    <a:pt x="246" y="34"/>
                  </a:lnTo>
                  <a:lnTo>
                    <a:pt x="224" y="58"/>
                  </a:lnTo>
                  <a:lnTo>
                    <a:pt x="218" y="62"/>
                  </a:lnTo>
                  <a:lnTo>
                    <a:pt x="212" y="62"/>
                  </a:lnTo>
                  <a:lnTo>
                    <a:pt x="200" y="62"/>
                  </a:lnTo>
                  <a:lnTo>
                    <a:pt x="194" y="64"/>
                  </a:lnTo>
                  <a:lnTo>
                    <a:pt x="176" y="78"/>
                  </a:lnTo>
                  <a:lnTo>
                    <a:pt x="168" y="76"/>
                  </a:lnTo>
                  <a:lnTo>
                    <a:pt x="154" y="72"/>
                  </a:lnTo>
                  <a:lnTo>
                    <a:pt x="150" y="74"/>
                  </a:lnTo>
                  <a:lnTo>
                    <a:pt x="146" y="72"/>
                  </a:lnTo>
                  <a:lnTo>
                    <a:pt x="150" y="66"/>
                  </a:lnTo>
                  <a:lnTo>
                    <a:pt x="146" y="66"/>
                  </a:lnTo>
                  <a:lnTo>
                    <a:pt x="136" y="64"/>
                  </a:lnTo>
                  <a:lnTo>
                    <a:pt x="112" y="56"/>
                  </a:lnTo>
                  <a:lnTo>
                    <a:pt x="108" y="56"/>
                  </a:lnTo>
                  <a:lnTo>
                    <a:pt x="96" y="58"/>
                  </a:lnTo>
                  <a:lnTo>
                    <a:pt x="96" y="52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6" name="Freeform 57"/>
            <p:cNvSpPr>
              <a:spLocks/>
            </p:cNvSpPr>
            <p:nvPr/>
          </p:nvSpPr>
          <p:spPr bwMode="grayWhite">
            <a:xfrm>
              <a:off x="4114" y="1368"/>
              <a:ext cx="551" cy="422"/>
            </a:xfrm>
            <a:custGeom>
              <a:avLst/>
              <a:gdLst>
                <a:gd name="T0" fmla="*/ 6 w 594"/>
                <a:gd name="T1" fmla="*/ 6 h 456"/>
                <a:gd name="T2" fmla="*/ 6 w 594"/>
                <a:gd name="T3" fmla="*/ 6 h 456"/>
                <a:gd name="T4" fmla="*/ 6 w 594"/>
                <a:gd name="T5" fmla="*/ 6 h 456"/>
                <a:gd name="T6" fmla="*/ 6 w 594"/>
                <a:gd name="T7" fmla="*/ 6 h 456"/>
                <a:gd name="T8" fmla="*/ 6 w 594"/>
                <a:gd name="T9" fmla="*/ 6 h 456"/>
                <a:gd name="T10" fmla="*/ 6 w 594"/>
                <a:gd name="T11" fmla="*/ 6 h 456"/>
                <a:gd name="T12" fmla="*/ 6 w 594"/>
                <a:gd name="T13" fmla="*/ 6 h 456"/>
                <a:gd name="T14" fmla="*/ 6 w 594"/>
                <a:gd name="T15" fmla="*/ 6 h 456"/>
                <a:gd name="T16" fmla="*/ 6 w 594"/>
                <a:gd name="T17" fmla="*/ 6 h 456"/>
                <a:gd name="T18" fmla="*/ 6 w 594"/>
                <a:gd name="T19" fmla="*/ 6 h 456"/>
                <a:gd name="T20" fmla="*/ 6 w 594"/>
                <a:gd name="T21" fmla="*/ 6 h 456"/>
                <a:gd name="T22" fmla="*/ 6 w 594"/>
                <a:gd name="T23" fmla="*/ 6 h 456"/>
                <a:gd name="T24" fmla="*/ 6 w 594"/>
                <a:gd name="T25" fmla="*/ 6 h 456"/>
                <a:gd name="T26" fmla="*/ 6 w 594"/>
                <a:gd name="T27" fmla="*/ 6 h 456"/>
                <a:gd name="T28" fmla="*/ 6 w 594"/>
                <a:gd name="T29" fmla="*/ 6 h 456"/>
                <a:gd name="T30" fmla="*/ 6 w 594"/>
                <a:gd name="T31" fmla="*/ 6 h 456"/>
                <a:gd name="T32" fmla="*/ 6 w 594"/>
                <a:gd name="T33" fmla="*/ 6 h 456"/>
                <a:gd name="T34" fmla="*/ 6 w 594"/>
                <a:gd name="T35" fmla="*/ 6 h 456"/>
                <a:gd name="T36" fmla="*/ 6 w 594"/>
                <a:gd name="T37" fmla="*/ 6 h 456"/>
                <a:gd name="T38" fmla="*/ 6 w 594"/>
                <a:gd name="T39" fmla="*/ 6 h 456"/>
                <a:gd name="T40" fmla="*/ 6 w 594"/>
                <a:gd name="T41" fmla="*/ 6 h 456"/>
                <a:gd name="T42" fmla="*/ 6 w 594"/>
                <a:gd name="T43" fmla="*/ 6 h 456"/>
                <a:gd name="T44" fmla="*/ 6 w 594"/>
                <a:gd name="T45" fmla="*/ 6 h 456"/>
                <a:gd name="T46" fmla="*/ 6 w 594"/>
                <a:gd name="T47" fmla="*/ 6 h 456"/>
                <a:gd name="T48" fmla="*/ 6 w 594"/>
                <a:gd name="T49" fmla="*/ 6 h 456"/>
                <a:gd name="T50" fmla="*/ 6 w 594"/>
                <a:gd name="T51" fmla="*/ 6 h 456"/>
                <a:gd name="T52" fmla="*/ 6 w 594"/>
                <a:gd name="T53" fmla="*/ 0 h 456"/>
                <a:gd name="T54" fmla="*/ 6 w 594"/>
                <a:gd name="T55" fmla="*/ 6 h 456"/>
                <a:gd name="T56" fmla="*/ 6 w 594"/>
                <a:gd name="T57" fmla="*/ 6 h 456"/>
                <a:gd name="T58" fmla="*/ 6 w 594"/>
                <a:gd name="T59" fmla="*/ 6 h 456"/>
                <a:gd name="T60" fmla="*/ 6 w 594"/>
                <a:gd name="T61" fmla="*/ 6 h 456"/>
                <a:gd name="T62" fmla="*/ 6 w 594"/>
                <a:gd name="T63" fmla="*/ 6 h 456"/>
                <a:gd name="T64" fmla="*/ 6 w 594"/>
                <a:gd name="T65" fmla="*/ 6 h 456"/>
                <a:gd name="T66" fmla="*/ 6 w 594"/>
                <a:gd name="T67" fmla="*/ 6 h 456"/>
                <a:gd name="T68" fmla="*/ 6 w 594"/>
                <a:gd name="T69" fmla="*/ 6 h 456"/>
                <a:gd name="T70" fmla="*/ 6 w 594"/>
                <a:gd name="T71" fmla="*/ 6 h 456"/>
                <a:gd name="T72" fmla="*/ 6 w 594"/>
                <a:gd name="T73" fmla="*/ 6 h 456"/>
                <a:gd name="T74" fmla="*/ 6 w 594"/>
                <a:gd name="T75" fmla="*/ 6 h 456"/>
                <a:gd name="T76" fmla="*/ 6 w 594"/>
                <a:gd name="T77" fmla="*/ 6 h 456"/>
                <a:gd name="T78" fmla="*/ 6 w 594"/>
                <a:gd name="T79" fmla="*/ 6 h 456"/>
                <a:gd name="T80" fmla="*/ 6 w 594"/>
                <a:gd name="T81" fmla="*/ 6 h 456"/>
                <a:gd name="T82" fmla="*/ 6 w 594"/>
                <a:gd name="T83" fmla="*/ 6 h 456"/>
                <a:gd name="T84" fmla="*/ 6 w 594"/>
                <a:gd name="T85" fmla="*/ 6 h 456"/>
                <a:gd name="T86" fmla="*/ 6 w 594"/>
                <a:gd name="T87" fmla="*/ 6 h 456"/>
                <a:gd name="T88" fmla="*/ 6 w 594"/>
                <a:gd name="T89" fmla="*/ 6 h 4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94"/>
                <a:gd name="T136" fmla="*/ 0 h 456"/>
                <a:gd name="T137" fmla="*/ 594 w 594"/>
                <a:gd name="T138" fmla="*/ 456 h 45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94" h="456">
                  <a:moveTo>
                    <a:pt x="386" y="374"/>
                  </a:moveTo>
                  <a:lnTo>
                    <a:pt x="450" y="398"/>
                  </a:lnTo>
                  <a:lnTo>
                    <a:pt x="454" y="408"/>
                  </a:lnTo>
                  <a:lnTo>
                    <a:pt x="450" y="412"/>
                  </a:lnTo>
                  <a:lnTo>
                    <a:pt x="448" y="416"/>
                  </a:lnTo>
                  <a:lnTo>
                    <a:pt x="446" y="424"/>
                  </a:lnTo>
                  <a:lnTo>
                    <a:pt x="446" y="434"/>
                  </a:lnTo>
                  <a:lnTo>
                    <a:pt x="442" y="434"/>
                  </a:lnTo>
                  <a:lnTo>
                    <a:pt x="440" y="438"/>
                  </a:lnTo>
                  <a:lnTo>
                    <a:pt x="434" y="450"/>
                  </a:lnTo>
                  <a:lnTo>
                    <a:pt x="434" y="454"/>
                  </a:lnTo>
                  <a:lnTo>
                    <a:pt x="436" y="456"/>
                  </a:lnTo>
                  <a:lnTo>
                    <a:pt x="438" y="452"/>
                  </a:lnTo>
                  <a:lnTo>
                    <a:pt x="440" y="450"/>
                  </a:lnTo>
                  <a:lnTo>
                    <a:pt x="450" y="440"/>
                  </a:lnTo>
                  <a:lnTo>
                    <a:pt x="456" y="442"/>
                  </a:lnTo>
                  <a:lnTo>
                    <a:pt x="470" y="442"/>
                  </a:lnTo>
                  <a:lnTo>
                    <a:pt x="474" y="438"/>
                  </a:lnTo>
                  <a:lnTo>
                    <a:pt x="488" y="434"/>
                  </a:lnTo>
                  <a:lnTo>
                    <a:pt x="500" y="430"/>
                  </a:lnTo>
                  <a:lnTo>
                    <a:pt x="506" y="424"/>
                  </a:lnTo>
                  <a:lnTo>
                    <a:pt x="514" y="416"/>
                  </a:lnTo>
                  <a:lnTo>
                    <a:pt x="550" y="392"/>
                  </a:lnTo>
                  <a:lnTo>
                    <a:pt x="560" y="386"/>
                  </a:lnTo>
                  <a:lnTo>
                    <a:pt x="568" y="380"/>
                  </a:lnTo>
                  <a:lnTo>
                    <a:pt x="574" y="378"/>
                  </a:lnTo>
                  <a:lnTo>
                    <a:pt x="578" y="372"/>
                  </a:lnTo>
                  <a:lnTo>
                    <a:pt x="586" y="368"/>
                  </a:lnTo>
                  <a:lnTo>
                    <a:pt x="590" y="364"/>
                  </a:lnTo>
                  <a:lnTo>
                    <a:pt x="594" y="356"/>
                  </a:lnTo>
                  <a:lnTo>
                    <a:pt x="594" y="354"/>
                  </a:lnTo>
                  <a:lnTo>
                    <a:pt x="594" y="352"/>
                  </a:lnTo>
                  <a:lnTo>
                    <a:pt x="586" y="360"/>
                  </a:lnTo>
                  <a:lnTo>
                    <a:pt x="578" y="362"/>
                  </a:lnTo>
                  <a:lnTo>
                    <a:pt x="568" y="366"/>
                  </a:lnTo>
                  <a:lnTo>
                    <a:pt x="564" y="370"/>
                  </a:lnTo>
                  <a:lnTo>
                    <a:pt x="560" y="376"/>
                  </a:lnTo>
                  <a:lnTo>
                    <a:pt x="552" y="382"/>
                  </a:lnTo>
                  <a:lnTo>
                    <a:pt x="550" y="378"/>
                  </a:lnTo>
                  <a:lnTo>
                    <a:pt x="552" y="372"/>
                  </a:lnTo>
                  <a:lnTo>
                    <a:pt x="560" y="364"/>
                  </a:lnTo>
                  <a:lnTo>
                    <a:pt x="566" y="352"/>
                  </a:lnTo>
                  <a:lnTo>
                    <a:pt x="564" y="350"/>
                  </a:lnTo>
                  <a:lnTo>
                    <a:pt x="558" y="356"/>
                  </a:lnTo>
                  <a:lnTo>
                    <a:pt x="554" y="364"/>
                  </a:lnTo>
                  <a:lnTo>
                    <a:pt x="548" y="368"/>
                  </a:lnTo>
                  <a:lnTo>
                    <a:pt x="528" y="380"/>
                  </a:lnTo>
                  <a:lnTo>
                    <a:pt x="504" y="392"/>
                  </a:lnTo>
                  <a:lnTo>
                    <a:pt x="482" y="402"/>
                  </a:lnTo>
                  <a:lnTo>
                    <a:pt x="474" y="408"/>
                  </a:lnTo>
                  <a:lnTo>
                    <a:pt x="466" y="418"/>
                  </a:lnTo>
                  <a:lnTo>
                    <a:pt x="462" y="414"/>
                  </a:lnTo>
                  <a:lnTo>
                    <a:pt x="460" y="406"/>
                  </a:lnTo>
                  <a:lnTo>
                    <a:pt x="464" y="398"/>
                  </a:lnTo>
                  <a:lnTo>
                    <a:pt x="470" y="392"/>
                  </a:lnTo>
                  <a:lnTo>
                    <a:pt x="462" y="384"/>
                  </a:lnTo>
                  <a:lnTo>
                    <a:pt x="474" y="372"/>
                  </a:lnTo>
                  <a:lnTo>
                    <a:pt x="474" y="368"/>
                  </a:lnTo>
                  <a:lnTo>
                    <a:pt x="470" y="360"/>
                  </a:lnTo>
                  <a:lnTo>
                    <a:pt x="460" y="288"/>
                  </a:lnTo>
                  <a:lnTo>
                    <a:pt x="458" y="284"/>
                  </a:lnTo>
                  <a:lnTo>
                    <a:pt x="458" y="216"/>
                  </a:lnTo>
                  <a:lnTo>
                    <a:pt x="450" y="200"/>
                  </a:lnTo>
                  <a:lnTo>
                    <a:pt x="444" y="184"/>
                  </a:lnTo>
                  <a:lnTo>
                    <a:pt x="444" y="170"/>
                  </a:lnTo>
                  <a:lnTo>
                    <a:pt x="440" y="146"/>
                  </a:lnTo>
                  <a:lnTo>
                    <a:pt x="432" y="132"/>
                  </a:lnTo>
                  <a:lnTo>
                    <a:pt x="428" y="134"/>
                  </a:lnTo>
                  <a:lnTo>
                    <a:pt x="428" y="136"/>
                  </a:lnTo>
                  <a:lnTo>
                    <a:pt x="426" y="138"/>
                  </a:lnTo>
                  <a:lnTo>
                    <a:pt x="424" y="132"/>
                  </a:lnTo>
                  <a:lnTo>
                    <a:pt x="426" y="120"/>
                  </a:lnTo>
                  <a:lnTo>
                    <a:pt x="414" y="92"/>
                  </a:lnTo>
                  <a:lnTo>
                    <a:pt x="412" y="82"/>
                  </a:lnTo>
                  <a:lnTo>
                    <a:pt x="418" y="70"/>
                  </a:lnTo>
                  <a:lnTo>
                    <a:pt x="414" y="50"/>
                  </a:lnTo>
                  <a:lnTo>
                    <a:pt x="402" y="22"/>
                  </a:lnTo>
                  <a:lnTo>
                    <a:pt x="402" y="18"/>
                  </a:lnTo>
                  <a:lnTo>
                    <a:pt x="398" y="14"/>
                  </a:lnTo>
                  <a:lnTo>
                    <a:pt x="400" y="10"/>
                  </a:lnTo>
                  <a:lnTo>
                    <a:pt x="394" y="0"/>
                  </a:lnTo>
                  <a:lnTo>
                    <a:pt x="300" y="24"/>
                  </a:lnTo>
                  <a:lnTo>
                    <a:pt x="300" y="20"/>
                  </a:lnTo>
                  <a:lnTo>
                    <a:pt x="296" y="20"/>
                  </a:lnTo>
                  <a:lnTo>
                    <a:pt x="288" y="26"/>
                  </a:lnTo>
                  <a:lnTo>
                    <a:pt x="266" y="48"/>
                  </a:lnTo>
                  <a:lnTo>
                    <a:pt x="244" y="80"/>
                  </a:lnTo>
                  <a:lnTo>
                    <a:pt x="240" y="86"/>
                  </a:lnTo>
                  <a:lnTo>
                    <a:pt x="242" y="90"/>
                  </a:lnTo>
                  <a:lnTo>
                    <a:pt x="238" y="102"/>
                  </a:lnTo>
                  <a:lnTo>
                    <a:pt x="234" y="108"/>
                  </a:lnTo>
                  <a:lnTo>
                    <a:pt x="210" y="130"/>
                  </a:lnTo>
                  <a:lnTo>
                    <a:pt x="208" y="134"/>
                  </a:lnTo>
                  <a:lnTo>
                    <a:pt x="212" y="144"/>
                  </a:lnTo>
                  <a:lnTo>
                    <a:pt x="214" y="146"/>
                  </a:lnTo>
                  <a:lnTo>
                    <a:pt x="220" y="144"/>
                  </a:lnTo>
                  <a:lnTo>
                    <a:pt x="224" y="148"/>
                  </a:lnTo>
                  <a:lnTo>
                    <a:pt x="226" y="154"/>
                  </a:lnTo>
                  <a:lnTo>
                    <a:pt x="220" y="158"/>
                  </a:lnTo>
                  <a:lnTo>
                    <a:pt x="222" y="166"/>
                  </a:lnTo>
                  <a:lnTo>
                    <a:pt x="228" y="174"/>
                  </a:lnTo>
                  <a:lnTo>
                    <a:pt x="228" y="188"/>
                  </a:lnTo>
                  <a:lnTo>
                    <a:pt x="212" y="194"/>
                  </a:lnTo>
                  <a:lnTo>
                    <a:pt x="190" y="218"/>
                  </a:lnTo>
                  <a:lnTo>
                    <a:pt x="174" y="224"/>
                  </a:lnTo>
                  <a:lnTo>
                    <a:pt x="136" y="234"/>
                  </a:lnTo>
                  <a:lnTo>
                    <a:pt x="124" y="230"/>
                  </a:lnTo>
                  <a:lnTo>
                    <a:pt x="114" y="228"/>
                  </a:lnTo>
                  <a:lnTo>
                    <a:pt x="94" y="230"/>
                  </a:lnTo>
                  <a:lnTo>
                    <a:pt x="72" y="234"/>
                  </a:lnTo>
                  <a:lnTo>
                    <a:pt x="52" y="242"/>
                  </a:lnTo>
                  <a:lnTo>
                    <a:pt x="40" y="248"/>
                  </a:lnTo>
                  <a:lnTo>
                    <a:pt x="38" y="262"/>
                  </a:lnTo>
                  <a:lnTo>
                    <a:pt x="38" y="270"/>
                  </a:lnTo>
                  <a:lnTo>
                    <a:pt x="54" y="288"/>
                  </a:lnTo>
                  <a:lnTo>
                    <a:pt x="56" y="296"/>
                  </a:lnTo>
                  <a:lnTo>
                    <a:pt x="54" y="302"/>
                  </a:lnTo>
                  <a:lnTo>
                    <a:pt x="48" y="306"/>
                  </a:lnTo>
                  <a:lnTo>
                    <a:pt x="42" y="320"/>
                  </a:lnTo>
                  <a:lnTo>
                    <a:pt x="12" y="350"/>
                  </a:lnTo>
                  <a:lnTo>
                    <a:pt x="0" y="360"/>
                  </a:lnTo>
                  <a:lnTo>
                    <a:pt x="6" y="386"/>
                  </a:lnTo>
                  <a:lnTo>
                    <a:pt x="324" y="322"/>
                  </a:lnTo>
                  <a:lnTo>
                    <a:pt x="330" y="326"/>
                  </a:lnTo>
                  <a:lnTo>
                    <a:pt x="332" y="330"/>
                  </a:lnTo>
                  <a:lnTo>
                    <a:pt x="334" y="334"/>
                  </a:lnTo>
                  <a:lnTo>
                    <a:pt x="338" y="332"/>
                  </a:lnTo>
                  <a:lnTo>
                    <a:pt x="340" y="336"/>
                  </a:lnTo>
                  <a:lnTo>
                    <a:pt x="346" y="336"/>
                  </a:lnTo>
                  <a:lnTo>
                    <a:pt x="356" y="356"/>
                  </a:lnTo>
                  <a:lnTo>
                    <a:pt x="356" y="362"/>
                  </a:lnTo>
                  <a:lnTo>
                    <a:pt x="360" y="366"/>
                  </a:lnTo>
                  <a:lnTo>
                    <a:pt x="360" y="368"/>
                  </a:lnTo>
                  <a:lnTo>
                    <a:pt x="380" y="370"/>
                  </a:lnTo>
                  <a:lnTo>
                    <a:pt x="386" y="37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7" name="Freeform 58"/>
            <p:cNvSpPr>
              <a:spLocks/>
            </p:cNvSpPr>
            <p:nvPr/>
          </p:nvSpPr>
          <p:spPr bwMode="grayWhite">
            <a:xfrm>
              <a:off x="4069" y="1666"/>
              <a:ext cx="427" cy="278"/>
            </a:xfrm>
            <a:custGeom>
              <a:avLst/>
              <a:gdLst>
                <a:gd name="T0" fmla="*/ 6 w 460"/>
                <a:gd name="T1" fmla="*/ 7 h 298"/>
                <a:gd name="T2" fmla="*/ 6 w 460"/>
                <a:gd name="T3" fmla="*/ 7 h 298"/>
                <a:gd name="T4" fmla="*/ 6 w 460"/>
                <a:gd name="T5" fmla="*/ 7 h 298"/>
                <a:gd name="T6" fmla="*/ 6 w 460"/>
                <a:gd name="T7" fmla="*/ 7 h 298"/>
                <a:gd name="T8" fmla="*/ 6 w 460"/>
                <a:gd name="T9" fmla="*/ 7 h 298"/>
                <a:gd name="T10" fmla="*/ 6 w 460"/>
                <a:gd name="T11" fmla="*/ 7 h 298"/>
                <a:gd name="T12" fmla="*/ 6 w 460"/>
                <a:gd name="T13" fmla="*/ 7 h 298"/>
                <a:gd name="T14" fmla="*/ 6 w 460"/>
                <a:gd name="T15" fmla="*/ 7 h 298"/>
                <a:gd name="T16" fmla="*/ 6 w 460"/>
                <a:gd name="T17" fmla="*/ 7 h 298"/>
                <a:gd name="T18" fmla="*/ 6 w 460"/>
                <a:gd name="T19" fmla="*/ 7 h 298"/>
                <a:gd name="T20" fmla="*/ 6 w 460"/>
                <a:gd name="T21" fmla="*/ 7 h 298"/>
                <a:gd name="T22" fmla="*/ 6 w 460"/>
                <a:gd name="T23" fmla="*/ 7 h 298"/>
                <a:gd name="T24" fmla="*/ 6 w 460"/>
                <a:gd name="T25" fmla="*/ 7 h 298"/>
                <a:gd name="T26" fmla="*/ 6 w 460"/>
                <a:gd name="T27" fmla="*/ 7 h 298"/>
                <a:gd name="T28" fmla="*/ 6 w 460"/>
                <a:gd name="T29" fmla="*/ 7 h 298"/>
                <a:gd name="T30" fmla="*/ 6 w 460"/>
                <a:gd name="T31" fmla="*/ 7 h 298"/>
                <a:gd name="T32" fmla="*/ 6 w 460"/>
                <a:gd name="T33" fmla="*/ 7 h 298"/>
                <a:gd name="T34" fmla="*/ 6 w 460"/>
                <a:gd name="T35" fmla="*/ 7 h 298"/>
                <a:gd name="T36" fmla="*/ 6 w 460"/>
                <a:gd name="T37" fmla="*/ 7 h 298"/>
                <a:gd name="T38" fmla="*/ 6 w 460"/>
                <a:gd name="T39" fmla="*/ 7 h 298"/>
                <a:gd name="T40" fmla="*/ 6 w 460"/>
                <a:gd name="T41" fmla="*/ 7 h 298"/>
                <a:gd name="T42" fmla="*/ 6 w 460"/>
                <a:gd name="T43" fmla="*/ 7 h 298"/>
                <a:gd name="T44" fmla="*/ 6 w 460"/>
                <a:gd name="T45" fmla="*/ 7 h 298"/>
                <a:gd name="T46" fmla="*/ 6 w 460"/>
                <a:gd name="T47" fmla="*/ 7 h 298"/>
                <a:gd name="T48" fmla="*/ 6 w 460"/>
                <a:gd name="T49" fmla="*/ 7 h 298"/>
                <a:gd name="T50" fmla="*/ 6 w 460"/>
                <a:gd name="T51" fmla="*/ 7 h 298"/>
                <a:gd name="T52" fmla="*/ 6 w 460"/>
                <a:gd name="T53" fmla="*/ 7 h 298"/>
                <a:gd name="T54" fmla="*/ 6 w 460"/>
                <a:gd name="T55" fmla="*/ 7 h 298"/>
                <a:gd name="T56" fmla="*/ 6 w 460"/>
                <a:gd name="T57" fmla="*/ 7 h 298"/>
                <a:gd name="T58" fmla="*/ 6 w 460"/>
                <a:gd name="T59" fmla="*/ 7 h 298"/>
                <a:gd name="T60" fmla="*/ 6 w 460"/>
                <a:gd name="T61" fmla="*/ 7 h 298"/>
                <a:gd name="T62" fmla="*/ 6 w 460"/>
                <a:gd name="T63" fmla="*/ 7 h 298"/>
                <a:gd name="T64" fmla="*/ 6 w 460"/>
                <a:gd name="T65" fmla="*/ 7 h 298"/>
                <a:gd name="T66" fmla="*/ 6 w 460"/>
                <a:gd name="T67" fmla="*/ 7 h 298"/>
                <a:gd name="T68" fmla="*/ 6 w 460"/>
                <a:gd name="T69" fmla="*/ 7 h 298"/>
                <a:gd name="T70" fmla="*/ 6 w 460"/>
                <a:gd name="T71" fmla="*/ 7 h 298"/>
                <a:gd name="T72" fmla="*/ 6 w 460"/>
                <a:gd name="T73" fmla="*/ 7 h 298"/>
                <a:gd name="T74" fmla="*/ 6 w 460"/>
                <a:gd name="T75" fmla="*/ 7 h 298"/>
                <a:gd name="T76" fmla="*/ 6 w 460"/>
                <a:gd name="T77" fmla="*/ 7 h 298"/>
                <a:gd name="T78" fmla="*/ 6 w 460"/>
                <a:gd name="T79" fmla="*/ 7 h 298"/>
                <a:gd name="T80" fmla="*/ 6 w 460"/>
                <a:gd name="T81" fmla="*/ 7 h 298"/>
                <a:gd name="T82" fmla="*/ 6 w 460"/>
                <a:gd name="T83" fmla="*/ 7 h 298"/>
                <a:gd name="T84" fmla="*/ 6 w 460"/>
                <a:gd name="T85" fmla="*/ 7 h 298"/>
                <a:gd name="T86" fmla="*/ 6 w 460"/>
                <a:gd name="T87" fmla="*/ 4 h 298"/>
                <a:gd name="T88" fmla="*/ 6 w 460"/>
                <a:gd name="T89" fmla="*/ 0 h 298"/>
                <a:gd name="T90" fmla="*/ 6 w 460"/>
                <a:gd name="T91" fmla="*/ 7 h 298"/>
                <a:gd name="T92" fmla="*/ 6 w 460"/>
                <a:gd name="T93" fmla="*/ 7 h 298"/>
                <a:gd name="T94" fmla="*/ 6 w 460"/>
                <a:gd name="T95" fmla="*/ 7 h 298"/>
                <a:gd name="T96" fmla="*/ 6 w 460"/>
                <a:gd name="T97" fmla="*/ 7 h 298"/>
                <a:gd name="T98" fmla="*/ 6 w 460"/>
                <a:gd name="T99" fmla="*/ 7 h 298"/>
                <a:gd name="T100" fmla="*/ 6 w 460"/>
                <a:gd name="T101" fmla="*/ 7 h 298"/>
                <a:gd name="T102" fmla="*/ 6 w 460"/>
                <a:gd name="T103" fmla="*/ 7 h 298"/>
                <a:gd name="T104" fmla="*/ 4 w 460"/>
                <a:gd name="T105" fmla="*/ 7 h 298"/>
                <a:gd name="T106" fmla="*/ 0 w 460"/>
                <a:gd name="T107" fmla="*/ 7 h 298"/>
                <a:gd name="T108" fmla="*/ 6 w 460"/>
                <a:gd name="T109" fmla="*/ 7 h 298"/>
                <a:gd name="T110" fmla="*/ 6 w 460"/>
                <a:gd name="T111" fmla="*/ 7 h 298"/>
                <a:gd name="T112" fmla="*/ 6 w 460"/>
                <a:gd name="T113" fmla="*/ 7 h 2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60"/>
                <a:gd name="T172" fmla="*/ 0 h 298"/>
                <a:gd name="T173" fmla="*/ 460 w 460"/>
                <a:gd name="T174" fmla="*/ 298 h 2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60" h="298">
                  <a:moveTo>
                    <a:pt x="114" y="282"/>
                  </a:moveTo>
                  <a:lnTo>
                    <a:pt x="322" y="242"/>
                  </a:lnTo>
                  <a:lnTo>
                    <a:pt x="388" y="230"/>
                  </a:lnTo>
                  <a:lnTo>
                    <a:pt x="390" y="228"/>
                  </a:lnTo>
                  <a:lnTo>
                    <a:pt x="392" y="228"/>
                  </a:lnTo>
                  <a:lnTo>
                    <a:pt x="392" y="222"/>
                  </a:lnTo>
                  <a:lnTo>
                    <a:pt x="400" y="214"/>
                  </a:lnTo>
                  <a:lnTo>
                    <a:pt x="408" y="214"/>
                  </a:lnTo>
                  <a:lnTo>
                    <a:pt x="414" y="216"/>
                  </a:lnTo>
                  <a:lnTo>
                    <a:pt x="434" y="202"/>
                  </a:lnTo>
                  <a:lnTo>
                    <a:pt x="436" y="192"/>
                  </a:lnTo>
                  <a:lnTo>
                    <a:pt x="448" y="180"/>
                  </a:lnTo>
                  <a:lnTo>
                    <a:pt x="460" y="172"/>
                  </a:lnTo>
                  <a:lnTo>
                    <a:pt x="460" y="170"/>
                  </a:lnTo>
                  <a:lnTo>
                    <a:pt x="450" y="162"/>
                  </a:lnTo>
                  <a:lnTo>
                    <a:pt x="446" y="158"/>
                  </a:lnTo>
                  <a:lnTo>
                    <a:pt x="440" y="154"/>
                  </a:lnTo>
                  <a:lnTo>
                    <a:pt x="438" y="152"/>
                  </a:lnTo>
                  <a:lnTo>
                    <a:pt x="428" y="150"/>
                  </a:lnTo>
                  <a:lnTo>
                    <a:pt x="426" y="138"/>
                  </a:lnTo>
                  <a:lnTo>
                    <a:pt x="416" y="136"/>
                  </a:lnTo>
                  <a:lnTo>
                    <a:pt x="414" y="134"/>
                  </a:lnTo>
                  <a:lnTo>
                    <a:pt x="414" y="116"/>
                  </a:lnTo>
                  <a:lnTo>
                    <a:pt x="418" y="114"/>
                  </a:lnTo>
                  <a:lnTo>
                    <a:pt x="418" y="104"/>
                  </a:lnTo>
                  <a:lnTo>
                    <a:pt x="412" y="98"/>
                  </a:lnTo>
                  <a:lnTo>
                    <a:pt x="412" y="94"/>
                  </a:lnTo>
                  <a:lnTo>
                    <a:pt x="414" y="92"/>
                  </a:lnTo>
                  <a:lnTo>
                    <a:pt x="422" y="82"/>
                  </a:lnTo>
                  <a:lnTo>
                    <a:pt x="426" y="68"/>
                  </a:lnTo>
                  <a:lnTo>
                    <a:pt x="426" y="64"/>
                  </a:lnTo>
                  <a:lnTo>
                    <a:pt x="430" y="56"/>
                  </a:lnTo>
                  <a:lnTo>
                    <a:pt x="434" y="52"/>
                  </a:lnTo>
                  <a:lnTo>
                    <a:pt x="428" y="48"/>
                  </a:lnTo>
                  <a:lnTo>
                    <a:pt x="408" y="46"/>
                  </a:lnTo>
                  <a:lnTo>
                    <a:pt x="408" y="44"/>
                  </a:lnTo>
                  <a:lnTo>
                    <a:pt x="404" y="40"/>
                  </a:lnTo>
                  <a:lnTo>
                    <a:pt x="404" y="34"/>
                  </a:lnTo>
                  <a:lnTo>
                    <a:pt x="394" y="14"/>
                  </a:lnTo>
                  <a:lnTo>
                    <a:pt x="388" y="14"/>
                  </a:lnTo>
                  <a:lnTo>
                    <a:pt x="386" y="10"/>
                  </a:lnTo>
                  <a:lnTo>
                    <a:pt x="382" y="12"/>
                  </a:lnTo>
                  <a:lnTo>
                    <a:pt x="380" y="8"/>
                  </a:lnTo>
                  <a:lnTo>
                    <a:pt x="378" y="4"/>
                  </a:lnTo>
                  <a:lnTo>
                    <a:pt x="372" y="0"/>
                  </a:lnTo>
                  <a:lnTo>
                    <a:pt x="54" y="64"/>
                  </a:lnTo>
                  <a:lnTo>
                    <a:pt x="48" y="38"/>
                  </a:lnTo>
                  <a:lnTo>
                    <a:pt x="32" y="54"/>
                  </a:lnTo>
                  <a:lnTo>
                    <a:pt x="28" y="56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62"/>
                  </a:lnTo>
                  <a:lnTo>
                    <a:pt x="4" y="74"/>
                  </a:lnTo>
                  <a:lnTo>
                    <a:pt x="0" y="78"/>
                  </a:lnTo>
                  <a:lnTo>
                    <a:pt x="22" y="210"/>
                  </a:lnTo>
                  <a:lnTo>
                    <a:pt x="38" y="298"/>
                  </a:lnTo>
                  <a:lnTo>
                    <a:pt x="114" y="28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8" name="Freeform 59"/>
            <p:cNvSpPr>
              <a:spLocks/>
            </p:cNvSpPr>
            <p:nvPr/>
          </p:nvSpPr>
          <p:spPr bwMode="grayWhite">
            <a:xfrm>
              <a:off x="3871" y="2173"/>
              <a:ext cx="645" cy="278"/>
            </a:xfrm>
            <a:custGeom>
              <a:avLst/>
              <a:gdLst>
                <a:gd name="T0" fmla="*/ 7 w 694"/>
                <a:gd name="T1" fmla="*/ 6 h 300"/>
                <a:gd name="T2" fmla="*/ 7 w 694"/>
                <a:gd name="T3" fmla="*/ 6 h 300"/>
                <a:gd name="T4" fmla="*/ 7 w 694"/>
                <a:gd name="T5" fmla="*/ 6 h 300"/>
                <a:gd name="T6" fmla="*/ 7 w 694"/>
                <a:gd name="T7" fmla="*/ 6 h 300"/>
                <a:gd name="T8" fmla="*/ 7 w 694"/>
                <a:gd name="T9" fmla="*/ 6 h 300"/>
                <a:gd name="T10" fmla="*/ 7 w 694"/>
                <a:gd name="T11" fmla="*/ 6 h 300"/>
                <a:gd name="T12" fmla="*/ 7 w 694"/>
                <a:gd name="T13" fmla="*/ 6 h 300"/>
                <a:gd name="T14" fmla="*/ 7 w 694"/>
                <a:gd name="T15" fmla="*/ 6 h 300"/>
                <a:gd name="T16" fmla="*/ 7 w 694"/>
                <a:gd name="T17" fmla="*/ 6 h 300"/>
                <a:gd name="T18" fmla="*/ 7 w 694"/>
                <a:gd name="T19" fmla="*/ 6 h 300"/>
                <a:gd name="T20" fmla="*/ 7 w 694"/>
                <a:gd name="T21" fmla="*/ 6 h 300"/>
                <a:gd name="T22" fmla="*/ 7 w 694"/>
                <a:gd name="T23" fmla="*/ 6 h 300"/>
                <a:gd name="T24" fmla="*/ 7 w 694"/>
                <a:gd name="T25" fmla="*/ 6 h 300"/>
                <a:gd name="T26" fmla="*/ 7 w 694"/>
                <a:gd name="T27" fmla="*/ 4 h 300"/>
                <a:gd name="T28" fmla="*/ 7 w 694"/>
                <a:gd name="T29" fmla="*/ 6 h 300"/>
                <a:gd name="T30" fmla="*/ 7 w 694"/>
                <a:gd name="T31" fmla="*/ 6 h 300"/>
                <a:gd name="T32" fmla="*/ 7 w 694"/>
                <a:gd name="T33" fmla="*/ 6 h 300"/>
                <a:gd name="T34" fmla="*/ 7 w 694"/>
                <a:gd name="T35" fmla="*/ 6 h 300"/>
                <a:gd name="T36" fmla="*/ 7 w 694"/>
                <a:gd name="T37" fmla="*/ 6 h 300"/>
                <a:gd name="T38" fmla="*/ 7 w 694"/>
                <a:gd name="T39" fmla="*/ 6 h 300"/>
                <a:gd name="T40" fmla="*/ 7 w 694"/>
                <a:gd name="T41" fmla="*/ 6 h 300"/>
                <a:gd name="T42" fmla="*/ 7 w 694"/>
                <a:gd name="T43" fmla="*/ 6 h 300"/>
                <a:gd name="T44" fmla="*/ 7 w 694"/>
                <a:gd name="T45" fmla="*/ 6 h 300"/>
                <a:gd name="T46" fmla="*/ 7 w 694"/>
                <a:gd name="T47" fmla="*/ 6 h 300"/>
                <a:gd name="T48" fmla="*/ 7 w 694"/>
                <a:gd name="T49" fmla="*/ 6 h 300"/>
                <a:gd name="T50" fmla="*/ 7 w 694"/>
                <a:gd name="T51" fmla="*/ 6 h 300"/>
                <a:gd name="T52" fmla="*/ 7 w 694"/>
                <a:gd name="T53" fmla="*/ 6 h 300"/>
                <a:gd name="T54" fmla="*/ 7 w 694"/>
                <a:gd name="T55" fmla="*/ 6 h 300"/>
                <a:gd name="T56" fmla="*/ 7 w 694"/>
                <a:gd name="T57" fmla="*/ 6 h 300"/>
                <a:gd name="T58" fmla="*/ 7 w 694"/>
                <a:gd name="T59" fmla="*/ 6 h 300"/>
                <a:gd name="T60" fmla="*/ 7 w 694"/>
                <a:gd name="T61" fmla="*/ 6 h 300"/>
                <a:gd name="T62" fmla="*/ 7 w 694"/>
                <a:gd name="T63" fmla="*/ 6 h 300"/>
                <a:gd name="T64" fmla="*/ 7 w 694"/>
                <a:gd name="T65" fmla="*/ 6 h 300"/>
                <a:gd name="T66" fmla="*/ 7 w 694"/>
                <a:gd name="T67" fmla="*/ 6 h 300"/>
                <a:gd name="T68" fmla="*/ 7 w 694"/>
                <a:gd name="T69" fmla="*/ 6 h 300"/>
                <a:gd name="T70" fmla="*/ 7 w 694"/>
                <a:gd name="T71" fmla="*/ 6 h 300"/>
                <a:gd name="T72" fmla="*/ 7 w 694"/>
                <a:gd name="T73" fmla="*/ 6 h 300"/>
                <a:gd name="T74" fmla="*/ 7 w 694"/>
                <a:gd name="T75" fmla="*/ 6 h 300"/>
                <a:gd name="T76" fmla="*/ 7 w 694"/>
                <a:gd name="T77" fmla="*/ 6 h 300"/>
                <a:gd name="T78" fmla="*/ 7 w 694"/>
                <a:gd name="T79" fmla="*/ 6 h 300"/>
                <a:gd name="T80" fmla="*/ 7 w 694"/>
                <a:gd name="T81" fmla="*/ 6 h 300"/>
                <a:gd name="T82" fmla="*/ 7 w 694"/>
                <a:gd name="T83" fmla="*/ 6 h 300"/>
                <a:gd name="T84" fmla="*/ 7 w 694"/>
                <a:gd name="T85" fmla="*/ 6 h 300"/>
                <a:gd name="T86" fmla="*/ 7 w 694"/>
                <a:gd name="T87" fmla="*/ 6 h 300"/>
                <a:gd name="T88" fmla="*/ 7 w 694"/>
                <a:gd name="T89" fmla="*/ 6 h 300"/>
                <a:gd name="T90" fmla="*/ 7 w 694"/>
                <a:gd name="T91" fmla="*/ 6 h 300"/>
                <a:gd name="T92" fmla="*/ 7 w 694"/>
                <a:gd name="T93" fmla="*/ 6 h 300"/>
                <a:gd name="T94" fmla="*/ 7 w 694"/>
                <a:gd name="T95" fmla="*/ 6 h 300"/>
                <a:gd name="T96" fmla="*/ 7 w 694"/>
                <a:gd name="T97" fmla="*/ 6 h 300"/>
                <a:gd name="T98" fmla="*/ 0 w 694"/>
                <a:gd name="T99" fmla="*/ 6 h 3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94"/>
                <a:gd name="T151" fmla="*/ 0 h 300"/>
                <a:gd name="T152" fmla="*/ 694 w 694"/>
                <a:gd name="T153" fmla="*/ 300 h 3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94" h="300">
                  <a:moveTo>
                    <a:pt x="0" y="266"/>
                  </a:moveTo>
                  <a:lnTo>
                    <a:pt x="2" y="242"/>
                  </a:lnTo>
                  <a:lnTo>
                    <a:pt x="10" y="242"/>
                  </a:lnTo>
                  <a:lnTo>
                    <a:pt x="14" y="242"/>
                  </a:lnTo>
                  <a:lnTo>
                    <a:pt x="20" y="236"/>
                  </a:lnTo>
                  <a:lnTo>
                    <a:pt x="20" y="230"/>
                  </a:lnTo>
                  <a:lnTo>
                    <a:pt x="20" y="224"/>
                  </a:lnTo>
                  <a:lnTo>
                    <a:pt x="22" y="218"/>
                  </a:lnTo>
                  <a:lnTo>
                    <a:pt x="28" y="212"/>
                  </a:lnTo>
                  <a:lnTo>
                    <a:pt x="44" y="204"/>
                  </a:lnTo>
                  <a:lnTo>
                    <a:pt x="64" y="200"/>
                  </a:lnTo>
                  <a:lnTo>
                    <a:pt x="82" y="184"/>
                  </a:lnTo>
                  <a:lnTo>
                    <a:pt x="88" y="180"/>
                  </a:lnTo>
                  <a:lnTo>
                    <a:pt x="100" y="170"/>
                  </a:lnTo>
                  <a:lnTo>
                    <a:pt x="102" y="160"/>
                  </a:lnTo>
                  <a:lnTo>
                    <a:pt x="106" y="160"/>
                  </a:lnTo>
                  <a:lnTo>
                    <a:pt x="110" y="160"/>
                  </a:lnTo>
                  <a:lnTo>
                    <a:pt x="114" y="156"/>
                  </a:lnTo>
                  <a:lnTo>
                    <a:pt x="114" y="154"/>
                  </a:lnTo>
                  <a:lnTo>
                    <a:pt x="120" y="148"/>
                  </a:lnTo>
                  <a:lnTo>
                    <a:pt x="124" y="148"/>
                  </a:lnTo>
                  <a:lnTo>
                    <a:pt x="128" y="152"/>
                  </a:lnTo>
                  <a:lnTo>
                    <a:pt x="134" y="148"/>
                  </a:lnTo>
                  <a:lnTo>
                    <a:pt x="136" y="144"/>
                  </a:lnTo>
                  <a:lnTo>
                    <a:pt x="144" y="136"/>
                  </a:lnTo>
                  <a:lnTo>
                    <a:pt x="152" y="134"/>
                  </a:lnTo>
                  <a:lnTo>
                    <a:pt x="164" y="134"/>
                  </a:lnTo>
                  <a:lnTo>
                    <a:pt x="178" y="112"/>
                  </a:lnTo>
                  <a:lnTo>
                    <a:pt x="188" y="104"/>
                  </a:lnTo>
                  <a:lnTo>
                    <a:pt x="190" y="98"/>
                  </a:lnTo>
                  <a:lnTo>
                    <a:pt x="192" y="92"/>
                  </a:lnTo>
                  <a:lnTo>
                    <a:pt x="190" y="84"/>
                  </a:lnTo>
                  <a:lnTo>
                    <a:pt x="192" y="78"/>
                  </a:lnTo>
                  <a:lnTo>
                    <a:pt x="192" y="76"/>
                  </a:lnTo>
                  <a:lnTo>
                    <a:pt x="214" y="72"/>
                  </a:lnTo>
                  <a:lnTo>
                    <a:pt x="212" y="76"/>
                  </a:lnTo>
                  <a:lnTo>
                    <a:pt x="234" y="74"/>
                  </a:lnTo>
                  <a:lnTo>
                    <a:pt x="242" y="72"/>
                  </a:lnTo>
                  <a:lnTo>
                    <a:pt x="246" y="72"/>
                  </a:lnTo>
                  <a:lnTo>
                    <a:pt x="454" y="38"/>
                  </a:lnTo>
                  <a:lnTo>
                    <a:pt x="652" y="0"/>
                  </a:lnTo>
                  <a:lnTo>
                    <a:pt x="656" y="4"/>
                  </a:lnTo>
                  <a:lnTo>
                    <a:pt x="658" y="8"/>
                  </a:lnTo>
                  <a:lnTo>
                    <a:pt x="664" y="10"/>
                  </a:lnTo>
                  <a:lnTo>
                    <a:pt x="666" y="12"/>
                  </a:lnTo>
                  <a:lnTo>
                    <a:pt x="670" y="16"/>
                  </a:lnTo>
                  <a:lnTo>
                    <a:pt x="672" y="20"/>
                  </a:lnTo>
                  <a:lnTo>
                    <a:pt x="678" y="30"/>
                  </a:lnTo>
                  <a:lnTo>
                    <a:pt x="676" y="32"/>
                  </a:lnTo>
                  <a:lnTo>
                    <a:pt x="674" y="32"/>
                  </a:lnTo>
                  <a:lnTo>
                    <a:pt x="672" y="30"/>
                  </a:lnTo>
                  <a:lnTo>
                    <a:pt x="666" y="32"/>
                  </a:lnTo>
                  <a:lnTo>
                    <a:pt x="662" y="32"/>
                  </a:lnTo>
                  <a:lnTo>
                    <a:pt x="658" y="30"/>
                  </a:lnTo>
                  <a:lnTo>
                    <a:pt x="656" y="30"/>
                  </a:lnTo>
                  <a:lnTo>
                    <a:pt x="658" y="34"/>
                  </a:lnTo>
                  <a:lnTo>
                    <a:pt x="656" y="36"/>
                  </a:lnTo>
                  <a:lnTo>
                    <a:pt x="638" y="46"/>
                  </a:lnTo>
                  <a:lnTo>
                    <a:pt x="634" y="50"/>
                  </a:lnTo>
                  <a:lnTo>
                    <a:pt x="628" y="56"/>
                  </a:lnTo>
                  <a:lnTo>
                    <a:pt x="616" y="58"/>
                  </a:lnTo>
                  <a:lnTo>
                    <a:pt x="612" y="66"/>
                  </a:lnTo>
                  <a:lnTo>
                    <a:pt x="612" y="68"/>
                  </a:lnTo>
                  <a:lnTo>
                    <a:pt x="614" y="70"/>
                  </a:lnTo>
                  <a:lnTo>
                    <a:pt x="620" y="68"/>
                  </a:lnTo>
                  <a:lnTo>
                    <a:pt x="632" y="62"/>
                  </a:lnTo>
                  <a:lnTo>
                    <a:pt x="644" y="58"/>
                  </a:lnTo>
                  <a:lnTo>
                    <a:pt x="652" y="54"/>
                  </a:lnTo>
                  <a:lnTo>
                    <a:pt x="664" y="54"/>
                  </a:lnTo>
                  <a:lnTo>
                    <a:pt x="664" y="56"/>
                  </a:lnTo>
                  <a:lnTo>
                    <a:pt x="664" y="64"/>
                  </a:lnTo>
                  <a:lnTo>
                    <a:pt x="664" y="66"/>
                  </a:lnTo>
                  <a:lnTo>
                    <a:pt x="668" y="70"/>
                  </a:lnTo>
                  <a:lnTo>
                    <a:pt x="672" y="68"/>
                  </a:lnTo>
                  <a:lnTo>
                    <a:pt x="674" y="64"/>
                  </a:lnTo>
                  <a:lnTo>
                    <a:pt x="682" y="54"/>
                  </a:lnTo>
                  <a:lnTo>
                    <a:pt x="686" y="54"/>
                  </a:lnTo>
                  <a:lnTo>
                    <a:pt x="692" y="64"/>
                  </a:lnTo>
                  <a:lnTo>
                    <a:pt x="692" y="80"/>
                  </a:lnTo>
                  <a:lnTo>
                    <a:pt x="694" y="84"/>
                  </a:lnTo>
                  <a:lnTo>
                    <a:pt x="694" y="88"/>
                  </a:lnTo>
                  <a:lnTo>
                    <a:pt x="684" y="96"/>
                  </a:lnTo>
                  <a:lnTo>
                    <a:pt x="682" y="102"/>
                  </a:lnTo>
                  <a:lnTo>
                    <a:pt x="680" y="106"/>
                  </a:lnTo>
                  <a:lnTo>
                    <a:pt x="672" y="112"/>
                  </a:lnTo>
                  <a:lnTo>
                    <a:pt x="666" y="114"/>
                  </a:lnTo>
                  <a:lnTo>
                    <a:pt x="660" y="118"/>
                  </a:lnTo>
                  <a:lnTo>
                    <a:pt x="646" y="116"/>
                  </a:lnTo>
                  <a:lnTo>
                    <a:pt x="642" y="116"/>
                  </a:lnTo>
                  <a:lnTo>
                    <a:pt x="640" y="116"/>
                  </a:lnTo>
                  <a:lnTo>
                    <a:pt x="638" y="110"/>
                  </a:lnTo>
                  <a:lnTo>
                    <a:pt x="638" y="108"/>
                  </a:lnTo>
                  <a:lnTo>
                    <a:pt x="636" y="106"/>
                  </a:lnTo>
                  <a:lnTo>
                    <a:pt x="632" y="104"/>
                  </a:lnTo>
                  <a:lnTo>
                    <a:pt x="630" y="106"/>
                  </a:lnTo>
                  <a:lnTo>
                    <a:pt x="632" y="120"/>
                  </a:lnTo>
                  <a:lnTo>
                    <a:pt x="630" y="122"/>
                  </a:lnTo>
                  <a:lnTo>
                    <a:pt x="628" y="120"/>
                  </a:lnTo>
                  <a:lnTo>
                    <a:pt x="632" y="128"/>
                  </a:lnTo>
                  <a:lnTo>
                    <a:pt x="638" y="128"/>
                  </a:lnTo>
                  <a:lnTo>
                    <a:pt x="642" y="134"/>
                  </a:lnTo>
                  <a:lnTo>
                    <a:pt x="638" y="140"/>
                  </a:lnTo>
                  <a:lnTo>
                    <a:pt x="642" y="144"/>
                  </a:lnTo>
                  <a:lnTo>
                    <a:pt x="626" y="162"/>
                  </a:lnTo>
                  <a:lnTo>
                    <a:pt x="622" y="164"/>
                  </a:lnTo>
                  <a:lnTo>
                    <a:pt x="614" y="162"/>
                  </a:lnTo>
                  <a:lnTo>
                    <a:pt x="608" y="162"/>
                  </a:lnTo>
                  <a:lnTo>
                    <a:pt x="606" y="164"/>
                  </a:lnTo>
                  <a:lnTo>
                    <a:pt x="612" y="168"/>
                  </a:lnTo>
                  <a:lnTo>
                    <a:pt x="628" y="166"/>
                  </a:lnTo>
                  <a:lnTo>
                    <a:pt x="638" y="164"/>
                  </a:lnTo>
                  <a:lnTo>
                    <a:pt x="652" y="156"/>
                  </a:lnTo>
                  <a:lnTo>
                    <a:pt x="654" y="152"/>
                  </a:lnTo>
                  <a:lnTo>
                    <a:pt x="658" y="152"/>
                  </a:lnTo>
                  <a:lnTo>
                    <a:pt x="664" y="158"/>
                  </a:lnTo>
                  <a:lnTo>
                    <a:pt x="658" y="170"/>
                  </a:lnTo>
                  <a:lnTo>
                    <a:pt x="646" y="184"/>
                  </a:lnTo>
                  <a:lnTo>
                    <a:pt x="632" y="186"/>
                  </a:lnTo>
                  <a:lnTo>
                    <a:pt x="628" y="188"/>
                  </a:lnTo>
                  <a:lnTo>
                    <a:pt x="612" y="190"/>
                  </a:lnTo>
                  <a:lnTo>
                    <a:pt x="598" y="212"/>
                  </a:lnTo>
                  <a:lnTo>
                    <a:pt x="592" y="214"/>
                  </a:lnTo>
                  <a:lnTo>
                    <a:pt x="592" y="218"/>
                  </a:lnTo>
                  <a:lnTo>
                    <a:pt x="576" y="228"/>
                  </a:lnTo>
                  <a:lnTo>
                    <a:pt x="568" y="240"/>
                  </a:lnTo>
                  <a:lnTo>
                    <a:pt x="560" y="258"/>
                  </a:lnTo>
                  <a:lnTo>
                    <a:pt x="556" y="282"/>
                  </a:lnTo>
                  <a:lnTo>
                    <a:pt x="552" y="288"/>
                  </a:lnTo>
                  <a:lnTo>
                    <a:pt x="542" y="292"/>
                  </a:lnTo>
                  <a:lnTo>
                    <a:pt x="510" y="296"/>
                  </a:lnTo>
                  <a:lnTo>
                    <a:pt x="508" y="300"/>
                  </a:lnTo>
                  <a:lnTo>
                    <a:pt x="400" y="226"/>
                  </a:lnTo>
                  <a:lnTo>
                    <a:pt x="312" y="238"/>
                  </a:lnTo>
                  <a:lnTo>
                    <a:pt x="310" y="226"/>
                  </a:lnTo>
                  <a:lnTo>
                    <a:pt x="292" y="212"/>
                  </a:lnTo>
                  <a:lnTo>
                    <a:pt x="286" y="218"/>
                  </a:lnTo>
                  <a:lnTo>
                    <a:pt x="282" y="214"/>
                  </a:lnTo>
                  <a:lnTo>
                    <a:pt x="284" y="210"/>
                  </a:lnTo>
                  <a:lnTo>
                    <a:pt x="282" y="208"/>
                  </a:lnTo>
                  <a:lnTo>
                    <a:pt x="178" y="220"/>
                  </a:lnTo>
                  <a:lnTo>
                    <a:pt x="174" y="218"/>
                  </a:lnTo>
                  <a:lnTo>
                    <a:pt x="172" y="222"/>
                  </a:lnTo>
                  <a:lnTo>
                    <a:pt x="152" y="232"/>
                  </a:lnTo>
                  <a:lnTo>
                    <a:pt x="152" y="236"/>
                  </a:lnTo>
                  <a:lnTo>
                    <a:pt x="144" y="236"/>
                  </a:lnTo>
                  <a:lnTo>
                    <a:pt x="120" y="248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9" name="Freeform 60"/>
            <p:cNvSpPr>
              <a:spLocks/>
            </p:cNvSpPr>
            <p:nvPr/>
          </p:nvSpPr>
          <p:spPr bwMode="grayWhite">
            <a:xfrm>
              <a:off x="3978" y="1859"/>
              <a:ext cx="329" cy="325"/>
            </a:xfrm>
            <a:custGeom>
              <a:avLst/>
              <a:gdLst>
                <a:gd name="T0" fmla="*/ 7 w 354"/>
                <a:gd name="T1" fmla="*/ 0 h 350"/>
                <a:gd name="T2" fmla="*/ 7 w 354"/>
                <a:gd name="T3" fmla="*/ 6 h 350"/>
                <a:gd name="T4" fmla="*/ 7 w 354"/>
                <a:gd name="T5" fmla="*/ 6 h 350"/>
                <a:gd name="T6" fmla="*/ 7 w 354"/>
                <a:gd name="T7" fmla="*/ 6 h 350"/>
                <a:gd name="T8" fmla="*/ 7 w 354"/>
                <a:gd name="T9" fmla="*/ 6 h 350"/>
                <a:gd name="T10" fmla="*/ 7 w 354"/>
                <a:gd name="T11" fmla="*/ 6 h 350"/>
                <a:gd name="T12" fmla="*/ 7 w 354"/>
                <a:gd name="T13" fmla="*/ 6 h 350"/>
                <a:gd name="T14" fmla="*/ 7 w 354"/>
                <a:gd name="T15" fmla="*/ 6 h 350"/>
                <a:gd name="T16" fmla="*/ 7 w 354"/>
                <a:gd name="T17" fmla="*/ 6 h 350"/>
                <a:gd name="T18" fmla="*/ 7 w 354"/>
                <a:gd name="T19" fmla="*/ 6 h 350"/>
                <a:gd name="T20" fmla="*/ 7 w 354"/>
                <a:gd name="T21" fmla="*/ 6 h 350"/>
                <a:gd name="T22" fmla="*/ 7 w 354"/>
                <a:gd name="T23" fmla="*/ 6 h 350"/>
                <a:gd name="T24" fmla="*/ 7 w 354"/>
                <a:gd name="T25" fmla="*/ 6 h 350"/>
                <a:gd name="T26" fmla="*/ 7 w 354"/>
                <a:gd name="T27" fmla="*/ 6 h 350"/>
                <a:gd name="T28" fmla="*/ 7 w 354"/>
                <a:gd name="T29" fmla="*/ 6 h 350"/>
                <a:gd name="T30" fmla="*/ 2 w 354"/>
                <a:gd name="T31" fmla="*/ 6 h 350"/>
                <a:gd name="T32" fmla="*/ 2 w 354"/>
                <a:gd name="T33" fmla="*/ 6 h 350"/>
                <a:gd name="T34" fmla="*/ 7 w 354"/>
                <a:gd name="T35" fmla="*/ 6 h 350"/>
                <a:gd name="T36" fmla="*/ 7 w 354"/>
                <a:gd name="T37" fmla="*/ 6 h 350"/>
                <a:gd name="T38" fmla="*/ 7 w 354"/>
                <a:gd name="T39" fmla="*/ 6 h 350"/>
                <a:gd name="T40" fmla="*/ 7 w 354"/>
                <a:gd name="T41" fmla="*/ 6 h 350"/>
                <a:gd name="T42" fmla="*/ 7 w 354"/>
                <a:gd name="T43" fmla="*/ 6 h 350"/>
                <a:gd name="T44" fmla="*/ 7 w 354"/>
                <a:gd name="T45" fmla="*/ 6 h 350"/>
                <a:gd name="T46" fmla="*/ 7 w 354"/>
                <a:gd name="T47" fmla="*/ 6 h 350"/>
                <a:gd name="T48" fmla="*/ 7 w 354"/>
                <a:gd name="T49" fmla="*/ 6 h 350"/>
                <a:gd name="T50" fmla="*/ 7 w 354"/>
                <a:gd name="T51" fmla="*/ 6 h 350"/>
                <a:gd name="T52" fmla="*/ 7 w 354"/>
                <a:gd name="T53" fmla="*/ 6 h 350"/>
                <a:gd name="T54" fmla="*/ 7 w 354"/>
                <a:gd name="T55" fmla="*/ 6 h 350"/>
                <a:gd name="T56" fmla="*/ 7 w 354"/>
                <a:gd name="T57" fmla="*/ 6 h 350"/>
                <a:gd name="T58" fmla="*/ 7 w 354"/>
                <a:gd name="T59" fmla="*/ 6 h 350"/>
                <a:gd name="T60" fmla="*/ 7 w 354"/>
                <a:gd name="T61" fmla="*/ 6 h 350"/>
                <a:gd name="T62" fmla="*/ 7 w 354"/>
                <a:gd name="T63" fmla="*/ 6 h 350"/>
                <a:gd name="T64" fmla="*/ 7 w 354"/>
                <a:gd name="T65" fmla="*/ 6 h 350"/>
                <a:gd name="T66" fmla="*/ 7 w 354"/>
                <a:gd name="T67" fmla="*/ 6 h 350"/>
                <a:gd name="T68" fmla="*/ 7 w 354"/>
                <a:gd name="T69" fmla="*/ 6 h 350"/>
                <a:gd name="T70" fmla="*/ 7 w 354"/>
                <a:gd name="T71" fmla="*/ 6 h 350"/>
                <a:gd name="T72" fmla="*/ 7 w 354"/>
                <a:gd name="T73" fmla="*/ 6 h 350"/>
                <a:gd name="T74" fmla="*/ 7 w 354"/>
                <a:gd name="T75" fmla="*/ 6 h 350"/>
                <a:gd name="T76" fmla="*/ 7 w 354"/>
                <a:gd name="T77" fmla="*/ 6 h 350"/>
                <a:gd name="T78" fmla="*/ 7 w 354"/>
                <a:gd name="T79" fmla="*/ 6 h 350"/>
                <a:gd name="T80" fmla="*/ 7 w 354"/>
                <a:gd name="T81" fmla="*/ 6 h 350"/>
                <a:gd name="T82" fmla="*/ 7 w 354"/>
                <a:gd name="T83" fmla="*/ 6 h 350"/>
                <a:gd name="T84" fmla="*/ 7 w 354"/>
                <a:gd name="T85" fmla="*/ 6 h 350"/>
                <a:gd name="T86" fmla="*/ 7 w 354"/>
                <a:gd name="T87" fmla="*/ 6 h 350"/>
                <a:gd name="T88" fmla="*/ 7 w 354"/>
                <a:gd name="T89" fmla="*/ 6 h 350"/>
                <a:gd name="T90" fmla="*/ 7 w 354"/>
                <a:gd name="T91" fmla="*/ 6 h 350"/>
                <a:gd name="T92" fmla="*/ 7 w 354"/>
                <a:gd name="T93" fmla="*/ 6 h 350"/>
                <a:gd name="T94" fmla="*/ 7 w 354"/>
                <a:gd name="T95" fmla="*/ 6 h 350"/>
                <a:gd name="T96" fmla="*/ 7 w 354"/>
                <a:gd name="T97" fmla="*/ 6 h 350"/>
                <a:gd name="T98" fmla="*/ 7 w 354"/>
                <a:gd name="T99" fmla="*/ 6 h 350"/>
                <a:gd name="T100" fmla="*/ 7 w 354"/>
                <a:gd name="T101" fmla="*/ 6 h 350"/>
                <a:gd name="T102" fmla="*/ 7 w 354"/>
                <a:gd name="T103" fmla="*/ 6 h 350"/>
                <a:gd name="T104" fmla="*/ 7 w 354"/>
                <a:gd name="T105" fmla="*/ 6 h 350"/>
                <a:gd name="T106" fmla="*/ 7 w 354"/>
                <a:gd name="T107" fmla="*/ 6 h 350"/>
                <a:gd name="T108" fmla="*/ 7 w 354"/>
                <a:gd name="T109" fmla="*/ 6 h 3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54"/>
                <a:gd name="T166" fmla="*/ 0 h 350"/>
                <a:gd name="T167" fmla="*/ 354 w 354"/>
                <a:gd name="T168" fmla="*/ 350 h 35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54" h="350">
                  <a:moveTo>
                    <a:pt x="120" y="2"/>
                  </a:moveTo>
                  <a:lnTo>
                    <a:pt x="118" y="0"/>
                  </a:lnTo>
                  <a:lnTo>
                    <a:pt x="112" y="6"/>
                  </a:lnTo>
                  <a:lnTo>
                    <a:pt x="116" y="16"/>
                  </a:lnTo>
                  <a:lnTo>
                    <a:pt x="106" y="24"/>
                  </a:lnTo>
                  <a:lnTo>
                    <a:pt x="120" y="32"/>
                  </a:lnTo>
                  <a:lnTo>
                    <a:pt x="114" y="68"/>
                  </a:lnTo>
                  <a:lnTo>
                    <a:pt x="110" y="76"/>
                  </a:lnTo>
                  <a:lnTo>
                    <a:pt x="110" y="84"/>
                  </a:lnTo>
                  <a:lnTo>
                    <a:pt x="112" y="90"/>
                  </a:lnTo>
                  <a:lnTo>
                    <a:pt x="114" y="100"/>
                  </a:lnTo>
                  <a:lnTo>
                    <a:pt x="106" y="108"/>
                  </a:lnTo>
                  <a:lnTo>
                    <a:pt x="102" y="110"/>
                  </a:lnTo>
                  <a:lnTo>
                    <a:pt x="88" y="128"/>
                  </a:lnTo>
                  <a:lnTo>
                    <a:pt x="86" y="130"/>
                  </a:lnTo>
                  <a:lnTo>
                    <a:pt x="78" y="134"/>
                  </a:lnTo>
                  <a:lnTo>
                    <a:pt x="70" y="132"/>
                  </a:lnTo>
                  <a:lnTo>
                    <a:pt x="64" y="138"/>
                  </a:lnTo>
                  <a:lnTo>
                    <a:pt x="64" y="142"/>
                  </a:lnTo>
                  <a:lnTo>
                    <a:pt x="58" y="150"/>
                  </a:lnTo>
                  <a:lnTo>
                    <a:pt x="50" y="166"/>
                  </a:lnTo>
                  <a:lnTo>
                    <a:pt x="52" y="178"/>
                  </a:lnTo>
                  <a:lnTo>
                    <a:pt x="44" y="188"/>
                  </a:lnTo>
                  <a:lnTo>
                    <a:pt x="36" y="176"/>
                  </a:lnTo>
                  <a:lnTo>
                    <a:pt x="30" y="176"/>
                  </a:lnTo>
                  <a:lnTo>
                    <a:pt x="24" y="200"/>
                  </a:lnTo>
                  <a:lnTo>
                    <a:pt x="24" y="212"/>
                  </a:lnTo>
                  <a:lnTo>
                    <a:pt x="24" y="222"/>
                  </a:lnTo>
                  <a:lnTo>
                    <a:pt x="18" y="226"/>
                  </a:lnTo>
                  <a:lnTo>
                    <a:pt x="10" y="240"/>
                  </a:lnTo>
                  <a:lnTo>
                    <a:pt x="0" y="240"/>
                  </a:lnTo>
                  <a:lnTo>
                    <a:pt x="2" y="254"/>
                  </a:lnTo>
                  <a:lnTo>
                    <a:pt x="2" y="262"/>
                  </a:lnTo>
                  <a:lnTo>
                    <a:pt x="2" y="268"/>
                  </a:lnTo>
                  <a:lnTo>
                    <a:pt x="4" y="274"/>
                  </a:lnTo>
                  <a:lnTo>
                    <a:pt x="20" y="294"/>
                  </a:lnTo>
                  <a:lnTo>
                    <a:pt x="30" y="310"/>
                  </a:lnTo>
                  <a:lnTo>
                    <a:pt x="32" y="312"/>
                  </a:lnTo>
                  <a:lnTo>
                    <a:pt x="36" y="312"/>
                  </a:lnTo>
                  <a:lnTo>
                    <a:pt x="44" y="314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54" y="322"/>
                  </a:lnTo>
                  <a:lnTo>
                    <a:pt x="60" y="322"/>
                  </a:lnTo>
                  <a:lnTo>
                    <a:pt x="62" y="324"/>
                  </a:lnTo>
                  <a:lnTo>
                    <a:pt x="60" y="332"/>
                  </a:lnTo>
                  <a:lnTo>
                    <a:pt x="70" y="344"/>
                  </a:lnTo>
                  <a:lnTo>
                    <a:pt x="88" y="350"/>
                  </a:lnTo>
                  <a:lnTo>
                    <a:pt x="96" y="350"/>
                  </a:lnTo>
                  <a:lnTo>
                    <a:pt x="106" y="344"/>
                  </a:lnTo>
                  <a:lnTo>
                    <a:pt x="106" y="338"/>
                  </a:lnTo>
                  <a:lnTo>
                    <a:pt x="112" y="334"/>
                  </a:lnTo>
                  <a:lnTo>
                    <a:pt x="120" y="340"/>
                  </a:lnTo>
                  <a:lnTo>
                    <a:pt x="122" y="342"/>
                  </a:lnTo>
                  <a:lnTo>
                    <a:pt x="128" y="340"/>
                  </a:lnTo>
                  <a:lnTo>
                    <a:pt x="148" y="332"/>
                  </a:lnTo>
                  <a:lnTo>
                    <a:pt x="152" y="320"/>
                  </a:lnTo>
                  <a:lnTo>
                    <a:pt x="154" y="320"/>
                  </a:lnTo>
                  <a:lnTo>
                    <a:pt x="158" y="324"/>
                  </a:lnTo>
                  <a:lnTo>
                    <a:pt x="174" y="310"/>
                  </a:lnTo>
                  <a:lnTo>
                    <a:pt x="180" y="314"/>
                  </a:lnTo>
                  <a:lnTo>
                    <a:pt x="192" y="296"/>
                  </a:lnTo>
                  <a:lnTo>
                    <a:pt x="188" y="290"/>
                  </a:lnTo>
                  <a:lnTo>
                    <a:pt x="190" y="278"/>
                  </a:lnTo>
                  <a:lnTo>
                    <a:pt x="204" y="254"/>
                  </a:lnTo>
                  <a:lnTo>
                    <a:pt x="220" y="188"/>
                  </a:lnTo>
                  <a:lnTo>
                    <a:pt x="224" y="188"/>
                  </a:lnTo>
                  <a:lnTo>
                    <a:pt x="234" y="194"/>
                  </a:lnTo>
                  <a:lnTo>
                    <a:pt x="234" y="198"/>
                  </a:lnTo>
                  <a:lnTo>
                    <a:pt x="240" y="202"/>
                  </a:lnTo>
                  <a:lnTo>
                    <a:pt x="250" y="200"/>
                  </a:lnTo>
                  <a:lnTo>
                    <a:pt x="256" y="190"/>
                  </a:lnTo>
                  <a:lnTo>
                    <a:pt x="262" y="164"/>
                  </a:lnTo>
                  <a:lnTo>
                    <a:pt x="268" y="156"/>
                  </a:lnTo>
                  <a:lnTo>
                    <a:pt x="278" y="160"/>
                  </a:lnTo>
                  <a:lnTo>
                    <a:pt x="284" y="146"/>
                  </a:lnTo>
                  <a:lnTo>
                    <a:pt x="290" y="142"/>
                  </a:lnTo>
                  <a:lnTo>
                    <a:pt x="294" y="136"/>
                  </a:lnTo>
                  <a:lnTo>
                    <a:pt x="300" y="122"/>
                  </a:lnTo>
                  <a:lnTo>
                    <a:pt x="304" y="120"/>
                  </a:lnTo>
                  <a:lnTo>
                    <a:pt x="304" y="116"/>
                  </a:lnTo>
                  <a:lnTo>
                    <a:pt x="302" y="114"/>
                  </a:lnTo>
                  <a:lnTo>
                    <a:pt x="302" y="94"/>
                  </a:lnTo>
                  <a:lnTo>
                    <a:pt x="304" y="90"/>
                  </a:lnTo>
                  <a:lnTo>
                    <a:pt x="308" y="88"/>
                  </a:lnTo>
                  <a:lnTo>
                    <a:pt x="344" y="110"/>
                  </a:lnTo>
                  <a:lnTo>
                    <a:pt x="348" y="112"/>
                  </a:lnTo>
                  <a:lnTo>
                    <a:pt x="350" y="110"/>
                  </a:lnTo>
                  <a:lnTo>
                    <a:pt x="354" y="92"/>
                  </a:lnTo>
                  <a:lnTo>
                    <a:pt x="346" y="74"/>
                  </a:lnTo>
                  <a:lnTo>
                    <a:pt x="342" y="72"/>
                  </a:lnTo>
                  <a:lnTo>
                    <a:pt x="340" y="64"/>
                  </a:lnTo>
                  <a:lnTo>
                    <a:pt x="332" y="68"/>
                  </a:lnTo>
                  <a:lnTo>
                    <a:pt x="326" y="66"/>
                  </a:lnTo>
                  <a:lnTo>
                    <a:pt x="320" y="64"/>
                  </a:lnTo>
                  <a:lnTo>
                    <a:pt x="296" y="72"/>
                  </a:lnTo>
                  <a:lnTo>
                    <a:pt x="294" y="78"/>
                  </a:lnTo>
                  <a:lnTo>
                    <a:pt x="284" y="82"/>
                  </a:lnTo>
                  <a:lnTo>
                    <a:pt x="274" y="80"/>
                  </a:lnTo>
                  <a:lnTo>
                    <a:pt x="270" y="74"/>
                  </a:lnTo>
                  <a:lnTo>
                    <a:pt x="266" y="84"/>
                  </a:lnTo>
                  <a:lnTo>
                    <a:pt x="260" y="88"/>
                  </a:lnTo>
                  <a:lnTo>
                    <a:pt x="254" y="96"/>
                  </a:lnTo>
                  <a:lnTo>
                    <a:pt x="248" y="98"/>
                  </a:lnTo>
                  <a:lnTo>
                    <a:pt x="232" y="116"/>
                  </a:lnTo>
                  <a:lnTo>
                    <a:pt x="228" y="118"/>
                  </a:lnTo>
                  <a:lnTo>
                    <a:pt x="224" y="126"/>
                  </a:lnTo>
                  <a:lnTo>
                    <a:pt x="212" y="74"/>
                  </a:lnTo>
                  <a:lnTo>
                    <a:pt x="136" y="90"/>
                  </a:lnTo>
                  <a:lnTo>
                    <a:pt x="120" y="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30" name="Freeform 61"/>
            <p:cNvSpPr>
              <a:spLocks/>
            </p:cNvSpPr>
            <p:nvPr/>
          </p:nvSpPr>
          <p:spPr bwMode="grayWhite">
            <a:xfrm>
              <a:off x="4540" y="1608"/>
              <a:ext cx="125" cy="122"/>
            </a:xfrm>
            <a:custGeom>
              <a:avLst/>
              <a:gdLst>
                <a:gd name="T0" fmla="*/ 0 w 134"/>
                <a:gd name="T1" fmla="*/ 5 h 134"/>
                <a:gd name="T2" fmla="*/ 7 w 134"/>
                <a:gd name="T3" fmla="*/ 5 h 134"/>
                <a:gd name="T4" fmla="*/ 7 w 134"/>
                <a:gd name="T5" fmla="*/ 5 h 134"/>
                <a:gd name="T6" fmla="*/ 7 w 134"/>
                <a:gd name="T7" fmla="*/ 5 h 134"/>
                <a:gd name="T8" fmla="*/ 7 w 134"/>
                <a:gd name="T9" fmla="*/ 5 h 134"/>
                <a:gd name="T10" fmla="*/ 7 w 134"/>
                <a:gd name="T11" fmla="*/ 0 h 134"/>
                <a:gd name="T12" fmla="*/ 7 w 134"/>
                <a:gd name="T13" fmla="*/ 5 h 134"/>
                <a:gd name="T14" fmla="*/ 7 w 134"/>
                <a:gd name="T15" fmla="*/ 5 h 134"/>
                <a:gd name="T16" fmla="*/ 7 w 134"/>
                <a:gd name="T17" fmla="*/ 5 h 134"/>
                <a:gd name="T18" fmla="*/ 7 w 134"/>
                <a:gd name="T19" fmla="*/ 5 h 134"/>
                <a:gd name="T20" fmla="*/ 7 w 134"/>
                <a:gd name="T21" fmla="*/ 5 h 134"/>
                <a:gd name="T22" fmla="*/ 7 w 134"/>
                <a:gd name="T23" fmla="*/ 5 h 134"/>
                <a:gd name="T24" fmla="*/ 7 w 134"/>
                <a:gd name="T25" fmla="*/ 5 h 134"/>
                <a:gd name="T26" fmla="*/ 7 w 134"/>
                <a:gd name="T27" fmla="*/ 5 h 134"/>
                <a:gd name="T28" fmla="*/ 7 w 134"/>
                <a:gd name="T29" fmla="*/ 5 h 134"/>
                <a:gd name="T30" fmla="*/ 7 w 134"/>
                <a:gd name="T31" fmla="*/ 5 h 134"/>
                <a:gd name="T32" fmla="*/ 7 w 134"/>
                <a:gd name="T33" fmla="*/ 5 h 134"/>
                <a:gd name="T34" fmla="*/ 7 w 134"/>
                <a:gd name="T35" fmla="*/ 5 h 134"/>
                <a:gd name="T36" fmla="*/ 7 w 134"/>
                <a:gd name="T37" fmla="*/ 5 h 134"/>
                <a:gd name="T38" fmla="*/ 7 w 134"/>
                <a:gd name="T39" fmla="*/ 5 h 134"/>
                <a:gd name="T40" fmla="*/ 7 w 134"/>
                <a:gd name="T41" fmla="*/ 5 h 134"/>
                <a:gd name="T42" fmla="*/ 7 w 134"/>
                <a:gd name="T43" fmla="*/ 5 h 134"/>
                <a:gd name="T44" fmla="*/ 7 w 134"/>
                <a:gd name="T45" fmla="*/ 5 h 134"/>
                <a:gd name="T46" fmla="*/ 2 w 134"/>
                <a:gd name="T47" fmla="*/ 5 h 134"/>
                <a:gd name="T48" fmla="*/ 7 w 134"/>
                <a:gd name="T49" fmla="*/ 5 h 134"/>
                <a:gd name="T50" fmla="*/ 7 w 134"/>
                <a:gd name="T51" fmla="*/ 5 h 134"/>
                <a:gd name="T52" fmla="*/ 7 w 134"/>
                <a:gd name="T53" fmla="*/ 5 h 134"/>
                <a:gd name="T54" fmla="*/ 0 w 134"/>
                <a:gd name="T55" fmla="*/ 5 h 1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4"/>
                <a:gd name="T85" fmla="*/ 0 h 134"/>
                <a:gd name="T86" fmla="*/ 134 w 134"/>
                <a:gd name="T87" fmla="*/ 134 h 1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4" h="134">
                  <a:moveTo>
                    <a:pt x="0" y="30"/>
                  </a:moveTo>
                  <a:lnTo>
                    <a:pt x="46" y="18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2" y="18"/>
                  </a:lnTo>
                  <a:lnTo>
                    <a:pt x="120" y="0"/>
                  </a:lnTo>
                  <a:lnTo>
                    <a:pt x="134" y="56"/>
                  </a:lnTo>
                  <a:lnTo>
                    <a:pt x="132" y="62"/>
                  </a:lnTo>
                  <a:lnTo>
                    <a:pt x="132" y="64"/>
                  </a:lnTo>
                  <a:lnTo>
                    <a:pt x="132" y="68"/>
                  </a:lnTo>
                  <a:lnTo>
                    <a:pt x="132" y="70"/>
                  </a:lnTo>
                  <a:lnTo>
                    <a:pt x="124" y="70"/>
                  </a:lnTo>
                  <a:lnTo>
                    <a:pt x="102" y="80"/>
                  </a:lnTo>
                  <a:lnTo>
                    <a:pt x="96" y="80"/>
                  </a:lnTo>
                  <a:lnTo>
                    <a:pt x="94" y="82"/>
                  </a:lnTo>
                  <a:lnTo>
                    <a:pt x="92" y="86"/>
                  </a:lnTo>
                  <a:lnTo>
                    <a:pt x="92" y="88"/>
                  </a:lnTo>
                  <a:lnTo>
                    <a:pt x="78" y="90"/>
                  </a:lnTo>
                  <a:lnTo>
                    <a:pt x="60" y="98"/>
                  </a:lnTo>
                  <a:lnTo>
                    <a:pt x="58" y="94"/>
                  </a:lnTo>
                  <a:lnTo>
                    <a:pt x="46" y="106"/>
                  </a:lnTo>
                  <a:lnTo>
                    <a:pt x="20" y="128"/>
                  </a:lnTo>
                  <a:lnTo>
                    <a:pt x="10" y="134"/>
                  </a:lnTo>
                  <a:lnTo>
                    <a:pt x="2" y="126"/>
                  </a:lnTo>
                  <a:lnTo>
                    <a:pt x="14" y="114"/>
                  </a:lnTo>
                  <a:lnTo>
                    <a:pt x="14" y="110"/>
                  </a:lnTo>
                  <a:lnTo>
                    <a:pt x="10" y="10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6439" name="Rectangle 62"/>
          <p:cNvSpPr>
            <a:spLocks noChangeArrowheads="1"/>
          </p:cNvSpPr>
          <p:nvPr/>
        </p:nvSpPr>
        <p:spPr bwMode="auto">
          <a:xfrm>
            <a:off x="0" y="6578600"/>
            <a:ext cx="75692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American Tort Reform Association; Insurance Information Institute</a:t>
            </a:r>
          </a:p>
        </p:txBody>
      </p: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2426633" y="4075019"/>
            <a:ext cx="212725" cy="212725"/>
            <a:chOff x="3300" y="3702"/>
            <a:chExt cx="162" cy="162"/>
          </a:xfrm>
        </p:grpSpPr>
        <p:sp>
          <p:nvSpPr>
            <p:cNvPr id="146475" name="Oval 64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745" name="AutoShape 65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7153275" y="3568700"/>
            <a:ext cx="212725" cy="212725"/>
            <a:chOff x="3300" y="3702"/>
            <a:chExt cx="162" cy="162"/>
          </a:xfrm>
        </p:grpSpPr>
        <p:sp>
          <p:nvSpPr>
            <p:cNvPr id="146473" name="Oval 67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748" name="AutoShape 68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" name="Group 75"/>
          <p:cNvGrpSpPr>
            <a:grpSpLocks/>
          </p:cNvGrpSpPr>
          <p:nvPr/>
        </p:nvGrpSpPr>
        <p:grpSpPr bwMode="auto">
          <a:xfrm>
            <a:off x="6133540" y="3536483"/>
            <a:ext cx="212725" cy="212725"/>
            <a:chOff x="3300" y="3702"/>
            <a:chExt cx="162" cy="162"/>
          </a:xfrm>
        </p:grpSpPr>
        <p:sp>
          <p:nvSpPr>
            <p:cNvPr id="146469" name="Oval 76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757" name="AutoShape 77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7794625" y="2713038"/>
            <a:ext cx="212725" cy="212725"/>
            <a:chOff x="3300" y="3702"/>
            <a:chExt cx="162" cy="162"/>
          </a:xfrm>
        </p:grpSpPr>
        <p:sp>
          <p:nvSpPr>
            <p:cNvPr id="146467" name="Oval 82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763" name="AutoShape 83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6447" name="Freeform 88"/>
          <p:cNvSpPr>
            <a:spLocks/>
          </p:cNvSpPr>
          <p:nvPr/>
        </p:nvSpPr>
        <p:spPr bwMode="auto">
          <a:xfrm>
            <a:off x="7930792" y="1927124"/>
            <a:ext cx="633105" cy="1474634"/>
          </a:xfrm>
          <a:custGeom>
            <a:avLst/>
            <a:gdLst>
              <a:gd name="T0" fmla="*/ 2147483647 w 398"/>
              <a:gd name="T1" fmla="*/ 0 h 830"/>
              <a:gd name="T2" fmla="*/ 2147483647 w 398"/>
              <a:gd name="T3" fmla="*/ 2147483647 h 830"/>
              <a:gd name="T4" fmla="*/ 0 w 398"/>
              <a:gd name="T5" fmla="*/ 2147483647 h 830"/>
              <a:gd name="T6" fmla="*/ 0 60000 65536"/>
              <a:gd name="T7" fmla="*/ 0 60000 65536"/>
              <a:gd name="T8" fmla="*/ 0 60000 65536"/>
              <a:gd name="T9" fmla="*/ 0 w 398"/>
              <a:gd name="T10" fmla="*/ 0 h 830"/>
              <a:gd name="T11" fmla="*/ 398 w 398"/>
              <a:gd name="T12" fmla="*/ 830 h 8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8" h="830">
                <a:moveTo>
                  <a:pt x="398" y="0"/>
                </a:moveTo>
                <a:lnTo>
                  <a:pt x="398" y="830"/>
                </a:lnTo>
                <a:lnTo>
                  <a:pt x="0" y="83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6448" name="Line 90"/>
          <p:cNvSpPr>
            <a:spLocks noChangeShapeType="1"/>
          </p:cNvSpPr>
          <p:nvPr/>
        </p:nvSpPr>
        <p:spPr bwMode="auto">
          <a:xfrm>
            <a:off x="7259638" y="1539875"/>
            <a:ext cx="0" cy="2003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91771" name="Rectangle 91"/>
          <p:cNvSpPr>
            <a:spLocks noChangeArrowheads="1"/>
          </p:cNvSpPr>
          <p:nvPr/>
        </p:nvSpPr>
        <p:spPr bwMode="blackWhite">
          <a:xfrm>
            <a:off x="5881688" y="1206500"/>
            <a:ext cx="1444625" cy="469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>
                <a:solidFill>
                  <a:schemeClr val="bg1"/>
                </a:solidFill>
              </a:rPr>
              <a:t>West Virginia</a:t>
            </a:r>
          </a:p>
        </p:txBody>
      </p:sp>
      <p:sp>
        <p:nvSpPr>
          <p:cNvPr id="146450" name="Freeform 92"/>
          <p:cNvSpPr>
            <a:spLocks/>
          </p:cNvSpPr>
          <p:nvPr/>
        </p:nvSpPr>
        <p:spPr bwMode="auto">
          <a:xfrm rot="21424727">
            <a:off x="5516096" y="1762779"/>
            <a:ext cx="555625" cy="1908268"/>
          </a:xfrm>
          <a:custGeom>
            <a:avLst/>
            <a:gdLst>
              <a:gd name="T0" fmla="*/ 0 w 350"/>
              <a:gd name="T1" fmla="*/ 0 h 984"/>
              <a:gd name="T2" fmla="*/ 0 w 350"/>
              <a:gd name="T3" fmla="*/ 2147483647 h 984"/>
              <a:gd name="T4" fmla="*/ 2147483647 w 350"/>
              <a:gd name="T5" fmla="*/ 2147483647 h 984"/>
              <a:gd name="T6" fmla="*/ 0 60000 65536"/>
              <a:gd name="T7" fmla="*/ 0 60000 65536"/>
              <a:gd name="T8" fmla="*/ 0 60000 65536"/>
              <a:gd name="T9" fmla="*/ 0 w 350"/>
              <a:gd name="T10" fmla="*/ 0 h 984"/>
              <a:gd name="T11" fmla="*/ 350 w 350"/>
              <a:gd name="T12" fmla="*/ 984 h 9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0" h="984">
                <a:moveTo>
                  <a:pt x="0" y="0"/>
                </a:moveTo>
                <a:lnTo>
                  <a:pt x="0" y="984"/>
                </a:lnTo>
                <a:lnTo>
                  <a:pt x="350" y="984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91773" name="Rectangle 93"/>
          <p:cNvSpPr>
            <a:spLocks noChangeArrowheads="1"/>
          </p:cNvSpPr>
          <p:nvPr/>
        </p:nvSpPr>
        <p:spPr bwMode="blackWhite">
          <a:xfrm>
            <a:off x="3848100" y="1076325"/>
            <a:ext cx="1870076" cy="838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 dirty="0">
                <a:solidFill>
                  <a:schemeClr val="bg1"/>
                </a:solidFill>
              </a:rPr>
              <a:t>Illinois</a:t>
            </a:r>
          </a:p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Madison County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6452" name="Line 96"/>
          <p:cNvSpPr>
            <a:spLocks noChangeShapeType="1"/>
          </p:cNvSpPr>
          <p:nvPr/>
        </p:nvSpPr>
        <p:spPr bwMode="auto">
          <a:xfrm flipH="1" flipV="1">
            <a:off x="8010525" y="2933699"/>
            <a:ext cx="258763" cy="849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91777" name="Rectangle 97"/>
          <p:cNvSpPr>
            <a:spLocks noChangeArrowheads="1"/>
          </p:cNvSpPr>
          <p:nvPr/>
        </p:nvSpPr>
        <p:spPr bwMode="blackWhite">
          <a:xfrm>
            <a:off x="7440613" y="3862388"/>
            <a:ext cx="1444625" cy="7905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 dirty="0" smtClean="0">
                <a:solidFill>
                  <a:schemeClr val="bg1"/>
                </a:solidFill>
              </a:rPr>
              <a:t>New York</a:t>
            </a:r>
            <a:endParaRPr lang="en-US" sz="1600" b="1" i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Albany and NYC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8" name="Group 98"/>
          <p:cNvGrpSpPr>
            <a:grpSpLocks/>
          </p:cNvGrpSpPr>
          <p:nvPr/>
        </p:nvGrpSpPr>
        <p:grpSpPr bwMode="auto">
          <a:xfrm>
            <a:off x="179388" y="1181101"/>
            <a:ext cx="2070100" cy="4165600"/>
            <a:chOff x="100" y="760"/>
            <a:chExt cx="1416" cy="2641"/>
          </a:xfrm>
        </p:grpSpPr>
        <p:sp>
          <p:nvSpPr>
            <p:cNvPr id="146461" name="Rectangle 99"/>
            <p:cNvSpPr>
              <a:spLocks noChangeArrowheads="1"/>
            </p:cNvSpPr>
            <p:nvPr/>
          </p:nvSpPr>
          <p:spPr bwMode="blackWhite">
            <a:xfrm>
              <a:off x="100" y="856"/>
              <a:ext cx="1416" cy="1336"/>
            </a:xfrm>
            <a:prstGeom prst="rect">
              <a:avLst/>
            </a:prstGeom>
            <a:solidFill>
              <a:srgbClr val="ECF6F8"/>
            </a:soli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2" name="Rectangle 100"/>
            <p:cNvSpPr>
              <a:spLocks noChangeArrowheads="1"/>
            </p:cNvSpPr>
            <p:nvPr/>
          </p:nvSpPr>
          <p:spPr bwMode="blackWhite">
            <a:xfrm>
              <a:off x="100" y="760"/>
              <a:ext cx="1416" cy="289"/>
            </a:xfrm>
            <a:prstGeom prst="rect">
              <a:avLst/>
            </a:prstGeom>
            <a:gradFill rotWithShape="1">
              <a:gsLst>
                <a:gs pos="0">
                  <a:srgbClr val="378798"/>
                </a:gs>
                <a:gs pos="100000">
                  <a:srgbClr val="2A6774"/>
                </a:gs>
              </a:gsLst>
              <a:lin ang="5400000" scaled="1"/>
            </a:gra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5000"/>
                </a:lnSpc>
                <a:spcBef>
                  <a:spcPct val="25000"/>
                </a:spcBef>
              </a:pPr>
              <a:r>
                <a:rPr lang="en-US" b="1">
                  <a:solidFill>
                    <a:srgbClr val="FFFFFF"/>
                  </a:solidFill>
                </a:rPr>
                <a:t>Watch List</a:t>
              </a:r>
            </a:p>
          </p:txBody>
        </p:sp>
        <p:sp>
          <p:nvSpPr>
            <p:cNvPr id="146463" name="Text Box 101"/>
            <p:cNvSpPr txBox="1">
              <a:spLocks noChangeArrowheads="1"/>
            </p:cNvSpPr>
            <p:nvPr/>
          </p:nvSpPr>
          <p:spPr bwMode="auto">
            <a:xfrm>
              <a:off x="127" y="1079"/>
              <a:ext cx="1385" cy="1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400" dirty="0" smtClean="0"/>
                <a:t>Philadelphia, Pennsylvania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400" dirty="0" smtClean="0"/>
                <a:t>South Florida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400" dirty="0" smtClean="0"/>
                <a:t>Cook County, Illinois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400" dirty="0" smtClean="0"/>
                <a:t>New Jersey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400" dirty="0" smtClean="0"/>
                <a:t>Nevada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400" dirty="0" smtClean="0"/>
                <a:t>Louisiana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endParaRPr lang="en-US" sz="1500" dirty="0"/>
            </a:p>
          </p:txBody>
        </p:sp>
        <p:sp>
          <p:nvSpPr>
            <p:cNvPr id="146464" name="Rectangle 102"/>
            <p:cNvSpPr>
              <a:spLocks noChangeArrowheads="1"/>
            </p:cNvSpPr>
            <p:nvPr/>
          </p:nvSpPr>
          <p:spPr bwMode="blackWhite">
            <a:xfrm>
              <a:off x="100" y="2486"/>
              <a:ext cx="1416" cy="915"/>
            </a:xfrm>
            <a:prstGeom prst="rect">
              <a:avLst/>
            </a:prstGeom>
            <a:solidFill>
              <a:srgbClr val="F0F1EF"/>
            </a:soli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5" name="Rectangle 103"/>
            <p:cNvSpPr>
              <a:spLocks noChangeArrowheads="1"/>
            </p:cNvSpPr>
            <p:nvPr/>
          </p:nvSpPr>
          <p:spPr bwMode="blackWhite">
            <a:xfrm>
              <a:off x="100" y="2270"/>
              <a:ext cx="1416" cy="409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5400000" scaled="1"/>
            </a:gra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</a:pPr>
              <a:r>
                <a:rPr lang="en-US" b="1">
                  <a:solidFill>
                    <a:srgbClr val="FFFFFF"/>
                  </a:solidFill>
                </a:rPr>
                <a:t>Dishonorable Mention</a:t>
              </a:r>
            </a:p>
          </p:txBody>
        </p:sp>
        <p:sp>
          <p:nvSpPr>
            <p:cNvPr id="146466" name="Text Box 104"/>
            <p:cNvSpPr txBox="1">
              <a:spLocks noChangeArrowheads="1"/>
            </p:cNvSpPr>
            <p:nvPr/>
          </p:nvSpPr>
          <p:spPr bwMode="auto">
            <a:xfrm>
              <a:off x="127" y="2709"/>
              <a:ext cx="1369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MO </a:t>
              </a:r>
              <a:r>
                <a:rPr lang="en-US" sz="1500" dirty="0"/>
                <a:t>Supreme Court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WA Supreme Court</a:t>
              </a:r>
              <a:endParaRPr lang="en-US" sz="1500" dirty="0"/>
            </a:p>
          </p:txBody>
        </p:sp>
      </p:grpSp>
      <p:sp>
        <p:nvSpPr>
          <p:cNvPr id="146455" name="Line 84"/>
          <p:cNvSpPr>
            <a:spLocks noChangeShapeType="1"/>
          </p:cNvSpPr>
          <p:nvPr/>
        </p:nvSpPr>
        <p:spPr bwMode="auto">
          <a:xfrm flipH="1">
            <a:off x="2595282" y="3375213"/>
            <a:ext cx="255494" cy="632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" name="Rectangle 89"/>
          <p:cNvSpPr>
            <a:spLocks noChangeArrowheads="1"/>
          </p:cNvSpPr>
          <p:nvPr/>
        </p:nvSpPr>
        <p:spPr bwMode="blackWhite">
          <a:xfrm>
            <a:off x="2790825" y="2762250"/>
            <a:ext cx="1209675" cy="5937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 dirty="0" smtClean="0">
                <a:solidFill>
                  <a:schemeClr val="bg1"/>
                </a:solidFill>
              </a:rPr>
              <a:t>California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110" name="Rectangle 89"/>
          <p:cNvSpPr>
            <a:spLocks noChangeArrowheads="1"/>
          </p:cNvSpPr>
          <p:nvPr/>
        </p:nvSpPr>
        <p:spPr bwMode="blackWhite">
          <a:xfrm>
            <a:off x="7553325" y="1263650"/>
            <a:ext cx="1495425" cy="5365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 dirty="0" smtClean="0">
                <a:solidFill>
                  <a:schemeClr val="bg1"/>
                </a:solidFill>
              </a:rPr>
              <a:t>Maryland</a:t>
            </a:r>
          </a:p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Baltimore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9" name="Group 63"/>
          <p:cNvGrpSpPr>
            <a:grpSpLocks/>
          </p:cNvGrpSpPr>
          <p:nvPr/>
        </p:nvGrpSpPr>
        <p:grpSpPr bwMode="auto">
          <a:xfrm>
            <a:off x="7669878" y="3335082"/>
            <a:ext cx="212725" cy="212725"/>
            <a:chOff x="3300" y="3702"/>
            <a:chExt cx="162" cy="162"/>
          </a:xfrm>
        </p:grpSpPr>
        <p:sp>
          <p:nvSpPr>
            <p:cNvPr id="146459" name="Oval 64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AutoShape 65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161298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594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0600"/>
            <a:ext cx="7981950" cy="1485900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dirty="0" smtClean="0">
                <a:solidFill>
                  <a:schemeClr val="bg1"/>
                </a:solidFill>
              </a:rPr>
              <a:t>CYBER RISK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B2701F8-62E7-47D2-B0A1-8E4DCCE89FD3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93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2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8598" name="Rectangle 6"/>
          <p:cNvSpPr>
            <a:spLocks noChangeArrowheads="1"/>
          </p:cNvSpPr>
          <p:nvPr/>
        </p:nvSpPr>
        <p:spPr bwMode="auto">
          <a:xfrm>
            <a:off x="467392" y="3950929"/>
            <a:ext cx="8001000" cy="22190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225A7A"/>
                </a:solidFill>
              </a:rPr>
              <a:t>Cyber Risk is a Rapidly Emerging Exposure for All Industries—Especially Healthcare/Medical</a:t>
            </a:r>
          </a:p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NEW III White Paper: </a:t>
            </a:r>
            <a:r>
              <a:rPr lang="en-US" sz="2000" b="1" dirty="0" smtClean="0">
                <a:solidFill>
                  <a:srgbClr val="FF0000"/>
                </a:solidFill>
                <a:hlinkClick r:id="rId4"/>
              </a:rPr>
              <a:t>http://www.iii.org/assets/docs/pdf/paper_CyberRisk_2014.pdf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2929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8594" grpId="0" animBg="1"/>
      <p:bldP spid="2158598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90488"/>
            <a:ext cx="7550150" cy="8604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Data Breaches 2005-2013, by Number of Breaches and Records Exposed</a:t>
            </a: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black">
          <a:xfrm>
            <a:off x="347663" y="1139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  <a:cs typeface="Arial" pitchFamily="34" charset="0"/>
              </a:rPr>
              <a:t># Data Breaches/Millions of Records Exposed</a:t>
            </a: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-1" y="6414802"/>
            <a:ext cx="9144001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>
                <a:solidFill>
                  <a:srgbClr val="000000"/>
                </a:solidFill>
                <a:cs typeface="Arial" pitchFamily="34" charset="0"/>
              </a:rPr>
              <a:t>*	 2013 figures as of </a:t>
            </a:r>
            <a:r>
              <a:rPr lang="en-US" sz="1100" dirty="0" smtClean="0">
                <a:solidFill>
                  <a:srgbClr val="000000"/>
                </a:solidFill>
                <a:cs typeface="Arial" pitchFamily="34" charset="0"/>
              </a:rPr>
              <a:t>Jan. 1, 2014 from the ITRC updated to an additional 30 million records breached (Target) as disclosed in Jan. 2014.</a:t>
            </a:r>
            <a:endParaRPr lang="en-US" sz="1100" dirty="0">
              <a:solidFill>
                <a:srgbClr val="000000"/>
              </a:solidFill>
              <a:cs typeface="Arial" pitchFamily="34" charset="0"/>
            </a:endParaRPr>
          </a:p>
          <a:p>
            <a:pPr marL="133350" indent="-133350" eaLnBrk="0" hangingPunct="0">
              <a:lnSpc>
                <a:spcPct val="90000"/>
              </a:lnSpc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>
                <a:solidFill>
                  <a:srgbClr val="000000"/>
                </a:solidFill>
                <a:cs typeface="Arial" pitchFamily="34" charset="0"/>
              </a:rPr>
              <a:t>	Source: Identity Theft Resource </a:t>
            </a:r>
            <a:r>
              <a:rPr lang="en-US" sz="1100" dirty="0" smtClean="0">
                <a:solidFill>
                  <a:srgbClr val="000000"/>
                </a:solidFill>
                <a:cs typeface="Arial" pitchFamily="34" charset="0"/>
              </a:rPr>
              <a:t>Center.</a:t>
            </a:r>
            <a:endParaRPr lang="en-US" sz="1100" dirty="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1026" name="Object 2"/>
          <p:cNvGraphicFramePr>
            <a:graphicFrameLocks/>
          </p:cNvGraphicFramePr>
          <p:nvPr/>
        </p:nvGraphicFramePr>
        <p:xfrm>
          <a:off x="279400" y="1333500"/>
          <a:ext cx="8597900" cy="420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48113" name="Chart" r:id="rId4" imgW="8601126" imgH="4114867" progId="MSGraph.Chart.8">
                  <p:embed followColorScheme="full"/>
                </p:oleObj>
              </mc:Choice>
              <mc:Fallback>
                <p:oleObj name="Chart" r:id="rId4" imgW="8601126" imgH="4114867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79400" y="1333500"/>
                        <a:ext cx="8597900" cy="420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06" name="Rectangle 6"/>
          <p:cNvSpPr>
            <a:spLocks noChangeArrowheads="1"/>
          </p:cNvSpPr>
          <p:nvPr/>
        </p:nvSpPr>
        <p:spPr bwMode="blackWhite">
          <a:xfrm>
            <a:off x="414338" y="5537200"/>
            <a:ext cx="7688262" cy="6556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  <a:cs typeface="Arial" pitchFamily="34" charset="0"/>
              </a:rPr>
              <a:t>The </a:t>
            </a:r>
            <a:r>
              <a:rPr lang="en-US" b="1" dirty="0" smtClean="0">
                <a:solidFill>
                  <a:srgbClr val="FFFFFF"/>
                </a:solidFill>
                <a:cs typeface="Arial" pitchFamily="34" charset="0"/>
              </a:rPr>
              <a:t>Total Number of Data Breaches (+38%) and Number of Records Exposed (+408%) in 2013 Soared</a:t>
            </a:r>
            <a:endParaRPr lang="en-US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31" name="Rectangle 3"/>
          <p:cNvSpPr>
            <a:spLocks noChangeArrowheads="1"/>
          </p:cNvSpPr>
          <p:nvPr/>
        </p:nvSpPr>
        <p:spPr bwMode="black">
          <a:xfrm>
            <a:off x="8031163" y="1333500"/>
            <a:ext cx="7699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  <a:cs typeface="Arial" pitchFamily="34" charset="0"/>
              </a:rPr>
              <a:t>Millions</a:t>
            </a:r>
          </a:p>
        </p:txBody>
      </p:sp>
      <p:pic>
        <p:nvPicPr>
          <p:cNvPr id="4069380" name="Picture 4" descr="https://encrypted-tbn0.gstatic.com/images?q=tbn:ANd9GcSh6ORZLNYgoUo4jcSKlBVamg_OKlcLZwHcqkIqZ8NpxyY1NNE7T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0781" y="1181982"/>
            <a:ext cx="1049311" cy="785971"/>
          </a:xfrm>
          <a:prstGeom prst="rect">
            <a:avLst/>
          </a:prstGeom>
          <a:noFill/>
        </p:spPr>
      </p:pic>
      <p:pic>
        <p:nvPicPr>
          <p:cNvPr id="4069382" name="Picture 6" descr="https://encrypted-tbn1.gstatic.com/images?q=tbn:ANd9GcSeBgsNxlNaQIhvKEG6z6qkYkA8aIc98ml1fT6fbfbB6_gf_WFu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293" y="1519160"/>
            <a:ext cx="914400" cy="914400"/>
          </a:xfrm>
          <a:prstGeom prst="rect">
            <a:avLst/>
          </a:prstGeom>
          <a:noFill/>
        </p:spPr>
      </p:pic>
      <p:pic>
        <p:nvPicPr>
          <p:cNvPr id="4069384" name="Picture 8" descr="https://encrypted-tbn0.gstatic.com/images?q=tbn:ANd9GcQswUNxtm-FcMeh3nX4EITVp8NZi2OlgrArnWSxjDiwVJkZkjs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5791" y="2059145"/>
            <a:ext cx="1009494" cy="449568"/>
          </a:xfrm>
          <a:prstGeom prst="rect">
            <a:avLst/>
          </a:prstGeom>
          <a:noFill/>
        </p:spPr>
      </p:pic>
      <p:pic>
        <p:nvPicPr>
          <p:cNvPr id="4069386" name="Picture 10" descr="https://encrypted-tbn3.gstatic.com/images?q=tbn:ANd9GcQQYQry84VkOscN14W7uWSbNYgA4h5yOSJcox3_n1S2VCbgIUvO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392" y="2608288"/>
            <a:ext cx="1581211" cy="523017"/>
          </a:xfrm>
          <a:prstGeom prst="rect">
            <a:avLst/>
          </a:prstGeom>
          <a:noFill/>
        </p:spPr>
      </p:pic>
      <p:pic>
        <p:nvPicPr>
          <p:cNvPr id="4069388" name="Picture 12" descr="https://encrypted-tbn1.gstatic.com/images?q=tbn:ANd9GcTBNSV9fdPqbt6bFgA0SHemOBcksTgGGfjPEWEDbknzuRlfGouJ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3513" y="1470753"/>
            <a:ext cx="853942" cy="1017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825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6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5D9F09-BB4C-4EBB-B52E-FDC9F684F6D8}" type="slidenum">
              <a:rPr lang="en-US" smtClean="0">
                <a:latin typeface="Arial" pitchFamily="34" charset="0"/>
              </a:rPr>
              <a:pPr/>
              <a:t>95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052" name="Freeform 2"/>
          <p:cNvSpPr>
            <a:spLocks/>
          </p:cNvSpPr>
          <p:nvPr/>
        </p:nvSpPr>
        <p:spPr bwMode="gray">
          <a:xfrm>
            <a:off x="6210300" y="2482850"/>
            <a:ext cx="161925" cy="285750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2013 Data Breaches By Business Category, By Number of Breaches</a:t>
            </a:r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67311718"/>
              </p:ext>
            </p:extLst>
          </p:nvPr>
        </p:nvGraphicFramePr>
        <p:xfrm>
          <a:off x="1871663" y="2070100"/>
          <a:ext cx="5197475" cy="421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49137" name="Chart" r:id="rId4" imgW="5200681" imgH="4219602" progId="MSGraph.Chart.8">
                  <p:embed followColorScheme="full"/>
                </p:oleObj>
              </mc:Choice>
              <mc:Fallback>
                <p:oleObj name="Chart" r:id="rId4" imgW="5200681" imgH="4219602" progId="MSGraph.Chart.8">
                  <p:embed followColorScheme="full"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2070100"/>
                        <a:ext cx="5197475" cy="421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-241300" y="6389410"/>
            <a:ext cx="8648700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							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</a:t>
            </a:r>
            <a:r>
              <a:rPr lang="en-US" sz="1100" dirty="0">
                <a:latin typeface="Verdana" pitchFamily="34" charset="0"/>
              </a:rPr>
              <a:t>Identity Theft Resource Center, </a:t>
            </a:r>
            <a:r>
              <a:rPr lang="en-US" sz="1100" dirty="0" smtClean="0">
                <a:solidFill>
                  <a:srgbClr val="000000"/>
                </a:solidFill>
                <a:cs typeface="Arial" pitchFamily="34" charset="0"/>
              </a:rPr>
              <a:t>http://www.idtheftcenter.org/images/breach/2013/UpdatedITRCBreachStatsReport.pdf</a:t>
            </a:r>
            <a:endParaRPr lang="en-US" sz="1100" dirty="0"/>
          </a:p>
        </p:txBody>
      </p:sp>
      <p:sp>
        <p:nvSpPr>
          <p:cNvPr id="2006022" name="Rectangle 6"/>
          <p:cNvSpPr>
            <a:spLocks noChangeArrowheads="1"/>
          </p:cNvSpPr>
          <p:nvPr/>
        </p:nvSpPr>
        <p:spPr bwMode="blackWhite">
          <a:xfrm>
            <a:off x="315913" y="1092200"/>
            <a:ext cx="8437562" cy="6223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1600" b="1" dirty="0">
                <a:solidFill>
                  <a:srgbClr val="FFFFFF"/>
                </a:solidFill>
              </a:rPr>
              <a:t>The majority of the </a:t>
            </a:r>
            <a:r>
              <a:rPr lang="en-US" sz="1600" b="1" dirty="0" smtClean="0">
                <a:solidFill>
                  <a:srgbClr val="FFFFFF"/>
                </a:solidFill>
              </a:rPr>
              <a:t>614 </a:t>
            </a:r>
            <a:r>
              <a:rPr lang="en-US" sz="1600" b="1" dirty="0">
                <a:solidFill>
                  <a:srgbClr val="FFFFFF"/>
                </a:solidFill>
              </a:rPr>
              <a:t>data breaches in </a:t>
            </a:r>
            <a:r>
              <a:rPr lang="en-US" sz="1600" b="1" dirty="0" smtClean="0">
                <a:solidFill>
                  <a:srgbClr val="FFFFFF"/>
                </a:solidFill>
              </a:rPr>
              <a:t>2013 </a:t>
            </a:r>
            <a:r>
              <a:rPr lang="en-US" sz="1600" b="1" dirty="0">
                <a:solidFill>
                  <a:srgbClr val="FFFFFF"/>
                </a:solidFill>
              </a:rPr>
              <a:t>affected business and medical/healthcare organizations, according to the Identity Theft Resource Center.</a:t>
            </a:r>
          </a:p>
        </p:txBody>
      </p:sp>
      <p:sp>
        <p:nvSpPr>
          <p:cNvPr id="2056" name="TextBox 18"/>
          <p:cNvSpPr txBox="1">
            <a:spLocks noChangeArrowheads="1"/>
          </p:cNvSpPr>
          <p:nvPr/>
        </p:nvSpPr>
        <p:spPr bwMode="auto">
          <a:xfrm>
            <a:off x="6324600" y="2298700"/>
            <a:ext cx="19731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Business, </a:t>
            </a:r>
            <a:r>
              <a:rPr lang="en-US" sz="1400" dirty="0" smtClean="0"/>
              <a:t>211 </a:t>
            </a:r>
            <a:r>
              <a:rPr lang="en-US" sz="1400" dirty="0"/>
              <a:t>(</a:t>
            </a:r>
            <a:r>
              <a:rPr lang="en-US" sz="1400" dirty="0" smtClean="0"/>
              <a:t>34.4%)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2057" name="Rectangle 7"/>
          <p:cNvSpPr>
            <a:spLocks noChangeArrowheads="1"/>
          </p:cNvSpPr>
          <p:nvPr/>
        </p:nvSpPr>
        <p:spPr bwMode="gray">
          <a:xfrm>
            <a:off x="1625600" y="2230438"/>
            <a:ext cx="22479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 err="1"/>
              <a:t>Govt</a:t>
            </a:r>
            <a:r>
              <a:rPr lang="en-US" sz="1400" dirty="0"/>
              <a:t>/Military, </a:t>
            </a:r>
            <a:r>
              <a:rPr lang="en-US" sz="1400" dirty="0" smtClean="0"/>
              <a:t>56 (9.1%) </a:t>
            </a:r>
            <a:endParaRPr lang="en-US" sz="1400" dirty="0"/>
          </a:p>
        </p:txBody>
      </p:sp>
      <p:sp>
        <p:nvSpPr>
          <p:cNvPr id="2058" name="Rectangle 7"/>
          <p:cNvSpPr>
            <a:spLocks noChangeArrowheads="1"/>
          </p:cNvSpPr>
          <p:nvPr/>
        </p:nvSpPr>
        <p:spPr bwMode="gray">
          <a:xfrm>
            <a:off x="4051300" y="1747838"/>
            <a:ext cx="208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/>
              <a:t>Banking/Credit/Financial, </a:t>
            </a:r>
            <a:r>
              <a:rPr lang="en-US" sz="1400" dirty="0" smtClean="0"/>
              <a:t>23 </a:t>
            </a:r>
            <a:r>
              <a:rPr lang="en-US" sz="1400" dirty="0"/>
              <a:t>(</a:t>
            </a:r>
            <a:r>
              <a:rPr lang="en-US" sz="1400" dirty="0" smtClean="0"/>
              <a:t>3.7%)</a:t>
            </a:r>
            <a:endParaRPr lang="en-US" sz="1400" dirty="0"/>
          </a:p>
        </p:txBody>
      </p:sp>
      <p:sp>
        <p:nvSpPr>
          <p:cNvPr id="2059" name="Rectangle 7"/>
          <p:cNvSpPr>
            <a:spLocks noChangeArrowheads="1"/>
          </p:cNvSpPr>
          <p:nvPr/>
        </p:nvSpPr>
        <p:spPr bwMode="gray">
          <a:xfrm>
            <a:off x="815975" y="3362325"/>
            <a:ext cx="19843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/>
              <a:t>Educational, </a:t>
            </a:r>
            <a:r>
              <a:rPr lang="en-US" sz="1400" dirty="0" smtClean="0"/>
              <a:t>55 (9.0%)</a:t>
            </a:r>
            <a:endParaRPr lang="en-US" sz="1400" dirty="0"/>
          </a:p>
        </p:txBody>
      </p:sp>
      <p:sp>
        <p:nvSpPr>
          <p:cNvPr id="2060" name="Rectangle 7"/>
          <p:cNvSpPr>
            <a:spLocks noChangeArrowheads="1"/>
          </p:cNvSpPr>
          <p:nvPr/>
        </p:nvSpPr>
        <p:spPr bwMode="gray">
          <a:xfrm>
            <a:off x="266700" y="5340068"/>
            <a:ext cx="2667000" cy="1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/>
              <a:t>Medical/Healthcare, </a:t>
            </a:r>
            <a:r>
              <a:rPr lang="en-US" sz="1400" dirty="0" smtClean="0"/>
              <a:t>269 (43.8%)</a:t>
            </a:r>
            <a:endParaRPr lang="en-US" sz="1400" dirty="0"/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blackWhite">
          <a:xfrm>
            <a:off x="6779279" y="4518026"/>
            <a:ext cx="2045633" cy="1597118"/>
          </a:xfrm>
          <a:prstGeom prst="wedgeRectCallout">
            <a:avLst>
              <a:gd name="adj1" fmla="val -126933"/>
              <a:gd name="adj2" fmla="val 16283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Medical/Health organizations accounted for nearly 43.8% of all cyber breaches in 2013, up from 34.5% in 2012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170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6022" grpId="0" animBg="1"/>
      <p:bldP spid="13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A72E84-84B2-44BC-9CEA-8621AE277965}" type="slidenum">
              <a:rPr lang="en-US" smtClean="0"/>
              <a:pPr/>
              <a:t>96</a:t>
            </a:fld>
            <a:endParaRPr lang="en-US" smtClean="0"/>
          </a:p>
        </p:txBody>
      </p:sp>
      <p:sp>
        <p:nvSpPr>
          <p:cNvPr id="5124" name="Freeform 2"/>
          <p:cNvSpPr>
            <a:spLocks/>
          </p:cNvSpPr>
          <p:nvPr/>
        </p:nvSpPr>
        <p:spPr bwMode="gray">
          <a:xfrm>
            <a:off x="6210300" y="2482850"/>
            <a:ext cx="161925" cy="285750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Most Costly Cyber Crimes, Fiscal Year 2013</a:t>
            </a:r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</p:nvPr>
        </p:nvGraphicFramePr>
        <p:xfrm>
          <a:off x="1871663" y="2070100"/>
          <a:ext cx="5197475" cy="421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50161" name="Chart" r:id="rId4" imgW="5200681" imgH="4219602" progId="MSGraph.Chart.8">
                  <p:embed followColorScheme="full"/>
                </p:oleObj>
              </mc:Choice>
              <mc:Fallback>
                <p:oleObj name="Chart" r:id="rId4" imgW="5200681" imgH="4219602" progId="MSGraph.Chart.8">
                  <p:embed followColorScheme="full"/>
                  <p:pic>
                    <p:nvPicPr>
                      <p:cNvPr id="0" name=""/>
                      <p:cNvPicPr preferRelativeResize="0"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871663" y="2070100"/>
                        <a:ext cx="5197475" cy="421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-241300" y="6389688"/>
            <a:ext cx="8107363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							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</a:t>
            </a:r>
            <a:r>
              <a:rPr lang="en-US" sz="1100" i="1" dirty="0" smtClean="0"/>
              <a:t>2013 </a:t>
            </a:r>
            <a:r>
              <a:rPr lang="en-US" sz="1100" i="1" dirty="0"/>
              <a:t>Cost of Cyber Crime: United States</a:t>
            </a:r>
            <a:r>
              <a:rPr lang="en-US" sz="1100" dirty="0"/>
              <a:t>, </a:t>
            </a:r>
            <a:r>
              <a:rPr lang="en-US" sz="1100" dirty="0" err="1"/>
              <a:t>Ponemon</a:t>
            </a:r>
            <a:r>
              <a:rPr lang="en-US" sz="1100" dirty="0"/>
              <a:t> Institute.</a:t>
            </a:r>
          </a:p>
        </p:txBody>
      </p:sp>
      <p:sp>
        <p:nvSpPr>
          <p:cNvPr id="2006022" name="Rectangle 6"/>
          <p:cNvSpPr>
            <a:spLocks noChangeArrowheads="1"/>
          </p:cNvSpPr>
          <p:nvPr/>
        </p:nvSpPr>
        <p:spPr bwMode="blackWhite">
          <a:xfrm>
            <a:off x="315913" y="1092200"/>
            <a:ext cx="8437562" cy="6223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1600" b="1" dirty="0" smtClean="0">
                <a:solidFill>
                  <a:srgbClr val="FFFFFF"/>
                </a:solidFill>
              </a:rPr>
              <a:t>Denial of service, malicious code </a:t>
            </a:r>
            <a:r>
              <a:rPr lang="en-US" sz="1600" b="1" dirty="0">
                <a:solidFill>
                  <a:srgbClr val="FFFFFF"/>
                </a:solidFill>
              </a:rPr>
              <a:t>and web-based attacks account for </a:t>
            </a:r>
            <a:r>
              <a:rPr lang="en-US" sz="1600" b="1" dirty="0" smtClean="0">
                <a:solidFill>
                  <a:srgbClr val="FFFFFF"/>
                </a:solidFill>
              </a:rPr>
              <a:t>more than 55 </a:t>
            </a:r>
            <a:r>
              <a:rPr lang="en-US" sz="1600" b="1" dirty="0">
                <a:solidFill>
                  <a:srgbClr val="FFFFFF"/>
                </a:solidFill>
              </a:rPr>
              <a:t>percent of </a:t>
            </a:r>
            <a:r>
              <a:rPr lang="en-US" sz="1600" b="1" dirty="0" smtClean="0">
                <a:solidFill>
                  <a:srgbClr val="FFFFFF"/>
                </a:solidFill>
              </a:rPr>
              <a:t>all cyber costs per U.S. organization on an annual basis.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5128" name="TextBox 18"/>
          <p:cNvSpPr txBox="1">
            <a:spLocks noChangeArrowheads="1"/>
          </p:cNvSpPr>
          <p:nvPr/>
        </p:nvSpPr>
        <p:spPr bwMode="auto">
          <a:xfrm>
            <a:off x="6324600" y="2298700"/>
            <a:ext cx="1370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Malicious code</a:t>
            </a: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gray">
          <a:xfrm>
            <a:off x="2369129" y="2046734"/>
            <a:ext cx="1698336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 smtClean="0"/>
              <a:t>Viruses, Worms, Trojans</a:t>
            </a:r>
            <a:endParaRPr lang="en-US" sz="1400" dirty="0"/>
          </a:p>
        </p:txBody>
      </p:sp>
      <p:sp>
        <p:nvSpPr>
          <p:cNvPr id="5130" name="Rectangle 7"/>
          <p:cNvSpPr>
            <a:spLocks noChangeArrowheads="1"/>
          </p:cNvSpPr>
          <p:nvPr/>
        </p:nvSpPr>
        <p:spPr bwMode="gray">
          <a:xfrm>
            <a:off x="6442075" y="5368925"/>
            <a:ext cx="19843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Denial of service</a:t>
            </a:r>
          </a:p>
        </p:txBody>
      </p:sp>
      <p:sp>
        <p:nvSpPr>
          <p:cNvPr id="5131" name="Rectangle 7"/>
          <p:cNvSpPr>
            <a:spLocks noChangeArrowheads="1"/>
          </p:cNvSpPr>
          <p:nvPr/>
        </p:nvSpPr>
        <p:spPr bwMode="gray">
          <a:xfrm>
            <a:off x="4003675" y="1851025"/>
            <a:ext cx="19843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 err="1" smtClean="0"/>
              <a:t>Botnets</a:t>
            </a:r>
            <a:endParaRPr lang="en-US" sz="1400" dirty="0"/>
          </a:p>
        </p:txBody>
      </p:sp>
      <p:sp>
        <p:nvSpPr>
          <p:cNvPr id="5132" name="Rectangle 7"/>
          <p:cNvSpPr>
            <a:spLocks noChangeArrowheads="1"/>
          </p:cNvSpPr>
          <p:nvPr/>
        </p:nvSpPr>
        <p:spPr bwMode="gray">
          <a:xfrm>
            <a:off x="1994766" y="2636483"/>
            <a:ext cx="900834" cy="1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 smtClean="0"/>
              <a:t>Malware</a:t>
            </a:r>
            <a:endParaRPr lang="en-US" sz="1400" dirty="0"/>
          </a:p>
        </p:txBody>
      </p:sp>
      <p:sp>
        <p:nvSpPr>
          <p:cNvPr id="5133" name="Rectangle 7"/>
          <p:cNvSpPr>
            <a:spLocks noChangeArrowheads="1"/>
          </p:cNvSpPr>
          <p:nvPr/>
        </p:nvSpPr>
        <p:spPr bwMode="gray">
          <a:xfrm>
            <a:off x="1124238" y="3429800"/>
            <a:ext cx="1984375" cy="1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 smtClean="0"/>
              <a:t>Malicious insiders</a:t>
            </a:r>
            <a:endParaRPr lang="en-US" sz="1400" dirty="0"/>
          </a:p>
        </p:txBody>
      </p:sp>
      <p:sp>
        <p:nvSpPr>
          <p:cNvPr id="5134" name="Rectangle 7"/>
          <p:cNvSpPr>
            <a:spLocks noChangeArrowheads="1"/>
          </p:cNvSpPr>
          <p:nvPr/>
        </p:nvSpPr>
        <p:spPr bwMode="gray">
          <a:xfrm>
            <a:off x="1033030" y="4552661"/>
            <a:ext cx="19843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 smtClean="0"/>
              <a:t>Stolen devices</a:t>
            </a:r>
            <a:endParaRPr lang="en-US" sz="1400" dirty="0"/>
          </a:p>
        </p:txBody>
      </p:sp>
      <p:sp>
        <p:nvSpPr>
          <p:cNvPr id="5135" name="Rectangle 7"/>
          <p:cNvSpPr>
            <a:spLocks noChangeArrowheads="1"/>
          </p:cNvSpPr>
          <p:nvPr/>
        </p:nvSpPr>
        <p:spPr bwMode="gray">
          <a:xfrm>
            <a:off x="1592118" y="5640834"/>
            <a:ext cx="1498600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 smtClean="0"/>
              <a:t>Phishing + social engineering</a:t>
            </a:r>
            <a:endParaRPr lang="en-US" sz="1400" dirty="0"/>
          </a:p>
        </p:txBody>
      </p:sp>
      <p:sp>
        <p:nvSpPr>
          <p:cNvPr id="5136" name="Rectangle 7"/>
          <p:cNvSpPr>
            <a:spLocks noChangeArrowheads="1"/>
          </p:cNvSpPr>
          <p:nvPr/>
        </p:nvSpPr>
        <p:spPr bwMode="gray">
          <a:xfrm>
            <a:off x="3987512" y="6285634"/>
            <a:ext cx="19843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/>
              <a:t>Web-based attacks</a:t>
            </a:r>
          </a:p>
        </p:txBody>
      </p:sp>
    </p:spTree>
    <p:extLst>
      <p:ext uri="{BB962C8B-B14F-4D97-AF65-F5344CB8AC3E}">
        <p14:creationId xmlns:p14="http://schemas.microsoft.com/office/powerpoint/2010/main" val="167850514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6022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77D0B7-76F5-47CF-AE97-9D42121F4E19}" type="slidenum">
              <a:rPr lang="en-US" smtClean="0"/>
              <a:pPr/>
              <a:t>97</a:t>
            </a:fld>
            <a:endParaRPr lang="en-US" smtClean="0"/>
          </a:p>
        </p:txBody>
      </p:sp>
      <p:sp>
        <p:nvSpPr>
          <p:cNvPr id="6148" name="Freeform 2"/>
          <p:cNvSpPr>
            <a:spLocks/>
          </p:cNvSpPr>
          <p:nvPr/>
        </p:nvSpPr>
        <p:spPr bwMode="gray">
          <a:xfrm>
            <a:off x="6210300" y="2482850"/>
            <a:ext cx="161925" cy="285750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Cyber Crime Costs: Fiscal Year 2013</a:t>
            </a:r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</p:nvPr>
        </p:nvGraphicFramePr>
        <p:xfrm>
          <a:off x="1878013" y="2070100"/>
          <a:ext cx="5184775" cy="421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51185" name="Chart" r:id="rId4" imgW="5200681" imgH="4229049" progId="MSGraph.Chart.8">
                  <p:embed followColorScheme="full"/>
                </p:oleObj>
              </mc:Choice>
              <mc:Fallback>
                <p:oleObj name="Chart" r:id="rId4" imgW="5200681" imgH="4229049" progId="MSGraph.Chart.8">
                  <p:embed followColorScheme="full"/>
                  <p:pic>
                    <p:nvPicPr>
                      <p:cNvPr id="0" name=""/>
                      <p:cNvPicPr preferRelativeResize="0"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878013" y="2070100"/>
                        <a:ext cx="5184775" cy="421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-241300" y="6203950"/>
            <a:ext cx="810736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							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 Other costs include direct and indirect costs that could not be allocated to a main external cost category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</a:t>
            </a:r>
            <a:r>
              <a:rPr lang="en-US" sz="1100" i="1" dirty="0" smtClean="0"/>
              <a:t>2013 </a:t>
            </a:r>
            <a:r>
              <a:rPr lang="en-US" sz="1100" i="1" dirty="0"/>
              <a:t>Cost of Cyber Crime: United States</a:t>
            </a:r>
            <a:r>
              <a:rPr lang="en-US" sz="1100" dirty="0"/>
              <a:t>, </a:t>
            </a:r>
            <a:r>
              <a:rPr lang="en-US" sz="1100" dirty="0" err="1"/>
              <a:t>Ponemon</a:t>
            </a:r>
            <a:r>
              <a:rPr lang="en-US" sz="1100" dirty="0"/>
              <a:t> Institute.</a:t>
            </a:r>
          </a:p>
        </p:txBody>
      </p:sp>
      <p:sp>
        <p:nvSpPr>
          <p:cNvPr id="2006022" name="Rectangle 6"/>
          <p:cNvSpPr>
            <a:spLocks noChangeArrowheads="1"/>
          </p:cNvSpPr>
          <p:nvPr/>
        </p:nvSpPr>
        <p:spPr bwMode="blackWhite">
          <a:xfrm>
            <a:off x="315913" y="1092200"/>
            <a:ext cx="8437562" cy="6223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1600" b="1" dirty="0">
                <a:solidFill>
                  <a:srgbClr val="FFFFFF"/>
                </a:solidFill>
              </a:rPr>
              <a:t>Information loss (</a:t>
            </a:r>
            <a:r>
              <a:rPr lang="en-US" sz="1600" b="1" dirty="0" smtClean="0">
                <a:solidFill>
                  <a:srgbClr val="FFFFFF"/>
                </a:solidFill>
              </a:rPr>
              <a:t>43%) </a:t>
            </a:r>
            <a:r>
              <a:rPr lang="en-US" sz="1600" b="1" dirty="0">
                <a:solidFill>
                  <a:srgbClr val="FFFFFF"/>
                </a:solidFill>
              </a:rPr>
              <a:t>and business disruption or lost productivity (</a:t>
            </a:r>
            <a:r>
              <a:rPr lang="en-US" sz="1600" b="1" dirty="0" smtClean="0">
                <a:solidFill>
                  <a:srgbClr val="FFFFFF"/>
                </a:solidFill>
              </a:rPr>
              <a:t>36%) </a:t>
            </a:r>
            <a:r>
              <a:rPr lang="en-US" sz="1600" b="1" dirty="0">
                <a:solidFill>
                  <a:srgbClr val="FFFFFF"/>
                </a:solidFill>
              </a:rPr>
              <a:t>account for the majority of external costs due to cyber crime.</a:t>
            </a:r>
          </a:p>
        </p:txBody>
      </p:sp>
      <p:sp>
        <p:nvSpPr>
          <p:cNvPr id="6152" name="TextBox 18"/>
          <p:cNvSpPr txBox="1">
            <a:spLocks noChangeArrowheads="1"/>
          </p:cNvSpPr>
          <p:nvPr/>
        </p:nvSpPr>
        <p:spPr bwMode="auto">
          <a:xfrm>
            <a:off x="6324600" y="2298700"/>
            <a:ext cx="1447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Information loss</a:t>
            </a:r>
          </a:p>
        </p:txBody>
      </p:sp>
      <p:sp>
        <p:nvSpPr>
          <p:cNvPr id="6153" name="Rectangle 7"/>
          <p:cNvSpPr>
            <a:spLocks noChangeArrowheads="1"/>
          </p:cNvSpPr>
          <p:nvPr/>
        </p:nvSpPr>
        <p:spPr bwMode="gray">
          <a:xfrm>
            <a:off x="2690091" y="1900238"/>
            <a:ext cx="19050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/>
              <a:t>Equipment damages</a:t>
            </a:r>
          </a:p>
        </p:txBody>
      </p:sp>
      <p:sp>
        <p:nvSpPr>
          <p:cNvPr id="6154" name="Rectangle 7"/>
          <p:cNvSpPr>
            <a:spLocks noChangeArrowheads="1"/>
          </p:cNvSpPr>
          <p:nvPr/>
        </p:nvSpPr>
        <p:spPr bwMode="gray">
          <a:xfrm>
            <a:off x="6753802" y="5620616"/>
            <a:ext cx="19843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/>
              <a:t>Other costs</a:t>
            </a:r>
            <a:r>
              <a:rPr lang="en-US" sz="1400" dirty="0" smtClean="0"/>
              <a:t>* 0%</a:t>
            </a:r>
            <a:endParaRPr lang="en-US" sz="1400" dirty="0"/>
          </a:p>
        </p:txBody>
      </p:sp>
      <p:sp>
        <p:nvSpPr>
          <p:cNvPr id="6155" name="Rectangle 7"/>
          <p:cNvSpPr>
            <a:spLocks noChangeArrowheads="1"/>
          </p:cNvSpPr>
          <p:nvPr/>
        </p:nvSpPr>
        <p:spPr bwMode="gray">
          <a:xfrm>
            <a:off x="1780021" y="2765425"/>
            <a:ext cx="19843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/>
              <a:t>Revenue loss</a:t>
            </a: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gray">
          <a:xfrm>
            <a:off x="1384300" y="5357813"/>
            <a:ext cx="1651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Business disruption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blackWhite">
          <a:xfrm>
            <a:off x="6934818" y="3078982"/>
            <a:ext cx="2045633" cy="1828894"/>
          </a:xfrm>
          <a:prstGeom prst="wedgeRectCallout">
            <a:avLst>
              <a:gd name="adj1" fmla="val -80836"/>
              <a:gd name="adj2" fmla="val -3043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Information loss is the major concern, business interruption could cause serious issues for health institutions as well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72996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6022" grpId="0" animBg="1"/>
      <p:bldP spid="13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E0F892-EEE8-456C-8858-11090AA56839}" type="slidenum">
              <a:rPr lang="en-US" smtClean="0">
                <a:latin typeface="Arial" pitchFamily="34" charset="0"/>
              </a:rPr>
              <a:pPr/>
              <a:t>98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196" name="Freeform 2"/>
          <p:cNvSpPr>
            <a:spLocks/>
          </p:cNvSpPr>
          <p:nvPr/>
        </p:nvSpPr>
        <p:spPr bwMode="gray">
          <a:xfrm>
            <a:off x="6210300" y="2482850"/>
            <a:ext cx="161925" cy="285750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Main Causes of Data Breach</a:t>
            </a:r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</p:nvPr>
        </p:nvGraphicFramePr>
        <p:xfrm>
          <a:off x="1866900" y="2070100"/>
          <a:ext cx="5207000" cy="421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21519" name="Chart" r:id="rId4" imgW="5210129" imgH="4219602" progId="MSGraph.Chart.8">
                  <p:embed followColorScheme="full"/>
                </p:oleObj>
              </mc:Choice>
              <mc:Fallback>
                <p:oleObj name="Chart" r:id="rId4" imgW="5210129" imgH="4219602" progId="MSGraph.Chart.8">
                  <p:embed followColorScheme="full"/>
                  <p:pic>
                    <p:nvPicPr>
                      <p:cNvPr id="0" name=""/>
                      <p:cNvPicPr preferRelativeResize="0"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866900" y="2070100"/>
                        <a:ext cx="5207000" cy="421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-241300" y="6389688"/>
            <a:ext cx="8107363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							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</a:t>
            </a:r>
            <a:r>
              <a:rPr lang="en-US" sz="1100" i="1"/>
              <a:t>2011 Cost of Data Breach Study: United States</a:t>
            </a:r>
            <a:r>
              <a:rPr lang="en-US" sz="1100"/>
              <a:t>, Ponemon Institute, March 2012</a:t>
            </a:r>
          </a:p>
        </p:txBody>
      </p:sp>
      <p:sp>
        <p:nvSpPr>
          <p:cNvPr id="2006022" name="Rectangle 6"/>
          <p:cNvSpPr>
            <a:spLocks noChangeArrowheads="1"/>
          </p:cNvSpPr>
          <p:nvPr/>
        </p:nvSpPr>
        <p:spPr bwMode="blackWhite">
          <a:xfrm>
            <a:off x="368300" y="1092200"/>
            <a:ext cx="7734300" cy="7747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1600" b="1">
                <a:solidFill>
                  <a:srgbClr val="FFFFFF"/>
                </a:solidFill>
              </a:rPr>
              <a:t>Negligent employees and malicious attacks are most often the cause of the data breach. Some 39 percent of incidents involve a negligent employee or contractor, while 37 percent concern a malicious or criminal attack.</a:t>
            </a:r>
          </a:p>
        </p:txBody>
      </p:sp>
      <p:sp>
        <p:nvSpPr>
          <p:cNvPr id="8200" name="TextBox 18"/>
          <p:cNvSpPr txBox="1">
            <a:spLocks noChangeArrowheads="1"/>
          </p:cNvSpPr>
          <p:nvPr/>
        </p:nvSpPr>
        <p:spPr bwMode="auto">
          <a:xfrm>
            <a:off x="6324600" y="2298700"/>
            <a:ext cx="10810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Negligence</a:t>
            </a: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gray">
          <a:xfrm>
            <a:off x="1552575" y="3006725"/>
            <a:ext cx="19843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System glitch</a:t>
            </a:r>
          </a:p>
        </p:txBody>
      </p:sp>
      <p:sp>
        <p:nvSpPr>
          <p:cNvPr id="8202" name="Rectangle 7"/>
          <p:cNvSpPr>
            <a:spLocks noChangeArrowheads="1"/>
          </p:cNvSpPr>
          <p:nvPr/>
        </p:nvSpPr>
        <p:spPr bwMode="gray">
          <a:xfrm>
            <a:off x="1308100" y="5280025"/>
            <a:ext cx="1651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Malicious or criminal attack</a:t>
            </a:r>
          </a:p>
        </p:txBody>
      </p:sp>
    </p:spTree>
    <p:extLst>
      <p:ext uri="{BB962C8B-B14F-4D97-AF65-F5344CB8AC3E}">
        <p14:creationId xmlns:p14="http://schemas.microsoft.com/office/powerpoint/2010/main" val="184625298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6022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3B2BE274-D7D7-4AC3-931C-E64B04B637BE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99</a:t>
            </a:fld>
            <a:endParaRPr lang="en-US" sz="90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675" y="90488"/>
            <a:ext cx="7451725" cy="860425"/>
          </a:xfrm>
        </p:spPr>
        <p:txBody>
          <a:bodyPr/>
          <a:lstStyle/>
          <a:p>
            <a:r>
              <a:rPr lang="en-US" sz="2600" smtClean="0">
                <a:latin typeface="Arial" pitchFamily="34" charset="0"/>
              </a:rPr>
              <a:t>Marsh: Increase in Purchase of Cyber Insurance Among U.S. Companies, 2012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-47625" y="6410325"/>
            <a:ext cx="9191625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Marsh Global Analytics, Marsh Risk Management Research Briefing, March 2013</a:t>
            </a:r>
          </a:p>
        </p:txBody>
      </p:sp>
      <p:graphicFrame>
        <p:nvGraphicFramePr>
          <p:cNvPr id="9218" name="Object 2"/>
          <p:cNvGraphicFramePr>
            <a:graphicFrameLocks/>
          </p:cNvGraphicFramePr>
          <p:nvPr/>
        </p:nvGraphicFramePr>
        <p:xfrm>
          <a:off x="177800" y="1638300"/>
          <a:ext cx="8547100" cy="448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22543" name="Chart" r:id="rId4" imgW="8963117" imgH="4314888" progId="MSGraph.Chart.8">
                  <p:embed followColorScheme="full"/>
                </p:oleObj>
              </mc:Choice>
              <mc:Fallback>
                <p:oleObj name="Chart" r:id="rId4" imgW="8963117" imgH="4314888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638300"/>
                        <a:ext cx="8547100" cy="448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980" name="Rectangle 4"/>
          <p:cNvSpPr>
            <a:spLocks noChangeArrowheads="1"/>
          </p:cNvSpPr>
          <p:nvPr/>
        </p:nvSpPr>
        <p:spPr bwMode="blackWhite">
          <a:xfrm>
            <a:off x="609600" y="1003300"/>
            <a:ext cx="7772400" cy="5969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1600" b="1">
                <a:solidFill>
                  <a:srgbClr val="FFFFFF"/>
                </a:solidFill>
              </a:rPr>
              <a:t>Interest in cyber insurance continues to climb. The number of companies purchasing cyber insurance increased 33 percent from 2011 to 2012.</a:t>
            </a:r>
          </a:p>
        </p:txBody>
      </p:sp>
    </p:spTree>
    <p:extLst>
      <p:ext uri="{BB962C8B-B14F-4D97-AF65-F5344CB8AC3E}">
        <p14:creationId xmlns:p14="http://schemas.microsoft.com/office/powerpoint/2010/main" val="3325255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rofitability Peaks &amp; Troughs in the P/C Insurance Industry"/>
  <p:tag name="ARTICULATE_SLIDE_GUID" val="5f352899-b35e-44e4-b252-7ee23066d223"/>
  <p:tag name="ARTICULATE_SLIDE_NAV" val="44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ignificant Natural Catastrophes, 2012"/>
  <p:tag name="ARTICULATE_SLIDE_GUID" val="22a4f984-038d-4267-a427-6d11375750eb"/>
  <p:tag name="ARTICULATE_SLIDE_NAV" val="10"/>
  <p:tag name="ARTICULATE_SLIDE_PAUSE" val="0"/>
  <p:tag name="ARTICULATE_NAV_LEVEL" val="2"/>
  <p:tag name="ARTICULATE_SLIDE_PRESENTER" val="Carl Hedde, CPCU"/>
  <p:tag name="ARTICULATE_SLIDE_PRESENTER_GUID" val="5AFE23B0F3CC"/>
  <p:tag name="ARTICULATE_PLAYLIST_ID" val="-1"/>
  <p:tag name="ARTICULATE_LOCK_SLID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/C Net Income After Taxes"/>
  <p:tag name="ARTICULATE_SLIDE_GUID" val="b36d2394-cab0-4993-8a78-0afe809536e5"/>
  <p:tag name="ARTICULATE_SLIDE_NAV" val="43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rofitability Peaks &amp; Troughs in the P/C Insurance Industry"/>
  <p:tag name="ARTICULATE_SLIDE_GUID" val="5f352899-b35e-44e4-b252-7ee23066d223"/>
  <p:tag name="ARTICULATE_SLIDE_NAV" val="44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/C Insurance Industry Combined Ratio"/>
  <p:tag name="ARTICULATE_SLIDE_GUID" val="d597db85-55e1-4188-b89d-d656c2dd132a"/>
  <p:tag name="ARTICULATE_SLIDE_NAV" val="52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d816a7d-974e-4f1a-9550-52aea7948b6c"/>
  <p:tag name="ARTICULATE_SLIDE_NAV" val="48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EEC100"/>
      </a:dk2>
      <a:lt2>
        <a:srgbClr val="6FCAEF"/>
      </a:lt2>
      <a:accent1>
        <a:srgbClr val="225A7A"/>
      </a:accent1>
      <a:accent2>
        <a:srgbClr val="FF6801"/>
      </a:accent2>
      <a:accent3>
        <a:srgbClr val="FFFFFF"/>
      </a:accent3>
      <a:accent4>
        <a:srgbClr val="000000"/>
      </a:accent4>
      <a:accent5>
        <a:srgbClr val="ABB5BE"/>
      </a:accent5>
      <a:accent6>
        <a:srgbClr val="E75E01"/>
      </a:accent6>
      <a:hlink>
        <a:srgbClr val="339966"/>
      </a:hlink>
      <a:folHlink>
        <a:srgbClr val="A5002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黑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宋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336699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2376BD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66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7DC3"/>
      </a:dk2>
      <a:lt2>
        <a:srgbClr val="808080"/>
      </a:lt2>
      <a:accent1>
        <a:srgbClr val="0A2E4E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ADB2"/>
      </a:accent5>
      <a:accent6>
        <a:srgbClr val="8AB900"/>
      </a:accent6>
      <a:hlink>
        <a:srgbClr val="007DC3"/>
      </a:hlink>
      <a:folHlink>
        <a:srgbClr val="FF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203339</TotalTime>
  <Words>5726</Words>
  <Application>Microsoft Office PowerPoint</Application>
  <PresentationFormat>On-screen Show (4:3)</PresentationFormat>
  <Paragraphs>1006</Paragraphs>
  <Slides>102</Slides>
  <Notes>97</Notes>
  <HiddenSlides>26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9" baseType="lpstr">
      <vt:lpstr>Arial</vt:lpstr>
      <vt:lpstr>Symbol</vt:lpstr>
      <vt:lpstr>Times New Roman</vt:lpstr>
      <vt:lpstr>Verdana</vt:lpstr>
      <vt:lpstr>Wingdings</vt:lpstr>
      <vt:lpstr>Default Design</vt:lpstr>
      <vt:lpstr>Chart</vt:lpstr>
      <vt:lpstr>Medical Professional Liability Outlook and Economic Impacts of the Changing Healthcare Environment</vt:lpstr>
      <vt:lpstr>Presentation Outline</vt:lpstr>
      <vt:lpstr>U.S. Health Care Expenditures, 1965–2022F</vt:lpstr>
      <vt:lpstr>National Health Care Expenditures as a Share of GDP, 1965 – 2022F*</vt:lpstr>
      <vt:lpstr>Medical Cost Inflation vs. Overall CPI, 1995 – 2014*</vt:lpstr>
      <vt:lpstr>Rate of Health Care Expenditure Increase Compared to Population, CPI and GDP</vt:lpstr>
      <vt:lpstr>Employment Trends in the Healthcare Industry</vt:lpstr>
      <vt:lpstr>Growth in Health Professions, 1991-2013</vt:lpstr>
      <vt:lpstr>PowerPoint Presentation</vt:lpstr>
      <vt:lpstr>Growth in Healthcare Profession by Skill Level, 2012 – 2022F</vt:lpstr>
      <vt:lpstr>Physician Supply and Demand,  2008–2020</vt:lpstr>
      <vt:lpstr>Projected Physician Supply and Demand, 2008–2020</vt:lpstr>
      <vt:lpstr>Physician Supply and Demand,  2008–2020</vt:lpstr>
      <vt:lpstr>12 Industries for the Next 10 Years: Insurance Solutions Needed</vt:lpstr>
      <vt:lpstr>Medical Professional Liability</vt:lpstr>
      <vt:lpstr>Medical Professional Liability: 4 Major Challenges</vt:lpstr>
      <vt:lpstr>Medical Errors: Rate of Lethal and Serious Adverse Events</vt:lpstr>
      <vt:lpstr>Distribution of MPL Premium by Segment, 2001 vs. 2012</vt:lpstr>
      <vt:lpstr>PowerPoint Presentation</vt:lpstr>
      <vt:lpstr>Medical Malpractice Combined Ratio vs. All Lines Combined Ratio, 1991-2016F</vt:lpstr>
      <vt:lpstr>RNW: MPL vs. All P/C Lines, 2003-2012</vt:lpstr>
      <vt:lpstr>MPL Combined Ratio and ROE, 2006 - 2016F</vt:lpstr>
      <vt:lpstr>PowerPoint Presentation</vt:lpstr>
      <vt:lpstr>Change in MPL vs. All Lines P/C Capital &amp; Surplus, 2006-2013E</vt:lpstr>
      <vt:lpstr>P/C Estimated Loss Reserve Deficiency/ (Redundancy), Excl. Statutory Discount</vt:lpstr>
      <vt:lpstr>MPL Direct Premiums Written: 2004-2016F</vt:lpstr>
      <vt:lpstr>Annual Change in Medical Professional Liability DPW, 2004-2016F</vt:lpstr>
      <vt:lpstr>Annual Change in Medical Professional Liability Incurred Losses, 2004-2016F</vt:lpstr>
      <vt:lpstr>Medical Professional Liability: Change in Premium and Incurred Losses, 2006-2016F</vt:lpstr>
      <vt:lpstr>Medical Professional Liability, RNW By State, Average 2003-2012</vt:lpstr>
      <vt:lpstr>Medical Professional Liability RNW By State, Average 2003-2012</vt:lpstr>
      <vt:lpstr>Medical Professional Liability, RNW By State, 2012</vt:lpstr>
      <vt:lpstr>Medical Professional Liability RNW By State, 2012</vt:lpstr>
      <vt:lpstr>Medical Professional Liability, RNW By State, 2003</vt:lpstr>
      <vt:lpstr>Medical Professional Liability RNW By State, 2003</vt:lpstr>
      <vt:lpstr>Medical Professional Liability, RNW By State, 2004</vt:lpstr>
      <vt:lpstr>Medical Professional Liability RNW By State, 2004</vt:lpstr>
      <vt:lpstr>Medical Professional Liability, RNW By State, 2005</vt:lpstr>
      <vt:lpstr>Medical Professional Liability RNW By State, 2005</vt:lpstr>
      <vt:lpstr>Medical Professional Liability, RNW By State, 2006</vt:lpstr>
      <vt:lpstr>Medical Professional Liability RNW By State, 2006</vt:lpstr>
      <vt:lpstr>Medical Professional Liability, RNW By State, 2007</vt:lpstr>
      <vt:lpstr>Medical Professional Liability RNW By State, 2007</vt:lpstr>
      <vt:lpstr>Medical Professional Liability, RNW By State, 2008</vt:lpstr>
      <vt:lpstr>Medical Professional Liability RNW By State, 2008</vt:lpstr>
      <vt:lpstr>Medical Professional Liability, RNW By State, 2009</vt:lpstr>
      <vt:lpstr>Medical Professional Liability RNW By State, 2009</vt:lpstr>
      <vt:lpstr>Medical Professional Liability, RNW By State, 2010</vt:lpstr>
      <vt:lpstr>Medical Professional Liability RNW By State, 2010</vt:lpstr>
      <vt:lpstr>Medical Professional Liability, RNW By State, 2011</vt:lpstr>
      <vt:lpstr>Medical Professional Liability RNW By State, 2011</vt:lpstr>
      <vt:lpstr>The Affordable Care Act and Medical Professional Liability</vt:lpstr>
      <vt:lpstr>PowerPoint Presentation</vt:lpstr>
      <vt:lpstr>Projected Number of People with No Health Insurance, 2013—2022*</vt:lpstr>
      <vt:lpstr>Number of People Signed Up for Health Care Under the ACA, Oct. 1 – March 1</vt:lpstr>
      <vt:lpstr>Estimated Number of Americans Newly Eligible for Expanded Preventative Services Under the ACA</vt:lpstr>
      <vt:lpstr>PowerPoint Presentation</vt:lpstr>
      <vt:lpstr>PowerPoint Presentation</vt:lpstr>
      <vt:lpstr>PowerPoint Presentation</vt:lpstr>
      <vt:lpstr>PowerPoint Presentation</vt:lpstr>
      <vt:lpstr>P/C Industry Net Income After Taxes 1991–2014:Q1</vt:lpstr>
      <vt:lpstr>Net Premium Growth: Annual Change,  1971—2014F</vt:lpstr>
      <vt:lpstr>Profitability Peaks &amp; Troughs in the P/C Insurance Industry, 1975 – 2014:Q1*</vt:lpstr>
      <vt:lpstr>ROE: Property/Casualty Insurance by Major Event, 1987–2014:Q1</vt:lpstr>
      <vt:lpstr>P/C Insurance Industry  Combined Ratio, 2001–2014:Q1*</vt:lpstr>
      <vt:lpstr>A 100 Combined Ratio Isn’t What It Once Was: Investment Impact on ROEs</vt:lpstr>
      <vt:lpstr>P/C Reserve Development, 1992–2015E</vt:lpstr>
      <vt:lpstr>Policyholder Surplus,  2006:Q4–2014:Q1</vt:lpstr>
      <vt:lpstr>Financial Strength &amp; Underwriting</vt:lpstr>
      <vt:lpstr>P/C Insurer Impairments, 1969–2012</vt:lpstr>
      <vt:lpstr>P/C Insurer Impairment Frequency vs. Combined Ratio, 1969-2012</vt:lpstr>
      <vt:lpstr>Reasons for US P/C Insurer Impairments, 1969–2012</vt:lpstr>
      <vt:lpstr>Top 10 Lines of Business for US P/C Impaired Insurers, 2000–2012</vt:lpstr>
      <vt:lpstr>INVESTMENTS:  THE NEW REALITY</vt:lpstr>
      <vt:lpstr>Property/Casualty Insurance Industry Investment Income: 2000–20141</vt:lpstr>
      <vt:lpstr>P/C Insurer Net Realized  Capital Gains/Losses, 1990-2014:Q1</vt:lpstr>
      <vt:lpstr>Property/Casualty Insurance Industry Investment Gain: 1994–2014:Q11</vt:lpstr>
      <vt:lpstr>PowerPoint Presentation</vt:lpstr>
      <vt:lpstr>U.S. 10-Year Treasury Note Yields: A Long Downward Trend, 1990–2014*</vt:lpstr>
      <vt:lpstr>U.S. Treasury Security Yields: A Long Downward Trend, 1990–2014*</vt:lpstr>
      <vt:lpstr>Treasury Yield Curves:   Pre-Crisis (July 2007) vs. Feb. 2014 </vt:lpstr>
      <vt:lpstr>Treasury Yield Curves:   Pre-Crisis (July 2007) vs. Feb. 2014 </vt:lpstr>
      <vt:lpstr>Outlook for U.S. Treasury Bond Yields    Through 2015</vt:lpstr>
      <vt:lpstr>PowerPoint Presentation</vt:lpstr>
      <vt:lpstr>Distribution of Bond Maturities, P/C Insurance Industry, 2003-2013</vt:lpstr>
      <vt:lpstr>Bonds Rated NAIC Quality Category 3-6 as a Percent of Total Bonds, 2003–2012</vt:lpstr>
      <vt:lpstr>Shifting Legal Liability &amp;  Tort Environment</vt:lpstr>
      <vt:lpstr>Over the Last Three Decades, Total Tort Costs as a % of GDP Appear Somewhat Cyclical, 1980-2013E</vt:lpstr>
      <vt:lpstr>Commercial Lines Tort Costs: Insured vs. Self-(Un)Insured Shares, 1973-2010</vt:lpstr>
      <vt:lpstr>Commercial Lines Tort Costs: Insured vs. Self-(Un)Insured Shares, 1973-2010</vt:lpstr>
      <vt:lpstr>Business Leaders Ranking of Liability Systems in 2012</vt:lpstr>
      <vt:lpstr>The Nation’s Judicial Hellholes: 2012/2013</vt:lpstr>
      <vt:lpstr>CYBER RISK</vt:lpstr>
      <vt:lpstr>Data Breaches 2005-2013, by Number of Breaches and Records Exposed</vt:lpstr>
      <vt:lpstr>2013 Data Breaches By Business Category, By Number of Breaches</vt:lpstr>
      <vt:lpstr>The Most Costly Cyber Crimes, Fiscal Year 2013</vt:lpstr>
      <vt:lpstr>External Cyber Crime Costs: Fiscal Year 2013</vt:lpstr>
      <vt:lpstr>Main Causes of Data Breach</vt:lpstr>
      <vt:lpstr>Marsh: Increase in Purchase of Cyber Insurance Among U.S. Companies, 2012</vt:lpstr>
      <vt:lpstr>Marsh: Total Limits Purchased, By Industry – Cyber Liability, All Revenue Size</vt:lpstr>
      <vt:lpstr>Marsh: Total Limits Purchased, By Industry – Cyber Liability, Revenue $1 Billion+</vt:lpstr>
      <vt:lpstr>PowerPoint Presentation</vt:lpstr>
    </vt:vector>
  </TitlesOfParts>
  <Company>insurance information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P6466 - iii Template</dc:title>
  <dc:creator>Call @ 866-2-eSlide</dc:creator>
  <cp:lastModifiedBy>Lewis, Shorna</cp:lastModifiedBy>
  <cp:revision>4085</cp:revision>
  <cp:lastPrinted>2014-08-25T14:30:03Z</cp:lastPrinted>
  <dcterms:modified xsi:type="dcterms:W3CDTF">2014-08-28T12:00:40Z</dcterms:modified>
</cp:coreProperties>
</file>