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tags/tag7.xml" ContentType="application/vnd.openxmlformats-officedocument.presentationml.tags+xml"/>
  <Override PartName="/ppt/notesSlides/notesSlide41.xml" ContentType="application/vnd.openxmlformats-officedocument.presentationml.notesSlide+xml"/>
  <Override PartName="/ppt/tags/tag8.xml" ContentType="application/vnd.openxmlformats-officedocument.presentationml.tags+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rts/chart1.xml" ContentType="application/vnd.openxmlformats-officedocument.drawingml.chart+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harts/chart2.xml" ContentType="application/vnd.openxmlformats-officedocument.drawingml.chart+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55"/>
  </p:notesMasterIdLst>
  <p:handoutMasterIdLst>
    <p:handoutMasterId r:id="rId56"/>
  </p:handoutMasterIdLst>
  <p:sldIdLst>
    <p:sldId id="3270" r:id="rId2"/>
    <p:sldId id="3485" r:id="rId3"/>
    <p:sldId id="3601" r:id="rId4"/>
    <p:sldId id="3602" r:id="rId5"/>
    <p:sldId id="3603" r:id="rId6"/>
    <p:sldId id="3604" r:id="rId7"/>
    <p:sldId id="3605" r:id="rId8"/>
    <p:sldId id="3606" r:id="rId9"/>
    <p:sldId id="3561" r:id="rId10"/>
    <p:sldId id="3583" r:id="rId11"/>
    <p:sldId id="3582" r:id="rId12"/>
    <p:sldId id="3581" r:id="rId13"/>
    <p:sldId id="3584" r:id="rId14"/>
    <p:sldId id="3585" r:id="rId15"/>
    <p:sldId id="3586" r:id="rId16"/>
    <p:sldId id="3587" r:id="rId17"/>
    <p:sldId id="3433" r:id="rId18"/>
    <p:sldId id="3655" r:id="rId19"/>
    <p:sldId id="3636" r:id="rId20"/>
    <p:sldId id="3656" r:id="rId21"/>
    <p:sldId id="3657" r:id="rId22"/>
    <p:sldId id="3658" r:id="rId23"/>
    <p:sldId id="3642" r:id="rId24"/>
    <p:sldId id="3615" r:id="rId25"/>
    <p:sldId id="3616" r:id="rId26"/>
    <p:sldId id="3646" r:id="rId27"/>
    <p:sldId id="3647" r:id="rId28"/>
    <p:sldId id="3648" r:id="rId29"/>
    <p:sldId id="3649" r:id="rId30"/>
    <p:sldId id="3621" r:id="rId31"/>
    <p:sldId id="3650" r:id="rId32"/>
    <p:sldId id="3659" r:id="rId33"/>
    <p:sldId id="3637" r:id="rId34"/>
    <p:sldId id="3627" r:id="rId35"/>
    <p:sldId id="3628" r:id="rId36"/>
    <p:sldId id="3630" r:id="rId37"/>
    <p:sldId id="3631" r:id="rId38"/>
    <p:sldId id="3632" r:id="rId39"/>
    <p:sldId id="3633" r:id="rId40"/>
    <p:sldId id="3634" r:id="rId41"/>
    <p:sldId id="3543" r:id="rId42"/>
    <p:sldId id="3547" r:id="rId43"/>
    <p:sldId id="3544" r:id="rId44"/>
    <p:sldId id="3553" r:id="rId45"/>
    <p:sldId id="3555" r:id="rId46"/>
    <p:sldId id="3551" r:id="rId47"/>
    <p:sldId id="1693" r:id="rId48"/>
    <p:sldId id="3651" r:id="rId49"/>
    <p:sldId id="3652" r:id="rId50"/>
    <p:sldId id="3644" r:id="rId51"/>
    <p:sldId id="3645" r:id="rId52"/>
    <p:sldId id="3653" r:id="rId53"/>
    <p:sldId id="1136" r:id="rId5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072">
          <p15:clr>
            <a:srgbClr val="A4A3A4"/>
          </p15:clr>
        </p15:guide>
        <p15:guide id="2" orient="horz" pos="3856">
          <p15:clr>
            <a:srgbClr val="A4A3A4"/>
          </p15:clr>
        </p15:guide>
        <p15:guide id="3" orient="horz" pos="3608">
          <p15:clr>
            <a:srgbClr val="A4A3A4"/>
          </p15:clr>
        </p15:guide>
        <p15:guide id="4" orient="horz" pos="1472">
          <p15:clr>
            <a:srgbClr val="A4A3A4"/>
          </p15:clr>
        </p15:guide>
        <p15:guide id="5" orient="horz" pos="798">
          <p15:clr>
            <a:srgbClr val="A4A3A4"/>
          </p15:clr>
        </p15:guide>
        <p15:guide id="6" pos="219">
          <p15:clr>
            <a:srgbClr val="A4A3A4"/>
          </p15:clr>
        </p15:guide>
        <p15:guide id="7" pos="5497">
          <p15:clr>
            <a:srgbClr val="A4A3A4"/>
          </p15:clr>
        </p15:guide>
        <p15:guide id="8" pos="463">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299"/>
    <a:srgbClr val="225A7A"/>
    <a:srgbClr val="28688C"/>
    <a:srgbClr val="3691C4"/>
    <a:srgbClr val="3333CC"/>
    <a:srgbClr val="E5F1F7"/>
    <a:srgbClr val="4B9FCD"/>
    <a:srgbClr val="D0DC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73" autoAdjust="0"/>
    <p:restoredTop sz="89785" autoAdjust="0"/>
  </p:normalViewPr>
  <p:slideViewPr>
    <p:cSldViewPr snapToGrid="0">
      <p:cViewPr varScale="1">
        <p:scale>
          <a:sx n="98" d="100"/>
          <a:sy n="98" d="100"/>
        </p:scale>
        <p:origin x="180" y="78"/>
      </p:cViewPr>
      <p:guideLst>
        <p:guide orient="horz" pos="1072"/>
        <p:guide orient="horz" pos="3856"/>
        <p:guide orient="horz" pos="3608"/>
        <p:guide orient="horz" pos="1472"/>
        <p:guide orient="horz" pos="798"/>
        <p:guide pos="219"/>
        <p:guide pos="5497"/>
        <p:guide pos="46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94" d="100"/>
          <a:sy n="94" d="100"/>
        </p:scale>
        <p:origin x="-2898" y="-9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436062170003698E-2"/>
          <c:y val="0.11320752546545267"/>
          <c:w val="0.93002257336343119"/>
          <c:h val="0.78436657681940702"/>
        </c:manualLayout>
      </c:layout>
      <c:barChart>
        <c:barDir val="col"/>
        <c:grouping val="clustered"/>
        <c:varyColors val="0"/>
        <c:ser>
          <c:idx val="0"/>
          <c:order val="0"/>
          <c:tx>
            <c:strRef>
              <c:f>Sheet1!$A$2</c:f>
              <c:strCache>
                <c:ptCount val="1"/>
                <c:pt idx="0">
                  <c:v>Life/Annuity</c:v>
                </c:pt>
              </c:strCache>
            </c:strRef>
          </c:tx>
          <c:spPr>
            <a:solidFill>
              <a:schemeClr val="accent1"/>
            </a:solidFill>
            <a:ln w="25528">
              <a:noFill/>
            </a:ln>
          </c:spPr>
          <c:invertIfNegative val="0"/>
          <c:dLbls>
            <c:dLbl>
              <c:idx val="0"/>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dLbl>
              <c:idx val="1"/>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dLbl>
              <c:idx val="2"/>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dLbl>
              <c:idx val="3"/>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dLbl>
              <c:idx val="4"/>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dLbl>
              <c:idx val="5"/>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dLbl>
              <c:idx val="7"/>
              <c:numFmt formatCode="0.00%" sourceLinked="0"/>
              <c:spPr>
                <a:noFill/>
                <a:ln w="25528">
                  <a:noFill/>
                </a:ln>
              </c:spPr>
              <c:txPr>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dLbl>
            <c:numFmt formatCode="0.00%" sourceLinked="0"/>
            <c:spPr>
              <a:noFill/>
              <a:ln w="25528">
                <a:noFill/>
              </a:ln>
            </c:spPr>
            <c:txPr>
              <a:bodyPr wrap="square" lIns="38100" tIns="19050" rIns="38100" bIns="19050" anchor="ctr">
                <a:spAutoFit/>
              </a:bodyPr>
              <a:lstStyle/>
              <a:p>
                <a:pPr>
                  <a:defRPr sz="1407" b="1" i="0" u="none" strike="noStrike" baseline="0">
                    <a:solidFill>
                      <a:schemeClr val="tx1"/>
                    </a:solidFill>
                    <a:latin typeface="Arial"/>
                    <a:ea typeface="Arial"/>
                    <a:cs typeface="Arial"/>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0"/>
              </c:ext>
            </c:extLst>
          </c:dLbls>
          <c:cat>
            <c:strRef>
              <c:f>Sheet1!$B$1:$H$1</c:f>
              <c:strCache>
                <c:ptCount val="7"/>
                <c:pt idx="0">
                  <c:v>2007</c:v>
                </c:pt>
                <c:pt idx="1">
                  <c:v>2008</c:v>
                </c:pt>
                <c:pt idx="2">
                  <c:v>2009</c:v>
                </c:pt>
                <c:pt idx="3">
                  <c:v>2010</c:v>
                </c:pt>
                <c:pt idx="4">
                  <c:v>2011</c:v>
                </c:pt>
                <c:pt idx="5">
                  <c:v>2012</c:v>
                </c:pt>
                <c:pt idx="6">
                  <c:v>2013</c:v>
                </c:pt>
              </c:strCache>
            </c:strRef>
          </c:cat>
          <c:val>
            <c:numRef>
              <c:f>Sheet1!$B$2:$H$2</c:f>
              <c:numCache>
                <c:formatCode>0.00%</c:formatCode>
                <c:ptCount val="7"/>
                <c:pt idx="0">
                  <c:v>5.7500000000000002E-2</c:v>
                </c:pt>
                <c:pt idx="1">
                  <c:v>5.4100000000000002E-2</c:v>
                </c:pt>
                <c:pt idx="2">
                  <c:v>5.1400000000000001E-2</c:v>
                </c:pt>
                <c:pt idx="3">
                  <c:v>5.2400000000000002E-2</c:v>
                </c:pt>
                <c:pt idx="4">
                  <c:v>5.0999999999999997E-2</c:v>
                </c:pt>
                <c:pt idx="5">
                  <c:v>4.9299999999999997E-2</c:v>
                </c:pt>
                <c:pt idx="6">
                  <c:v>4.87E-2</c:v>
                </c:pt>
              </c:numCache>
            </c:numRef>
          </c:val>
        </c:ser>
        <c:ser>
          <c:idx val="2"/>
          <c:order val="1"/>
          <c:tx>
            <c:strRef>
              <c:f>Sheet1!$A$3</c:f>
              <c:strCache>
                <c:ptCount val="1"/>
                <c:pt idx="0">
                  <c:v>Property/Casualty</c:v>
                </c:pt>
              </c:strCache>
            </c:strRef>
          </c:tx>
          <c:spPr>
            <a:solidFill>
              <a:srgbClr val="FF6600"/>
            </a:solidFill>
            <a:ln w="12764">
              <a:solidFill>
                <a:schemeClr val="tx1"/>
              </a:solidFill>
              <a:prstDash val="solid"/>
            </a:ln>
          </c:spPr>
          <c:invertIfNegative val="0"/>
          <c:dLbls>
            <c:spPr>
              <a:noFill/>
              <a:ln w="25528">
                <a:noFill/>
              </a:ln>
            </c:spPr>
            <c:txPr>
              <a:bodyPr wrap="square" lIns="38100" tIns="19050" rIns="38100" bIns="19050" anchor="ctr">
                <a:spAutoFit/>
              </a:bodyPr>
              <a:lstStyle/>
              <a:p>
                <a:pPr>
                  <a:defRPr sz="1407"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2007</c:v>
                </c:pt>
                <c:pt idx="1">
                  <c:v>2008</c:v>
                </c:pt>
                <c:pt idx="2">
                  <c:v>2009</c:v>
                </c:pt>
                <c:pt idx="3">
                  <c:v>2010</c:v>
                </c:pt>
                <c:pt idx="4">
                  <c:v>2011</c:v>
                </c:pt>
                <c:pt idx="5">
                  <c:v>2012</c:v>
                </c:pt>
                <c:pt idx="6">
                  <c:v>2013</c:v>
                </c:pt>
              </c:strCache>
            </c:strRef>
          </c:cat>
          <c:val>
            <c:numRef>
              <c:f>Sheet1!$B$3:$H$3</c:f>
              <c:numCache>
                <c:formatCode>0.00%</c:formatCode>
                <c:ptCount val="7"/>
                <c:pt idx="0">
                  <c:v>4.4900000000000002E-2</c:v>
                </c:pt>
                <c:pt idx="1">
                  <c:v>4.2000000000000003E-2</c:v>
                </c:pt>
                <c:pt idx="2">
                  <c:v>3.9300000000000002E-2</c:v>
                </c:pt>
                <c:pt idx="3">
                  <c:v>3.73E-2</c:v>
                </c:pt>
                <c:pt idx="4">
                  <c:v>3.8300000000000001E-2</c:v>
                </c:pt>
                <c:pt idx="5">
                  <c:v>3.6799999999999999E-2</c:v>
                </c:pt>
                <c:pt idx="6">
                  <c:v>3.4299999999999997E-2</c:v>
                </c:pt>
              </c:numCache>
            </c:numRef>
          </c:val>
        </c:ser>
        <c:dLbls>
          <c:showLegendKey val="0"/>
          <c:showVal val="1"/>
          <c:showCatName val="0"/>
          <c:showSerName val="0"/>
          <c:showPercent val="0"/>
          <c:showBubbleSize val="0"/>
        </c:dLbls>
        <c:gapWidth val="60"/>
        <c:axId val="342263328"/>
        <c:axId val="344116808"/>
        <c:extLst/>
      </c:barChart>
      <c:catAx>
        <c:axId val="342263328"/>
        <c:scaling>
          <c:orientation val="minMax"/>
        </c:scaling>
        <c:delete val="0"/>
        <c:axPos val="b"/>
        <c:numFmt formatCode="General" sourceLinked="1"/>
        <c:majorTickMark val="out"/>
        <c:minorTickMark val="none"/>
        <c:tickLblPos val="nextTo"/>
        <c:spPr>
          <a:ln w="12764">
            <a:solidFill>
              <a:schemeClr val="tx1"/>
            </a:solidFill>
            <a:prstDash val="solid"/>
          </a:ln>
        </c:spPr>
        <c:txPr>
          <a:bodyPr rot="0" vert="horz"/>
          <a:lstStyle/>
          <a:p>
            <a:pPr>
              <a:defRPr sz="1407" b="0" i="0" u="none" strike="noStrike" baseline="0">
                <a:solidFill>
                  <a:schemeClr val="tx1"/>
                </a:solidFill>
                <a:latin typeface="Arial"/>
                <a:ea typeface="Arial"/>
                <a:cs typeface="Arial"/>
              </a:defRPr>
            </a:pPr>
            <a:endParaRPr lang="en-US"/>
          </a:p>
        </c:txPr>
        <c:crossAx val="344116808"/>
        <c:crossesAt val="0"/>
        <c:auto val="1"/>
        <c:lblAlgn val="ctr"/>
        <c:lblOffset val="20"/>
        <c:tickLblSkip val="1"/>
        <c:tickMarkSkip val="1"/>
        <c:noMultiLvlLbl val="0"/>
      </c:catAx>
      <c:valAx>
        <c:axId val="344116808"/>
        <c:scaling>
          <c:orientation val="minMax"/>
          <c:max val="6.0000000000000012E-2"/>
          <c:min val="0"/>
        </c:scaling>
        <c:delete val="0"/>
        <c:axPos val="l"/>
        <c:numFmt formatCode="0.0%" sourceLinked="0"/>
        <c:majorTickMark val="out"/>
        <c:minorTickMark val="none"/>
        <c:tickLblPos val="nextTo"/>
        <c:spPr>
          <a:ln w="3191">
            <a:solidFill>
              <a:schemeClr val="tx1"/>
            </a:solidFill>
            <a:prstDash val="solid"/>
          </a:ln>
        </c:spPr>
        <c:txPr>
          <a:bodyPr rot="0" vert="horz"/>
          <a:lstStyle/>
          <a:p>
            <a:pPr>
              <a:defRPr sz="1407" b="0" i="0" u="none" strike="noStrike" baseline="0">
                <a:solidFill>
                  <a:schemeClr val="tx1"/>
                </a:solidFill>
                <a:latin typeface="Arial"/>
                <a:ea typeface="Arial"/>
                <a:cs typeface="Arial"/>
              </a:defRPr>
            </a:pPr>
            <a:endParaRPr lang="en-US"/>
          </a:p>
        </c:txPr>
        <c:crossAx val="342263328"/>
        <c:crosses val="autoZero"/>
        <c:crossBetween val="between"/>
        <c:majorUnit val="1.0000000000000002E-2"/>
        <c:minorUnit val="0.01"/>
      </c:valAx>
      <c:spPr>
        <a:noFill/>
        <a:ln w="25528">
          <a:noFill/>
        </a:ln>
      </c:spPr>
    </c:plotArea>
    <c:legend>
      <c:legendPos val="t"/>
      <c:overlay val="0"/>
      <c:txPr>
        <a:bodyPr/>
        <a:lstStyle/>
        <a:p>
          <a:pPr>
            <a:defRPr sz="1400" baseline="0"/>
          </a:pPr>
          <a:endParaRPr lang="en-US"/>
        </a:p>
      </c:txPr>
    </c:legend>
    <c:plotVisOnly val="1"/>
    <c:dispBlanksAs val="gap"/>
    <c:showDLblsOverMax val="0"/>
  </c:chart>
  <c:spPr>
    <a:noFill/>
    <a:ln>
      <a:noFill/>
    </a:ln>
  </c:spPr>
  <c:txPr>
    <a:bodyPr/>
    <a:lstStyle/>
    <a:p>
      <a:pPr>
        <a:defRPr sz="1206" b="0"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482796892341849E-2"/>
          <c:y val="3.7037037037037035E-2"/>
          <c:w val="0.74250832408435075"/>
          <c:h val="0.79302832244008714"/>
        </c:manualLayout>
      </c:layout>
      <c:barChart>
        <c:barDir val="bar"/>
        <c:grouping val="percentStacked"/>
        <c:varyColors val="0"/>
        <c:ser>
          <c:idx val="0"/>
          <c:order val="0"/>
          <c:tx>
            <c:strRef>
              <c:f>Sheet1!$A$2</c:f>
              <c:strCache>
                <c:ptCount val="1"/>
                <c:pt idx="0">
                  <c:v>Under 1 year</c:v>
                </c:pt>
              </c:strCache>
            </c:strRef>
          </c:tx>
          <c:spPr>
            <a:solidFill>
              <a:schemeClr val="accent1"/>
            </a:solidFill>
            <a:ln w="37525">
              <a:solidFill>
                <a:schemeClr val="accent1"/>
              </a:solidFill>
              <a:prstDash val="solid"/>
            </a:ln>
          </c:spPr>
          <c:invertIfNegative val="0"/>
          <c:dLbls>
            <c:dLbl>
              <c:idx val="0"/>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dLbl>
            <c:dLbl>
              <c:idx val="1"/>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dLbl>
            <c:dLbl>
              <c:idx val="2"/>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dLbl>
            <c:dLbl>
              <c:idx val="8"/>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dLbl>
            <c:dLbl>
              <c:idx val="9"/>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dLbl>
            <c:numFmt formatCode="0.0%" sourceLinked="0"/>
            <c:spPr>
              <a:noFill/>
              <a:ln w="25017">
                <a:noFill/>
              </a:ln>
            </c:spPr>
            <c:txPr>
              <a:bodyPr wrap="square" lIns="38100" tIns="19050" rIns="38100" bIns="19050" anchor="ctr">
                <a:spAutoFit/>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2004</c:v>
                </c:pt>
                <c:pt idx="1">
                  <c:v>2005</c:v>
                </c:pt>
                <c:pt idx="2">
                  <c:v>2006</c:v>
                </c:pt>
                <c:pt idx="3">
                  <c:v>2007</c:v>
                </c:pt>
                <c:pt idx="4">
                  <c:v>2008</c:v>
                </c:pt>
                <c:pt idx="5">
                  <c:v>2009</c:v>
                </c:pt>
                <c:pt idx="6">
                  <c:v>2010</c:v>
                </c:pt>
                <c:pt idx="7">
                  <c:v>2011</c:v>
                </c:pt>
                <c:pt idx="8">
                  <c:v>2012</c:v>
                </c:pt>
                <c:pt idx="9">
                  <c:v>2013</c:v>
                </c:pt>
              </c:strCache>
            </c:strRef>
          </c:cat>
          <c:val>
            <c:numRef>
              <c:f>Sheet1!$B$2:$K$2</c:f>
              <c:numCache>
                <c:formatCode>0.0%</c:formatCode>
                <c:ptCount val="10"/>
                <c:pt idx="0">
                  <c:v>0.154</c:v>
                </c:pt>
                <c:pt idx="1">
                  <c:v>0.16</c:v>
                </c:pt>
                <c:pt idx="2">
                  <c:v>0.16</c:v>
                </c:pt>
                <c:pt idx="3">
                  <c:v>0.152</c:v>
                </c:pt>
                <c:pt idx="4">
                  <c:v>0.157</c:v>
                </c:pt>
                <c:pt idx="5">
                  <c:v>0.16200000000000001</c:v>
                </c:pt>
                <c:pt idx="6">
                  <c:v>0.16300000000000001</c:v>
                </c:pt>
                <c:pt idx="7">
                  <c:v>0.152</c:v>
                </c:pt>
                <c:pt idx="8">
                  <c:v>0.16520000000000001</c:v>
                </c:pt>
                <c:pt idx="9">
                  <c:v>0.15620000000000001</c:v>
                </c:pt>
              </c:numCache>
            </c:numRef>
          </c:val>
        </c:ser>
        <c:ser>
          <c:idx val="1"/>
          <c:order val="1"/>
          <c:tx>
            <c:strRef>
              <c:f>Sheet1!$A$3</c:f>
              <c:strCache>
                <c:ptCount val="1"/>
                <c:pt idx="0">
                  <c:v>1-5 years</c:v>
                </c:pt>
              </c:strCache>
            </c:strRef>
          </c:tx>
          <c:spPr>
            <a:solidFill>
              <a:schemeClr val="accent2"/>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77"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2004</c:v>
                </c:pt>
                <c:pt idx="1">
                  <c:v>2005</c:v>
                </c:pt>
                <c:pt idx="2">
                  <c:v>2006</c:v>
                </c:pt>
                <c:pt idx="3">
                  <c:v>2007</c:v>
                </c:pt>
                <c:pt idx="4">
                  <c:v>2008</c:v>
                </c:pt>
                <c:pt idx="5">
                  <c:v>2009</c:v>
                </c:pt>
                <c:pt idx="6">
                  <c:v>2010</c:v>
                </c:pt>
                <c:pt idx="7">
                  <c:v>2011</c:v>
                </c:pt>
                <c:pt idx="8">
                  <c:v>2012</c:v>
                </c:pt>
                <c:pt idx="9">
                  <c:v>2013</c:v>
                </c:pt>
              </c:strCache>
            </c:strRef>
          </c:cat>
          <c:val>
            <c:numRef>
              <c:f>Sheet1!$B$3:$K$3</c:f>
              <c:numCache>
                <c:formatCode>0.0%</c:formatCode>
                <c:ptCount val="10"/>
                <c:pt idx="0">
                  <c:v>0.29199999999999998</c:v>
                </c:pt>
                <c:pt idx="1">
                  <c:v>0.28799999999999998</c:v>
                </c:pt>
                <c:pt idx="2">
                  <c:v>0.29499999999999998</c:v>
                </c:pt>
                <c:pt idx="3">
                  <c:v>0.3</c:v>
                </c:pt>
                <c:pt idx="4">
                  <c:v>0.32400000000000001</c:v>
                </c:pt>
                <c:pt idx="5">
                  <c:v>0.36199999999999999</c:v>
                </c:pt>
                <c:pt idx="6">
                  <c:v>0.39500000000000002</c:v>
                </c:pt>
                <c:pt idx="7">
                  <c:v>0.41399999999999998</c:v>
                </c:pt>
                <c:pt idx="8">
                  <c:v>0.4042</c:v>
                </c:pt>
                <c:pt idx="9">
                  <c:v>0.36370000000000002</c:v>
                </c:pt>
              </c:numCache>
            </c:numRef>
          </c:val>
        </c:ser>
        <c:ser>
          <c:idx val="2"/>
          <c:order val="2"/>
          <c:tx>
            <c:strRef>
              <c:f>Sheet1!$A$4</c:f>
              <c:strCache>
                <c:ptCount val="1"/>
                <c:pt idx="0">
                  <c:v>5-10 years</c:v>
                </c:pt>
              </c:strCache>
            </c:strRef>
          </c:tx>
          <c:spPr>
            <a:solidFill>
              <a:schemeClr val="hlink"/>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93" b="0" i="0" u="none" strike="noStrike" baseline="0">
                    <a:solidFill>
                      <a:srgbClr val="FFFFFF"/>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2004</c:v>
                </c:pt>
                <c:pt idx="1">
                  <c:v>2005</c:v>
                </c:pt>
                <c:pt idx="2">
                  <c:v>2006</c:v>
                </c:pt>
                <c:pt idx="3">
                  <c:v>2007</c:v>
                </c:pt>
                <c:pt idx="4">
                  <c:v>2008</c:v>
                </c:pt>
                <c:pt idx="5">
                  <c:v>2009</c:v>
                </c:pt>
                <c:pt idx="6">
                  <c:v>2010</c:v>
                </c:pt>
                <c:pt idx="7">
                  <c:v>2011</c:v>
                </c:pt>
                <c:pt idx="8">
                  <c:v>2012</c:v>
                </c:pt>
                <c:pt idx="9">
                  <c:v>2013</c:v>
                </c:pt>
              </c:strCache>
            </c:strRef>
          </c:cat>
          <c:val>
            <c:numRef>
              <c:f>Sheet1!$B$4:$K$4</c:f>
              <c:numCache>
                <c:formatCode>0.0%</c:formatCode>
                <c:ptCount val="10"/>
                <c:pt idx="0">
                  <c:v>0.32500000000000001</c:v>
                </c:pt>
                <c:pt idx="1">
                  <c:v>0.34100000000000003</c:v>
                </c:pt>
                <c:pt idx="2">
                  <c:v>0.34100000000000003</c:v>
                </c:pt>
                <c:pt idx="3">
                  <c:v>0.33800000000000002</c:v>
                </c:pt>
                <c:pt idx="4">
                  <c:v>0.312</c:v>
                </c:pt>
                <c:pt idx="5">
                  <c:v>0.28699999999999998</c:v>
                </c:pt>
                <c:pt idx="6">
                  <c:v>0.26700000000000002</c:v>
                </c:pt>
                <c:pt idx="7">
                  <c:v>0.26800000000000002</c:v>
                </c:pt>
                <c:pt idx="8">
                  <c:v>0.27589999999999998</c:v>
                </c:pt>
                <c:pt idx="9">
                  <c:v>0.2903</c:v>
                </c:pt>
              </c:numCache>
            </c:numRef>
          </c:val>
        </c:ser>
        <c:ser>
          <c:idx val="3"/>
          <c:order val="3"/>
          <c:tx>
            <c:strRef>
              <c:f>Sheet1!$A$5</c:f>
              <c:strCache>
                <c:ptCount val="1"/>
                <c:pt idx="0">
                  <c:v>10-20 years</c:v>
                </c:pt>
              </c:strCache>
            </c:strRef>
          </c:tx>
          <c:spPr>
            <a:solidFill>
              <a:schemeClr val="folHlink"/>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93" b="0" i="0" u="none" strike="noStrike" baseline="0">
                    <a:solidFill>
                      <a:srgbClr val="FFFFFF"/>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2004</c:v>
                </c:pt>
                <c:pt idx="1">
                  <c:v>2005</c:v>
                </c:pt>
                <c:pt idx="2">
                  <c:v>2006</c:v>
                </c:pt>
                <c:pt idx="3">
                  <c:v>2007</c:v>
                </c:pt>
                <c:pt idx="4">
                  <c:v>2008</c:v>
                </c:pt>
                <c:pt idx="5">
                  <c:v>2009</c:v>
                </c:pt>
                <c:pt idx="6">
                  <c:v>2010</c:v>
                </c:pt>
                <c:pt idx="7">
                  <c:v>2011</c:v>
                </c:pt>
                <c:pt idx="8">
                  <c:v>2012</c:v>
                </c:pt>
                <c:pt idx="9">
                  <c:v>2013</c:v>
                </c:pt>
              </c:strCache>
            </c:strRef>
          </c:cat>
          <c:val>
            <c:numRef>
              <c:f>Sheet1!$B$5:$K$5</c:f>
              <c:numCache>
                <c:formatCode>0.0%</c:formatCode>
                <c:ptCount val="10"/>
                <c:pt idx="0">
                  <c:v>0.154</c:v>
                </c:pt>
                <c:pt idx="1">
                  <c:v>0.13600000000000001</c:v>
                </c:pt>
                <c:pt idx="2">
                  <c:v>0.13100000000000001</c:v>
                </c:pt>
                <c:pt idx="3">
                  <c:v>0.129</c:v>
                </c:pt>
                <c:pt idx="4">
                  <c:v>0.127</c:v>
                </c:pt>
                <c:pt idx="5">
                  <c:v>0.11700000000000001</c:v>
                </c:pt>
                <c:pt idx="6">
                  <c:v>0.111</c:v>
                </c:pt>
                <c:pt idx="7">
                  <c:v>0.10299999999999999</c:v>
                </c:pt>
                <c:pt idx="8">
                  <c:v>9.7799999999999998E-2</c:v>
                </c:pt>
                <c:pt idx="9">
                  <c:v>0.1186</c:v>
                </c:pt>
              </c:numCache>
            </c:numRef>
          </c:val>
        </c:ser>
        <c:ser>
          <c:idx val="4"/>
          <c:order val="4"/>
          <c:tx>
            <c:strRef>
              <c:f>Sheet1!$A$6</c:f>
              <c:strCache>
                <c:ptCount val="1"/>
                <c:pt idx="0">
                  <c:v>over 20 years</c:v>
                </c:pt>
              </c:strCache>
            </c:strRef>
          </c:tx>
          <c:spPr>
            <a:solidFill>
              <a:schemeClr val="bg2"/>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77"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2004</c:v>
                </c:pt>
                <c:pt idx="1">
                  <c:v>2005</c:v>
                </c:pt>
                <c:pt idx="2">
                  <c:v>2006</c:v>
                </c:pt>
                <c:pt idx="3">
                  <c:v>2007</c:v>
                </c:pt>
                <c:pt idx="4">
                  <c:v>2008</c:v>
                </c:pt>
                <c:pt idx="5">
                  <c:v>2009</c:v>
                </c:pt>
                <c:pt idx="6">
                  <c:v>2010</c:v>
                </c:pt>
                <c:pt idx="7">
                  <c:v>2011</c:v>
                </c:pt>
                <c:pt idx="8">
                  <c:v>2012</c:v>
                </c:pt>
                <c:pt idx="9">
                  <c:v>2013</c:v>
                </c:pt>
              </c:strCache>
            </c:strRef>
          </c:cat>
          <c:val>
            <c:numRef>
              <c:f>Sheet1!$B$6:$K$6</c:f>
              <c:numCache>
                <c:formatCode>0.0%</c:formatCode>
                <c:ptCount val="10"/>
                <c:pt idx="0">
                  <c:v>7.5999999999999998E-2</c:v>
                </c:pt>
                <c:pt idx="1">
                  <c:v>7.5999999999999998E-2</c:v>
                </c:pt>
                <c:pt idx="2">
                  <c:v>7.3999999999999996E-2</c:v>
                </c:pt>
                <c:pt idx="3">
                  <c:v>8.1000000000000003E-2</c:v>
                </c:pt>
                <c:pt idx="4">
                  <c:v>8.1000000000000003E-2</c:v>
                </c:pt>
                <c:pt idx="5">
                  <c:v>7.2999999999999995E-2</c:v>
                </c:pt>
                <c:pt idx="6">
                  <c:v>6.4000000000000001E-2</c:v>
                </c:pt>
                <c:pt idx="7">
                  <c:v>6.3E-2</c:v>
                </c:pt>
                <c:pt idx="8">
                  <c:v>5.6899999999999999E-2</c:v>
                </c:pt>
                <c:pt idx="9">
                  <c:v>7.1199999999999999E-2</c:v>
                </c:pt>
              </c:numCache>
            </c:numRef>
          </c:val>
        </c:ser>
        <c:dLbls>
          <c:showLegendKey val="0"/>
          <c:showVal val="0"/>
          <c:showCatName val="0"/>
          <c:showSerName val="0"/>
          <c:showPercent val="0"/>
          <c:showBubbleSize val="0"/>
        </c:dLbls>
        <c:gapWidth val="150"/>
        <c:overlap val="100"/>
        <c:axId val="344119944"/>
        <c:axId val="344120336"/>
      </c:barChart>
      <c:catAx>
        <c:axId val="344119944"/>
        <c:scaling>
          <c:orientation val="minMax"/>
        </c:scaling>
        <c:delete val="0"/>
        <c:axPos val="l"/>
        <c:numFmt formatCode="General" sourceLinked="1"/>
        <c:majorTickMark val="out"/>
        <c:minorTickMark val="none"/>
        <c:tickLblPos val="nextTo"/>
        <c:spPr>
          <a:ln w="12508">
            <a:solidFill>
              <a:schemeClr val="tx1"/>
            </a:solidFill>
            <a:prstDash val="solid"/>
          </a:ln>
        </c:spPr>
        <c:txPr>
          <a:bodyPr rot="0" vert="horz"/>
          <a:lstStyle/>
          <a:p>
            <a:pPr>
              <a:defRPr sz="1377" b="0" i="0" u="none" strike="noStrike" baseline="0">
                <a:solidFill>
                  <a:schemeClr val="tx1"/>
                </a:solidFill>
                <a:latin typeface="Arial"/>
                <a:ea typeface="Arial"/>
                <a:cs typeface="Arial"/>
              </a:defRPr>
            </a:pPr>
            <a:endParaRPr lang="en-US"/>
          </a:p>
        </c:txPr>
        <c:crossAx val="344120336"/>
        <c:crossesAt val="0"/>
        <c:auto val="1"/>
        <c:lblAlgn val="ctr"/>
        <c:lblOffset val="20"/>
        <c:tickLblSkip val="1"/>
        <c:tickMarkSkip val="1"/>
        <c:noMultiLvlLbl val="0"/>
      </c:catAx>
      <c:valAx>
        <c:axId val="344120336"/>
        <c:scaling>
          <c:orientation val="minMax"/>
          <c:max val="1"/>
          <c:min val="0"/>
        </c:scaling>
        <c:delete val="0"/>
        <c:axPos val="b"/>
        <c:majorGridlines>
          <c:spPr>
            <a:ln w="3128">
              <a:solidFill>
                <a:schemeClr val="tx1"/>
              </a:solidFill>
              <a:prstDash val="solid"/>
            </a:ln>
          </c:spPr>
        </c:majorGridlines>
        <c:numFmt formatCode="0%" sourceLinked="0"/>
        <c:majorTickMark val="out"/>
        <c:minorTickMark val="none"/>
        <c:tickLblPos val="nextTo"/>
        <c:spPr>
          <a:ln w="3128">
            <a:solidFill>
              <a:schemeClr val="tx1"/>
            </a:solidFill>
            <a:prstDash val="solid"/>
          </a:ln>
        </c:spPr>
        <c:txPr>
          <a:bodyPr rot="0" vert="horz"/>
          <a:lstStyle/>
          <a:p>
            <a:pPr>
              <a:defRPr sz="1377" b="0" i="0" u="none" strike="noStrike" baseline="0">
                <a:solidFill>
                  <a:schemeClr val="tx1"/>
                </a:solidFill>
                <a:latin typeface="Arial"/>
                <a:ea typeface="Arial"/>
                <a:cs typeface="Arial"/>
              </a:defRPr>
            </a:pPr>
            <a:endParaRPr lang="en-US"/>
          </a:p>
        </c:txPr>
        <c:crossAx val="344119944"/>
        <c:crossesAt val="1"/>
        <c:crossBetween val="between"/>
        <c:majorUnit val="0.2"/>
        <c:minorUnit val="2E-3"/>
      </c:valAx>
      <c:spPr>
        <a:noFill/>
        <a:ln w="25369">
          <a:noFill/>
        </a:ln>
      </c:spPr>
    </c:plotArea>
    <c:legend>
      <c:legendPos val="r"/>
      <c:layout>
        <c:manualLayout>
          <c:xMode val="edge"/>
          <c:yMode val="edge"/>
          <c:x val="0.8357377588075463"/>
          <c:y val="0.28322457093209968"/>
          <c:w val="0.15982207703489115"/>
          <c:h val="0.29629552805032816"/>
        </c:manualLayout>
      </c:layout>
      <c:overlay val="0"/>
      <c:spPr>
        <a:solidFill>
          <a:schemeClr val="bg1"/>
        </a:solidFill>
        <a:ln w="3128">
          <a:solidFill>
            <a:schemeClr val="tx1"/>
          </a:solidFill>
          <a:prstDash val="solid"/>
        </a:ln>
      </c:spPr>
      <c:txPr>
        <a:bodyPr/>
        <a:lstStyle/>
        <a:p>
          <a:pPr>
            <a:defRPr sz="1264"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77" b="0" i="0" u="none" strike="noStrike" baseline="0">
          <a:solidFill>
            <a:schemeClr val="tx1"/>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36.e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41.e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42.e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4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1026"/>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defTabSz="914182" eaLnBrk="0" hangingPunct="0">
              <a:defRPr sz="1200">
                <a:latin typeface="Arial" charset="0"/>
                <a:cs typeface="+mn-cs"/>
              </a:defRPr>
            </a:lvl1pPr>
          </a:lstStyle>
          <a:p>
            <a:pPr>
              <a:defRPr/>
            </a:pPr>
            <a:endParaRPr lang="en-US"/>
          </a:p>
        </p:txBody>
      </p:sp>
      <p:sp>
        <p:nvSpPr>
          <p:cNvPr id="229379" name="Rectangle 1027"/>
          <p:cNvSpPr>
            <a:spLocks noGrp="1" noChangeArrowheads="1"/>
          </p:cNvSpPr>
          <p:nvPr>
            <p:ph type="dt" sz="quarter" idx="1"/>
          </p:nvPr>
        </p:nvSpPr>
        <p:spPr bwMode="auto">
          <a:xfrm>
            <a:off x="3970338" y="0"/>
            <a:ext cx="3038475" cy="463550"/>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algn="r" defTabSz="914182" eaLnBrk="0" hangingPunct="0">
              <a:defRPr sz="1200">
                <a:latin typeface="Arial" charset="0"/>
                <a:cs typeface="+mn-cs"/>
              </a:defRPr>
            </a:lvl1pPr>
          </a:lstStyle>
          <a:p>
            <a:pPr>
              <a:defRPr/>
            </a:pPr>
            <a:fld id="{23CE8471-792D-488C-A874-022B22378A9B}" type="datetime1">
              <a:rPr lang="en-US"/>
              <a:pPr>
                <a:defRPr/>
              </a:pPr>
              <a:t>10/6/2014</a:t>
            </a:fld>
            <a:endParaRPr lang="en-US"/>
          </a:p>
        </p:txBody>
      </p:sp>
      <p:sp>
        <p:nvSpPr>
          <p:cNvPr id="229380" name="Rectangle 1028"/>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defTabSz="914182" eaLnBrk="0" hangingPunct="0">
              <a:defRPr sz="1200">
                <a:latin typeface="Arial" charset="0"/>
                <a:cs typeface="+mn-cs"/>
              </a:defRPr>
            </a:lvl1pPr>
          </a:lstStyle>
          <a:p>
            <a:pPr>
              <a:defRPr/>
            </a:pPr>
            <a:endParaRPr lang="en-US"/>
          </a:p>
        </p:txBody>
      </p:sp>
      <p:sp>
        <p:nvSpPr>
          <p:cNvPr id="229381" name="Rectangle 1029"/>
          <p:cNvSpPr>
            <a:spLocks noGrp="1" noChangeArrowheads="1"/>
          </p:cNvSpPr>
          <p:nvPr>
            <p:ph type="sldNum" sz="quarter" idx="3"/>
          </p:nvPr>
        </p:nvSpPr>
        <p:spPr bwMode="auto">
          <a:xfrm>
            <a:off x="3970338" y="8831263"/>
            <a:ext cx="3038475" cy="463550"/>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algn="r" defTabSz="914182" eaLnBrk="0" hangingPunct="0">
              <a:defRPr sz="1200"/>
            </a:lvl1pPr>
          </a:lstStyle>
          <a:p>
            <a:pPr>
              <a:defRPr/>
            </a:pPr>
            <a:fld id="{F17491FD-0F7F-4F6A-8671-80FC72276C1F}" type="slidenum">
              <a:rPr lang="en-US"/>
              <a:pPr>
                <a:defRPr/>
              </a:pPr>
              <a:t>‹#›</a:t>
            </a:fld>
            <a:endParaRPr lang="en-US"/>
          </a:p>
        </p:txBody>
      </p:sp>
    </p:spTree>
    <p:extLst>
      <p:ext uri="{BB962C8B-B14F-4D97-AF65-F5344CB8AC3E}">
        <p14:creationId xmlns:p14="http://schemas.microsoft.com/office/powerpoint/2010/main" val="36553742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3075"/>
          <p:cNvSpPr>
            <a:spLocks noGrp="1" noRot="1" noChangeAspect="1" noChangeArrowheads="1" noTextEdit="1"/>
          </p:cNvSpPr>
          <p:nvPr>
            <p:ph type="sldImg" idx="2"/>
          </p:nvPr>
        </p:nvSpPr>
        <p:spPr bwMode="auto">
          <a:xfrm>
            <a:off x="1474788" y="582613"/>
            <a:ext cx="4059237" cy="3044825"/>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Notes Placeholder 3076"/>
          <p:cNvSpPr>
            <a:spLocks noGrp="1" noChangeArrowheads="1"/>
          </p:cNvSpPr>
          <p:nvPr>
            <p:ph type="body" sz="quarter" idx="3"/>
          </p:nvPr>
        </p:nvSpPr>
        <p:spPr bwMode="auto">
          <a:xfrm>
            <a:off x="573088" y="3824288"/>
            <a:ext cx="5865812" cy="5156200"/>
          </a:xfrm>
          <a:prstGeom prst="rect">
            <a:avLst/>
          </a:prstGeom>
          <a:noFill/>
          <a:ln w="9525" algn="ctr">
            <a:noFill/>
            <a:miter lim="800000"/>
            <a:headEnd/>
            <a:tailEnd/>
          </a:ln>
          <a:effectLst/>
        </p:spPr>
        <p:txBody>
          <a:bodyPr vert="horz" wrap="square" lIns="46135" tIns="46135" rIns="46135" bIns="4613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9" name="Slide Number Placeholder 3078"/>
          <p:cNvSpPr>
            <a:spLocks noGrp="1" noChangeArrowheads="1"/>
          </p:cNvSpPr>
          <p:nvPr>
            <p:ph type="sldNum" sz="quarter" idx="5"/>
          </p:nvPr>
        </p:nvSpPr>
        <p:spPr bwMode="auto">
          <a:xfrm>
            <a:off x="3154363" y="9047163"/>
            <a:ext cx="704850" cy="247650"/>
          </a:xfrm>
          <a:prstGeom prst="rect">
            <a:avLst/>
          </a:prstGeom>
          <a:noFill/>
          <a:ln w="9525">
            <a:noFill/>
            <a:miter lim="800000"/>
            <a:headEnd/>
            <a:tailEnd/>
          </a:ln>
        </p:spPr>
        <p:txBody>
          <a:bodyPr vert="horz" wrap="square" lIns="45956" tIns="46569" rIns="45956" bIns="46569" numCol="1" anchor="b" anchorCtr="0" compatLnSpc="1">
            <a:prstTxWarp prst="textNoShape">
              <a:avLst/>
            </a:prstTxWarp>
            <a:spAutoFit/>
          </a:bodyPr>
          <a:lstStyle>
            <a:lvl1pPr algn="ctr" defTabSz="931670" eaLnBrk="1" hangingPunct="1">
              <a:defRPr sz="1000"/>
            </a:lvl1pPr>
          </a:lstStyle>
          <a:p>
            <a:pPr>
              <a:defRPr/>
            </a:pPr>
            <a:fld id="{3A0CC380-153A-4426-86D4-4AEFA103F062}" type="slidenum">
              <a:rPr lang="en-US"/>
              <a:pPr>
                <a:defRPr/>
              </a:pPr>
              <a:t>‹#›</a:t>
            </a:fld>
            <a:endParaRPr lang="en-US"/>
          </a:p>
        </p:txBody>
      </p:sp>
    </p:spTree>
    <p:extLst>
      <p:ext uri="{BB962C8B-B14F-4D97-AF65-F5344CB8AC3E}">
        <p14:creationId xmlns:p14="http://schemas.microsoft.com/office/powerpoint/2010/main" val="3581800902"/>
      </p:ext>
    </p:extLst>
  </p:cSld>
  <p:clrMap bg1="lt1" tx1="dk1" bg2="lt2" tx2="dk2" accent1="accent1" accent2="accent2" accent3="accent3" accent4="accent4" accent5="accent5" accent6="accent6" hlink="hlink" folHlink="folHlink"/>
  <p:notesStyle>
    <a:lvl1pPr marL="228600" indent="-228600" algn="l" rtl="0" eaLnBrk="0" fontAlgn="base" hangingPunct="0">
      <a:lnSpc>
        <a:spcPct val="90000"/>
      </a:lnSpc>
      <a:spcBef>
        <a:spcPct val="100000"/>
      </a:spcBef>
      <a:spcAft>
        <a:spcPct val="0"/>
      </a:spcAft>
      <a:buClr>
        <a:srgbClr val="008080"/>
      </a:buClr>
      <a:buSzPct val="85000"/>
      <a:buFont typeface="Wingdings" pitchFamily="2" charset="2"/>
      <a:buChar char="n"/>
      <a:defRPr sz="1400" kern="1200">
        <a:solidFill>
          <a:schemeClr val="tx1"/>
        </a:solidFill>
        <a:latin typeface="Arial" charset="0"/>
        <a:ea typeface="+mn-ea"/>
        <a:cs typeface="+mn-cs"/>
      </a:defRPr>
    </a:lvl1pPr>
    <a:lvl2pPr marL="517525" indent="-174625" algn="l" rtl="0" eaLnBrk="0" fontAlgn="base" hangingPunct="0">
      <a:lnSpc>
        <a:spcPct val="90000"/>
      </a:lnSpc>
      <a:spcBef>
        <a:spcPct val="50000"/>
      </a:spcBef>
      <a:spcAft>
        <a:spcPct val="0"/>
      </a:spcAft>
      <a:buClr>
        <a:srgbClr val="008080"/>
      </a:buClr>
      <a:buFont typeface="Wingdings" panose="05000000000000000000" pitchFamily="2" charset="2"/>
      <a:buChar char="w"/>
      <a:defRPr sz="1200" kern="1200">
        <a:solidFill>
          <a:schemeClr val="tx1"/>
        </a:solidFill>
        <a:latin typeface="Arial" charset="0"/>
        <a:ea typeface="+mn-ea"/>
        <a:cs typeface="+mn-cs"/>
      </a:defRPr>
    </a:lvl2pPr>
    <a:lvl3pPr marL="800100" indent="-168275" algn="l" rtl="0" eaLnBrk="0" fontAlgn="base" hangingPunct="0">
      <a:lnSpc>
        <a:spcPct val="90000"/>
      </a:lnSpc>
      <a:spcBef>
        <a:spcPct val="25000"/>
      </a:spcBef>
      <a:spcAft>
        <a:spcPct val="0"/>
      </a:spcAft>
      <a:buClr>
        <a:srgbClr val="008080"/>
      </a:buClr>
      <a:buFont typeface="Arial" panose="020B0604020202020204" pitchFamily="34" charset="0"/>
      <a:buChar char="–"/>
      <a:defRPr sz="1200" kern="1200">
        <a:solidFill>
          <a:schemeClr val="tx1"/>
        </a:solidFill>
        <a:latin typeface="Arial" charset="0"/>
        <a:ea typeface="+mn-ea"/>
        <a:cs typeface="+mn-cs"/>
      </a:defRPr>
    </a:lvl3pPr>
    <a:lvl4pPr marL="1089025" indent="-174625" algn="l" rtl="0" eaLnBrk="0" fontAlgn="base" hangingPunct="0">
      <a:lnSpc>
        <a:spcPct val="90000"/>
      </a:lnSpc>
      <a:spcBef>
        <a:spcPct val="15000"/>
      </a:spcBef>
      <a:spcAft>
        <a:spcPct val="0"/>
      </a:spcAft>
      <a:buClr>
        <a:srgbClr val="008080"/>
      </a:buClr>
      <a:buFont typeface="Wingdings" panose="05000000000000000000" pitchFamily="2" charset="2"/>
      <a:buChar char="§"/>
      <a:defRPr sz="1200" kern="1200">
        <a:solidFill>
          <a:schemeClr val="tx1"/>
        </a:solidFill>
        <a:latin typeface="Arial" charset="0"/>
        <a:ea typeface="+mn-ea"/>
        <a:cs typeface="+mn-cs"/>
      </a:defRPr>
    </a:lvl4pPr>
    <a:lvl5pPr marL="1371600" indent="-168275" algn="l" rtl="0" eaLnBrk="0" fontAlgn="base" hangingPunct="0">
      <a:lnSpc>
        <a:spcPct val="90000"/>
      </a:lnSpc>
      <a:spcBef>
        <a:spcPct val="15000"/>
      </a:spcBef>
      <a:spcAft>
        <a:spcPct val="0"/>
      </a:spcAft>
      <a:buClr>
        <a:srgbClr val="008080"/>
      </a:buClr>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201452B0-A71C-4509-839B-A0DF824BFE29}" type="slidenum">
              <a:rPr lang="en-US" sz="1000" smtClean="0"/>
              <a:pPr>
                <a:lnSpc>
                  <a:spcPct val="100000"/>
                </a:lnSpc>
                <a:spcBef>
                  <a:spcPct val="0"/>
                </a:spcBef>
                <a:buClrTx/>
                <a:buSzTx/>
                <a:buFontTx/>
                <a:buNone/>
              </a:pPr>
              <a:t>1</a:t>
            </a:fld>
            <a:endParaRPr lang="en-US" sz="1000" smtClean="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49368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D60FD6E8-54D1-4775-9A05-375DC00B985B}" type="slidenum">
              <a:rPr lang="en-US" sz="1000"/>
              <a:pPr algn="ctr"/>
              <a:t>10</a:t>
            </a:fld>
            <a:endParaRPr lang="en-US" sz="100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215265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D7ACA9D7-4F8D-4183-B560-2545B2ABC5B8}" type="slidenum">
              <a:rPr lang="en-US" sz="1000"/>
              <a:pPr algn="ctr"/>
              <a:t>11</a:t>
            </a:fld>
            <a:endParaRPr lang="en-US" sz="100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205205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BC46443D-7B48-478F-9032-88934E70FD39}" type="slidenum">
              <a:rPr lang="en-US" sz="1000"/>
              <a:pPr algn="ctr"/>
              <a:t>12</a:t>
            </a:fld>
            <a:endParaRPr lang="en-US" sz="100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503616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0AC9C54E-1CA3-463A-98F4-81962EA1C3E1}" type="slidenum">
              <a:rPr lang="en-US" sz="1000"/>
              <a:pPr algn="ctr"/>
              <a:t>13</a:t>
            </a:fld>
            <a:endParaRPr lang="en-US" sz="10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651632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71F42EE2-86DC-44FD-8F93-C08F74F24C47}" type="slidenum">
              <a:rPr lang="en-US" sz="1000"/>
              <a:pPr algn="ctr"/>
              <a:t>14</a:t>
            </a:fld>
            <a:endParaRPr lang="en-US" sz="10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31029972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C7020840-1C29-4499-B481-ACAC69AA3F8C}" type="slidenum">
              <a:rPr lang="en-US" sz="1000"/>
              <a:pPr algn="ctr"/>
              <a:t>15</a:t>
            </a:fld>
            <a:endParaRPr lang="en-US" sz="10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886840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txBox="1">
            <a:spLocks noGrp="1" noChangeArrowheads="1"/>
          </p:cNvSpPr>
          <p:nvPr/>
        </p:nvSpPr>
        <p:spPr bwMode="auto">
          <a:xfrm>
            <a:off x="3148013" y="90344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87" tIns="46499" rIns="45887" bIns="46499"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74A0536A-4653-4999-B648-0710B8B887E8}" type="slidenum">
              <a:rPr lang="en-US" sz="1000"/>
              <a:pPr algn="ctr"/>
              <a:t>16</a:t>
            </a:fld>
            <a:endParaRPr lang="en-US" sz="10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6421034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1F3A07FE-1A83-48C3-9543-026374A76A6F}" type="slidenum">
              <a:rPr lang="en-US" sz="1000" smtClean="0"/>
              <a:pPr>
                <a:lnSpc>
                  <a:spcPct val="100000"/>
                </a:lnSpc>
                <a:spcBef>
                  <a:spcPct val="0"/>
                </a:spcBef>
                <a:buClrTx/>
                <a:buSzTx/>
                <a:buFontTx/>
                <a:buNone/>
              </a:pPr>
              <a:t>17</a:t>
            </a:fld>
            <a:endParaRPr lang="en-US" sz="10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498837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sldNum" sz="quarter" idx="5"/>
          </p:nvPr>
        </p:nvSpPr>
        <p:spPr>
          <a:xfrm>
            <a:off x="3152775" y="9047163"/>
            <a:ext cx="708025"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28688">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28688">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28688">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28688">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083F920B-EBE6-4796-83CA-FD5186128D61}" type="slidenum">
              <a:rPr lang="en-US" sz="1000" smtClean="0"/>
              <a:pPr>
                <a:lnSpc>
                  <a:spcPct val="100000"/>
                </a:lnSpc>
                <a:spcBef>
                  <a:spcPct val="0"/>
                </a:spcBef>
                <a:buClrTx/>
                <a:buSzTx/>
                <a:buFontTx/>
                <a:buNone/>
              </a:pPr>
              <a:t>18</a:t>
            </a:fld>
            <a:endParaRPr lang="en-US" sz="10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z="2400" smtClean="0">
              <a:latin typeface="Arial" panose="020B0604020202020204" pitchFamily="34" charset="0"/>
            </a:endParaRPr>
          </a:p>
        </p:txBody>
      </p:sp>
    </p:spTree>
    <p:extLst>
      <p:ext uri="{BB962C8B-B14F-4D97-AF65-F5344CB8AC3E}">
        <p14:creationId xmlns:p14="http://schemas.microsoft.com/office/powerpoint/2010/main" val="3216846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sldNum" sz="quarter" idx="5"/>
          </p:nvPr>
        </p:nvSpPr>
        <p:spPr>
          <a:xfrm>
            <a:off x="3152775" y="9047163"/>
            <a:ext cx="708025"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28688">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28688">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28688">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28688">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083F920B-EBE6-4796-83CA-FD5186128D61}" type="slidenum">
              <a:rPr lang="en-US" sz="1000" smtClean="0"/>
              <a:pPr>
                <a:lnSpc>
                  <a:spcPct val="100000"/>
                </a:lnSpc>
                <a:spcBef>
                  <a:spcPct val="0"/>
                </a:spcBef>
                <a:buClrTx/>
                <a:buSzTx/>
                <a:buFontTx/>
                <a:buNone/>
              </a:pPr>
              <a:t>19</a:t>
            </a:fld>
            <a:endParaRPr lang="en-US" sz="10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z="2400" smtClean="0">
              <a:latin typeface="Arial" panose="020B0604020202020204" pitchFamily="34" charset="0"/>
            </a:endParaRPr>
          </a:p>
        </p:txBody>
      </p:sp>
    </p:spTree>
    <p:extLst>
      <p:ext uri="{BB962C8B-B14F-4D97-AF65-F5344CB8AC3E}">
        <p14:creationId xmlns:p14="http://schemas.microsoft.com/office/powerpoint/2010/main" val="697169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sldNum" sz="quarter" idx="5"/>
          </p:nvPr>
        </p:nvSpPr>
        <p:spPr>
          <a:xfrm>
            <a:off x="3148013" y="9034463"/>
            <a:ext cx="704850"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8917C07-7DE5-416D-8509-621CFF8152F6}" type="slidenum">
              <a:rPr lang="en-US" smtClean="0">
                <a:solidFill>
                  <a:srgbClr val="000000"/>
                </a:solidFill>
              </a:rPr>
              <a:pPr/>
              <a:t>2</a:t>
            </a:fld>
            <a:endParaRPr lang="en-US" smtClean="0">
              <a:solidFill>
                <a:srgbClr val="000000"/>
              </a:solidFill>
            </a:endParaRPr>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9832793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891775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7877787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3432349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87A4CB9-A249-4D16-A7EE-00D0DD445217}" type="slidenum">
              <a:rPr lang="en-US" altLang="en-US"/>
              <a:pPr>
                <a:spcBef>
                  <a:spcPct val="0"/>
                </a:spcBef>
              </a:pPr>
              <a:t>24</a:t>
            </a:fld>
            <a:endParaRPr lang="en-US" altLang="en-US"/>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9653635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EAE0A1A-9289-45C5-8A0D-D102239B6D8F}" type="slidenum">
              <a:rPr lang="en-US" smtClean="0"/>
              <a:pPr/>
              <a:t>25</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40110619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txBox="1">
            <a:spLocks noGrp="1" noChangeArrowheads="1"/>
          </p:cNvSpPr>
          <p:nvPr/>
        </p:nvSpPr>
        <p:spPr bwMode="auto">
          <a:xfrm>
            <a:off x="3154363" y="9047163"/>
            <a:ext cx="704850" cy="247650"/>
          </a:xfrm>
          <a:prstGeom prst="rect">
            <a:avLst/>
          </a:prstGeom>
          <a:noFill/>
          <a:ln w="9525">
            <a:noFill/>
            <a:miter lim="800000"/>
            <a:headEnd/>
            <a:tailEnd/>
          </a:ln>
        </p:spPr>
        <p:txBody>
          <a:bodyPr lIns="45956" tIns="46569" rIns="45956" bIns="46569" anchor="b">
            <a:spAutoFit/>
          </a:bodyPr>
          <a:lstStyle/>
          <a:p>
            <a:pPr algn="ctr" defTabSz="930275"/>
            <a:fld id="{4D04703B-9D1F-435D-A62D-E90F24E16816}" type="slidenum">
              <a:rPr lang="en-US" sz="1000"/>
              <a:pPr algn="ctr" defTabSz="930275"/>
              <a:t>26</a:t>
            </a:fld>
            <a:endParaRPr lang="en-US" sz="1000"/>
          </a:p>
        </p:txBody>
      </p:sp>
      <p:sp>
        <p:nvSpPr>
          <p:cNvPr id="942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421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Tree>
    <p:extLst>
      <p:ext uri="{BB962C8B-B14F-4D97-AF65-F5344CB8AC3E}">
        <p14:creationId xmlns:p14="http://schemas.microsoft.com/office/powerpoint/2010/main" val="11436633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txBox="1">
            <a:spLocks noGrp="1" noChangeArrowheads="1"/>
          </p:cNvSpPr>
          <p:nvPr/>
        </p:nvSpPr>
        <p:spPr bwMode="auto">
          <a:xfrm>
            <a:off x="3154363" y="90471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956" tIns="46569" rIns="45956" bIns="46569" anchor="b">
            <a:spAutoFit/>
          </a:bodyPr>
          <a:lstStyle>
            <a:lvl1pPr defTabSz="930275">
              <a:spcBef>
                <a:spcPct val="30000"/>
              </a:spcBef>
              <a:defRPr sz="1200">
                <a:solidFill>
                  <a:schemeClr val="tx1"/>
                </a:solidFill>
                <a:latin typeface="Calibri" panose="020F0502020204030204" pitchFamily="34" charset="0"/>
              </a:defRPr>
            </a:lvl1pPr>
            <a:lvl2pPr marL="742950" indent="-285750" defTabSz="930275">
              <a:spcBef>
                <a:spcPct val="30000"/>
              </a:spcBef>
              <a:defRPr sz="1200">
                <a:solidFill>
                  <a:schemeClr val="tx1"/>
                </a:solidFill>
                <a:latin typeface="Calibri" panose="020F0502020204030204" pitchFamily="34" charset="0"/>
              </a:defRPr>
            </a:lvl2pPr>
            <a:lvl3pPr marL="1143000" indent="-228600" defTabSz="930275">
              <a:spcBef>
                <a:spcPct val="30000"/>
              </a:spcBef>
              <a:defRPr sz="1200">
                <a:solidFill>
                  <a:schemeClr val="tx1"/>
                </a:solidFill>
                <a:latin typeface="Calibri" panose="020F0502020204030204" pitchFamily="34" charset="0"/>
              </a:defRPr>
            </a:lvl3pPr>
            <a:lvl4pPr marL="1600200" indent="-228600" defTabSz="930275">
              <a:spcBef>
                <a:spcPct val="30000"/>
              </a:spcBef>
              <a:defRPr sz="1200">
                <a:solidFill>
                  <a:schemeClr val="tx1"/>
                </a:solidFill>
                <a:latin typeface="Calibri" panose="020F0502020204030204" pitchFamily="34" charset="0"/>
              </a:defRPr>
            </a:lvl4pPr>
            <a:lvl5pPr marL="2057400" indent="-228600" defTabSz="930275">
              <a:spcBef>
                <a:spcPct val="30000"/>
              </a:spcBef>
              <a:defRPr sz="1200">
                <a:solidFill>
                  <a:schemeClr val="tx1"/>
                </a:solidFill>
                <a:latin typeface="Calibri" panose="020F0502020204030204" pitchFamily="34" charset="0"/>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defRPr>
            </a:lvl9pPr>
          </a:lstStyle>
          <a:p>
            <a:pPr algn="ctr" eaLnBrk="1" hangingPunct="1">
              <a:spcBef>
                <a:spcPct val="0"/>
              </a:spcBef>
            </a:pPr>
            <a:fld id="{75573868-E497-461B-A76E-CA8ACAC77194}" type="slidenum">
              <a:rPr lang="en-US" altLang="en-US" sz="1000">
                <a:latin typeface="Arial" panose="020B0604020202020204" pitchFamily="34" charset="0"/>
              </a:rPr>
              <a:pPr algn="ctr" eaLnBrk="1" hangingPunct="1">
                <a:spcBef>
                  <a:spcPct val="0"/>
                </a:spcBef>
              </a:pPr>
              <a:t>27</a:t>
            </a:fld>
            <a:endParaRPr lang="en-US" altLang="en-US" sz="1000">
              <a:latin typeface="Arial" panose="020B0604020202020204" pitchFamily="34" charset="0"/>
            </a:endParaRPr>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31962419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75D79A5-57B2-4421-BA32-8732E9DEFDAA}" type="slidenum">
              <a:rPr lang="en-US" smtClean="0"/>
              <a:pPr/>
              <a:t>28</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352613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txBox="1">
            <a:spLocks noGrp="1" noChangeArrowheads="1"/>
          </p:cNvSpPr>
          <p:nvPr/>
        </p:nvSpPr>
        <p:spPr bwMode="auto">
          <a:xfrm>
            <a:off x="3154363" y="90471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956" tIns="46569" rIns="45956" bIns="46569" anchor="b">
            <a:spAutoFit/>
          </a:bodyPr>
          <a:lstStyle>
            <a:lvl1pPr defTabSz="930275">
              <a:spcBef>
                <a:spcPct val="30000"/>
              </a:spcBef>
              <a:defRPr sz="1200">
                <a:solidFill>
                  <a:schemeClr val="tx1"/>
                </a:solidFill>
                <a:latin typeface="Calibri" panose="020F0502020204030204" pitchFamily="34" charset="0"/>
              </a:defRPr>
            </a:lvl1pPr>
            <a:lvl2pPr marL="742950" indent="-285750" defTabSz="930275">
              <a:spcBef>
                <a:spcPct val="30000"/>
              </a:spcBef>
              <a:defRPr sz="1200">
                <a:solidFill>
                  <a:schemeClr val="tx1"/>
                </a:solidFill>
                <a:latin typeface="Calibri" panose="020F0502020204030204" pitchFamily="34" charset="0"/>
              </a:defRPr>
            </a:lvl2pPr>
            <a:lvl3pPr marL="1143000" indent="-228600" defTabSz="930275">
              <a:spcBef>
                <a:spcPct val="30000"/>
              </a:spcBef>
              <a:defRPr sz="1200">
                <a:solidFill>
                  <a:schemeClr val="tx1"/>
                </a:solidFill>
                <a:latin typeface="Calibri" panose="020F0502020204030204" pitchFamily="34" charset="0"/>
              </a:defRPr>
            </a:lvl3pPr>
            <a:lvl4pPr marL="1600200" indent="-228600" defTabSz="930275">
              <a:spcBef>
                <a:spcPct val="30000"/>
              </a:spcBef>
              <a:defRPr sz="1200">
                <a:solidFill>
                  <a:schemeClr val="tx1"/>
                </a:solidFill>
                <a:latin typeface="Calibri" panose="020F0502020204030204" pitchFamily="34" charset="0"/>
              </a:defRPr>
            </a:lvl4pPr>
            <a:lvl5pPr marL="2057400" indent="-228600" defTabSz="930275">
              <a:spcBef>
                <a:spcPct val="30000"/>
              </a:spcBef>
              <a:defRPr sz="1200">
                <a:solidFill>
                  <a:schemeClr val="tx1"/>
                </a:solidFill>
                <a:latin typeface="Calibri" panose="020F0502020204030204" pitchFamily="34" charset="0"/>
              </a:defRPr>
            </a:lvl5pPr>
            <a:lvl6pPr marL="2514600" indent="-228600" defTabSz="930275"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0275"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0275"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0275" eaLnBrk="0" fontAlgn="base" hangingPunct="0">
              <a:spcBef>
                <a:spcPct val="30000"/>
              </a:spcBef>
              <a:spcAft>
                <a:spcPct val="0"/>
              </a:spcAft>
              <a:defRPr sz="1200">
                <a:solidFill>
                  <a:schemeClr val="tx1"/>
                </a:solidFill>
                <a:latin typeface="Calibri" panose="020F0502020204030204" pitchFamily="34" charset="0"/>
              </a:defRPr>
            </a:lvl9pPr>
          </a:lstStyle>
          <a:p>
            <a:pPr algn="ctr" eaLnBrk="1" hangingPunct="1">
              <a:spcBef>
                <a:spcPct val="0"/>
              </a:spcBef>
            </a:pPr>
            <a:fld id="{A356B7CC-CDB5-4376-88CA-F46F74A9B48A}" type="slidenum">
              <a:rPr lang="en-US" altLang="en-US" sz="1000">
                <a:latin typeface="Arial" panose="020B0604020202020204" pitchFamily="34" charset="0"/>
              </a:rPr>
              <a:pPr algn="ctr" eaLnBrk="1" hangingPunct="1">
                <a:spcBef>
                  <a:spcPct val="0"/>
                </a:spcBef>
              </a:pPr>
              <a:t>29</a:t>
            </a:fld>
            <a:endParaRPr lang="en-US" altLang="en-US" sz="1000">
              <a:latin typeface="Arial" panose="020B0604020202020204" pitchFamily="34" charset="0"/>
            </a:endParaRPr>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445267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3"/>
          <p:cNvSpPr>
            <a:spLocks noGrp="1" noChangeArrowheads="1"/>
          </p:cNvSpPr>
          <p:nvPr>
            <p:ph type="sldNum" sz="quarter" idx="5"/>
          </p:nvPr>
        </p:nvSpPr>
        <p:spPr/>
        <p:txBody>
          <a:bodyPr/>
          <a:lstStyle/>
          <a:p>
            <a:pPr>
              <a:defRPr/>
            </a:pPr>
            <a:fld id="{B9D90101-61DE-411D-A84C-6E553EAAC6FD}" type="slidenum">
              <a:rPr lang="en-US" smtClean="0"/>
              <a:pPr>
                <a:defRPr/>
              </a:pPr>
              <a:t>30</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843156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txBox="1">
            <a:spLocks noGrp="1" noChangeArrowheads="1"/>
          </p:cNvSpPr>
          <p:nvPr/>
        </p:nvSpPr>
        <p:spPr bwMode="auto">
          <a:xfrm>
            <a:off x="3155950" y="9047163"/>
            <a:ext cx="7016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947" tIns="46560" rIns="45947" bIns="46560"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01216200-B716-469D-BC24-79327F601BE4}" type="slidenum">
              <a:rPr lang="en-US" sz="1000">
                <a:solidFill>
                  <a:srgbClr val="000000"/>
                </a:solidFill>
              </a:rPr>
              <a:pPr algn="ctr"/>
              <a:t>3</a:t>
            </a:fld>
            <a:endParaRPr lang="en-US" sz="1000">
              <a:solidFill>
                <a:srgbClr val="000000"/>
              </a:solidFill>
            </a:endParaRPr>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3518721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txBox="1">
            <a:spLocks noGrp="1" noChangeArrowheads="1"/>
          </p:cNvSpPr>
          <p:nvPr/>
        </p:nvSpPr>
        <p:spPr bwMode="auto">
          <a:xfrm>
            <a:off x="3155950" y="9047163"/>
            <a:ext cx="7016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020" tIns="46634" rIns="46020" bIns="46634" anchor="b">
            <a:spAutoFit/>
          </a:bodyPr>
          <a:lstStyle>
            <a:lvl1pPr defTabSz="931863">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1863">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3000" indent="-228600" defTabSz="931863">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0200" indent="-228600" defTabSz="931863">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7400" indent="-228600" defTabSz="931863">
              <a:lnSpc>
                <a:spcPct val="90000"/>
              </a:lnSpc>
              <a:spcBef>
                <a:spcPct val="15000"/>
              </a:spcBef>
              <a:buClr>
                <a:srgbClr val="008080"/>
              </a:buClr>
              <a:buChar char="–"/>
              <a:defRPr sz="1200">
                <a:solidFill>
                  <a:schemeClr val="tx1"/>
                </a:solidFill>
                <a:latin typeface="Arial" panose="020B0604020202020204" pitchFamily="34" charset="0"/>
              </a:defRPr>
            </a:lvl5pPr>
            <a:lvl6pPr marL="25146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18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290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62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gn="ctr" eaLnBrk="1" hangingPunct="1">
              <a:lnSpc>
                <a:spcPct val="100000"/>
              </a:lnSpc>
              <a:spcBef>
                <a:spcPct val="0"/>
              </a:spcBef>
              <a:buClrTx/>
              <a:buSzTx/>
              <a:buFontTx/>
              <a:buNone/>
            </a:pPr>
            <a:fld id="{9F32964D-CAC1-40E5-A025-AABFF43F0A10}" type="slidenum">
              <a:rPr lang="en-US" sz="1000"/>
              <a:pPr algn="ctr" eaLnBrk="1" hangingPunct="1">
                <a:lnSpc>
                  <a:spcPct val="100000"/>
                </a:lnSpc>
                <a:spcBef>
                  <a:spcPct val="0"/>
                </a:spcBef>
                <a:buClrTx/>
                <a:buSzTx/>
                <a:buFontTx/>
                <a:buNone/>
              </a:pPr>
              <a:t>31</a:t>
            </a:fld>
            <a:endParaRPr lang="en-US" sz="10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6199" tIns="46199" rIns="46199" bIns="46199"/>
          <a:lstStyle/>
          <a:p>
            <a:endParaRPr lang="en-US" smtClean="0">
              <a:latin typeface="Arial" panose="020B0604020202020204" pitchFamily="34" charset="0"/>
            </a:endParaRPr>
          </a:p>
        </p:txBody>
      </p:sp>
    </p:spTree>
    <p:extLst>
      <p:ext uri="{BB962C8B-B14F-4D97-AF65-F5344CB8AC3E}">
        <p14:creationId xmlns:p14="http://schemas.microsoft.com/office/powerpoint/2010/main" val="2606272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txBox="1">
            <a:spLocks noGrp="1" noChangeArrowheads="1"/>
          </p:cNvSpPr>
          <p:nvPr/>
        </p:nvSpPr>
        <p:spPr bwMode="auto">
          <a:xfrm>
            <a:off x="3154363" y="90471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951" tIns="46564" rIns="45951" bIns="46564" anchor="b">
            <a:spAutoFit/>
          </a:bodyPr>
          <a:lstStyle>
            <a:lvl1pPr defTabSz="931863">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1863">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3000" indent="-228600" defTabSz="931863">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0200" indent="-228600" defTabSz="931863">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7400" indent="-228600" defTabSz="931863">
              <a:lnSpc>
                <a:spcPct val="90000"/>
              </a:lnSpc>
              <a:spcBef>
                <a:spcPct val="15000"/>
              </a:spcBef>
              <a:buClr>
                <a:srgbClr val="008080"/>
              </a:buClr>
              <a:buChar char="–"/>
              <a:defRPr sz="1200">
                <a:solidFill>
                  <a:schemeClr val="tx1"/>
                </a:solidFill>
                <a:latin typeface="Arial" panose="020B0604020202020204" pitchFamily="34" charset="0"/>
              </a:defRPr>
            </a:lvl5pPr>
            <a:lvl6pPr marL="25146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18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290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6200" indent="-228600" defTabSz="931863"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gn="ctr" eaLnBrk="1" hangingPunct="1">
              <a:lnSpc>
                <a:spcPct val="100000"/>
              </a:lnSpc>
              <a:spcBef>
                <a:spcPct val="0"/>
              </a:spcBef>
              <a:buClrTx/>
              <a:buSzTx/>
              <a:buFontTx/>
              <a:buNone/>
            </a:pPr>
            <a:fld id="{242959EB-1C55-4581-9F89-8F84A760C8BB}" type="slidenum">
              <a:rPr lang="en-US" sz="1000"/>
              <a:pPr algn="ctr" eaLnBrk="1" hangingPunct="1">
                <a:lnSpc>
                  <a:spcPct val="100000"/>
                </a:lnSpc>
                <a:spcBef>
                  <a:spcPct val="0"/>
                </a:spcBef>
                <a:buClrTx/>
                <a:buSzTx/>
                <a:buFontTx/>
                <a:buNone/>
              </a:pPr>
              <a:t>32</a:t>
            </a:fld>
            <a:endParaRPr lang="en-US" sz="100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6130" tIns="46130" rIns="46130" bIns="46130"/>
          <a:lstStyle/>
          <a:p>
            <a:endParaRPr lang="en-US" smtClean="0">
              <a:latin typeface="Arial" panose="020B0604020202020204" pitchFamily="34" charset="0"/>
            </a:endParaRPr>
          </a:p>
        </p:txBody>
      </p:sp>
    </p:spTree>
    <p:extLst>
      <p:ext uri="{BB962C8B-B14F-4D97-AF65-F5344CB8AC3E}">
        <p14:creationId xmlns:p14="http://schemas.microsoft.com/office/powerpoint/2010/main" val="30424190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sldNum" sz="quarter" idx="5"/>
          </p:nvPr>
        </p:nvSpPr>
        <p:spPr>
          <a:xfrm>
            <a:off x="3148013" y="9034463"/>
            <a:ext cx="704850"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defRPr>
                <a:solidFill>
                  <a:schemeClr val="tx1"/>
                </a:solidFill>
                <a:latin typeface="Arial" panose="020B0604020202020204" pitchFamily="34" charset="0"/>
              </a:defRPr>
            </a:lvl1pPr>
            <a:lvl2pPr marL="742950" indent="-285750" defTabSz="928688">
              <a:defRPr>
                <a:solidFill>
                  <a:schemeClr val="tx1"/>
                </a:solidFill>
                <a:latin typeface="Arial" panose="020B0604020202020204" pitchFamily="34" charset="0"/>
              </a:defRPr>
            </a:lvl2pPr>
            <a:lvl3pPr marL="1143000" indent="-228600" defTabSz="928688">
              <a:defRPr>
                <a:solidFill>
                  <a:schemeClr val="tx1"/>
                </a:solidFill>
                <a:latin typeface="Arial" panose="020B0604020202020204" pitchFamily="34" charset="0"/>
              </a:defRPr>
            </a:lvl3pPr>
            <a:lvl4pPr marL="1600200" indent="-228600" defTabSz="928688">
              <a:defRPr>
                <a:solidFill>
                  <a:schemeClr val="tx1"/>
                </a:solidFill>
                <a:latin typeface="Arial" panose="020B0604020202020204" pitchFamily="34" charset="0"/>
              </a:defRPr>
            </a:lvl4pPr>
            <a:lvl5pPr marL="2057400" indent="-228600" defTabSz="928688">
              <a:defRPr>
                <a:solidFill>
                  <a:schemeClr val="tx1"/>
                </a:solidFill>
                <a:latin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defRPr>
            </a:lvl9pPr>
          </a:lstStyle>
          <a:p>
            <a:fld id="{718538B5-9B50-47DE-9377-FCC2D08C4E18}" type="slidenum">
              <a:rPr lang="en-US" smtClean="0"/>
              <a:pPr/>
              <a:t>33</a:t>
            </a:fld>
            <a:endParaRPr lang="en-US" smtClean="0"/>
          </a:p>
        </p:txBody>
      </p:sp>
      <p:sp>
        <p:nvSpPr>
          <p:cNvPr id="22531" name="Slide Image Placeholder 1"/>
          <p:cNvSpPr>
            <a:spLocks noGrp="1" noRot="1" noChangeAspect="1" noTextEdit="1"/>
          </p:cNvSpPr>
          <p:nvPr>
            <p:ph type="sldImg"/>
          </p:nvPr>
        </p:nvSpPr>
        <p:spPr>
          <a:xfrm>
            <a:off x="1177925" y="696913"/>
            <a:ext cx="4641850" cy="3481387"/>
          </a:xfrm>
          <a:ln w="12700"/>
        </p:spPr>
      </p:sp>
      <p:sp>
        <p:nvSpPr>
          <p:cNvPr id="22532" name="Notes Placeholder 2"/>
          <p:cNvSpPr>
            <a:spLocks noGrp="1"/>
          </p:cNvSpPr>
          <p:nvPr>
            <p:ph type="body" idx="1"/>
          </p:nvPr>
        </p:nvSpPr>
        <p:spPr>
          <a:xfrm>
            <a:off x="700088" y="4410075"/>
            <a:ext cx="5597525" cy="41767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20" tIns="45711" rIns="91420" bIns="45711"/>
          <a:lstStyle/>
          <a:p>
            <a:pPr marL="0" indent="0"/>
            <a:endParaRPr lang="en-US" smtClean="0">
              <a:latin typeface="Arial" panose="020B0604020202020204" pitchFamily="34" charset="0"/>
            </a:endParaRPr>
          </a:p>
        </p:txBody>
      </p:sp>
    </p:spTree>
    <p:extLst>
      <p:ext uri="{BB962C8B-B14F-4D97-AF65-F5344CB8AC3E}">
        <p14:creationId xmlns:p14="http://schemas.microsoft.com/office/powerpoint/2010/main" val="2143247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87A4CB9-A249-4D16-A7EE-00D0DD445217}" type="slidenum">
              <a:rPr lang="en-US" altLang="en-US"/>
              <a:pPr>
                <a:spcBef>
                  <a:spcPct val="0"/>
                </a:spcBef>
              </a:pPr>
              <a:t>34</a:t>
            </a:fld>
            <a:endParaRPr lang="en-US" altLang="en-US"/>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32246769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txBox="1">
            <a:spLocks noGrp="1" noChangeArrowheads="1"/>
          </p:cNvSpPr>
          <p:nvPr/>
        </p:nvSpPr>
        <p:spPr bwMode="auto">
          <a:xfrm>
            <a:off x="3155950" y="9047163"/>
            <a:ext cx="701675" cy="247650"/>
          </a:xfrm>
          <a:prstGeom prst="rect">
            <a:avLst/>
          </a:prstGeom>
          <a:noFill/>
          <a:ln w="9525">
            <a:noFill/>
            <a:miter lim="800000"/>
            <a:headEnd/>
            <a:tailEnd/>
          </a:ln>
        </p:spPr>
        <p:txBody>
          <a:bodyPr lIns="46020" tIns="46634" rIns="46020" bIns="46634" anchor="b">
            <a:spAutoFit/>
          </a:bodyPr>
          <a:lstStyle/>
          <a:p>
            <a:pPr algn="ctr" defTabSz="931863"/>
            <a:fld id="{0EAA8C4A-BC29-40DC-9F9E-31DE45237C83}" type="slidenum">
              <a:rPr lang="en-US" sz="1000"/>
              <a:pPr algn="ctr" defTabSz="931863"/>
              <a:t>35</a:t>
            </a:fld>
            <a:endParaRPr lang="en-US" sz="100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lIns="46199" tIns="46199" rIns="46199" bIns="46199"/>
          <a:lstStyle/>
          <a:p>
            <a:endParaRPr lang="en-US" smtClean="0"/>
          </a:p>
        </p:txBody>
      </p:sp>
    </p:spTree>
    <p:extLst>
      <p:ext uri="{BB962C8B-B14F-4D97-AF65-F5344CB8AC3E}">
        <p14:creationId xmlns:p14="http://schemas.microsoft.com/office/powerpoint/2010/main" val="428752102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txBox="1">
            <a:spLocks noGrp="1" noChangeArrowheads="1"/>
          </p:cNvSpPr>
          <p:nvPr/>
        </p:nvSpPr>
        <p:spPr bwMode="auto">
          <a:xfrm>
            <a:off x="3154363" y="9047163"/>
            <a:ext cx="704850" cy="247650"/>
          </a:xfrm>
          <a:prstGeom prst="rect">
            <a:avLst/>
          </a:prstGeom>
          <a:noFill/>
          <a:ln w="9525">
            <a:noFill/>
            <a:miter lim="800000"/>
            <a:headEnd/>
            <a:tailEnd/>
          </a:ln>
        </p:spPr>
        <p:txBody>
          <a:bodyPr lIns="45946" tIns="46559" rIns="45946" bIns="46559" anchor="b">
            <a:spAutoFit/>
          </a:bodyPr>
          <a:lstStyle/>
          <a:p>
            <a:pPr algn="ctr" defTabSz="928688"/>
            <a:fld id="{324A1447-8C1B-40F6-B95A-86064C4AA679}" type="slidenum">
              <a:rPr lang="en-US" sz="1000"/>
              <a:pPr algn="ctr" defTabSz="928688"/>
              <a:t>36</a:t>
            </a:fld>
            <a:endParaRPr lang="en-US" sz="10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6905010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txBox="1">
            <a:spLocks noGrp="1" noChangeArrowheads="1"/>
          </p:cNvSpPr>
          <p:nvPr/>
        </p:nvSpPr>
        <p:spPr bwMode="auto">
          <a:xfrm>
            <a:off x="3154363" y="90471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951" tIns="46564" rIns="45951" bIns="46564" anchor="b">
            <a:spAutoFit/>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3DE58167-4326-49AF-8D6D-746603D2A7F0}" type="slidenum">
              <a:rPr lang="en-US" sz="1000"/>
              <a:pPr algn="ctr"/>
              <a:t>37</a:t>
            </a:fld>
            <a:endParaRPr lang="en-US" sz="10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7096849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p:cNvSpPr txBox="1">
            <a:spLocks noGrp="1" noChangeArrowheads="1"/>
          </p:cNvSpPr>
          <p:nvPr/>
        </p:nvSpPr>
        <p:spPr bwMode="auto">
          <a:xfrm>
            <a:off x="3155950" y="9047163"/>
            <a:ext cx="7016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020" tIns="46634" rIns="46020" bIns="46634" anchor="b">
            <a:spAutoFit/>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B7D63D24-E111-4B6A-8F96-C4A0A7FD567A}" type="slidenum">
              <a:rPr lang="en-US" sz="1000"/>
              <a:pPr algn="ctr"/>
              <a:t>38</a:t>
            </a:fld>
            <a:endParaRPr lang="en-US" sz="100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6199" tIns="46199" rIns="46199" bIns="46199"/>
          <a:lstStyle/>
          <a:p>
            <a:endParaRPr lang="en-US" smtClean="0">
              <a:latin typeface="Arial" panose="020B0604020202020204" pitchFamily="34" charset="0"/>
            </a:endParaRPr>
          </a:p>
        </p:txBody>
      </p:sp>
    </p:spTree>
    <p:extLst>
      <p:ext uri="{BB962C8B-B14F-4D97-AF65-F5344CB8AC3E}">
        <p14:creationId xmlns:p14="http://schemas.microsoft.com/office/powerpoint/2010/main" val="10952942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BC42D317-78A5-4794-8EF1-9D25E7EA23BC}" type="slidenum">
              <a:rPr lang="en-US" sz="1000" smtClean="0"/>
              <a:pPr>
                <a:lnSpc>
                  <a:spcPct val="100000"/>
                </a:lnSpc>
                <a:spcBef>
                  <a:spcPct val="0"/>
                </a:spcBef>
                <a:buClrTx/>
                <a:buSzTx/>
                <a:buFontTx/>
                <a:buNone/>
              </a:pPr>
              <a:t>39</a:t>
            </a:fld>
            <a:endParaRPr lang="en-US" sz="100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7622012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2202635C-E3FC-4DB0-A4EC-06F088ADCA41}" type="slidenum">
              <a:rPr lang="en-US" sz="1000" smtClean="0"/>
              <a:pPr>
                <a:lnSpc>
                  <a:spcPct val="100000"/>
                </a:lnSpc>
                <a:spcBef>
                  <a:spcPct val="0"/>
                </a:spcBef>
                <a:buClrTx/>
                <a:buSzTx/>
                <a:buFontTx/>
                <a:buNone/>
              </a:pPr>
              <a:t>40</a:t>
            </a:fld>
            <a:endParaRPr lang="en-US" sz="1000"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9950130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36974712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58D429C6-BE57-4797-9872-A26521F41F57}" type="slidenum">
              <a:rPr lang="en-US" sz="1000" smtClean="0"/>
              <a:pPr>
                <a:lnSpc>
                  <a:spcPct val="100000"/>
                </a:lnSpc>
                <a:spcBef>
                  <a:spcPct val="0"/>
                </a:spcBef>
                <a:buClrTx/>
                <a:buSzTx/>
                <a:buFontTx/>
                <a:buNone/>
              </a:pPr>
              <a:t>41</a:t>
            </a:fld>
            <a:endParaRPr lang="en-US" sz="1000" smtClean="0"/>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5970973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518682E-40AB-4E4A-ADFE-BE84A0960FFA}" type="slidenum">
              <a:rPr lang="en-US" smtClean="0"/>
              <a:pPr/>
              <a:t>42</a:t>
            </a:fld>
            <a:endParaRPr lang="en-US" smtClean="0"/>
          </a:p>
        </p:txBody>
      </p:sp>
    </p:spTree>
    <p:extLst>
      <p:ext uri="{BB962C8B-B14F-4D97-AF65-F5344CB8AC3E}">
        <p14:creationId xmlns:p14="http://schemas.microsoft.com/office/powerpoint/2010/main" val="27135374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
        <p:nvSpPr>
          <p:cNvPr id="993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FB98BDF-57A3-4C21-86BF-ED58E61560FD}" type="slidenum">
              <a:rPr lang="en-US" smtClean="0"/>
              <a:pPr/>
              <a:t>43</a:t>
            </a:fld>
            <a:endParaRPr lang="en-US" smtClean="0"/>
          </a:p>
        </p:txBody>
      </p:sp>
    </p:spTree>
    <p:extLst>
      <p:ext uri="{BB962C8B-B14F-4D97-AF65-F5344CB8AC3E}">
        <p14:creationId xmlns:p14="http://schemas.microsoft.com/office/powerpoint/2010/main" val="411241273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1181100" y="700088"/>
            <a:ext cx="4635500" cy="3478212"/>
          </a:xfrm>
          <a:solidFill>
            <a:srgbClr val="FFFFFF"/>
          </a:solidFill>
          <a:ln/>
        </p:spPr>
      </p:sp>
      <p:sp>
        <p:nvSpPr>
          <p:cNvPr id="102403" name="Rectangle 3"/>
          <p:cNvSpPr>
            <a:spLocks noGrp="1" noChangeArrowheads="1"/>
          </p:cNvSpPr>
          <p:nvPr>
            <p:ph type="body" idx="1"/>
          </p:nvPr>
        </p:nvSpPr>
        <p:spPr>
          <a:xfrm>
            <a:off x="901700" y="4410075"/>
            <a:ext cx="5189538" cy="4173538"/>
          </a:xfrm>
          <a:solidFill>
            <a:srgbClr val="FFFFFF"/>
          </a:solidFill>
          <a:ln>
            <a:solidFill>
              <a:srgbClr val="000000"/>
            </a:solidFill>
          </a:ln>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5994241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xfrm>
            <a:off x="919163" y="746125"/>
            <a:ext cx="4959350" cy="3721100"/>
          </a:xfrm>
          <a:solidFill>
            <a:srgbClr val="FFFFFF"/>
          </a:solidFill>
          <a:ln/>
        </p:spPr>
      </p:sp>
      <p:sp>
        <p:nvSpPr>
          <p:cNvPr id="104451" name="Rectangle 3"/>
          <p:cNvSpPr>
            <a:spLocks noGrp="1" noChangeArrowheads="1"/>
          </p:cNvSpPr>
          <p:nvPr>
            <p:ph type="body" idx="1"/>
          </p:nvPr>
        </p:nvSpPr>
        <p:spPr>
          <a:xfrm>
            <a:off x="876300" y="4716463"/>
            <a:ext cx="5040313" cy="4462462"/>
          </a:xfrm>
          <a:solidFill>
            <a:srgbClr val="FFFFFF"/>
          </a:solidFill>
          <a:ln>
            <a:solidFill>
              <a:srgbClr val="000000"/>
            </a:solidFill>
          </a:ln>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41815552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BA7D0BFB-2183-41D6-A6E0-560F2AF755DD}" type="slidenum">
              <a:rPr lang="en-US" sz="1000" smtClean="0"/>
              <a:pPr>
                <a:lnSpc>
                  <a:spcPct val="100000"/>
                </a:lnSpc>
                <a:spcBef>
                  <a:spcPct val="0"/>
                </a:spcBef>
                <a:buClrTx/>
                <a:buSzTx/>
                <a:buFontTx/>
                <a:buNone/>
              </a:pPr>
              <a:t>47</a:t>
            </a:fld>
            <a:endParaRPr lang="en-US" sz="1000" smtClean="0"/>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367802728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28688">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3000" indent="-228600" defTabSz="928688">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0200" indent="-228600" defTabSz="928688">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7400" indent="-228600" defTabSz="928688">
              <a:lnSpc>
                <a:spcPct val="90000"/>
              </a:lnSpc>
              <a:spcBef>
                <a:spcPct val="15000"/>
              </a:spcBef>
              <a:buClr>
                <a:srgbClr val="008080"/>
              </a:buClr>
              <a:buChar char="–"/>
              <a:defRPr sz="1200">
                <a:solidFill>
                  <a:schemeClr val="tx1"/>
                </a:solidFill>
                <a:latin typeface="Arial" panose="020B0604020202020204" pitchFamily="34" charset="0"/>
              </a:defRPr>
            </a:lvl5pPr>
            <a:lvl6pPr marL="2514600"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1800"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29000"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6200" indent="-228600" defTabSz="928688"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1ECABD82-5FE7-4618-9C78-0F1F01779C23}" type="slidenum">
              <a:rPr lang="en-US" sz="1000" smtClean="0">
                <a:solidFill>
                  <a:srgbClr val="000000"/>
                </a:solidFill>
              </a:rPr>
              <a:pPr>
                <a:lnSpc>
                  <a:spcPct val="100000"/>
                </a:lnSpc>
                <a:spcBef>
                  <a:spcPct val="0"/>
                </a:spcBef>
                <a:buClrTx/>
                <a:buSzTx/>
                <a:buFontTx/>
                <a:buNone/>
              </a:pPr>
              <a:t>48</a:t>
            </a:fld>
            <a:endParaRPr lang="en-US" sz="1000" smtClean="0">
              <a:solidFill>
                <a:srgbClr val="000000"/>
              </a:solidFill>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z="2400" smtClean="0">
              <a:latin typeface="Arial" panose="020B0604020202020204" pitchFamily="34" charset="0"/>
            </a:endParaRPr>
          </a:p>
        </p:txBody>
      </p:sp>
    </p:spTree>
    <p:extLst>
      <p:ext uri="{BB962C8B-B14F-4D97-AF65-F5344CB8AC3E}">
        <p14:creationId xmlns:p14="http://schemas.microsoft.com/office/powerpoint/2010/main" val="12986061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Rot="1" noChangeAspect="1" noChangeArrowheads="1" noTextEdit="1"/>
          </p:cNvSpPr>
          <p:nvPr>
            <p:ph type="sldImg"/>
          </p:nvPr>
        </p:nvSpPr>
        <p:spPr>
          <a:ln/>
        </p:spPr>
      </p:sp>
      <p:sp>
        <p:nvSpPr>
          <p:cNvPr id="252931" name="Rectangle 3"/>
          <p:cNvSpPr>
            <a:spLocks noGrp="1" noChangeArrowheads="1"/>
          </p:cNvSpPr>
          <p:nvPr>
            <p:ph type="body" idx="1"/>
          </p:nvPr>
        </p:nvSpPr>
        <p:spPr>
          <a:noFill/>
          <a:ln/>
        </p:spPr>
        <p:txBody>
          <a:bodyPr/>
          <a:lstStyle/>
          <a:p>
            <a:endParaRPr lang="en-US" sz="2400" dirty="0" smtClean="0"/>
          </a:p>
        </p:txBody>
      </p:sp>
    </p:spTree>
    <p:extLst>
      <p:ext uri="{BB962C8B-B14F-4D97-AF65-F5344CB8AC3E}">
        <p14:creationId xmlns:p14="http://schemas.microsoft.com/office/powerpoint/2010/main" val="237816897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txBox="1">
            <a:spLocks noGrp="1" noChangeArrowheads="1"/>
          </p:cNvSpPr>
          <p:nvPr/>
        </p:nvSpPr>
        <p:spPr bwMode="auto">
          <a:xfrm>
            <a:off x="3155950" y="9047163"/>
            <a:ext cx="701675"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6020" tIns="46634" rIns="46020" bIns="46634" anchor="b">
            <a:spAutoFit/>
          </a:bodyPr>
          <a:lstStyle>
            <a:lvl1pPr defTabSz="931863">
              <a:defRPr>
                <a:solidFill>
                  <a:schemeClr val="tx1"/>
                </a:solidFill>
                <a:latin typeface="Arial" panose="020B0604020202020204" pitchFamily="34" charset="0"/>
              </a:defRPr>
            </a:lvl1pPr>
            <a:lvl2pPr marL="742950" indent="-285750" defTabSz="931863">
              <a:defRPr>
                <a:solidFill>
                  <a:schemeClr val="tx1"/>
                </a:solidFill>
                <a:latin typeface="Arial" panose="020B0604020202020204" pitchFamily="34" charset="0"/>
              </a:defRPr>
            </a:lvl2pPr>
            <a:lvl3pPr marL="1143000" indent="-228600" defTabSz="931863">
              <a:defRPr>
                <a:solidFill>
                  <a:schemeClr val="tx1"/>
                </a:solidFill>
                <a:latin typeface="Arial" panose="020B0604020202020204" pitchFamily="34" charset="0"/>
              </a:defRPr>
            </a:lvl3pPr>
            <a:lvl4pPr marL="1600200" indent="-228600" defTabSz="931863">
              <a:defRPr>
                <a:solidFill>
                  <a:schemeClr val="tx1"/>
                </a:solidFill>
                <a:latin typeface="Arial" panose="020B0604020202020204" pitchFamily="34" charset="0"/>
              </a:defRPr>
            </a:lvl4pPr>
            <a:lvl5pPr marL="2057400" indent="-228600" defTabSz="931863">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algn="ctr"/>
            <a:fld id="{D3184FB0-C81A-4638-BEE7-D10B4E8B1A67}" type="slidenum">
              <a:rPr lang="en-US" sz="1000">
                <a:cs typeface="Arial" panose="020B0604020202020204" pitchFamily="34" charset="0"/>
              </a:rPr>
              <a:pPr algn="ctr"/>
              <a:t>50</a:t>
            </a:fld>
            <a:endParaRPr lang="en-US" sz="1000">
              <a:cs typeface="Arial" panose="020B0604020202020204" pitchFamily="34"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6199" tIns="46199" rIns="46199" bIns="46199"/>
          <a:lstStyle/>
          <a:p>
            <a:endParaRPr lang="en-US" smtClean="0">
              <a:latin typeface="Arial" panose="020B0604020202020204" pitchFamily="34" charset="0"/>
            </a:endParaRPr>
          </a:p>
        </p:txBody>
      </p:sp>
    </p:spTree>
    <p:extLst>
      <p:ext uri="{BB962C8B-B14F-4D97-AF65-F5344CB8AC3E}">
        <p14:creationId xmlns:p14="http://schemas.microsoft.com/office/powerpoint/2010/main" val="40282845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E19F311-31B5-4DFA-A883-1DAC86264FD0}" type="slidenum">
              <a:rPr lang="en-US" smtClean="0"/>
              <a:pPr/>
              <a:t>51</a:t>
            </a:fld>
            <a:endParaRPr lang="en-US" smtClean="0"/>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943532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3"/>
          <p:cNvSpPr>
            <a:spLocks noGrp="1" noChangeArrowheads="1"/>
          </p:cNvSpPr>
          <p:nvPr>
            <p:ph type="sldNum" sz="quarter" idx="5"/>
          </p:nvPr>
        </p:nvSpPr>
        <p:spPr>
          <a:xfrm>
            <a:off x="3148013" y="9034465"/>
            <a:ext cx="704850" cy="247650"/>
          </a:xfrm>
        </p:spPr>
        <p:txBody>
          <a:bodyPr/>
          <a:lstStyle/>
          <a:p>
            <a:pPr defTabSz="927140">
              <a:defRPr/>
            </a:pPr>
            <a:fld id="{5858BD08-603D-48F8-9A20-C039EB7A66EE}" type="slidenum">
              <a:rPr lang="en-US" smtClean="0">
                <a:solidFill>
                  <a:srgbClr val="000000"/>
                </a:solidFill>
              </a:rPr>
              <a:pPr defTabSz="927140">
                <a:defRPr/>
              </a:pPr>
              <a:t>5</a:t>
            </a:fld>
            <a:endParaRPr lang="en-US" dirty="0" smtClean="0">
              <a:solidFill>
                <a:srgbClr val="000000"/>
              </a:solidFill>
            </a:endParaRPr>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a:ln/>
        </p:spPr>
        <p:txBody>
          <a:bodyPr/>
          <a:lstStyle/>
          <a:p>
            <a:endParaRPr lang="en-US" sz="2400" dirty="0" smtClean="0"/>
          </a:p>
        </p:txBody>
      </p:sp>
    </p:spTree>
    <p:extLst>
      <p:ext uri="{BB962C8B-B14F-4D97-AF65-F5344CB8AC3E}">
        <p14:creationId xmlns:p14="http://schemas.microsoft.com/office/powerpoint/2010/main" val="102708824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endParaRPr lang="en-US" sz="2400" dirty="0" smtClean="0">
              <a:latin typeface="Arial" pitchFamily="34" charset="0"/>
            </a:endParaRPr>
          </a:p>
        </p:txBody>
      </p:sp>
    </p:spTree>
    <p:extLst>
      <p:ext uri="{BB962C8B-B14F-4D97-AF65-F5344CB8AC3E}">
        <p14:creationId xmlns:p14="http://schemas.microsoft.com/office/powerpoint/2010/main" val="1031864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lnSpc>
                <a:spcPct val="90000"/>
              </a:lnSpc>
              <a:spcBef>
                <a:spcPct val="100000"/>
              </a:spcBef>
              <a:buClr>
                <a:srgbClr val="008080"/>
              </a:buClr>
              <a:buSzPct val="85000"/>
              <a:buFont typeface="Wingdings" panose="05000000000000000000" pitchFamily="2" charset="2"/>
              <a:buChar char="n"/>
              <a:defRPr sz="1400">
                <a:solidFill>
                  <a:schemeClr val="tx1"/>
                </a:solidFill>
                <a:latin typeface="Arial" panose="020B0604020202020204" pitchFamily="34" charset="0"/>
              </a:defRPr>
            </a:lvl1pPr>
            <a:lvl2pPr marL="742950" indent="-285750" defTabSz="930275">
              <a:lnSpc>
                <a:spcPct val="90000"/>
              </a:lnSpc>
              <a:spcBef>
                <a:spcPct val="50000"/>
              </a:spcBef>
              <a:buClr>
                <a:srgbClr val="008080"/>
              </a:buClr>
              <a:buFont typeface="Wingdings" panose="05000000000000000000" pitchFamily="2" charset="2"/>
              <a:buChar char="w"/>
              <a:defRPr sz="1200">
                <a:solidFill>
                  <a:schemeClr val="tx1"/>
                </a:solidFill>
                <a:latin typeface="Arial" panose="020B0604020202020204" pitchFamily="34" charset="0"/>
              </a:defRPr>
            </a:lvl2pPr>
            <a:lvl3pPr marL="1144588" indent="-228600" defTabSz="930275">
              <a:lnSpc>
                <a:spcPct val="90000"/>
              </a:lnSpc>
              <a:spcBef>
                <a:spcPct val="25000"/>
              </a:spcBef>
              <a:buClr>
                <a:srgbClr val="008080"/>
              </a:buClr>
              <a:buFont typeface="Arial" panose="020B0604020202020204" pitchFamily="34" charset="0"/>
              <a:buChar char="–"/>
              <a:defRPr sz="1200">
                <a:solidFill>
                  <a:schemeClr val="tx1"/>
                </a:solidFill>
                <a:latin typeface="Arial" panose="020B0604020202020204" pitchFamily="34" charset="0"/>
              </a:defRPr>
            </a:lvl3pPr>
            <a:lvl4pPr marL="1601788" indent="-228600" defTabSz="930275">
              <a:lnSpc>
                <a:spcPct val="90000"/>
              </a:lnSpc>
              <a:spcBef>
                <a:spcPct val="15000"/>
              </a:spcBef>
              <a:buClr>
                <a:srgbClr val="008080"/>
              </a:buClr>
              <a:buFont typeface="Wingdings" panose="05000000000000000000" pitchFamily="2" charset="2"/>
              <a:buChar char="§"/>
              <a:defRPr sz="1200">
                <a:solidFill>
                  <a:schemeClr val="tx1"/>
                </a:solidFill>
                <a:latin typeface="Arial" panose="020B0604020202020204" pitchFamily="34" charset="0"/>
              </a:defRPr>
            </a:lvl4pPr>
            <a:lvl5pPr marL="2058988" indent="-228600" defTabSz="930275">
              <a:lnSpc>
                <a:spcPct val="90000"/>
              </a:lnSpc>
              <a:spcBef>
                <a:spcPct val="15000"/>
              </a:spcBef>
              <a:buClr>
                <a:srgbClr val="008080"/>
              </a:buClr>
              <a:buChar char="–"/>
              <a:defRPr sz="1200">
                <a:solidFill>
                  <a:schemeClr val="tx1"/>
                </a:solidFill>
                <a:latin typeface="Arial" panose="020B0604020202020204" pitchFamily="34" charset="0"/>
              </a:defRPr>
            </a:lvl5pPr>
            <a:lvl6pPr marL="25161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6pPr>
            <a:lvl7pPr marL="29733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7pPr>
            <a:lvl8pPr marL="34305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8pPr>
            <a:lvl9pPr marL="3887788" indent="-228600" defTabSz="930275" eaLnBrk="0" fontAlgn="base" hangingPunct="0">
              <a:lnSpc>
                <a:spcPct val="90000"/>
              </a:lnSpc>
              <a:spcBef>
                <a:spcPct val="15000"/>
              </a:spcBef>
              <a:spcAft>
                <a:spcPct val="0"/>
              </a:spcAft>
              <a:buClr>
                <a:srgbClr val="008080"/>
              </a:buClr>
              <a:buChar char="–"/>
              <a:defRPr sz="1200">
                <a:solidFill>
                  <a:schemeClr val="tx1"/>
                </a:solidFill>
                <a:latin typeface="Arial" panose="020B0604020202020204" pitchFamily="34" charset="0"/>
              </a:defRPr>
            </a:lvl9pPr>
          </a:lstStyle>
          <a:p>
            <a:pPr>
              <a:lnSpc>
                <a:spcPct val="100000"/>
              </a:lnSpc>
              <a:spcBef>
                <a:spcPct val="0"/>
              </a:spcBef>
              <a:buClrTx/>
              <a:buSzTx/>
              <a:buFontTx/>
              <a:buNone/>
            </a:pPr>
            <a:fld id="{7E7BE1A6-7F8C-4196-89DC-3992B7F8D005}" type="slidenum">
              <a:rPr lang="en-US" sz="1000" smtClean="0"/>
              <a:pPr>
                <a:lnSpc>
                  <a:spcPct val="100000"/>
                </a:lnSpc>
                <a:spcBef>
                  <a:spcPct val="0"/>
                </a:spcBef>
                <a:buClrTx/>
                <a:buSzTx/>
                <a:buFontTx/>
                <a:buNone/>
              </a:pPr>
              <a:t>53</a:t>
            </a:fld>
            <a:endParaRPr lang="en-US" sz="1000"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111019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z="2400" smtClean="0">
              <a:latin typeface="Arial" panose="020B0604020202020204" pitchFamily="34" charset="0"/>
            </a:endParaRPr>
          </a:p>
        </p:txBody>
      </p:sp>
    </p:spTree>
    <p:extLst>
      <p:ext uri="{BB962C8B-B14F-4D97-AF65-F5344CB8AC3E}">
        <p14:creationId xmlns:p14="http://schemas.microsoft.com/office/powerpoint/2010/main" val="1529475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BE7FC54-9E5C-4662-9649-B3108D5371A3}" type="slidenum">
              <a:rPr lang="en-US" smtClean="0"/>
              <a:pPr/>
              <a:t>7</a:t>
            </a:fld>
            <a:endParaRPr lang="en-US" smtClean="0"/>
          </a:p>
        </p:txBody>
      </p:sp>
    </p:spTree>
    <p:extLst>
      <p:ext uri="{BB962C8B-B14F-4D97-AF65-F5344CB8AC3E}">
        <p14:creationId xmlns:p14="http://schemas.microsoft.com/office/powerpoint/2010/main" val="1599779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txBox="1">
            <a:spLocks noGrp="1" noChangeArrowheads="1"/>
          </p:cNvSpPr>
          <p:nvPr/>
        </p:nvSpPr>
        <p:spPr bwMode="auto">
          <a:xfrm>
            <a:off x="3154363" y="9047163"/>
            <a:ext cx="7048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874" tIns="46487" rIns="45874" bIns="46487" anchor="b">
            <a:spAutoFit/>
          </a:bodyPr>
          <a:lstStyle>
            <a:lvl1pPr defTabSz="928688">
              <a:defRPr>
                <a:solidFill>
                  <a:schemeClr val="tx1"/>
                </a:solidFill>
                <a:latin typeface="Arial" panose="020B0604020202020204" pitchFamily="34" charset="0"/>
                <a:cs typeface="Arial" panose="020B0604020202020204" pitchFamily="34" charset="0"/>
              </a:defRPr>
            </a:lvl1pPr>
            <a:lvl2pPr marL="742950" indent="-285750" defTabSz="928688">
              <a:defRPr>
                <a:solidFill>
                  <a:schemeClr val="tx1"/>
                </a:solidFill>
                <a:latin typeface="Arial" panose="020B0604020202020204" pitchFamily="34" charset="0"/>
                <a:cs typeface="Arial" panose="020B0604020202020204" pitchFamily="34" charset="0"/>
              </a:defRPr>
            </a:lvl2pPr>
            <a:lvl3pPr marL="1143000" indent="-228600" defTabSz="928688">
              <a:defRPr>
                <a:solidFill>
                  <a:schemeClr val="tx1"/>
                </a:solidFill>
                <a:latin typeface="Arial" panose="020B0604020202020204" pitchFamily="34" charset="0"/>
                <a:cs typeface="Arial" panose="020B0604020202020204" pitchFamily="34" charset="0"/>
              </a:defRPr>
            </a:lvl3pPr>
            <a:lvl4pPr marL="1600200" indent="-228600" defTabSz="928688">
              <a:defRPr>
                <a:solidFill>
                  <a:schemeClr val="tx1"/>
                </a:solidFill>
                <a:latin typeface="Arial" panose="020B0604020202020204" pitchFamily="34" charset="0"/>
                <a:cs typeface="Arial" panose="020B0604020202020204" pitchFamily="34" charset="0"/>
              </a:defRPr>
            </a:lvl4pPr>
            <a:lvl5pPr marL="2057400" indent="-228600" defTabSz="928688">
              <a:defRPr>
                <a:solidFill>
                  <a:schemeClr val="tx1"/>
                </a:solidFill>
                <a:latin typeface="Arial" panose="020B0604020202020204" pitchFamily="34" charset="0"/>
                <a:cs typeface="Arial" panose="020B0604020202020204" pitchFamily="34" charset="0"/>
              </a:defRPr>
            </a:lvl5pPr>
            <a:lvl6pPr marL="25146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28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fld id="{111E3FE3-76EB-4FEA-806C-5E3C1F1A32FD}" type="slidenum">
              <a:rPr lang="en-US" sz="1000">
                <a:solidFill>
                  <a:srgbClr val="000000"/>
                </a:solidFill>
              </a:rPr>
              <a:pPr algn="ctr"/>
              <a:t>8</a:t>
            </a:fld>
            <a:endParaRPr lang="en-US" sz="1000">
              <a:solidFill>
                <a:srgbClr val="000000"/>
              </a:solidFill>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z="2400" smtClean="0">
              <a:latin typeface="Arial" panose="020B0604020202020204" pitchFamily="34" charset="0"/>
            </a:endParaRPr>
          </a:p>
        </p:txBody>
      </p:sp>
    </p:spTree>
    <p:extLst>
      <p:ext uri="{BB962C8B-B14F-4D97-AF65-F5344CB8AC3E}">
        <p14:creationId xmlns:p14="http://schemas.microsoft.com/office/powerpoint/2010/main" val="1952078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sldNum" sz="quarter" idx="5"/>
          </p:nvPr>
        </p:nvSpPr>
        <p:spPr>
          <a:xfrm>
            <a:off x="3148013" y="9034463"/>
            <a:ext cx="704850" cy="247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cs typeface="Arial" panose="020B0604020202020204" pitchFamily="34" charset="0"/>
              </a:defRPr>
            </a:lvl1pPr>
            <a:lvl2pPr marL="742950" indent="-285750" defTabSz="930275">
              <a:defRPr>
                <a:solidFill>
                  <a:schemeClr val="tx1"/>
                </a:solidFill>
                <a:latin typeface="Arial" panose="020B0604020202020204" pitchFamily="34" charset="0"/>
                <a:cs typeface="Arial" panose="020B0604020202020204" pitchFamily="34" charset="0"/>
              </a:defRPr>
            </a:lvl2pPr>
            <a:lvl3pPr marL="1143000" indent="-228600" defTabSz="930275">
              <a:defRPr>
                <a:solidFill>
                  <a:schemeClr val="tx1"/>
                </a:solidFill>
                <a:latin typeface="Arial" panose="020B0604020202020204" pitchFamily="34" charset="0"/>
                <a:cs typeface="Arial" panose="020B0604020202020204" pitchFamily="34" charset="0"/>
              </a:defRPr>
            </a:lvl3pPr>
            <a:lvl4pPr marL="1600200" indent="-228600" defTabSz="930275">
              <a:defRPr>
                <a:solidFill>
                  <a:schemeClr val="tx1"/>
                </a:solidFill>
                <a:latin typeface="Arial" panose="020B0604020202020204" pitchFamily="34" charset="0"/>
                <a:cs typeface="Arial" panose="020B0604020202020204" pitchFamily="34" charset="0"/>
              </a:defRPr>
            </a:lvl4pPr>
            <a:lvl5pPr marL="2057400" indent="-228600" defTabSz="930275">
              <a:defRPr>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82235FA-E8CA-442A-A6C3-ED7D0B3FFAFA}" type="slidenum">
              <a:rPr lang="en-US" smtClean="0"/>
              <a:pPr/>
              <a:t>9</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mtClean="0">
              <a:latin typeface="Arial" panose="020B0604020202020204" pitchFamily="34" charset="0"/>
            </a:endParaRPr>
          </a:p>
        </p:txBody>
      </p:sp>
    </p:spTree>
    <p:extLst>
      <p:ext uri="{BB962C8B-B14F-4D97-AF65-F5344CB8AC3E}">
        <p14:creationId xmlns:p14="http://schemas.microsoft.com/office/powerpoint/2010/main" val="28494973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83"/>
          <p:cNvSpPr>
            <a:spLocks noChangeArrowheads="1"/>
          </p:cNvSpPr>
          <p:nvPr userDrawn="1"/>
        </p:nvSpPr>
        <p:spPr bwMode="white">
          <a:xfrm>
            <a:off x="0" y="0"/>
            <a:ext cx="91440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smtClean="0"/>
          </a:p>
        </p:txBody>
      </p:sp>
      <p:pic>
        <p:nvPicPr>
          <p:cNvPr id="5" name="Picture 1188" descr="Title Page bar_112409_1pm"/>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68288"/>
            <a:ext cx="9144000" cy="197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80"/>
          <p:cNvSpPr>
            <a:spLocks noChangeArrowheads="1"/>
          </p:cNvSpPr>
          <p:nvPr userDrawn="1"/>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smtClean="0"/>
          </a:p>
        </p:txBody>
      </p:sp>
      <p:pic>
        <p:nvPicPr>
          <p:cNvPr id="7" name="Picture 118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051175" y="838200"/>
            <a:ext cx="30321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8" name="Rectangle 1082"/>
          <p:cNvSpPr>
            <a:spLocks noGrp="1" noChangeArrowheads="1"/>
          </p:cNvSpPr>
          <p:nvPr>
            <p:ph type="ctrTitle"/>
          </p:nvPr>
        </p:nvSpPr>
        <p:spPr bwMode="auto">
          <a:xfrm>
            <a:off x="685800" y="2979738"/>
            <a:ext cx="7772400" cy="649287"/>
          </a:xfrm>
          <a:ln algn="ctr"/>
        </p:spPr>
        <p:txBody>
          <a:bodyPr>
            <a:spAutoFit/>
          </a:bodyPr>
          <a:lstStyle>
            <a:lvl1pPr algn="ctr">
              <a:lnSpc>
                <a:spcPct val="85000"/>
              </a:lnSpc>
              <a:spcBef>
                <a:spcPct val="40000"/>
              </a:spcBef>
              <a:defRPr sz="4300" smtClean="0">
                <a:solidFill>
                  <a:schemeClr val="accent2"/>
                </a:solidFill>
              </a:defRPr>
            </a:lvl1pPr>
          </a:lstStyle>
          <a:p>
            <a:r>
              <a:rPr lang="en-US" smtClean="0"/>
              <a:t>Click to edit Master title style</a:t>
            </a:r>
          </a:p>
        </p:txBody>
      </p:sp>
      <p:sp>
        <p:nvSpPr>
          <p:cNvPr id="81979" name="Rectangle 1083"/>
          <p:cNvSpPr>
            <a:spLocks noGrp="1" noChangeArrowheads="1"/>
          </p:cNvSpPr>
          <p:nvPr>
            <p:ph type="subTitle" idx="1"/>
          </p:nvPr>
        </p:nvSpPr>
        <p:spPr>
          <a:xfrm>
            <a:off x="668338" y="4867275"/>
            <a:ext cx="7807325" cy="430213"/>
          </a:xfrm>
        </p:spPr>
        <p:txBody>
          <a:bodyPr>
            <a:spAutoFit/>
          </a:bodyPr>
          <a:lstStyle>
            <a:lvl1pPr marL="0" indent="0" algn="ctr">
              <a:lnSpc>
                <a:spcPct val="85000"/>
              </a:lnSpc>
              <a:spcBef>
                <a:spcPct val="25000"/>
              </a:spcBef>
              <a:buFont typeface="Wingdings" pitchFamily="2" charset="2"/>
              <a:buNone/>
              <a:defRPr sz="2600" b="1" smtClean="0">
                <a:solidFill>
                  <a:srgbClr val="225A7A"/>
                </a:solidFill>
              </a:defRPr>
            </a:lvl1pPr>
          </a:lstStyle>
          <a:p>
            <a:r>
              <a:rPr lang="en-US" smtClean="0"/>
              <a:t>Click to edit Master subtitle style</a:t>
            </a:r>
          </a:p>
        </p:txBody>
      </p:sp>
      <p:sp>
        <p:nvSpPr>
          <p:cNvPr id="8" name="Rectangle 1184"/>
          <p:cNvSpPr>
            <a:spLocks noGrp="1" noChangeArrowheads="1"/>
          </p:cNvSpPr>
          <p:nvPr>
            <p:ph type="dt" sz="half" idx="10"/>
          </p:nvPr>
        </p:nvSpPr>
        <p:spPr/>
        <p:txBody>
          <a:bodyPr/>
          <a:lstStyle>
            <a:lvl1pPr>
              <a:defRPr/>
            </a:lvl1pPr>
          </a:lstStyle>
          <a:p>
            <a:pPr>
              <a:defRPr/>
            </a:pPr>
            <a:r>
              <a:rPr lang="en-US"/>
              <a:t>12/01/09 - 9pm</a:t>
            </a:r>
          </a:p>
        </p:txBody>
      </p:sp>
      <p:sp>
        <p:nvSpPr>
          <p:cNvPr id="9" name="Rectangle 1185"/>
          <p:cNvSpPr>
            <a:spLocks noGrp="1" noChangeArrowheads="1"/>
          </p:cNvSpPr>
          <p:nvPr>
            <p:ph type="ftr" sz="quarter" idx="11"/>
          </p:nvPr>
        </p:nvSpPr>
        <p:spPr/>
        <p:txBody>
          <a:bodyPr/>
          <a:lstStyle>
            <a:lvl1pPr>
              <a:defRPr/>
            </a:lvl1pPr>
          </a:lstStyle>
          <a:p>
            <a:pPr>
              <a:defRPr/>
            </a:pPr>
            <a:r>
              <a:rPr lang="en-US"/>
              <a:t>eSlide – P6466 – The Financial Crisis and the Future of the P/C</a:t>
            </a:r>
          </a:p>
        </p:txBody>
      </p:sp>
      <p:sp>
        <p:nvSpPr>
          <p:cNvPr id="10" name="Rectangle 1189"/>
          <p:cNvSpPr>
            <a:spLocks noGrp="1" noChangeArrowheads="1"/>
          </p:cNvSpPr>
          <p:nvPr>
            <p:ph type="sldNum" sz="quarter" idx="12"/>
          </p:nvPr>
        </p:nvSpPr>
        <p:spPr/>
        <p:txBody>
          <a:bodyPr/>
          <a:lstStyle>
            <a:lvl1pPr>
              <a:defRPr>
                <a:solidFill>
                  <a:schemeClr val="bg1"/>
                </a:solidFill>
              </a:defRPr>
            </a:lvl1pPr>
          </a:lstStyle>
          <a:p>
            <a:pPr>
              <a:defRPr/>
            </a:pPr>
            <a:fld id="{C7CE44A6-08A3-4EDC-9AA1-B75CAD25D284}" type="slidenum">
              <a:rPr lang="en-US"/>
              <a:pPr>
                <a:defRPr/>
              </a:pPr>
              <a:t>‹#›</a:t>
            </a:fld>
            <a:endParaRPr lang="en-US"/>
          </a:p>
        </p:txBody>
      </p:sp>
    </p:spTree>
    <p:extLst>
      <p:ext uri="{BB962C8B-B14F-4D97-AF65-F5344CB8AC3E}">
        <p14:creationId xmlns:p14="http://schemas.microsoft.com/office/powerpoint/2010/main" val="3437424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5CA3F832-405F-473A-AEBF-6BBA17722A7F}" type="slidenum">
              <a:rPr lang="en-US"/>
              <a:pPr>
                <a:defRPr/>
              </a:pPr>
              <a:t>‹#›</a:t>
            </a:fld>
            <a:endParaRPr lang="en-US"/>
          </a:p>
        </p:txBody>
      </p:sp>
    </p:spTree>
    <p:extLst>
      <p:ext uri="{BB962C8B-B14F-4D97-AF65-F5344CB8AC3E}">
        <p14:creationId xmlns:p14="http://schemas.microsoft.com/office/powerpoint/2010/main" val="317019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able Placeholder 2"/>
          <p:cNvSpPr>
            <a:spLocks noGrp="1"/>
          </p:cNvSpPr>
          <p:nvPr>
            <p:ph type="tbl" idx="1"/>
          </p:nvPr>
        </p:nvSpPr>
        <p:spPr/>
        <p:txBody>
          <a:bodyPr lIns="91440" rIns="91440" rtlCol="0"/>
          <a:lstStyle/>
          <a:p>
            <a:pPr lvl="0"/>
            <a:endParaRPr lang="en-US" noProof="0" smtClean="0"/>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C988CC8D-BC15-42C3-BD28-93F118DEB587}" type="slidenum">
              <a:rPr lang="en-US"/>
              <a:pPr>
                <a:defRPr/>
              </a:pPr>
              <a:t>‹#›</a:t>
            </a:fld>
            <a:endParaRPr lang="en-US"/>
          </a:p>
        </p:txBody>
      </p:sp>
    </p:spTree>
    <p:extLst>
      <p:ext uri="{BB962C8B-B14F-4D97-AF65-F5344CB8AC3E}">
        <p14:creationId xmlns:p14="http://schemas.microsoft.com/office/powerpoint/2010/main" val="2887749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98450" y="90488"/>
            <a:ext cx="7400925" cy="8604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95300" y="1647825"/>
            <a:ext cx="8153400" cy="4652963"/>
          </a:xfrm>
        </p:spPr>
        <p:txBody>
          <a:bodyPr/>
          <a:lstStyle/>
          <a:p>
            <a:pPr lvl="0"/>
            <a:endParaRPr lang="en-US" noProof="0"/>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C238861E-E66A-44C6-BC05-549F3B21ECC8}" type="slidenum">
              <a:rPr lang="en-US"/>
              <a:pPr>
                <a:defRPr/>
              </a:pPr>
              <a:t>‹#›</a:t>
            </a:fld>
            <a:endParaRPr lang="en-US"/>
          </a:p>
        </p:txBody>
      </p:sp>
    </p:spTree>
    <p:extLst>
      <p:ext uri="{BB962C8B-B14F-4D97-AF65-F5344CB8AC3E}">
        <p14:creationId xmlns:p14="http://schemas.microsoft.com/office/powerpoint/2010/main" val="1483207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Agenda">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0000" indent="-270000">
              <a:buFont typeface="+mj-lt"/>
              <a:buAutoNum type="arabicPeriod"/>
              <a:defRPr/>
            </a:lvl1pPr>
            <a:lvl5pPr>
              <a:defRPr/>
            </a:lvl5pPr>
            <a:lvl6pPr>
              <a:defRPr baseline="0"/>
            </a:lvl6pPr>
            <a:lvl7pPr>
              <a:defRPr baseline="0"/>
            </a:lvl7pPr>
            <a:lvl8pPr>
              <a:defRPr baseline="0"/>
            </a:lvl8pPr>
            <a:lvl9pPr>
              <a:defRPr baseline="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Title 3"/>
          <p:cNvSpPr>
            <a:spLocks noGrp="1"/>
          </p:cNvSpPr>
          <p:nvPr>
            <p:ph type="title"/>
          </p:nvPr>
        </p:nvSpPr>
        <p:spPr/>
        <p:txBody>
          <a:bodyPr/>
          <a:lstStyle/>
          <a:p>
            <a:r>
              <a:rPr lang="en-GB" noProof="0" dirty="0" smtClean="0"/>
              <a:t>Click to edit Master title style</a:t>
            </a:r>
            <a:endParaRPr lang="en-GB" noProof="0" dirty="0"/>
          </a:p>
        </p:txBody>
      </p:sp>
      <p:sp>
        <p:nvSpPr>
          <p:cNvPr id="5" name="Slide Number Placeholder 5"/>
          <p:cNvSpPr>
            <a:spLocks noGrp="1"/>
          </p:cNvSpPr>
          <p:nvPr>
            <p:ph type="sldNum" sz="quarter" idx="10"/>
          </p:nvPr>
        </p:nvSpPr>
        <p:spPr/>
        <p:txBody>
          <a:bodyPr/>
          <a:lstStyle>
            <a:lvl1pPr>
              <a:defRPr/>
            </a:lvl1pPr>
          </a:lstStyle>
          <a:p>
            <a:pPr>
              <a:defRPr/>
            </a:pPr>
            <a:fld id="{D2724B58-48F7-4E28-8E9D-367CD8204675}" type="slidenum">
              <a:rPr lang="en-GB"/>
              <a:pPr>
                <a:defRPr/>
              </a:pPr>
              <a:t>‹#›</a:t>
            </a:fld>
            <a:endParaRPr lang="en-GB" dirty="0"/>
          </a:p>
        </p:txBody>
      </p:sp>
    </p:spTree>
    <p:extLst>
      <p:ext uri="{BB962C8B-B14F-4D97-AF65-F5344CB8AC3E}">
        <p14:creationId xmlns:p14="http://schemas.microsoft.com/office/powerpoint/2010/main" val="1761611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753E19BC-72EA-4944-A6D5-E76C09A3E3EB}" type="slidenum">
              <a:rPr lang="en-US"/>
              <a:pPr>
                <a:defRPr/>
              </a:pPr>
              <a:t>‹#›</a:t>
            </a:fld>
            <a:endParaRPr lang="en-US"/>
          </a:p>
        </p:txBody>
      </p:sp>
    </p:spTree>
    <p:extLst>
      <p:ext uri="{BB962C8B-B14F-4D97-AF65-F5344CB8AC3E}">
        <p14:creationId xmlns:p14="http://schemas.microsoft.com/office/powerpoint/2010/main" val="3882399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D8B6903F-C881-4C4B-B417-A78D6B888238}" type="slidenum">
              <a:rPr lang="en-US"/>
              <a:pPr>
                <a:defRPr/>
              </a:pPr>
              <a:t>‹#›</a:t>
            </a:fld>
            <a:endParaRPr lang="en-US"/>
          </a:p>
        </p:txBody>
      </p:sp>
    </p:spTree>
    <p:extLst>
      <p:ext uri="{BB962C8B-B14F-4D97-AF65-F5344CB8AC3E}">
        <p14:creationId xmlns:p14="http://schemas.microsoft.com/office/powerpoint/2010/main" val="929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5389C89F-D7B2-464A-8F94-EABCE06EE3EB}" type="slidenum">
              <a:rPr lang="en-US"/>
              <a:pPr>
                <a:defRPr/>
              </a:pPr>
              <a:t>‹#›</a:t>
            </a:fld>
            <a:endParaRPr lang="en-US"/>
          </a:p>
        </p:txBody>
      </p:sp>
    </p:spTree>
    <p:extLst>
      <p:ext uri="{BB962C8B-B14F-4D97-AF65-F5344CB8AC3E}">
        <p14:creationId xmlns:p14="http://schemas.microsoft.com/office/powerpoint/2010/main" val="1859545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8"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9" name="Rectangle 110"/>
          <p:cNvSpPr>
            <a:spLocks noGrp="1" noChangeArrowheads="1"/>
          </p:cNvSpPr>
          <p:nvPr>
            <p:ph type="sldNum" sz="quarter" idx="12"/>
          </p:nvPr>
        </p:nvSpPr>
        <p:spPr>
          <a:ln/>
        </p:spPr>
        <p:txBody>
          <a:bodyPr/>
          <a:lstStyle>
            <a:lvl1pPr>
              <a:defRPr/>
            </a:lvl1pPr>
          </a:lstStyle>
          <a:p>
            <a:pPr>
              <a:defRPr/>
            </a:pPr>
            <a:fld id="{DF73E5DB-D9E3-46FD-B988-65A0DC0D4D46}" type="slidenum">
              <a:rPr lang="en-US"/>
              <a:pPr>
                <a:defRPr/>
              </a:pPr>
              <a:t>‹#›</a:t>
            </a:fld>
            <a:endParaRPr lang="en-US"/>
          </a:p>
        </p:txBody>
      </p:sp>
    </p:spTree>
    <p:extLst>
      <p:ext uri="{BB962C8B-B14F-4D97-AF65-F5344CB8AC3E}">
        <p14:creationId xmlns:p14="http://schemas.microsoft.com/office/powerpoint/2010/main" val="319725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4"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5" name="Rectangle 110"/>
          <p:cNvSpPr>
            <a:spLocks noGrp="1" noChangeArrowheads="1"/>
          </p:cNvSpPr>
          <p:nvPr>
            <p:ph type="sldNum" sz="quarter" idx="12"/>
          </p:nvPr>
        </p:nvSpPr>
        <p:spPr>
          <a:ln/>
        </p:spPr>
        <p:txBody>
          <a:bodyPr/>
          <a:lstStyle>
            <a:lvl1pPr>
              <a:defRPr/>
            </a:lvl1pPr>
          </a:lstStyle>
          <a:p>
            <a:pPr>
              <a:defRPr/>
            </a:pPr>
            <a:fld id="{CA8DDCFE-182B-49A8-B5CF-E8526483AE25}" type="slidenum">
              <a:rPr lang="en-US"/>
              <a:pPr>
                <a:defRPr/>
              </a:pPr>
              <a:t>‹#›</a:t>
            </a:fld>
            <a:endParaRPr lang="en-US"/>
          </a:p>
        </p:txBody>
      </p:sp>
    </p:spTree>
    <p:extLst>
      <p:ext uri="{BB962C8B-B14F-4D97-AF65-F5344CB8AC3E}">
        <p14:creationId xmlns:p14="http://schemas.microsoft.com/office/powerpoint/2010/main" val="3414486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3"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4" name="Rectangle 110"/>
          <p:cNvSpPr>
            <a:spLocks noGrp="1" noChangeArrowheads="1"/>
          </p:cNvSpPr>
          <p:nvPr>
            <p:ph type="sldNum" sz="quarter" idx="12"/>
          </p:nvPr>
        </p:nvSpPr>
        <p:spPr>
          <a:ln/>
        </p:spPr>
        <p:txBody>
          <a:bodyPr/>
          <a:lstStyle>
            <a:lvl1pPr>
              <a:defRPr/>
            </a:lvl1pPr>
          </a:lstStyle>
          <a:p>
            <a:pPr>
              <a:defRPr/>
            </a:pPr>
            <a:fld id="{929A08F0-F4EC-497E-B6F2-860E348B2268}" type="slidenum">
              <a:rPr lang="en-US"/>
              <a:pPr>
                <a:defRPr/>
              </a:pPr>
              <a:t>‹#›</a:t>
            </a:fld>
            <a:endParaRPr lang="en-US"/>
          </a:p>
        </p:txBody>
      </p:sp>
    </p:spTree>
    <p:extLst>
      <p:ext uri="{BB962C8B-B14F-4D97-AF65-F5344CB8AC3E}">
        <p14:creationId xmlns:p14="http://schemas.microsoft.com/office/powerpoint/2010/main" val="3026570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146C3F27-F676-440C-A6C8-BB8F85BCDE90}" type="slidenum">
              <a:rPr lang="en-US"/>
              <a:pPr>
                <a:defRPr/>
              </a:pPr>
              <a:t>‹#›</a:t>
            </a:fld>
            <a:endParaRPr lang="en-US"/>
          </a:p>
        </p:txBody>
      </p:sp>
    </p:spTree>
    <p:extLst>
      <p:ext uri="{BB962C8B-B14F-4D97-AF65-F5344CB8AC3E}">
        <p14:creationId xmlns:p14="http://schemas.microsoft.com/office/powerpoint/2010/main" val="999391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lIns="91440" rIns="91440"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8A606CA0-55FB-420E-A6FC-FEA7F53FB00D}" type="slidenum">
              <a:rPr lang="en-US"/>
              <a:pPr>
                <a:defRPr/>
              </a:pPr>
              <a:t>‹#›</a:t>
            </a:fld>
            <a:endParaRPr lang="en-US"/>
          </a:p>
        </p:txBody>
      </p:sp>
    </p:spTree>
    <p:extLst>
      <p:ext uri="{BB962C8B-B14F-4D97-AF65-F5344CB8AC3E}">
        <p14:creationId xmlns:p14="http://schemas.microsoft.com/office/powerpoint/2010/main" val="263587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4"/>
          <p:cNvSpPr>
            <a:spLocks noChangeArrowheads="1"/>
          </p:cNvSpPr>
          <p:nvPr/>
        </p:nvSpPr>
        <p:spPr bwMode="white">
          <a:xfrm>
            <a:off x="0" y="0"/>
            <a:ext cx="9144000" cy="6858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smtClean="0"/>
          </a:p>
        </p:txBody>
      </p:sp>
      <p:pic>
        <p:nvPicPr>
          <p:cNvPr id="1027" name="Picture 109" descr="Text Page"/>
          <p:cNvPicPr>
            <a:picLocks noChangeAspect="1" noChangeArrowheads="1"/>
          </p:cNvPicPr>
          <p:nvPr/>
        </p:nvPicPr>
        <p:blipFill>
          <a:blip r:embed="rId15">
            <a:extLst>
              <a:ext uri="{28A0092B-C50C-407E-A947-70E740481C1C}">
                <a14:useLocalDpi xmlns:a14="http://schemas.microsoft.com/office/drawing/2010/main" val="0"/>
              </a:ext>
            </a:extLst>
          </a:blip>
          <a:srcRect t="4605"/>
          <a:stretch>
            <a:fillRect/>
          </a:stretch>
        </p:blipFill>
        <p:spPr bwMode="auto">
          <a:xfrm>
            <a:off x="0" y="0"/>
            <a:ext cx="9144000" cy="1150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45"/>
          <p:cNvSpPr>
            <a:spLocks noGrp="1" noChangeArrowheads="1"/>
          </p:cNvSpPr>
          <p:nvPr>
            <p:ph type="body" idx="1"/>
          </p:nvPr>
        </p:nvSpPr>
        <p:spPr bwMode="auto">
          <a:xfrm>
            <a:off x="495300" y="1647825"/>
            <a:ext cx="8153400" cy="465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45720" tIns="45720" rIns="4572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44"/>
          <p:cNvSpPr>
            <a:spLocks noGrp="1" noChangeArrowheads="1"/>
          </p:cNvSpPr>
          <p:nvPr>
            <p:ph type="title"/>
          </p:nvPr>
        </p:nvSpPr>
        <p:spPr bwMode="black">
          <a:xfrm>
            <a:off x="298450" y="90488"/>
            <a:ext cx="7400925"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smtClean="0"/>
              <a:t>Click to edit </a:t>
            </a:r>
            <a:br>
              <a:rPr lang="en-US" smtClean="0"/>
            </a:br>
            <a:r>
              <a:rPr lang="en-US" smtClean="0"/>
              <a:t>Master title style</a:t>
            </a:r>
          </a:p>
        </p:txBody>
      </p:sp>
      <p:sp>
        <p:nvSpPr>
          <p:cNvPr id="1030" name="Rectangle 101"/>
          <p:cNvSpPr>
            <a:spLocks noChangeArrowheads="1"/>
          </p:cNvSpPr>
          <p:nvPr/>
        </p:nvSpPr>
        <p:spPr bwMode="auto">
          <a:xfrm>
            <a:off x="0" y="6807200"/>
            <a:ext cx="9144000" cy="50800"/>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smtClean="0"/>
          </a:p>
        </p:txBody>
      </p:sp>
      <p:pic>
        <p:nvPicPr>
          <p:cNvPr id="1031" name="Picture 102"/>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761288" y="349250"/>
            <a:ext cx="1228725"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9" name="Rectangle 105"/>
          <p:cNvSpPr>
            <a:spLocks noGrp="1" noChangeArrowheads="1"/>
          </p:cNvSpPr>
          <p:nvPr>
            <p:ph type="dt" sz="half" idx="2"/>
          </p:nvPr>
        </p:nvSpPr>
        <p:spPr bwMode="auto">
          <a:xfrm>
            <a:off x="85725" y="6961188"/>
            <a:ext cx="1352550"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eaLnBrk="0" hangingPunct="0">
              <a:lnSpc>
                <a:spcPct val="85000"/>
              </a:lnSpc>
              <a:spcBef>
                <a:spcPct val="20000"/>
              </a:spcBef>
              <a:defRPr sz="900">
                <a:solidFill>
                  <a:schemeClr val="bg1"/>
                </a:solidFill>
                <a:latin typeface="Arial" charset="0"/>
                <a:cs typeface="+mn-cs"/>
              </a:defRPr>
            </a:lvl1pPr>
          </a:lstStyle>
          <a:p>
            <a:pPr>
              <a:defRPr/>
            </a:pPr>
            <a:r>
              <a:rPr lang="en-US"/>
              <a:t>12/01/09 - 9pm</a:t>
            </a:r>
          </a:p>
        </p:txBody>
      </p:sp>
      <p:sp>
        <p:nvSpPr>
          <p:cNvPr id="1130" name="Rectangle 106"/>
          <p:cNvSpPr>
            <a:spLocks noGrp="1" noChangeArrowheads="1"/>
          </p:cNvSpPr>
          <p:nvPr>
            <p:ph type="ftr" sz="quarter" idx="3"/>
          </p:nvPr>
        </p:nvSpPr>
        <p:spPr bwMode="auto">
          <a:xfrm>
            <a:off x="2695575" y="6961188"/>
            <a:ext cx="3752850" cy="1174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ctr" eaLnBrk="0" hangingPunct="0">
              <a:lnSpc>
                <a:spcPct val="85000"/>
              </a:lnSpc>
              <a:spcBef>
                <a:spcPct val="20000"/>
              </a:spcBef>
              <a:defRPr sz="900">
                <a:solidFill>
                  <a:schemeClr val="bg1"/>
                </a:solidFill>
                <a:latin typeface="Arial" charset="0"/>
                <a:cs typeface="+mn-cs"/>
              </a:defRPr>
            </a:lvl1pPr>
          </a:lstStyle>
          <a:p>
            <a:pPr>
              <a:defRPr/>
            </a:pPr>
            <a:r>
              <a:rPr lang="en-US"/>
              <a:t>eSlide – P6466 – The Financial Crisis and the Future of the P/C</a:t>
            </a:r>
          </a:p>
        </p:txBody>
      </p:sp>
      <p:sp>
        <p:nvSpPr>
          <p:cNvPr id="1134" name="Rectangle 110"/>
          <p:cNvSpPr>
            <a:spLocks noGrp="1" noChangeArrowheads="1"/>
          </p:cNvSpPr>
          <p:nvPr>
            <p:ph type="sldNum" sz="quarter" idx="4"/>
          </p:nvPr>
        </p:nvSpPr>
        <p:spPr bwMode="auto">
          <a:xfrm>
            <a:off x="8601075" y="6656388"/>
            <a:ext cx="447675"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lnSpc>
                <a:spcPct val="85000"/>
              </a:lnSpc>
              <a:spcBef>
                <a:spcPct val="20000"/>
              </a:spcBef>
              <a:defRPr sz="900"/>
            </a:lvl1pPr>
          </a:lstStyle>
          <a:p>
            <a:pPr>
              <a:defRPr/>
            </a:pPr>
            <a:fld id="{42A55064-2322-4C4E-BEE8-B455950874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6251" r:id="rId1"/>
    <p:sldLayoutId id="2147486240" r:id="rId2"/>
    <p:sldLayoutId id="2147486241" r:id="rId3"/>
    <p:sldLayoutId id="2147486242" r:id="rId4"/>
    <p:sldLayoutId id="2147486243" r:id="rId5"/>
    <p:sldLayoutId id="2147486244" r:id="rId6"/>
    <p:sldLayoutId id="2147486245" r:id="rId7"/>
    <p:sldLayoutId id="2147486246" r:id="rId8"/>
    <p:sldLayoutId id="2147486247" r:id="rId9"/>
    <p:sldLayoutId id="2147486248" r:id="rId10"/>
    <p:sldLayoutId id="2147486249" r:id="rId11"/>
    <p:sldLayoutId id="2147486250" r:id="rId12"/>
    <p:sldLayoutId id="2147486252" r:id="rId13"/>
  </p:sldLayoutIdLst>
  <p:timing>
    <p:tnLst>
      <p:par>
        <p:cTn id="1" dur="indefinite" restart="never" nodeType="tmRoot"/>
      </p:par>
    </p:tnLst>
  </p:timing>
  <p:hf hdr="0" ftr="0"/>
  <p:txStyles>
    <p:titleStyle>
      <a:lvl1pPr algn="l" defTabSz="114300" rtl="0" eaLnBrk="0" fontAlgn="base" hangingPunct="0">
        <a:lnSpc>
          <a:spcPct val="90000"/>
        </a:lnSpc>
        <a:spcBef>
          <a:spcPct val="0"/>
        </a:spcBef>
        <a:spcAft>
          <a:spcPct val="0"/>
        </a:spcAft>
        <a:defRPr sz="3000" b="1">
          <a:solidFill>
            <a:srgbClr val="225A7A"/>
          </a:solidFill>
          <a:latin typeface="Arial" charset="0"/>
          <a:ea typeface="+mj-ea"/>
          <a:cs typeface="+mj-cs"/>
        </a:defRPr>
      </a:lvl1pPr>
      <a:lvl2pPr algn="l" defTabSz="114300" rtl="0" eaLnBrk="0" fontAlgn="base" hangingPunct="0">
        <a:lnSpc>
          <a:spcPct val="90000"/>
        </a:lnSpc>
        <a:spcBef>
          <a:spcPct val="0"/>
        </a:spcBef>
        <a:spcAft>
          <a:spcPct val="0"/>
        </a:spcAft>
        <a:defRPr sz="3000" b="1">
          <a:solidFill>
            <a:srgbClr val="225A7A"/>
          </a:solidFill>
          <a:latin typeface="Arial"/>
        </a:defRPr>
      </a:lvl2pPr>
      <a:lvl3pPr algn="l" defTabSz="114300" rtl="0" eaLnBrk="0" fontAlgn="base" hangingPunct="0">
        <a:lnSpc>
          <a:spcPct val="90000"/>
        </a:lnSpc>
        <a:spcBef>
          <a:spcPct val="0"/>
        </a:spcBef>
        <a:spcAft>
          <a:spcPct val="0"/>
        </a:spcAft>
        <a:defRPr sz="3000" b="1">
          <a:solidFill>
            <a:srgbClr val="225A7A"/>
          </a:solidFill>
          <a:latin typeface="Arial"/>
        </a:defRPr>
      </a:lvl3pPr>
      <a:lvl4pPr algn="l" defTabSz="114300" rtl="0" eaLnBrk="0" fontAlgn="base" hangingPunct="0">
        <a:lnSpc>
          <a:spcPct val="90000"/>
        </a:lnSpc>
        <a:spcBef>
          <a:spcPct val="0"/>
        </a:spcBef>
        <a:spcAft>
          <a:spcPct val="0"/>
        </a:spcAft>
        <a:defRPr sz="3000" b="1">
          <a:solidFill>
            <a:srgbClr val="225A7A"/>
          </a:solidFill>
          <a:latin typeface="Arial"/>
        </a:defRPr>
      </a:lvl4pPr>
      <a:lvl5pPr algn="l" defTabSz="114300" rtl="0" eaLnBrk="0" fontAlgn="base" hangingPunct="0">
        <a:lnSpc>
          <a:spcPct val="90000"/>
        </a:lnSpc>
        <a:spcBef>
          <a:spcPct val="0"/>
        </a:spcBef>
        <a:spcAft>
          <a:spcPct val="0"/>
        </a:spcAft>
        <a:defRPr sz="3000" b="1">
          <a:solidFill>
            <a:srgbClr val="225A7A"/>
          </a:solidFill>
          <a:latin typeface="Arial"/>
        </a:defRPr>
      </a:lvl5pPr>
      <a:lvl6pPr marL="457200" algn="l" fontAlgn="base">
        <a:spcBef>
          <a:spcPct val="0"/>
        </a:spcBef>
        <a:spcAft>
          <a:spcPct val="0"/>
        </a:spcAft>
        <a:defRPr sz="3200">
          <a:solidFill>
            <a:schemeClr val="bg1">
              <a:alpha val="100000"/>
            </a:schemeClr>
          </a:solidFill>
          <a:latin typeface="Arial"/>
        </a:defRPr>
      </a:lvl6pPr>
      <a:lvl7pPr marL="914400" algn="l" fontAlgn="base">
        <a:spcBef>
          <a:spcPct val="0"/>
        </a:spcBef>
        <a:spcAft>
          <a:spcPct val="0"/>
        </a:spcAft>
        <a:defRPr sz="3200">
          <a:solidFill>
            <a:schemeClr val="bg1">
              <a:alpha val="100000"/>
            </a:schemeClr>
          </a:solidFill>
          <a:latin typeface="Arial"/>
        </a:defRPr>
      </a:lvl7pPr>
      <a:lvl8pPr marL="1371600" algn="l" fontAlgn="base">
        <a:spcBef>
          <a:spcPct val="0"/>
        </a:spcBef>
        <a:spcAft>
          <a:spcPct val="0"/>
        </a:spcAft>
        <a:defRPr sz="3200">
          <a:solidFill>
            <a:schemeClr val="bg1">
              <a:alpha val="100000"/>
            </a:schemeClr>
          </a:solidFill>
          <a:latin typeface="Arial"/>
        </a:defRPr>
      </a:lvl8pPr>
      <a:lvl9pPr marL="1828800" algn="l" fontAlgn="base">
        <a:spcBef>
          <a:spcPct val="0"/>
        </a:spcBef>
        <a:spcAft>
          <a:spcPct val="0"/>
        </a:spcAft>
        <a:defRPr sz="3200">
          <a:solidFill>
            <a:schemeClr val="bg1">
              <a:alpha val="100000"/>
            </a:schemeClr>
          </a:solidFill>
          <a:latin typeface="Arial"/>
        </a:defRPr>
      </a:lvl9pPr>
    </p:titleStyle>
    <p:bodyStyle>
      <a:lvl1pPr marL="292100" indent="-292100" algn="l" rtl="0" eaLnBrk="0" fontAlgn="base" hangingPunct="0">
        <a:lnSpc>
          <a:spcPct val="90000"/>
        </a:lnSpc>
        <a:spcBef>
          <a:spcPct val="100000"/>
        </a:spcBef>
        <a:spcAft>
          <a:spcPct val="0"/>
        </a:spcAft>
        <a:buClr>
          <a:schemeClr val="accent2"/>
        </a:buClr>
        <a:buFont typeface="Wingdings" panose="05000000000000000000" pitchFamily="2" charset="2"/>
        <a:buChar char="n"/>
        <a:defRPr sz="2400">
          <a:solidFill>
            <a:schemeClr val="tx1"/>
          </a:solidFill>
          <a:latin typeface="Arial" charset="0"/>
          <a:ea typeface="+mn-ea"/>
          <a:cs typeface="+mn-cs"/>
        </a:defRPr>
      </a:lvl1pPr>
      <a:lvl2pPr marL="635000" indent="-228600" algn="l" rtl="0" eaLnBrk="0" fontAlgn="base" hangingPunct="0">
        <a:lnSpc>
          <a:spcPct val="90000"/>
        </a:lnSpc>
        <a:spcBef>
          <a:spcPct val="50000"/>
        </a:spcBef>
        <a:spcAft>
          <a:spcPct val="0"/>
        </a:spcAft>
        <a:buClr>
          <a:schemeClr val="accent2"/>
        </a:buClr>
        <a:buFont typeface="Wingdings" panose="05000000000000000000" pitchFamily="2" charset="2"/>
        <a:buChar char="w"/>
        <a:defRPr sz="2200">
          <a:solidFill>
            <a:schemeClr val="tx1"/>
          </a:solidFill>
          <a:latin typeface="Arial" charset="0"/>
        </a:defRPr>
      </a:lvl2pPr>
      <a:lvl3pPr marL="977900" indent="-228600" algn="l" rtl="0" eaLnBrk="0" fontAlgn="base" hangingPunct="0">
        <a:lnSpc>
          <a:spcPct val="90000"/>
        </a:lnSpc>
        <a:spcBef>
          <a:spcPct val="25000"/>
        </a:spcBef>
        <a:spcAft>
          <a:spcPct val="0"/>
        </a:spcAft>
        <a:buClr>
          <a:schemeClr val="accent2"/>
        </a:buClr>
        <a:buFont typeface="Arial" panose="020B0604020202020204" pitchFamily="34" charset="0"/>
        <a:buChar char="–"/>
        <a:defRPr sz="2000">
          <a:solidFill>
            <a:schemeClr val="tx1"/>
          </a:solidFill>
          <a:latin typeface="Arial" charset="0"/>
        </a:defRPr>
      </a:lvl3pPr>
      <a:lvl4pPr marL="1320800" indent="-228600" algn="l" rtl="0" eaLnBrk="0" fontAlgn="base" hangingPunct="0">
        <a:lnSpc>
          <a:spcPct val="90000"/>
        </a:lnSpc>
        <a:spcBef>
          <a:spcPct val="15000"/>
        </a:spcBef>
        <a:spcAft>
          <a:spcPct val="0"/>
        </a:spcAft>
        <a:buClr>
          <a:schemeClr val="accent2"/>
        </a:buClr>
        <a:buFont typeface="Wingdings" panose="05000000000000000000" pitchFamily="2" charset="2"/>
        <a:buChar char="§"/>
        <a:defRPr>
          <a:solidFill>
            <a:schemeClr val="tx1"/>
          </a:solidFill>
          <a:latin typeface="Arial" charset="0"/>
        </a:defRPr>
      </a:lvl4pPr>
      <a:lvl5pPr marL="1663700" indent="-228600" algn="l" rtl="0" eaLnBrk="0" fontAlgn="base" hangingPunct="0">
        <a:lnSpc>
          <a:spcPct val="95000"/>
        </a:lnSpc>
        <a:spcBef>
          <a:spcPct val="15000"/>
        </a:spcBef>
        <a:spcAft>
          <a:spcPct val="0"/>
        </a:spcAft>
        <a:buClr>
          <a:schemeClr val="accent2"/>
        </a:buClr>
        <a:buChar char="»"/>
        <a:defRPr sz="1600">
          <a:solidFill>
            <a:schemeClr val="tx1"/>
          </a:solidFill>
          <a:latin typeface="Arial" charset="0"/>
        </a:defRPr>
      </a:lvl5pPr>
      <a:lvl6pPr marL="2514600" indent="-228600" algn="l" fontAlgn="base">
        <a:spcBef>
          <a:spcPct val="20000"/>
        </a:spcBef>
        <a:spcAft>
          <a:spcPct val="0"/>
        </a:spcAft>
        <a:buChar char="»"/>
        <a:defRPr>
          <a:solidFill>
            <a:schemeClr val="bg1">
              <a:alpha val="100000"/>
            </a:schemeClr>
          </a:solidFill>
          <a:latin typeface="+mn-lt"/>
        </a:defRPr>
      </a:lvl6pPr>
      <a:lvl7pPr marL="2971800" indent="-228600" algn="l" fontAlgn="base">
        <a:spcBef>
          <a:spcPct val="20000"/>
        </a:spcBef>
        <a:spcAft>
          <a:spcPct val="0"/>
        </a:spcAft>
        <a:buChar char="»"/>
        <a:defRPr>
          <a:solidFill>
            <a:schemeClr val="bg1">
              <a:alpha val="100000"/>
            </a:schemeClr>
          </a:solidFill>
          <a:latin typeface="+mn-lt"/>
        </a:defRPr>
      </a:lvl7pPr>
      <a:lvl8pPr marL="3429000" indent="-228600" algn="l" fontAlgn="base">
        <a:spcBef>
          <a:spcPct val="20000"/>
        </a:spcBef>
        <a:spcAft>
          <a:spcPct val="0"/>
        </a:spcAft>
        <a:buChar char="»"/>
        <a:defRPr>
          <a:solidFill>
            <a:schemeClr val="bg1">
              <a:alpha val="100000"/>
            </a:schemeClr>
          </a:solidFill>
          <a:latin typeface="+mn-lt"/>
        </a:defRPr>
      </a:lvl8pPr>
      <a:lvl9pPr marL="3886200" indent="-228600" algn="l" fontAlgn="base">
        <a:spcBef>
          <a:spcPct val="20000"/>
        </a:spcBef>
        <a:spcAft>
          <a:spcPct val="0"/>
        </a:spcAft>
        <a:buChar char="»"/>
        <a:defRPr>
          <a:solidFill>
            <a:schemeClr val="bg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image" Target="../media/image10.emf"/><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1.emf"/><Relationship Id="rId4" Type="http://schemas.openxmlformats.org/officeDocument/2006/relationships/oleObject" Target="../embeddings/oleObject8.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12.emf"/><Relationship Id="rId4" Type="http://schemas.openxmlformats.org/officeDocument/2006/relationships/oleObject" Target="../embeddings/oleObject9.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13.emf"/><Relationship Id="rId4" Type="http://schemas.openxmlformats.org/officeDocument/2006/relationships/oleObject" Target="../embeddings/oleObject10.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image" Target="../media/image14.emf"/><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15.emf"/><Relationship Id="rId4" Type="http://schemas.openxmlformats.org/officeDocument/2006/relationships/oleObject" Target="../embeddings/oleObject12.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16.emf"/><Relationship Id="rId4" Type="http://schemas.openxmlformats.org/officeDocument/2006/relationships/oleObject" Target="../embeddings/oleObject13.bin"/></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6.xml"/><Relationship Id="rId1" Type="http://schemas.openxmlformats.org/officeDocument/2006/relationships/vmlDrawing" Target="../drawings/vmlDrawing14.vml"/><Relationship Id="rId6" Type="http://schemas.openxmlformats.org/officeDocument/2006/relationships/image" Target="../media/image17.emf"/><Relationship Id="rId5" Type="http://schemas.openxmlformats.org/officeDocument/2006/relationships/oleObject" Target="../embeddings/oleObject14.bin"/><Relationship Id="rId4" Type="http://schemas.openxmlformats.org/officeDocument/2006/relationships/hyperlink" Target="http://www.bea.gov/national/index.htm#gdp"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6.xml"/><Relationship Id="rId1" Type="http://schemas.openxmlformats.org/officeDocument/2006/relationships/vmlDrawing" Target="../drawings/vmlDrawing15.vml"/><Relationship Id="rId6" Type="http://schemas.openxmlformats.org/officeDocument/2006/relationships/image" Target="../media/image18.emf"/><Relationship Id="rId5" Type="http://schemas.openxmlformats.org/officeDocument/2006/relationships/oleObject" Target="../embeddings/oleObject15.bin"/><Relationship Id="rId4" Type="http://schemas.openxmlformats.org/officeDocument/2006/relationships/hyperlink" Target="http://www.bea.gov/newsreleases/regional/gdp_state/2014/pdf/qgsp0814.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6.xml"/><Relationship Id="rId1" Type="http://schemas.openxmlformats.org/officeDocument/2006/relationships/vmlDrawing" Target="../drawings/vmlDrawing16.vml"/><Relationship Id="rId6" Type="http://schemas.openxmlformats.org/officeDocument/2006/relationships/image" Target="../media/image19.emf"/><Relationship Id="rId5" Type="http://schemas.openxmlformats.org/officeDocument/2006/relationships/oleObject" Target="../embeddings/Microsoft_Excel_97-2003_Worksheet1.xls"/><Relationship Id="rId4" Type="http://schemas.openxmlformats.org/officeDocument/2006/relationships/oleObject" Target="../embeddings/oleObject16.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6.xml"/><Relationship Id="rId1" Type="http://schemas.openxmlformats.org/officeDocument/2006/relationships/vmlDrawing" Target="../drawings/vmlDrawing17.vml"/><Relationship Id="rId6" Type="http://schemas.openxmlformats.org/officeDocument/2006/relationships/image" Target="../media/image20.emf"/><Relationship Id="rId5" Type="http://schemas.openxmlformats.org/officeDocument/2006/relationships/oleObject" Target="../embeddings/Microsoft_Excel_97-2003_Worksheet2.xls"/><Relationship Id="rId4" Type="http://schemas.openxmlformats.org/officeDocument/2006/relationships/oleObject" Target="../embeddings/oleObject17.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6.xml"/><Relationship Id="rId1" Type="http://schemas.openxmlformats.org/officeDocument/2006/relationships/vmlDrawing" Target="../drawings/vmlDrawing18.vml"/><Relationship Id="rId6" Type="http://schemas.openxmlformats.org/officeDocument/2006/relationships/image" Target="../media/image21.emf"/><Relationship Id="rId5" Type="http://schemas.openxmlformats.org/officeDocument/2006/relationships/oleObject" Target="../embeddings/Microsoft_Excel_97-2003_Worksheet3.xls"/><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12.xml"/><Relationship Id="rId1" Type="http://schemas.openxmlformats.org/officeDocument/2006/relationships/vmlDrawing" Target="../drawings/vmlDrawing19.vml"/><Relationship Id="rId4" Type="http://schemas.openxmlformats.org/officeDocument/2006/relationships/image" Target="../media/image22.emf"/></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vmlDrawing" Target="../drawings/vmlDrawing20.vml"/><Relationship Id="rId5" Type="http://schemas.openxmlformats.org/officeDocument/2006/relationships/image" Target="../media/image23.emf"/><Relationship Id="rId4" Type="http://schemas.openxmlformats.org/officeDocument/2006/relationships/oleObject" Target="../embeddings/oleObject20.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21.vml"/><Relationship Id="rId5" Type="http://schemas.openxmlformats.org/officeDocument/2006/relationships/image" Target="../media/image24.emf"/><Relationship Id="rId4" Type="http://schemas.openxmlformats.org/officeDocument/2006/relationships/oleObject" Target="../embeddings/oleObject21.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vmlDrawing" Target="../drawings/vmlDrawing22.vml"/><Relationship Id="rId5" Type="http://schemas.openxmlformats.org/officeDocument/2006/relationships/image" Target="../media/image25.emf"/><Relationship Id="rId4" Type="http://schemas.openxmlformats.org/officeDocument/2006/relationships/oleObject" Target="../embeddings/oleObject22.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vmlDrawing" Target="../drawings/vmlDrawing23.vml"/><Relationship Id="rId5" Type="http://schemas.openxmlformats.org/officeDocument/2006/relationships/image" Target="../media/image26.emf"/><Relationship Id="rId4" Type="http://schemas.openxmlformats.org/officeDocument/2006/relationships/oleObject" Target="../embeddings/oleObject23.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vmlDrawing" Target="../drawings/vmlDrawing24.vml"/><Relationship Id="rId6" Type="http://schemas.openxmlformats.org/officeDocument/2006/relationships/hyperlink" Target="http://www.census.gov/housing/hvs/data/histtabs.html" TargetMode="External"/><Relationship Id="rId5" Type="http://schemas.openxmlformats.org/officeDocument/2006/relationships/image" Target="../media/image27.emf"/><Relationship Id="rId4" Type="http://schemas.openxmlformats.org/officeDocument/2006/relationships/oleObject" Target="../embeddings/oleObject24.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1.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vmlDrawing" Target="../drawings/vmlDrawing25.vml"/><Relationship Id="rId5" Type="http://schemas.openxmlformats.org/officeDocument/2006/relationships/image" Target="../media/image28.emf"/><Relationship Id="rId4" Type="http://schemas.openxmlformats.org/officeDocument/2006/relationships/oleObject" Target="../embeddings/oleObject25.bin"/></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image" Target="../media/image29.emf"/><Relationship Id="rId5" Type="http://schemas.openxmlformats.org/officeDocument/2006/relationships/oleObject" Target="../embeddings/oleObject26.bin"/><Relationship Id="rId4" Type="http://schemas.openxmlformats.org/officeDocument/2006/relationships/hyperlink" Target="http://www.federalreserve.gov/datadownload/Download.aspx?rel=G19&amp;series=8ee7aa36107a130bcc862d44824a3b86&amp;lastObs=&amp;from=&amp;to=&amp;filetype=csv&amp;label=include&amp;layout=seriescolumn&amp;type=package" TargetMode="Externa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image" Target="../media/image30.emf"/><Relationship Id="rId5" Type="http://schemas.openxmlformats.org/officeDocument/2006/relationships/oleObject" Target="../embeddings/oleObject27.bin"/><Relationship Id="rId4" Type="http://schemas.openxmlformats.org/officeDocument/2006/relationships/hyperlink" Target="http://www.fhwa.dot.gov/ohim/tvtw/tvtpage.cfm" TargetMode="Externa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7.xml"/><Relationship Id="rId1" Type="http://schemas.openxmlformats.org/officeDocument/2006/relationships/vmlDrawing" Target="../drawings/vmlDrawing28.vml"/><Relationship Id="rId6" Type="http://schemas.openxmlformats.org/officeDocument/2006/relationships/hyperlink" Target="http://www.nada.org/nadadata" TargetMode="External"/><Relationship Id="rId5" Type="http://schemas.openxmlformats.org/officeDocument/2006/relationships/image" Target="../media/image31.emf"/><Relationship Id="rId4" Type="http://schemas.openxmlformats.org/officeDocument/2006/relationships/oleObject" Target="../embeddings/oleObject28.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7" Type="http://schemas.openxmlformats.org/officeDocument/2006/relationships/image" Target="../media/image32.emf"/><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oleObject" Target="../embeddings/Microsoft_Excel_97-2003_Worksheet4.xls"/><Relationship Id="rId5" Type="http://schemas.openxmlformats.org/officeDocument/2006/relationships/oleObject" Target="../embeddings/oleObject29.bin"/><Relationship Id="rId4" Type="http://schemas.openxmlformats.org/officeDocument/2006/relationships/hyperlink" Target="http://www.federalreserve.gov/releases/g17/ipdisk/ip_sa.txt" TargetMode="Externa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vmlDrawing" Target="../drawings/vmlDrawing30.vml"/><Relationship Id="rId6" Type="http://schemas.openxmlformats.org/officeDocument/2006/relationships/hyperlink" Target="http://www.bls.gov/news.release/cewbd.t08.htm" TargetMode="External"/><Relationship Id="rId5" Type="http://schemas.openxmlformats.org/officeDocument/2006/relationships/image" Target="../media/image33.emf"/><Relationship Id="rId4" Type="http://schemas.openxmlformats.org/officeDocument/2006/relationships/oleObject" Target="../embeddings/oleObject30.bin"/></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vmlDrawing" Target="../drawings/vmlDrawing31.vml"/><Relationship Id="rId6" Type="http://schemas.openxmlformats.org/officeDocument/2006/relationships/hyperlink" Target="http://www.census.gov/manufacturing/m3/" TargetMode="External"/><Relationship Id="rId5" Type="http://schemas.openxmlformats.org/officeDocument/2006/relationships/image" Target="../media/image34.emf"/><Relationship Id="rId4" Type="http://schemas.openxmlformats.org/officeDocument/2006/relationships/oleObject" Target="../embeddings/oleObject31.bin"/></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7.xml"/><Relationship Id="rId1" Type="http://schemas.openxmlformats.org/officeDocument/2006/relationships/vmlDrawing" Target="../drawings/vmlDrawing32.vml"/><Relationship Id="rId6" Type="http://schemas.openxmlformats.org/officeDocument/2006/relationships/image" Target="../media/image35.emf"/><Relationship Id="rId5" Type="http://schemas.openxmlformats.org/officeDocument/2006/relationships/oleObject" Target="../embeddings/oleObject32.bin"/><Relationship Id="rId4" Type="http://schemas.openxmlformats.org/officeDocument/2006/relationships/hyperlink" Target="http://research.stlouisfed.org/fred2/series/WASCUR" TargetMode="Externa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6.xml"/><Relationship Id="rId1" Type="http://schemas.openxmlformats.org/officeDocument/2006/relationships/vmlDrawing" Target="../drawings/vmlDrawing33.vml"/><Relationship Id="rId6" Type="http://schemas.openxmlformats.org/officeDocument/2006/relationships/hyperlink" Target="http://www2.fdic.gov/qbp/" TargetMode="External"/><Relationship Id="rId5" Type="http://schemas.openxmlformats.org/officeDocument/2006/relationships/image" Target="../media/image36.emf"/><Relationship Id="rId4" Type="http://schemas.openxmlformats.org/officeDocument/2006/relationships/oleObject" Target="../embeddings/oleObject33.bin"/></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6.xml"/><Relationship Id="rId1" Type="http://schemas.openxmlformats.org/officeDocument/2006/relationships/vmlDrawing" Target="../drawings/vmlDrawing34.vml"/><Relationship Id="rId6" Type="http://schemas.openxmlformats.org/officeDocument/2006/relationships/hyperlink" Target="http://www2.fdic.gov/qbp/" TargetMode="External"/><Relationship Id="rId5" Type="http://schemas.openxmlformats.org/officeDocument/2006/relationships/image" Target="../media/image37.emf"/><Relationship Id="rId4" Type="http://schemas.openxmlformats.org/officeDocument/2006/relationships/oleObject" Target="../embeddings/oleObject34.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3.xml"/><Relationship Id="rId1" Type="http://schemas.openxmlformats.org/officeDocument/2006/relationships/tags" Target="../tags/tag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spc.noaa.gov/wcm/torngraph-big.png" TargetMode="External"/><Relationship Id="rId2" Type="http://schemas.openxmlformats.org/officeDocument/2006/relationships/notesSlide" Target="../notesSlides/notesSlide43.xml"/><Relationship Id="rId1" Type="http://schemas.openxmlformats.org/officeDocument/2006/relationships/slideLayout" Target="../slideLayouts/slideLayout13.xml"/><Relationship Id="rId4" Type="http://schemas.openxmlformats.org/officeDocument/2006/relationships/image" Target="../media/image38.emf"/></Relationships>
</file>

<file path=ppt/slides/_rels/slide46.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40.pn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39.png"/><Relationship Id="rId5" Type="http://schemas.openxmlformats.org/officeDocument/2006/relationships/notesSlide" Target="../notesSlides/notesSlide44.xml"/><Relationship Id="rId4"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7.xml"/><Relationship Id="rId1" Type="http://schemas.openxmlformats.org/officeDocument/2006/relationships/vmlDrawing" Target="../drawings/vmlDrawing35.vml"/><Relationship Id="rId5" Type="http://schemas.openxmlformats.org/officeDocument/2006/relationships/image" Target="../media/image41.emf"/><Relationship Id="rId4" Type="http://schemas.openxmlformats.org/officeDocument/2006/relationships/oleObject" Target="../embeddings/oleObject35.bin"/></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6.emf"/><Relationship Id="rId5" Type="http://schemas.openxmlformats.org/officeDocument/2006/relationships/oleObject" Target="../embeddings/oleObject3.bin"/><Relationship Id="rId4"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8.xml"/><Relationship Id="rId7" Type="http://schemas.openxmlformats.org/officeDocument/2006/relationships/image" Target="../media/image42.emf"/><Relationship Id="rId2" Type="http://schemas.openxmlformats.org/officeDocument/2006/relationships/slideLayout" Target="../slideLayouts/slideLayout7.xml"/><Relationship Id="rId1" Type="http://schemas.openxmlformats.org/officeDocument/2006/relationships/vmlDrawing" Target="../drawings/vmlDrawing36.vml"/><Relationship Id="rId6" Type="http://schemas.openxmlformats.org/officeDocument/2006/relationships/oleObject" Target="../embeddings/Microsoft_Excel_97-2003_Worksheet5.xls"/><Relationship Id="rId5" Type="http://schemas.openxmlformats.org/officeDocument/2006/relationships/oleObject" Target="../embeddings/oleObject36.bin"/><Relationship Id="rId4" Type="http://schemas.openxmlformats.org/officeDocument/2006/relationships/hyperlink" Target="http://www.federalreserve.gov/releases/h15/data.htm" TargetMode="External"/></Relationships>
</file>

<file path=ppt/slides/_rels/slide5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7.xml"/><Relationship Id="rId1" Type="http://schemas.openxmlformats.org/officeDocument/2006/relationships/vmlDrawing" Target="../drawings/vmlDrawing37.vml"/><Relationship Id="rId5" Type="http://schemas.openxmlformats.org/officeDocument/2006/relationships/image" Target="../media/image43.emf"/><Relationship Id="rId4" Type="http://schemas.openxmlformats.org/officeDocument/2006/relationships/oleObject" Target="../embeddings/oleObject37.bin"/></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xml"/><Relationship Id="rId1" Type="http://schemas.openxmlformats.org/officeDocument/2006/relationships/vmlDrawing" Target="../drawings/vmlDrawing4.vml"/><Relationship Id="rId6" Type="http://schemas.openxmlformats.org/officeDocument/2006/relationships/image" Target="../media/image7.emf"/><Relationship Id="rId5" Type="http://schemas.openxmlformats.org/officeDocument/2006/relationships/oleObject" Target="../embeddings/oleObject4.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image" Target="../media/image8.emf"/><Relationship Id="rId5" Type="http://schemas.openxmlformats.org/officeDocument/2006/relationships/oleObject" Target="../embeddings/oleObject5.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image" Target="../media/image9.emf"/><Relationship Id="rId5" Type="http://schemas.openxmlformats.org/officeDocument/2006/relationships/oleObject" Target="../embeddings/oleObject6.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0" y="2525871"/>
            <a:ext cx="9104313" cy="1818959"/>
          </a:xfrm>
          <a:ln/>
          <a:extLst>
            <a:ext uri="{91240B29-F687-4F45-9708-019B960494DF}">
              <a14:hiddenLine xmlns:a14="http://schemas.microsoft.com/office/drawing/2010/main" w="9525" algn="ctr">
                <a:solidFill>
                  <a:srgbClr val="000000"/>
                </a:solidFill>
                <a:miter lim="800000"/>
                <a:headEnd/>
                <a:tailEnd/>
              </a14:hiddenLine>
            </a:ext>
          </a:extLst>
        </p:spPr>
        <p:txBody>
          <a:bodyPr/>
          <a:lstStyle/>
          <a:p>
            <a:r>
              <a:rPr lang="en-US" sz="4400" dirty="0" smtClean="0">
                <a:latin typeface="Arial" panose="020B0604020202020204" pitchFamily="34" charset="0"/>
              </a:rPr>
              <a:t>Property &amp; Casualty Insurance in the Era of Mega-Catastrophes: Focus on </a:t>
            </a:r>
            <a:r>
              <a:rPr lang="en-US" sz="4400" smtClean="0">
                <a:latin typeface="Arial" panose="020B0604020202020204" pitchFamily="34" charset="0"/>
              </a:rPr>
              <a:t>Michigan Markets</a:t>
            </a:r>
            <a:endParaRPr lang="en-US" sz="3400" i="1" dirty="0">
              <a:solidFill>
                <a:srgbClr val="C00000"/>
              </a:solidFill>
              <a:latin typeface="Arial" panose="020B0604020202020204" pitchFamily="34" charset="0"/>
            </a:endParaRPr>
          </a:p>
        </p:txBody>
      </p:sp>
      <p:sp>
        <p:nvSpPr>
          <p:cNvPr id="6147" name="Rectangle 3"/>
          <p:cNvSpPr>
            <a:spLocks noGrp="1" noChangeArrowheads="1"/>
          </p:cNvSpPr>
          <p:nvPr>
            <p:ph type="subTitle" idx="1"/>
          </p:nvPr>
        </p:nvSpPr>
        <p:spPr>
          <a:xfrm>
            <a:off x="76199" y="4678764"/>
            <a:ext cx="8951913" cy="1101840"/>
          </a:xfrm>
        </p:spPr>
        <p:txBody>
          <a:bodyPr/>
          <a:lstStyle/>
          <a:p>
            <a:pPr>
              <a:lnSpc>
                <a:spcPct val="80000"/>
              </a:lnSpc>
            </a:pPr>
            <a:r>
              <a:rPr lang="en-US" dirty="0" smtClean="0">
                <a:latin typeface="Arial" panose="020B0604020202020204" pitchFamily="34" charset="0"/>
              </a:rPr>
              <a:t>Greater Detroit Chapter, CPCU</a:t>
            </a:r>
            <a:r>
              <a:rPr lang="en-US" dirty="0">
                <a:latin typeface="Arial" panose="020B0604020202020204" pitchFamily="34" charset="0"/>
              </a:rPr>
              <a:t/>
            </a:r>
            <a:br>
              <a:rPr lang="en-US" dirty="0">
                <a:latin typeface="Arial" panose="020B0604020202020204" pitchFamily="34" charset="0"/>
              </a:rPr>
            </a:br>
            <a:r>
              <a:rPr lang="en-US" sz="2800" dirty="0" smtClean="0">
                <a:latin typeface="Arial" panose="020B0604020202020204" pitchFamily="34" charset="0"/>
              </a:rPr>
              <a:t>Detroit, MI</a:t>
            </a:r>
            <a:r>
              <a:rPr lang="en-US" sz="2800" dirty="0">
                <a:latin typeface="Arial" panose="020B0604020202020204" pitchFamily="34" charset="0"/>
              </a:rPr>
              <a:t/>
            </a:r>
            <a:br>
              <a:rPr lang="en-US" sz="2800" dirty="0">
                <a:latin typeface="Arial" panose="020B0604020202020204" pitchFamily="34" charset="0"/>
              </a:rPr>
            </a:br>
            <a:r>
              <a:rPr lang="en-US" sz="2800" dirty="0" smtClean="0">
                <a:latin typeface="Arial" panose="020B0604020202020204" pitchFamily="34" charset="0"/>
              </a:rPr>
              <a:t>October 7, </a:t>
            </a:r>
            <a:r>
              <a:rPr lang="en-US" sz="2800" dirty="0">
                <a:latin typeface="Arial" panose="020B0604020202020204" pitchFamily="34" charset="0"/>
              </a:rPr>
              <a:t>2014</a:t>
            </a:r>
          </a:p>
        </p:txBody>
      </p:sp>
      <p:sp>
        <p:nvSpPr>
          <p:cNvPr id="6148" name="Rectangle 3"/>
          <p:cNvSpPr txBox="1">
            <a:spLocks noChangeArrowheads="1"/>
          </p:cNvSpPr>
          <p:nvPr/>
        </p:nvSpPr>
        <p:spPr bwMode="gray">
          <a:xfrm>
            <a:off x="0" y="5886450"/>
            <a:ext cx="914400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25000"/>
              </a:spcBef>
              <a:buClr>
                <a:schemeClr val="accent1"/>
              </a:buClr>
              <a:buFont typeface="Wingdings" panose="05000000000000000000" pitchFamily="2" charset="2"/>
              <a:buNone/>
            </a:pPr>
            <a:r>
              <a:rPr lang="en-US" sz="1800" b="1">
                <a:solidFill>
                  <a:schemeClr val="bg2"/>
                </a:solidFill>
              </a:rPr>
              <a:t>Steven N. Weisbart, Ph.D., CLU, Senior Vice President &amp; Chief Economist</a:t>
            </a:r>
          </a:p>
          <a:p>
            <a:pPr algn="ctr">
              <a:spcBef>
                <a:spcPct val="25000"/>
              </a:spcBef>
              <a:buClr>
                <a:schemeClr val="accent1"/>
              </a:buClr>
              <a:buFontTx/>
              <a:buNone/>
            </a:pPr>
            <a:r>
              <a:rPr lang="en-US" sz="1800" b="1">
                <a:solidFill>
                  <a:schemeClr val="bg2"/>
                </a:solidFill>
                <a:sym typeface="Symbol" panose="05050102010706020507" pitchFamily="18" charset="2"/>
              </a:rPr>
              <a:t>Insurance Information Institute  110 William Street  New York, NY 10038</a:t>
            </a:r>
          </a:p>
          <a:p>
            <a:pPr algn="ctr">
              <a:spcBef>
                <a:spcPct val="25000"/>
              </a:spcBef>
              <a:buClr>
                <a:schemeClr val="accent1"/>
              </a:buClr>
              <a:buFontTx/>
              <a:buNone/>
            </a:pPr>
            <a:r>
              <a:rPr lang="en-US" sz="1800" b="1">
                <a:solidFill>
                  <a:schemeClr val="bg1"/>
                </a:solidFill>
                <a:sym typeface="Symbol" panose="05050102010706020507" pitchFamily="18" charset="2"/>
              </a:rPr>
              <a:t>Tel: 212.346.5540  Cell: 917.494.5945  stevenw@iii.org  www.iii.org</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2A99C9D5-F5CB-480C-B827-5B5D85FF399D}" type="slidenum">
              <a:rPr lang="en-US" sz="900"/>
              <a:pPr algn="r">
                <a:lnSpc>
                  <a:spcPct val="85000"/>
                </a:lnSpc>
                <a:spcBef>
                  <a:spcPct val="20000"/>
                </a:spcBef>
              </a:pPr>
              <a:t>10</a:t>
            </a:fld>
            <a:endParaRPr lang="en-US" sz="900"/>
          </a:p>
        </p:txBody>
      </p:sp>
      <p:sp>
        <p:nvSpPr>
          <p:cNvPr id="26627" name="Rectangle 2"/>
          <p:cNvSpPr>
            <a:spLocks noGrp="1" noChangeArrowheads="1"/>
          </p:cNvSpPr>
          <p:nvPr>
            <p:ph type="title" idx="4294967295"/>
          </p:nvPr>
        </p:nvSpPr>
        <p:spPr>
          <a:xfrm>
            <a:off x="833438" y="200025"/>
            <a:ext cx="6151562" cy="860425"/>
          </a:xfrm>
        </p:spPr>
        <p:txBody>
          <a:bodyPr/>
          <a:lstStyle/>
          <a:p>
            <a:r>
              <a:rPr lang="en-US" dirty="0" smtClean="0">
                <a:latin typeface="Arial" panose="020B0604020202020204" pitchFamily="34" charset="0"/>
              </a:rPr>
              <a:t>Return on Net Worth, All Lines:</a:t>
            </a:r>
            <a:br>
              <a:rPr lang="en-US" dirty="0" smtClean="0">
                <a:latin typeface="Arial" panose="020B0604020202020204" pitchFamily="34" charset="0"/>
              </a:rPr>
            </a:br>
            <a:r>
              <a:rPr lang="en-US" dirty="0" smtClean="0">
                <a:latin typeface="Arial" panose="020B0604020202020204" pitchFamily="34" charset="0"/>
              </a:rPr>
              <a:t>2002-2012</a:t>
            </a:r>
          </a:p>
        </p:txBody>
      </p:sp>
      <p:sp>
        <p:nvSpPr>
          <p:cNvPr id="26628" name="Rectangle 3"/>
          <p:cNvSpPr>
            <a:spLocks noChangeArrowheads="1"/>
          </p:cNvSpPr>
          <p:nvPr/>
        </p:nvSpPr>
        <p:spPr bwMode="auto">
          <a:xfrm>
            <a:off x="0" y="6567151"/>
            <a:ext cx="7569200" cy="29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a:t>
            </a:r>
            <a:r>
              <a:rPr lang="en-US" sz="1100" smtClean="0"/>
              <a:t>Source: </a:t>
            </a:r>
            <a:r>
              <a:rPr lang="en-US" sz="1100"/>
              <a:t>NAIC.</a:t>
            </a:r>
          </a:p>
        </p:txBody>
      </p:sp>
      <p:graphicFrame>
        <p:nvGraphicFramePr>
          <p:cNvPr id="2026500" name="Object 2"/>
          <p:cNvGraphicFramePr>
            <a:graphicFrameLocks/>
          </p:cNvGraphicFramePr>
          <p:nvPr>
            <p:extLst>
              <p:ext uri="{D42A27DB-BD31-4B8C-83A1-F6EECF244321}">
                <p14:modId xmlns:p14="http://schemas.microsoft.com/office/powerpoint/2010/main" val="872964314"/>
              </p:ext>
            </p:extLst>
          </p:nvPr>
        </p:nvGraphicFramePr>
        <p:xfrm>
          <a:off x="333375" y="1060450"/>
          <a:ext cx="8569325" cy="5510213"/>
        </p:xfrm>
        <a:graphic>
          <a:graphicData uri="http://schemas.openxmlformats.org/presentationml/2006/ole">
            <mc:AlternateContent xmlns:mc="http://schemas.openxmlformats.org/markup-compatibility/2006">
              <mc:Choice xmlns:v="urn:schemas-microsoft-com:vml" Requires="v">
                <p:oleObj spid="_x0000_s26714"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551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AutoShape 38"/>
          <p:cNvSpPr>
            <a:spLocks noChangeArrowheads="1"/>
          </p:cNvSpPr>
          <p:nvPr/>
        </p:nvSpPr>
        <p:spPr bwMode="blackWhite">
          <a:xfrm>
            <a:off x="1741252" y="4026830"/>
            <a:ext cx="2974062" cy="404036"/>
          </a:xfrm>
          <a:prstGeom prst="wedgeRectCallout">
            <a:avLst>
              <a:gd name="adj1" fmla="val 66180"/>
              <a:gd name="adj2" fmla="val -30383"/>
            </a:avLst>
          </a:prstGeom>
          <a:solidFill>
            <a:srgbClr val="00B050"/>
          </a:soli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600" b="1" dirty="0" smtClean="0">
                <a:solidFill>
                  <a:schemeClr val="bg1"/>
                </a:solidFill>
                <a:cs typeface="+mn-cs"/>
              </a:rPr>
              <a:t>Michigan: not very profitable</a:t>
            </a:r>
            <a:endParaRPr lang="en-US" sz="1600" b="1" dirty="0">
              <a:solidFill>
                <a:schemeClr val="bg1"/>
              </a:solidFill>
              <a:cs typeface="+mn-cs"/>
            </a:endParaRPr>
          </a:p>
        </p:txBody>
      </p:sp>
      <p:sp>
        <p:nvSpPr>
          <p:cNvPr id="7" name="AutoShape 38"/>
          <p:cNvSpPr>
            <a:spLocks noChangeArrowheads="1"/>
          </p:cNvSpPr>
          <p:nvPr/>
        </p:nvSpPr>
        <p:spPr bwMode="blackWhite">
          <a:xfrm>
            <a:off x="5536220" y="1802995"/>
            <a:ext cx="2897559" cy="404036"/>
          </a:xfrm>
          <a:prstGeom prst="wedgeRectCallout">
            <a:avLst>
              <a:gd name="adj1" fmla="val -17749"/>
              <a:gd name="adj2" fmla="val 236864"/>
            </a:avLst>
          </a:prstGeom>
          <a:solidFill>
            <a:srgbClr val="C00000"/>
          </a:soli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600" b="1" dirty="0" smtClean="0">
                <a:solidFill>
                  <a:schemeClr val="bg1"/>
                </a:solidFill>
                <a:cs typeface="+mn-cs"/>
              </a:rPr>
              <a:t>Wisconsin: least variable</a:t>
            </a:r>
            <a:endParaRPr lang="en-US" sz="1600" b="1" dirty="0">
              <a:solidFill>
                <a:schemeClr val="bg1"/>
              </a:solidFill>
              <a:cs typeface="+mn-cs"/>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1B98BAEB-1EC5-4CFD-B92B-DE12CB444A0A}" type="slidenum">
              <a:rPr lang="en-US" sz="900"/>
              <a:pPr algn="r">
                <a:lnSpc>
                  <a:spcPct val="85000"/>
                </a:lnSpc>
                <a:spcBef>
                  <a:spcPct val="20000"/>
                </a:spcBef>
              </a:pPr>
              <a:t>11</a:t>
            </a:fld>
            <a:endParaRPr lang="en-US" sz="900"/>
          </a:p>
        </p:txBody>
      </p:sp>
      <p:sp>
        <p:nvSpPr>
          <p:cNvPr id="28675" name="Rectangle 2"/>
          <p:cNvSpPr>
            <a:spLocks noGrp="1" noChangeArrowheads="1"/>
          </p:cNvSpPr>
          <p:nvPr>
            <p:ph type="title" idx="4294967295"/>
          </p:nvPr>
        </p:nvSpPr>
        <p:spPr>
          <a:xfrm>
            <a:off x="833438" y="200025"/>
            <a:ext cx="6151562" cy="860425"/>
          </a:xfrm>
        </p:spPr>
        <p:txBody>
          <a:bodyPr/>
          <a:lstStyle/>
          <a:p>
            <a:r>
              <a:rPr lang="en-US" dirty="0" smtClean="0">
                <a:latin typeface="Arial" panose="020B0604020202020204" pitchFamily="34" charset="0"/>
              </a:rPr>
              <a:t>Return on Net Worth, All Lines:</a:t>
            </a:r>
            <a:br>
              <a:rPr lang="en-US" dirty="0" smtClean="0">
                <a:latin typeface="Arial" panose="020B0604020202020204" pitchFamily="34" charset="0"/>
              </a:rPr>
            </a:br>
            <a:r>
              <a:rPr lang="en-US" dirty="0" smtClean="0">
                <a:latin typeface="Arial" panose="020B0604020202020204" pitchFamily="34" charset="0"/>
              </a:rPr>
              <a:t>2002-2012</a:t>
            </a:r>
          </a:p>
        </p:txBody>
      </p:sp>
      <p:sp>
        <p:nvSpPr>
          <p:cNvPr id="28676" name="Rectangle 3"/>
          <p:cNvSpPr>
            <a:spLocks noChangeArrowheads="1"/>
          </p:cNvSpPr>
          <p:nvPr/>
        </p:nvSpPr>
        <p:spPr bwMode="auto">
          <a:xfrm>
            <a:off x="0" y="6570663"/>
            <a:ext cx="75692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Sources: NAIC.</a:t>
            </a:r>
          </a:p>
        </p:txBody>
      </p:sp>
      <p:graphicFrame>
        <p:nvGraphicFramePr>
          <p:cNvPr id="2026500" name="Object 2"/>
          <p:cNvGraphicFramePr>
            <a:graphicFrameLocks/>
          </p:cNvGraphicFramePr>
          <p:nvPr>
            <p:extLst>
              <p:ext uri="{D42A27DB-BD31-4B8C-83A1-F6EECF244321}">
                <p14:modId xmlns:p14="http://schemas.microsoft.com/office/powerpoint/2010/main" val="689770396"/>
              </p:ext>
            </p:extLst>
          </p:nvPr>
        </p:nvGraphicFramePr>
        <p:xfrm>
          <a:off x="333375" y="1060450"/>
          <a:ext cx="8569325" cy="5510213"/>
        </p:xfrm>
        <a:graphic>
          <a:graphicData uri="http://schemas.openxmlformats.org/presentationml/2006/ole">
            <mc:AlternateContent xmlns:mc="http://schemas.openxmlformats.org/markup-compatibility/2006">
              <mc:Choice xmlns:v="urn:schemas-microsoft-com:vml" Requires="v">
                <p:oleObj spid="_x0000_s28762"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551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AutoShape 7"/>
          <p:cNvSpPr>
            <a:spLocks noChangeArrowheads="1"/>
          </p:cNvSpPr>
          <p:nvPr/>
        </p:nvSpPr>
        <p:spPr bwMode="blackWhite">
          <a:xfrm>
            <a:off x="1828802" y="4591455"/>
            <a:ext cx="1759406" cy="883021"/>
          </a:xfrm>
          <a:prstGeom prst="wedgeRectCallout">
            <a:avLst>
              <a:gd name="adj1" fmla="val 144085"/>
              <a:gd name="adj2" fmla="val -11265"/>
            </a:avLst>
          </a:prstGeom>
          <a:solidFill>
            <a:schemeClr val="accent2"/>
          </a:soli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400" b="1" dirty="0" smtClean="0">
                <a:solidFill>
                  <a:schemeClr val="bg1"/>
                </a:solidFill>
                <a:cs typeface="+mn-cs"/>
              </a:rPr>
              <a:t>Profit in Indiana is more volatile than in neighboring states</a:t>
            </a:r>
            <a:endParaRPr lang="en-US" sz="1400" b="1" dirty="0">
              <a:solidFill>
                <a:schemeClr val="bg1"/>
              </a:solidFill>
              <a:cs typeface="+mn-cs"/>
            </a:endParaRPr>
          </a:p>
        </p:txBody>
      </p:sp>
      <p:sp>
        <p:nvSpPr>
          <p:cNvPr id="7" name="AutoShape 7"/>
          <p:cNvSpPr>
            <a:spLocks noChangeArrowheads="1"/>
          </p:cNvSpPr>
          <p:nvPr/>
        </p:nvSpPr>
        <p:spPr bwMode="blackWhite">
          <a:xfrm>
            <a:off x="5424360" y="1501421"/>
            <a:ext cx="1759406" cy="883021"/>
          </a:xfrm>
          <a:prstGeom prst="wedgeRectCallout">
            <a:avLst>
              <a:gd name="adj1" fmla="val -27865"/>
              <a:gd name="adj2" fmla="val 223382"/>
            </a:avLst>
          </a:prstGeom>
          <a:solidFill>
            <a:schemeClr val="accent3">
              <a:lumMod val="75000"/>
            </a:schemeClr>
          </a:soli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400" b="1" dirty="0" smtClean="0">
                <a:cs typeface="+mn-cs"/>
              </a:rPr>
              <a:t>Profit in Ohio is often higher than in Illinois</a:t>
            </a:r>
            <a:endParaRPr lang="en-US" sz="1400" b="1" dirty="0">
              <a:cs typeface="+mn-cs"/>
            </a:endParaRP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30722"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75430684-6565-4430-A09E-BD1C4C8E2D28}" type="slidenum">
              <a:rPr lang="en-US" sz="900"/>
              <a:pPr algn="r">
                <a:lnSpc>
                  <a:spcPct val="85000"/>
                </a:lnSpc>
                <a:spcBef>
                  <a:spcPct val="20000"/>
                </a:spcBef>
              </a:pPr>
              <a:t>12</a:t>
            </a:fld>
            <a:endParaRPr lang="en-US" sz="900"/>
          </a:p>
        </p:txBody>
      </p:sp>
      <p:sp>
        <p:nvSpPr>
          <p:cNvPr id="30723" name="Rectangle 2"/>
          <p:cNvSpPr>
            <a:spLocks noGrp="1" noChangeArrowheads="1"/>
          </p:cNvSpPr>
          <p:nvPr>
            <p:ph type="title" idx="4294967295"/>
          </p:nvPr>
        </p:nvSpPr>
        <p:spPr>
          <a:xfrm>
            <a:off x="833438" y="200025"/>
            <a:ext cx="6151562" cy="860425"/>
          </a:xfrm>
        </p:spPr>
        <p:txBody>
          <a:bodyPr/>
          <a:lstStyle/>
          <a:p>
            <a:r>
              <a:rPr lang="en-US" smtClean="0">
                <a:latin typeface="Arial" panose="020B0604020202020204" pitchFamily="34" charset="0"/>
              </a:rPr>
              <a:t>Return on Net Worth, All Lines:</a:t>
            </a:r>
            <a:br>
              <a:rPr lang="en-US" smtClean="0">
                <a:latin typeface="Arial" panose="020B0604020202020204" pitchFamily="34" charset="0"/>
              </a:rPr>
            </a:br>
            <a:r>
              <a:rPr lang="en-US" smtClean="0">
                <a:latin typeface="Arial" panose="020B0604020202020204" pitchFamily="34" charset="0"/>
              </a:rPr>
              <a:t>2002-2011 Average, by State</a:t>
            </a:r>
          </a:p>
        </p:txBody>
      </p:sp>
      <p:sp>
        <p:nvSpPr>
          <p:cNvPr id="30724" name="Rectangle 3"/>
          <p:cNvSpPr>
            <a:spLocks noChangeArrowheads="1"/>
          </p:cNvSpPr>
          <p:nvPr/>
        </p:nvSpPr>
        <p:spPr bwMode="auto">
          <a:xfrm>
            <a:off x="0" y="6570663"/>
            <a:ext cx="75692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Sources: NAIC.</a:t>
            </a:r>
          </a:p>
        </p:txBody>
      </p:sp>
      <p:graphicFrame>
        <p:nvGraphicFramePr>
          <p:cNvPr id="2026500" name="Object 2"/>
          <p:cNvGraphicFramePr>
            <a:graphicFrameLocks/>
          </p:cNvGraphicFramePr>
          <p:nvPr>
            <p:extLst>
              <p:ext uri="{D42A27DB-BD31-4B8C-83A1-F6EECF244321}">
                <p14:modId xmlns:p14="http://schemas.microsoft.com/office/powerpoint/2010/main" val="2863890687"/>
              </p:ext>
            </p:extLst>
          </p:nvPr>
        </p:nvGraphicFramePr>
        <p:xfrm>
          <a:off x="333375" y="1060450"/>
          <a:ext cx="8569325" cy="4875213"/>
        </p:xfrm>
        <a:graphic>
          <a:graphicData uri="http://schemas.openxmlformats.org/presentationml/2006/ole">
            <mc:AlternateContent xmlns:mc="http://schemas.openxmlformats.org/markup-compatibility/2006">
              <mc:Choice xmlns:v="urn:schemas-microsoft-com:vml" Requires="v">
                <p:oleObj spid="_x0000_s30810"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48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22A60C1A-2264-4F07-AE56-B24D1F84E82D}" type="slidenum">
              <a:rPr lang="en-US" sz="900"/>
              <a:pPr algn="r">
                <a:lnSpc>
                  <a:spcPct val="85000"/>
                </a:lnSpc>
                <a:spcBef>
                  <a:spcPct val="20000"/>
                </a:spcBef>
              </a:pPr>
              <a:t>13</a:t>
            </a:fld>
            <a:endParaRPr lang="en-US" sz="900"/>
          </a:p>
        </p:txBody>
      </p:sp>
      <p:sp>
        <p:nvSpPr>
          <p:cNvPr id="32771" name="Rectangle 2"/>
          <p:cNvSpPr>
            <a:spLocks noGrp="1" noChangeArrowheads="1"/>
          </p:cNvSpPr>
          <p:nvPr>
            <p:ph type="title" idx="4294967295"/>
          </p:nvPr>
        </p:nvSpPr>
        <p:spPr>
          <a:xfrm>
            <a:off x="833438" y="200025"/>
            <a:ext cx="6578600" cy="860425"/>
          </a:xfrm>
        </p:spPr>
        <p:txBody>
          <a:bodyPr/>
          <a:lstStyle/>
          <a:p>
            <a:r>
              <a:rPr lang="en-US" dirty="0" smtClean="0">
                <a:latin typeface="Arial" panose="020B0604020202020204" pitchFamily="34" charset="0"/>
              </a:rPr>
              <a:t>RNW PP Auto: MAF States,</a:t>
            </a:r>
            <a:br>
              <a:rPr lang="en-US" dirty="0" smtClean="0">
                <a:latin typeface="Arial" panose="020B0604020202020204" pitchFamily="34" charset="0"/>
              </a:rPr>
            </a:br>
            <a:r>
              <a:rPr lang="en-US" dirty="0" smtClean="0">
                <a:latin typeface="Arial" panose="020B0604020202020204" pitchFamily="34" charset="0"/>
              </a:rPr>
              <a:t>2003-2012, 10-year average</a:t>
            </a:r>
          </a:p>
        </p:txBody>
      </p:sp>
      <p:sp>
        <p:nvSpPr>
          <p:cNvPr id="32772" name="Rectangle 3"/>
          <p:cNvSpPr>
            <a:spLocks noChangeArrowheads="1"/>
          </p:cNvSpPr>
          <p:nvPr/>
        </p:nvSpPr>
        <p:spPr bwMode="auto">
          <a:xfrm>
            <a:off x="0" y="6570663"/>
            <a:ext cx="75692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Sources: NAIC.</a:t>
            </a:r>
          </a:p>
        </p:txBody>
      </p:sp>
      <p:graphicFrame>
        <p:nvGraphicFramePr>
          <p:cNvPr id="2026500" name="Object 2"/>
          <p:cNvGraphicFramePr>
            <a:graphicFrameLocks/>
          </p:cNvGraphicFramePr>
          <p:nvPr>
            <p:extLst>
              <p:ext uri="{D42A27DB-BD31-4B8C-83A1-F6EECF244321}">
                <p14:modId xmlns:p14="http://schemas.microsoft.com/office/powerpoint/2010/main" val="2589039936"/>
              </p:ext>
            </p:extLst>
          </p:nvPr>
        </p:nvGraphicFramePr>
        <p:xfrm>
          <a:off x="333375" y="1060450"/>
          <a:ext cx="8569325" cy="4875213"/>
        </p:xfrm>
        <a:graphic>
          <a:graphicData uri="http://schemas.openxmlformats.org/presentationml/2006/ole">
            <mc:AlternateContent xmlns:mc="http://schemas.openxmlformats.org/markup-compatibility/2006">
              <mc:Choice xmlns:v="urn:schemas-microsoft-com:vml" Requires="v">
                <p:oleObj spid="_x0000_s32858"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48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BCA1871E-197E-4626-9525-2991814EBD11}" type="slidenum">
              <a:rPr lang="en-US" sz="900"/>
              <a:pPr algn="r">
                <a:lnSpc>
                  <a:spcPct val="85000"/>
                </a:lnSpc>
                <a:spcBef>
                  <a:spcPct val="20000"/>
                </a:spcBef>
              </a:pPr>
              <a:t>14</a:t>
            </a:fld>
            <a:endParaRPr lang="en-US" sz="900"/>
          </a:p>
        </p:txBody>
      </p:sp>
      <p:sp>
        <p:nvSpPr>
          <p:cNvPr id="34819" name="Rectangle 2"/>
          <p:cNvSpPr>
            <a:spLocks noGrp="1" noChangeArrowheads="1"/>
          </p:cNvSpPr>
          <p:nvPr>
            <p:ph type="title" idx="4294967295"/>
          </p:nvPr>
        </p:nvSpPr>
        <p:spPr>
          <a:xfrm>
            <a:off x="833438" y="200025"/>
            <a:ext cx="6578600" cy="860425"/>
          </a:xfrm>
        </p:spPr>
        <p:txBody>
          <a:bodyPr/>
          <a:lstStyle/>
          <a:p>
            <a:r>
              <a:rPr lang="en-US" dirty="0" smtClean="0">
                <a:latin typeface="Arial" panose="020B0604020202020204" pitchFamily="34" charset="0"/>
              </a:rPr>
              <a:t>RNW HO: MAF States,</a:t>
            </a:r>
            <a:br>
              <a:rPr lang="en-US" dirty="0" smtClean="0">
                <a:latin typeface="Arial" panose="020B0604020202020204" pitchFamily="34" charset="0"/>
              </a:rPr>
            </a:br>
            <a:r>
              <a:rPr lang="en-US" dirty="0" smtClean="0">
                <a:latin typeface="Arial" panose="020B0604020202020204" pitchFamily="34" charset="0"/>
              </a:rPr>
              <a:t>2003-2012, 10-year average</a:t>
            </a:r>
          </a:p>
        </p:txBody>
      </p:sp>
      <p:sp>
        <p:nvSpPr>
          <p:cNvPr id="34820" name="Rectangle 3"/>
          <p:cNvSpPr>
            <a:spLocks noChangeArrowheads="1"/>
          </p:cNvSpPr>
          <p:nvPr/>
        </p:nvSpPr>
        <p:spPr bwMode="auto">
          <a:xfrm>
            <a:off x="0" y="6570663"/>
            <a:ext cx="75692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Sources: NAIC.</a:t>
            </a:r>
          </a:p>
        </p:txBody>
      </p:sp>
      <p:graphicFrame>
        <p:nvGraphicFramePr>
          <p:cNvPr id="2026500" name="Object 2"/>
          <p:cNvGraphicFramePr>
            <a:graphicFrameLocks/>
          </p:cNvGraphicFramePr>
          <p:nvPr>
            <p:extLst>
              <p:ext uri="{D42A27DB-BD31-4B8C-83A1-F6EECF244321}">
                <p14:modId xmlns:p14="http://schemas.microsoft.com/office/powerpoint/2010/main" val="1687808075"/>
              </p:ext>
            </p:extLst>
          </p:nvPr>
        </p:nvGraphicFramePr>
        <p:xfrm>
          <a:off x="333375" y="1060450"/>
          <a:ext cx="8569325" cy="4875213"/>
        </p:xfrm>
        <a:graphic>
          <a:graphicData uri="http://schemas.openxmlformats.org/presentationml/2006/ole">
            <mc:AlternateContent xmlns:mc="http://schemas.openxmlformats.org/markup-compatibility/2006">
              <mc:Choice xmlns:v="urn:schemas-microsoft-com:vml" Requires="v">
                <p:oleObj spid="_x0000_s34906"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48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19038D85-0ACB-43D9-A62B-E88005BEBDC0}" type="slidenum">
              <a:rPr lang="en-US" sz="900"/>
              <a:pPr algn="r">
                <a:lnSpc>
                  <a:spcPct val="85000"/>
                </a:lnSpc>
                <a:spcBef>
                  <a:spcPct val="20000"/>
                </a:spcBef>
              </a:pPr>
              <a:t>15</a:t>
            </a:fld>
            <a:endParaRPr lang="en-US" sz="900"/>
          </a:p>
        </p:txBody>
      </p:sp>
      <p:sp>
        <p:nvSpPr>
          <p:cNvPr id="36867" name="Rectangle 2"/>
          <p:cNvSpPr>
            <a:spLocks noGrp="1" noChangeArrowheads="1"/>
          </p:cNvSpPr>
          <p:nvPr>
            <p:ph type="title" idx="4294967295"/>
          </p:nvPr>
        </p:nvSpPr>
        <p:spPr>
          <a:xfrm>
            <a:off x="833438" y="200025"/>
            <a:ext cx="6578600" cy="860425"/>
          </a:xfrm>
        </p:spPr>
        <p:txBody>
          <a:bodyPr/>
          <a:lstStyle/>
          <a:p>
            <a:r>
              <a:rPr lang="en-US" dirty="0" smtClean="0">
                <a:latin typeface="Arial" panose="020B0604020202020204" pitchFamily="34" charset="0"/>
              </a:rPr>
              <a:t>RNW CMP: </a:t>
            </a:r>
            <a:r>
              <a:rPr lang="en-US" dirty="0">
                <a:latin typeface="Arial" panose="020B0604020202020204" pitchFamily="34" charset="0"/>
              </a:rPr>
              <a:t>MAF </a:t>
            </a:r>
            <a:r>
              <a:rPr lang="en-US" dirty="0" smtClean="0">
                <a:latin typeface="Arial" panose="020B0604020202020204" pitchFamily="34" charset="0"/>
              </a:rPr>
              <a:t>States,</a:t>
            </a:r>
            <a:br>
              <a:rPr lang="en-US" dirty="0" smtClean="0">
                <a:latin typeface="Arial" panose="020B0604020202020204" pitchFamily="34" charset="0"/>
              </a:rPr>
            </a:br>
            <a:r>
              <a:rPr lang="en-US" dirty="0" smtClean="0">
                <a:latin typeface="Arial" panose="020B0604020202020204" pitchFamily="34" charset="0"/>
              </a:rPr>
              <a:t>2003-2012, 10-year average</a:t>
            </a:r>
          </a:p>
        </p:txBody>
      </p:sp>
      <p:sp>
        <p:nvSpPr>
          <p:cNvPr id="36868" name="Rectangle 3"/>
          <p:cNvSpPr>
            <a:spLocks noChangeArrowheads="1"/>
          </p:cNvSpPr>
          <p:nvPr/>
        </p:nvSpPr>
        <p:spPr bwMode="auto">
          <a:xfrm>
            <a:off x="0" y="6570663"/>
            <a:ext cx="75692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Sources: NAIC.</a:t>
            </a:r>
          </a:p>
        </p:txBody>
      </p:sp>
      <p:graphicFrame>
        <p:nvGraphicFramePr>
          <p:cNvPr id="2026500" name="Object 2"/>
          <p:cNvGraphicFramePr>
            <a:graphicFrameLocks/>
          </p:cNvGraphicFramePr>
          <p:nvPr>
            <p:extLst>
              <p:ext uri="{D42A27DB-BD31-4B8C-83A1-F6EECF244321}">
                <p14:modId xmlns:p14="http://schemas.microsoft.com/office/powerpoint/2010/main" val="1066736718"/>
              </p:ext>
            </p:extLst>
          </p:nvPr>
        </p:nvGraphicFramePr>
        <p:xfrm>
          <a:off x="333375" y="1060450"/>
          <a:ext cx="8569325" cy="4875213"/>
        </p:xfrm>
        <a:graphic>
          <a:graphicData uri="http://schemas.openxmlformats.org/presentationml/2006/ole">
            <mc:AlternateContent xmlns:mc="http://schemas.openxmlformats.org/markup-compatibility/2006">
              <mc:Choice xmlns:v="urn:schemas-microsoft-com:vml" Requires="v">
                <p:oleObj spid="_x0000_s36954"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48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DEB4870B-36DD-4781-928B-9EF88356FD82}" type="slidenum">
              <a:rPr lang="en-US" sz="900"/>
              <a:pPr algn="r">
                <a:lnSpc>
                  <a:spcPct val="85000"/>
                </a:lnSpc>
                <a:spcBef>
                  <a:spcPct val="20000"/>
                </a:spcBef>
              </a:pPr>
              <a:t>16</a:t>
            </a:fld>
            <a:endParaRPr lang="en-US" sz="900"/>
          </a:p>
        </p:txBody>
      </p:sp>
      <p:sp>
        <p:nvSpPr>
          <p:cNvPr id="38915" name="Rectangle 2"/>
          <p:cNvSpPr>
            <a:spLocks noGrp="1" noChangeArrowheads="1"/>
          </p:cNvSpPr>
          <p:nvPr>
            <p:ph type="title" idx="4294967295"/>
          </p:nvPr>
        </p:nvSpPr>
        <p:spPr>
          <a:xfrm>
            <a:off x="833438" y="200025"/>
            <a:ext cx="6578600" cy="860425"/>
          </a:xfrm>
        </p:spPr>
        <p:txBody>
          <a:bodyPr/>
          <a:lstStyle/>
          <a:p>
            <a:r>
              <a:rPr lang="en-US" dirty="0" smtClean="0">
                <a:latin typeface="Arial" panose="020B0604020202020204" pitchFamily="34" charset="0"/>
              </a:rPr>
              <a:t>RNW WC</a:t>
            </a:r>
            <a:r>
              <a:rPr lang="en-US" smtClean="0">
                <a:latin typeface="Arial" panose="020B0604020202020204" pitchFamily="34" charset="0"/>
              </a:rPr>
              <a:t>: </a:t>
            </a:r>
            <a:r>
              <a:rPr lang="en-US">
                <a:latin typeface="Arial" panose="020B0604020202020204" pitchFamily="34" charset="0"/>
              </a:rPr>
              <a:t>MAF </a:t>
            </a:r>
            <a:r>
              <a:rPr lang="en-US" smtClean="0">
                <a:latin typeface="Arial" panose="020B0604020202020204" pitchFamily="34" charset="0"/>
              </a:rPr>
              <a:t>States,</a:t>
            </a:r>
            <a:br>
              <a:rPr lang="en-US" smtClean="0">
                <a:latin typeface="Arial" panose="020B0604020202020204" pitchFamily="34" charset="0"/>
              </a:rPr>
            </a:br>
            <a:r>
              <a:rPr lang="en-US" smtClean="0">
                <a:latin typeface="Arial" panose="020B0604020202020204" pitchFamily="34" charset="0"/>
              </a:rPr>
              <a:t>2002-2011</a:t>
            </a:r>
            <a:r>
              <a:rPr lang="en-US" dirty="0" smtClean="0">
                <a:latin typeface="Arial" panose="020B0604020202020204" pitchFamily="34" charset="0"/>
              </a:rPr>
              <a:t>, 10-year average</a:t>
            </a:r>
          </a:p>
        </p:txBody>
      </p:sp>
      <p:sp>
        <p:nvSpPr>
          <p:cNvPr id="38916" name="Rectangle 3"/>
          <p:cNvSpPr>
            <a:spLocks noChangeArrowheads="1"/>
          </p:cNvSpPr>
          <p:nvPr/>
        </p:nvSpPr>
        <p:spPr bwMode="auto">
          <a:xfrm>
            <a:off x="0" y="6570663"/>
            <a:ext cx="75692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tabLst>
                <a:tab pos="112713" algn="r"/>
              </a:tabLst>
              <a:defRPr>
                <a:solidFill>
                  <a:schemeClr val="tx1"/>
                </a:solidFill>
                <a:latin typeface="Arial" panose="020B0604020202020204" pitchFamily="34" charset="0"/>
                <a:cs typeface="Arial" panose="020B0604020202020204" pitchFamily="34" charset="0"/>
              </a:defRPr>
            </a:lvl1pPr>
            <a:lvl2pPr marL="742950" indent="-285750">
              <a:tabLst>
                <a:tab pos="112713" algn="r"/>
              </a:tabLst>
              <a:defRPr>
                <a:solidFill>
                  <a:schemeClr val="tx1"/>
                </a:solidFill>
                <a:latin typeface="Arial" panose="020B0604020202020204" pitchFamily="34" charset="0"/>
                <a:cs typeface="Arial" panose="020B0604020202020204" pitchFamily="34" charset="0"/>
              </a:defRPr>
            </a:lvl2pPr>
            <a:lvl3pPr marL="1143000" indent="-228600">
              <a:tabLst>
                <a:tab pos="112713" algn="r"/>
              </a:tabLst>
              <a:defRPr>
                <a:solidFill>
                  <a:schemeClr val="tx1"/>
                </a:solidFill>
                <a:latin typeface="Arial" panose="020B0604020202020204" pitchFamily="34" charset="0"/>
                <a:cs typeface="Arial" panose="020B0604020202020204" pitchFamily="34" charset="0"/>
              </a:defRPr>
            </a:lvl3pPr>
            <a:lvl4pPr marL="1600200" indent="-228600">
              <a:tabLst>
                <a:tab pos="112713" algn="r"/>
              </a:tabLst>
              <a:defRPr>
                <a:solidFill>
                  <a:schemeClr val="tx1"/>
                </a:solidFill>
                <a:latin typeface="Arial" panose="020B0604020202020204" pitchFamily="34" charset="0"/>
                <a:cs typeface="Arial" panose="020B0604020202020204" pitchFamily="34" charset="0"/>
              </a:defRPr>
            </a:lvl4pPr>
            <a:lvl5pPr marL="2057400" indent="-228600">
              <a:tabLst>
                <a:tab pos="112713" algn="r"/>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112713" algn="r"/>
              </a:tabLst>
              <a:defRPr>
                <a:solidFill>
                  <a:schemeClr val="tx1"/>
                </a:solidFill>
                <a:latin typeface="Arial" panose="020B0604020202020204" pitchFamily="34" charset="0"/>
                <a:cs typeface="Arial" panose="020B0604020202020204" pitchFamily="34" charset="0"/>
              </a:defRPr>
            </a:lvl9pPr>
          </a:lstStyle>
          <a:p>
            <a:pPr>
              <a:lnSpc>
                <a:spcPct val="90000"/>
              </a:lnSpc>
              <a:buClr>
                <a:schemeClr val="accent2"/>
              </a:buClr>
              <a:buFont typeface="Wingdings" panose="05000000000000000000" pitchFamily="2" charset="2"/>
              <a:buNone/>
            </a:pPr>
            <a:r>
              <a:rPr lang="en-US" sz="1100"/>
              <a:t>	Sources: NAIC.</a:t>
            </a:r>
          </a:p>
        </p:txBody>
      </p:sp>
      <p:graphicFrame>
        <p:nvGraphicFramePr>
          <p:cNvPr id="2026500" name="Object 2"/>
          <p:cNvGraphicFramePr>
            <a:graphicFrameLocks/>
          </p:cNvGraphicFramePr>
          <p:nvPr>
            <p:extLst>
              <p:ext uri="{D42A27DB-BD31-4B8C-83A1-F6EECF244321}">
                <p14:modId xmlns:p14="http://schemas.microsoft.com/office/powerpoint/2010/main" val="2845790678"/>
              </p:ext>
            </p:extLst>
          </p:nvPr>
        </p:nvGraphicFramePr>
        <p:xfrm>
          <a:off x="333375" y="1060450"/>
          <a:ext cx="8569325" cy="4875213"/>
        </p:xfrm>
        <a:graphic>
          <a:graphicData uri="http://schemas.openxmlformats.org/presentationml/2006/ole">
            <mc:AlternateContent xmlns:mc="http://schemas.openxmlformats.org/markup-compatibility/2006">
              <mc:Choice xmlns:v="urn:schemas-microsoft-com:vml" Requires="v">
                <p:oleObj spid="_x0000_s39002" name="Chart" r:id="rId4" imgW="8601024" imgH="4610130" progId="MSGraph.Chart.8">
                  <p:embed followColorScheme="full"/>
                </p:oleObj>
              </mc:Choice>
              <mc:Fallback>
                <p:oleObj name="Chart" r:id="rId4" imgW="8601024" imgH="4610130" progId="MSGraph.Chart.8">
                  <p:embed followColorScheme="full"/>
                  <p:pic>
                    <p:nvPicPr>
                      <p:cNvPr id="0" name="Object 2"/>
                      <p:cNvPicPr>
                        <a:picLocks noChangeArrowheads="1"/>
                      </p:cNvPicPr>
                      <p:nvPr/>
                    </p:nvPicPr>
                    <p:blipFill>
                      <a:blip r:embed="rId5"/>
                      <a:srcRect/>
                      <a:stretch>
                        <a:fillRect/>
                      </a:stretch>
                    </p:blipFill>
                    <p:spPr bwMode="gray">
                      <a:xfrm>
                        <a:off x="333375" y="1060450"/>
                        <a:ext cx="8569325" cy="487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466975"/>
            <a:ext cx="7981950" cy="2016125"/>
          </a:xfrm>
          <a:gradFill rotWithShape="1">
            <a:gsLst>
              <a:gs pos="0">
                <a:srgbClr val="FF6801"/>
              </a:gs>
              <a:gs pos="100000">
                <a:srgbClr val="DC5A01"/>
              </a:gs>
            </a:gsLst>
            <a:lin ang="5400000" scaled="1"/>
          </a:gradFill>
          <a:ln w="12700" cap="flat" algn="ctr">
            <a:solidFill>
              <a:srgbClr val="FF6801"/>
            </a:solidFill>
            <a:miter lim="800000"/>
            <a:headEnd/>
            <a:tailEnd/>
          </a:ln>
        </p:spPr>
        <p:txBody>
          <a:bodyPr/>
          <a:lstStyle/>
          <a:p>
            <a:pPr algn="ctr" defTabSz="914400" eaLnBrk="1" hangingPunct="1">
              <a:lnSpc>
                <a:spcPct val="95000"/>
              </a:lnSpc>
              <a:spcBef>
                <a:spcPct val="25000"/>
              </a:spcBef>
            </a:pPr>
            <a:r>
              <a:rPr lang="en-US" sz="4200" smtClean="0">
                <a:solidFill>
                  <a:schemeClr val="bg1"/>
                </a:solidFill>
                <a:latin typeface="Arial" panose="020B0604020202020204" pitchFamily="34" charset="0"/>
              </a:rPr>
              <a:t>The Strength of the Economy Will Influence P/C Insurer Growth Opportunities</a:t>
            </a:r>
          </a:p>
        </p:txBody>
      </p:sp>
      <p:sp>
        <p:nvSpPr>
          <p:cNvPr id="40963"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
        <p:nvSpPr>
          <p:cNvPr id="40964"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7F7B33C1-E61B-464B-95F2-06E7BFDDAB3E}" type="slidenum">
              <a:rPr lang="en-US" sz="900">
                <a:solidFill>
                  <a:schemeClr val="bg1"/>
                </a:solidFill>
              </a:rPr>
              <a:pPr algn="r">
                <a:lnSpc>
                  <a:spcPct val="85000"/>
                </a:lnSpc>
                <a:spcBef>
                  <a:spcPct val="20000"/>
                </a:spcBef>
                <a:buClrTx/>
                <a:buFontTx/>
                <a:buNone/>
              </a:pPr>
              <a:t>17</a:t>
            </a:fld>
            <a:endParaRPr lang="en-US" sz="900">
              <a:solidFill>
                <a:schemeClr val="bg1"/>
              </a:solidFill>
            </a:endParaRPr>
          </a:p>
        </p:txBody>
      </p:sp>
      <p:pic>
        <p:nvPicPr>
          <p:cNvPr id="4096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1175" y="838200"/>
            <a:ext cx="30321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6" name="TextBox 5"/>
          <p:cNvSpPr txBox="1">
            <a:spLocks noChangeArrowheads="1"/>
          </p:cNvSpPr>
          <p:nvPr/>
        </p:nvSpPr>
        <p:spPr bwMode="auto">
          <a:xfrm>
            <a:off x="534988" y="4927600"/>
            <a:ext cx="8189912"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100000"/>
              </a:lnSpc>
              <a:spcBef>
                <a:spcPct val="0"/>
              </a:spcBef>
              <a:buClrTx/>
              <a:buFontTx/>
              <a:buNone/>
            </a:pPr>
            <a:r>
              <a:rPr lang="en-US" sz="3200" b="1">
                <a:solidFill>
                  <a:srgbClr val="2B7299"/>
                </a:solidFill>
              </a:rPr>
              <a:t>Growth Will Expand Insurer Exposure Base Across Most Lines</a:t>
            </a:r>
          </a:p>
        </p:txBody>
      </p:sp>
      <p:sp>
        <p:nvSpPr>
          <p:cNvPr id="7" name="Date Placeholder 6"/>
          <p:cNvSpPr>
            <a:spLocks noGrp="1"/>
          </p:cNvSpPr>
          <p:nvPr>
            <p:ph type="dt" sz="quarter" idx="10"/>
          </p:nvPr>
        </p:nvSpPr>
        <p:spPr/>
        <p:txBody>
          <a:bodyPr/>
          <a:lstStyle/>
          <a:p>
            <a:pPr>
              <a:defRPr/>
            </a:pPr>
            <a:r>
              <a:rPr lang="en-US"/>
              <a:t>12/01/09 - 9pm</a:t>
            </a:r>
          </a:p>
        </p:txBody>
      </p:sp>
      <p:sp>
        <p:nvSpPr>
          <p:cNvPr id="40968"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B79845FD-A93F-4437-9E1F-895F0DF2DC25}" type="slidenum">
              <a:rPr lang="en-US" sz="900" smtClean="0"/>
              <a:pPr>
                <a:lnSpc>
                  <a:spcPct val="85000"/>
                </a:lnSpc>
                <a:spcBef>
                  <a:spcPct val="20000"/>
                </a:spcBef>
                <a:buClrTx/>
                <a:buFontTx/>
                <a:buNone/>
              </a:pPr>
              <a:t>17</a:t>
            </a:fld>
            <a:endParaRPr lang="en-US" sz="90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105"/>
          <p:cNvSpPr>
            <a:spLocks noGrp="1" noChangeArrowheads="1"/>
          </p:cNvSpPr>
          <p:nvPr>
            <p:ph type="dt" sz="quarter" idx="10"/>
          </p:nvPr>
        </p:nvSpPr>
        <p:spPr/>
        <p:txBody>
          <a:bodyPr/>
          <a:lstStyle/>
          <a:p>
            <a:pPr>
              <a:defRPr/>
            </a:pPr>
            <a:r>
              <a:rPr lang="en-US"/>
              <a:t>12/01/09 - 9pm</a:t>
            </a:r>
          </a:p>
        </p:txBody>
      </p:sp>
      <p:sp>
        <p:nvSpPr>
          <p:cNvPr id="43011"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EB3682F7-7F61-44E8-A796-1EE8D55E57AE}" type="slidenum">
              <a:rPr lang="en-US" sz="900" smtClean="0"/>
              <a:pPr>
                <a:lnSpc>
                  <a:spcPct val="85000"/>
                </a:lnSpc>
                <a:spcBef>
                  <a:spcPct val="20000"/>
                </a:spcBef>
                <a:buClrTx/>
                <a:buFontTx/>
                <a:buNone/>
              </a:pPr>
              <a:t>18</a:t>
            </a:fld>
            <a:endParaRPr lang="en-US" sz="900" smtClean="0"/>
          </a:p>
        </p:txBody>
      </p:sp>
      <p:sp>
        <p:nvSpPr>
          <p:cNvPr id="43012" name="Rectangle 11"/>
          <p:cNvSpPr>
            <a:spLocks noGrp="1" noChangeArrowheads="1"/>
          </p:cNvSpPr>
          <p:nvPr>
            <p:ph type="title"/>
          </p:nvPr>
        </p:nvSpPr>
        <p:spPr/>
        <p:txBody>
          <a:bodyPr/>
          <a:lstStyle/>
          <a:p>
            <a:r>
              <a:rPr lang="en-US" smtClean="0">
                <a:latin typeface="Arial" panose="020B0604020202020204" pitchFamily="34" charset="0"/>
              </a:rPr>
              <a:t>Real Quarterly GDP Growth Since</a:t>
            </a:r>
            <a:br>
              <a:rPr lang="en-US" smtClean="0">
                <a:latin typeface="Arial" panose="020B0604020202020204" pitchFamily="34" charset="0"/>
              </a:rPr>
            </a:br>
            <a:r>
              <a:rPr lang="en-US" smtClean="0">
                <a:latin typeface="Arial" panose="020B0604020202020204" pitchFamily="34" charset="0"/>
              </a:rPr>
              <a:t>the “Great Recession, and Forecast</a:t>
            </a:r>
          </a:p>
        </p:txBody>
      </p:sp>
      <p:sp>
        <p:nvSpPr>
          <p:cNvPr id="43013" name="Rectangle 3"/>
          <p:cNvSpPr>
            <a:spLocks noChangeArrowheads="1"/>
          </p:cNvSpPr>
          <p:nvPr/>
        </p:nvSpPr>
        <p:spPr bwMode="auto">
          <a:xfrm>
            <a:off x="0" y="6245525"/>
            <a:ext cx="8682038" cy="61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tabLst>
                <a:tab pos="342900" algn="l"/>
              </a:tabLst>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tabLst>
                <a:tab pos="342900" algn="l"/>
              </a:tabLst>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tabLst>
                <a:tab pos="342900" algn="l"/>
              </a:tabLst>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tabLst>
                <a:tab pos="342900" algn="l"/>
              </a:tabLst>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tabLst>
                <a:tab pos="342900" algn="l"/>
              </a:tabLst>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r>
              <a:rPr lang="en-US" sz="1100" dirty="0"/>
              <a:t>Forecasts from Blue Chip Economic Indicators; data are quarterly changes at annualized </a:t>
            </a:r>
            <a:r>
              <a:rPr lang="en-US" sz="1100" dirty="0" smtClean="0"/>
              <a:t>rate.</a:t>
            </a:r>
            <a:endParaRPr lang="en-US" sz="1100" dirty="0"/>
          </a:p>
          <a:p>
            <a:pPr>
              <a:lnSpc>
                <a:spcPct val="85000"/>
              </a:lnSpc>
              <a:spcBef>
                <a:spcPct val="25000"/>
              </a:spcBef>
              <a:buNone/>
            </a:pPr>
            <a:r>
              <a:rPr lang="en-US" sz="1100" dirty="0"/>
              <a:t>Sources: (history) US Department of </a:t>
            </a:r>
            <a:r>
              <a:rPr lang="en-US" sz="1100" dirty="0" err="1" smtClean="0"/>
              <a:t>Commerce,at</a:t>
            </a:r>
            <a:r>
              <a:rPr lang="en-US" sz="1100" dirty="0"/>
              <a:t> </a:t>
            </a:r>
            <a:r>
              <a:rPr lang="en-US" sz="1100" dirty="0">
                <a:hlinkClick r:id="rId4"/>
              </a:rPr>
              <a:t>http://</a:t>
            </a:r>
            <a:r>
              <a:rPr lang="en-US" sz="1100" dirty="0" smtClean="0">
                <a:hlinkClick r:id="rId4"/>
              </a:rPr>
              <a:t>www.bea.gov/national/index.htm#gdp</a:t>
            </a:r>
            <a:r>
              <a:rPr lang="en-US" sz="1100" dirty="0" smtClean="0"/>
              <a:t> ; (forecasts) </a:t>
            </a:r>
            <a:r>
              <a:rPr lang="en-US" sz="1100" dirty="0"/>
              <a:t>Blue Chip Economic Indicators </a:t>
            </a:r>
            <a:r>
              <a:rPr lang="en-US" sz="1100" dirty="0" smtClean="0"/>
              <a:t>9/14</a:t>
            </a:r>
            <a:r>
              <a:rPr lang="en-US" sz="1100" dirty="0"/>
              <a:t>; Insurance Information Institute.</a:t>
            </a:r>
          </a:p>
        </p:txBody>
      </p:sp>
      <p:graphicFrame>
        <p:nvGraphicFramePr>
          <p:cNvPr id="43014" name="Object 4"/>
          <p:cNvGraphicFramePr>
            <a:graphicFrameLocks noChangeAspect="1"/>
          </p:cNvGraphicFramePr>
          <p:nvPr>
            <p:extLst>
              <p:ext uri="{D42A27DB-BD31-4B8C-83A1-F6EECF244321}">
                <p14:modId xmlns:p14="http://schemas.microsoft.com/office/powerpoint/2010/main" val="816387991"/>
              </p:ext>
            </p:extLst>
          </p:nvPr>
        </p:nvGraphicFramePr>
        <p:xfrm>
          <a:off x="39689" y="974081"/>
          <a:ext cx="7557614" cy="4346575"/>
        </p:xfrm>
        <a:graphic>
          <a:graphicData uri="http://schemas.openxmlformats.org/presentationml/2006/ole">
            <mc:AlternateContent xmlns:mc="http://schemas.openxmlformats.org/markup-compatibility/2006">
              <mc:Choice xmlns:v="urn:schemas-microsoft-com:vml" Requires="v">
                <p:oleObj spid="_x0000_s192527" name="Chart" r:id="rId5" imgW="8534400" imgH="3772022" progId="MSGraph.Chart.8">
                  <p:embed followColorScheme="full"/>
                </p:oleObj>
              </mc:Choice>
              <mc:Fallback>
                <p:oleObj name="Chart" r:id="rId5" imgW="8534400" imgH="3772022" progId="MSGraph.Chart.8">
                  <p:embed followColorScheme="full"/>
                  <p:pic>
                    <p:nvPicPr>
                      <p:cNvPr id="0" name=""/>
                      <p:cNvPicPr>
                        <a:picLocks noChangeAspect="1" noChangeArrowheads="1"/>
                      </p:cNvPicPr>
                      <p:nvPr/>
                    </p:nvPicPr>
                    <p:blipFill>
                      <a:blip r:embed="rId6"/>
                      <a:srcRect/>
                      <a:stretch>
                        <a:fillRect/>
                      </a:stretch>
                    </p:blipFill>
                    <p:spPr bwMode="gray">
                      <a:xfrm>
                        <a:off x="39689" y="974081"/>
                        <a:ext cx="7557614" cy="4346575"/>
                      </a:xfrm>
                      <a:prstGeom prst="rect">
                        <a:avLst/>
                      </a:prstGeom>
                      <a:noFill/>
                      <a:ln>
                        <a:noFill/>
                      </a:ln>
                      <a:extLst/>
                    </p:spPr>
                  </p:pic>
                </p:oleObj>
              </mc:Fallback>
            </mc:AlternateContent>
          </a:graphicData>
        </a:graphic>
      </p:graphicFrame>
      <p:sp>
        <p:nvSpPr>
          <p:cNvPr id="1926150" name="Rectangle 6"/>
          <p:cNvSpPr>
            <a:spLocks noChangeArrowheads="1"/>
          </p:cNvSpPr>
          <p:nvPr/>
        </p:nvSpPr>
        <p:spPr bwMode="blackWhite">
          <a:xfrm>
            <a:off x="461963" y="5343825"/>
            <a:ext cx="8220075" cy="81597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95000"/>
              </a:lnSpc>
              <a:spcBef>
                <a:spcPct val="25000"/>
              </a:spcBef>
              <a:buClrTx/>
              <a:buFontTx/>
              <a:buNone/>
            </a:pPr>
            <a:r>
              <a:rPr lang="en-US" sz="1800" b="1" dirty="0">
                <a:solidFill>
                  <a:srgbClr val="FFFFFF"/>
                </a:solidFill>
              </a:rPr>
              <a:t>Demand for insurance continues to be affected by sluggish economic conditions, but the benefits of even slow growth will compound and gradually benefit the economy broadly.</a:t>
            </a:r>
          </a:p>
        </p:txBody>
      </p:sp>
      <p:sp>
        <p:nvSpPr>
          <p:cNvPr id="9" name="AutoShape 8"/>
          <p:cNvSpPr>
            <a:spLocks noChangeArrowheads="1"/>
          </p:cNvSpPr>
          <p:nvPr/>
        </p:nvSpPr>
        <p:spPr bwMode="blackWhite">
          <a:xfrm>
            <a:off x="7597303" y="1004888"/>
            <a:ext cx="1451447" cy="1616768"/>
          </a:xfrm>
          <a:prstGeom prst="wedgeRectCallout">
            <a:avLst>
              <a:gd name="adj1" fmla="val -123273"/>
              <a:gd name="adj2" fmla="val -3193"/>
            </a:avLst>
          </a:prstGeom>
          <a:solidFill>
            <a:schemeClr val="accent6"/>
          </a:soli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defRPr/>
            </a:pPr>
            <a:r>
              <a:rPr lang="en-US" sz="1600" b="1" dirty="0" smtClean="0">
                <a:solidFill>
                  <a:schemeClr val="bg1"/>
                </a:solidFill>
              </a:rPr>
              <a:t>Additional growth forecast by average of 10 most optimistic models</a:t>
            </a:r>
          </a:p>
        </p:txBody>
      </p:sp>
      <p:sp>
        <p:nvSpPr>
          <p:cNvPr id="10" name="AutoShape 8"/>
          <p:cNvSpPr>
            <a:spLocks noChangeArrowheads="1"/>
          </p:cNvSpPr>
          <p:nvPr/>
        </p:nvSpPr>
        <p:spPr bwMode="blackWhite">
          <a:xfrm>
            <a:off x="7781925" y="3360738"/>
            <a:ext cx="1266825" cy="1492250"/>
          </a:xfrm>
          <a:prstGeom prst="wedgeRectCallout">
            <a:avLst>
              <a:gd name="adj1" fmla="val -72667"/>
              <a:gd name="adj2" fmla="val -51040"/>
            </a:avLst>
          </a:prstGeom>
          <a:solidFill>
            <a:srgbClr val="00B050"/>
          </a:soli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600" b="1">
                <a:solidFill>
                  <a:schemeClr val="bg1"/>
                </a:solidFill>
              </a:rPr>
              <a:t>Growth forecast by average of 10 least optimistic models</a:t>
            </a:r>
          </a:p>
        </p:txBody>
      </p:sp>
      <p:sp>
        <p:nvSpPr>
          <p:cNvPr id="11" name="AutoShape 8"/>
          <p:cNvSpPr>
            <a:spLocks noChangeArrowheads="1"/>
          </p:cNvSpPr>
          <p:nvPr/>
        </p:nvSpPr>
        <p:spPr bwMode="blackWhite">
          <a:xfrm>
            <a:off x="603116" y="3980117"/>
            <a:ext cx="4319080" cy="713512"/>
          </a:xfrm>
          <a:prstGeom prst="wedgeRectCallout">
            <a:avLst>
              <a:gd name="adj1" fmla="val -39310"/>
              <a:gd name="adj2" fmla="val 20347"/>
            </a:avLst>
          </a:prstGeom>
          <a:solidFill>
            <a:srgbClr val="225A7A"/>
          </a:soli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None/>
            </a:pPr>
            <a:r>
              <a:rPr lang="en-US" sz="1600" b="1" dirty="0" smtClean="0">
                <a:solidFill>
                  <a:schemeClr val="bg1"/>
                </a:solidFill>
              </a:rPr>
              <a:t>Since </a:t>
            </a:r>
            <a:r>
              <a:rPr lang="en-US" sz="1600" b="1" dirty="0">
                <a:solidFill>
                  <a:schemeClr val="bg1"/>
                </a:solidFill>
              </a:rPr>
              <a:t>the Great Recession </a:t>
            </a:r>
            <a:r>
              <a:rPr lang="en-US" sz="1600" b="1" dirty="0" smtClean="0">
                <a:solidFill>
                  <a:schemeClr val="bg1"/>
                </a:solidFill>
              </a:rPr>
              <a:t>ended, even </a:t>
            </a:r>
            <a:r>
              <a:rPr lang="en-US" sz="1600" b="1" dirty="0">
                <a:solidFill>
                  <a:schemeClr val="bg1"/>
                </a:solidFill>
              </a:rPr>
              <a:t>3% real growth in a quarter </a:t>
            </a:r>
            <a:r>
              <a:rPr lang="en-US" sz="1600" b="1" dirty="0" smtClean="0">
                <a:solidFill>
                  <a:schemeClr val="bg1"/>
                </a:solidFill>
              </a:rPr>
              <a:t>has been </a:t>
            </a:r>
            <a:r>
              <a:rPr lang="en-US" sz="1600" b="1" smtClean="0">
                <a:solidFill>
                  <a:schemeClr val="bg1"/>
                </a:solidFill>
              </a:rPr>
              <a:t>unusual (only 6 </a:t>
            </a:r>
            <a:r>
              <a:rPr lang="en-US" sz="1600" b="1" dirty="0" smtClean="0">
                <a:solidFill>
                  <a:schemeClr val="bg1"/>
                </a:solidFill>
              </a:rPr>
              <a:t>times in 20 quarters)</a:t>
            </a:r>
            <a:endParaRPr lang="en-US" sz="1600" b="1" dirty="0">
              <a:solidFill>
                <a:schemeClr val="bg1"/>
              </a:solidFill>
            </a:endParaRPr>
          </a:p>
        </p:txBody>
      </p:sp>
      <p:sp>
        <p:nvSpPr>
          <p:cNvPr id="12" name="TextBox 11"/>
          <p:cNvSpPr txBox="1"/>
          <p:nvPr/>
        </p:nvSpPr>
        <p:spPr>
          <a:xfrm rot="16200000">
            <a:off x="3870089" y="2941073"/>
            <a:ext cx="634084" cy="307777"/>
          </a:xfrm>
          <a:prstGeom prst="rect">
            <a:avLst/>
          </a:prstGeom>
          <a:noFill/>
        </p:spPr>
        <p:txBody>
          <a:bodyPr wrap="square" rtlCol="0">
            <a:spAutoFit/>
          </a:bodyPr>
          <a:lstStyle/>
          <a:p>
            <a:r>
              <a:rPr lang="en-US" sz="1400" b="1" dirty="0" smtClean="0"/>
              <a:t>0.1%</a:t>
            </a:r>
            <a:endParaRPr lang="en-US" sz="1400" b="1" dirty="0"/>
          </a:p>
        </p:txBody>
      </p:sp>
    </p:spTree>
    <p:extLst>
      <p:ext uri="{BB962C8B-B14F-4D97-AF65-F5344CB8AC3E}">
        <p14:creationId xmlns:p14="http://schemas.microsoft.com/office/powerpoint/2010/main" val="277505825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1926150"/>
                                        </p:tgtEl>
                                        <p:attrNameLst>
                                          <p:attrName>style.visibility</p:attrName>
                                        </p:attrNameLst>
                                      </p:cBhvr>
                                      <p:to>
                                        <p:strVal val="visible"/>
                                      </p:to>
                                    </p:set>
                                    <p:anim calcmode="lin" valueType="num">
                                      <p:cBhvr>
                                        <p:cTn id="7" dur="500" fill="hold"/>
                                        <p:tgtEl>
                                          <p:spTgt spid="1926150"/>
                                        </p:tgtEl>
                                        <p:attrNameLst>
                                          <p:attrName>ppt_w</p:attrName>
                                        </p:attrNameLst>
                                      </p:cBhvr>
                                      <p:tavLst>
                                        <p:tav tm="0">
                                          <p:val>
                                            <p:fltVal val="0"/>
                                          </p:val>
                                        </p:tav>
                                        <p:tav tm="100000">
                                          <p:val>
                                            <p:strVal val="#ppt_w"/>
                                          </p:val>
                                        </p:tav>
                                      </p:tavLst>
                                    </p:anim>
                                    <p:anim calcmode="lin" valueType="num">
                                      <p:cBhvr>
                                        <p:cTn id="8" dur="500" fill="hold"/>
                                        <p:tgtEl>
                                          <p:spTgt spid="1926150"/>
                                        </p:tgtEl>
                                        <p:attrNameLst>
                                          <p:attrName>ppt_h</p:attrName>
                                        </p:attrNameLst>
                                      </p:cBhvr>
                                      <p:tavLst>
                                        <p:tav tm="0">
                                          <p:val>
                                            <p:fltVal val="0"/>
                                          </p:val>
                                        </p:tav>
                                        <p:tav tm="100000">
                                          <p:val>
                                            <p:strVal val="#ppt_h"/>
                                          </p:val>
                                        </p:tav>
                                      </p:tavLst>
                                    </p:anim>
                                  </p:childTnLst>
                                </p:cTn>
                              </p:par>
                            </p:childTnLst>
                          </p:cTn>
                        </p:par>
                        <p:par>
                          <p:cTn id="9" fill="hold" nodeType="afterGroup">
                            <p:stCondLst>
                              <p:cond delay="1500"/>
                            </p:stCondLst>
                            <p:childTnLst>
                              <p:par>
                                <p:cTn id="10" presetID="22" presetClass="entr" presetSubtype="2" fill="hold" grpId="0" nodeType="afterEffect">
                                  <p:stCondLst>
                                    <p:cond delay="700"/>
                                  </p:stCondLst>
                                  <p:childTnLst>
                                    <p:set>
                                      <p:cBhvr>
                                        <p:cTn id="11" dur="1" fill="hold">
                                          <p:stCondLst>
                                            <p:cond delay="0"/>
                                          </p:stCondLst>
                                        </p:cTn>
                                        <p:tgtEl>
                                          <p:spTgt spid="9"/>
                                        </p:tgtEl>
                                        <p:attrNameLst>
                                          <p:attrName>style.visibility</p:attrName>
                                        </p:attrNameLst>
                                      </p:cBhvr>
                                      <p:to>
                                        <p:strVal val="visible"/>
                                      </p:to>
                                    </p:set>
                                    <p:animEffect transition="in" filter="wipe(right)">
                                      <p:cBhvr>
                                        <p:cTn id="12" dur="500"/>
                                        <p:tgtEl>
                                          <p:spTgt spid="9"/>
                                        </p:tgtEl>
                                      </p:cBhvr>
                                    </p:animEffect>
                                  </p:childTnLst>
                                </p:cTn>
                              </p:par>
                            </p:childTnLst>
                          </p:cTn>
                        </p:par>
                        <p:par>
                          <p:cTn id="13" fill="hold" nodeType="afterGroup">
                            <p:stCondLst>
                              <p:cond delay="2700"/>
                            </p:stCondLst>
                            <p:childTnLst>
                              <p:par>
                                <p:cTn id="14" presetID="22" presetClass="entr" presetSubtype="2" fill="hold" grpId="0" nodeType="afterEffect">
                                  <p:stCondLst>
                                    <p:cond delay="700"/>
                                  </p:stCondLst>
                                  <p:childTnLst>
                                    <p:set>
                                      <p:cBhvr>
                                        <p:cTn id="15" dur="1" fill="hold">
                                          <p:stCondLst>
                                            <p:cond delay="0"/>
                                          </p:stCondLst>
                                        </p:cTn>
                                        <p:tgtEl>
                                          <p:spTgt spid="10"/>
                                        </p:tgtEl>
                                        <p:attrNameLst>
                                          <p:attrName>style.visibility</p:attrName>
                                        </p:attrNameLst>
                                      </p:cBhvr>
                                      <p:to>
                                        <p:strVal val="visible"/>
                                      </p:to>
                                    </p:set>
                                    <p:animEffect transition="in" filter="wipe(right)">
                                      <p:cBhvr>
                                        <p:cTn id="16" dur="500"/>
                                        <p:tgtEl>
                                          <p:spTgt spid="10"/>
                                        </p:tgtEl>
                                      </p:cBhvr>
                                    </p:animEffect>
                                  </p:childTnLst>
                                </p:cTn>
                              </p:par>
                            </p:childTnLst>
                          </p:cTn>
                        </p:par>
                        <p:par>
                          <p:cTn id="17" fill="hold" nodeType="afterGroup">
                            <p:stCondLst>
                              <p:cond delay="3900"/>
                            </p:stCondLst>
                            <p:childTnLst>
                              <p:par>
                                <p:cTn id="18" presetID="22" presetClass="entr" presetSubtype="2" fill="hold" grpId="0" nodeType="afterEffect">
                                  <p:stCondLst>
                                    <p:cond delay="700"/>
                                  </p:stCondLst>
                                  <p:childTnLst>
                                    <p:set>
                                      <p:cBhvr>
                                        <p:cTn id="19" dur="1" fill="hold">
                                          <p:stCondLst>
                                            <p:cond delay="0"/>
                                          </p:stCondLst>
                                        </p:cTn>
                                        <p:tgtEl>
                                          <p:spTgt spid="11"/>
                                        </p:tgtEl>
                                        <p:attrNameLst>
                                          <p:attrName>style.visibility</p:attrName>
                                        </p:attrNameLst>
                                      </p:cBhvr>
                                      <p:to>
                                        <p:strVal val="visible"/>
                                      </p:to>
                                    </p:set>
                                    <p:animEffect transition="in" filter="wipe(righ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6150" grpId="0" animBg="1"/>
      <p:bldP spid="9" grpId="0"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105"/>
          <p:cNvSpPr>
            <a:spLocks noGrp="1" noChangeArrowheads="1"/>
          </p:cNvSpPr>
          <p:nvPr>
            <p:ph type="dt" sz="quarter" idx="10"/>
          </p:nvPr>
        </p:nvSpPr>
        <p:spPr/>
        <p:txBody>
          <a:bodyPr/>
          <a:lstStyle/>
          <a:p>
            <a:pPr>
              <a:defRPr/>
            </a:pPr>
            <a:r>
              <a:rPr lang="en-US"/>
              <a:t>12/01/09 - 9pm</a:t>
            </a:r>
          </a:p>
        </p:txBody>
      </p:sp>
      <p:sp>
        <p:nvSpPr>
          <p:cNvPr id="43011"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EB3682F7-7F61-44E8-A796-1EE8D55E57AE}" type="slidenum">
              <a:rPr lang="en-US" sz="900" smtClean="0"/>
              <a:pPr>
                <a:lnSpc>
                  <a:spcPct val="85000"/>
                </a:lnSpc>
                <a:spcBef>
                  <a:spcPct val="20000"/>
                </a:spcBef>
                <a:buClrTx/>
                <a:buFontTx/>
                <a:buNone/>
              </a:pPr>
              <a:t>19</a:t>
            </a:fld>
            <a:endParaRPr lang="en-US" sz="900" smtClean="0"/>
          </a:p>
        </p:txBody>
      </p:sp>
      <p:sp>
        <p:nvSpPr>
          <p:cNvPr id="43012" name="Rectangle 11"/>
          <p:cNvSpPr>
            <a:spLocks noGrp="1" noChangeArrowheads="1"/>
          </p:cNvSpPr>
          <p:nvPr>
            <p:ph type="title"/>
          </p:nvPr>
        </p:nvSpPr>
        <p:spPr/>
        <p:txBody>
          <a:bodyPr/>
          <a:lstStyle/>
          <a:p>
            <a:r>
              <a:rPr lang="en-US" dirty="0" smtClean="0">
                <a:latin typeface="Arial" panose="020B0604020202020204" pitchFamily="34" charset="0"/>
              </a:rPr>
              <a:t>Real Quarterly GDP Growth by State, 2013</a:t>
            </a:r>
          </a:p>
        </p:txBody>
      </p:sp>
      <p:sp>
        <p:nvSpPr>
          <p:cNvPr id="43013" name="Rectangle 3"/>
          <p:cNvSpPr>
            <a:spLocks noChangeArrowheads="1"/>
          </p:cNvSpPr>
          <p:nvPr/>
        </p:nvSpPr>
        <p:spPr bwMode="auto">
          <a:xfrm>
            <a:off x="0" y="6431729"/>
            <a:ext cx="8682038" cy="426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tabLst>
                <a:tab pos="342900" algn="l"/>
              </a:tabLst>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tabLst>
                <a:tab pos="342900" algn="l"/>
              </a:tabLst>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tabLst>
                <a:tab pos="342900" algn="l"/>
              </a:tabLst>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tabLst>
                <a:tab pos="342900" algn="l"/>
              </a:tabLst>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tabLst>
                <a:tab pos="342900" algn="l"/>
              </a:tabLst>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tabLst>
                <a:tab pos="342900" algn="l"/>
              </a:tabLst>
              <a:defRPr sz="1600">
                <a:solidFill>
                  <a:schemeClr val="tx1"/>
                </a:solidFill>
                <a:latin typeface="Arial" panose="020B0604020202020204" pitchFamily="34" charset="0"/>
              </a:defRPr>
            </a:lvl9pPr>
          </a:lstStyle>
          <a:p>
            <a:pPr>
              <a:lnSpc>
                <a:spcPct val="85000"/>
              </a:lnSpc>
              <a:spcBef>
                <a:spcPct val="25000"/>
              </a:spcBef>
              <a:buNone/>
            </a:pPr>
            <a:r>
              <a:rPr lang="en-US" sz="1100" dirty="0" smtClean="0"/>
              <a:t>Data </a:t>
            </a:r>
            <a:r>
              <a:rPr lang="en-US" sz="1100" dirty="0"/>
              <a:t>are </a:t>
            </a:r>
            <a:r>
              <a:rPr lang="en-US" sz="1100" dirty="0" smtClean="0"/>
              <a:t>seasonally-adjusted quarterly </a:t>
            </a:r>
            <a:r>
              <a:rPr lang="en-US" sz="1100" dirty="0"/>
              <a:t>changes at annualized </a:t>
            </a:r>
            <a:r>
              <a:rPr lang="en-US" sz="1100" dirty="0" smtClean="0"/>
              <a:t>rates</a:t>
            </a:r>
            <a:br>
              <a:rPr lang="en-US" sz="1100" dirty="0" smtClean="0"/>
            </a:br>
            <a:r>
              <a:rPr lang="en-US" sz="1100" dirty="0" smtClean="0"/>
              <a:t>Source: US </a:t>
            </a:r>
            <a:r>
              <a:rPr lang="en-US" sz="1100" dirty="0"/>
              <a:t>Department of </a:t>
            </a:r>
            <a:r>
              <a:rPr lang="en-US" sz="1100" dirty="0" err="1" smtClean="0"/>
              <a:t>Commerce,at</a:t>
            </a:r>
            <a:r>
              <a:rPr lang="en-US" sz="1100" dirty="0"/>
              <a:t> </a:t>
            </a:r>
            <a:r>
              <a:rPr lang="en-US" sz="1100" dirty="0">
                <a:hlinkClick r:id="rId4"/>
              </a:rPr>
              <a:t>http://</a:t>
            </a:r>
            <a:r>
              <a:rPr lang="en-US" sz="1100" dirty="0" smtClean="0">
                <a:hlinkClick r:id="rId4"/>
              </a:rPr>
              <a:t>www.bea.gov/newsreleases/regional/gdp_state/2014/pdf/qgsp0814.pdf</a:t>
            </a:r>
            <a:r>
              <a:rPr lang="en-US" sz="1100" dirty="0" smtClean="0"/>
              <a:t> </a:t>
            </a:r>
            <a:endParaRPr lang="en-US" sz="1100" dirty="0"/>
          </a:p>
        </p:txBody>
      </p:sp>
      <p:graphicFrame>
        <p:nvGraphicFramePr>
          <p:cNvPr id="43014" name="Object 4"/>
          <p:cNvGraphicFramePr>
            <a:graphicFrameLocks noChangeAspect="1"/>
          </p:cNvGraphicFramePr>
          <p:nvPr>
            <p:extLst>
              <p:ext uri="{D42A27DB-BD31-4B8C-83A1-F6EECF244321}">
                <p14:modId xmlns:p14="http://schemas.microsoft.com/office/powerpoint/2010/main" val="2152644911"/>
              </p:ext>
            </p:extLst>
          </p:nvPr>
        </p:nvGraphicFramePr>
        <p:xfrm>
          <a:off x="321791" y="1227166"/>
          <a:ext cx="8822209" cy="4233806"/>
        </p:xfrm>
        <a:graphic>
          <a:graphicData uri="http://schemas.openxmlformats.org/presentationml/2006/ole">
            <mc:AlternateContent xmlns:mc="http://schemas.openxmlformats.org/markup-compatibility/2006">
              <mc:Choice xmlns:v="urn:schemas-microsoft-com:vml" Requires="v">
                <p:oleObj spid="_x0000_s175139" name="Chart" r:id="rId5" imgW="8534400" imgH="3772022" progId="MSGraph.Chart.8">
                  <p:embed followColorScheme="full"/>
                </p:oleObj>
              </mc:Choice>
              <mc:Fallback>
                <p:oleObj name="Chart" r:id="rId5" imgW="8534400" imgH="3772022" progId="MSGraph.Chart.8">
                  <p:embed followColorScheme="full"/>
                  <p:pic>
                    <p:nvPicPr>
                      <p:cNvPr id="0" name=""/>
                      <p:cNvPicPr>
                        <a:picLocks noChangeAspect="1" noChangeArrowheads="1"/>
                      </p:cNvPicPr>
                      <p:nvPr/>
                    </p:nvPicPr>
                    <p:blipFill>
                      <a:blip r:embed="rId6"/>
                      <a:srcRect/>
                      <a:stretch>
                        <a:fillRect/>
                      </a:stretch>
                    </p:blipFill>
                    <p:spPr bwMode="gray">
                      <a:xfrm>
                        <a:off x="321791" y="1227166"/>
                        <a:ext cx="8822209" cy="4233806"/>
                      </a:xfrm>
                      <a:prstGeom prst="rect">
                        <a:avLst/>
                      </a:prstGeom>
                      <a:noFill/>
                      <a:ln>
                        <a:noFill/>
                      </a:ln>
                      <a:extLst/>
                    </p:spPr>
                  </p:pic>
                </p:oleObj>
              </mc:Fallback>
            </mc:AlternateContent>
          </a:graphicData>
        </a:graphic>
      </p:graphicFrame>
      <p:sp>
        <p:nvSpPr>
          <p:cNvPr id="1926150" name="Rectangle 6"/>
          <p:cNvSpPr>
            <a:spLocks noChangeArrowheads="1"/>
          </p:cNvSpPr>
          <p:nvPr/>
        </p:nvSpPr>
        <p:spPr bwMode="blackWhite">
          <a:xfrm>
            <a:off x="461963" y="5564160"/>
            <a:ext cx="8220075" cy="81597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95000"/>
              </a:lnSpc>
              <a:spcBef>
                <a:spcPct val="25000"/>
              </a:spcBef>
              <a:buClrTx/>
              <a:buFontTx/>
              <a:buNone/>
            </a:pPr>
            <a:r>
              <a:rPr lang="en-US" sz="1800" b="1" dirty="0" smtClean="0">
                <a:solidFill>
                  <a:srgbClr val="FFFFFF"/>
                </a:solidFill>
              </a:rPr>
              <a:t>Economic growth varied widely among the </a:t>
            </a:r>
            <a:r>
              <a:rPr lang="en-US" sz="1800" b="1" smtClean="0">
                <a:solidFill>
                  <a:srgbClr val="FFFFFF"/>
                </a:solidFill>
              </a:rPr>
              <a:t>Great Lakes states </a:t>
            </a:r>
            <a:r>
              <a:rPr lang="en-US" sz="1800" b="1" dirty="0" smtClean="0">
                <a:solidFill>
                  <a:srgbClr val="FFFFFF"/>
                </a:solidFill>
              </a:rPr>
              <a:t>in 2013.</a:t>
            </a:r>
            <a:br>
              <a:rPr lang="en-US" sz="1800" b="1" dirty="0" smtClean="0">
                <a:solidFill>
                  <a:srgbClr val="FFFFFF"/>
                </a:solidFill>
              </a:rPr>
            </a:br>
            <a:r>
              <a:rPr lang="en-US" sz="1800" b="1" dirty="0" smtClean="0">
                <a:solidFill>
                  <a:srgbClr val="FFFFFF"/>
                </a:solidFill>
              </a:rPr>
              <a:t>Not only were the rates of growth different from state to state,</a:t>
            </a:r>
            <a:br>
              <a:rPr lang="en-US" sz="1800" b="1" dirty="0" smtClean="0">
                <a:solidFill>
                  <a:srgbClr val="FFFFFF"/>
                </a:solidFill>
              </a:rPr>
            </a:br>
            <a:r>
              <a:rPr lang="en-US" sz="1800" b="1" dirty="0" smtClean="0">
                <a:solidFill>
                  <a:srgbClr val="FFFFFF"/>
                </a:solidFill>
              </a:rPr>
              <a:t>but even the direction of growth differed.</a:t>
            </a:r>
            <a:endParaRPr lang="en-US" sz="1800" b="1" dirty="0">
              <a:solidFill>
                <a:srgbClr val="FFFFFF"/>
              </a:solidFill>
            </a:endParaRPr>
          </a:p>
        </p:txBody>
      </p:sp>
    </p:spTree>
    <p:extLst>
      <p:ext uri="{BB962C8B-B14F-4D97-AF65-F5344CB8AC3E}">
        <p14:creationId xmlns:p14="http://schemas.microsoft.com/office/powerpoint/2010/main" val="386849762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1926150"/>
                                        </p:tgtEl>
                                        <p:attrNameLst>
                                          <p:attrName>style.visibility</p:attrName>
                                        </p:attrNameLst>
                                      </p:cBhvr>
                                      <p:to>
                                        <p:strVal val="visible"/>
                                      </p:to>
                                    </p:set>
                                    <p:anim calcmode="lin" valueType="num">
                                      <p:cBhvr>
                                        <p:cTn id="7" dur="500" fill="hold"/>
                                        <p:tgtEl>
                                          <p:spTgt spid="1926150"/>
                                        </p:tgtEl>
                                        <p:attrNameLst>
                                          <p:attrName>ppt_w</p:attrName>
                                        </p:attrNameLst>
                                      </p:cBhvr>
                                      <p:tavLst>
                                        <p:tav tm="0">
                                          <p:val>
                                            <p:fltVal val="0"/>
                                          </p:val>
                                        </p:tav>
                                        <p:tav tm="100000">
                                          <p:val>
                                            <p:strVal val="#ppt_w"/>
                                          </p:val>
                                        </p:tav>
                                      </p:tavLst>
                                    </p:anim>
                                    <p:anim calcmode="lin" valueType="num">
                                      <p:cBhvr>
                                        <p:cTn id="8" dur="500" fill="hold"/>
                                        <p:tgtEl>
                                          <p:spTgt spid="192615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615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solidFill>
                <a:srgbClr val="000000"/>
              </a:solidFill>
            </a:endParaRPr>
          </a:p>
        </p:txBody>
      </p:sp>
      <p:sp>
        <p:nvSpPr>
          <p:cNvPr id="8195"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EA583B78-7A52-400A-8775-36F5C521168C}" type="slidenum">
              <a:rPr lang="en-US" sz="900">
                <a:solidFill>
                  <a:srgbClr val="FFFFFF"/>
                </a:solidFill>
              </a:rPr>
              <a:pPr algn="r">
                <a:lnSpc>
                  <a:spcPct val="85000"/>
                </a:lnSpc>
                <a:spcBef>
                  <a:spcPct val="20000"/>
                </a:spcBef>
              </a:pPr>
              <a:t>2</a:t>
            </a:fld>
            <a:endParaRPr lang="en-US" sz="900">
              <a:solidFill>
                <a:srgbClr val="FFFFFF"/>
              </a:solidFill>
            </a:endParaRPr>
          </a:p>
        </p:txBody>
      </p:sp>
      <p:sp>
        <p:nvSpPr>
          <p:cNvPr id="2152455" name="Rectangle 7"/>
          <p:cNvSpPr>
            <a:spLocks noChangeArrowheads="1"/>
          </p:cNvSpPr>
          <p:nvPr/>
        </p:nvSpPr>
        <p:spPr bwMode="blackWhite">
          <a:xfrm>
            <a:off x="581025" y="2268538"/>
            <a:ext cx="7981950" cy="1296987"/>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lvl1pPr marL="292100" indent="-292100">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25000"/>
              </a:spcBef>
              <a:buClr>
                <a:srgbClr val="FF6801"/>
              </a:buClr>
              <a:buFontTx/>
              <a:buNone/>
            </a:pPr>
            <a:r>
              <a:rPr lang="en-US" sz="4400" b="1">
                <a:solidFill>
                  <a:schemeClr val="bg1"/>
                </a:solidFill>
              </a:rPr>
              <a:t>2013: Best Year (So Far)</a:t>
            </a:r>
            <a:br>
              <a:rPr lang="en-US" sz="4400" b="1">
                <a:solidFill>
                  <a:schemeClr val="bg1"/>
                </a:solidFill>
              </a:rPr>
            </a:br>
            <a:r>
              <a:rPr lang="en-US" sz="4400" b="1">
                <a:solidFill>
                  <a:schemeClr val="bg1"/>
                </a:solidFill>
              </a:rPr>
              <a:t>in the Post-Crisis Era</a:t>
            </a:r>
          </a:p>
        </p:txBody>
      </p:sp>
      <p:sp>
        <p:nvSpPr>
          <p:cNvPr id="2152456" name="Rectangle 8"/>
          <p:cNvSpPr>
            <a:spLocks noChangeArrowheads="1"/>
          </p:cNvSpPr>
          <p:nvPr/>
        </p:nvSpPr>
        <p:spPr bwMode="auto">
          <a:xfrm>
            <a:off x="581025" y="3825875"/>
            <a:ext cx="7981950"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92100" indent="-292100">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25000"/>
              </a:spcBef>
              <a:buClr>
                <a:srgbClr val="FF6801"/>
              </a:buClr>
              <a:buFont typeface="Wingdings" panose="05000000000000000000" pitchFamily="2" charset="2"/>
              <a:buNone/>
            </a:pPr>
            <a:r>
              <a:rPr lang="en-US" sz="4000" b="1">
                <a:solidFill>
                  <a:srgbClr val="225A7A"/>
                </a:solidFill>
              </a:rPr>
              <a:t>Performance Improved with Lower CATs, Firming Markets</a:t>
            </a:r>
          </a:p>
        </p:txBody>
      </p:sp>
      <p:sp>
        <p:nvSpPr>
          <p:cNvPr id="7" name="Date Placeholder 6"/>
          <p:cNvSpPr>
            <a:spLocks noGrp="1"/>
          </p:cNvSpPr>
          <p:nvPr>
            <p:ph type="dt" sz="quarter" idx="10"/>
          </p:nvPr>
        </p:nvSpPr>
        <p:spPr/>
        <p:txBody>
          <a:bodyPr/>
          <a:lstStyle/>
          <a:p>
            <a:pPr>
              <a:defRPr/>
            </a:pPr>
            <a:r>
              <a:rPr lang="en-US" smtClean="0"/>
              <a:t>12/01/09 - 9pm</a:t>
            </a:r>
            <a:endParaRPr lang="en-US"/>
          </a:p>
        </p:txBody>
      </p:sp>
      <p:sp>
        <p:nvSpPr>
          <p:cNvPr id="8199"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F7AD843-9EA3-41DE-A48A-70A963E58C8B}" type="slidenum">
              <a:rPr lang="en-US" smtClean="0"/>
              <a:pPr/>
              <a:t>2</a:t>
            </a:fld>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2152456"/>
                                        </p:tgtEl>
                                        <p:attrNameLst>
                                          <p:attrName>style.visibility</p:attrName>
                                        </p:attrNameLst>
                                      </p:cBhvr>
                                      <p:to>
                                        <p:strVal val="visible"/>
                                      </p:to>
                                    </p:set>
                                    <p:animEffect transition="in" filter="barn(outVertical)">
                                      <p:cBhvr>
                                        <p:cTn id="10" dur="1000"/>
                                        <p:tgtEl>
                                          <p:spTgt spid="2152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P spid="215245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3"/>
          <p:cNvGraphicFramePr>
            <a:graphicFrameLocks noGrp="1"/>
          </p:cNvGraphicFramePr>
          <p:nvPr>
            <p:ph idx="4294967295"/>
            <p:extLst>
              <p:ext uri="{D42A27DB-BD31-4B8C-83A1-F6EECF244321}">
                <p14:modId xmlns:p14="http://schemas.microsoft.com/office/powerpoint/2010/main" val="2528354460"/>
              </p:ext>
            </p:extLst>
          </p:nvPr>
        </p:nvGraphicFramePr>
        <p:xfrm>
          <a:off x="430213" y="1571625"/>
          <a:ext cx="8418512" cy="3924300"/>
        </p:xfrm>
        <a:graphic>
          <a:graphicData uri="http://schemas.openxmlformats.org/presentationml/2006/ole">
            <mc:AlternateContent xmlns:mc="http://schemas.openxmlformats.org/markup-compatibility/2006">
              <mc:Choice xmlns:v="urn:schemas-microsoft-com:vml" Requires="v">
                <p:oleObj spid="_x0000_s193551" name="Worksheet" r:id="rId5" imgW="6191216" imgH="3752839" progId="Excel.Sheet.8">
                  <p:embed/>
                </p:oleObj>
              </mc:Choice>
              <mc:Fallback>
                <p:oleObj name="Worksheet" r:id="rId5" imgW="6191216" imgH="3752839" progId="Excel.Sheet.8">
                  <p:embed/>
                  <p:pic>
                    <p:nvPicPr>
                      <p:cNvPr id="0" name=""/>
                      <p:cNvPicPr>
                        <a:picLocks noGrp="1" noChangeArrowheads="1"/>
                      </p:cNvPicPr>
                      <p:nvPr/>
                    </p:nvPicPr>
                    <p:blipFill>
                      <a:blip r:embed="rId6"/>
                      <a:srcRect/>
                      <a:stretch>
                        <a:fillRect/>
                      </a:stretch>
                    </p:blipFill>
                    <p:spPr bwMode="auto">
                      <a:xfrm>
                        <a:off x="430213" y="1571625"/>
                        <a:ext cx="8418512" cy="3924300"/>
                      </a:xfrm>
                      <a:prstGeom prst="rect">
                        <a:avLst/>
                      </a:prstGeom>
                      <a:noFill/>
                      <a:extLst/>
                    </p:spPr>
                  </p:pic>
                </p:oleObj>
              </mc:Fallback>
            </mc:AlternateContent>
          </a:graphicData>
        </a:graphic>
      </p:graphicFrame>
      <p:sp>
        <p:nvSpPr>
          <p:cNvPr id="8" name="Rectangle 2"/>
          <p:cNvSpPr txBox="1">
            <a:spLocks noChangeArrowheads="1"/>
          </p:cNvSpPr>
          <p:nvPr/>
        </p:nvSpPr>
        <p:spPr bwMode="black">
          <a:xfrm>
            <a:off x="430213" y="176213"/>
            <a:ext cx="7700962" cy="860425"/>
          </a:xfrm>
          <a:prstGeom prst="rect">
            <a:avLst/>
          </a:prstGeom>
          <a:noFill/>
          <a:ln w="9525">
            <a:noFill/>
            <a:miter lim="800000"/>
            <a:headEnd/>
            <a:tailEnd/>
          </a:ln>
        </p:spPr>
        <p:txBody>
          <a:bodyPr lIns="45720" rIns="45720" anchor="ctr"/>
          <a:lstStyle/>
          <a:p>
            <a:pPr defTabSz="114300" eaLnBrk="0" hangingPunct="0">
              <a:lnSpc>
                <a:spcPct val="90000"/>
              </a:lnSpc>
              <a:defRPr/>
            </a:pPr>
            <a:r>
              <a:rPr lang="en-US" sz="2800" b="1" kern="0" dirty="0">
                <a:solidFill>
                  <a:srgbClr val="225A7A"/>
                </a:solidFill>
              </a:rPr>
              <a:t>Monthly Change in </a:t>
            </a:r>
            <a:r>
              <a:rPr lang="en-US" sz="2800" b="1" kern="0" dirty="0">
                <a:solidFill>
                  <a:srgbClr val="225A7A"/>
                </a:solidFill>
                <a:ea typeface="+mj-ea"/>
                <a:cs typeface="+mj-cs"/>
              </a:rPr>
              <a:t>Nonfarm Employment,</a:t>
            </a:r>
            <a:r>
              <a:rPr lang="en-US" sz="2800" b="1" kern="0" dirty="0">
                <a:solidFill>
                  <a:srgbClr val="225A7A"/>
                </a:solidFill>
              </a:rPr>
              <a:t> </a:t>
            </a:r>
            <a:r>
              <a:rPr lang="en-US" sz="2800" b="1" dirty="0">
                <a:solidFill>
                  <a:srgbClr val="225A7A"/>
                </a:solidFill>
              </a:rPr>
              <a:t>2011 - </a:t>
            </a:r>
            <a:r>
              <a:rPr lang="en-US" sz="2800" b="1" dirty="0" smtClean="0">
                <a:solidFill>
                  <a:srgbClr val="225A7A"/>
                </a:solidFill>
              </a:rPr>
              <a:t>2014 </a:t>
            </a:r>
            <a:endParaRPr lang="en-US" sz="2800" b="1" kern="0" dirty="0">
              <a:solidFill>
                <a:srgbClr val="225A7A"/>
              </a:solidFill>
              <a:ea typeface="+mj-ea"/>
              <a:cs typeface="+mj-cs"/>
            </a:endParaRPr>
          </a:p>
        </p:txBody>
      </p:sp>
      <p:sp>
        <p:nvSpPr>
          <p:cNvPr id="18436" name="Rectangle 8"/>
          <p:cNvSpPr>
            <a:spLocks noChangeArrowheads="1"/>
          </p:cNvSpPr>
          <p:nvPr/>
        </p:nvSpPr>
        <p:spPr bwMode="black">
          <a:xfrm>
            <a:off x="150743" y="1298575"/>
            <a:ext cx="1222513" cy="230325"/>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a:solidFill>
                  <a:srgbClr val="225A7A"/>
                </a:solidFill>
              </a:rPr>
              <a:t>Thousands</a:t>
            </a:r>
          </a:p>
        </p:txBody>
      </p:sp>
      <p:sp>
        <p:nvSpPr>
          <p:cNvPr id="10" name="Rectangle 7"/>
          <p:cNvSpPr>
            <a:spLocks noChangeArrowheads="1"/>
          </p:cNvSpPr>
          <p:nvPr/>
        </p:nvSpPr>
        <p:spPr bwMode="blackWhite">
          <a:xfrm>
            <a:off x="381000" y="5641975"/>
            <a:ext cx="8467725" cy="56004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2000" b="1">
                <a:solidFill>
                  <a:srgbClr val="FFFFFF"/>
                </a:solidFill>
              </a:rPr>
              <a:t>The pace of job growth varies considerably from month to month.</a:t>
            </a:r>
          </a:p>
        </p:txBody>
      </p:sp>
      <p:sp>
        <p:nvSpPr>
          <p:cNvPr id="18438" name="Rectangle 6"/>
          <p:cNvSpPr>
            <a:spLocks noChangeArrowheads="1"/>
          </p:cNvSpPr>
          <p:nvPr/>
        </p:nvSpPr>
        <p:spPr bwMode="auto">
          <a:xfrm>
            <a:off x="107259" y="6327093"/>
            <a:ext cx="8539163" cy="426271"/>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*Seasonally adjusted. </a:t>
            </a:r>
            <a:r>
              <a:rPr lang="en-US" sz="1100" dirty="0" smtClean="0"/>
              <a:t>Aug 2014 and Sept 2014 are </a:t>
            </a:r>
            <a:r>
              <a:rPr lang="en-US" sz="1100" dirty="0"/>
              <a:t>preliminary data</a:t>
            </a:r>
            <a:r>
              <a:rPr lang="en-US" sz="1100" dirty="0" smtClean="0"/>
              <a:t>. </a:t>
            </a:r>
            <a:r>
              <a:rPr lang="en-US" sz="1100" dirty="0"/>
              <a:t>M</a:t>
            </a:r>
            <a:r>
              <a:rPr lang="en-US" sz="1100" dirty="0" smtClean="0"/>
              <a:t>onthly gain for 2014 is average for January-August</a:t>
            </a:r>
            <a:r>
              <a:rPr lang="en-US" sz="1100" dirty="0"/>
              <a:t/>
            </a:r>
            <a:br>
              <a:rPr lang="en-US" sz="1100" dirty="0"/>
            </a:br>
            <a:r>
              <a:rPr lang="en-US" sz="1100" dirty="0"/>
              <a:t>Sources: US Bureau of Labor Statistics; Insurance Information Institute</a:t>
            </a:r>
          </a:p>
        </p:txBody>
      </p:sp>
      <p:sp>
        <p:nvSpPr>
          <p:cNvPr id="5128" name="Date Placeholder 8"/>
          <p:cNvSpPr>
            <a:spLocks noGrp="1"/>
          </p:cNvSpPr>
          <p:nvPr>
            <p:ph type="dt" sz="quarter" idx="10"/>
          </p:nvPr>
        </p:nvSpPr>
        <p:spPr/>
        <p:txBody>
          <a:bodyPr/>
          <a:lstStyle/>
          <a:p>
            <a:pPr>
              <a:defRPr/>
            </a:pPr>
            <a:r>
              <a:rPr lang="en-US" smtClean="0"/>
              <a:t>12/01/09 - 9pm</a:t>
            </a:r>
          </a:p>
        </p:txBody>
      </p:sp>
      <p:sp>
        <p:nvSpPr>
          <p:cNvPr id="5129" name="Slide Number Placeholder 10"/>
          <p:cNvSpPr>
            <a:spLocks noGrp="1"/>
          </p:cNvSpPr>
          <p:nvPr>
            <p:ph type="sldNum" sz="quarter" idx="12"/>
          </p:nvPr>
        </p:nvSpPr>
        <p:spPr/>
        <p:txBody>
          <a:bodyPr/>
          <a:lstStyle/>
          <a:p>
            <a:pPr>
              <a:defRPr/>
            </a:pPr>
            <a:fld id="{C634AAF6-20D8-40AE-AF9E-97189C1CB096}" type="slidenum">
              <a:rPr lang="en-US" smtClean="0"/>
              <a:pPr>
                <a:defRPr/>
              </a:pPr>
              <a:t>20</a:t>
            </a:fld>
            <a:endParaRPr lang="en-US" smtClean="0"/>
          </a:p>
        </p:txBody>
      </p:sp>
      <p:sp>
        <p:nvSpPr>
          <p:cNvPr id="18441" name="TextBox 11"/>
          <p:cNvSpPr txBox="1">
            <a:spLocks noChangeArrowheads="1"/>
          </p:cNvSpPr>
          <p:nvPr/>
        </p:nvSpPr>
        <p:spPr bwMode="auto">
          <a:xfrm>
            <a:off x="1676400" y="1066800"/>
            <a:ext cx="6807200" cy="584200"/>
          </a:xfrm>
          <a:prstGeom prst="rect">
            <a:avLst/>
          </a:prstGeom>
          <a:noFill/>
          <a:ln w="9525">
            <a:solidFill>
              <a:schemeClr val="tx1"/>
            </a:solidFill>
            <a:miter lim="800000"/>
            <a:headEnd/>
            <a:tailEnd/>
          </a:ln>
        </p:spPr>
        <p:txBody>
          <a:bodyPr wrap="square">
            <a:spAutoFit/>
          </a:bodyPr>
          <a:lstStyle/>
          <a:p>
            <a:pPr algn="ctr"/>
            <a:r>
              <a:rPr lang="en-US" sz="1600" u="sng" dirty="0"/>
              <a:t>Average Monthly Gain</a:t>
            </a:r>
            <a:r>
              <a:rPr lang="en-US" sz="1600" dirty="0"/>
              <a:t/>
            </a:r>
            <a:br>
              <a:rPr lang="en-US" sz="1600" dirty="0"/>
            </a:br>
            <a:r>
              <a:rPr lang="en-US" sz="1600" dirty="0"/>
              <a:t>2011: </a:t>
            </a:r>
            <a:r>
              <a:rPr lang="en-US" sz="1600" dirty="0" smtClean="0"/>
              <a:t>173,600     </a:t>
            </a:r>
            <a:r>
              <a:rPr lang="en-US" sz="1600" dirty="0"/>
              <a:t>2012: </a:t>
            </a:r>
            <a:r>
              <a:rPr lang="en-US" sz="1600" dirty="0" smtClean="0"/>
              <a:t>186,300     2013: 194,250     2014*: 226,700</a:t>
            </a:r>
            <a:endParaRPr lang="en-US" sz="1600" dirty="0"/>
          </a:p>
        </p:txBody>
      </p:sp>
      <p:sp>
        <p:nvSpPr>
          <p:cNvPr id="11" name="Oval 8"/>
          <p:cNvSpPr>
            <a:spLocks noChangeArrowheads="1"/>
          </p:cNvSpPr>
          <p:nvPr/>
        </p:nvSpPr>
        <p:spPr bwMode="auto">
          <a:xfrm rot="16200000">
            <a:off x="4746247" y="-1758504"/>
            <a:ext cx="814388" cy="6450498"/>
          </a:xfrm>
          <a:prstGeom prst="ellipse">
            <a:avLst/>
          </a:prstGeom>
          <a:noFill/>
          <a:ln w="38100">
            <a:solidFill>
              <a:srgbClr val="FF00FF"/>
            </a:solidFill>
            <a:round/>
            <a:headEnd/>
            <a:tailEnd/>
          </a:ln>
        </p:spPr>
        <p:txBody>
          <a:bodyPr vert="eaVert" wrap="none" lIns="92075" tIns="46038" rIns="92075" bIns="46038" anchor="ctr"/>
          <a:lstStyle/>
          <a:p>
            <a:pPr eaLnBrk="0" hangingPunct="0">
              <a:spcBef>
                <a:spcPct val="50000"/>
              </a:spcBef>
              <a:buClr>
                <a:srgbClr val="FF3300"/>
              </a:buClr>
              <a:buFont typeface="Wingdings" pitchFamily="2" charset="2"/>
              <a:buNone/>
            </a:pPr>
            <a:endParaRPr lang="en-US" sz="1000">
              <a:latin typeface="Times New Roman" pitchFamily="18" charset="0"/>
            </a:endParaRPr>
          </a:p>
        </p:txBody>
      </p:sp>
    </p:spTree>
    <p:extLst>
      <p:ext uri="{BB962C8B-B14F-4D97-AF65-F5344CB8AC3E}">
        <p14:creationId xmlns:p14="http://schemas.microsoft.com/office/powerpoint/2010/main" val="213458258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childTnLst>
                                </p:cTn>
                              </p:par>
                            </p:childTnLst>
                          </p:cTn>
                        </p:par>
                        <p:par>
                          <p:cTn id="9" fill="hold">
                            <p:stCondLst>
                              <p:cond delay="1000"/>
                            </p:stCondLst>
                            <p:childTnLst>
                              <p:par>
                                <p:cTn id="10" presetID="17" presetClass="entr" presetSubtype="4" fill="hold" grpId="0" nodeType="afterEffect">
                                  <p:stCondLst>
                                    <p:cond delay="100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ppt_x</p:attrName>
                                        </p:attrNameLst>
                                      </p:cBhvr>
                                      <p:tavLst>
                                        <p:tav tm="0">
                                          <p:val>
                                            <p:strVal val="#ppt_x"/>
                                          </p:val>
                                        </p:tav>
                                        <p:tav tm="100000">
                                          <p:val>
                                            <p:strVal val="#ppt_x"/>
                                          </p:val>
                                        </p:tav>
                                      </p:tavLst>
                                    </p:anim>
                                    <p:anim calcmode="lin" valueType="num">
                                      <p:cBhvr>
                                        <p:cTn id="13" dur="500" fill="hold"/>
                                        <p:tgtEl>
                                          <p:spTgt spid="11"/>
                                        </p:tgtEl>
                                        <p:attrNameLst>
                                          <p:attrName>ppt_y</p:attrName>
                                        </p:attrNameLst>
                                      </p:cBhvr>
                                      <p:tavLst>
                                        <p:tav tm="0">
                                          <p:val>
                                            <p:strVal val="#ppt_y+#ppt_h/2"/>
                                          </p:val>
                                        </p:tav>
                                        <p:tav tm="100000">
                                          <p:val>
                                            <p:strVal val="#ppt_y"/>
                                          </p:val>
                                        </p:tav>
                                      </p:tavLst>
                                    </p:anim>
                                    <p:anim calcmode="lin" valueType="num">
                                      <p:cBhvr>
                                        <p:cTn id="14" dur="500" fill="hold"/>
                                        <p:tgtEl>
                                          <p:spTgt spid="11"/>
                                        </p:tgtEl>
                                        <p:attrNameLst>
                                          <p:attrName>ppt_w</p:attrName>
                                        </p:attrNameLst>
                                      </p:cBhvr>
                                      <p:tavLst>
                                        <p:tav tm="0">
                                          <p:val>
                                            <p:strVal val="#ppt_w"/>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3"/>
          <p:cNvGraphicFramePr>
            <a:graphicFrameLocks noGrp="1"/>
          </p:cNvGraphicFramePr>
          <p:nvPr>
            <p:ph idx="4294967295"/>
            <p:extLst>
              <p:ext uri="{D42A27DB-BD31-4B8C-83A1-F6EECF244321}">
                <p14:modId xmlns:p14="http://schemas.microsoft.com/office/powerpoint/2010/main" val="3611721345"/>
              </p:ext>
            </p:extLst>
          </p:nvPr>
        </p:nvGraphicFramePr>
        <p:xfrm>
          <a:off x="430213" y="1571625"/>
          <a:ext cx="8418512" cy="3924300"/>
        </p:xfrm>
        <a:graphic>
          <a:graphicData uri="http://schemas.openxmlformats.org/presentationml/2006/ole">
            <mc:AlternateContent xmlns:mc="http://schemas.openxmlformats.org/markup-compatibility/2006">
              <mc:Choice xmlns:v="urn:schemas-microsoft-com:vml" Requires="v">
                <p:oleObj spid="_x0000_s194575" name="Worksheet" r:id="rId5" imgW="7229424" imgH="3819575" progId="Excel.Sheet.8">
                  <p:embed/>
                </p:oleObj>
              </mc:Choice>
              <mc:Fallback>
                <p:oleObj name="Worksheet" r:id="rId5" imgW="7229424" imgH="3819575" progId="Excel.Sheet.8">
                  <p:embed/>
                  <p:pic>
                    <p:nvPicPr>
                      <p:cNvPr id="0" name=""/>
                      <p:cNvPicPr>
                        <a:picLocks noGrp="1" noChangeArrowheads="1"/>
                      </p:cNvPicPr>
                      <p:nvPr/>
                    </p:nvPicPr>
                    <p:blipFill>
                      <a:blip r:embed="rId6"/>
                      <a:srcRect/>
                      <a:stretch>
                        <a:fillRect/>
                      </a:stretch>
                    </p:blipFill>
                    <p:spPr bwMode="auto">
                      <a:xfrm>
                        <a:off x="430213" y="1571625"/>
                        <a:ext cx="8418512" cy="3924300"/>
                      </a:xfrm>
                      <a:prstGeom prst="rect">
                        <a:avLst/>
                      </a:prstGeom>
                      <a:noFill/>
                      <a:extLst/>
                    </p:spPr>
                  </p:pic>
                </p:oleObj>
              </mc:Fallback>
            </mc:AlternateContent>
          </a:graphicData>
        </a:graphic>
      </p:graphicFrame>
      <p:sp>
        <p:nvSpPr>
          <p:cNvPr id="8" name="Rectangle 2"/>
          <p:cNvSpPr txBox="1">
            <a:spLocks noChangeArrowheads="1"/>
          </p:cNvSpPr>
          <p:nvPr/>
        </p:nvSpPr>
        <p:spPr bwMode="black">
          <a:xfrm>
            <a:off x="430213" y="176213"/>
            <a:ext cx="7700962" cy="860425"/>
          </a:xfrm>
          <a:prstGeom prst="rect">
            <a:avLst/>
          </a:prstGeom>
          <a:noFill/>
          <a:ln w="9525">
            <a:noFill/>
            <a:miter lim="800000"/>
            <a:headEnd/>
            <a:tailEnd/>
          </a:ln>
        </p:spPr>
        <p:txBody>
          <a:bodyPr lIns="45720" rIns="45720" anchor="ctr"/>
          <a:lstStyle/>
          <a:p>
            <a:pPr defTabSz="114300" eaLnBrk="0" hangingPunct="0">
              <a:lnSpc>
                <a:spcPct val="90000"/>
              </a:lnSpc>
              <a:defRPr/>
            </a:pPr>
            <a:r>
              <a:rPr lang="en-US" sz="2800" b="1" kern="0" dirty="0">
                <a:solidFill>
                  <a:srgbClr val="225A7A"/>
                </a:solidFill>
              </a:rPr>
              <a:t>Monthly Change in </a:t>
            </a:r>
            <a:r>
              <a:rPr lang="en-US" sz="2800" b="1" kern="0" dirty="0" smtClean="0">
                <a:solidFill>
                  <a:srgbClr val="225A7A"/>
                </a:solidFill>
                <a:ea typeface="+mj-ea"/>
                <a:cs typeface="+mj-cs"/>
              </a:rPr>
              <a:t>Private Employment</a:t>
            </a:r>
            <a:r>
              <a:rPr lang="en-US" sz="2800" b="1" kern="0" dirty="0">
                <a:solidFill>
                  <a:srgbClr val="225A7A"/>
                </a:solidFill>
                <a:ea typeface="+mj-ea"/>
                <a:cs typeface="+mj-cs"/>
              </a:rPr>
              <a:t>,</a:t>
            </a:r>
            <a:r>
              <a:rPr lang="en-US" sz="2800" b="1" kern="0" dirty="0">
                <a:solidFill>
                  <a:srgbClr val="225A7A"/>
                </a:solidFill>
              </a:rPr>
              <a:t> </a:t>
            </a:r>
            <a:r>
              <a:rPr lang="en-US" sz="2800" b="1" dirty="0">
                <a:solidFill>
                  <a:srgbClr val="225A7A"/>
                </a:solidFill>
              </a:rPr>
              <a:t>2011 - </a:t>
            </a:r>
            <a:r>
              <a:rPr lang="en-US" sz="2800" b="1" dirty="0" smtClean="0">
                <a:solidFill>
                  <a:srgbClr val="225A7A"/>
                </a:solidFill>
              </a:rPr>
              <a:t>2014 </a:t>
            </a:r>
            <a:endParaRPr lang="en-US" sz="2800" b="1" kern="0" dirty="0">
              <a:solidFill>
                <a:srgbClr val="225A7A"/>
              </a:solidFill>
              <a:ea typeface="+mj-ea"/>
              <a:cs typeface="+mj-cs"/>
            </a:endParaRPr>
          </a:p>
        </p:txBody>
      </p:sp>
      <p:sp>
        <p:nvSpPr>
          <p:cNvPr id="18436" name="Rectangle 8"/>
          <p:cNvSpPr>
            <a:spLocks noChangeArrowheads="1"/>
          </p:cNvSpPr>
          <p:nvPr/>
        </p:nvSpPr>
        <p:spPr bwMode="black">
          <a:xfrm>
            <a:off x="150743" y="1298575"/>
            <a:ext cx="1222513" cy="230325"/>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a:solidFill>
                  <a:srgbClr val="225A7A"/>
                </a:solidFill>
              </a:rPr>
              <a:t>Thousands</a:t>
            </a:r>
          </a:p>
        </p:txBody>
      </p:sp>
      <p:sp>
        <p:nvSpPr>
          <p:cNvPr id="10" name="Rectangle 7"/>
          <p:cNvSpPr>
            <a:spLocks noChangeArrowheads="1"/>
          </p:cNvSpPr>
          <p:nvPr/>
        </p:nvSpPr>
        <p:spPr bwMode="blackWhite">
          <a:xfrm>
            <a:off x="381000" y="5641975"/>
            <a:ext cx="8467725" cy="56004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2000" b="1">
                <a:solidFill>
                  <a:srgbClr val="FFFFFF"/>
                </a:solidFill>
              </a:rPr>
              <a:t>The pace of job growth varies considerably from month to month.</a:t>
            </a:r>
          </a:p>
        </p:txBody>
      </p:sp>
      <p:sp>
        <p:nvSpPr>
          <p:cNvPr id="18438" name="Rectangle 6"/>
          <p:cNvSpPr>
            <a:spLocks noChangeArrowheads="1"/>
          </p:cNvSpPr>
          <p:nvPr/>
        </p:nvSpPr>
        <p:spPr bwMode="auto">
          <a:xfrm>
            <a:off x="107259" y="6327093"/>
            <a:ext cx="8539163" cy="426271"/>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*Seasonally adjusted. </a:t>
            </a:r>
            <a:r>
              <a:rPr lang="en-US" sz="1100" dirty="0" smtClean="0"/>
              <a:t>Aug 2014 and Sept 2014 are </a:t>
            </a:r>
            <a:r>
              <a:rPr lang="en-US" sz="1100" dirty="0"/>
              <a:t>preliminary data</a:t>
            </a:r>
            <a:r>
              <a:rPr lang="en-US" sz="1100" dirty="0" smtClean="0"/>
              <a:t>. Yearly gain for 2014 is based on </a:t>
            </a:r>
            <a:r>
              <a:rPr lang="en-US" sz="1100" smtClean="0"/>
              <a:t>for January-September</a:t>
            </a:r>
            <a:r>
              <a:rPr lang="en-US" sz="1100" dirty="0"/>
              <a:t/>
            </a:r>
            <a:br>
              <a:rPr lang="en-US" sz="1100" dirty="0"/>
            </a:br>
            <a:r>
              <a:rPr lang="en-US" sz="1100" dirty="0"/>
              <a:t>Sources: US Bureau of Labor Statistics; Insurance Information Institute</a:t>
            </a:r>
          </a:p>
        </p:txBody>
      </p:sp>
      <p:sp>
        <p:nvSpPr>
          <p:cNvPr id="5128" name="Date Placeholder 8"/>
          <p:cNvSpPr>
            <a:spLocks noGrp="1"/>
          </p:cNvSpPr>
          <p:nvPr>
            <p:ph type="dt" sz="quarter" idx="10"/>
          </p:nvPr>
        </p:nvSpPr>
        <p:spPr/>
        <p:txBody>
          <a:bodyPr/>
          <a:lstStyle/>
          <a:p>
            <a:pPr>
              <a:defRPr/>
            </a:pPr>
            <a:r>
              <a:rPr lang="en-US" smtClean="0"/>
              <a:t>12/01/09 - 9pm</a:t>
            </a:r>
          </a:p>
        </p:txBody>
      </p:sp>
      <p:sp>
        <p:nvSpPr>
          <p:cNvPr id="5129" name="Slide Number Placeholder 10"/>
          <p:cNvSpPr>
            <a:spLocks noGrp="1"/>
          </p:cNvSpPr>
          <p:nvPr>
            <p:ph type="sldNum" sz="quarter" idx="12"/>
          </p:nvPr>
        </p:nvSpPr>
        <p:spPr/>
        <p:txBody>
          <a:bodyPr/>
          <a:lstStyle/>
          <a:p>
            <a:pPr>
              <a:defRPr/>
            </a:pPr>
            <a:fld id="{C634AAF6-20D8-40AE-AF9E-97189C1CB096}" type="slidenum">
              <a:rPr lang="en-US" smtClean="0"/>
              <a:pPr>
                <a:defRPr/>
              </a:pPr>
              <a:t>21</a:t>
            </a:fld>
            <a:endParaRPr lang="en-US" smtClean="0"/>
          </a:p>
        </p:txBody>
      </p:sp>
      <p:sp>
        <p:nvSpPr>
          <p:cNvPr id="18441" name="TextBox 11"/>
          <p:cNvSpPr txBox="1">
            <a:spLocks noChangeArrowheads="1"/>
          </p:cNvSpPr>
          <p:nvPr/>
        </p:nvSpPr>
        <p:spPr bwMode="auto">
          <a:xfrm>
            <a:off x="1676400" y="1066800"/>
            <a:ext cx="6970022" cy="584775"/>
          </a:xfrm>
          <a:prstGeom prst="rect">
            <a:avLst/>
          </a:prstGeom>
          <a:noFill/>
          <a:ln w="9525">
            <a:solidFill>
              <a:schemeClr val="tx1"/>
            </a:solidFill>
            <a:miter lim="800000"/>
            <a:headEnd/>
            <a:tailEnd/>
          </a:ln>
        </p:spPr>
        <p:txBody>
          <a:bodyPr wrap="square">
            <a:spAutoFit/>
          </a:bodyPr>
          <a:lstStyle/>
          <a:p>
            <a:pPr algn="ctr"/>
            <a:r>
              <a:rPr lang="en-US" sz="1600" u="sng" dirty="0" smtClean="0"/>
              <a:t>Yearly Gain</a:t>
            </a:r>
            <a:r>
              <a:rPr lang="en-US" sz="1600" dirty="0"/>
              <a:t/>
            </a:r>
            <a:br>
              <a:rPr lang="en-US" sz="1600" dirty="0"/>
            </a:br>
            <a:r>
              <a:rPr lang="en-US" sz="1600" dirty="0" smtClean="0"/>
              <a:t>2011</a:t>
            </a:r>
            <a:r>
              <a:rPr lang="en-US" sz="1600" dirty="0"/>
              <a:t>: </a:t>
            </a:r>
            <a:r>
              <a:rPr lang="en-US" sz="1600" dirty="0" smtClean="0"/>
              <a:t>2,400,000     2012</a:t>
            </a:r>
            <a:r>
              <a:rPr lang="en-US" sz="1600" dirty="0"/>
              <a:t>: </a:t>
            </a:r>
            <a:r>
              <a:rPr lang="en-US" sz="1600" dirty="0" smtClean="0"/>
              <a:t>2,294,000    2013: 2,365,000     2014*: 2,644,000</a:t>
            </a:r>
            <a:endParaRPr lang="en-US" sz="1600" dirty="0"/>
          </a:p>
        </p:txBody>
      </p:sp>
    </p:spTree>
    <p:extLst>
      <p:ext uri="{BB962C8B-B14F-4D97-AF65-F5344CB8AC3E}">
        <p14:creationId xmlns:p14="http://schemas.microsoft.com/office/powerpoint/2010/main" val="309056172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3"/>
          <p:cNvGraphicFramePr>
            <a:graphicFrameLocks noGrp="1"/>
          </p:cNvGraphicFramePr>
          <p:nvPr>
            <p:ph idx="4294967295"/>
            <p:extLst>
              <p:ext uri="{D42A27DB-BD31-4B8C-83A1-F6EECF244321}">
                <p14:modId xmlns:p14="http://schemas.microsoft.com/office/powerpoint/2010/main" val="2414637855"/>
              </p:ext>
            </p:extLst>
          </p:nvPr>
        </p:nvGraphicFramePr>
        <p:xfrm>
          <a:off x="430213" y="1619250"/>
          <a:ext cx="8418512" cy="3827463"/>
        </p:xfrm>
        <a:graphic>
          <a:graphicData uri="http://schemas.openxmlformats.org/presentationml/2006/ole">
            <mc:AlternateContent xmlns:mc="http://schemas.openxmlformats.org/markup-compatibility/2006">
              <mc:Choice xmlns:v="urn:schemas-microsoft-com:vml" Requires="v">
                <p:oleObj spid="_x0000_s195599" name="Worksheet" r:id="rId5" imgW="6391359" imgH="3857670" progId="Excel.Sheet.8">
                  <p:embed/>
                </p:oleObj>
              </mc:Choice>
              <mc:Fallback>
                <p:oleObj name="Worksheet" r:id="rId5" imgW="6391359" imgH="3857670" progId="Excel.Sheet.8">
                  <p:embed/>
                  <p:pic>
                    <p:nvPicPr>
                      <p:cNvPr id="0" name=""/>
                      <p:cNvPicPr>
                        <a:picLocks noGrp="1" noChangeArrowheads="1"/>
                      </p:cNvPicPr>
                      <p:nvPr/>
                    </p:nvPicPr>
                    <p:blipFill>
                      <a:blip r:embed="rId6"/>
                      <a:srcRect/>
                      <a:stretch>
                        <a:fillRect/>
                      </a:stretch>
                    </p:blipFill>
                    <p:spPr bwMode="auto">
                      <a:xfrm>
                        <a:off x="430213" y="1619250"/>
                        <a:ext cx="8418512" cy="3827463"/>
                      </a:xfrm>
                      <a:prstGeom prst="rect">
                        <a:avLst/>
                      </a:prstGeom>
                      <a:noFill/>
                      <a:extLst/>
                    </p:spPr>
                  </p:pic>
                </p:oleObj>
              </mc:Fallback>
            </mc:AlternateContent>
          </a:graphicData>
        </a:graphic>
      </p:graphicFrame>
      <p:sp>
        <p:nvSpPr>
          <p:cNvPr id="8" name="Rectangle 2"/>
          <p:cNvSpPr txBox="1">
            <a:spLocks noChangeArrowheads="1"/>
          </p:cNvSpPr>
          <p:nvPr/>
        </p:nvSpPr>
        <p:spPr bwMode="black">
          <a:xfrm>
            <a:off x="430213" y="176213"/>
            <a:ext cx="7700962" cy="860425"/>
          </a:xfrm>
          <a:prstGeom prst="rect">
            <a:avLst/>
          </a:prstGeom>
          <a:noFill/>
          <a:ln w="9525">
            <a:noFill/>
            <a:miter lim="800000"/>
            <a:headEnd/>
            <a:tailEnd/>
          </a:ln>
        </p:spPr>
        <p:txBody>
          <a:bodyPr lIns="45720" rIns="45720" anchor="ctr"/>
          <a:lstStyle/>
          <a:p>
            <a:pPr defTabSz="114300" eaLnBrk="0" hangingPunct="0">
              <a:lnSpc>
                <a:spcPct val="90000"/>
              </a:lnSpc>
              <a:defRPr/>
            </a:pPr>
            <a:r>
              <a:rPr lang="en-US" sz="2800" b="1" kern="0" dirty="0">
                <a:solidFill>
                  <a:srgbClr val="225A7A"/>
                </a:solidFill>
              </a:rPr>
              <a:t>Monthly Change in </a:t>
            </a:r>
            <a:r>
              <a:rPr lang="en-US" sz="2800" b="1" kern="0" dirty="0" smtClean="0">
                <a:solidFill>
                  <a:srgbClr val="225A7A"/>
                </a:solidFill>
                <a:ea typeface="+mj-ea"/>
                <a:cs typeface="+mj-cs"/>
              </a:rPr>
              <a:t>Government Employment</a:t>
            </a:r>
            <a:r>
              <a:rPr lang="en-US" sz="2800" b="1" kern="0" dirty="0">
                <a:solidFill>
                  <a:srgbClr val="225A7A"/>
                </a:solidFill>
                <a:ea typeface="+mj-ea"/>
                <a:cs typeface="+mj-cs"/>
              </a:rPr>
              <a:t>,</a:t>
            </a:r>
            <a:r>
              <a:rPr lang="en-US" sz="2800" b="1" kern="0" dirty="0">
                <a:solidFill>
                  <a:srgbClr val="225A7A"/>
                </a:solidFill>
              </a:rPr>
              <a:t> </a:t>
            </a:r>
            <a:r>
              <a:rPr lang="en-US" sz="2800" b="1" dirty="0">
                <a:solidFill>
                  <a:srgbClr val="225A7A"/>
                </a:solidFill>
              </a:rPr>
              <a:t>2011 - </a:t>
            </a:r>
            <a:r>
              <a:rPr lang="en-US" sz="2800" b="1" dirty="0" smtClean="0">
                <a:solidFill>
                  <a:srgbClr val="225A7A"/>
                </a:solidFill>
              </a:rPr>
              <a:t>2014 </a:t>
            </a:r>
            <a:endParaRPr lang="en-US" sz="2800" b="1" kern="0" dirty="0">
              <a:solidFill>
                <a:srgbClr val="225A7A"/>
              </a:solidFill>
              <a:ea typeface="+mj-ea"/>
              <a:cs typeface="+mj-cs"/>
            </a:endParaRPr>
          </a:p>
        </p:txBody>
      </p:sp>
      <p:sp>
        <p:nvSpPr>
          <p:cNvPr id="18436" name="Rectangle 8"/>
          <p:cNvSpPr>
            <a:spLocks noChangeArrowheads="1"/>
          </p:cNvSpPr>
          <p:nvPr/>
        </p:nvSpPr>
        <p:spPr bwMode="black">
          <a:xfrm>
            <a:off x="150743" y="1298575"/>
            <a:ext cx="1222513" cy="230325"/>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a:solidFill>
                  <a:srgbClr val="225A7A"/>
                </a:solidFill>
              </a:rPr>
              <a:t>Thousands</a:t>
            </a:r>
          </a:p>
        </p:txBody>
      </p:sp>
      <p:sp>
        <p:nvSpPr>
          <p:cNvPr id="10" name="Rectangle 7"/>
          <p:cNvSpPr>
            <a:spLocks noChangeArrowheads="1"/>
          </p:cNvSpPr>
          <p:nvPr/>
        </p:nvSpPr>
        <p:spPr bwMode="blackWhite">
          <a:xfrm>
            <a:off x="381000" y="5641975"/>
            <a:ext cx="8467725" cy="56004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2000" b="1">
                <a:solidFill>
                  <a:srgbClr val="FFFFFF"/>
                </a:solidFill>
              </a:rPr>
              <a:t>The pace of job growth varies considerably from month to month.</a:t>
            </a:r>
          </a:p>
        </p:txBody>
      </p:sp>
      <p:sp>
        <p:nvSpPr>
          <p:cNvPr id="18438" name="Rectangle 6"/>
          <p:cNvSpPr>
            <a:spLocks noChangeArrowheads="1"/>
          </p:cNvSpPr>
          <p:nvPr/>
        </p:nvSpPr>
        <p:spPr bwMode="auto">
          <a:xfrm>
            <a:off x="107259" y="6326327"/>
            <a:ext cx="8539163" cy="427037"/>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*Seasonally adjusted. </a:t>
            </a:r>
            <a:r>
              <a:rPr lang="en-US" sz="1100" dirty="0" smtClean="0"/>
              <a:t>Aug 2014 and Sept 2014 are </a:t>
            </a:r>
            <a:r>
              <a:rPr lang="en-US" sz="1100" dirty="0"/>
              <a:t>preliminary data</a:t>
            </a:r>
            <a:r>
              <a:rPr lang="en-US" sz="1100" dirty="0" smtClean="0"/>
              <a:t>. Yearly gain for 2014 is January-August</a:t>
            </a:r>
            <a:r>
              <a:rPr lang="en-US" sz="1100" dirty="0"/>
              <a:t/>
            </a:r>
            <a:br>
              <a:rPr lang="en-US" sz="1100" dirty="0"/>
            </a:br>
            <a:r>
              <a:rPr lang="en-US" sz="1100" dirty="0"/>
              <a:t>Sources: US Bureau of Labor Statistics; Insurance Information Institute</a:t>
            </a:r>
          </a:p>
        </p:txBody>
      </p:sp>
      <p:sp>
        <p:nvSpPr>
          <p:cNvPr id="5128" name="Date Placeholder 8"/>
          <p:cNvSpPr>
            <a:spLocks noGrp="1"/>
          </p:cNvSpPr>
          <p:nvPr>
            <p:ph type="dt" sz="quarter" idx="10"/>
          </p:nvPr>
        </p:nvSpPr>
        <p:spPr/>
        <p:txBody>
          <a:bodyPr/>
          <a:lstStyle/>
          <a:p>
            <a:pPr>
              <a:defRPr/>
            </a:pPr>
            <a:r>
              <a:rPr lang="en-US" smtClean="0"/>
              <a:t>12/01/09 - 9pm</a:t>
            </a:r>
          </a:p>
        </p:txBody>
      </p:sp>
      <p:sp>
        <p:nvSpPr>
          <p:cNvPr id="5129" name="Slide Number Placeholder 10"/>
          <p:cNvSpPr>
            <a:spLocks noGrp="1"/>
          </p:cNvSpPr>
          <p:nvPr>
            <p:ph type="sldNum" sz="quarter" idx="12"/>
          </p:nvPr>
        </p:nvSpPr>
        <p:spPr/>
        <p:txBody>
          <a:bodyPr/>
          <a:lstStyle/>
          <a:p>
            <a:pPr>
              <a:defRPr/>
            </a:pPr>
            <a:fld id="{C634AAF6-20D8-40AE-AF9E-97189C1CB096}" type="slidenum">
              <a:rPr lang="en-US" smtClean="0"/>
              <a:pPr>
                <a:defRPr/>
              </a:pPr>
              <a:t>22</a:t>
            </a:fld>
            <a:endParaRPr lang="en-US" smtClean="0"/>
          </a:p>
        </p:txBody>
      </p:sp>
      <p:sp>
        <p:nvSpPr>
          <p:cNvPr id="18441" name="TextBox 11"/>
          <p:cNvSpPr txBox="1">
            <a:spLocks noChangeArrowheads="1"/>
          </p:cNvSpPr>
          <p:nvPr/>
        </p:nvSpPr>
        <p:spPr bwMode="auto">
          <a:xfrm>
            <a:off x="1676400" y="1066800"/>
            <a:ext cx="6970022" cy="584775"/>
          </a:xfrm>
          <a:prstGeom prst="rect">
            <a:avLst/>
          </a:prstGeom>
          <a:noFill/>
          <a:ln w="9525">
            <a:solidFill>
              <a:schemeClr val="tx1"/>
            </a:solidFill>
            <a:miter lim="800000"/>
            <a:headEnd/>
            <a:tailEnd/>
          </a:ln>
        </p:spPr>
        <p:txBody>
          <a:bodyPr wrap="square">
            <a:spAutoFit/>
          </a:bodyPr>
          <a:lstStyle/>
          <a:p>
            <a:pPr algn="ctr"/>
            <a:r>
              <a:rPr lang="en-US" sz="1600" u="sng" dirty="0" smtClean="0"/>
              <a:t>Yearly Change</a:t>
            </a:r>
            <a:r>
              <a:rPr lang="en-US" sz="1600" dirty="0"/>
              <a:t/>
            </a:r>
            <a:br>
              <a:rPr lang="en-US" sz="1600" dirty="0"/>
            </a:br>
            <a:r>
              <a:rPr lang="en-US" sz="1600" dirty="0" smtClean="0"/>
              <a:t>2011</a:t>
            </a:r>
            <a:r>
              <a:rPr lang="en-US" sz="1600" dirty="0"/>
              <a:t>: </a:t>
            </a:r>
            <a:r>
              <a:rPr lang="en-US" sz="1600" dirty="0" smtClean="0"/>
              <a:t>-317,000     2012</a:t>
            </a:r>
            <a:r>
              <a:rPr lang="en-US" sz="1600" dirty="0"/>
              <a:t>: </a:t>
            </a:r>
            <a:r>
              <a:rPr lang="en-US" sz="1600" dirty="0" smtClean="0"/>
              <a:t>-58,000    2013: -34,000     2014*: 57,000</a:t>
            </a:r>
            <a:endParaRPr lang="en-US" sz="1600" dirty="0"/>
          </a:p>
        </p:txBody>
      </p:sp>
    </p:spTree>
    <p:extLst>
      <p:ext uri="{BB962C8B-B14F-4D97-AF65-F5344CB8AC3E}">
        <p14:creationId xmlns:p14="http://schemas.microsoft.com/office/powerpoint/2010/main" val="62773271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a:xfrm>
            <a:off x="0" y="128588"/>
            <a:ext cx="8166100" cy="815975"/>
          </a:xfrm>
        </p:spPr>
        <p:txBody>
          <a:bodyPr anchor="t" anchorCtr="1"/>
          <a:lstStyle/>
          <a:p>
            <a:pPr>
              <a:lnSpc>
                <a:spcPct val="85000"/>
              </a:lnSpc>
            </a:pPr>
            <a:r>
              <a:rPr lang="en-US" sz="2800" dirty="0" smtClean="0">
                <a:latin typeface="Arial" panose="020B0604020202020204" pitchFamily="34" charset="0"/>
              </a:rPr>
              <a:t>Full-time vs. Part-time Employment,</a:t>
            </a:r>
            <a:br>
              <a:rPr lang="en-US" sz="2800" dirty="0" smtClean="0">
                <a:latin typeface="Arial" panose="020B0604020202020204" pitchFamily="34" charset="0"/>
              </a:rPr>
            </a:br>
            <a:r>
              <a:rPr lang="en-US" sz="2800" dirty="0" smtClean="0">
                <a:latin typeface="Arial" panose="020B0604020202020204" pitchFamily="34" charset="0"/>
              </a:rPr>
              <a:t>Quarterly</a:t>
            </a:r>
            <a:r>
              <a:rPr lang="en-US" sz="2800" smtClean="0">
                <a:latin typeface="Arial" panose="020B0604020202020204" pitchFamily="34" charset="0"/>
              </a:rPr>
              <a:t>, 2003-2014: </a:t>
            </a:r>
            <a:r>
              <a:rPr lang="en-US" sz="2800" dirty="0" smtClean="0">
                <a:latin typeface="Arial" panose="020B0604020202020204" pitchFamily="34" charset="0"/>
              </a:rPr>
              <a:t>WC Implications</a:t>
            </a:r>
          </a:p>
        </p:txBody>
      </p:sp>
      <p:graphicFrame>
        <p:nvGraphicFramePr>
          <p:cNvPr id="93187" name="Object 3"/>
          <p:cNvGraphicFramePr>
            <a:graphicFrameLocks noGrp="1" noChangeAspect="1"/>
          </p:cNvGraphicFramePr>
          <p:nvPr>
            <p:ph type="chart" idx="1"/>
            <p:extLst/>
          </p:nvPr>
        </p:nvGraphicFramePr>
        <p:xfrm>
          <a:off x="136525" y="1063625"/>
          <a:ext cx="8902700" cy="4813300"/>
        </p:xfrm>
        <a:graphic>
          <a:graphicData uri="http://schemas.openxmlformats.org/presentationml/2006/ole">
            <mc:AlternateContent xmlns:mc="http://schemas.openxmlformats.org/markup-compatibility/2006">
              <mc:Choice xmlns:v="urn:schemas-microsoft-com:vml" Requires="v">
                <p:oleObj spid="_x0000_s181278" name="Chart" r:id="rId3" imgW="9020192" imgH="4876800" progId="MSGraph.Chart.8">
                  <p:embed followColorScheme="full"/>
                </p:oleObj>
              </mc:Choice>
              <mc:Fallback>
                <p:oleObj name="Chart" r:id="rId3" imgW="9020192" imgH="4876800" progId="MSGraph.Chart.8">
                  <p:embed followColorScheme="full"/>
                  <p:pic>
                    <p:nvPicPr>
                      <p:cNvPr id="0" name=""/>
                      <p:cNvPicPr>
                        <a:picLocks noGrp="1" noChangeAspect="1" noChangeArrowheads="1"/>
                      </p:cNvPicPr>
                      <p:nvPr/>
                    </p:nvPicPr>
                    <p:blipFill>
                      <a:blip r:embed="rId4"/>
                      <a:srcRect/>
                      <a:stretch>
                        <a:fillRect/>
                      </a:stretch>
                    </p:blipFill>
                    <p:spPr bwMode="auto">
                      <a:xfrm>
                        <a:off x="136525" y="1063625"/>
                        <a:ext cx="8902700" cy="481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3188" name="Rectangle 4"/>
          <p:cNvSpPr>
            <a:spLocks noChangeArrowheads="1"/>
          </p:cNvSpPr>
          <p:nvPr/>
        </p:nvSpPr>
        <p:spPr bwMode="auto">
          <a:xfrm>
            <a:off x="500063" y="6510338"/>
            <a:ext cx="8066311" cy="262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100000"/>
              </a:lnSpc>
              <a:spcBef>
                <a:spcPct val="0"/>
              </a:spcBef>
              <a:buClrTx/>
              <a:buFontTx/>
              <a:buNone/>
            </a:pPr>
            <a:r>
              <a:rPr lang="en-US" sz="1100" dirty="0" smtClean="0"/>
              <a:t>Data are seasonally-adjusted. Sources</a:t>
            </a:r>
            <a:r>
              <a:rPr lang="en-US" sz="1100" dirty="0"/>
              <a:t>: US Bureau of Labor Statistics, US Department of Labor; Insurance Information Institute.</a:t>
            </a:r>
          </a:p>
        </p:txBody>
      </p:sp>
      <p:sp>
        <p:nvSpPr>
          <p:cNvPr id="471045" name="Text Box 5"/>
          <p:cNvSpPr txBox="1">
            <a:spLocks noChangeArrowheads="1"/>
          </p:cNvSpPr>
          <p:nvPr/>
        </p:nvSpPr>
        <p:spPr bwMode="auto">
          <a:xfrm>
            <a:off x="425450" y="5780088"/>
            <a:ext cx="8324850" cy="720725"/>
          </a:xfrm>
          <a:prstGeom prst="rect">
            <a:avLst/>
          </a:prstGeom>
          <a:solidFill>
            <a:schemeClr val="accent2"/>
          </a:solidFill>
          <a:ln w="12700">
            <a:solidFill>
              <a:srgbClr val="FF0000"/>
            </a:solidFill>
            <a:miter lim="800000"/>
            <a:headEnd type="none" w="sm" len="sm"/>
            <a:tailEnd type="none" w="sm" len="sm"/>
          </a:ln>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lnSpc>
                <a:spcPct val="80000"/>
              </a:lnSpc>
              <a:spcBef>
                <a:spcPct val="50000"/>
              </a:spcBef>
              <a:buClrTx/>
              <a:buFontTx/>
              <a:buNone/>
            </a:pPr>
            <a:r>
              <a:rPr lang="en-US" sz="1700" b="1" dirty="0">
                <a:solidFill>
                  <a:schemeClr val="bg1"/>
                </a:solidFill>
              </a:rPr>
              <a:t>The Great Recession shifted employment from full-time to part-time, and the recovery to date hasn’t changed that. Full-time employment is </a:t>
            </a:r>
            <a:r>
              <a:rPr lang="en-US" sz="1700" b="1">
                <a:solidFill>
                  <a:schemeClr val="bg1"/>
                </a:solidFill>
              </a:rPr>
              <a:t>still </a:t>
            </a:r>
            <a:r>
              <a:rPr lang="en-US" sz="1700" b="1" smtClean="0">
                <a:solidFill>
                  <a:schemeClr val="bg1"/>
                </a:solidFill>
              </a:rPr>
              <a:t>3.2 </a:t>
            </a:r>
            <a:r>
              <a:rPr lang="en-US" sz="1700" b="1" dirty="0">
                <a:solidFill>
                  <a:schemeClr val="bg1"/>
                </a:solidFill>
              </a:rPr>
              <a:t>million below its pre-recession peak, but part-time recently reached a new peak.</a:t>
            </a:r>
          </a:p>
        </p:txBody>
      </p:sp>
      <p:sp>
        <p:nvSpPr>
          <p:cNvPr id="93190" name="Text Box 6"/>
          <p:cNvSpPr txBox="1">
            <a:spLocks noChangeArrowheads="1"/>
          </p:cNvSpPr>
          <p:nvPr/>
        </p:nvSpPr>
        <p:spPr bwMode="auto">
          <a:xfrm>
            <a:off x="68263" y="1189038"/>
            <a:ext cx="11287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100000"/>
              </a:lnSpc>
              <a:spcBef>
                <a:spcPct val="50000"/>
              </a:spcBef>
              <a:buClr>
                <a:srgbClr val="FF3300"/>
              </a:buClr>
              <a:buFont typeface="Wingdings" panose="05000000000000000000" pitchFamily="2" charset="2"/>
              <a:buNone/>
            </a:pPr>
            <a:r>
              <a:rPr lang="en-US" sz="1400" b="1"/>
              <a:t>Millions</a:t>
            </a:r>
          </a:p>
        </p:txBody>
      </p:sp>
      <p:sp>
        <p:nvSpPr>
          <p:cNvPr id="93191" name="Text Box 6"/>
          <p:cNvSpPr txBox="1">
            <a:spLocks noChangeArrowheads="1"/>
          </p:cNvSpPr>
          <p:nvPr/>
        </p:nvSpPr>
        <p:spPr bwMode="auto">
          <a:xfrm>
            <a:off x="8256588" y="1189038"/>
            <a:ext cx="8509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100000"/>
              </a:lnSpc>
              <a:spcBef>
                <a:spcPct val="50000"/>
              </a:spcBef>
              <a:buClr>
                <a:srgbClr val="FF3300"/>
              </a:buClr>
              <a:buFont typeface="Wingdings" panose="05000000000000000000" pitchFamily="2" charset="2"/>
              <a:buNone/>
            </a:pPr>
            <a:r>
              <a:rPr lang="en-US" sz="1400" b="1"/>
              <a:t>Millions</a:t>
            </a:r>
          </a:p>
        </p:txBody>
      </p:sp>
      <p:sp>
        <p:nvSpPr>
          <p:cNvPr id="9" name="Rectangle 7"/>
          <p:cNvSpPr>
            <a:spLocks noChangeArrowheads="1"/>
          </p:cNvSpPr>
          <p:nvPr/>
        </p:nvSpPr>
        <p:spPr bwMode="grayWhite">
          <a:xfrm>
            <a:off x="4103010" y="1483031"/>
            <a:ext cx="1033194" cy="4257675"/>
          </a:xfrm>
          <a:prstGeom prst="rect">
            <a:avLst/>
          </a:prstGeom>
          <a:noFill/>
          <a:ln w="285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
        <p:nvSpPr>
          <p:cNvPr id="93193" name="TextBox 11"/>
          <p:cNvSpPr txBox="1">
            <a:spLocks noChangeArrowheads="1"/>
          </p:cNvSpPr>
          <p:nvPr/>
        </p:nvSpPr>
        <p:spPr bwMode="auto">
          <a:xfrm>
            <a:off x="4054457" y="1452464"/>
            <a:ext cx="11303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100000"/>
              </a:lnSpc>
              <a:spcBef>
                <a:spcPct val="0"/>
              </a:spcBef>
              <a:buClrTx/>
              <a:buFontTx/>
              <a:buNone/>
            </a:pPr>
            <a:r>
              <a:rPr lang="en-US" sz="1600" dirty="0"/>
              <a:t>Recession</a:t>
            </a:r>
          </a:p>
        </p:txBody>
      </p:sp>
      <p:sp>
        <p:nvSpPr>
          <p:cNvPr id="11" name="AutoShape 38"/>
          <p:cNvSpPr>
            <a:spLocks noChangeArrowheads="1"/>
          </p:cNvSpPr>
          <p:nvPr/>
        </p:nvSpPr>
        <p:spPr bwMode="blackWhite">
          <a:xfrm>
            <a:off x="5841189" y="1189038"/>
            <a:ext cx="2324911" cy="669043"/>
          </a:xfrm>
          <a:prstGeom prst="wedgeRectCallout">
            <a:avLst>
              <a:gd name="adj1" fmla="val -97376"/>
              <a:gd name="adj2" fmla="val 21363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dirty="0">
                <a:solidFill>
                  <a:schemeClr val="bg1"/>
                </a:solidFill>
              </a:rPr>
              <a:t>Recession shifted </a:t>
            </a:r>
            <a:r>
              <a:rPr lang="en-US" sz="1400" b="1" dirty="0" smtClean="0">
                <a:solidFill>
                  <a:schemeClr val="bg1"/>
                </a:solidFill>
              </a:rPr>
              <a:t>employment growth </a:t>
            </a:r>
            <a:r>
              <a:rPr lang="en-US" sz="1400" b="1" dirty="0">
                <a:solidFill>
                  <a:schemeClr val="bg1"/>
                </a:solidFill>
              </a:rPr>
              <a:t>from full-time to part-time</a:t>
            </a:r>
          </a:p>
        </p:txBody>
      </p:sp>
      <p:sp>
        <p:nvSpPr>
          <p:cNvPr id="12" name="AutoShape 38"/>
          <p:cNvSpPr>
            <a:spLocks noChangeArrowheads="1"/>
          </p:cNvSpPr>
          <p:nvPr/>
        </p:nvSpPr>
        <p:spPr bwMode="blackWhite">
          <a:xfrm>
            <a:off x="904875" y="1827213"/>
            <a:ext cx="1624013" cy="839787"/>
          </a:xfrm>
          <a:prstGeom prst="wedgeRectCallout">
            <a:avLst>
              <a:gd name="adj1" fmla="val 74847"/>
              <a:gd name="adj2" fmla="val 3476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600" b="1">
                <a:solidFill>
                  <a:schemeClr val="bg1"/>
                </a:solidFill>
              </a:rPr>
              <a:t>Pre-recession, most new jobs were full-time</a:t>
            </a:r>
          </a:p>
        </p:txBody>
      </p:sp>
    </p:spTree>
    <p:extLst>
      <p:ext uri="{BB962C8B-B14F-4D97-AF65-F5344CB8AC3E}">
        <p14:creationId xmlns:p14="http://schemas.microsoft.com/office/powerpoint/2010/main" val="253372438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1" nodeType="afterEffect">
                                  <p:stCondLst>
                                    <p:cond delay="0"/>
                                  </p:stCondLst>
                                  <p:childTnLst>
                                    <p:set>
                                      <p:cBhvr>
                                        <p:cTn id="6" dur="1" fill="hold">
                                          <p:stCondLst>
                                            <p:cond delay="0"/>
                                          </p:stCondLst>
                                        </p:cTn>
                                        <p:tgtEl>
                                          <p:spTgt spid="471045"/>
                                        </p:tgtEl>
                                        <p:attrNameLst>
                                          <p:attrName>style.visibility</p:attrName>
                                        </p:attrNameLst>
                                      </p:cBhvr>
                                      <p:to>
                                        <p:strVal val="visible"/>
                                      </p:to>
                                    </p:set>
                                    <p:animEffect transition="in" filter="dissolve">
                                      <p:cBhvr>
                                        <p:cTn id="7" dur="500"/>
                                        <p:tgtEl>
                                          <p:spTgt spid="471045"/>
                                        </p:tgtEl>
                                      </p:cBhvr>
                                    </p:animEffect>
                                  </p:childTnLst>
                                </p:cTn>
                              </p:par>
                              <p:par>
                                <p:cTn id="8" presetID="16" presetClass="entr" presetSubtype="26" fill="hold" grpId="0" nodeType="withEffect">
                                  <p:stCondLst>
                                    <p:cond delay="1000"/>
                                  </p:stCondLst>
                                  <p:childTnLst>
                                    <p:set>
                                      <p:cBhvr>
                                        <p:cTn id="9" dur="1" fill="hold">
                                          <p:stCondLst>
                                            <p:cond delay="0"/>
                                          </p:stCondLst>
                                        </p:cTn>
                                        <p:tgtEl>
                                          <p:spTgt spid="9"/>
                                        </p:tgtEl>
                                        <p:attrNameLst>
                                          <p:attrName>style.visibility</p:attrName>
                                        </p:attrNameLst>
                                      </p:cBhvr>
                                      <p:to>
                                        <p:strVal val="visible"/>
                                      </p:to>
                                    </p:set>
                                    <p:animEffect transition="in" filter="barn(inHorizontal)">
                                      <p:cBhvr>
                                        <p:cTn id="10" dur="500"/>
                                        <p:tgtEl>
                                          <p:spTgt spid="9"/>
                                        </p:tgtEl>
                                      </p:cBhvr>
                                    </p:animEffect>
                                  </p:childTnLst>
                                </p:cTn>
                              </p:par>
                            </p:childTnLst>
                          </p:cTn>
                        </p:par>
                        <p:par>
                          <p:cTn id="11" fill="hold" nodeType="afterGroup">
                            <p:stCondLst>
                              <p:cond delay="1500"/>
                            </p:stCondLst>
                            <p:childTnLst>
                              <p:par>
                                <p:cTn id="12" presetID="22" presetClass="entr" presetSubtype="8" fill="hold" grpId="0" nodeType="afterEffect">
                                  <p:stCondLst>
                                    <p:cond delay="50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500"/>
                                        <p:tgtEl>
                                          <p:spTgt spid="11"/>
                                        </p:tgtEl>
                                      </p:cBhvr>
                                    </p:animEffect>
                                  </p:childTnLst>
                                </p:cTn>
                              </p:par>
                            </p:childTnLst>
                          </p:cTn>
                        </p:par>
                        <p:par>
                          <p:cTn id="15" fill="hold" nodeType="afterGroup">
                            <p:stCondLst>
                              <p:cond delay="2500"/>
                            </p:stCondLst>
                            <p:childTnLst>
                              <p:par>
                                <p:cTn id="16" presetID="22" presetClass="entr" presetSubtype="8" fill="hold" grpId="0" nodeType="afterEffect">
                                  <p:stCondLst>
                                    <p:cond delay="50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71045" grpId="0" bld="series" animBg="0"/>
      <p:bldP spid="471045" grpId="1" animBg="1"/>
      <p:bldP spid="9" grpId="0" animBg="1"/>
      <p:bldP spid="11" grpId="0" animBg="1"/>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altLang="en-US" sz="1800"/>
          </a:p>
        </p:txBody>
      </p:sp>
      <p:sp>
        <p:nvSpPr>
          <p:cNvPr id="63491"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D9AB6979-8685-4AEE-8F67-BF772FD0F6E2}" type="slidenum">
              <a:rPr lang="en-US" altLang="en-US" sz="900">
                <a:solidFill>
                  <a:schemeClr val="bg1"/>
                </a:solidFill>
              </a:rPr>
              <a:pPr algn="r">
                <a:lnSpc>
                  <a:spcPct val="85000"/>
                </a:lnSpc>
                <a:spcBef>
                  <a:spcPct val="20000"/>
                </a:spcBef>
                <a:buClrTx/>
                <a:buFontTx/>
                <a:buNone/>
              </a:pPr>
              <a:t>24</a:t>
            </a:fld>
            <a:endParaRPr lang="en-US" altLang="en-US" sz="900">
              <a:solidFill>
                <a:schemeClr val="bg1"/>
              </a:solidFill>
            </a:endParaRPr>
          </a:p>
        </p:txBody>
      </p:sp>
      <p:sp>
        <p:nvSpPr>
          <p:cNvPr id="13" name="Rectangle 10"/>
          <p:cNvSpPr>
            <a:spLocks noChangeArrowheads="1"/>
          </p:cNvSpPr>
          <p:nvPr/>
        </p:nvSpPr>
        <p:spPr bwMode="blackWhite">
          <a:xfrm>
            <a:off x="269875" y="2324100"/>
            <a:ext cx="8532813" cy="1181100"/>
          </a:xfrm>
          <a:prstGeom prst="rect">
            <a:avLst/>
          </a:prstGeom>
          <a:gradFill rotWithShape="1">
            <a:gsLst>
              <a:gs pos="0">
                <a:schemeClr val="accent1"/>
              </a:gs>
              <a:gs pos="100000">
                <a:schemeClr val="accent1">
                  <a:gamma/>
                  <a:shade val="66275"/>
                  <a:invGamma/>
                </a:schemeClr>
              </a:gs>
            </a:gsLst>
            <a:lin ang="5400000" scaled="1"/>
          </a:gradFill>
          <a:ln w="12700">
            <a:solidFill>
              <a:schemeClr val="accent1"/>
            </a:solidFill>
            <a:miter lim="800000"/>
            <a:headEnd/>
            <a:tailEnd/>
          </a:ln>
          <a:effectLst/>
        </p:spPr>
        <p:txBody>
          <a:bodyPr lIns="45720" rIns="45720" anchor="ctr"/>
          <a:lstStyle/>
          <a:p>
            <a:pPr algn="ctr" eaLnBrk="1" hangingPunct="1">
              <a:spcBef>
                <a:spcPct val="25000"/>
              </a:spcBef>
              <a:defRPr/>
            </a:pPr>
            <a:r>
              <a:rPr lang="en-US" sz="3200" b="1" dirty="0" smtClean="0">
                <a:solidFill>
                  <a:schemeClr val="bg1"/>
                </a:solidFill>
                <a:latin typeface="Arial" charset="0"/>
                <a:cs typeface="Arial" charset="0"/>
              </a:rPr>
              <a:t>Forces Affecting Personal Lines </a:t>
            </a:r>
            <a:endParaRPr lang="en-US" sz="3200" b="1" dirty="0">
              <a:solidFill>
                <a:schemeClr val="bg1"/>
              </a:solidFill>
              <a:latin typeface="Arial" charset="0"/>
              <a:cs typeface="Arial" charset="0"/>
            </a:endParaRPr>
          </a:p>
        </p:txBody>
      </p:sp>
    </p:spTree>
    <p:extLst>
      <p:ext uri="{BB962C8B-B14F-4D97-AF65-F5344CB8AC3E}">
        <p14:creationId xmlns:p14="http://schemas.microsoft.com/office/powerpoint/2010/main" val="163968576"/>
      </p:ext>
    </p:extLst>
  </p:cSld>
  <p:clrMapOvr>
    <a:masterClrMapping/>
  </p:clrMapOvr>
  <p:transition>
    <p:zoom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5"/>
          <p:cNvSpPr>
            <a:spLocks noGrp="1" noChangeArrowheads="1"/>
          </p:cNvSpPr>
          <p:nvPr>
            <p:ph type="dt" sz="quarter" idx="10"/>
          </p:nvPr>
        </p:nvSpPr>
        <p:spPr/>
        <p:txBody>
          <a:bodyPr/>
          <a:lstStyle/>
          <a:p>
            <a:pPr>
              <a:defRPr/>
            </a:pPr>
            <a:r>
              <a:rPr lang="en-US"/>
              <a:t>12/01/09 - 9pm</a:t>
            </a:r>
          </a:p>
        </p:txBody>
      </p:sp>
      <p:sp>
        <p:nvSpPr>
          <p:cNvPr id="45059"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638B94-C124-4F57-89C8-D2372D04E925}" type="slidenum">
              <a:rPr lang="en-US" smtClean="0"/>
              <a:pPr/>
              <a:t>25</a:t>
            </a:fld>
            <a:endParaRPr lang="en-US" smtClean="0"/>
          </a:p>
        </p:txBody>
      </p:sp>
      <p:sp>
        <p:nvSpPr>
          <p:cNvPr id="45060" name="Rectangle 2"/>
          <p:cNvSpPr>
            <a:spLocks noChangeArrowheads="1"/>
          </p:cNvSpPr>
          <p:nvPr/>
        </p:nvSpPr>
        <p:spPr bwMode="black">
          <a:xfrm>
            <a:off x="163513" y="1130300"/>
            <a:ext cx="915987"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Millions of Units</a:t>
            </a:r>
          </a:p>
        </p:txBody>
      </p:sp>
      <p:sp>
        <p:nvSpPr>
          <p:cNvPr id="45061" name="Rectangle 3"/>
          <p:cNvSpPr>
            <a:spLocks noGrp="1" noChangeArrowheads="1"/>
          </p:cNvSpPr>
          <p:nvPr>
            <p:ph type="title"/>
          </p:nvPr>
        </p:nvSpPr>
        <p:spPr/>
        <p:txBody>
          <a:bodyPr/>
          <a:lstStyle/>
          <a:p>
            <a:r>
              <a:rPr lang="en-US" smtClean="0">
                <a:latin typeface="Arial" panose="020B0604020202020204" pitchFamily="34" charset="0"/>
              </a:rPr>
              <a:t>Private Housing Unit Starts, 1990-2015F</a:t>
            </a:r>
          </a:p>
        </p:txBody>
      </p:sp>
      <p:graphicFrame>
        <p:nvGraphicFramePr>
          <p:cNvPr id="45062" name="Object 4"/>
          <p:cNvGraphicFramePr>
            <a:graphicFrameLocks noChangeAspect="1"/>
          </p:cNvGraphicFramePr>
          <p:nvPr>
            <p:extLst/>
          </p:nvPr>
        </p:nvGraphicFramePr>
        <p:xfrm>
          <a:off x="163513" y="1276350"/>
          <a:ext cx="8656637" cy="4314825"/>
        </p:xfrm>
        <a:graphic>
          <a:graphicData uri="http://schemas.openxmlformats.org/presentationml/2006/ole">
            <mc:AlternateContent xmlns:mc="http://schemas.openxmlformats.org/markup-compatibility/2006">
              <mc:Choice xmlns:v="urn:schemas-microsoft-com:vml" Requires="v">
                <p:oleObj spid="_x0000_s154663" name="Chart" r:id="rId4" imgW="7829584" imgH="4105158" progId="MSGraph.Chart.8">
                  <p:embed followColorScheme="full"/>
                </p:oleObj>
              </mc:Choice>
              <mc:Fallback>
                <p:oleObj name="Chart" r:id="rId4" imgW="7829584" imgH="4105158" progId="MSGraph.Chart.8">
                  <p:embed followColorScheme="full"/>
                  <p:pic>
                    <p:nvPicPr>
                      <p:cNvPr id="0" name=""/>
                      <p:cNvPicPr>
                        <a:picLocks noChangeAspect="1" noChangeArrowheads="1"/>
                      </p:cNvPicPr>
                      <p:nvPr/>
                    </p:nvPicPr>
                    <p:blipFill>
                      <a:blip r:embed="rId5"/>
                      <a:srcRect/>
                      <a:stretch>
                        <a:fillRect/>
                      </a:stretch>
                    </p:blipFill>
                    <p:spPr bwMode="gray">
                      <a:xfrm>
                        <a:off x="163513" y="1276350"/>
                        <a:ext cx="8656637" cy="431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5063" name="Rectangle 5"/>
          <p:cNvSpPr>
            <a:spLocks noChangeArrowheads="1"/>
          </p:cNvSpPr>
          <p:nvPr/>
        </p:nvSpPr>
        <p:spPr bwMode="auto">
          <a:xfrm>
            <a:off x="0" y="6580188"/>
            <a:ext cx="85518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chemeClr val="accent2"/>
              </a:buClr>
              <a:buFont typeface="Wingdings" panose="05000000000000000000" pitchFamily="2" charset="2"/>
              <a:buNone/>
            </a:pPr>
            <a:r>
              <a:rPr lang="en-US" sz="1100" dirty="0"/>
              <a:t>Sources: U.S. Department of Commerce; Blue Chip Economic Indicators </a:t>
            </a:r>
            <a:r>
              <a:rPr lang="en-US" sz="1100" dirty="0" smtClean="0"/>
              <a:t>(8/14</a:t>
            </a:r>
            <a:r>
              <a:rPr lang="en-US" sz="1100" dirty="0"/>
              <a:t>); Insurance Information Institute.</a:t>
            </a:r>
          </a:p>
        </p:txBody>
      </p:sp>
      <p:sp>
        <p:nvSpPr>
          <p:cNvPr id="1915910" name="Rectangle 6"/>
          <p:cNvSpPr>
            <a:spLocks noChangeArrowheads="1"/>
          </p:cNvSpPr>
          <p:nvPr/>
        </p:nvSpPr>
        <p:spPr bwMode="blackWhite">
          <a:xfrm>
            <a:off x="328613" y="5437188"/>
            <a:ext cx="8596312" cy="103981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b="1">
                <a:solidFill>
                  <a:srgbClr val="FFFFFF"/>
                </a:solidFill>
              </a:rPr>
              <a:t>Housing starts are rising, but this could be retarded by rising mortgage interest rates. Recently, the fastest growth is in multi-unit residences. Personal lines exposure will grow, and commercial insurers with Workers Comp, Construction risk exposure, and Surety also benefit.</a:t>
            </a:r>
          </a:p>
        </p:txBody>
      </p:sp>
      <p:sp>
        <p:nvSpPr>
          <p:cNvPr id="1915917" name="AutoShape 13"/>
          <p:cNvSpPr>
            <a:spLocks noChangeArrowheads="1"/>
          </p:cNvSpPr>
          <p:nvPr/>
        </p:nvSpPr>
        <p:spPr bwMode="blackWhite">
          <a:xfrm>
            <a:off x="2998788" y="3714750"/>
            <a:ext cx="2478087" cy="1173163"/>
          </a:xfrm>
          <a:prstGeom prst="wedgeRectCallout">
            <a:avLst>
              <a:gd name="adj1" fmla="val 98065"/>
              <a:gd name="adj2" fmla="val 31926"/>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sz="1400" b="1">
                <a:solidFill>
                  <a:schemeClr val="bg1"/>
                </a:solidFill>
              </a:rPr>
              <a:t>Housing unit starts plunged 72% from 2005-2009, down 1.5 million, to lowest level since records began in 1959</a:t>
            </a:r>
          </a:p>
        </p:txBody>
      </p:sp>
      <p:sp>
        <p:nvSpPr>
          <p:cNvPr id="12" name="AutoShape 8"/>
          <p:cNvSpPr>
            <a:spLocks noChangeArrowheads="1"/>
          </p:cNvSpPr>
          <p:nvPr/>
        </p:nvSpPr>
        <p:spPr bwMode="blackWhite">
          <a:xfrm>
            <a:off x="6859588" y="1152525"/>
            <a:ext cx="1936750" cy="1179513"/>
          </a:xfrm>
          <a:prstGeom prst="wedgeRectCallout">
            <a:avLst>
              <a:gd name="adj1" fmla="val 24324"/>
              <a:gd name="adj2" fmla="val 101551"/>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sz="1500" b="1" dirty="0" smtClean="0">
                <a:solidFill>
                  <a:schemeClr val="bg1"/>
                </a:solidFill>
              </a:rPr>
              <a:t>Still well below the levels reached in 1998-2002, before the bubble began</a:t>
            </a:r>
            <a:endParaRPr lang="en-US" sz="1500" b="1" dirty="0">
              <a:solidFill>
                <a:schemeClr val="bg1"/>
              </a:solidFill>
            </a:endParaRPr>
          </a:p>
        </p:txBody>
      </p:sp>
    </p:spTree>
    <p:extLst>
      <p:ext uri="{BB962C8B-B14F-4D97-AF65-F5344CB8AC3E}">
        <p14:creationId xmlns:p14="http://schemas.microsoft.com/office/powerpoint/2010/main" val="199420861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1000"/>
                                  </p:stCondLst>
                                  <p:childTnLst>
                                    <p:set>
                                      <p:cBhvr>
                                        <p:cTn id="6" dur="1" fill="hold">
                                          <p:stCondLst>
                                            <p:cond delay="0"/>
                                          </p:stCondLst>
                                        </p:cTn>
                                        <p:tgtEl>
                                          <p:spTgt spid="1915917"/>
                                        </p:tgtEl>
                                        <p:attrNameLst>
                                          <p:attrName>style.visibility</p:attrName>
                                        </p:attrNameLst>
                                      </p:cBhvr>
                                      <p:to>
                                        <p:strVal val="visible"/>
                                      </p:to>
                                    </p:set>
                                    <p:animEffect transition="in" filter="wipe(down)">
                                      <p:cBhvr>
                                        <p:cTn id="7" dur="500"/>
                                        <p:tgtEl>
                                          <p:spTgt spid="1915917"/>
                                        </p:tgtEl>
                                      </p:cBhvr>
                                    </p:animEffect>
                                  </p:childTnLst>
                                </p:cTn>
                              </p:par>
                            </p:childTnLst>
                          </p:cTn>
                        </p:par>
                        <p:par>
                          <p:cTn id="8" fill="hold" nodeType="afterGroup">
                            <p:stCondLst>
                              <p:cond delay="1500"/>
                            </p:stCondLst>
                            <p:childTnLst>
                              <p:par>
                                <p:cTn id="9" presetID="23" presetClass="entr" presetSubtype="16" fill="hold" grpId="0" nodeType="afterEffect">
                                  <p:stCondLst>
                                    <p:cond delay="1000"/>
                                  </p:stCondLst>
                                  <p:childTnLst>
                                    <p:set>
                                      <p:cBhvr>
                                        <p:cTn id="10" dur="1" fill="hold">
                                          <p:stCondLst>
                                            <p:cond delay="0"/>
                                          </p:stCondLst>
                                        </p:cTn>
                                        <p:tgtEl>
                                          <p:spTgt spid="1915910"/>
                                        </p:tgtEl>
                                        <p:attrNameLst>
                                          <p:attrName>style.visibility</p:attrName>
                                        </p:attrNameLst>
                                      </p:cBhvr>
                                      <p:to>
                                        <p:strVal val="visible"/>
                                      </p:to>
                                    </p:set>
                                    <p:anim calcmode="lin" valueType="num">
                                      <p:cBhvr>
                                        <p:cTn id="11" dur="500" fill="hold"/>
                                        <p:tgtEl>
                                          <p:spTgt spid="1915910"/>
                                        </p:tgtEl>
                                        <p:attrNameLst>
                                          <p:attrName>ppt_w</p:attrName>
                                        </p:attrNameLst>
                                      </p:cBhvr>
                                      <p:tavLst>
                                        <p:tav tm="0">
                                          <p:val>
                                            <p:fltVal val="0"/>
                                          </p:val>
                                        </p:tav>
                                        <p:tav tm="100000">
                                          <p:val>
                                            <p:strVal val="#ppt_w"/>
                                          </p:val>
                                        </p:tav>
                                      </p:tavLst>
                                    </p:anim>
                                    <p:anim calcmode="lin" valueType="num">
                                      <p:cBhvr>
                                        <p:cTn id="12" dur="500" fill="hold"/>
                                        <p:tgtEl>
                                          <p:spTgt spid="1915910"/>
                                        </p:tgtEl>
                                        <p:attrNameLst>
                                          <p:attrName>ppt_h</p:attrName>
                                        </p:attrNameLst>
                                      </p:cBhvr>
                                      <p:tavLst>
                                        <p:tav tm="0">
                                          <p:val>
                                            <p:fltVal val="0"/>
                                          </p:val>
                                        </p:tav>
                                        <p:tav tm="100000">
                                          <p:val>
                                            <p:strVal val="#ppt_h"/>
                                          </p:val>
                                        </p:tav>
                                      </p:tavLst>
                                    </p:anim>
                                  </p:childTnLst>
                                </p:cTn>
                              </p:par>
                            </p:childTnLst>
                          </p:cTn>
                        </p:par>
                        <p:par>
                          <p:cTn id="13" fill="hold" nodeType="afterGroup">
                            <p:stCondLst>
                              <p:cond delay="3000"/>
                            </p:stCondLst>
                            <p:childTnLst>
                              <p:par>
                                <p:cTn id="14" presetID="22" presetClass="entr" presetSubtype="2" fill="hold" grpId="0" nodeType="afterEffect">
                                  <p:stCondLst>
                                    <p:cond delay="700"/>
                                  </p:stCondLst>
                                  <p:childTnLst>
                                    <p:set>
                                      <p:cBhvr>
                                        <p:cTn id="15" dur="1" fill="hold">
                                          <p:stCondLst>
                                            <p:cond delay="0"/>
                                          </p:stCondLst>
                                        </p:cTn>
                                        <p:tgtEl>
                                          <p:spTgt spid="12"/>
                                        </p:tgtEl>
                                        <p:attrNameLst>
                                          <p:attrName>style.visibility</p:attrName>
                                        </p:attrNameLst>
                                      </p:cBhvr>
                                      <p:to>
                                        <p:strVal val="visible"/>
                                      </p:to>
                                    </p:set>
                                    <p:animEffect transition="in" filter="wipe(right)">
                                      <p:cBhvr>
                                        <p:cTn id="1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910" grpId="0" animBg="1"/>
      <p:bldP spid="1915917" grpId="0" animBg="1"/>
      <p:bldP spid="1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chemeClr val="bg1"/>
                </a:solidFill>
              </a:rPr>
              <a:t>12/01/09 - 9pm</a:t>
            </a:r>
          </a:p>
        </p:txBody>
      </p:sp>
      <p:sp>
        <p:nvSpPr>
          <p:cNvPr id="13316"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chemeClr val="bg1"/>
                </a:solidFill>
              </a:rPr>
              <a:t>eSlide – P6466 – The Financial Crisis and the Future of the P/C</a:t>
            </a:r>
          </a:p>
        </p:txBody>
      </p:sp>
      <p:sp>
        <p:nvSpPr>
          <p:cNvPr id="13317"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824FAB89-4652-43E9-A481-2A18D87D1AFC}" type="slidenum">
              <a:rPr lang="en-US" sz="900"/>
              <a:pPr algn="r" eaLnBrk="0" hangingPunct="0">
                <a:lnSpc>
                  <a:spcPct val="85000"/>
                </a:lnSpc>
                <a:spcBef>
                  <a:spcPct val="20000"/>
                </a:spcBef>
              </a:pPr>
              <a:t>26</a:t>
            </a:fld>
            <a:endParaRPr lang="en-US" sz="900"/>
          </a:p>
        </p:txBody>
      </p:sp>
      <p:sp>
        <p:nvSpPr>
          <p:cNvPr id="13318" name="Rectangle 2"/>
          <p:cNvSpPr>
            <a:spLocks noGrp="1" noChangeArrowheads="1"/>
          </p:cNvSpPr>
          <p:nvPr>
            <p:ph type="title" idx="4294967295"/>
          </p:nvPr>
        </p:nvSpPr>
        <p:spPr>
          <a:xfrm>
            <a:off x="381000" y="228600"/>
            <a:ext cx="7248525" cy="836613"/>
          </a:xfrm>
        </p:spPr>
        <p:txBody>
          <a:bodyPr/>
          <a:lstStyle/>
          <a:p>
            <a:r>
              <a:rPr lang="en-US" sz="2700" dirty="0" smtClean="0"/>
              <a:t>Rental-Occupied Housing Units as % of</a:t>
            </a:r>
            <a:br>
              <a:rPr lang="en-US" sz="2700" dirty="0" smtClean="0"/>
            </a:br>
            <a:r>
              <a:rPr lang="en-US" sz="2700" dirty="0" smtClean="0"/>
              <a:t>Total Occupied Units, Quarterly, 1990-2014</a:t>
            </a:r>
          </a:p>
        </p:txBody>
      </p:sp>
      <p:graphicFrame>
        <p:nvGraphicFramePr>
          <p:cNvPr id="13314" name="Object 2"/>
          <p:cNvGraphicFramePr>
            <a:graphicFrameLocks noGrp="1"/>
          </p:cNvGraphicFramePr>
          <p:nvPr>
            <p:ph idx="4294967295"/>
            <p:extLst/>
          </p:nvPr>
        </p:nvGraphicFramePr>
        <p:xfrm>
          <a:off x="242888" y="1144588"/>
          <a:ext cx="8358187" cy="4867275"/>
        </p:xfrm>
        <a:graphic>
          <a:graphicData uri="http://schemas.openxmlformats.org/presentationml/2006/ole">
            <mc:AlternateContent xmlns:mc="http://schemas.openxmlformats.org/markup-compatibility/2006">
              <mc:Choice xmlns:v="urn:schemas-microsoft-com:vml" Requires="v">
                <p:oleObj spid="_x0000_s184348" name="Chart" r:id="rId4" imgW="7096176" imgH="4876800" progId="MSGraph.Chart.8">
                  <p:embed followColorScheme="full"/>
                </p:oleObj>
              </mc:Choice>
              <mc:Fallback>
                <p:oleObj name="Chart" r:id="rId4" imgW="7096176" imgH="4876800" progId="MSGraph.Chart.8">
                  <p:embed followColorScheme="full"/>
                  <p:pic>
                    <p:nvPicPr>
                      <p:cNvPr id="0" name=""/>
                      <p:cNvPicPr>
                        <a:picLocks noGrp="1" noChangeArrowheads="1"/>
                      </p:cNvPicPr>
                      <p:nvPr/>
                    </p:nvPicPr>
                    <p:blipFill>
                      <a:blip r:embed="rId5"/>
                      <a:srcRect/>
                      <a:stretch>
                        <a:fillRect/>
                      </a:stretch>
                    </p:blipFill>
                    <p:spPr bwMode="auto">
                      <a:xfrm>
                        <a:off x="242888" y="1144588"/>
                        <a:ext cx="8358187" cy="4867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9" name="Rectangle 8"/>
          <p:cNvSpPr>
            <a:spLocks noChangeArrowheads="1"/>
          </p:cNvSpPr>
          <p:nvPr/>
        </p:nvSpPr>
        <p:spPr bwMode="auto">
          <a:xfrm>
            <a:off x="0" y="6431729"/>
            <a:ext cx="8763000" cy="426271"/>
          </a:xfrm>
          <a:prstGeom prst="rect">
            <a:avLst/>
          </a:prstGeom>
          <a:noFill/>
          <a:ln w="9525">
            <a:noFill/>
            <a:miter lim="800000"/>
            <a:headEnd/>
            <a:tailEnd/>
          </a:ln>
        </p:spPr>
        <p:txBody>
          <a:bodyPr wrap="square"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Sources: US Census </a:t>
            </a:r>
            <a:r>
              <a:rPr lang="en-US" sz="1100" dirty="0" smtClean="0"/>
              <a:t>Bureau, </a:t>
            </a:r>
            <a:r>
              <a:rPr lang="en-US" sz="1100" i="1" dirty="0" smtClean="0"/>
              <a:t>Residential Vacancies &amp; Home Ownership in the Second Quarter of 2014 </a:t>
            </a:r>
            <a:r>
              <a:rPr lang="en-US" sz="1100" dirty="0" smtClean="0"/>
              <a:t>(released July 29, 2014) and earlier issues; </a:t>
            </a:r>
            <a:r>
              <a:rPr lang="en-US" sz="1100" dirty="0"/>
              <a:t>Insurance Information Institute</a:t>
            </a:r>
            <a:r>
              <a:rPr lang="en-US" sz="1100" dirty="0" smtClean="0"/>
              <a:t>. </a:t>
            </a:r>
            <a:r>
              <a:rPr lang="en-US" sz="1100" b="1" dirty="0" smtClean="0"/>
              <a:t>Next Census Bureau report to be released on October 28, 2014</a:t>
            </a:r>
            <a:r>
              <a:rPr lang="en-US" sz="1100" dirty="0" smtClean="0"/>
              <a:t>.</a:t>
            </a:r>
            <a:endParaRPr lang="en-US" sz="1100" dirty="0"/>
          </a:p>
        </p:txBody>
      </p:sp>
      <p:sp>
        <p:nvSpPr>
          <p:cNvPr id="2094089" name="AutoShape 38"/>
          <p:cNvSpPr>
            <a:spLocks noChangeArrowheads="1"/>
          </p:cNvSpPr>
          <p:nvPr/>
        </p:nvSpPr>
        <p:spPr bwMode="blackWhite">
          <a:xfrm>
            <a:off x="2286000" y="4419600"/>
            <a:ext cx="1695450" cy="811213"/>
          </a:xfrm>
          <a:prstGeom prst="wedgeRectCallout">
            <a:avLst>
              <a:gd name="adj1" fmla="val 124122"/>
              <a:gd name="adj2" fmla="val 7443"/>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cs typeface="+mn-cs"/>
              </a:rPr>
              <a:t>Trough in 2004:Q2 and Q4 at 30.8%</a:t>
            </a:r>
          </a:p>
        </p:txBody>
      </p:sp>
      <p:sp>
        <p:nvSpPr>
          <p:cNvPr id="14" name="Rectangle 6"/>
          <p:cNvSpPr>
            <a:spLocks noChangeArrowheads="1"/>
          </p:cNvSpPr>
          <p:nvPr/>
        </p:nvSpPr>
        <p:spPr bwMode="blackWhite">
          <a:xfrm>
            <a:off x="481013" y="6000751"/>
            <a:ext cx="8220075" cy="40005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1200" b="1" dirty="0">
                <a:solidFill>
                  <a:srgbClr val="FFFFFF"/>
                </a:solidFill>
              </a:rPr>
              <a:t>Since the Great Recession ended, renters occupied 3.6 million more units (+9.9</a:t>
            </a:r>
            <a:r>
              <a:rPr lang="en-US" sz="1200" b="1" dirty="0" smtClean="0">
                <a:solidFill>
                  <a:srgbClr val="FFFFFF"/>
                </a:solidFill>
              </a:rPr>
              <a:t>%)</a:t>
            </a:r>
            <a:br>
              <a:rPr lang="en-US" sz="1200" b="1" dirty="0" smtClean="0">
                <a:solidFill>
                  <a:srgbClr val="FFFFFF"/>
                </a:solidFill>
              </a:rPr>
            </a:br>
            <a:r>
              <a:rPr lang="en-US" sz="1200" b="1" dirty="0" smtClean="0">
                <a:solidFill>
                  <a:srgbClr val="FFFFFF"/>
                </a:solidFill>
              </a:rPr>
              <a:t>—</a:t>
            </a:r>
            <a:r>
              <a:rPr lang="en-US" sz="1200" b="1" dirty="0">
                <a:solidFill>
                  <a:srgbClr val="FFFFFF"/>
                </a:solidFill>
              </a:rPr>
              <a:t>outstripping population growth (+</a:t>
            </a:r>
            <a:r>
              <a:rPr lang="en-US" sz="1200" b="1" dirty="0" smtClean="0">
                <a:solidFill>
                  <a:srgbClr val="FFFFFF"/>
                </a:solidFill>
              </a:rPr>
              <a:t>2.9%)</a:t>
            </a:r>
            <a:endParaRPr lang="en-US" sz="1200" b="1" dirty="0">
              <a:solidFill>
                <a:srgbClr val="FFFFFF"/>
              </a:solidFill>
            </a:endParaRPr>
          </a:p>
        </p:txBody>
      </p:sp>
      <p:sp>
        <p:nvSpPr>
          <p:cNvPr id="15" name="Date Placeholder 14"/>
          <p:cNvSpPr>
            <a:spLocks noGrp="1"/>
          </p:cNvSpPr>
          <p:nvPr>
            <p:ph type="dt" sz="quarter" idx="10"/>
          </p:nvPr>
        </p:nvSpPr>
        <p:spPr/>
        <p:txBody>
          <a:bodyPr/>
          <a:lstStyle/>
          <a:p>
            <a:pPr>
              <a:defRPr/>
            </a:pPr>
            <a:r>
              <a:rPr lang="en-US"/>
              <a:t>12/01/09 - 9pm</a:t>
            </a:r>
          </a:p>
        </p:txBody>
      </p:sp>
      <p:sp>
        <p:nvSpPr>
          <p:cNvPr id="16" name="Slide Number Placeholder 15"/>
          <p:cNvSpPr>
            <a:spLocks noGrp="1"/>
          </p:cNvSpPr>
          <p:nvPr>
            <p:ph type="sldNum" sz="quarter" idx="12"/>
          </p:nvPr>
        </p:nvSpPr>
        <p:spPr/>
        <p:txBody>
          <a:bodyPr/>
          <a:lstStyle/>
          <a:p>
            <a:pPr>
              <a:defRPr/>
            </a:pPr>
            <a:fld id="{0F31D2A6-0822-41CD-9471-B949C22B5A34}" type="slidenum">
              <a:rPr lang="en-US" smtClean="0"/>
              <a:pPr>
                <a:defRPr/>
              </a:pPr>
              <a:t>26</a:t>
            </a:fld>
            <a:endParaRPr lang="en-US"/>
          </a:p>
        </p:txBody>
      </p:sp>
      <p:sp>
        <p:nvSpPr>
          <p:cNvPr id="17" name="AutoShape 38"/>
          <p:cNvSpPr>
            <a:spLocks noChangeArrowheads="1"/>
          </p:cNvSpPr>
          <p:nvPr/>
        </p:nvSpPr>
        <p:spPr bwMode="blackWhite">
          <a:xfrm>
            <a:off x="7467601" y="3962400"/>
            <a:ext cx="1447800" cy="812800"/>
          </a:xfrm>
          <a:prstGeom prst="wedgeRectCallout">
            <a:avLst>
              <a:gd name="adj1" fmla="val 13831"/>
              <a:gd name="adj2" fmla="val -243601"/>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cs typeface="+mn-cs"/>
              </a:rPr>
              <a:t>Latest was </a:t>
            </a:r>
            <a:r>
              <a:rPr lang="en-US" b="1" dirty="0" smtClean="0">
                <a:solidFill>
                  <a:schemeClr val="bg1"/>
                </a:solidFill>
                <a:cs typeface="+mn-cs"/>
              </a:rPr>
              <a:t>35.3% </a:t>
            </a:r>
            <a:r>
              <a:rPr lang="en-US" b="1" dirty="0">
                <a:solidFill>
                  <a:schemeClr val="bg1"/>
                </a:solidFill>
                <a:cs typeface="+mn-cs"/>
              </a:rPr>
              <a:t>in </a:t>
            </a:r>
            <a:r>
              <a:rPr lang="en-US" b="1" dirty="0" smtClean="0">
                <a:solidFill>
                  <a:schemeClr val="bg1"/>
                </a:solidFill>
                <a:cs typeface="+mn-cs"/>
              </a:rPr>
              <a:t>2014:Q2</a:t>
            </a:r>
            <a:endParaRPr lang="en-US" b="1" dirty="0">
              <a:solidFill>
                <a:schemeClr val="bg1"/>
              </a:solidFill>
              <a:cs typeface="+mn-cs"/>
            </a:endParaRPr>
          </a:p>
        </p:txBody>
      </p:sp>
      <p:sp>
        <p:nvSpPr>
          <p:cNvPr id="18" name="AutoShape 38"/>
          <p:cNvSpPr>
            <a:spLocks noChangeArrowheads="1"/>
          </p:cNvSpPr>
          <p:nvPr/>
        </p:nvSpPr>
        <p:spPr bwMode="blackWhite">
          <a:xfrm>
            <a:off x="3124200" y="1219200"/>
            <a:ext cx="2209800" cy="811213"/>
          </a:xfrm>
          <a:prstGeom prst="wedgeRectCallout">
            <a:avLst>
              <a:gd name="adj1" fmla="val -68897"/>
              <a:gd name="adj2" fmla="val 20184"/>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cs typeface="+mn-cs"/>
              </a:rPr>
              <a:t>Trend down began in 1994:Q3 from 36.2</a:t>
            </a:r>
            <a:r>
              <a:rPr lang="en-US" b="1">
                <a:solidFill>
                  <a:schemeClr val="bg1"/>
                </a:solidFill>
                <a:cs typeface="+mn-cs"/>
              </a:rPr>
              <a:t>% in Q2</a:t>
            </a:r>
            <a:endParaRPr lang="en-US" b="1" dirty="0">
              <a:solidFill>
                <a:schemeClr val="bg1"/>
              </a:solidFill>
              <a:cs typeface="+mn-cs"/>
            </a:endParaRPr>
          </a:p>
        </p:txBody>
      </p:sp>
      <p:sp>
        <p:nvSpPr>
          <p:cNvPr id="19" name="AutoShape 38"/>
          <p:cNvSpPr>
            <a:spLocks noChangeArrowheads="1"/>
          </p:cNvSpPr>
          <p:nvPr/>
        </p:nvSpPr>
        <p:spPr bwMode="blackWhite">
          <a:xfrm>
            <a:off x="1295400" y="2895600"/>
            <a:ext cx="1600200" cy="811213"/>
          </a:xfrm>
          <a:prstGeom prst="wedgeRectCallout">
            <a:avLst>
              <a:gd name="adj1" fmla="val 104317"/>
              <a:gd name="adj2" fmla="val 4484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smtClean="0">
                <a:solidFill>
                  <a:schemeClr val="bg1"/>
                </a:solidFill>
                <a:cs typeface="+mn-cs"/>
              </a:rPr>
              <a:t>Increasing percent of owners</a:t>
            </a:r>
            <a:endParaRPr lang="en-US" b="1" dirty="0">
              <a:solidFill>
                <a:schemeClr val="bg1"/>
              </a:solidFill>
              <a:cs typeface="+mn-cs"/>
            </a:endParaRPr>
          </a:p>
        </p:txBody>
      </p:sp>
      <p:sp>
        <p:nvSpPr>
          <p:cNvPr id="20" name="AutoShape 38"/>
          <p:cNvSpPr>
            <a:spLocks noChangeArrowheads="1"/>
          </p:cNvSpPr>
          <p:nvPr/>
        </p:nvSpPr>
        <p:spPr bwMode="blackWhite">
          <a:xfrm>
            <a:off x="4986337" y="2355850"/>
            <a:ext cx="1524000" cy="811213"/>
          </a:xfrm>
          <a:prstGeom prst="wedgeRectCallout">
            <a:avLst>
              <a:gd name="adj1" fmla="val 91103"/>
              <a:gd name="adj2" fmla="val 69499"/>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smtClean="0">
                <a:solidFill>
                  <a:schemeClr val="bg1"/>
                </a:solidFill>
                <a:cs typeface="+mn-cs"/>
              </a:rPr>
              <a:t>Increasing percent of renters</a:t>
            </a:r>
            <a:endParaRPr lang="en-US" b="1" dirty="0">
              <a:solidFill>
                <a:schemeClr val="bg1"/>
              </a:solidFill>
              <a:cs typeface="+mn-cs"/>
            </a:endParaRPr>
          </a:p>
        </p:txBody>
      </p:sp>
    </p:spTree>
    <p:extLst>
      <p:ext uri="{BB962C8B-B14F-4D97-AF65-F5344CB8AC3E}">
        <p14:creationId xmlns:p14="http://schemas.microsoft.com/office/powerpoint/2010/main" val="294076069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2094089"/>
                                        </p:tgtEl>
                                        <p:attrNameLst>
                                          <p:attrName>style.visibility</p:attrName>
                                        </p:attrNameLst>
                                      </p:cBhvr>
                                      <p:to>
                                        <p:strVal val="visible"/>
                                      </p:to>
                                    </p:set>
                                    <p:animEffect transition="in" filter="wipe(left)">
                                      <p:cBhvr>
                                        <p:cTn id="7" dur="500"/>
                                        <p:tgtEl>
                                          <p:spTgt spid="2094089"/>
                                        </p:tgtEl>
                                      </p:cBhvr>
                                    </p:animEffect>
                                  </p:childTnLst>
                                </p:cTn>
                              </p:par>
                            </p:childTnLst>
                          </p:cTn>
                        </p:par>
                        <p:par>
                          <p:cTn id="8" fill="hold" nodeType="afterGroup">
                            <p:stCondLst>
                              <p:cond delay="1000"/>
                            </p:stCondLst>
                            <p:childTnLst>
                              <p:par>
                                <p:cTn id="9" presetID="23" presetClass="entr" presetSubtype="16" fill="hold" grpId="0" nodeType="afterEffect">
                                  <p:stCondLst>
                                    <p:cond delay="100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ppt_w</p:attrName>
                                        </p:attrNameLst>
                                      </p:cBhvr>
                                      <p:tavLst>
                                        <p:tav tm="0">
                                          <p:val>
                                            <p:fltVal val="0"/>
                                          </p:val>
                                        </p:tav>
                                        <p:tav tm="100000">
                                          <p:val>
                                            <p:strVal val="#ppt_w"/>
                                          </p:val>
                                        </p:tav>
                                      </p:tavLst>
                                    </p:anim>
                                    <p:anim calcmode="lin" valueType="num">
                                      <p:cBhvr>
                                        <p:cTn id="12" dur="500" fill="hold"/>
                                        <p:tgtEl>
                                          <p:spTgt spid="14"/>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500"/>
                            </p:stCondLst>
                            <p:childTnLst>
                              <p:par>
                                <p:cTn id="14" presetID="22" presetClass="entr" presetSubtype="8" fill="hold" grpId="0" nodeType="afterEffect">
                                  <p:stCondLst>
                                    <p:cond delay="500"/>
                                  </p:stCondLst>
                                  <p:childTnLst>
                                    <p:set>
                                      <p:cBhvr>
                                        <p:cTn id="15" dur="1" fill="hold">
                                          <p:stCondLst>
                                            <p:cond delay="0"/>
                                          </p:stCondLst>
                                        </p:cTn>
                                        <p:tgtEl>
                                          <p:spTgt spid="17"/>
                                        </p:tgtEl>
                                        <p:attrNameLst>
                                          <p:attrName>style.visibility</p:attrName>
                                        </p:attrNameLst>
                                      </p:cBhvr>
                                      <p:to>
                                        <p:strVal val="visible"/>
                                      </p:to>
                                    </p:set>
                                    <p:animEffect transition="in" filter="wipe(left)">
                                      <p:cBhvr>
                                        <p:cTn id="16" dur="500"/>
                                        <p:tgtEl>
                                          <p:spTgt spid="17"/>
                                        </p:tgtEl>
                                      </p:cBhvr>
                                    </p:animEffect>
                                  </p:childTnLst>
                                </p:cTn>
                              </p:par>
                            </p:childTnLst>
                          </p:cTn>
                        </p:par>
                        <p:par>
                          <p:cTn id="17" fill="hold">
                            <p:stCondLst>
                              <p:cond delay="3500"/>
                            </p:stCondLst>
                            <p:childTnLst>
                              <p:par>
                                <p:cTn id="18" presetID="22" presetClass="entr" presetSubtype="8" fill="hold" grpId="0" nodeType="afterEffect">
                                  <p:stCondLst>
                                    <p:cond delay="500"/>
                                  </p:stCondLst>
                                  <p:childTnLst>
                                    <p:set>
                                      <p:cBhvr>
                                        <p:cTn id="19" dur="1" fill="hold">
                                          <p:stCondLst>
                                            <p:cond delay="0"/>
                                          </p:stCondLst>
                                        </p:cTn>
                                        <p:tgtEl>
                                          <p:spTgt spid="18"/>
                                        </p:tgtEl>
                                        <p:attrNameLst>
                                          <p:attrName>style.visibility</p:attrName>
                                        </p:attrNameLst>
                                      </p:cBhvr>
                                      <p:to>
                                        <p:strVal val="visible"/>
                                      </p:to>
                                    </p:set>
                                    <p:animEffect transition="in" filter="wipe(left)">
                                      <p:cBhvr>
                                        <p:cTn id="20" dur="500"/>
                                        <p:tgtEl>
                                          <p:spTgt spid="18"/>
                                        </p:tgtEl>
                                      </p:cBhvr>
                                    </p:animEffect>
                                  </p:childTnLst>
                                </p:cTn>
                              </p:par>
                            </p:childTnLst>
                          </p:cTn>
                        </p:par>
                        <p:par>
                          <p:cTn id="21" fill="hold">
                            <p:stCondLst>
                              <p:cond delay="4500"/>
                            </p:stCondLst>
                            <p:childTnLst>
                              <p:par>
                                <p:cTn id="22" presetID="22" presetClass="entr" presetSubtype="8" fill="hold" grpId="0" nodeType="afterEffect">
                                  <p:stCondLst>
                                    <p:cond delay="500"/>
                                  </p:stCondLst>
                                  <p:childTnLst>
                                    <p:set>
                                      <p:cBhvr>
                                        <p:cTn id="23" dur="1" fill="hold">
                                          <p:stCondLst>
                                            <p:cond delay="0"/>
                                          </p:stCondLst>
                                        </p:cTn>
                                        <p:tgtEl>
                                          <p:spTgt spid="19"/>
                                        </p:tgtEl>
                                        <p:attrNameLst>
                                          <p:attrName>style.visibility</p:attrName>
                                        </p:attrNameLst>
                                      </p:cBhvr>
                                      <p:to>
                                        <p:strVal val="visible"/>
                                      </p:to>
                                    </p:set>
                                    <p:animEffect transition="in" filter="wipe(left)">
                                      <p:cBhvr>
                                        <p:cTn id="24" dur="500"/>
                                        <p:tgtEl>
                                          <p:spTgt spid="19"/>
                                        </p:tgtEl>
                                      </p:cBhvr>
                                    </p:animEffect>
                                  </p:childTnLst>
                                </p:cTn>
                              </p:par>
                            </p:childTnLst>
                          </p:cTn>
                        </p:par>
                        <p:par>
                          <p:cTn id="25" fill="hold">
                            <p:stCondLst>
                              <p:cond delay="5500"/>
                            </p:stCondLst>
                            <p:childTnLst>
                              <p:par>
                                <p:cTn id="26" presetID="22" presetClass="entr" presetSubtype="8" fill="hold" grpId="0" nodeType="afterEffect">
                                  <p:stCondLst>
                                    <p:cond delay="500"/>
                                  </p:stCondLst>
                                  <p:childTnLst>
                                    <p:set>
                                      <p:cBhvr>
                                        <p:cTn id="27" dur="1" fill="hold">
                                          <p:stCondLst>
                                            <p:cond delay="0"/>
                                          </p:stCondLst>
                                        </p:cTn>
                                        <p:tgtEl>
                                          <p:spTgt spid="20"/>
                                        </p:tgtEl>
                                        <p:attrNameLst>
                                          <p:attrName>style.visibility</p:attrName>
                                        </p:attrNameLst>
                                      </p:cBhvr>
                                      <p:to>
                                        <p:strVal val="visible"/>
                                      </p:to>
                                    </p:set>
                                    <p:animEffect transition="in" filter="wipe(left)">
                                      <p:cBhvr>
                                        <p:cTn id="2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4089" grpId="0" animBg="1"/>
      <p:bldP spid="14" grpId="0" animBg="1"/>
      <p:bldP spid="17" grpId="0" animBg="1"/>
      <p:bldP spid="18" grpId="0" animBg="1"/>
      <p:bldP spid="19" grpId="0" animBg="1"/>
      <p:bldP spid="2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r>
              <a:rPr lang="en-US" altLang="en-US" sz="900">
                <a:solidFill>
                  <a:schemeClr val="bg1"/>
                </a:solidFill>
              </a:rPr>
              <a:t>12/01/09 - 9pm</a:t>
            </a:r>
          </a:p>
        </p:txBody>
      </p:sp>
      <p:sp>
        <p:nvSpPr>
          <p:cNvPr id="45059"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lnSpc>
                <a:spcPct val="85000"/>
              </a:lnSpc>
              <a:spcBef>
                <a:spcPct val="20000"/>
              </a:spcBef>
              <a:buClrTx/>
              <a:buFontTx/>
              <a:buNone/>
            </a:pPr>
            <a:r>
              <a:rPr lang="en-US" altLang="en-US" sz="900">
                <a:solidFill>
                  <a:schemeClr val="bg1"/>
                </a:solidFill>
              </a:rPr>
              <a:t>eSlide – P6466 – The Financial Crisis and the Future of the P/C</a:t>
            </a:r>
          </a:p>
        </p:txBody>
      </p:sp>
      <p:sp>
        <p:nvSpPr>
          <p:cNvPr id="45060"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9191A89F-264D-4328-AC09-934A69FC7B1B}" type="slidenum">
              <a:rPr lang="en-US" altLang="en-US" sz="900"/>
              <a:pPr algn="r">
                <a:lnSpc>
                  <a:spcPct val="85000"/>
                </a:lnSpc>
                <a:spcBef>
                  <a:spcPct val="20000"/>
                </a:spcBef>
                <a:buClrTx/>
                <a:buFontTx/>
                <a:buNone/>
              </a:pPr>
              <a:t>27</a:t>
            </a:fld>
            <a:endParaRPr lang="en-US" altLang="en-US" sz="900"/>
          </a:p>
        </p:txBody>
      </p:sp>
      <p:sp>
        <p:nvSpPr>
          <p:cNvPr id="45061" name="Rectangle 2"/>
          <p:cNvSpPr>
            <a:spLocks noGrp="1" noChangeArrowheads="1"/>
          </p:cNvSpPr>
          <p:nvPr>
            <p:ph type="title" idx="4294967295"/>
          </p:nvPr>
        </p:nvSpPr>
        <p:spPr>
          <a:xfrm>
            <a:off x="142875" y="0"/>
            <a:ext cx="7524750" cy="989013"/>
          </a:xfrm>
        </p:spPr>
        <p:txBody>
          <a:bodyPr/>
          <a:lstStyle/>
          <a:p>
            <a:r>
              <a:rPr lang="en-US" altLang="en-US" sz="2800" dirty="0" smtClean="0">
                <a:latin typeface="Arial" panose="020B0604020202020204" pitchFamily="34" charset="0"/>
              </a:rPr>
              <a:t>Rental Vacancy Rates, Quarterly, 1990-2014</a:t>
            </a:r>
          </a:p>
        </p:txBody>
      </p:sp>
      <p:graphicFrame>
        <p:nvGraphicFramePr>
          <p:cNvPr id="45062" name="Object 2"/>
          <p:cNvGraphicFramePr>
            <a:graphicFrameLocks noGrp="1"/>
          </p:cNvGraphicFramePr>
          <p:nvPr>
            <p:ph idx="4294967295"/>
            <p:extLst/>
          </p:nvPr>
        </p:nvGraphicFramePr>
        <p:xfrm>
          <a:off x="242888" y="1144588"/>
          <a:ext cx="8358187" cy="4699766"/>
        </p:xfrm>
        <a:graphic>
          <a:graphicData uri="http://schemas.openxmlformats.org/presentationml/2006/ole">
            <mc:AlternateContent xmlns:mc="http://schemas.openxmlformats.org/markup-compatibility/2006">
              <mc:Choice xmlns:v="urn:schemas-microsoft-com:vml" Requires="v">
                <p:oleObj spid="_x0000_s185372" name="Chart" r:id="rId4" imgW="7096176" imgH="4876800" progId="MSGraph.Chart.8">
                  <p:embed followColorScheme="full"/>
                </p:oleObj>
              </mc:Choice>
              <mc:Fallback>
                <p:oleObj name="Chart" r:id="rId4" imgW="7096176" imgH="4876800" progId="MSGraph.Chart.8">
                  <p:embed followColorScheme="full"/>
                  <p:pic>
                    <p:nvPicPr>
                      <p:cNvPr id="0" name=""/>
                      <p:cNvPicPr>
                        <a:picLocks noChangeArrowheads="1"/>
                      </p:cNvPicPr>
                      <p:nvPr/>
                    </p:nvPicPr>
                    <p:blipFill>
                      <a:blip r:embed="rId5"/>
                      <a:srcRect/>
                      <a:stretch>
                        <a:fillRect/>
                      </a:stretch>
                    </p:blipFill>
                    <p:spPr bwMode="gray">
                      <a:xfrm>
                        <a:off x="242888" y="1144588"/>
                        <a:ext cx="8358187" cy="4699766"/>
                      </a:xfrm>
                      <a:prstGeom prst="rect">
                        <a:avLst/>
                      </a:prstGeom>
                      <a:noFill/>
                      <a:ln>
                        <a:noFill/>
                      </a:ln>
                      <a:extLst/>
                    </p:spPr>
                  </p:pic>
                </p:oleObj>
              </mc:Fallback>
            </mc:AlternateContent>
          </a:graphicData>
        </a:graphic>
      </p:graphicFrame>
      <p:sp>
        <p:nvSpPr>
          <p:cNvPr id="45063" name="Rectangle 8"/>
          <p:cNvSpPr>
            <a:spLocks noChangeArrowheads="1"/>
          </p:cNvSpPr>
          <p:nvPr/>
        </p:nvSpPr>
        <p:spPr bwMode="auto">
          <a:xfrm>
            <a:off x="-1" y="6431729"/>
            <a:ext cx="8682037" cy="426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0" hangingPunct="0">
              <a:lnSpc>
                <a:spcPct val="85000"/>
              </a:lnSpc>
              <a:spcBef>
                <a:spcPct val="25000"/>
              </a:spcBef>
              <a:buNone/>
            </a:pPr>
            <a:r>
              <a:rPr lang="en-US" sz="1100" dirty="0"/>
              <a:t>Sources: US Census Bureau, </a:t>
            </a:r>
            <a:r>
              <a:rPr lang="en-US" sz="1100" i="1" dirty="0"/>
              <a:t>Residential Vacancies &amp; Home Ownership in the Second Quarter of 2014 </a:t>
            </a:r>
            <a:r>
              <a:rPr lang="en-US" sz="1100" dirty="0"/>
              <a:t>(released July 29, 2014) and earlier issues; Insurance Information Institute. </a:t>
            </a:r>
            <a:r>
              <a:rPr lang="en-US" sz="1100" b="1" dirty="0"/>
              <a:t>Next Census Bureau report to be released on October 28, 2014</a:t>
            </a:r>
            <a:r>
              <a:rPr lang="en-US" sz="1100" dirty="0"/>
              <a:t>.</a:t>
            </a:r>
          </a:p>
        </p:txBody>
      </p:sp>
      <p:sp>
        <p:nvSpPr>
          <p:cNvPr id="2094089" name="AutoShape 38"/>
          <p:cNvSpPr>
            <a:spLocks noChangeArrowheads="1"/>
          </p:cNvSpPr>
          <p:nvPr/>
        </p:nvSpPr>
        <p:spPr bwMode="blackWhite">
          <a:xfrm>
            <a:off x="4543425" y="1041400"/>
            <a:ext cx="1905000" cy="811213"/>
          </a:xfrm>
          <a:prstGeom prst="wedgeRectCallout">
            <a:avLst>
              <a:gd name="adj1" fmla="val 71382"/>
              <a:gd name="adj2" fmla="val 2123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b="1" dirty="0">
                <a:solidFill>
                  <a:schemeClr val="bg1"/>
                </a:solidFill>
                <a:latin typeface="Arial" charset="0"/>
                <a:cs typeface="+mn-cs"/>
              </a:rPr>
              <a:t>Peak vacancy rate 11.1% in 2009:Q3</a:t>
            </a:r>
          </a:p>
        </p:txBody>
      </p:sp>
      <p:sp>
        <p:nvSpPr>
          <p:cNvPr id="14" name="Rectangle 6"/>
          <p:cNvSpPr>
            <a:spLocks noChangeArrowheads="1"/>
          </p:cNvSpPr>
          <p:nvPr/>
        </p:nvSpPr>
        <p:spPr bwMode="blackWhite">
          <a:xfrm>
            <a:off x="461962" y="5844354"/>
            <a:ext cx="8220075" cy="5556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95000"/>
              </a:lnSpc>
              <a:spcBef>
                <a:spcPct val="25000"/>
              </a:spcBef>
              <a:buClrTx/>
              <a:buFontTx/>
              <a:buNone/>
            </a:pPr>
            <a:r>
              <a:rPr lang="en-US" altLang="en-US" sz="1800" b="1" dirty="0">
                <a:solidFill>
                  <a:srgbClr val="FFFFFF"/>
                </a:solidFill>
              </a:rPr>
              <a:t>Before the 2001 </a:t>
            </a:r>
            <a:r>
              <a:rPr lang="en-US" altLang="en-US" sz="1800" b="1" dirty="0" smtClean="0">
                <a:solidFill>
                  <a:srgbClr val="FFFFFF"/>
                </a:solidFill>
              </a:rPr>
              <a:t>recession, </a:t>
            </a:r>
            <a:r>
              <a:rPr lang="en-US" altLang="en-US" sz="1800" b="1" dirty="0">
                <a:solidFill>
                  <a:srgbClr val="FFFFFF"/>
                </a:solidFill>
              </a:rPr>
              <a:t>rental vacancy rates were 8% or less.</a:t>
            </a:r>
            <a:br>
              <a:rPr lang="en-US" altLang="en-US" sz="1800" b="1" dirty="0">
                <a:solidFill>
                  <a:srgbClr val="FFFFFF"/>
                </a:solidFill>
              </a:rPr>
            </a:br>
            <a:r>
              <a:rPr lang="en-US" altLang="en-US" sz="1800" b="1" dirty="0" smtClean="0">
                <a:solidFill>
                  <a:srgbClr val="FFFFFF"/>
                </a:solidFill>
              </a:rPr>
              <a:t>We’re close to those levels again. =&gt; More multi-unit construction?</a:t>
            </a:r>
            <a:endParaRPr lang="en-US" altLang="en-US" sz="1800" b="1" dirty="0">
              <a:solidFill>
                <a:srgbClr val="FFFFFF"/>
              </a:solidFill>
            </a:endParaRPr>
          </a:p>
        </p:txBody>
      </p:sp>
      <p:sp>
        <p:nvSpPr>
          <p:cNvPr id="15" name="Date Placeholder 14"/>
          <p:cNvSpPr>
            <a:spLocks noGrp="1"/>
          </p:cNvSpPr>
          <p:nvPr>
            <p:ph type="dt" sz="quarter" idx="10"/>
          </p:nvPr>
        </p:nvSpPr>
        <p:spPr/>
        <p:txBody>
          <a:bodyPr/>
          <a:lstStyle/>
          <a:p>
            <a:pPr>
              <a:defRPr/>
            </a:pPr>
            <a:r>
              <a:rPr lang="en-US"/>
              <a:t>12/01/09 - 9pm</a:t>
            </a:r>
          </a:p>
        </p:txBody>
      </p:sp>
      <p:sp>
        <p:nvSpPr>
          <p:cNvPr id="45067" name="Slide Number Placeholder 1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A2FE1650-F069-4BBA-B27D-B21B08FC42F0}" type="slidenum">
              <a:rPr lang="en-US" altLang="en-US" sz="900">
                <a:solidFill>
                  <a:srgbClr val="000000"/>
                </a:solidFill>
              </a:rPr>
              <a:pPr>
                <a:lnSpc>
                  <a:spcPct val="85000"/>
                </a:lnSpc>
                <a:spcBef>
                  <a:spcPct val="20000"/>
                </a:spcBef>
                <a:buClrTx/>
                <a:buFontTx/>
                <a:buNone/>
              </a:pPr>
              <a:t>27</a:t>
            </a:fld>
            <a:endParaRPr lang="en-US" altLang="en-US" sz="900">
              <a:solidFill>
                <a:srgbClr val="000000"/>
              </a:solidFill>
            </a:endParaRPr>
          </a:p>
        </p:txBody>
      </p:sp>
      <p:sp>
        <p:nvSpPr>
          <p:cNvPr id="45068" name="TextBox 1"/>
          <p:cNvSpPr txBox="1">
            <a:spLocks noChangeArrowheads="1"/>
          </p:cNvSpPr>
          <p:nvPr/>
        </p:nvSpPr>
        <p:spPr bwMode="auto">
          <a:xfrm>
            <a:off x="85725" y="990600"/>
            <a:ext cx="2047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altLang="en-US" sz="1400"/>
              <a:t>Percent vacant</a:t>
            </a:r>
          </a:p>
        </p:txBody>
      </p:sp>
      <p:sp>
        <p:nvSpPr>
          <p:cNvPr id="17" name="AutoShape 38"/>
          <p:cNvSpPr>
            <a:spLocks noChangeArrowheads="1"/>
          </p:cNvSpPr>
          <p:nvPr/>
        </p:nvSpPr>
        <p:spPr bwMode="blackWhite">
          <a:xfrm>
            <a:off x="5638800" y="4220798"/>
            <a:ext cx="1905000" cy="812800"/>
          </a:xfrm>
          <a:prstGeom prst="wedgeRectCallout">
            <a:avLst>
              <a:gd name="adj1" fmla="val 81372"/>
              <a:gd name="adj2" fmla="val -2459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b="1" dirty="0">
                <a:solidFill>
                  <a:schemeClr val="bg1"/>
                </a:solidFill>
                <a:latin typeface="Arial" charset="0"/>
                <a:cs typeface="+mn-cs"/>
              </a:rPr>
              <a:t>Latest vacancy rate was </a:t>
            </a:r>
            <a:r>
              <a:rPr lang="en-US" b="1" dirty="0" smtClean="0">
                <a:solidFill>
                  <a:schemeClr val="bg1"/>
                </a:solidFill>
                <a:cs typeface="+mn-cs"/>
              </a:rPr>
              <a:t>7.5</a:t>
            </a:r>
            <a:r>
              <a:rPr lang="en-US" b="1" dirty="0" smtClean="0">
                <a:solidFill>
                  <a:schemeClr val="bg1"/>
                </a:solidFill>
                <a:latin typeface="Arial" charset="0"/>
                <a:cs typeface="+mn-cs"/>
              </a:rPr>
              <a:t>% </a:t>
            </a:r>
            <a:r>
              <a:rPr lang="en-US" b="1" dirty="0">
                <a:solidFill>
                  <a:schemeClr val="bg1"/>
                </a:solidFill>
                <a:latin typeface="Arial" charset="0"/>
                <a:cs typeface="+mn-cs"/>
              </a:rPr>
              <a:t>in </a:t>
            </a:r>
            <a:r>
              <a:rPr lang="en-US" b="1" dirty="0" smtClean="0">
                <a:solidFill>
                  <a:schemeClr val="bg1"/>
                </a:solidFill>
                <a:latin typeface="Arial" charset="0"/>
                <a:cs typeface="+mn-cs"/>
              </a:rPr>
              <a:t>2014:Q2</a:t>
            </a:r>
            <a:endParaRPr lang="en-US" b="1" dirty="0">
              <a:solidFill>
                <a:schemeClr val="bg1"/>
              </a:solidFill>
              <a:latin typeface="Arial" charset="0"/>
              <a:cs typeface="+mn-cs"/>
            </a:endParaRPr>
          </a:p>
        </p:txBody>
      </p:sp>
      <p:sp>
        <p:nvSpPr>
          <p:cNvPr id="16" name="AutoShape 38"/>
          <p:cNvSpPr>
            <a:spLocks noChangeArrowheads="1"/>
          </p:cNvSpPr>
          <p:nvPr/>
        </p:nvSpPr>
        <p:spPr bwMode="blackWhite">
          <a:xfrm>
            <a:off x="2778107" y="2277652"/>
            <a:ext cx="1562910" cy="811213"/>
          </a:xfrm>
          <a:prstGeom prst="wedgeRectCallout">
            <a:avLst>
              <a:gd name="adj1" fmla="val 101605"/>
              <a:gd name="adj2" fmla="val -55513"/>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b="1" dirty="0" smtClean="0">
                <a:solidFill>
                  <a:schemeClr val="bg1"/>
                </a:solidFill>
                <a:latin typeface="Arial" charset="0"/>
                <a:cs typeface="+mn-cs"/>
              </a:rPr>
              <a:t>Vacancy </a:t>
            </a:r>
            <a:r>
              <a:rPr lang="en-US" b="1" dirty="0">
                <a:solidFill>
                  <a:schemeClr val="bg1"/>
                </a:solidFill>
                <a:latin typeface="Arial" charset="0"/>
                <a:cs typeface="+mn-cs"/>
              </a:rPr>
              <a:t>rate </a:t>
            </a:r>
            <a:r>
              <a:rPr lang="en-US" b="1" dirty="0" smtClean="0">
                <a:solidFill>
                  <a:schemeClr val="bg1"/>
                </a:solidFill>
                <a:latin typeface="Arial" charset="0"/>
                <a:cs typeface="+mn-cs"/>
              </a:rPr>
              <a:t>10.4% </a:t>
            </a:r>
            <a:r>
              <a:rPr lang="en-US" b="1" dirty="0">
                <a:solidFill>
                  <a:schemeClr val="bg1"/>
                </a:solidFill>
                <a:latin typeface="Arial" charset="0"/>
                <a:cs typeface="+mn-cs"/>
              </a:rPr>
              <a:t>in </a:t>
            </a:r>
            <a:r>
              <a:rPr lang="en-US" b="1" dirty="0" smtClean="0">
                <a:solidFill>
                  <a:schemeClr val="bg1"/>
                </a:solidFill>
                <a:latin typeface="Arial" charset="0"/>
                <a:cs typeface="+mn-cs"/>
              </a:rPr>
              <a:t>2004:Q1</a:t>
            </a:r>
            <a:endParaRPr lang="en-US" b="1" dirty="0">
              <a:solidFill>
                <a:schemeClr val="bg1"/>
              </a:solidFill>
              <a:latin typeface="Arial" charset="0"/>
              <a:cs typeface="+mn-cs"/>
            </a:endParaRPr>
          </a:p>
        </p:txBody>
      </p:sp>
    </p:spTree>
    <p:extLst>
      <p:ext uri="{BB962C8B-B14F-4D97-AF65-F5344CB8AC3E}">
        <p14:creationId xmlns:p14="http://schemas.microsoft.com/office/powerpoint/2010/main" val="2378359745"/>
      </p:ext>
    </p:extLst>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5"/>
          <p:cNvSpPr>
            <a:spLocks noGrp="1" noChangeArrowheads="1"/>
          </p:cNvSpPr>
          <p:nvPr>
            <p:ph type="dt" sz="quarter" idx="10"/>
          </p:nvPr>
        </p:nvSpPr>
        <p:spPr/>
        <p:txBody>
          <a:bodyPr/>
          <a:lstStyle/>
          <a:p>
            <a:pPr>
              <a:defRPr/>
            </a:pPr>
            <a:r>
              <a:rPr lang="en-US"/>
              <a:t>12/01/09 - 9pm</a:t>
            </a:r>
          </a:p>
        </p:txBody>
      </p:sp>
      <p:sp>
        <p:nvSpPr>
          <p:cNvPr id="47107"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FCDDD0A-2D0B-4A7C-8034-75F973131C04}" type="slidenum">
              <a:rPr lang="en-US" smtClean="0"/>
              <a:pPr/>
              <a:t>28</a:t>
            </a:fld>
            <a:endParaRPr lang="en-US" smtClean="0"/>
          </a:p>
        </p:txBody>
      </p:sp>
      <p:sp>
        <p:nvSpPr>
          <p:cNvPr id="47108" name="Rectangle 2"/>
          <p:cNvSpPr>
            <a:spLocks noChangeArrowheads="1"/>
          </p:cNvSpPr>
          <p:nvPr/>
        </p:nvSpPr>
        <p:spPr bwMode="black">
          <a:xfrm>
            <a:off x="163513" y="1130300"/>
            <a:ext cx="2940050"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Units in Multiple-Unit Projects</a:t>
            </a:r>
            <a:br>
              <a:rPr lang="en-US" sz="1600" b="1">
                <a:solidFill>
                  <a:srgbClr val="225A7A"/>
                </a:solidFill>
              </a:rPr>
            </a:br>
            <a:r>
              <a:rPr lang="en-US" sz="1600" b="1">
                <a:solidFill>
                  <a:srgbClr val="225A7A"/>
                </a:solidFill>
              </a:rPr>
              <a:t>as Percent of Total</a:t>
            </a:r>
          </a:p>
        </p:txBody>
      </p:sp>
      <p:sp>
        <p:nvSpPr>
          <p:cNvPr id="47109" name="Rectangle 3"/>
          <p:cNvSpPr>
            <a:spLocks noGrp="1" noChangeArrowheads="1"/>
          </p:cNvSpPr>
          <p:nvPr>
            <p:ph type="title"/>
          </p:nvPr>
        </p:nvSpPr>
        <p:spPr/>
        <p:txBody>
          <a:bodyPr/>
          <a:lstStyle/>
          <a:p>
            <a:r>
              <a:rPr lang="en-US" dirty="0" smtClean="0">
                <a:latin typeface="Arial" panose="020B0604020202020204" pitchFamily="34" charset="0"/>
              </a:rPr>
              <a:t>US: Pct. Of Private Housing Unit Starts</a:t>
            </a:r>
            <a:br>
              <a:rPr lang="en-US" dirty="0" smtClean="0">
                <a:latin typeface="Arial" panose="020B0604020202020204" pitchFamily="34" charset="0"/>
              </a:rPr>
            </a:br>
            <a:r>
              <a:rPr lang="en-US" dirty="0" smtClean="0">
                <a:latin typeface="Arial" panose="020B0604020202020204" pitchFamily="34" charset="0"/>
              </a:rPr>
              <a:t>In Multi-Unit Projects, 1990-2014*</a:t>
            </a:r>
          </a:p>
        </p:txBody>
      </p:sp>
      <p:graphicFrame>
        <p:nvGraphicFramePr>
          <p:cNvPr id="47110" name="Object 4"/>
          <p:cNvGraphicFramePr>
            <a:graphicFrameLocks noChangeAspect="1"/>
          </p:cNvGraphicFramePr>
          <p:nvPr>
            <p:extLst/>
          </p:nvPr>
        </p:nvGraphicFramePr>
        <p:xfrm>
          <a:off x="163513" y="1228725"/>
          <a:ext cx="8656637" cy="4314825"/>
        </p:xfrm>
        <a:graphic>
          <a:graphicData uri="http://schemas.openxmlformats.org/presentationml/2006/ole">
            <mc:AlternateContent xmlns:mc="http://schemas.openxmlformats.org/markup-compatibility/2006">
              <mc:Choice xmlns:v="urn:schemas-microsoft-com:vml" Requires="v">
                <p:oleObj spid="_x0000_s186396" name="Chart" r:id="rId4" imgW="7829584" imgH="4105158" progId="MSGraph.Chart.8">
                  <p:embed followColorScheme="full"/>
                </p:oleObj>
              </mc:Choice>
              <mc:Fallback>
                <p:oleObj name="Chart" r:id="rId4" imgW="7829584" imgH="4105158" progId="MSGraph.Chart.8">
                  <p:embed followColorScheme="full"/>
                  <p:pic>
                    <p:nvPicPr>
                      <p:cNvPr id="0" name=""/>
                      <p:cNvPicPr>
                        <a:picLocks noChangeAspect="1" noChangeArrowheads="1"/>
                      </p:cNvPicPr>
                      <p:nvPr/>
                    </p:nvPicPr>
                    <p:blipFill>
                      <a:blip r:embed="rId5"/>
                      <a:srcRect/>
                      <a:stretch>
                        <a:fillRect/>
                      </a:stretch>
                    </p:blipFill>
                    <p:spPr bwMode="gray">
                      <a:xfrm>
                        <a:off x="163513" y="1228725"/>
                        <a:ext cx="8656637" cy="431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7111" name="Rectangle 5"/>
          <p:cNvSpPr>
            <a:spLocks noChangeArrowheads="1"/>
          </p:cNvSpPr>
          <p:nvPr/>
        </p:nvSpPr>
        <p:spPr bwMode="auto">
          <a:xfrm>
            <a:off x="0" y="6580188"/>
            <a:ext cx="8551863"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chemeClr val="accent2"/>
              </a:buClr>
              <a:buFont typeface="Wingdings" panose="05000000000000000000" pitchFamily="2" charset="2"/>
              <a:buNone/>
            </a:pPr>
            <a:r>
              <a:rPr lang="en-US" sz="1100" dirty="0" smtClean="0"/>
              <a:t>*through July 2014                           Sources</a:t>
            </a:r>
            <a:r>
              <a:rPr lang="en-US" sz="1100" dirty="0"/>
              <a:t>: U.S. Census Bureau; Insurance Information Institute.</a:t>
            </a:r>
          </a:p>
        </p:txBody>
      </p:sp>
      <p:sp>
        <p:nvSpPr>
          <p:cNvPr id="1915910" name="Rectangle 6"/>
          <p:cNvSpPr>
            <a:spLocks noChangeArrowheads="1"/>
          </p:cNvSpPr>
          <p:nvPr/>
        </p:nvSpPr>
        <p:spPr bwMode="blackWhite">
          <a:xfrm>
            <a:off x="328613" y="5437188"/>
            <a:ext cx="8596312" cy="103981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b="1">
                <a:solidFill>
                  <a:srgbClr val="FFFFFF"/>
                </a:solidFill>
              </a:rPr>
              <a:t>For the U.S. as a whole, the trend toward multi-unit housing projects (vs. single-unit homes) is recent. Commercial insurers with Workers Comp, Construction risk exposure, and Surety benefit.</a:t>
            </a:r>
          </a:p>
        </p:txBody>
      </p:sp>
      <p:sp>
        <p:nvSpPr>
          <p:cNvPr id="1915917" name="AutoShape 13"/>
          <p:cNvSpPr>
            <a:spLocks noChangeArrowheads="1"/>
          </p:cNvSpPr>
          <p:nvPr/>
        </p:nvSpPr>
        <p:spPr bwMode="blackWhite">
          <a:xfrm>
            <a:off x="3388519" y="1228725"/>
            <a:ext cx="2476500" cy="1173162"/>
          </a:xfrm>
          <a:prstGeom prst="wedgeRectCallout">
            <a:avLst>
              <a:gd name="adj1" fmla="val 98851"/>
              <a:gd name="adj2" fmla="val 40218"/>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sz="1600" b="1" dirty="0" smtClean="0">
                <a:solidFill>
                  <a:schemeClr val="bg1"/>
                </a:solidFill>
              </a:rPr>
              <a:t>A NEW NORMAL?</a:t>
            </a:r>
            <a:br>
              <a:rPr lang="en-US" sz="1600" b="1" dirty="0" smtClean="0">
                <a:solidFill>
                  <a:schemeClr val="bg1"/>
                </a:solidFill>
              </a:rPr>
            </a:br>
            <a:r>
              <a:rPr lang="en-US" sz="1600" b="1" dirty="0" smtClean="0">
                <a:solidFill>
                  <a:schemeClr val="bg1"/>
                </a:solidFill>
              </a:rPr>
              <a:t>In 4 of the last 6 years, over 30% of housing unit starts were in multi-unit projects</a:t>
            </a:r>
            <a:endParaRPr lang="en-US" sz="1600" b="1" dirty="0">
              <a:solidFill>
                <a:schemeClr val="bg1"/>
              </a:solidFill>
            </a:endParaRPr>
          </a:p>
        </p:txBody>
      </p:sp>
      <p:sp>
        <p:nvSpPr>
          <p:cNvPr id="10" name="Oval 5"/>
          <p:cNvSpPr>
            <a:spLocks noChangeArrowheads="1"/>
          </p:cNvSpPr>
          <p:nvPr/>
        </p:nvSpPr>
        <p:spPr bwMode="auto">
          <a:xfrm>
            <a:off x="6392971" y="2176600"/>
            <a:ext cx="2208104" cy="609600"/>
          </a:xfrm>
          <a:prstGeom prst="ellipse">
            <a:avLst/>
          </a:prstGeom>
          <a:noFill/>
          <a:ln w="38100">
            <a:solidFill>
              <a:srgbClr val="009900"/>
            </a:solidFill>
            <a:round/>
            <a:headEnd/>
            <a:tailEnd/>
          </a:ln>
        </p:spPr>
        <p:txBody>
          <a:bodyPr wrap="none" lIns="92075" tIns="46038" rIns="92075" bIns="46038" anchor="ctr"/>
          <a:lstStyle/>
          <a:p>
            <a:pPr fontAlgn="base">
              <a:spcBef>
                <a:spcPct val="0"/>
              </a:spcBef>
              <a:spcAft>
                <a:spcPct val="0"/>
              </a:spcAft>
            </a:pPr>
            <a:endParaRPr lang="en-US">
              <a:solidFill>
                <a:srgbClr val="000000"/>
              </a:solidFill>
              <a:latin typeface="Arial" charset="0"/>
              <a:cs typeface="Arial" charset="0"/>
            </a:endParaRPr>
          </a:p>
        </p:txBody>
      </p:sp>
    </p:spTree>
    <p:extLst>
      <p:ext uri="{BB962C8B-B14F-4D97-AF65-F5344CB8AC3E}">
        <p14:creationId xmlns:p14="http://schemas.microsoft.com/office/powerpoint/2010/main" val="428195043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1000"/>
                                  </p:stCondLst>
                                  <p:childTnLst>
                                    <p:set>
                                      <p:cBhvr>
                                        <p:cTn id="6" dur="1" fill="hold">
                                          <p:stCondLst>
                                            <p:cond delay="0"/>
                                          </p:stCondLst>
                                        </p:cTn>
                                        <p:tgtEl>
                                          <p:spTgt spid="1915917"/>
                                        </p:tgtEl>
                                        <p:attrNameLst>
                                          <p:attrName>style.visibility</p:attrName>
                                        </p:attrNameLst>
                                      </p:cBhvr>
                                      <p:to>
                                        <p:strVal val="visible"/>
                                      </p:to>
                                    </p:set>
                                    <p:animEffect transition="in" filter="wipe(down)">
                                      <p:cBhvr>
                                        <p:cTn id="7" dur="500"/>
                                        <p:tgtEl>
                                          <p:spTgt spid="1915917"/>
                                        </p:tgtEl>
                                      </p:cBhvr>
                                    </p:animEffect>
                                  </p:childTnLst>
                                </p:cTn>
                              </p:par>
                            </p:childTnLst>
                          </p:cTn>
                        </p:par>
                        <p:par>
                          <p:cTn id="8" fill="hold" nodeType="afterGroup">
                            <p:stCondLst>
                              <p:cond delay="1500"/>
                            </p:stCondLst>
                            <p:childTnLst>
                              <p:par>
                                <p:cTn id="9" presetID="23" presetClass="entr" presetSubtype="16" fill="hold" grpId="0" nodeType="afterEffect">
                                  <p:stCondLst>
                                    <p:cond delay="1000"/>
                                  </p:stCondLst>
                                  <p:childTnLst>
                                    <p:set>
                                      <p:cBhvr>
                                        <p:cTn id="10" dur="1" fill="hold">
                                          <p:stCondLst>
                                            <p:cond delay="0"/>
                                          </p:stCondLst>
                                        </p:cTn>
                                        <p:tgtEl>
                                          <p:spTgt spid="1915910"/>
                                        </p:tgtEl>
                                        <p:attrNameLst>
                                          <p:attrName>style.visibility</p:attrName>
                                        </p:attrNameLst>
                                      </p:cBhvr>
                                      <p:to>
                                        <p:strVal val="visible"/>
                                      </p:to>
                                    </p:set>
                                    <p:anim calcmode="lin" valueType="num">
                                      <p:cBhvr>
                                        <p:cTn id="11" dur="500" fill="hold"/>
                                        <p:tgtEl>
                                          <p:spTgt spid="1915910"/>
                                        </p:tgtEl>
                                        <p:attrNameLst>
                                          <p:attrName>ppt_w</p:attrName>
                                        </p:attrNameLst>
                                      </p:cBhvr>
                                      <p:tavLst>
                                        <p:tav tm="0">
                                          <p:val>
                                            <p:fltVal val="0"/>
                                          </p:val>
                                        </p:tav>
                                        <p:tav tm="100000">
                                          <p:val>
                                            <p:strVal val="#ppt_w"/>
                                          </p:val>
                                        </p:tav>
                                      </p:tavLst>
                                    </p:anim>
                                    <p:anim calcmode="lin" valueType="num">
                                      <p:cBhvr>
                                        <p:cTn id="12" dur="500" fill="hold"/>
                                        <p:tgtEl>
                                          <p:spTgt spid="19159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910" grpId="0" animBg="1"/>
      <p:bldP spid="191591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r>
              <a:rPr lang="en-US" altLang="en-US" sz="900">
                <a:solidFill>
                  <a:schemeClr val="bg1"/>
                </a:solidFill>
              </a:rPr>
              <a:t>12/01/09 - 9pm</a:t>
            </a:r>
          </a:p>
        </p:txBody>
      </p:sp>
      <p:sp>
        <p:nvSpPr>
          <p:cNvPr id="43011"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lnSpc>
                <a:spcPct val="85000"/>
              </a:lnSpc>
              <a:spcBef>
                <a:spcPct val="20000"/>
              </a:spcBef>
              <a:buClrTx/>
              <a:buFontTx/>
              <a:buNone/>
            </a:pPr>
            <a:r>
              <a:rPr lang="en-US" altLang="en-US" sz="900">
                <a:solidFill>
                  <a:schemeClr val="bg1"/>
                </a:solidFill>
              </a:rPr>
              <a:t>eSlide – P6466 – The Financial Crisis and the Future of the P/C</a:t>
            </a:r>
          </a:p>
        </p:txBody>
      </p:sp>
      <p:sp>
        <p:nvSpPr>
          <p:cNvPr id="43012"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472A9B51-445F-4832-AFF2-DD6BD2111F21}" type="slidenum">
              <a:rPr lang="en-US" altLang="en-US" sz="900"/>
              <a:pPr algn="r">
                <a:lnSpc>
                  <a:spcPct val="85000"/>
                </a:lnSpc>
                <a:spcBef>
                  <a:spcPct val="20000"/>
                </a:spcBef>
                <a:buClrTx/>
                <a:buFontTx/>
                <a:buNone/>
              </a:pPr>
              <a:t>29</a:t>
            </a:fld>
            <a:endParaRPr lang="en-US" altLang="en-US" sz="900"/>
          </a:p>
        </p:txBody>
      </p:sp>
      <p:sp>
        <p:nvSpPr>
          <p:cNvPr id="43013" name="Rectangle 2"/>
          <p:cNvSpPr>
            <a:spLocks noGrp="1" noChangeArrowheads="1"/>
          </p:cNvSpPr>
          <p:nvPr>
            <p:ph type="title" idx="4294967295"/>
          </p:nvPr>
        </p:nvSpPr>
        <p:spPr>
          <a:xfrm>
            <a:off x="531981" y="129381"/>
            <a:ext cx="7152870" cy="989013"/>
          </a:xfrm>
        </p:spPr>
        <p:txBody>
          <a:bodyPr/>
          <a:lstStyle/>
          <a:p>
            <a:r>
              <a:rPr lang="en-US" altLang="en-US" sz="2800" dirty="0" smtClean="0">
                <a:latin typeface="Arial" panose="020B0604020202020204" pitchFamily="34" charset="0"/>
              </a:rPr>
              <a:t>Number of Rental- and Owner-Occupied Housing Units, Quarterly, 1990-2014</a:t>
            </a:r>
          </a:p>
        </p:txBody>
      </p:sp>
      <p:graphicFrame>
        <p:nvGraphicFramePr>
          <p:cNvPr id="43014" name="Object 2"/>
          <p:cNvGraphicFramePr>
            <a:graphicFrameLocks noGrp="1"/>
          </p:cNvGraphicFramePr>
          <p:nvPr>
            <p:ph idx="4294967295"/>
            <p:extLst/>
          </p:nvPr>
        </p:nvGraphicFramePr>
        <p:xfrm>
          <a:off x="242888" y="1144588"/>
          <a:ext cx="8358187" cy="4772214"/>
        </p:xfrm>
        <a:graphic>
          <a:graphicData uri="http://schemas.openxmlformats.org/presentationml/2006/ole">
            <mc:AlternateContent xmlns:mc="http://schemas.openxmlformats.org/markup-compatibility/2006">
              <mc:Choice xmlns:v="urn:schemas-microsoft-com:vml" Requires="v">
                <p:oleObj spid="_x0000_s187420" name="Chart" r:id="rId4" imgW="7096176" imgH="4876800" progId="MSGraph.Chart.8">
                  <p:embed followColorScheme="full"/>
                </p:oleObj>
              </mc:Choice>
              <mc:Fallback>
                <p:oleObj name="Chart" r:id="rId4" imgW="7096176" imgH="4876800" progId="MSGraph.Chart.8">
                  <p:embed followColorScheme="full"/>
                  <p:pic>
                    <p:nvPicPr>
                      <p:cNvPr id="0" name=""/>
                      <p:cNvPicPr>
                        <a:picLocks noChangeArrowheads="1"/>
                      </p:cNvPicPr>
                      <p:nvPr/>
                    </p:nvPicPr>
                    <p:blipFill>
                      <a:blip r:embed="rId5"/>
                      <a:srcRect/>
                      <a:stretch>
                        <a:fillRect/>
                      </a:stretch>
                    </p:blipFill>
                    <p:spPr bwMode="gray">
                      <a:xfrm>
                        <a:off x="242888" y="1144588"/>
                        <a:ext cx="8358187" cy="4772214"/>
                      </a:xfrm>
                      <a:prstGeom prst="rect">
                        <a:avLst/>
                      </a:prstGeom>
                      <a:noFill/>
                      <a:ln>
                        <a:noFill/>
                      </a:ln>
                      <a:extLst/>
                    </p:spPr>
                  </p:pic>
                </p:oleObj>
              </mc:Fallback>
            </mc:AlternateContent>
          </a:graphicData>
        </a:graphic>
      </p:graphicFrame>
      <p:sp>
        <p:nvSpPr>
          <p:cNvPr id="43015" name="Rectangle 8"/>
          <p:cNvSpPr>
            <a:spLocks noChangeArrowheads="1"/>
          </p:cNvSpPr>
          <p:nvPr/>
        </p:nvSpPr>
        <p:spPr bwMode="auto">
          <a:xfrm>
            <a:off x="0" y="6575615"/>
            <a:ext cx="7782128" cy="282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None/>
            </a:pPr>
            <a:r>
              <a:rPr lang="en-US" altLang="en-US" sz="1100" dirty="0"/>
              <a:t>Sources: US Census </a:t>
            </a:r>
            <a:r>
              <a:rPr lang="en-US" altLang="en-US" sz="1100" dirty="0" smtClean="0"/>
              <a:t>Bureau </a:t>
            </a:r>
            <a:r>
              <a:rPr lang="en-US" altLang="en-US" sz="1100" dirty="0"/>
              <a:t>at </a:t>
            </a:r>
            <a:r>
              <a:rPr lang="en-US" altLang="en-US" sz="1100" dirty="0">
                <a:hlinkClick r:id="rId6"/>
              </a:rPr>
              <a:t>http://</a:t>
            </a:r>
            <a:r>
              <a:rPr lang="en-US" altLang="en-US" sz="1100" dirty="0" smtClean="0">
                <a:hlinkClick r:id="rId6"/>
              </a:rPr>
              <a:t>www.census.gov/housing/hvs/data/histtabs.html</a:t>
            </a:r>
            <a:r>
              <a:rPr lang="en-US" altLang="en-US" sz="1100" dirty="0" smtClean="0"/>
              <a:t> ; </a:t>
            </a:r>
            <a:r>
              <a:rPr lang="en-US" altLang="en-US" sz="1100" dirty="0"/>
              <a:t>Insurance Information Institute.</a:t>
            </a:r>
          </a:p>
        </p:txBody>
      </p:sp>
      <p:sp>
        <p:nvSpPr>
          <p:cNvPr id="2094089" name="AutoShape 38"/>
          <p:cNvSpPr>
            <a:spLocks noChangeArrowheads="1"/>
          </p:cNvSpPr>
          <p:nvPr/>
        </p:nvSpPr>
        <p:spPr bwMode="blackWhite">
          <a:xfrm>
            <a:off x="2695575" y="4738019"/>
            <a:ext cx="1905000" cy="532436"/>
          </a:xfrm>
          <a:prstGeom prst="wedgeRectCallout">
            <a:avLst>
              <a:gd name="adj1" fmla="val 72328"/>
              <a:gd name="adj2" fmla="val -43608"/>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400" b="1" dirty="0">
                <a:solidFill>
                  <a:schemeClr val="bg1"/>
                </a:solidFill>
                <a:latin typeface="Arial" charset="0"/>
                <a:cs typeface="+mn-cs"/>
              </a:rPr>
              <a:t>Trough in 2004:Q4 at 33.1 million units</a:t>
            </a:r>
          </a:p>
        </p:txBody>
      </p:sp>
      <p:sp>
        <p:nvSpPr>
          <p:cNvPr id="14" name="Rectangle 6"/>
          <p:cNvSpPr>
            <a:spLocks noChangeArrowheads="1"/>
          </p:cNvSpPr>
          <p:nvPr/>
        </p:nvSpPr>
        <p:spPr bwMode="blackWhite">
          <a:xfrm>
            <a:off x="461962" y="5916802"/>
            <a:ext cx="8220075" cy="5556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95000"/>
              </a:lnSpc>
              <a:spcBef>
                <a:spcPct val="25000"/>
              </a:spcBef>
              <a:buClrTx/>
              <a:buFontTx/>
              <a:buNone/>
            </a:pPr>
            <a:r>
              <a:rPr lang="en-US" altLang="en-US" sz="1400" b="1" dirty="0" smtClean="0">
                <a:solidFill>
                  <a:srgbClr val="FFFFFF"/>
                </a:solidFill>
              </a:rPr>
              <a:t>There has been no growth in the number of owner-occupied housing </a:t>
            </a:r>
            <a:r>
              <a:rPr lang="en-US" altLang="en-US" sz="1400" b="1" dirty="0">
                <a:solidFill>
                  <a:srgbClr val="FFFFFF"/>
                </a:solidFill>
              </a:rPr>
              <a:t>units </a:t>
            </a:r>
            <a:r>
              <a:rPr lang="en-US" altLang="en-US" sz="1400" b="1" dirty="0" smtClean="0">
                <a:solidFill>
                  <a:srgbClr val="FFFFFF"/>
                </a:solidFill>
              </a:rPr>
              <a:t>in nearly 10 years. All the growth since then has been in renter-occupied housing. When </a:t>
            </a:r>
            <a:r>
              <a:rPr lang="en-US" altLang="en-US" sz="1400" b="1" dirty="0">
                <a:solidFill>
                  <a:srgbClr val="FFFFFF"/>
                </a:solidFill>
              </a:rPr>
              <a:t>will this end?</a:t>
            </a:r>
          </a:p>
        </p:txBody>
      </p:sp>
      <p:sp>
        <p:nvSpPr>
          <p:cNvPr id="15" name="Date Placeholder 14"/>
          <p:cNvSpPr>
            <a:spLocks noGrp="1"/>
          </p:cNvSpPr>
          <p:nvPr>
            <p:ph type="dt" sz="quarter" idx="10"/>
          </p:nvPr>
        </p:nvSpPr>
        <p:spPr/>
        <p:txBody>
          <a:bodyPr/>
          <a:lstStyle/>
          <a:p>
            <a:pPr>
              <a:defRPr/>
            </a:pPr>
            <a:r>
              <a:rPr lang="en-US"/>
              <a:t>12/01/09 - 9pm</a:t>
            </a:r>
          </a:p>
        </p:txBody>
      </p:sp>
      <p:sp>
        <p:nvSpPr>
          <p:cNvPr id="43019" name="Slide Number Placeholder 1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E5404617-8DFC-46E0-A5C2-21F9C080FDF6}" type="slidenum">
              <a:rPr lang="en-US" altLang="en-US" sz="900">
                <a:solidFill>
                  <a:srgbClr val="000000"/>
                </a:solidFill>
              </a:rPr>
              <a:pPr>
                <a:lnSpc>
                  <a:spcPct val="85000"/>
                </a:lnSpc>
                <a:spcBef>
                  <a:spcPct val="20000"/>
                </a:spcBef>
                <a:buClrTx/>
                <a:buFontTx/>
                <a:buNone/>
              </a:pPr>
              <a:t>29</a:t>
            </a:fld>
            <a:endParaRPr lang="en-US" altLang="en-US" sz="900">
              <a:solidFill>
                <a:srgbClr val="000000"/>
              </a:solidFill>
            </a:endParaRPr>
          </a:p>
        </p:txBody>
      </p:sp>
      <p:sp>
        <p:nvSpPr>
          <p:cNvPr id="43020" name="TextBox 1"/>
          <p:cNvSpPr txBox="1">
            <a:spLocks noChangeArrowheads="1"/>
          </p:cNvSpPr>
          <p:nvPr/>
        </p:nvSpPr>
        <p:spPr bwMode="auto">
          <a:xfrm>
            <a:off x="85725" y="1545767"/>
            <a:ext cx="1352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altLang="en-US" sz="1400"/>
              <a:t>Millions</a:t>
            </a:r>
          </a:p>
        </p:txBody>
      </p:sp>
      <p:sp>
        <p:nvSpPr>
          <p:cNvPr id="17" name="AutoShape 38"/>
          <p:cNvSpPr>
            <a:spLocks noChangeArrowheads="1"/>
          </p:cNvSpPr>
          <p:nvPr/>
        </p:nvSpPr>
        <p:spPr bwMode="blackWhite">
          <a:xfrm>
            <a:off x="5904690" y="4571999"/>
            <a:ext cx="2175500" cy="584545"/>
          </a:xfrm>
          <a:prstGeom prst="wedgeRectCallout">
            <a:avLst>
              <a:gd name="adj1" fmla="val 44526"/>
              <a:gd name="adj2" fmla="val -28660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400" b="1" dirty="0">
                <a:solidFill>
                  <a:schemeClr val="bg1"/>
                </a:solidFill>
                <a:latin typeface="Arial" charset="0"/>
                <a:cs typeface="+mn-cs"/>
              </a:rPr>
              <a:t>Latest </a:t>
            </a:r>
            <a:r>
              <a:rPr lang="en-US" sz="1400" b="1" dirty="0" smtClean="0">
                <a:solidFill>
                  <a:schemeClr val="bg1"/>
                </a:solidFill>
                <a:latin typeface="Arial" charset="0"/>
                <a:cs typeface="+mn-cs"/>
              </a:rPr>
              <a:t>renter-occupied </a:t>
            </a:r>
            <a:r>
              <a:rPr lang="en-US" sz="1400" b="1" smtClean="0">
                <a:solidFill>
                  <a:schemeClr val="bg1"/>
                </a:solidFill>
                <a:latin typeface="Arial" charset="0"/>
                <a:cs typeface="+mn-cs"/>
              </a:rPr>
              <a:t>was 40.7 </a:t>
            </a:r>
            <a:r>
              <a:rPr lang="en-US" sz="1400" b="1" dirty="0">
                <a:solidFill>
                  <a:schemeClr val="bg1"/>
                </a:solidFill>
                <a:latin typeface="Arial" charset="0"/>
                <a:cs typeface="+mn-cs"/>
              </a:rPr>
              <a:t>million units </a:t>
            </a:r>
            <a:r>
              <a:rPr lang="en-US" sz="1400" b="1">
                <a:solidFill>
                  <a:schemeClr val="bg1"/>
                </a:solidFill>
                <a:latin typeface="Arial" charset="0"/>
                <a:cs typeface="+mn-cs"/>
              </a:rPr>
              <a:t>in </a:t>
            </a:r>
            <a:r>
              <a:rPr lang="en-US" sz="1400" b="1" smtClean="0">
                <a:solidFill>
                  <a:schemeClr val="bg1"/>
                </a:solidFill>
                <a:latin typeface="Arial" charset="0"/>
                <a:cs typeface="+mn-cs"/>
              </a:rPr>
              <a:t>2014:Q2.</a:t>
            </a:r>
            <a:endParaRPr lang="en-US" sz="1400" b="1" dirty="0">
              <a:solidFill>
                <a:schemeClr val="bg1"/>
              </a:solidFill>
              <a:latin typeface="Arial" charset="0"/>
              <a:cs typeface="+mn-cs"/>
            </a:endParaRPr>
          </a:p>
        </p:txBody>
      </p:sp>
      <p:sp>
        <p:nvSpPr>
          <p:cNvPr id="16" name="AutoShape 38"/>
          <p:cNvSpPr>
            <a:spLocks noChangeArrowheads="1"/>
          </p:cNvSpPr>
          <p:nvPr/>
        </p:nvSpPr>
        <p:spPr bwMode="blackWhite">
          <a:xfrm>
            <a:off x="5904690" y="1092201"/>
            <a:ext cx="2593434" cy="690701"/>
          </a:xfrm>
          <a:prstGeom prst="wedgeRectCallout">
            <a:avLst>
              <a:gd name="adj1" fmla="val 27693"/>
              <a:gd name="adj2" fmla="val 159198"/>
            </a:avLst>
          </a:prstGeom>
          <a:solidFill>
            <a:schemeClr val="accent6"/>
          </a:solidFill>
          <a:ln w="28575" algn="ctr">
            <a:solidFill>
              <a:schemeClr val="bg1"/>
            </a:solidFill>
            <a:miter lim="800000"/>
            <a:headEnd/>
            <a:tailEnd/>
          </a:ln>
          <a:effectLst/>
        </p:spPr>
        <p:txBody>
          <a:bodyPr tIns="91440" bIns="91440" anchor="ctr"/>
          <a:lstStyle/>
          <a:p>
            <a:pPr algn="ctr">
              <a:lnSpc>
                <a:spcPct val="90000"/>
              </a:lnSpc>
              <a:spcBef>
                <a:spcPct val="50000"/>
              </a:spcBef>
              <a:buClr>
                <a:schemeClr val="bg1"/>
              </a:buClr>
              <a:buFont typeface="Wingdings" pitchFamily="2" charset="2"/>
              <a:buNone/>
              <a:defRPr/>
            </a:pPr>
            <a:r>
              <a:rPr lang="en-US" sz="1400" b="1" dirty="0" smtClean="0">
                <a:solidFill>
                  <a:schemeClr val="bg1"/>
                </a:solidFill>
                <a:latin typeface="Arial" charset="0"/>
                <a:cs typeface="+mn-cs"/>
              </a:rPr>
              <a:t>Number of owner-occupied units has been flat since 2004:Q4 </a:t>
            </a:r>
            <a:r>
              <a:rPr lang="en-US" sz="1400" b="1" dirty="0">
                <a:solidFill>
                  <a:schemeClr val="bg1"/>
                </a:solidFill>
                <a:latin typeface="Arial" charset="0"/>
                <a:cs typeface="+mn-cs"/>
              </a:rPr>
              <a:t>at </a:t>
            </a:r>
            <a:r>
              <a:rPr lang="en-US" sz="1400" b="1" dirty="0" smtClean="0">
                <a:solidFill>
                  <a:schemeClr val="bg1"/>
                </a:solidFill>
                <a:latin typeface="Arial" charset="0"/>
                <a:cs typeface="+mn-cs"/>
              </a:rPr>
              <a:t>75 </a:t>
            </a:r>
            <a:r>
              <a:rPr lang="en-US" sz="1400" b="1" dirty="0">
                <a:solidFill>
                  <a:schemeClr val="bg1"/>
                </a:solidFill>
                <a:latin typeface="Arial" charset="0"/>
                <a:cs typeface="+mn-cs"/>
              </a:rPr>
              <a:t>million units</a:t>
            </a:r>
          </a:p>
        </p:txBody>
      </p:sp>
    </p:spTree>
    <p:extLst>
      <p:ext uri="{BB962C8B-B14F-4D97-AF65-F5344CB8AC3E}">
        <p14:creationId xmlns:p14="http://schemas.microsoft.com/office/powerpoint/2010/main" val="232520356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2094089"/>
                                        </p:tgtEl>
                                        <p:attrNameLst>
                                          <p:attrName>style.visibility</p:attrName>
                                        </p:attrNameLst>
                                      </p:cBhvr>
                                      <p:to>
                                        <p:strVal val="visible"/>
                                      </p:to>
                                    </p:set>
                                    <p:animEffect transition="in" filter="wipe(left)">
                                      <p:cBhvr>
                                        <p:cTn id="7" dur="500"/>
                                        <p:tgtEl>
                                          <p:spTgt spid="2094089"/>
                                        </p:tgtEl>
                                      </p:cBhvr>
                                    </p:animEffect>
                                  </p:childTnLst>
                                </p:cTn>
                              </p:par>
                            </p:childTnLst>
                          </p:cTn>
                        </p:par>
                        <p:par>
                          <p:cTn id="8" fill="hold" nodeType="afterGroup">
                            <p:stCondLst>
                              <p:cond delay="1000"/>
                            </p:stCondLst>
                            <p:childTnLst>
                              <p:par>
                                <p:cTn id="9" presetID="23" presetClass="entr" presetSubtype="16" fill="hold" grpId="0" nodeType="afterEffect">
                                  <p:stCondLst>
                                    <p:cond delay="100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ppt_w</p:attrName>
                                        </p:attrNameLst>
                                      </p:cBhvr>
                                      <p:tavLst>
                                        <p:tav tm="0">
                                          <p:val>
                                            <p:fltVal val="0"/>
                                          </p:val>
                                        </p:tav>
                                        <p:tav tm="100000">
                                          <p:val>
                                            <p:strVal val="#ppt_w"/>
                                          </p:val>
                                        </p:tav>
                                      </p:tavLst>
                                    </p:anim>
                                    <p:anim calcmode="lin" valueType="num">
                                      <p:cBhvr>
                                        <p:cTn id="12" dur="500" fill="hold"/>
                                        <p:tgtEl>
                                          <p:spTgt spid="14"/>
                                        </p:tgtEl>
                                        <p:attrNameLst>
                                          <p:attrName>ppt_h</p:attrName>
                                        </p:attrNameLst>
                                      </p:cBhvr>
                                      <p:tavLst>
                                        <p:tav tm="0">
                                          <p:val>
                                            <p:fltVal val="0"/>
                                          </p:val>
                                        </p:tav>
                                        <p:tav tm="100000">
                                          <p:val>
                                            <p:strVal val="#ppt_h"/>
                                          </p:val>
                                        </p:tav>
                                      </p:tavLst>
                                    </p:anim>
                                  </p:childTnLst>
                                </p:cTn>
                              </p:par>
                            </p:childTnLst>
                          </p:cTn>
                        </p:par>
                        <p:par>
                          <p:cTn id="13" fill="hold" nodeType="afterGroup">
                            <p:stCondLst>
                              <p:cond delay="2500"/>
                            </p:stCondLst>
                            <p:childTnLst>
                              <p:par>
                                <p:cTn id="14" presetID="22" presetClass="entr" presetSubtype="8" fill="hold" grpId="0" nodeType="afterEffect">
                                  <p:stCondLst>
                                    <p:cond delay="500"/>
                                  </p:stCondLst>
                                  <p:childTnLst>
                                    <p:set>
                                      <p:cBhvr>
                                        <p:cTn id="15" dur="1" fill="hold">
                                          <p:stCondLst>
                                            <p:cond delay="0"/>
                                          </p:stCondLst>
                                        </p:cTn>
                                        <p:tgtEl>
                                          <p:spTgt spid="17"/>
                                        </p:tgtEl>
                                        <p:attrNameLst>
                                          <p:attrName>style.visibility</p:attrName>
                                        </p:attrNameLst>
                                      </p:cBhvr>
                                      <p:to>
                                        <p:strVal val="visible"/>
                                      </p:to>
                                    </p:set>
                                    <p:animEffect transition="in" filter="wipe(left)">
                                      <p:cBhvr>
                                        <p:cTn id="16" dur="500"/>
                                        <p:tgtEl>
                                          <p:spTgt spid="17"/>
                                        </p:tgtEl>
                                      </p:cBhvr>
                                    </p:animEffect>
                                  </p:childTnLst>
                                </p:cTn>
                              </p:par>
                            </p:childTnLst>
                          </p:cTn>
                        </p:par>
                        <p:par>
                          <p:cTn id="17" fill="hold">
                            <p:stCondLst>
                              <p:cond delay="3500"/>
                            </p:stCondLst>
                            <p:childTnLst>
                              <p:par>
                                <p:cTn id="18" presetID="22" presetClass="entr" presetSubtype="8" fill="hold" grpId="0" nodeType="afterEffect">
                                  <p:stCondLst>
                                    <p:cond delay="500"/>
                                  </p:stCondLst>
                                  <p:childTnLst>
                                    <p:set>
                                      <p:cBhvr>
                                        <p:cTn id="19" dur="1" fill="hold">
                                          <p:stCondLst>
                                            <p:cond delay="0"/>
                                          </p:stCondLst>
                                        </p:cTn>
                                        <p:tgtEl>
                                          <p:spTgt spid="16"/>
                                        </p:tgtEl>
                                        <p:attrNameLst>
                                          <p:attrName>style.visibility</p:attrName>
                                        </p:attrNameLst>
                                      </p:cBhvr>
                                      <p:to>
                                        <p:strVal val="visible"/>
                                      </p:to>
                                    </p:set>
                                    <p:animEffect transition="in" filter="wipe(left)">
                                      <p:cBhvr>
                                        <p:cTn id="2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4089" grpId="0" animBg="1"/>
      <p:bldP spid="14" grpId="0" animBg="1"/>
      <p:bldP spid="17"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0000"/>
              </a:spcBef>
            </a:pPr>
            <a:r>
              <a:rPr lang="en-US" sz="900">
                <a:solidFill>
                  <a:srgbClr val="FFFFFF"/>
                </a:solidFill>
              </a:rPr>
              <a:t>12/01/09 - 9pm</a:t>
            </a:r>
          </a:p>
        </p:txBody>
      </p:sp>
      <p:sp>
        <p:nvSpPr>
          <p:cNvPr id="10243"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5000"/>
              </a:lnSpc>
              <a:spcBef>
                <a:spcPct val="20000"/>
              </a:spcBef>
            </a:pPr>
            <a:r>
              <a:rPr lang="en-US" sz="900">
                <a:solidFill>
                  <a:srgbClr val="FFFFFF"/>
                </a:solidFill>
              </a:rPr>
              <a:t>eSlide – P6466 – The Financial Crisis and the Future of the P/C</a:t>
            </a:r>
          </a:p>
        </p:txBody>
      </p:sp>
      <p:sp>
        <p:nvSpPr>
          <p:cNvPr id="10244"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C48FD48F-413B-448E-8594-93DCD081BD6F}" type="slidenum">
              <a:rPr lang="en-US" sz="900">
                <a:solidFill>
                  <a:srgbClr val="000000"/>
                </a:solidFill>
              </a:rPr>
              <a:pPr algn="r">
                <a:lnSpc>
                  <a:spcPct val="85000"/>
                </a:lnSpc>
                <a:spcBef>
                  <a:spcPct val="20000"/>
                </a:spcBef>
              </a:pPr>
              <a:t>3</a:t>
            </a:fld>
            <a:endParaRPr lang="en-US" sz="900">
              <a:solidFill>
                <a:srgbClr val="000000"/>
              </a:solidFill>
            </a:endParaRPr>
          </a:p>
        </p:txBody>
      </p:sp>
      <p:sp>
        <p:nvSpPr>
          <p:cNvPr id="10245" name="Rectangle 2"/>
          <p:cNvSpPr>
            <a:spLocks noGrp="1" noChangeArrowheads="1"/>
          </p:cNvSpPr>
          <p:nvPr>
            <p:ph type="title" idx="4294967295"/>
          </p:nvPr>
        </p:nvSpPr>
        <p:spPr>
          <a:xfrm>
            <a:off x="417513" y="168275"/>
            <a:ext cx="7096125" cy="874713"/>
          </a:xfrm>
        </p:spPr>
        <p:txBody>
          <a:bodyPr/>
          <a:lstStyle/>
          <a:p>
            <a:r>
              <a:rPr lang="en-US" smtClean="0">
                <a:latin typeface="Arial" panose="020B0604020202020204" pitchFamily="34" charset="0"/>
              </a:rPr>
              <a:t>P/C Net Premiums Written: % Change, Quarter vs. Year-Prior Quarter</a:t>
            </a:r>
          </a:p>
        </p:txBody>
      </p:sp>
      <p:sp>
        <p:nvSpPr>
          <p:cNvPr id="10246" name="Rectangle 4"/>
          <p:cNvSpPr>
            <a:spLocks noChangeArrowheads="1"/>
          </p:cNvSpPr>
          <p:nvPr/>
        </p:nvSpPr>
        <p:spPr bwMode="auto">
          <a:xfrm>
            <a:off x="0" y="6575425"/>
            <a:ext cx="7569200"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rgbClr val="FF6801"/>
              </a:buClr>
              <a:buFont typeface="Wingdings" panose="05000000000000000000" pitchFamily="2" charset="2"/>
              <a:buNone/>
            </a:pPr>
            <a:r>
              <a:rPr lang="en-US" sz="1100" dirty="0">
                <a:solidFill>
                  <a:srgbClr val="000000"/>
                </a:solidFill>
              </a:rPr>
              <a:t>Sources: </a:t>
            </a:r>
            <a:r>
              <a:rPr lang="en-US" sz="1100" dirty="0" smtClean="0">
                <a:solidFill>
                  <a:srgbClr val="000000"/>
                </a:solidFill>
              </a:rPr>
              <a:t>ISO, Insurance </a:t>
            </a:r>
            <a:r>
              <a:rPr lang="en-US" sz="1100" dirty="0">
                <a:solidFill>
                  <a:srgbClr val="000000"/>
                </a:solidFill>
              </a:rPr>
              <a:t>Information Institute. </a:t>
            </a:r>
          </a:p>
        </p:txBody>
      </p:sp>
      <p:sp>
        <p:nvSpPr>
          <p:cNvPr id="10247" name="Rectangle 5"/>
          <p:cNvSpPr>
            <a:spLocks noChangeArrowheads="1"/>
          </p:cNvSpPr>
          <p:nvPr/>
        </p:nvSpPr>
        <p:spPr bwMode="blackWhite">
          <a:xfrm>
            <a:off x="444500" y="5670550"/>
            <a:ext cx="8207375" cy="804863"/>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sz="2000" b="1">
                <a:solidFill>
                  <a:srgbClr val="FFFFFF"/>
                </a:solidFill>
              </a:rPr>
              <a:t>Sustained growth in written premiums</a:t>
            </a:r>
            <a:br>
              <a:rPr lang="en-US" sz="2000" b="1">
                <a:solidFill>
                  <a:srgbClr val="FFFFFF"/>
                </a:solidFill>
              </a:rPr>
            </a:br>
            <a:r>
              <a:rPr lang="en-US" sz="2000" b="1">
                <a:solidFill>
                  <a:srgbClr val="FFFFFF"/>
                </a:solidFill>
              </a:rPr>
              <a:t>(vs. the same quarter, prior year) should continue through 2014.</a:t>
            </a:r>
          </a:p>
        </p:txBody>
      </p:sp>
      <p:graphicFrame>
        <p:nvGraphicFramePr>
          <p:cNvPr id="10248" name="Object 7"/>
          <p:cNvGraphicFramePr>
            <a:graphicFrameLocks noChangeAspect="1"/>
          </p:cNvGraphicFramePr>
          <p:nvPr>
            <p:extLst>
              <p:ext uri="{D42A27DB-BD31-4B8C-83A1-F6EECF244321}">
                <p14:modId xmlns:p14="http://schemas.microsoft.com/office/powerpoint/2010/main" val="3145802076"/>
              </p:ext>
            </p:extLst>
          </p:nvPr>
        </p:nvGraphicFramePr>
        <p:xfrm>
          <a:off x="325437" y="964862"/>
          <a:ext cx="8499475" cy="4602500"/>
        </p:xfrm>
        <a:graphic>
          <a:graphicData uri="http://schemas.openxmlformats.org/presentationml/2006/ole">
            <mc:AlternateContent xmlns:mc="http://schemas.openxmlformats.org/markup-compatibility/2006">
              <mc:Choice xmlns:v="urn:schemas-microsoft-com:vml" Requires="v">
                <p:oleObj spid="_x0000_s142379" name="Chart" r:id="rId5" imgW="8296224" imgH="3762296" progId="MSGraph.Chart.8">
                  <p:embed followColorScheme="full"/>
                </p:oleObj>
              </mc:Choice>
              <mc:Fallback>
                <p:oleObj name="Chart" r:id="rId5" imgW="8296224" imgH="3762296" progId="MSGraph.Chart.8">
                  <p:embed followColorScheme="full"/>
                  <p:pic>
                    <p:nvPicPr>
                      <p:cNvPr id="0" name=""/>
                      <p:cNvPicPr>
                        <a:picLocks noChangeAspect="1" noChangeArrowheads="1"/>
                      </p:cNvPicPr>
                      <p:nvPr/>
                    </p:nvPicPr>
                    <p:blipFill>
                      <a:blip r:embed="rId6"/>
                      <a:srcRect/>
                      <a:stretch>
                        <a:fillRect/>
                      </a:stretch>
                    </p:blipFill>
                    <p:spPr bwMode="gray">
                      <a:xfrm>
                        <a:off x="325437" y="964862"/>
                        <a:ext cx="8499475" cy="4602500"/>
                      </a:xfrm>
                      <a:prstGeom prst="rect">
                        <a:avLst/>
                      </a:prstGeom>
                      <a:noFill/>
                      <a:ln>
                        <a:noFill/>
                      </a:ln>
                      <a:extLst/>
                    </p:spPr>
                  </p:pic>
                </p:oleObj>
              </mc:Fallback>
            </mc:AlternateContent>
          </a:graphicData>
        </a:graphic>
      </p:graphicFrame>
      <p:sp>
        <p:nvSpPr>
          <p:cNvPr id="10249" name="AutoShape 14"/>
          <p:cNvSpPr>
            <a:spLocks noChangeArrowheads="1"/>
          </p:cNvSpPr>
          <p:nvPr/>
        </p:nvSpPr>
        <p:spPr bwMode="blackWhite">
          <a:xfrm>
            <a:off x="6653719" y="1092234"/>
            <a:ext cx="2147381" cy="954054"/>
          </a:xfrm>
          <a:prstGeom prst="wedgeRectCallout">
            <a:avLst>
              <a:gd name="adj1" fmla="val 41151"/>
              <a:gd name="adj2" fmla="val 11406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rgbClr val="FFFFFF"/>
              </a:buClr>
              <a:buFont typeface="Wingdings" panose="05000000000000000000" pitchFamily="2" charset="2"/>
              <a:buNone/>
            </a:pPr>
            <a:r>
              <a:rPr lang="en-US" sz="1600" b="1" dirty="0" smtClean="0">
                <a:solidFill>
                  <a:srgbClr val="FFFFFF"/>
                </a:solidFill>
              </a:rPr>
              <a:t>2014:Q1 marked </a:t>
            </a:r>
            <a:r>
              <a:rPr lang="en-US" sz="1600" b="1" dirty="0">
                <a:solidFill>
                  <a:srgbClr val="FFFFFF"/>
                </a:solidFill>
              </a:rPr>
              <a:t>the </a:t>
            </a:r>
            <a:r>
              <a:rPr lang="en-US" sz="1600" b="1" dirty="0" smtClean="0">
                <a:solidFill>
                  <a:srgbClr val="FFFFFF"/>
                </a:solidFill>
              </a:rPr>
              <a:t>16</a:t>
            </a:r>
            <a:r>
              <a:rPr lang="en-US" sz="1600" b="1" baseline="30000" dirty="0" smtClean="0">
                <a:solidFill>
                  <a:srgbClr val="FFFFFF"/>
                </a:solidFill>
              </a:rPr>
              <a:t>th</a:t>
            </a:r>
            <a:r>
              <a:rPr lang="en-US" sz="1600" b="1" dirty="0" smtClean="0">
                <a:solidFill>
                  <a:srgbClr val="FFFFFF"/>
                </a:solidFill>
              </a:rPr>
              <a:t> </a:t>
            </a:r>
            <a:r>
              <a:rPr lang="en-US" sz="1600" b="1" dirty="0">
                <a:solidFill>
                  <a:srgbClr val="FFFFFF"/>
                </a:solidFill>
              </a:rPr>
              <a:t>consecutive quarter of y-o-y growth</a:t>
            </a:r>
          </a:p>
        </p:txBody>
      </p:sp>
    </p:spTree>
    <p:custDataLst>
      <p:tags r:id="rId2"/>
    </p:custDataLst>
    <p:extLst>
      <p:ext uri="{BB962C8B-B14F-4D97-AF65-F5344CB8AC3E}">
        <p14:creationId xmlns:p14="http://schemas.microsoft.com/office/powerpoint/2010/main" val="420615359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105"/>
          <p:cNvSpPr>
            <a:spLocks noGrp="1" noChangeArrowheads="1"/>
          </p:cNvSpPr>
          <p:nvPr>
            <p:ph type="dt" sz="quarter" idx="10"/>
          </p:nvPr>
        </p:nvSpPr>
        <p:spPr/>
        <p:txBody>
          <a:bodyPr/>
          <a:lstStyle/>
          <a:p>
            <a:pPr>
              <a:defRPr/>
            </a:pPr>
            <a:r>
              <a:rPr lang="en-US"/>
              <a:t>12/01/09 - 9pm</a:t>
            </a:r>
          </a:p>
        </p:txBody>
      </p:sp>
      <p:sp>
        <p:nvSpPr>
          <p:cNvPr id="14341" name="Rectangle 110"/>
          <p:cNvSpPr>
            <a:spLocks noGrp="1" noChangeArrowheads="1"/>
          </p:cNvSpPr>
          <p:nvPr>
            <p:ph type="sldNum" sz="quarter" idx="12"/>
          </p:nvPr>
        </p:nvSpPr>
        <p:spPr/>
        <p:txBody>
          <a:bodyPr/>
          <a:lstStyle/>
          <a:p>
            <a:pPr>
              <a:defRPr/>
            </a:pPr>
            <a:fld id="{36C35B98-8E8C-46CC-95D7-758755714E8A}" type="slidenum">
              <a:rPr lang="en-US" smtClean="0"/>
              <a:pPr>
                <a:defRPr/>
              </a:pPr>
              <a:t>30</a:t>
            </a:fld>
            <a:endParaRPr lang="en-US" smtClean="0"/>
          </a:p>
        </p:txBody>
      </p:sp>
      <p:graphicFrame>
        <p:nvGraphicFramePr>
          <p:cNvPr id="10242" name="Object 11"/>
          <p:cNvGraphicFramePr>
            <a:graphicFrameLocks noChangeAspect="1"/>
          </p:cNvGraphicFramePr>
          <p:nvPr>
            <p:extLst/>
          </p:nvPr>
        </p:nvGraphicFramePr>
        <p:xfrm>
          <a:off x="373063" y="1136650"/>
          <a:ext cx="8188325" cy="4505325"/>
        </p:xfrm>
        <a:graphic>
          <a:graphicData uri="http://schemas.openxmlformats.org/presentationml/2006/ole">
            <mc:AlternateContent xmlns:mc="http://schemas.openxmlformats.org/markup-compatibility/2006">
              <mc:Choice xmlns:v="urn:schemas-microsoft-com:vml" Requires="v">
                <p:oleObj spid="_x0000_s159783" name="Chart" r:id="rId4" imgW="7829584" imgH="3848214" progId="MSGraph.Chart.8">
                  <p:embed followColorScheme="full"/>
                </p:oleObj>
              </mc:Choice>
              <mc:Fallback>
                <p:oleObj name="Chart" r:id="rId4" imgW="7829584" imgH="3848214" progId="MSGraph.Chart.8">
                  <p:embed followColorScheme="full"/>
                  <p:pic>
                    <p:nvPicPr>
                      <p:cNvPr id="0" name=""/>
                      <p:cNvPicPr>
                        <a:picLocks noChangeAspect="1" noChangeArrowheads="1"/>
                      </p:cNvPicPr>
                      <p:nvPr/>
                    </p:nvPicPr>
                    <p:blipFill>
                      <a:blip r:embed="rId5"/>
                      <a:srcRect/>
                      <a:stretch>
                        <a:fillRect/>
                      </a:stretch>
                    </p:blipFill>
                    <p:spPr bwMode="gray">
                      <a:xfrm>
                        <a:off x="373063" y="1136650"/>
                        <a:ext cx="8188325" cy="4505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5" name="Rectangle 2"/>
          <p:cNvSpPr>
            <a:spLocks noChangeArrowheads="1"/>
          </p:cNvSpPr>
          <p:nvPr/>
        </p:nvSpPr>
        <p:spPr bwMode="black">
          <a:xfrm>
            <a:off x="228600" y="1138238"/>
            <a:ext cx="1003300" cy="441325"/>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a:solidFill>
                  <a:srgbClr val="225A7A"/>
                </a:solidFill>
              </a:rPr>
              <a:t>(Millions of Units)</a:t>
            </a:r>
          </a:p>
        </p:txBody>
      </p:sp>
      <p:sp>
        <p:nvSpPr>
          <p:cNvPr id="10246" name="Rectangle 3"/>
          <p:cNvSpPr>
            <a:spLocks noGrp="1" noChangeArrowheads="1"/>
          </p:cNvSpPr>
          <p:nvPr>
            <p:ph type="title"/>
          </p:nvPr>
        </p:nvSpPr>
        <p:spPr/>
        <p:txBody>
          <a:bodyPr/>
          <a:lstStyle/>
          <a:p>
            <a:r>
              <a:rPr lang="en-US" smtClean="0"/>
              <a:t>Auto/Light Truck Sales, 1999-2015F</a:t>
            </a:r>
          </a:p>
        </p:txBody>
      </p:sp>
      <p:sp>
        <p:nvSpPr>
          <p:cNvPr id="10247" name="Rectangle 5"/>
          <p:cNvSpPr>
            <a:spLocks noChangeArrowheads="1"/>
          </p:cNvSpPr>
          <p:nvPr/>
        </p:nvSpPr>
        <p:spPr bwMode="auto">
          <a:xfrm>
            <a:off x="0" y="6580188"/>
            <a:ext cx="8404225" cy="28257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Sources: U.S. Department of Commerce; Blue Chip Economic Indicators, </a:t>
            </a:r>
            <a:r>
              <a:rPr lang="en-US" sz="1100" dirty="0" smtClean="0"/>
              <a:t>8/14 </a:t>
            </a:r>
            <a:r>
              <a:rPr lang="en-US" sz="1100" dirty="0"/>
              <a:t>issue (forecasts); Insurance Information Institute.</a:t>
            </a:r>
          </a:p>
        </p:txBody>
      </p:sp>
      <p:sp>
        <p:nvSpPr>
          <p:cNvPr id="2079750" name="Rectangle 6"/>
          <p:cNvSpPr>
            <a:spLocks noChangeArrowheads="1"/>
          </p:cNvSpPr>
          <p:nvPr/>
        </p:nvSpPr>
        <p:spPr bwMode="blackWhite">
          <a:xfrm>
            <a:off x="501650" y="5464175"/>
            <a:ext cx="8175625" cy="1036638"/>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a:solidFill>
                  <a:srgbClr val="FFFFFF"/>
                </a:solidFill>
              </a:rPr>
              <a:t>Yearly car/light truck sales will keep rising, in part replacing cars that were held onto in 2008-12. New vehicles will generate more physical damage insurance coverage but will be more expensive to repair.</a:t>
            </a:r>
            <a:br>
              <a:rPr lang="en-US" b="1">
                <a:solidFill>
                  <a:srgbClr val="FFFFFF"/>
                </a:solidFill>
              </a:rPr>
            </a:br>
            <a:r>
              <a:rPr lang="en-US" b="1">
                <a:solidFill>
                  <a:srgbClr val="FFFFFF"/>
                </a:solidFill>
              </a:rPr>
              <a:t>PP Auto premium might grow by 6%.</a:t>
            </a:r>
          </a:p>
        </p:txBody>
      </p:sp>
      <p:sp>
        <p:nvSpPr>
          <p:cNvPr id="2079752" name="AutoShape 8"/>
          <p:cNvSpPr>
            <a:spLocks noChangeArrowheads="1"/>
          </p:cNvSpPr>
          <p:nvPr/>
        </p:nvSpPr>
        <p:spPr bwMode="blackWhite">
          <a:xfrm>
            <a:off x="5535613" y="1054100"/>
            <a:ext cx="2724150" cy="735013"/>
          </a:xfrm>
          <a:prstGeom prst="wedgeRectCallout">
            <a:avLst>
              <a:gd name="adj1" fmla="val 35912"/>
              <a:gd name="adj2" fmla="val 92356"/>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400" b="1">
                <a:solidFill>
                  <a:schemeClr val="bg1"/>
                </a:solidFill>
              </a:rPr>
              <a:t>It seems likely that we’re back to new vehicle sales levels last seen pre-recession</a:t>
            </a:r>
          </a:p>
        </p:txBody>
      </p:sp>
      <p:sp>
        <p:nvSpPr>
          <p:cNvPr id="10" name="Oval 8"/>
          <p:cNvSpPr>
            <a:spLocks noChangeArrowheads="1"/>
          </p:cNvSpPr>
          <p:nvPr/>
        </p:nvSpPr>
        <p:spPr bwMode="auto">
          <a:xfrm rot="-5400000">
            <a:off x="4070350" y="1824038"/>
            <a:ext cx="814388" cy="963612"/>
          </a:xfrm>
          <a:prstGeom prst="ellipse">
            <a:avLst/>
          </a:prstGeom>
          <a:noFill/>
          <a:ln w="38100">
            <a:solidFill>
              <a:srgbClr val="FF00FF"/>
            </a:solidFill>
            <a:round/>
            <a:headEnd/>
            <a:tailEnd/>
          </a:ln>
        </p:spPr>
        <p:txBody>
          <a:bodyPr vert="eaVert" wrap="none" lIns="92075" tIns="46038" rIns="92075" bIns="46038" anchor="ctr"/>
          <a:lstStyle/>
          <a:p>
            <a:pPr eaLnBrk="0" hangingPunct="0">
              <a:spcBef>
                <a:spcPct val="50000"/>
              </a:spcBef>
              <a:buClr>
                <a:srgbClr val="FF3300"/>
              </a:buClr>
              <a:buFont typeface="Wingdings" pitchFamily="2" charset="2"/>
              <a:buNone/>
            </a:pPr>
            <a:endParaRPr lang="en-US" sz="1000">
              <a:latin typeface="Times New Roman" pitchFamily="18" charset="0"/>
            </a:endParaRPr>
          </a:p>
        </p:txBody>
      </p:sp>
      <p:sp>
        <p:nvSpPr>
          <p:cNvPr id="11" name="Oval 8"/>
          <p:cNvSpPr>
            <a:spLocks noChangeArrowheads="1"/>
          </p:cNvSpPr>
          <p:nvPr/>
        </p:nvSpPr>
        <p:spPr bwMode="auto">
          <a:xfrm rot="-5400000">
            <a:off x="7660481" y="1877220"/>
            <a:ext cx="815975" cy="963612"/>
          </a:xfrm>
          <a:prstGeom prst="ellipse">
            <a:avLst/>
          </a:prstGeom>
          <a:noFill/>
          <a:ln w="38100">
            <a:solidFill>
              <a:srgbClr val="FF00FF"/>
            </a:solidFill>
            <a:round/>
            <a:headEnd/>
            <a:tailEnd/>
          </a:ln>
        </p:spPr>
        <p:txBody>
          <a:bodyPr vert="eaVert" wrap="none" lIns="92075" tIns="46038" rIns="92075" bIns="46038" anchor="ctr"/>
          <a:lstStyle/>
          <a:p>
            <a:pPr eaLnBrk="0" hangingPunct="0">
              <a:spcBef>
                <a:spcPct val="50000"/>
              </a:spcBef>
              <a:buClr>
                <a:srgbClr val="FF3300"/>
              </a:buClr>
              <a:buFont typeface="Wingdings" pitchFamily="2" charset="2"/>
              <a:buNone/>
            </a:pPr>
            <a:endParaRPr lang="en-US" sz="1000">
              <a:latin typeface="Times New Roman" pitchFamily="18" charset="0"/>
            </a:endParaRPr>
          </a:p>
        </p:txBody>
      </p:sp>
    </p:spTree>
    <p:extLst>
      <p:ext uri="{BB962C8B-B14F-4D97-AF65-F5344CB8AC3E}">
        <p14:creationId xmlns:p14="http://schemas.microsoft.com/office/powerpoint/2010/main" val="151010495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700"/>
                                  </p:stCondLst>
                                  <p:childTnLst>
                                    <p:set>
                                      <p:cBhvr>
                                        <p:cTn id="6" dur="1" fill="hold">
                                          <p:stCondLst>
                                            <p:cond delay="0"/>
                                          </p:stCondLst>
                                        </p:cTn>
                                        <p:tgtEl>
                                          <p:spTgt spid="2079752"/>
                                        </p:tgtEl>
                                        <p:attrNameLst>
                                          <p:attrName>style.visibility</p:attrName>
                                        </p:attrNameLst>
                                      </p:cBhvr>
                                      <p:to>
                                        <p:strVal val="visible"/>
                                      </p:to>
                                    </p:set>
                                    <p:animEffect transition="in" filter="wipe(right)">
                                      <p:cBhvr>
                                        <p:cTn id="7" dur="500"/>
                                        <p:tgtEl>
                                          <p:spTgt spid="2079752"/>
                                        </p:tgtEl>
                                      </p:cBhvr>
                                    </p:animEffect>
                                  </p:childTnLst>
                                </p:cTn>
                              </p:par>
                            </p:childTnLst>
                          </p:cTn>
                        </p:par>
                        <p:par>
                          <p:cTn id="8" fill="hold">
                            <p:stCondLst>
                              <p:cond delay="1200"/>
                            </p:stCondLst>
                            <p:childTnLst>
                              <p:par>
                                <p:cTn id="9" presetID="23" presetClass="entr" presetSubtype="16" fill="hold" grpId="0" nodeType="afterEffect">
                                  <p:stCondLst>
                                    <p:cond delay="700"/>
                                  </p:stCondLst>
                                  <p:childTnLst>
                                    <p:set>
                                      <p:cBhvr>
                                        <p:cTn id="10" dur="1" fill="hold">
                                          <p:stCondLst>
                                            <p:cond delay="0"/>
                                          </p:stCondLst>
                                        </p:cTn>
                                        <p:tgtEl>
                                          <p:spTgt spid="2079750"/>
                                        </p:tgtEl>
                                        <p:attrNameLst>
                                          <p:attrName>style.visibility</p:attrName>
                                        </p:attrNameLst>
                                      </p:cBhvr>
                                      <p:to>
                                        <p:strVal val="visible"/>
                                      </p:to>
                                    </p:set>
                                    <p:anim calcmode="lin" valueType="num">
                                      <p:cBhvr>
                                        <p:cTn id="11" dur="500" fill="hold"/>
                                        <p:tgtEl>
                                          <p:spTgt spid="2079750"/>
                                        </p:tgtEl>
                                        <p:attrNameLst>
                                          <p:attrName>ppt_w</p:attrName>
                                        </p:attrNameLst>
                                      </p:cBhvr>
                                      <p:tavLst>
                                        <p:tav tm="0">
                                          <p:val>
                                            <p:fltVal val="0"/>
                                          </p:val>
                                        </p:tav>
                                        <p:tav tm="100000">
                                          <p:val>
                                            <p:strVal val="#ppt_w"/>
                                          </p:val>
                                        </p:tav>
                                      </p:tavLst>
                                    </p:anim>
                                    <p:anim calcmode="lin" valueType="num">
                                      <p:cBhvr>
                                        <p:cTn id="12" dur="500" fill="hold"/>
                                        <p:tgtEl>
                                          <p:spTgt spid="2079750"/>
                                        </p:tgtEl>
                                        <p:attrNameLst>
                                          <p:attrName>ppt_h</p:attrName>
                                        </p:attrNameLst>
                                      </p:cBhvr>
                                      <p:tavLst>
                                        <p:tav tm="0">
                                          <p:val>
                                            <p:fltVal val="0"/>
                                          </p:val>
                                        </p:tav>
                                        <p:tav tm="100000">
                                          <p:val>
                                            <p:strVal val="#ppt_h"/>
                                          </p:val>
                                        </p:tav>
                                      </p:tavLst>
                                    </p:anim>
                                  </p:childTnLst>
                                </p:cTn>
                              </p:par>
                            </p:childTnLst>
                          </p:cTn>
                        </p:par>
                        <p:par>
                          <p:cTn id="13" fill="hold">
                            <p:stCondLst>
                              <p:cond delay="2400"/>
                            </p:stCondLst>
                            <p:childTnLst>
                              <p:par>
                                <p:cTn id="14" presetID="17" presetClass="entr" presetSubtype="4" fill="hold" grpId="0" nodeType="afterEffect">
                                  <p:stCondLst>
                                    <p:cond delay="1000"/>
                                  </p:stCondLst>
                                  <p:childTnLst>
                                    <p:set>
                                      <p:cBhvr>
                                        <p:cTn id="15" dur="1" fill="hold">
                                          <p:stCondLst>
                                            <p:cond delay="0"/>
                                          </p:stCondLst>
                                        </p:cTn>
                                        <p:tgtEl>
                                          <p:spTgt spid="10"/>
                                        </p:tgtEl>
                                        <p:attrNameLst>
                                          <p:attrName>style.visibility</p:attrName>
                                        </p:attrNameLst>
                                      </p:cBhvr>
                                      <p:to>
                                        <p:strVal val="visible"/>
                                      </p:to>
                                    </p:set>
                                    <p:anim calcmode="lin" valueType="num">
                                      <p:cBhvr>
                                        <p:cTn id="16" dur="500" fill="hold"/>
                                        <p:tgtEl>
                                          <p:spTgt spid="10"/>
                                        </p:tgtEl>
                                        <p:attrNameLst>
                                          <p:attrName>ppt_x</p:attrName>
                                        </p:attrNameLst>
                                      </p:cBhvr>
                                      <p:tavLst>
                                        <p:tav tm="0">
                                          <p:val>
                                            <p:strVal val="#ppt_x"/>
                                          </p:val>
                                        </p:tav>
                                        <p:tav tm="100000">
                                          <p:val>
                                            <p:strVal val="#ppt_x"/>
                                          </p:val>
                                        </p:tav>
                                      </p:tavLst>
                                    </p:anim>
                                    <p:anim calcmode="lin" valueType="num">
                                      <p:cBhvr>
                                        <p:cTn id="17" dur="500" fill="hold"/>
                                        <p:tgtEl>
                                          <p:spTgt spid="10"/>
                                        </p:tgtEl>
                                        <p:attrNameLst>
                                          <p:attrName>ppt_y</p:attrName>
                                        </p:attrNameLst>
                                      </p:cBhvr>
                                      <p:tavLst>
                                        <p:tav tm="0">
                                          <p:val>
                                            <p:strVal val="#ppt_y+#ppt_h/2"/>
                                          </p:val>
                                        </p:tav>
                                        <p:tav tm="100000">
                                          <p:val>
                                            <p:strVal val="#ppt_y"/>
                                          </p:val>
                                        </p:tav>
                                      </p:tavLst>
                                    </p:anim>
                                    <p:anim calcmode="lin" valueType="num">
                                      <p:cBhvr>
                                        <p:cTn id="18" dur="500" fill="hold"/>
                                        <p:tgtEl>
                                          <p:spTgt spid="10"/>
                                        </p:tgtEl>
                                        <p:attrNameLst>
                                          <p:attrName>ppt_w</p:attrName>
                                        </p:attrNameLst>
                                      </p:cBhvr>
                                      <p:tavLst>
                                        <p:tav tm="0">
                                          <p:val>
                                            <p:strVal val="#ppt_w"/>
                                          </p:val>
                                        </p:tav>
                                        <p:tav tm="100000">
                                          <p:val>
                                            <p:strVal val="#ppt_w"/>
                                          </p:val>
                                        </p:tav>
                                      </p:tavLst>
                                    </p:anim>
                                    <p:anim calcmode="lin" valueType="num">
                                      <p:cBhvr>
                                        <p:cTn id="19" dur="500" fill="hold"/>
                                        <p:tgtEl>
                                          <p:spTgt spid="10"/>
                                        </p:tgtEl>
                                        <p:attrNameLst>
                                          <p:attrName>ppt_h</p:attrName>
                                        </p:attrNameLst>
                                      </p:cBhvr>
                                      <p:tavLst>
                                        <p:tav tm="0">
                                          <p:val>
                                            <p:fltVal val="0"/>
                                          </p:val>
                                        </p:tav>
                                        <p:tav tm="100000">
                                          <p:val>
                                            <p:strVal val="#ppt_h"/>
                                          </p:val>
                                        </p:tav>
                                      </p:tavLst>
                                    </p:anim>
                                  </p:childTnLst>
                                </p:cTn>
                              </p:par>
                            </p:childTnLst>
                          </p:cTn>
                        </p:par>
                        <p:par>
                          <p:cTn id="20" fill="hold">
                            <p:stCondLst>
                              <p:cond delay="3900"/>
                            </p:stCondLst>
                            <p:childTnLst>
                              <p:par>
                                <p:cTn id="21" presetID="17" presetClass="entr" presetSubtype="4" fill="hold" grpId="0" nodeType="afterEffect">
                                  <p:stCondLst>
                                    <p:cond delay="1000"/>
                                  </p:stCondLst>
                                  <p:childTnLst>
                                    <p:set>
                                      <p:cBhvr>
                                        <p:cTn id="22" dur="1" fill="hold">
                                          <p:stCondLst>
                                            <p:cond delay="0"/>
                                          </p:stCondLst>
                                        </p:cTn>
                                        <p:tgtEl>
                                          <p:spTgt spid="11"/>
                                        </p:tgtEl>
                                        <p:attrNameLst>
                                          <p:attrName>style.visibility</p:attrName>
                                        </p:attrNameLst>
                                      </p:cBhvr>
                                      <p:to>
                                        <p:strVal val="visible"/>
                                      </p:to>
                                    </p:set>
                                    <p:anim calcmode="lin" valueType="num">
                                      <p:cBhvr>
                                        <p:cTn id="23" dur="500" fill="hold"/>
                                        <p:tgtEl>
                                          <p:spTgt spid="11"/>
                                        </p:tgtEl>
                                        <p:attrNameLst>
                                          <p:attrName>ppt_x</p:attrName>
                                        </p:attrNameLst>
                                      </p:cBhvr>
                                      <p:tavLst>
                                        <p:tav tm="0">
                                          <p:val>
                                            <p:strVal val="#ppt_x"/>
                                          </p:val>
                                        </p:tav>
                                        <p:tav tm="100000">
                                          <p:val>
                                            <p:strVal val="#ppt_x"/>
                                          </p:val>
                                        </p:tav>
                                      </p:tavLst>
                                    </p:anim>
                                    <p:anim calcmode="lin" valueType="num">
                                      <p:cBhvr>
                                        <p:cTn id="24" dur="500" fill="hold"/>
                                        <p:tgtEl>
                                          <p:spTgt spid="11"/>
                                        </p:tgtEl>
                                        <p:attrNameLst>
                                          <p:attrName>ppt_y</p:attrName>
                                        </p:attrNameLst>
                                      </p:cBhvr>
                                      <p:tavLst>
                                        <p:tav tm="0">
                                          <p:val>
                                            <p:strVal val="#ppt_y+#ppt_h/2"/>
                                          </p:val>
                                        </p:tav>
                                        <p:tav tm="100000">
                                          <p:val>
                                            <p:strVal val="#ppt_y"/>
                                          </p:val>
                                        </p:tav>
                                      </p:tavLst>
                                    </p:anim>
                                    <p:anim calcmode="lin" valueType="num">
                                      <p:cBhvr>
                                        <p:cTn id="25" dur="500" fill="hold"/>
                                        <p:tgtEl>
                                          <p:spTgt spid="11"/>
                                        </p:tgtEl>
                                        <p:attrNameLst>
                                          <p:attrName>ppt_w</p:attrName>
                                        </p:attrNameLst>
                                      </p:cBhvr>
                                      <p:tavLst>
                                        <p:tav tm="0">
                                          <p:val>
                                            <p:strVal val="#ppt_w"/>
                                          </p:val>
                                        </p:tav>
                                        <p:tav tm="100000">
                                          <p:val>
                                            <p:strVal val="#ppt_w"/>
                                          </p:val>
                                        </p:tav>
                                      </p:tavLst>
                                    </p:anim>
                                    <p:anim calcmode="lin" valueType="num">
                                      <p:cBhvr>
                                        <p:cTn id="26"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9750" grpId="0" animBg="1"/>
      <p:bldP spid="2079752" grpId="0" animBg="1"/>
      <p:bldP spid="10" grpId="0" animBg="1"/>
      <p:bldP spid="1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r>
              <a:rPr lang="en-US" sz="900">
                <a:solidFill>
                  <a:schemeClr val="bg1"/>
                </a:solidFill>
              </a:rPr>
              <a:t>12/01/09 - 9pm</a:t>
            </a:r>
          </a:p>
        </p:txBody>
      </p:sp>
      <p:sp>
        <p:nvSpPr>
          <p:cNvPr id="13315"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lnSpc>
                <a:spcPct val="85000"/>
              </a:lnSpc>
              <a:spcBef>
                <a:spcPct val="20000"/>
              </a:spcBef>
              <a:buClrTx/>
              <a:buFontTx/>
              <a:buNone/>
            </a:pPr>
            <a:r>
              <a:rPr lang="en-US" sz="900">
                <a:solidFill>
                  <a:schemeClr val="bg1"/>
                </a:solidFill>
              </a:rPr>
              <a:t>eSlide – P6466 – The Financial Crisis and the Future of the P/C</a:t>
            </a:r>
          </a:p>
        </p:txBody>
      </p:sp>
      <p:sp>
        <p:nvSpPr>
          <p:cNvPr id="13316"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D085B7E2-8966-459E-B205-FBEB6FC2D20D}" type="slidenum">
              <a:rPr lang="en-US" sz="900"/>
              <a:pPr algn="r">
                <a:lnSpc>
                  <a:spcPct val="85000"/>
                </a:lnSpc>
                <a:spcBef>
                  <a:spcPct val="20000"/>
                </a:spcBef>
                <a:buClrTx/>
                <a:buFontTx/>
                <a:buNone/>
              </a:pPr>
              <a:t>31</a:t>
            </a:fld>
            <a:endParaRPr lang="en-US" sz="900"/>
          </a:p>
        </p:txBody>
      </p:sp>
      <p:sp>
        <p:nvSpPr>
          <p:cNvPr id="13317" name="Rectangle 7"/>
          <p:cNvSpPr>
            <a:spLocks noGrp="1" noChangeArrowheads="1"/>
          </p:cNvSpPr>
          <p:nvPr>
            <p:ph type="title" idx="4294967295"/>
          </p:nvPr>
        </p:nvSpPr>
        <p:spPr>
          <a:xfrm>
            <a:off x="565150" y="147638"/>
            <a:ext cx="7102475" cy="860425"/>
          </a:xfrm>
        </p:spPr>
        <p:txBody>
          <a:bodyPr/>
          <a:lstStyle/>
          <a:p>
            <a:r>
              <a:rPr lang="en-US" dirty="0" smtClean="0">
                <a:latin typeface="Arial" panose="020B0604020202020204" pitchFamily="34" charset="0"/>
              </a:rPr>
              <a:t>Auto Loans and other </a:t>
            </a:r>
            <a:r>
              <a:rPr lang="en-US" dirty="0" err="1" smtClean="0">
                <a:latin typeface="Arial" panose="020B0604020202020204" pitchFamily="34" charset="0"/>
              </a:rPr>
              <a:t>Nonrevolving</a:t>
            </a:r>
            <a:r>
              <a:rPr lang="en-US" dirty="0" smtClean="0">
                <a:latin typeface="Arial" panose="020B0604020202020204" pitchFamily="34" charset="0"/>
              </a:rPr>
              <a:t/>
            </a:r>
            <a:br>
              <a:rPr lang="en-US" dirty="0" smtClean="0">
                <a:latin typeface="Arial" panose="020B0604020202020204" pitchFamily="34" charset="0"/>
              </a:rPr>
            </a:br>
            <a:r>
              <a:rPr lang="en-US" dirty="0" smtClean="0">
                <a:latin typeface="Arial" panose="020B0604020202020204" pitchFamily="34" charset="0"/>
              </a:rPr>
              <a:t>Credit Outstanding, 1990–2014*</a:t>
            </a:r>
          </a:p>
        </p:txBody>
      </p:sp>
      <p:sp>
        <p:nvSpPr>
          <p:cNvPr id="13318" name="Text Box 5"/>
          <p:cNvSpPr txBox="1">
            <a:spLocks noChangeArrowheads="1"/>
          </p:cNvSpPr>
          <p:nvPr/>
        </p:nvSpPr>
        <p:spPr bwMode="auto">
          <a:xfrm>
            <a:off x="0" y="5997575"/>
            <a:ext cx="87249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r>
              <a:rPr lang="en-US" sz="1100" dirty="0"/>
              <a:t>Note: Recessions indicated by gray shaded columns.  *Seasonally adjusted; Latest data is </a:t>
            </a:r>
            <a:r>
              <a:rPr lang="en-US" sz="1100"/>
              <a:t>for </a:t>
            </a:r>
            <a:r>
              <a:rPr lang="en-US" sz="1100" smtClean="0"/>
              <a:t>June </a:t>
            </a:r>
            <a:r>
              <a:rPr lang="en-US" sz="1100" dirty="0" smtClean="0"/>
              <a:t>2014, </a:t>
            </a:r>
            <a:r>
              <a:rPr lang="en-US" sz="1100" dirty="0"/>
              <a:t>preliminary</a:t>
            </a:r>
          </a:p>
          <a:p>
            <a:pPr>
              <a:lnSpc>
                <a:spcPct val="85000"/>
              </a:lnSpc>
              <a:spcBef>
                <a:spcPct val="25000"/>
              </a:spcBef>
              <a:buFont typeface="Wingdings" panose="05000000000000000000" pitchFamily="2" charset="2"/>
              <a:buNone/>
            </a:pPr>
            <a:r>
              <a:rPr lang="en-US" sz="1100" dirty="0"/>
              <a:t>Sources: Federal Reserve at </a:t>
            </a:r>
            <a:r>
              <a:rPr lang="en-US" sz="1100" dirty="0">
                <a:hlinkClick r:id="rId4"/>
              </a:rPr>
              <a:t>http://www.federalreserve.gov/datadownload/Download.aspx?rel=G19&amp;series=8ee7aa36107a130bcc862d44824a3b86&amp;lastObs=&amp;from=&amp;to=&amp;filetype=csv&amp;label=include&amp;layout=seriescolumn&amp;type=package</a:t>
            </a:r>
            <a:r>
              <a:rPr lang="en-US" sz="1100" dirty="0"/>
              <a:t> </a:t>
            </a:r>
            <a:br>
              <a:rPr lang="en-US" sz="1100" dirty="0"/>
            </a:br>
            <a:r>
              <a:rPr lang="en-US" sz="1100" dirty="0"/>
              <a:t>National Bureau of Economic Research (recession dates); Insurance Information Institutes.</a:t>
            </a:r>
          </a:p>
        </p:txBody>
      </p:sp>
      <p:graphicFrame>
        <p:nvGraphicFramePr>
          <p:cNvPr id="13319" name="Object 2"/>
          <p:cNvGraphicFramePr>
            <a:graphicFrameLocks noChangeAspect="1"/>
          </p:cNvGraphicFramePr>
          <p:nvPr>
            <p:extLst/>
          </p:nvPr>
        </p:nvGraphicFramePr>
        <p:xfrm>
          <a:off x="244475" y="1273175"/>
          <a:ext cx="8404225" cy="4838700"/>
        </p:xfrm>
        <a:graphic>
          <a:graphicData uri="http://schemas.openxmlformats.org/presentationml/2006/ole">
            <mc:AlternateContent xmlns:mc="http://schemas.openxmlformats.org/markup-compatibility/2006">
              <mc:Choice xmlns:v="urn:schemas-microsoft-com:vml" Requires="v">
                <p:oleObj spid="_x0000_s188443" name="Chart" r:id="rId5" imgW="8343967" imgH="4381555" progId="MSGraph.Chart.8">
                  <p:embed followColorScheme="full"/>
                </p:oleObj>
              </mc:Choice>
              <mc:Fallback>
                <p:oleObj name="Chart" r:id="rId5" imgW="8343967" imgH="4381555" progId="MSGraph.Chart.8">
                  <p:embed followColorScheme="full"/>
                  <p:pic>
                    <p:nvPicPr>
                      <p:cNvPr id="0" name=""/>
                      <p:cNvPicPr>
                        <a:picLocks noChangeAspect="1" noChangeArrowheads="1"/>
                      </p:cNvPicPr>
                      <p:nvPr/>
                    </p:nvPicPr>
                    <p:blipFill>
                      <a:blip r:embed="rId6"/>
                      <a:srcRect/>
                      <a:stretch>
                        <a:fillRect/>
                      </a:stretch>
                    </p:blipFill>
                    <p:spPr bwMode="auto">
                      <a:xfrm>
                        <a:off x="244475" y="1273175"/>
                        <a:ext cx="8404225"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Oval 8"/>
          <p:cNvSpPr>
            <a:spLocks noChangeArrowheads="1"/>
          </p:cNvSpPr>
          <p:nvPr/>
        </p:nvSpPr>
        <p:spPr bwMode="auto">
          <a:xfrm rot="16200000">
            <a:off x="6783667" y="2474893"/>
            <a:ext cx="661727" cy="1332211"/>
          </a:xfrm>
          <a:prstGeom prst="ellipse">
            <a:avLst/>
          </a:prstGeom>
          <a:noFill/>
          <a:ln w="38100">
            <a:solidFill>
              <a:srgbClr val="FF00FF"/>
            </a:solidFill>
            <a:round/>
            <a:headEnd/>
            <a:tailEnd/>
          </a:ln>
          <a:extLst>
            <a:ext uri="{909E8E84-426E-40DD-AFC4-6F175D3DCCD1}">
              <a14:hiddenFill xmlns:a14="http://schemas.microsoft.com/office/drawing/2010/main">
                <a:solidFill>
                  <a:srgbClr val="FFFFFF"/>
                </a:solidFill>
              </a14:hiddenFill>
            </a:ext>
          </a:extLst>
        </p:spPr>
        <p:txBody>
          <a:bodyPr vert="eaVert" wrap="none" lIns="92075" tIns="46038" rIns="92075" bIns="4603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100000"/>
              </a:lnSpc>
              <a:spcBef>
                <a:spcPct val="50000"/>
              </a:spcBef>
              <a:buClr>
                <a:srgbClr val="FF3300"/>
              </a:buClr>
              <a:buFont typeface="Wingdings" panose="05000000000000000000" pitchFamily="2" charset="2"/>
              <a:buNone/>
            </a:pPr>
            <a:endParaRPr lang="en-US" sz="1000">
              <a:latin typeface="Times New Roman" panose="02020603050405020304" pitchFamily="18" charset="0"/>
            </a:endParaRPr>
          </a:p>
        </p:txBody>
      </p:sp>
      <p:sp>
        <p:nvSpPr>
          <p:cNvPr id="11" name="AutoShape 38"/>
          <p:cNvSpPr>
            <a:spLocks noChangeArrowheads="1"/>
          </p:cNvSpPr>
          <p:nvPr/>
        </p:nvSpPr>
        <p:spPr bwMode="blackWhite">
          <a:xfrm>
            <a:off x="3630439" y="2239963"/>
            <a:ext cx="2447925" cy="733425"/>
          </a:xfrm>
          <a:prstGeom prst="wedgeRectCallout">
            <a:avLst>
              <a:gd name="adj1" fmla="val 66530"/>
              <a:gd name="adj2" fmla="val 58966"/>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a:solidFill>
                  <a:schemeClr val="bg1"/>
                </a:solidFill>
              </a:rPr>
              <a:t>No growth in outstanding nonrevolving credit for three years</a:t>
            </a:r>
          </a:p>
        </p:txBody>
      </p:sp>
      <p:sp>
        <p:nvSpPr>
          <p:cNvPr id="13322" name="Date Placeholder 1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r>
              <a:rPr lang="en-US" sz="900" smtClean="0">
                <a:solidFill>
                  <a:schemeClr val="bg1"/>
                </a:solidFill>
              </a:rPr>
              <a:t>12/01/09 - 9pm</a:t>
            </a:r>
          </a:p>
        </p:txBody>
      </p:sp>
      <p:sp>
        <p:nvSpPr>
          <p:cNvPr id="13323" name="Slide Number Placeholder 1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ACD2761C-8BA0-4212-92BD-57E53FE398F1}" type="slidenum">
              <a:rPr lang="en-US" sz="900" smtClean="0"/>
              <a:pPr>
                <a:lnSpc>
                  <a:spcPct val="85000"/>
                </a:lnSpc>
                <a:spcBef>
                  <a:spcPct val="20000"/>
                </a:spcBef>
                <a:buClrTx/>
                <a:buFontTx/>
                <a:buNone/>
              </a:pPr>
              <a:t>31</a:t>
            </a:fld>
            <a:endParaRPr lang="en-US" sz="900" smtClean="0"/>
          </a:p>
        </p:txBody>
      </p:sp>
      <p:sp>
        <p:nvSpPr>
          <p:cNvPr id="13324" name="TextBox 13"/>
          <p:cNvSpPr txBox="1">
            <a:spLocks noChangeArrowheads="1"/>
          </p:cNvSpPr>
          <p:nvPr/>
        </p:nvSpPr>
        <p:spPr bwMode="auto">
          <a:xfrm>
            <a:off x="219075" y="1076325"/>
            <a:ext cx="1219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sz="1400"/>
              <a:t>$ Billions</a:t>
            </a:r>
          </a:p>
        </p:txBody>
      </p:sp>
      <p:sp>
        <p:nvSpPr>
          <p:cNvPr id="13" name="AutoShape 38"/>
          <p:cNvSpPr>
            <a:spLocks noChangeArrowheads="1"/>
          </p:cNvSpPr>
          <p:nvPr/>
        </p:nvSpPr>
        <p:spPr bwMode="blackWhite">
          <a:xfrm>
            <a:off x="7319664" y="4129087"/>
            <a:ext cx="1066800" cy="636588"/>
          </a:xfrm>
          <a:prstGeom prst="wedgeRectCallout">
            <a:avLst>
              <a:gd name="adj1" fmla="val -20477"/>
              <a:gd name="adj2" fmla="val -205759"/>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a:solidFill>
                  <a:schemeClr val="bg1"/>
                </a:solidFill>
              </a:rPr>
              <a:t>Spurt began in Dec. 2010</a:t>
            </a:r>
          </a:p>
        </p:txBody>
      </p:sp>
      <p:sp>
        <p:nvSpPr>
          <p:cNvPr id="14" name="AutoShape 38"/>
          <p:cNvSpPr>
            <a:spLocks noChangeArrowheads="1"/>
          </p:cNvSpPr>
          <p:nvPr/>
        </p:nvSpPr>
        <p:spPr bwMode="blackWhite">
          <a:xfrm>
            <a:off x="6118310" y="1105371"/>
            <a:ext cx="1992439" cy="733425"/>
          </a:xfrm>
          <a:prstGeom prst="wedgeRectCallout">
            <a:avLst>
              <a:gd name="adj1" fmla="val 61986"/>
              <a:gd name="adj2" fmla="val 75013"/>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dirty="0">
                <a:solidFill>
                  <a:schemeClr val="bg1"/>
                </a:solidFill>
              </a:rPr>
              <a:t>O</a:t>
            </a:r>
            <a:r>
              <a:rPr lang="en-US" sz="1400" b="1" dirty="0" smtClean="0">
                <a:solidFill>
                  <a:schemeClr val="bg1"/>
                </a:solidFill>
              </a:rPr>
              <a:t>utstanding </a:t>
            </a:r>
            <a:r>
              <a:rPr lang="en-US" sz="1400" b="1" dirty="0" err="1">
                <a:solidFill>
                  <a:schemeClr val="bg1"/>
                </a:solidFill>
              </a:rPr>
              <a:t>nonrevolving</a:t>
            </a:r>
            <a:r>
              <a:rPr lang="en-US" sz="1400" b="1" dirty="0">
                <a:solidFill>
                  <a:schemeClr val="bg1"/>
                </a:solidFill>
              </a:rPr>
              <a:t> credit </a:t>
            </a:r>
            <a:r>
              <a:rPr lang="en-US" sz="1400" b="1" dirty="0" smtClean="0">
                <a:solidFill>
                  <a:schemeClr val="bg1"/>
                </a:solidFill>
              </a:rPr>
              <a:t>grew by 7.8% in 2013</a:t>
            </a:r>
            <a:endParaRPr lang="en-US" sz="1400" b="1" dirty="0">
              <a:solidFill>
                <a:schemeClr val="bg1"/>
              </a:solidFill>
            </a:endParaRPr>
          </a:p>
        </p:txBody>
      </p:sp>
    </p:spTree>
    <p:extLst>
      <p:ext uri="{BB962C8B-B14F-4D97-AF65-F5344CB8AC3E}">
        <p14:creationId xmlns:p14="http://schemas.microsoft.com/office/powerpoint/2010/main" val="5017395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4"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ppt_x</p:attrName>
                                        </p:attrNameLst>
                                      </p:cBhvr>
                                      <p:tavLst>
                                        <p:tav tm="0">
                                          <p:val>
                                            <p:strVal val="#ppt_x"/>
                                          </p:val>
                                        </p:tav>
                                        <p:tav tm="100000">
                                          <p:val>
                                            <p:strVal val="#ppt_x"/>
                                          </p:val>
                                        </p:tav>
                                      </p:tavLst>
                                    </p:anim>
                                    <p:anim calcmode="lin" valueType="num">
                                      <p:cBhvr>
                                        <p:cTn id="8" dur="500" fill="hold"/>
                                        <p:tgtEl>
                                          <p:spTgt spid="10"/>
                                        </p:tgtEl>
                                        <p:attrNameLst>
                                          <p:attrName>ppt_y</p:attrName>
                                        </p:attrNameLst>
                                      </p:cBhvr>
                                      <p:tavLst>
                                        <p:tav tm="0">
                                          <p:val>
                                            <p:strVal val="#ppt_y+#ppt_h/2"/>
                                          </p:val>
                                        </p:tav>
                                        <p:tav tm="100000">
                                          <p:val>
                                            <p:strVal val="#ppt_y"/>
                                          </p:val>
                                        </p:tav>
                                      </p:tavLst>
                                    </p:anim>
                                    <p:anim calcmode="lin" valueType="num">
                                      <p:cBhvr>
                                        <p:cTn id="9" dur="500" fill="hold"/>
                                        <p:tgtEl>
                                          <p:spTgt spid="10"/>
                                        </p:tgtEl>
                                        <p:attrNameLst>
                                          <p:attrName>ppt_w</p:attrName>
                                        </p:attrNameLst>
                                      </p:cBhvr>
                                      <p:tavLst>
                                        <p:tav tm="0">
                                          <p:val>
                                            <p:strVal val="#ppt_w"/>
                                          </p:val>
                                        </p:tav>
                                        <p:tav tm="100000">
                                          <p:val>
                                            <p:strVal val="#ppt_w"/>
                                          </p:val>
                                        </p:tav>
                                      </p:tavLst>
                                    </p:anim>
                                    <p:anim calcmode="lin" valueType="num">
                                      <p:cBhvr>
                                        <p:cTn id="10" dur="500" fill="hold"/>
                                        <p:tgtEl>
                                          <p:spTgt spid="10"/>
                                        </p:tgtEl>
                                        <p:attrNameLst>
                                          <p:attrName>ppt_h</p:attrName>
                                        </p:attrNameLst>
                                      </p:cBhvr>
                                      <p:tavLst>
                                        <p:tav tm="0">
                                          <p:val>
                                            <p:fltVal val="0"/>
                                          </p:val>
                                        </p:tav>
                                        <p:tav tm="100000">
                                          <p:val>
                                            <p:strVal val="#ppt_h"/>
                                          </p:val>
                                        </p:tav>
                                      </p:tavLst>
                                    </p:anim>
                                  </p:childTnLst>
                                </p:cTn>
                              </p:par>
                            </p:childTnLst>
                          </p:cTn>
                        </p:par>
                        <p:par>
                          <p:cTn id="11" fill="hold" nodeType="afterGroup">
                            <p:stCondLst>
                              <p:cond delay="1500"/>
                            </p:stCondLst>
                            <p:childTnLst>
                              <p:par>
                                <p:cTn id="12" presetID="22" presetClass="entr" presetSubtype="8" fill="hold" grpId="0" nodeType="afterEffect">
                                  <p:stCondLst>
                                    <p:cond delay="50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500"/>
                                        <p:tgtEl>
                                          <p:spTgt spid="11"/>
                                        </p:tgtEl>
                                      </p:cBhvr>
                                    </p:animEffect>
                                  </p:childTnLst>
                                </p:cTn>
                              </p:par>
                            </p:childTnLst>
                          </p:cTn>
                        </p:par>
                        <p:par>
                          <p:cTn id="15" fill="hold" nodeType="afterGroup">
                            <p:stCondLst>
                              <p:cond delay="2500"/>
                            </p:stCondLst>
                            <p:childTnLst>
                              <p:par>
                                <p:cTn id="16" presetID="22" presetClass="entr" presetSubtype="8" fill="hold" grpId="0" nodeType="afterEffect">
                                  <p:stCondLst>
                                    <p:cond delay="500"/>
                                  </p:stCondLst>
                                  <p:childTnLst>
                                    <p:set>
                                      <p:cBhvr>
                                        <p:cTn id="17" dur="1" fill="hold">
                                          <p:stCondLst>
                                            <p:cond delay="0"/>
                                          </p:stCondLst>
                                        </p:cTn>
                                        <p:tgtEl>
                                          <p:spTgt spid="13"/>
                                        </p:tgtEl>
                                        <p:attrNameLst>
                                          <p:attrName>style.visibility</p:attrName>
                                        </p:attrNameLst>
                                      </p:cBhvr>
                                      <p:to>
                                        <p:strVal val="visible"/>
                                      </p:to>
                                    </p:set>
                                    <p:animEffect transition="in" filter="wipe(left)">
                                      <p:cBhvr>
                                        <p:cTn id="18" dur="500"/>
                                        <p:tgtEl>
                                          <p:spTgt spid="13"/>
                                        </p:tgtEl>
                                      </p:cBhvr>
                                    </p:animEffect>
                                  </p:childTnLst>
                                </p:cTn>
                              </p:par>
                            </p:childTnLst>
                          </p:cTn>
                        </p:par>
                        <p:par>
                          <p:cTn id="19" fill="hold">
                            <p:stCondLst>
                              <p:cond delay="3500"/>
                            </p:stCondLst>
                            <p:childTnLst>
                              <p:par>
                                <p:cTn id="20" presetID="22" presetClass="entr" presetSubtype="8" fill="hold" grpId="0" nodeType="afterEffect">
                                  <p:stCondLst>
                                    <p:cond delay="500"/>
                                  </p:stCondLst>
                                  <p:childTnLst>
                                    <p:set>
                                      <p:cBhvr>
                                        <p:cTn id="21" dur="1" fill="hold">
                                          <p:stCondLst>
                                            <p:cond delay="0"/>
                                          </p:stCondLst>
                                        </p:cTn>
                                        <p:tgtEl>
                                          <p:spTgt spid="14"/>
                                        </p:tgtEl>
                                        <p:attrNameLst>
                                          <p:attrName>style.visibility</p:attrName>
                                        </p:attrNameLst>
                                      </p:cBhvr>
                                      <p:to>
                                        <p:strVal val="visible"/>
                                      </p:to>
                                    </p:set>
                                    <p:animEffect transition="in" filter="wipe(left)">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r>
              <a:rPr lang="en-US" sz="900">
                <a:solidFill>
                  <a:schemeClr val="bg1"/>
                </a:solidFill>
              </a:rPr>
              <a:t>12/01/09 - 9pm</a:t>
            </a:r>
          </a:p>
        </p:txBody>
      </p:sp>
      <p:sp>
        <p:nvSpPr>
          <p:cNvPr id="17411"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lnSpc>
                <a:spcPct val="85000"/>
              </a:lnSpc>
              <a:spcBef>
                <a:spcPct val="20000"/>
              </a:spcBef>
              <a:buClrTx/>
              <a:buFontTx/>
              <a:buNone/>
            </a:pPr>
            <a:r>
              <a:rPr lang="en-US" sz="900">
                <a:solidFill>
                  <a:schemeClr val="bg1"/>
                </a:solidFill>
              </a:rPr>
              <a:t>eSlide – P6466 – The Financial Crisis and the Future of the P/C</a:t>
            </a:r>
          </a:p>
        </p:txBody>
      </p:sp>
      <p:sp>
        <p:nvSpPr>
          <p:cNvPr id="17412"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905D49B8-3886-4FBD-9202-FBFD6D7CA659}" type="slidenum">
              <a:rPr lang="en-US" sz="900"/>
              <a:pPr algn="r">
                <a:lnSpc>
                  <a:spcPct val="85000"/>
                </a:lnSpc>
                <a:spcBef>
                  <a:spcPct val="20000"/>
                </a:spcBef>
                <a:buClrTx/>
                <a:buFontTx/>
                <a:buNone/>
              </a:pPr>
              <a:t>32</a:t>
            </a:fld>
            <a:endParaRPr lang="en-US" sz="900"/>
          </a:p>
        </p:txBody>
      </p:sp>
      <p:sp>
        <p:nvSpPr>
          <p:cNvPr id="17413" name="Rectangle 7"/>
          <p:cNvSpPr>
            <a:spLocks noGrp="1" noChangeArrowheads="1"/>
          </p:cNvSpPr>
          <p:nvPr>
            <p:ph type="title" idx="4294967295"/>
          </p:nvPr>
        </p:nvSpPr>
        <p:spPr>
          <a:xfrm>
            <a:off x="803275" y="238125"/>
            <a:ext cx="6711950" cy="769938"/>
          </a:xfrm>
        </p:spPr>
        <p:txBody>
          <a:bodyPr/>
          <a:lstStyle/>
          <a:p>
            <a:r>
              <a:rPr lang="en-US" dirty="0" smtClean="0">
                <a:latin typeface="Arial" panose="020B0604020202020204" pitchFamily="34" charset="0"/>
              </a:rPr>
              <a:t>Something Unusual is Happening:</a:t>
            </a:r>
            <a:br>
              <a:rPr lang="en-US" dirty="0" smtClean="0">
                <a:latin typeface="Arial" panose="020B0604020202020204" pitchFamily="34" charset="0"/>
              </a:rPr>
            </a:br>
            <a:r>
              <a:rPr lang="en-US" dirty="0" smtClean="0">
                <a:latin typeface="Arial" panose="020B0604020202020204" pitchFamily="34" charset="0"/>
              </a:rPr>
              <a:t>Miles Driven*, 1990–2014</a:t>
            </a:r>
          </a:p>
        </p:txBody>
      </p:sp>
      <p:sp>
        <p:nvSpPr>
          <p:cNvPr id="17414" name="Text Box 5"/>
          <p:cNvSpPr txBox="1">
            <a:spLocks noChangeArrowheads="1"/>
          </p:cNvSpPr>
          <p:nvPr/>
        </p:nvSpPr>
        <p:spPr bwMode="auto">
          <a:xfrm>
            <a:off x="0" y="6245225"/>
            <a:ext cx="89058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r>
              <a:rPr lang="en-US" sz="1100" dirty="0"/>
              <a:t>*Moving 12-month total. The latest data is for </a:t>
            </a:r>
            <a:r>
              <a:rPr lang="en-US" sz="1100" dirty="0" smtClean="0"/>
              <a:t>July 2014.                   </a:t>
            </a:r>
            <a:r>
              <a:rPr lang="en-US" sz="1100" dirty="0"/>
              <a:t>Note: Recessions indicated by gray shaded columns..</a:t>
            </a:r>
          </a:p>
          <a:p>
            <a:pPr>
              <a:lnSpc>
                <a:spcPct val="85000"/>
              </a:lnSpc>
              <a:spcBef>
                <a:spcPct val="25000"/>
              </a:spcBef>
              <a:buFont typeface="Wingdings" panose="05000000000000000000" pitchFamily="2" charset="2"/>
              <a:buNone/>
            </a:pPr>
            <a:r>
              <a:rPr lang="en-US" sz="1100" dirty="0"/>
              <a:t>Sources:  Federal Highway Administration (</a:t>
            </a:r>
            <a:r>
              <a:rPr lang="en-US" sz="1100" dirty="0">
                <a:hlinkClick r:id="rId4"/>
              </a:rPr>
              <a:t>http://www.fhwa.dot.gov/ohim/tvtw/tvtpage.cfm</a:t>
            </a:r>
            <a:r>
              <a:rPr lang="en-US" sz="1100" dirty="0"/>
              <a:t> ); </a:t>
            </a:r>
            <a:br>
              <a:rPr lang="en-US" sz="1100" dirty="0"/>
            </a:br>
            <a:r>
              <a:rPr lang="en-US" sz="1100" dirty="0"/>
              <a:t>National Bureau of Economic Research (recession dates); Insurance Information Institute.</a:t>
            </a:r>
          </a:p>
        </p:txBody>
      </p:sp>
      <p:sp>
        <p:nvSpPr>
          <p:cNvPr id="17415" name="Rectangle 6"/>
          <p:cNvSpPr>
            <a:spLocks noChangeArrowheads="1"/>
          </p:cNvSpPr>
          <p:nvPr/>
        </p:nvSpPr>
        <p:spPr bwMode="black">
          <a:xfrm>
            <a:off x="165100" y="1074738"/>
            <a:ext cx="2438400"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defTabSz="11430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defTabSz="1143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defTabSz="1143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defTabSz="1143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spcBef>
                <a:spcPct val="20000"/>
              </a:spcBef>
              <a:buClrTx/>
              <a:buFontTx/>
              <a:buNone/>
            </a:pPr>
            <a:r>
              <a:rPr lang="en-US" sz="1600" b="1">
                <a:solidFill>
                  <a:srgbClr val="225A7A"/>
                </a:solidFill>
              </a:rPr>
              <a:t>Billions</a:t>
            </a:r>
          </a:p>
        </p:txBody>
      </p:sp>
      <p:graphicFrame>
        <p:nvGraphicFramePr>
          <p:cNvPr id="17416" name="Object 8"/>
          <p:cNvGraphicFramePr>
            <a:graphicFrameLocks noChangeAspect="1"/>
          </p:cNvGraphicFramePr>
          <p:nvPr>
            <p:extLst/>
          </p:nvPr>
        </p:nvGraphicFramePr>
        <p:xfrm>
          <a:off x="377825" y="1185863"/>
          <a:ext cx="8343900" cy="4838700"/>
        </p:xfrm>
        <a:graphic>
          <a:graphicData uri="http://schemas.openxmlformats.org/presentationml/2006/ole">
            <mc:AlternateContent xmlns:mc="http://schemas.openxmlformats.org/markup-compatibility/2006">
              <mc:Choice xmlns:v="urn:schemas-microsoft-com:vml" Requires="v">
                <p:oleObj spid="_x0000_s196620" name="Chart" r:id="rId5" imgW="8343967" imgH="4381555" progId="MSGraph.Chart.8">
                  <p:embed followColorScheme="full"/>
                </p:oleObj>
              </mc:Choice>
              <mc:Fallback>
                <p:oleObj name="Chart" r:id="rId5" imgW="8343967" imgH="4381555" progId="MSGraph.Chart.8">
                  <p:embed followColorScheme="full"/>
                  <p:pic>
                    <p:nvPicPr>
                      <p:cNvPr id="0" name=""/>
                      <p:cNvPicPr>
                        <a:picLocks noChangeAspect="1" noChangeArrowheads="1"/>
                      </p:cNvPicPr>
                      <p:nvPr/>
                    </p:nvPicPr>
                    <p:blipFill>
                      <a:blip r:embed="rId6"/>
                      <a:srcRect/>
                      <a:stretch>
                        <a:fillRect/>
                      </a:stretch>
                    </p:blipFill>
                    <p:spPr bwMode="gray">
                      <a:xfrm>
                        <a:off x="377825" y="1185863"/>
                        <a:ext cx="8343900" cy="4838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AutoShape 38"/>
          <p:cNvSpPr>
            <a:spLocks noChangeArrowheads="1"/>
          </p:cNvSpPr>
          <p:nvPr/>
        </p:nvSpPr>
        <p:spPr bwMode="blackWhite">
          <a:xfrm>
            <a:off x="5703888" y="2698750"/>
            <a:ext cx="2897187" cy="1204913"/>
          </a:xfrm>
          <a:prstGeom prst="wedgeRectCallout">
            <a:avLst>
              <a:gd name="adj1" fmla="val 19056"/>
              <a:gd name="adj2" fmla="val -100333"/>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100000"/>
              </a:lnSpc>
              <a:spcBef>
                <a:spcPct val="0"/>
              </a:spcBef>
              <a:buClrTx/>
              <a:buFontTx/>
              <a:buNone/>
            </a:pPr>
            <a:r>
              <a:rPr lang="en-US" sz="1400" b="1" dirty="0">
                <a:solidFill>
                  <a:schemeClr val="bg1"/>
                </a:solidFill>
              </a:rPr>
              <a:t>A record: miles driven has been below the prior peak </a:t>
            </a:r>
            <a:r>
              <a:rPr lang="en-US" sz="1400" b="1">
                <a:solidFill>
                  <a:schemeClr val="bg1"/>
                </a:solidFill>
              </a:rPr>
              <a:t>for </a:t>
            </a:r>
            <a:r>
              <a:rPr lang="en-US" sz="1400" b="1" smtClean="0">
                <a:solidFill>
                  <a:schemeClr val="bg1"/>
                </a:solidFill>
              </a:rPr>
              <a:t>80 </a:t>
            </a:r>
            <a:r>
              <a:rPr lang="en-US" sz="1400" b="1" dirty="0">
                <a:solidFill>
                  <a:schemeClr val="bg1"/>
                </a:solidFill>
              </a:rPr>
              <a:t>straight months (through </a:t>
            </a:r>
            <a:r>
              <a:rPr lang="en-US" sz="1400" b="1" dirty="0" smtClean="0">
                <a:solidFill>
                  <a:schemeClr val="bg1"/>
                </a:solidFill>
              </a:rPr>
              <a:t>June 2014). </a:t>
            </a:r>
            <a:r>
              <a:rPr lang="en-US" sz="1400" b="1" dirty="0">
                <a:solidFill>
                  <a:schemeClr val="bg1"/>
                </a:solidFill>
              </a:rPr>
              <a:t>Previous record was in the early 1980s (39 months)</a:t>
            </a:r>
          </a:p>
        </p:txBody>
      </p:sp>
      <p:sp>
        <p:nvSpPr>
          <p:cNvPr id="17418" name="TextBox 12"/>
          <p:cNvSpPr txBox="1">
            <a:spLocks noChangeArrowheads="1"/>
          </p:cNvSpPr>
          <p:nvPr/>
        </p:nvSpPr>
        <p:spPr bwMode="auto">
          <a:xfrm>
            <a:off x="1520825" y="1147763"/>
            <a:ext cx="3213100" cy="116998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sz="1400" b="1" u="sng">
                <a:solidFill>
                  <a:schemeClr val="bg1"/>
                </a:solidFill>
              </a:rPr>
              <a:t>Miles Driven Growth per 5-Yr Span</a:t>
            </a:r>
            <a:r>
              <a:rPr lang="en-US" sz="1400">
                <a:solidFill>
                  <a:schemeClr val="bg1"/>
                </a:solidFill>
              </a:rPr>
              <a:t/>
            </a:r>
            <a:br>
              <a:rPr lang="en-US" sz="1400">
                <a:solidFill>
                  <a:schemeClr val="bg1"/>
                </a:solidFill>
              </a:rPr>
            </a:br>
            <a:r>
              <a:rPr lang="en-US" sz="1400">
                <a:solidFill>
                  <a:schemeClr val="bg1"/>
                </a:solidFill>
              </a:rPr>
              <a:t>1997 vs. 1992:  13.9%</a:t>
            </a:r>
            <a:br>
              <a:rPr lang="en-US" sz="1400">
                <a:solidFill>
                  <a:schemeClr val="bg1"/>
                </a:solidFill>
              </a:rPr>
            </a:br>
            <a:r>
              <a:rPr lang="en-US" sz="1400">
                <a:solidFill>
                  <a:schemeClr val="bg1"/>
                </a:solidFill>
              </a:rPr>
              <a:t>2002 vs. 1997:  11.5%</a:t>
            </a:r>
            <a:br>
              <a:rPr lang="en-US" sz="1400">
                <a:solidFill>
                  <a:schemeClr val="bg1"/>
                </a:solidFill>
              </a:rPr>
            </a:br>
            <a:r>
              <a:rPr lang="en-US" sz="1400">
                <a:solidFill>
                  <a:schemeClr val="bg1"/>
                </a:solidFill>
              </a:rPr>
              <a:t>2007 vs. 2002:    6.1%</a:t>
            </a:r>
          </a:p>
          <a:p>
            <a:pPr eaLnBrk="1" hangingPunct="1">
              <a:lnSpc>
                <a:spcPct val="100000"/>
              </a:lnSpc>
              <a:spcBef>
                <a:spcPct val="0"/>
              </a:spcBef>
              <a:buClrTx/>
              <a:buFontTx/>
              <a:buNone/>
            </a:pPr>
            <a:r>
              <a:rPr lang="en-US" sz="1400">
                <a:solidFill>
                  <a:schemeClr val="bg1"/>
                </a:solidFill>
              </a:rPr>
              <a:t>2012 vs. 2007:   -3.0%</a:t>
            </a:r>
          </a:p>
        </p:txBody>
      </p:sp>
      <p:sp>
        <p:nvSpPr>
          <p:cNvPr id="17419" name="TextBox 12"/>
          <p:cNvSpPr txBox="1">
            <a:spLocks noChangeArrowheads="1"/>
          </p:cNvSpPr>
          <p:nvPr/>
        </p:nvSpPr>
        <p:spPr bwMode="auto">
          <a:xfrm>
            <a:off x="1301750" y="2519363"/>
            <a:ext cx="1831975" cy="13843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sz="1200" b="1">
                <a:solidFill>
                  <a:schemeClr val="bg1"/>
                </a:solidFill>
              </a:rPr>
              <a:t>Some of the growth in miles driven is due to population growth: </a:t>
            </a:r>
            <a:br>
              <a:rPr lang="en-US" sz="1200" b="1">
                <a:solidFill>
                  <a:schemeClr val="bg1"/>
                </a:solidFill>
              </a:rPr>
            </a:br>
            <a:r>
              <a:rPr lang="en-US" sz="1200" b="1">
                <a:solidFill>
                  <a:schemeClr val="bg1"/>
                </a:solidFill>
              </a:rPr>
              <a:t>1997 vs. 1992:  +5.1%</a:t>
            </a:r>
          </a:p>
          <a:p>
            <a:pPr eaLnBrk="1" hangingPunct="1">
              <a:lnSpc>
                <a:spcPct val="100000"/>
              </a:lnSpc>
              <a:spcBef>
                <a:spcPct val="0"/>
              </a:spcBef>
              <a:buClrTx/>
              <a:buFontTx/>
              <a:buNone/>
            </a:pPr>
            <a:r>
              <a:rPr lang="en-US" sz="1200" b="1">
                <a:solidFill>
                  <a:schemeClr val="bg1"/>
                </a:solidFill>
              </a:rPr>
              <a:t>2002 vs. 1997:  +7.4%</a:t>
            </a:r>
            <a:br>
              <a:rPr lang="en-US" sz="1200" b="1">
                <a:solidFill>
                  <a:schemeClr val="bg1"/>
                </a:solidFill>
              </a:rPr>
            </a:br>
            <a:r>
              <a:rPr lang="en-US" sz="1200" b="1">
                <a:solidFill>
                  <a:schemeClr val="bg1"/>
                </a:solidFill>
              </a:rPr>
              <a:t>2007 vs. 2002:  +4.7%</a:t>
            </a:r>
            <a:br>
              <a:rPr lang="en-US" sz="1200" b="1">
                <a:solidFill>
                  <a:schemeClr val="bg1"/>
                </a:solidFill>
              </a:rPr>
            </a:br>
            <a:r>
              <a:rPr lang="en-US" sz="1200" b="1">
                <a:solidFill>
                  <a:schemeClr val="bg1"/>
                </a:solidFill>
              </a:rPr>
              <a:t>2012 vs. 2007:  +3.4%</a:t>
            </a:r>
          </a:p>
        </p:txBody>
      </p:sp>
      <p:sp>
        <p:nvSpPr>
          <p:cNvPr id="13" name="Oval 16"/>
          <p:cNvSpPr>
            <a:spLocks noChangeArrowheads="1"/>
          </p:cNvSpPr>
          <p:nvPr/>
        </p:nvSpPr>
        <p:spPr bwMode="auto">
          <a:xfrm rot="16200000">
            <a:off x="7193756" y="578641"/>
            <a:ext cx="762002" cy="2500314"/>
          </a:xfrm>
          <a:prstGeom prst="ellipse">
            <a:avLst/>
          </a:prstGeom>
          <a:noFill/>
          <a:ln w="38100">
            <a:solidFill>
              <a:srgbClr val="FF680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Tree>
    <p:extLst>
      <p:ext uri="{BB962C8B-B14F-4D97-AF65-F5344CB8AC3E}">
        <p14:creationId xmlns:p14="http://schemas.microsoft.com/office/powerpoint/2010/main" val="94172959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nodeType="afterGroup">
                            <p:stCondLst>
                              <p:cond delay="1000"/>
                            </p:stCondLst>
                            <p:childTnLst>
                              <p:par>
                                <p:cTn id="9" presetID="10" presetClass="entr" presetSubtype="0" fill="hold" grpId="0" nodeType="afterEffect">
                                  <p:stCondLst>
                                    <p:cond delay="70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77D5EF3-65BB-4F27-9C17-C39D206CC845}" type="slidenum">
              <a:rPr lang="en-US" smtClean="0"/>
              <a:pPr/>
              <a:t>33</a:t>
            </a:fld>
            <a:endParaRPr lang="en-US" smtClean="0"/>
          </a:p>
        </p:txBody>
      </p:sp>
      <p:graphicFrame>
        <p:nvGraphicFramePr>
          <p:cNvPr id="21507" name="Object 3"/>
          <p:cNvGraphicFramePr>
            <a:graphicFrameLocks noGrp="1" noChangeAspect="1"/>
          </p:cNvGraphicFramePr>
          <p:nvPr>
            <p:ph idx="4294967295"/>
            <p:extLst>
              <p:ext uri="{D42A27DB-BD31-4B8C-83A1-F6EECF244321}">
                <p14:modId xmlns:p14="http://schemas.microsoft.com/office/powerpoint/2010/main" val="2289600800"/>
              </p:ext>
            </p:extLst>
          </p:nvPr>
        </p:nvGraphicFramePr>
        <p:xfrm>
          <a:off x="-95250" y="878186"/>
          <a:ext cx="9144000" cy="5068589"/>
        </p:xfrm>
        <a:graphic>
          <a:graphicData uri="http://schemas.openxmlformats.org/presentationml/2006/ole">
            <mc:AlternateContent xmlns:mc="http://schemas.openxmlformats.org/markup-compatibility/2006">
              <mc:Choice xmlns:v="urn:schemas-microsoft-com:vml" Requires="v">
                <p:oleObj spid="_x0000_s176160" name="Chart" r:id="rId4" imgW="8820049" imgH="4581490" progId="MSGraph.Chart.8">
                  <p:embed followColorScheme="full"/>
                </p:oleObj>
              </mc:Choice>
              <mc:Fallback>
                <p:oleObj name="Chart" r:id="rId4" imgW="8820049" imgH="4581490" progId="MSGraph.Chart.8">
                  <p:embed followColorScheme="full"/>
                  <p:pic>
                    <p:nvPicPr>
                      <p:cNvPr id="0" name=""/>
                      <p:cNvPicPr>
                        <a:picLocks noGrp="1" noChangeAspect="1" noChangeArrowheads="1"/>
                      </p:cNvPicPr>
                      <p:nvPr/>
                    </p:nvPicPr>
                    <p:blipFill>
                      <a:blip r:embed="rId5"/>
                      <a:srcRect/>
                      <a:stretch>
                        <a:fillRect/>
                      </a:stretch>
                    </p:blipFill>
                    <p:spPr bwMode="auto">
                      <a:xfrm>
                        <a:off x="-95250" y="878186"/>
                        <a:ext cx="9144000" cy="5068589"/>
                      </a:xfrm>
                      <a:prstGeom prst="rect">
                        <a:avLst/>
                      </a:prstGeom>
                      <a:noFill/>
                      <a:ln>
                        <a:noFill/>
                      </a:ln>
                      <a:extLst/>
                    </p:spPr>
                  </p:pic>
                </p:oleObj>
              </mc:Fallback>
            </mc:AlternateContent>
          </a:graphicData>
        </a:graphic>
      </p:graphicFrame>
      <p:sp>
        <p:nvSpPr>
          <p:cNvPr id="21508" name="Rectangle 2"/>
          <p:cNvSpPr txBox="1">
            <a:spLocks noChangeArrowheads="1"/>
          </p:cNvSpPr>
          <p:nvPr/>
        </p:nvSpPr>
        <p:spPr bwMode="auto">
          <a:xfrm>
            <a:off x="498475" y="167482"/>
            <a:ext cx="6819258" cy="83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800" b="1" dirty="0">
                <a:solidFill>
                  <a:srgbClr val="28688C"/>
                </a:solidFill>
              </a:rPr>
              <a:t>Light Trucks as Pct. Of Light </a:t>
            </a:r>
            <a:r>
              <a:rPr lang="en-US" sz="2800" b="1" dirty="0" smtClean="0">
                <a:solidFill>
                  <a:srgbClr val="28688C"/>
                </a:solidFill>
              </a:rPr>
              <a:t>Vehicles</a:t>
            </a:r>
            <a:br>
              <a:rPr lang="en-US" sz="2800" b="1" dirty="0" smtClean="0">
                <a:solidFill>
                  <a:srgbClr val="28688C"/>
                </a:solidFill>
              </a:rPr>
            </a:br>
            <a:r>
              <a:rPr lang="en-US" sz="2800" b="1" dirty="0" smtClean="0">
                <a:solidFill>
                  <a:srgbClr val="28688C"/>
                </a:solidFill>
              </a:rPr>
              <a:t>in </a:t>
            </a:r>
            <a:r>
              <a:rPr lang="en-US" sz="2800" b="1" dirty="0">
                <a:solidFill>
                  <a:srgbClr val="28688C"/>
                </a:solidFill>
              </a:rPr>
              <a:t>Use</a:t>
            </a:r>
            <a:r>
              <a:rPr lang="en-US" sz="2800" b="1" dirty="0">
                <a:solidFill>
                  <a:schemeClr val="accent1"/>
                </a:solidFill>
              </a:rPr>
              <a:t>: </a:t>
            </a:r>
            <a:r>
              <a:rPr lang="en-US" sz="2800" b="1" dirty="0" smtClean="0">
                <a:solidFill>
                  <a:schemeClr val="accent1"/>
                </a:solidFill>
              </a:rPr>
              <a:t>MAF States</a:t>
            </a:r>
            <a:endParaRPr lang="en-US" sz="2800" b="1" dirty="0">
              <a:solidFill>
                <a:schemeClr val="accent1"/>
              </a:solidFill>
            </a:endParaRPr>
          </a:p>
        </p:txBody>
      </p:sp>
      <p:sp>
        <p:nvSpPr>
          <p:cNvPr id="21509" name="Rectangle 7"/>
          <p:cNvSpPr>
            <a:spLocks noChangeArrowheads="1"/>
          </p:cNvSpPr>
          <p:nvPr/>
        </p:nvSpPr>
        <p:spPr bwMode="auto">
          <a:xfrm>
            <a:off x="187325" y="6388100"/>
            <a:ext cx="8413750" cy="33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70000"/>
              </a:lnSpc>
              <a:spcBef>
                <a:spcPct val="50000"/>
              </a:spcBef>
              <a:buClr>
                <a:srgbClr val="FF3300"/>
              </a:buClr>
            </a:pPr>
            <a:r>
              <a:rPr lang="en-US" sz="1100"/>
              <a:t>Sources: NADA, </a:t>
            </a:r>
            <a:r>
              <a:rPr lang="en-US" sz="1100" i="1"/>
              <a:t>State of the Industry Report 2013</a:t>
            </a:r>
            <a:r>
              <a:rPr lang="en-US" sz="1100"/>
              <a:t>, p. 17, at </a:t>
            </a:r>
            <a:r>
              <a:rPr lang="en-US" sz="1100">
                <a:hlinkClick r:id="rId6"/>
              </a:rPr>
              <a:t>www.nada.org/nadadata</a:t>
            </a:r>
            <a:r>
              <a:rPr lang="en-US" sz="1100"/>
              <a:t> citing R. L. Polk; Insurance Information Institute		</a:t>
            </a:r>
          </a:p>
        </p:txBody>
      </p:sp>
      <p:sp>
        <p:nvSpPr>
          <p:cNvPr id="6" name="AutoShape 9"/>
          <p:cNvSpPr>
            <a:spLocks noChangeArrowheads="1"/>
          </p:cNvSpPr>
          <p:nvPr/>
        </p:nvSpPr>
        <p:spPr bwMode="blackWhite">
          <a:xfrm>
            <a:off x="4662318" y="1088231"/>
            <a:ext cx="3362325" cy="920074"/>
          </a:xfrm>
          <a:prstGeom prst="wedgeRectCallout">
            <a:avLst>
              <a:gd name="adj1" fmla="val -39592"/>
              <a:gd name="adj2" fmla="val 104546"/>
            </a:avLst>
          </a:prstGeom>
          <a:solidFill>
            <a:srgbClr val="225A7A"/>
          </a:soli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50000"/>
              </a:spcBef>
              <a:buClr>
                <a:srgbClr val="FFFFFF"/>
              </a:buClr>
              <a:buFont typeface="Wingdings" panose="05000000000000000000" pitchFamily="2" charset="2"/>
              <a:buNone/>
            </a:pPr>
            <a:r>
              <a:rPr lang="en-US" b="1">
                <a:solidFill>
                  <a:srgbClr val="FFFFFF"/>
                </a:solidFill>
              </a:rPr>
              <a:t>The weighted average is 52% light trucks, but the </a:t>
            </a:r>
            <a:r>
              <a:rPr lang="en-US" b="1" i="1" u="sng">
                <a:solidFill>
                  <a:srgbClr val="FFFFFF"/>
                </a:solidFill>
              </a:rPr>
              <a:t>median</a:t>
            </a:r>
            <a:r>
              <a:rPr lang="en-US" b="1">
                <a:solidFill>
                  <a:srgbClr val="FFFFFF"/>
                </a:solidFill>
              </a:rPr>
              <a:t> state percentage is 54%</a:t>
            </a:r>
          </a:p>
        </p:txBody>
      </p:sp>
      <p:sp>
        <p:nvSpPr>
          <p:cNvPr id="7" name="Rectangle 6"/>
          <p:cNvSpPr>
            <a:spLocks noChangeArrowheads="1"/>
          </p:cNvSpPr>
          <p:nvPr/>
        </p:nvSpPr>
        <p:spPr bwMode="blackWhite">
          <a:xfrm>
            <a:off x="498475" y="5618163"/>
            <a:ext cx="8102600" cy="6826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rgbClr val="FFFFFF"/>
              </a:buClr>
              <a:buFont typeface="Wingdings" panose="05000000000000000000" pitchFamily="2" charset="2"/>
              <a:buNone/>
            </a:pPr>
            <a:r>
              <a:rPr lang="en-US" sz="1800" b="1">
                <a:solidFill>
                  <a:srgbClr val="FFFFFF"/>
                </a:solidFill>
              </a:rPr>
              <a:t>PP Auto premiums will vary by state based on the mix of light trucks (SUVs, minivans, and pickup trucks) vs. passenger cars.</a:t>
            </a:r>
          </a:p>
        </p:txBody>
      </p:sp>
    </p:spTree>
    <p:extLst>
      <p:ext uri="{BB962C8B-B14F-4D97-AF65-F5344CB8AC3E}">
        <p14:creationId xmlns:p14="http://schemas.microsoft.com/office/powerpoint/2010/main" val="391756989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par>
                          <p:cTn id="8" fill="hold" nodeType="afterGroup">
                            <p:stCondLst>
                              <p:cond delay="1000"/>
                            </p:stCondLst>
                            <p:childTnLst>
                              <p:par>
                                <p:cTn id="9" presetID="23" presetClass="entr" presetSubtype="16" fill="hold" grpId="0" nodeType="afterEffect">
                                  <p:stCondLst>
                                    <p:cond delay="70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altLang="en-US" sz="1800"/>
          </a:p>
        </p:txBody>
      </p:sp>
      <p:sp>
        <p:nvSpPr>
          <p:cNvPr id="63491"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D9AB6979-8685-4AEE-8F67-BF772FD0F6E2}" type="slidenum">
              <a:rPr lang="en-US" altLang="en-US" sz="900">
                <a:solidFill>
                  <a:schemeClr val="bg1"/>
                </a:solidFill>
              </a:rPr>
              <a:pPr algn="r">
                <a:lnSpc>
                  <a:spcPct val="85000"/>
                </a:lnSpc>
                <a:spcBef>
                  <a:spcPct val="20000"/>
                </a:spcBef>
                <a:buClrTx/>
                <a:buFontTx/>
                <a:buNone/>
              </a:pPr>
              <a:t>34</a:t>
            </a:fld>
            <a:endParaRPr lang="en-US" altLang="en-US" sz="900">
              <a:solidFill>
                <a:schemeClr val="bg1"/>
              </a:solidFill>
            </a:endParaRPr>
          </a:p>
        </p:txBody>
      </p:sp>
      <p:sp>
        <p:nvSpPr>
          <p:cNvPr id="13" name="Rectangle 10"/>
          <p:cNvSpPr>
            <a:spLocks noChangeArrowheads="1"/>
          </p:cNvSpPr>
          <p:nvPr/>
        </p:nvSpPr>
        <p:spPr bwMode="blackWhite">
          <a:xfrm>
            <a:off x="269875" y="2324100"/>
            <a:ext cx="8532813" cy="1181100"/>
          </a:xfrm>
          <a:prstGeom prst="rect">
            <a:avLst/>
          </a:prstGeom>
          <a:gradFill rotWithShape="1">
            <a:gsLst>
              <a:gs pos="0">
                <a:schemeClr val="accent1"/>
              </a:gs>
              <a:gs pos="100000">
                <a:schemeClr val="accent1">
                  <a:gamma/>
                  <a:shade val="66275"/>
                  <a:invGamma/>
                </a:schemeClr>
              </a:gs>
            </a:gsLst>
            <a:lin ang="5400000" scaled="1"/>
          </a:gradFill>
          <a:ln w="12700">
            <a:solidFill>
              <a:schemeClr val="accent1"/>
            </a:solidFill>
            <a:miter lim="800000"/>
            <a:headEnd/>
            <a:tailEnd/>
          </a:ln>
          <a:effectLst/>
        </p:spPr>
        <p:txBody>
          <a:bodyPr lIns="45720" rIns="45720" anchor="ctr"/>
          <a:lstStyle/>
          <a:p>
            <a:pPr algn="ctr" eaLnBrk="1" hangingPunct="1">
              <a:spcBef>
                <a:spcPct val="25000"/>
              </a:spcBef>
              <a:defRPr/>
            </a:pPr>
            <a:r>
              <a:rPr lang="en-US" sz="3200" b="1" dirty="0" smtClean="0">
                <a:solidFill>
                  <a:schemeClr val="bg1"/>
                </a:solidFill>
                <a:latin typeface="Arial" charset="0"/>
                <a:cs typeface="Arial" charset="0"/>
              </a:rPr>
              <a:t>Forces </a:t>
            </a:r>
            <a:r>
              <a:rPr lang="en-US" sz="3200" b="1" smtClean="0">
                <a:solidFill>
                  <a:schemeClr val="bg1"/>
                </a:solidFill>
                <a:latin typeface="Arial" charset="0"/>
                <a:cs typeface="Arial" charset="0"/>
              </a:rPr>
              <a:t>Affecting Commercial Lines </a:t>
            </a:r>
            <a:endParaRPr lang="en-US" sz="3200" b="1" dirty="0">
              <a:solidFill>
                <a:schemeClr val="bg1"/>
              </a:solidFill>
              <a:latin typeface="Arial" charset="0"/>
              <a:cs typeface="Arial" charset="0"/>
            </a:endParaRPr>
          </a:p>
        </p:txBody>
      </p:sp>
    </p:spTree>
    <p:extLst>
      <p:ext uri="{BB962C8B-B14F-4D97-AF65-F5344CB8AC3E}">
        <p14:creationId xmlns:p14="http://schemas.microsoft.com/office/powerpoint/2010/main" val="628576311"/>
      </p:ext>
    </p:extLst>
  </p:cSld>
  <p:clrMapOvr>
    <a:masterClrMapping/>
  </p:clrMapOvr>
  <p:transition>
    <p:zoom dir="in"/>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chemeClr val="bg1"/>
                </a:solidFill>
              </a:rPr>
              <a:t>12/01/09 - 9pm</a:t>
            </a:r>
          </a:p>
        </p:txBody>
      </p:sp>
      <p:sp>
        <p:nvSpPr>
          <p:cNvPr id="8196"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chemeClr val="bg1"/>
                </a:solidFill>
              </a:rPr>
              <a:t>eSlide – P6466 – The Financial Crisis and the Future of the P/C</a:t>
            </a:r>
          </a:p>
        </p:txBody>
      </p:sp>
      <p:sp>
        <p:nvSpPr>
          <p:cNvPr id="8197"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E524E1F3-4F6E-4FA8-9113-C51FC343ED7E}" type="slidenum">
              <a:rPr lang="en-US" sz="900"/>
              <a:pPr algn="r" eaLnBrk="0" hangingPunct="0">
                <a:lnSpc>
                  <a:spcPct val="85000"/>
                </a:lnSpc>
                <a:spcBef>
                  <a:spcPct val="20000"/>
                </a:spcBef>
              </a:pPr>
              <a:t>35</a:t>
            </a:fld>
            <a:endParaRPr lang="en-US" sz="900"/>
          </a:p>
        </p:txBody>
      </p:sp>
      <p:sp>
        <p:nvSpPr>
          <p:cNvPr id="8198" name="Rectangle 7"/>
          <p:cNvSpPr>
            <a:spLocks noGrp="1" noChangeArrowheads="1"/>
          </p:cNvSpPr>
          <p:nvPr>
            <p:ph type="title" idx="4294967295"/>
          </p:nvPr>
        </p:nvSpPr>
        <p:spPr>
          <a:xfrm>
            <a:off x="565150" y="147638"/>
            <a:ext cx="7102475" cy="860425"/>
          </a:xfrm>
        </p:spPr>
        <p:txBody>
          <a:bodyPr/>
          <a:lstStyle/>
          <a:p>
            <a:r>
              <a:rPr lang="en-US" dirty="0" smtClean="0"/>
              <a:t>Index of Total Industrial Production:*</a:t>
            </a:r>
            <a:br>
              <a:rPr lang="en-US" dirty="0" smtClean="0"/>
            </a:br>
            <a:r>
              <a:rPr lang="en-US" dirty="0" smtClean="0"/>
              <a:t>A New Peak in July 2014</a:t>
            </a:r>
          </a:p>
        </p:txBody>
      </p:sp>
      <p:sp>
        <p:nvSpPr>
          <p:cNvPr id="8199" name="Text Box 5"/>
          <p:cNvSpPr txBox="1">
            <a:spLocks noChangeArrowheads="1"/>
          </p:cNvSpPr>
          <p:nvPr/>
        </p:nvSpPr>
        <p:spPr bwMode="auto">
          <a:xfrm>
            <a:off x="0" y="6284913"/>
            <a:ext cx="8724900" cy="612775"/>
          </a:xfrm>
          <a:prstGeom prst="rect">
            <a:avLst/>
          </a:prstGeom>
          <a:noFill/>
          <a:ln w="9525" algn="ctr">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*Monthly, seasonally adjusted, </a:t>
            </a:r>
            <a:r>
              <a:rPr lang="en-US" sz="1100"/>
              <a:t>through </a:t>
            </a:r>
            <a:r>
              <a:rPr lang="en-US" sz="1100" smtClean="0"/>
              <a:t>July </a:t>
            </a:r>
            <a:r>
              <a:rPr lang="en-US" sz="1100" dirty="0" smtClean="0"/>
              <a:t>2014 </a:t>
            </a:r>
            <a:r>
              <a:rPr lang="en-US" sz="1100" dirty="0"/>
              <a:t>(which is preliminary). Index based on year 2007 = 100</a:t>
            </a:r>
          </a:p>
          <a:p>
            <a:pPr eaLnBrk="0" hangingPunct="0">
              <a:lnSpc>
                <a:spcPct val="85000"/>
              </a:lnSpc>
              <a:spcBef>
                <a:spcPct val="25000"/>
              </a:spcBef>
              <a:buClr>
                <a:schemeClr val="accent2"/>
              </a:buClr>
              <a:buFont typeface="Wingdings" pitchFamily="2" charset="2"/>
              <a:buNone/>
            </a:pPr>
            <a:r>
              <a:rPr lang="en-US" sz="1100" dirty="0"/>
              <a:t>Sources: Federal Reserve Board at </a:t>
            </a:r>
            <a:r>
              <a:rPr lang="en-US" sz="1100" dirty="0">
                <a:hlinkClick r:id="rId4"/>
              </a:rPr>
              <a:t>http://www.federalreserve.gov/releases/g17/ipdisk/ip_sa.txt</a:t>
            </a:r>
            <a:r>
              <a:rPr lang="en-US" sz="1100" dirty="0"/>
              <a:t> .  </a:t>
            </a:r>
            <a:br>
              <a:rPr lang="en-US" sz="1100" dirty="0"/>
            </a:br>
            <a:r>
              <a:rPr lang="en-US" sz="1100" dirty="0"/>
              <a:t>National Bureau of Economic Research (recession dates); Insurance Information </a:t>
            </a:r>
            <a:r>
              <a:rPr lang="en-US" sz="1100" dirty="0" smtClean="0"/>
              <a:t>Institute.</a:t>
            </a:r>
            <a:endParaRPr lang="en-US" sz="1100" dirty="0"/>
          </a:p>
        </p:txBody>
      </p:sp>
      <p:graphicFrame>
        <p:nvGraphicFramePr>
          <p:cNvPr id="8194" name="Object 2"/>
          <p:cNvGraphicFramePr>
            <a:graphicFrameLocks noChangeAspect="1"/>
          </p:cNvGraphicFramePr>
          <p:nvPr>
            <p:extLst/>
          </p:nvPr>
        </p:nvGraphicFramePr>
        <p:xfrm>
          <a:off x="228600" y="990600"/>
          <a:ext cx="8629650" cy="4538663"/>
        </p:xfrm>
        <a:graphic>
          <a:graphicData uri="http://schemas.openxmlformats.org/presentationml/2006/ole">
            <mc:AlternateContent xmlns:mc="http://schemas.openxmlformats.org/markup-compatibility/2006">
              <mc:Choice xmlns:v="urn:schemas-microsoft-com:vml" Requires="v">
                <p:oleObj spid="_x0000_s165927" name="Worksheet" r:id="rId6" imgW="8562992" imgH="4724417" progId="Excel.Sheet.8">
                  <p:embed/>
                </p:oleObj>
              </mc:Choice>
              <mc:Fallback>
                <p:oleObj name="Worksheet" r:id="rId6" imgW="8562992" imgH="4724417" progId="Excel.Sheet.8">
                  <p:embed/>
                  <p:pic>
                    <p:nvPicPr>
                      <p:cNvPr id="0" name=""/>
                      <p:cNvPicPr>
                        <a:picLocks noChangeAspect="1" noChangeArrowheads="1"/>
                      </p:cNvPicPr>
                      <p:nvPr/>
                    </p:nvPicPr>
                    <p:blipFill>
                      <a:blip r:embed="rId7"/>
                      <a:srcRect/>
                      <a:stretch>
                        <a:fillRect/>
                      </a:stretch>
                    </p:blipFill>
                    <p:spPr bwMode="auto">
                      <a:xfrm>
                        <a:off x="228600" y="990600"/>
                        <a:ext cx="8629650" cy="4538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AutoShape 38"/>
          <p:cNvSpPr>
            <a:spLocks noChangeArrowheads="1"/>
          </p:cNvSpPr>
          <p:nvPr/>
        </p:nvSpPr>
        <p:spPr bwMode="blackWhite">
          <a:xfrm>
            <a:off x="4799832" y="3210844"/>
            <a:ext cx="1947862" cy="1052512"/>
          </a:xfrm>
          <a:prstGeom prst="wedgeRectCallout">
            <a:avLst>
              <a:gd name="adj1" fmla="val 41757"/>
              <a:gd name="adj2" fmla="val -195777"/>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400" b="1">
                <a:solidFill>
                  <a:schemeClr val="bg1"/>
                </a:solidFill>
              </a:rPr>
              <a:t>Peak at 100.82 in December 2007 (officially  the 1</a:t>
            </a:r>
            <a:r>
              <a:rPr lang="en-US" sz="1400" b="1" baseline="30000">
                <a:solidFill>
                  <a:schemeClr val="bg1"/>
                </a:solidFill>
              </a:rPr>
              <a:t>st</a:t>
            </a:r>
            <a:r>
              <a:rPr lang="en-US" sz="1400" b="1">
                <a:solidFill>
                  <a:schemeClr val="bg1"/>
                </a:solidFill>
              </a:rPr>
              <a:t> month of the Great Recession)</a:t>
            </a:r>
          </a:p>
        </p:txBody>
      </p:sp>
      <p:sp>
        <p:nvSpPr>
          <p:cNvPr id="8201" name="Rectangle 4"/>
          <p:cNvSpPr>
            <a:spLocks noChangeArrowheads="1"/>
          </p:cNvSpPr>
          <p:nvPr/>
        </p:nvSpPr>
        <p:spPr bwMode="blackWhite">
          <a:xfrm>
            <a:off x="357188" y="5516563"/>
            <a:ext cx="8472487" cy="72231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eaLnBrk="0" hangingPunct="0">
              <a:lnSpc>
                <a:spcPct val="90000"/>
              </a:lnSpc>
              <a:spcBef>
                <a:spcPct val="50000"/>
              </a:spcBef>
              <a:buClr>
                <a:schemeClr val="bg1"/>
              </a:buClr>
              <a:buFont typeface="Wingdings" pitchFamily="2" charset="2"/>
              <a:buNone/>
            </a:pPr>
            <a:r>
              <a:rPr lang="en-US" sz="2000" b="1" dirty="0">
                <a:solidFill>
                  <a:schemeClr val="bg1"/>
                </a:solidFill>
              </a:rPr>
              <a:t>Insurance exposures for industrial production will continue growing in 2014, and commercial insurance premium volume with them</a:t>
            </a:r>
            <a:r>
              <a:rPr lang="en-US" sz="2000" b="1" dirty="0" smtClean="0">
                <a:solidFill>
                  <a:schemeClr val="bg1"/>
                </a:solidFill>
              </a:rPr>
              <a:t>.</a:t>
            </a:r>
            <a:endParaRPr lang="en-US" sz="2000" b="1" dirty="0">
              <a:solidFill>
                <a:schemeClr val="bg1"/>
              </a:solidFill>
            </a:endParaRPr>
          </a:p>
        </p:txBody>
      </p:sp>
      <p:sp>
        <p:nvSpPr>
          <p:cNvPr id="12" name="Date Placeholder 11"/>
          <p:cNvSpPr>
            <a:spLocks noGrp="1"/>
          </p:cNvSpPr>
          <p:nvPr>
            <p:ph type="dt" sz="quarter" idx="10"/>
          </p:nvPr>
        </p:nvSpPr>
        <p:spPr/>
        <p:txBody>
          <a:bodyPr/>
          <a:lstStyle/>
          <a:p>
            <a:pPr>
              <a:defRPr/>
            </a:pPr>
            <a:r>
              <a:rPr lang="en-US"/>
              <a:t>12/01/09 - 9pm</a:t>
            </a:r>
          </a:p>
        </p:txBody>
      </p:sp>
      <p:sp>
        <p:nvSpPr>
          <p:cNvPr id="13" name="Slide Number Placeholder 12"/>
          <p:cNvSpPr>
            <a:spLocks noGrp="1"/>
          </p:cNvSpPr>
          <p:nvPr>
            <p:ph type="sldNum" sz="quarter" idx="12"/>
          </p:nvPr>
        </p:nvSpPr>
        <p:spPr/>
        <p:txBody>
          <a:bodyPr/>
          <a:lstStyle/>
          <a:p>
            <a:pPr>
              <a:defRPr/>
            </a:pPr>
            <a:fld id="{2842E5D0-DDC1-427B-9B51-3D78018024B9}" type="slidenum">
              <a:rPr lang="en-US" smtClean="0"/>
              <a:pPr>
                <a:defRPr/>
              </a:pPr>
              <a:t>35</a:t>
            </a:fld>
            <a:endParaRPr lang="en-US"/>
          </a:p>
        </p:txBody>
      </p:sp>
      <p:sp>
        <p:nvSpPr>
          <p:cNvPr id="15" name="AutoShape 38"/>
          <p:cNvSpPr>
            <a:spLocks noChangeArrowheads="1"/>
          </p:cNvSpPr>
          <p:nvPr/>
        </p:nvSpPr>
        <p:spPr bwMode="blackWhite">
          <a:xfrm>
            <a:off x="7791855" y="2100286"/>
            <a:ext cx="1152728" cy="843419"/>
          </a:xfrm>
          <a:prstGeom prst="wedgeRectCallout">
            <a:avLst>
              <a:gd name="adj1" fmla="val 35431"/>
              <a:gd name="adj2" fmla="val -143581"/>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400" b="1" dirty="0" smtClean="0">
                <a:solidFill>
                  <a:schemeClr val="bg1"/>
                </a:solidFill>
              </a:rPr>
              <a:t>July 2014 </a:t>
            </a:r>
            <a:r>
              <a:rPr lang="en-US" sz="1400" b="1" dirty="0">
                <a:solidFill>
                  <a:schemeClr val="bg1"/>
                </a:solidFill>
              </a:rPr>
              <a:t>Index at </a:t>
            </a:r>
            <a:r>
              <a:rPr lang="en-US" sz="1400" b="1" dirty="0" smtClean="0">
                <a:solidFill>
                  <a:schemeClr val="bg1"/>
                </a:solidFill>
              </a:rPr>
              <a:t>103.9,</a:t>
            </a:r>
            <a:r>
              <a:rPr lang="en-US" sz="1400" b="1" dirty="0">
                <a:solidFill>
                  <a:schemeClr val="bg1"/>
                </a:solidFill>
              </a:rPr>
              <a:t/>
            </a:r>
            <a:br>
              <a:rPr lang="en-US" sz="1400" b="1" dirty="0">
                <a:solidFill>
                  <a:schemeClr val="bg1"/>
                </a:solidFill>
              </a:rPr>
            </a:br>
            <a:r>
              <a:rPr lang="en-US" sz="1400" b="1" dirty="0">
                <a:solidFill>
                  <a:schemeClr val="bg1"/>
                </a:solidFill>
              </a:rPr>
              <a:t>a new </a:t>
            </a:r>
            <a:r>
              <a:rPr lang="en-US" sz="1400" b="1" dirty="0" smtClean="0">
                <a:solidFill>
                  <a:schemeClr val="bg1"/>
                </a:solidFill>
              </a:rPr>
              <a:t>peak</a:t>
            </a:r>
            <a:endParaRPr lang="en-US" sz="1400" b="1" dirty="0">
              <a:solidFill>
                <a:schemeClr val="bg1"/>
              </a:solidFill>
            </a:endParaRPr>
          </a:p>
        </p:txBody>
      </p:sp>
      <p:sp>
        <p:nvSpPr>
          <p:cNvPr id="16" name="AutoShape 7"/>
          <p:cNvSpPr>
            <a:spLocks noChangeArrowheads="1"/>
          </p:cNvSpPr>
          <p:nvPr/>
        </p:nvSpPr>
        <p:spPr bwMode="blackWhite">
          <a:xfrm>
            <a:off x="1230999" y="1323801"/>
            <a:ext cx="1911035" cy="1127569"/>
          </a:xfrm>
          <a:prstGeom prst="wedgeRectCallout">
            <a:avLst>
              <a:gd name="adj1" fmla="val -48653"/>
              <a:gd name="adj2" fmla="val 18811"/>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600" b="1" dirty="0" smtClean="0"/>
              <a:t>Many economists expect business investment to rise in 2014, 2015, and 2016</a:t>
            </a:r>
            <a:endParaRPr lang="en-US" sz="1600" b="1" dirty="0">
              <a:latin typeface="Arial" charset="0"/>
              <a:cs typeface="Arial" charset="0"/>
            </a:endParaRPr>
          </a:p>
        </p:txBody>
      </p:sp>
    </p:spTree>
    <p:extLst>
      <p:ext uri="{BB962C8B-B14F-4D97-AF65-F5344CB8AC3E}">
        <p14:creationId xmlns:p14="http://schemas.microsoft.com/office/powerpoint/2010/main" val="114424411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1000"/>
                            </p:stCondLst>
                            <p:childTnLst>
                              <p:par>
                                <p:cTn id="9" presetID="22" presetClass="entr" presetSubtype="8" fill="hold" grpId="0" nodeType="afterEffect">
                                  <p:stCondLst>
                                    <p:cond delay="500"/>
                                  </p:stCondLst>
                                  <p:childTnLst>
                                    <p:set>
                                      <p:cBhvr>
                                        <p:cTn id="10" dur="1" fill="hold">
                                          <p:stCondLst>
                                            <p:cond delay="0"/>
                                          </p:stCondLst>
                                        </p:cTn>
                                        <p:tgtEl>
                                          <p:spTgt spid="15"/>
                                        </p:tgtEl>
                                        <p:attrNameLst>
                                          <p:attrName>style.visibility</p:attrName>
                                        </p:attrNameLst>
                                      </p:cBhvr>
                                      <p:to>
                                        <p:strVal val="visible"/>
                                      </p:to>
                                    </p:set>
                                    <p:animEffect transition="in" filter="wipe(left)">
                                      <p:cBhvr>
                                        <p:cTn id="11" dur="500"/>
                                        <p:tgtEl>
                                          <p:spTgt spid="15"/>
                                        </p:tgtEl>
                                      </p:cBhvr>
                                    </p:animEffect>
                                  </p:childTnLst>
                                </p:cTn>
                              </p:par>
                            </p:childTnLst>
                          </p:cTn>
                        </p:par>
                        <p:par>
                          <p:cTn id="12" fill="hold">
                            <p:stCondLst>
                              <p:cond delay="2000"/>
                            </p:stCondLst>
                            <p:childTnLst>
                              <p:par>
                                <p:cTn id="13" presetID="22" presetClass="entr" presetSubtype="4" fill="hold" grpId="0" nodeType="afterEffect">
                                  <p:stCondLst>
                                    <p:cond delay="700"/>
                                  </p:stCondLst>
                                  <p:childTnLst>
                                    <p:set>
                                      <p:cBhvr>
                                        <p:cTn id="14" dur="1" fill="hold">
                                          <p:stCondLst>
                                            <p:cond delay="0"/>
                                          </p:stCondLst>
                                        </p:cTn>
                                        <p:tgtEl>
                                          <p:spTgt spid="16"/>
                                        </p:tgtEl>
                                        <p:attrNameLst>
                                          <p:attrName>style.visibility</p:attrName>
                                        </p:attrNameLst>
                                      </p:cBhvr>
                                      <p:to>
                                        <p:strVal val="visible"/>
                                      </p:to>
                                    </p:set>
                                    <p:animEffect transition="in" filter="wipe(down)">
                                      <p:cBhvr>
                                        <p:cTn id="1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P spid="1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chemeClr val="bg1"/>
                </a:solidFill>
              </a:rPr>
              <a:t>12/01/09 - 9pm</a:t>
            </a:r>
          </a:p>
        </p:txBody>
      </p:sp>
      <p:sp>
        <p:nvSpPr>
          <p:cNvPr id="14340"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chemeClr val="bg1"/>
                </a:solidFill>
              </a:rPr>
              <a:t>eSlide – P6466 – The Financial Crisis and the Future of the P/C</a:t>
            </a:r>
          </a:p>
        </p:txBody>
      </p:sp>
      <p:sp>
        <p:nvSpPr>
          <p:cNvPr id="14341"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7C3500F2-97B6-4DA1-8FAC-D7D5C6678FB4}" type="slidenum">
              <a:rPr lang="en-US" sz="900"/>
              <a:pPr algn="r" eaLnBrk="0" hangingPunct="0">
                <a:lnSpc>
                  <a:spcPct val="85000"/>
                </a:lnSpc>
                <a:spcBef>
                  <a:spcPct val="20000"/>
                </a:spcBef>
              </a:pPr>
              <a:t>36</a:t>
            </a:fld>
            <a:endParaRPr lang="en-US" sz="900"/>
          </a:p>
        </p:txBody>
      </p:sp>
      <p:sp>
        <p:nvSpPr>
          <p:cNvPr id="14342" name="Rectangle 2"/>
          <p:cNvSpPr>
            <a:spLocks noGrp="1" noChangeArrowheads="1"/>
          </p:cNvSpPr>
          <p:nvPr>
            <p:ph type="title" idx="4294967295"/>
          </p:nvPr>
        </p:nvSpPr>
        <p:spPr>
          <a:xfrm>
            <a:off x="507172" y="192088"/>
            <a:ext cx="6937237" cy="860425"/>
          </a:xfrm>
        </p:spPr>
        <p:txBody>
          <a:bodyPr/>
          <a:lstStyle/>
          <a:p>
            <a:r>
              <a:rPr lang="en-US" sz="2800" dirty="0" smtClean="0"/>
              <a:t>Private Sector Business Starts:</a:t>
            </a:r>
            <a:br>
              <a:rPr lang="en-US" sz="2800" dirty="0" smtClean="0"/>
            </a:br>
            <a:r>
              <a:rPr lang="en-US" sz="2800" dirty="0" smtClean="0"/>
              <a:t>1993:Q2 – 2013:Q4* As Strong </a:t>
            </a:r>
            <a:r>
              <a:rPr lang="en-US" sz="2800" dirty="0"/>
              <a:t>as Ever?</a:t>
            </a:r>
            <a:endParaRPr lang="en-US" sz="2800" dirty="0" smtClean="0"/>
          </a:p>
        </p:txBody>
      </p:sp>
      <p:graphicFrame>
        <p:nvGraphicFramePr>
          <p:cNvPr id="14338" name="Object 4"/>
          <p:cNvGraphicFramePr>
            <a:graphicFrameLocks noGrp="1"/>
          </p:cNvGraphicFramePr>
          <p:nvPr>
            <p:ph idx="4294967295"/>
            <p:extLst/>
          </p:nvPr>
        </p:nvGraphicFramePr>
        <p:xfrm>
          <a:off x="304800" y="1830389"/>
          <a:ext cx="8585200" cy="4459287"/>
        </p:xfrm>
        <a:graphic>
          <a:graphicData uri="http://schemas.openxmlformats.org/presentationml/2006/ole">
            <mc:AlternateContent xmlns:mc="http://schemas.openxmlformats.org/markup-compatibility/2006">
              <mc:Choice xmlns:v="urn:schemas-microsoft-com:vml" Requires="v">
                <p:oleObj spid="_x0000_s167975" name="Chart" r:id="rId4" imgW="8582143" imgH="3971958" progId="MSGraph.Chart.8">
                  <p:embed followColorScheme="full"/>
                </p:oleObj>
              </mc:Choice>
              <mc:Fallback>
                <p:oleObj name="Chart" r:id="rId4" imgW="8582143" imgH="3971958" progId="MSGraph.Chart.8">
                  <p:embed followColorScheme="full"/>
                  <p:pic>
                    <p:nvPicPr>
                      <p:cNvPr id="0" name=""/>
                      <p:cNvPicPr>
                        <a:picLocks noGrp="1" noChangeArrowheads="1"/>
                      </p:cNvPicPr>
                      <p:nvPr/>
                    </p:nvPicPr>
                    <p:blipFill>
                      <a:blip r:embed="rId5"/>
                      <a:srcRect/>
                      <a:stretch>
                        <a:fillRect/>
                      </a:stretch>
                    </p:blipFill>
                    <p:spPr bwMode="auto">
                      <a:xfrm>
                        <a:off x="304800" y="1830389"/>
                        <a:ext cx="8585200" cy="4459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3" name="Rectangle 5"/>
          <p:cNvSpPr>
            <a:spLocks noChangeArrowheads="1"/>
          </p:cNvSpPr>
          <p:nvPr/>
        </p:nvSpPr>
        <p:spPr bwMode="auto">
          <a:xfrm>
            <a:off x="0" y="6245225"/>
            <a:ext cx="8731250" cy="61277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smtClean="0"/>
              <a:t>*Data posted Jul 30, 2014, the </a:t>
            </a:r>
            <a:r>
              <a:rPr lang="en-US" sz="1100" dirty="0"/>
              <a:t>latest available; a classification change in 2013:Q1 </a:t>
            </a:r>
            <a:r>
              <a:rPr lang="en-US" sz="1100" dirty="0" smtClean="0"/>
              <a:t>resulted in a report of 578,000 businesses started in that quarter. Seasonally </a:t>
            </a:r>
            <a:r>
              <a:rPr lang="en-US" sz="1100" dirty="0"/>
              <a:t>adjusted</a:t>
            </a:r>
            <a:r>
              <a:rPr lang="en-US" sz="1100" dirty="0" smtClean="0"/>
              <a:t>. **2013 number assumes 1</a:t>
            </a:r>
            <a:r>
              <a:rPr lang="en-US" sz="1100" baseline="30000" dirty="0" smtClean="0"/>
              <a:t>st</a:t>
            </a:r>
            <a:r>
              <a:rPr lang="en-US" sz="1100" dirty="0" smtClean="0"/>
              <a:t> quarter equals average of </a:t>
            </a:r>
            <a:r>
              <a:rPr lang="en-US" sz="1100" smtClean="0"/>
              <a:t>second-through-fourth quarters</a:t>
            </a:r>
            <a:endParaRPr lang="en-US" sz="1100" dirty="0"/>
          </a:p>
          <a:p>
            <a:pPr eaLnBrk="0" hangingPunct="0">
              <a:lnSpc>
                <a:spcPct val="85000"/>
              </a:lnSpc>
              <a:spcBef>
                <a:spcPct val="25000"/>
              </a:spcBef>
              <a:buClr>
                <a:schemeClr val="accent2"/>
              </a:buClr>
              <a:buFont typeface="Wingdings" pitchFamily="2" charset="2"/>
              <a:buNone/>
            </a:pPr>
            <a:r>
              <a:rPr lang="en-US" sz="1100" dirty="0"/>
              <a:t>Sources: Bureau of Labor Statistics, </a:t>
            </a:r>
            <a:r>
              <a:rPr lang="en-US" sz="1100" dirty="0">
                <a:hlinkClick r:id="rId6"/>
              </a:rPr>
              <a:t>http://www.bls.gov/news.release/cewbd.t08.htm</a:t>
            </a:r>
            <a:r>
              <a:rPr lang="en-US" sz="1100" dirty="0"/>
              <a:t>.  NBER (recession dates)</a:t>
            </a:r>
          </a:p>
        </p:txBody>
      </p:sp>
      <p:sp>
        <p:nvSpPr>
          <p:cNvPr id="14344" name="Rectangle 6"/>
          <p:cNvSpPr>
            <a:spLocks noChangeArrowheads="1"/>
          </p:cNvSpPr>
          <p:nvPr/>
        </p:nvSpPr>
        <p:spPr bwMode="black">
          <a:xfrm>
            <a:off x="85725" y="1397652"/>
            <a:ext cx="1377328" cy="221599"/>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smtClean="0">
                <a:solidFill>
                  <a:srgbClr val="225A7A"/>
                </a:solidFill>
              </a:rPr>
              <a:t>Thousands</a:t>
            </a:r>
            <a:endParaRPr lang="en-US" sz="1600" b="1" dirty="0">
              <a:solidFill>
                <a:srgbClr val="225A7A"/>
              </a:solidFill>
            </a:endParaRPr>
          </a:p>
        </p:txBody>
      </p:sp>
      <p:sp>
        <p:nvSpPr>
          <p:cNvPr id="11" name="AutoShape 7"/>
          <p:cNvSpPr>
            <a:spLocks noChangeArrowheads="1"/>
          </p:cNvSpPr>
          <p:nvPr/>
        </p:nvSpPr>
        <p:spPr bwMode="blackWhite">
          <a:xfrm>
            <a:off x="1458913" y="1063625"/>
            <a:ext cx="1528763" cy="1689303"/>
          </a:xfrm>
          <a:prstGeom prst="wedgeRectCallout">
            <a:avLst>
              <a:gd name="adj1" fmla="val 49752"/>
              <a:gd name="adj2" fmla="val 2225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eaLnBrk="0" hangingPunct="0">
              <a:lnSpc>
                <a:spcPct val="90000"/>
              </a:lnSpc>
              <a:spcBef>
                <a:spcPct val="50000"/>
              </a:spcBef>
              <a:buClr>
                <a:schemeClr val="bg1"/>
              </a:buClr>
              <a:buFont typeface="Wingdings" pitchFamily="2" charset="2"/>
              <a:buNone/>
              <a:defRPr/>
            </a:pPr>
            <a:r>
              <a:rPr lang="en-US" sz="1300" b="1" u="sng" dirty="0">
                <a:solidFill>
                  <a:schemeClr val="bg1"/>
                </a:solidFill>
                <a:cs typeface="+mn-cs"/>
              </a:rPr>
              <a:t>Business Starts</a:t>
            </a:r>
            <a:r>
              <a:rPr lang="en-US" sz="1300" b="1" dirty="0">
                <a:solidFill>
                  <a:schemeClr val="bg1"/>
                </a:solidFill>
                <a:cs typeface="+mn-cs"/>
              </a:rPr>
              <a:t/>
            </a:r>
            <a:br>
              <a:rPr lang="en-US" sz="1300" b="1" dirty="0">
                <a:solidFill>
                  <a:schemeClr val="bg1"/>
                </a:solidFill>
                <a:cs typeface="+mn-cs"/>
              </a:rPr>
            </a:br>
            <a:r>
              <a:rPr lang="en-US" sz="1300" b="1" dirty="0">
                <a:solidFill>
                  <a:schemeClr val="bg1"/>
                </a:solidFill>
                <a:cs typeface="+mn-cs"/>
              </a:rPr>
              <a:t>2006:  861,000</a:t>
            </a:r>
            <a:br>
              <a:rPr lang="en-US" sz="1300" b="1" dirty="0">
                <a:solidFill>
                  <a:schemeClr val="bg1"/>
                </a:solidFill>
                <a:cs typeface="+mn-cs"/>
              </a:rPr>
            </a:br>
            <a:r>
              <a:rPr lang="en-US" sz="1300" b="1" dirty="0">
                <a:solidFill>
                  <a:schemeClr val="bg1"/>
                </a:solidFill>
                <a:cs typeface="+mn-cs"/>
              </a:rPr>
              <a:t>2007:  844,000</a:t>
            </a:r>
            <a:br>
              <a:rPr lang="en-US" sz="1300" b="1" dirty="0">
                <a:solidFill>
                  <a:schemeClr val="bg1"/>
                </a:solidFill>
                <a:cs typeface="+mn-cs"/>
              </a:rPr>
            </a:br>
            <a:r>
              <a:rPr lang="en-US" sz="1300" b="1" dirty="0">
                <a:solidFill>
                  <a:schemeClr val="bg1"/>
                </a:solidFill>
                <a:cs typeface="+mn-cs"/>
              </a:rPr>
              <a:t>2008:  787,000</a:t>
            </a:r>
            <a:br>
              <a:rPr lang="en-US" sz="1300" b="1" dirty="0">
                <a:solidFill>
                  <a:schemeClr val="bg1"/>
                </a:solidFill>
                <a:cs typeface="+mn-cs"/>
              </a:rPr>
            </a:br>
            <a:r>
              <a:rPr lang="en-US" sz="1300" b="1" dirty="0">
                <a:solidFill>
                  <a:schemeClr val="bg1"/>
                </a:solidFill>
                <a:cs typeface="+mn-cs"/>
              </a:rPr>
              <a:t>2009:  701,000 2010:  742,000 2011:  781,000</a:t>
            </a:r>
            <a:br>
              <a:rPr lang="en-US" sz="1300" b="1" dirty="0">
                <a:solidFill>
                  <a:schemeClr val="bg1"/>
                </a:solidFill>
                <a:cs typeface="+mn-cs"/>
              </a:rPr>
            </a:br>
            <a:r>
              <a:rPr lang="en-US" sz="1300" b="1" dirty="0">
                <a:solidFill>
                  <a:schemeClr val="bg1"/>
                </a:solidFill>
                <a:cs typeface="+mn-cs"/>
              </a:rPr>
              <a:t>2012:  </a:t>
            </a:r>
            <a:r>
              <a:rPr lang="en-US" sz="1300" b="1" dirty="0" smtClean="0">
                <a:solidFill>
                  <a:schemeClr val="bg1"/>
                </a:solidFill>
                <a:cs typeface="+mn-cs"/>
              </a:rPr>
              <a:t>800,000</a:t>
            </a:r>
            <a:br>
              <a:rPr lang="en-US" sz="1300" b="1" dirty="0" smtClean="0">
                <a:solidFill>
                  <a:schemeClr val="bg1"/>
                </a:solidFill>
                <a:cs typeface="+mn-cs"/>
              </a:rPr>
            </a:br>
            <a:r>
              <a:rPr lang="en-US" sz="1300" b="1" dirty="0" smtClean="0">
                <a:solidFill>
                  <a:schemeClr val="bg1"/>
                </a:solidFill>
                <a:cs typeface="+mn-cs"/>
              </a:rPr>
              <a:t>2013:  870,000**</a:t>
            </a:r>
            <a:endParaRPr lang="en-US" sz="1300" b="1" dirty="0">
              <a:solidFill>
                <a:schemeClr val="bg1"/>
              </a:solidFill>
              <a:cs typeface="+mn-cs"/>
            </a:endParaRPr>
          </a:p>
        </p:txBody>
      </p:sp>
      <p:sp>
        <p:nvSpPr>
          <p:cNvPr id="12" name="Date Placeholder 11"/>
          <p:cNvSpPr>
            <a:spLocks noGrp="1"/>
          </p:cNvSpPr>
          <p:nvPr>
            <p:ph type="dt" sz="quarter" idx="10"/>
          </p:nvPr>
        </p:nvSpPr>
        <p:spPr/>
        <p:txBody>
          <a:bodyPr/>
          <a:lstStyle/>
          <a:p>
            <a:pPr>
              <a:defRPr/>
            </a:pPr>
            <a:r>
              <a:rPr lang="en-US"/>
              <a:t>12/01/09 - 9pm</a:t>
            </a:r>
          </a:p>
        </p:txBody>
      </p:sp>
      <p:sp>
        <p:nvSpPr>
          <p:cNvPr id="13" name="Slide Number Placeholder 12"/>
          <p:cNvSpPr>
            <a:spLocks noGrp="1"/>
          </p:cNvSpPr>
          <p:nvPr>
            <p:ph type="sldNum" sz="quarter" idx="12"/>
          </p:nvPr>
        </p:nvSpPr>
        <p:spPr/>
        <p:txBody>
          <a:bodyPr/>
          <a:lstStyle/>
          <a:p>
            <a:pPr>
              <a:defRPr/>
            </a:pPr>
            <a:fld id="{1C948A6E-00B4-425A-8332-493DA8B986FC}" type="slidenum">
              <a:rPr lang="en-US" smtClean="0"/>
              <a:pPr>
                <a:defRPr/>
              </a:pPr>
              <a:t>36</a:t>
            </a:fld>
            <a:endParaRPr lang="en-US"/>
          </a:p>
        </p:txBody>
      </p:sp>
      <p:sp>
        <p:nvSpPr>
          <p:cNvPr id="14348" name="TextBox 13"/>
          <p:cNvSpPr txBox="1">
            <a:spLocks noChangeArrowheads="1"/>
          </p:cNvSpPr>
          <p:nvPr/>
        </p:nvSpPr>
        <p:spPr bwMode="auto">
          <a:xfrm>
            <a:off x="4124325" y="1101725"/>
            <a:ext cx="1933575" cy="307975"/>
          </a:xfrm>
          <a:prstGeom prst="rect">
            <a:avLst/>
          </a:prstGeom>
          <a:solidFill>
            <a:schemeClr val="accent2"/>
          </a:solidFill>
          <a:ln w="9525">
            <a:noFill/>
            <a:miter lim="800000"/>
            <a:headEnd/>
            <a:tailEnd/>
          </a:ln>
        </p:spPr>
        <p:txBody>
          <a:bodyPr>
            <a:spAutoFit/>
          </a:bodyPr>
          <a:lstStyle/>
          <a:p>
            <a:r>
              <a:rPr lang="en-US" sz="1400"/>
              <a:t>Recessions in orange</a:t>
            </a:r>
          </a:p>
        </p:txBody>
      </p:sp>
      <p:sp>
        <p:nvSpPr>
          <p:cNvPr id="14" name="AutoShape 38"/>
          <p:cNvSpPr>
            <a:spLocks noChangeArrowheads="1"/>
          </p:cNvSpPr>
          <p:nvPr/>
        </p:nvSpPr>
        <p:spPr bwMode="blackWhite">
          <a:xfrm>
            <a:off x="7374835" y="1101725"/>
            <a:ext cx="985976" cy="898526"/>
          </a:xfrm>
          <a:prstGeom prst="wedgeRectCallout">
            <a:avLst>
              <a:gd name="adj1" fmla="val 56323"/>
              <a:gd name="adj2" fmla="val 13657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400" b="1" dirty="0" smtClean="0">
                <a:solidFill>
                  <a:schemeClr val="bg1"/>
                </a:solidFill>
              </a:rPr>
              <a:t>2013:Q1 578,000 business starts*</a:t>
            </a:r>
            <a:endParaRPr lang="en-US" sz="1400" b="1" dirty="0">
              <a:solidFill>
                <a:schemeClr val="bg1"/>
              </a:solidFill>
            </a:endParaRPr>
          </a:p>
        </p:txBody>
      </p:sp>
    </p:spTree>
    <p:extLst>
      <p:ext uri="{BB962C8B-B14F-4D97-AF65-F5344CB8AC3E}">
        <p14:creationId xmlns:p14="http://schemas.microsoft.com/office/powerpoint/2010/main" val="84980606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700"/>
                                  </p:stCondLst>
                                  <p:childTnLst>
                                    <p:set>
                                      <p:cBhvr>
                                        <p:cTn id="6" dur="1" fill="hold">
                                          <p:stCondLst>
                                            <p:cond delay="0"/>
                                          </p:stCondLst>
                                        </p:cTn>
                                        <p:tgtEl>
                                          <p:spTgt spid="11"/>
                                        </p:tgtEl>
                                        <p:attrNameLst>
                                          <p:attrName>style.visibility</p:attrName>
                                        </p:attrNameLst>
                                      </p:cBhvr>
                                      <p:to>
                                        <p:strVal val="visible"/>
                                      </p:to>
                                    </p:set>
                                    <p:animEffect transition="in" filter="wipe(right)">
                                      <p:cBhvr>
                                        <p:cTn id="7" dur="500"/>
                                        <p:tgtEl>
                                          <p:spTgt spid="11"/>
                                        </p:tgtEl>
                                      </p:cBhvr>
                                    </p:animEffect>
                                  </p:childTnLst>
                                </p:cTn>
                              </p:par>
                            </p:childTnLst>
                          </p:cTn>
                        </p:par>
                        <p:par>
                          <p:cTn id="8" fill="hold">
                            <p:stCondLst>
                              <p:cond delay="1200"/>
                            </p:stCondLst>
                            <p:childTnLst>
                              <p:par>
                                <p:cTn id="9" presetID="22" presetClass="entr" presetSubtype="8" fill="hold" grpId="0" nodeType="afterEffect">
                                  <p:stCondLst>
                                    <p:cond delay="50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0000"/>
              </a:spcBef>
            </a:pPr>
            <a:r>
              <a:rPr lang="en-US" sz="900">
                <a:solidFill>
                  <a:schemeClr val="bg1"/>
                </a:solidFill>
              </a:rPr>
              <a:t>12/01/09 - 9pm</a:t>
            </a:r>
          </a:p>
        </p:txBody>
      </p:sp>
      <p:sp>
        <p:nvSpPr>
          <p:cNvPr id="57347"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5000"/>
              </a:lnSpc>
              <a:spcBef>
                <a:spcPct val="20000"/>
              </a:spcBef>
            </a:pPr>
            <a:r>
              <a:rPr lang="en-US" sz="900">
                <a:solidFill>
                  <a:schemeClr val="bg1"/>
                </a:solidFill>
              </a:rPr>
              <a:t>eSlide – P6466 – The Financial Crisis and the Future of the P/C</a:t>
            </a:r>
          </a:p>
        </p:txBody>
      </p:sp>
      <p:sp>
        <p:nvSpPr>
          <p:cNvPr id="57348"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61021DE1-0780-4105-B7F7-E2C03E736F33}" type="slidenum">
              <a:rPr lang="en-US" sz="900"/>
              <a:pPr algn="r">
                <a:lnSpc>
                  <a:spcPct val="85000"/>
                </a:lnSpc>
                <a:spcBef>
                  <a:spcPct val="20000"/>
                </a:spcBef>
              </a:pPr>
              <a:t>37</a:t>
            </a:fld>
            <a:endParaRPr lang="en-US" sz="900"/>
          </a:p>
        </p:txBody>
      </p:sp>
      <p:graphicFrame>
        <p:nvGraphicFramePr>
          <p:cNvPr id="57349" name="Object 3"/>
          <p:cNvGraphicFramePr>
            <a:graphicFrameLocks/>
          </p:cNvGraphicFramePr>
          <p:nvPr>
            <p:extLst/>
          </p:nvPr>
        </p:nvGraphicFramePr>
        <p:xfrm>
          <a:off x="336550" y="1047750"/>
          <a:ext cx="8597900" cy="4343400"/>
        </p:xfrm>
        <a:graphic>
          <a:graphicData uri="http://schemas.openxmlformats.org/presentationml/2006/ole">
            <mc:AlternateContent xmlns:mc="http://schemas.openxmlformats.org/markup-compatibility/2006">
              <mc:Choice xmlns:v="urn:schemas-microsoft-com:vml" Requires="v">
                <p:oleObj spid="_x0000_s168999" name="Chart" r:id="rId4" imgW="8286784" imgH="4010053" progId="MSGraph.Chart.8">
                  <p:embed followColorScheme="full"/>
                </p:oleObj>
              </mc:Choice>
              <mc:Fallback>
                <p:oleObj name="Chart" r:id="rId4" imgW="8286784" imgH="4010053" progId="MSGraph.Chart.8">
                  <p:embed followColorScheme="full"/>
                  <p:pic>
                    <p:nvPicPr>
                      <p:cNvPr id="0" name=""/>
                      <p:cNvPicPr>
                        <a:picLocks noChangeArrowheads="1"/>
                      </p:cNvPicPr>
                      <p:nvPr/>
                    </p:nvPicPr>
                    <p:blipFill>
                      <a:blip r:embed="rId5"/>
                      <a:srcRect/>
                      <a:stretch>
                        <a:fillRect/>
                      </a:stretch>
                    </p:blipFill>
                    <p:spPr bwMode="auto">
                      <a:xfrm>
                        <a:off x="336550" y="1047750"/>
                        <a:ext cx="85979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57350" name="Rectangle 2"/>
          <p:cNvSpPr>
            <a:spLocks noGrp="1" noChangeArrowheads="1"/>
          </p:cNvSpPr>
          <p:nvPr>
            <p:ph type="title" idx="4294967295"/>
          </p:nvPr>
        </p:nvSpPr>
        <p:spPr>
          <a:xfrm>
            <a:off x="523875" y="131763"/>
            <a:ext cx="7219950" cy="860425"/>
          </a:xfrm>
        </p:spPr>
        <p:txBody>
          <a:bodyPr/>
          <a:lstStyle/>
          <a:p>
            <a:r>
              <a:rPr lang="en-US" dirty="0" smtClean="0">
                <a:latin typeface="Arial" panose="020B0604020202020204" pitchFamily="34" charset="0"/>
              </a:rPr>
              <a:t>Dollar Value* of Manufacturers’ Shipments </a:t>
            </a:r>
            <a:r>
              <a:rPr lang="en-US" sz="2000" dirty="0" smtClean="0">
                <a:latin typeface="Arial" panose="020B0604020202020204" pitchFamily="34" charset="0"/>
              </a:rPr>
              <a:t>Monthly, January 1992—June 2014</a:t>
            </a:r>
          </a:p>
        </p:txBody>
      </p:sp>
      <p:sp>
        <p:nvSpPr>
          <p:cNvPr id="57351" name="Rectangle 4"/>
          <p:cNvSpPr>
            <a:spLocks noChangeArrowheads="1"/>
          </p:cNvSpPr>
          <p:nvPr/>
        </p:nvSpPr>
        <p:spPr bwMode="auto">
          <a:xfrm>
            <a:off x="-147638" y="6430963"/>
            <a:ext cx="9090026"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chemeClr val="accent2"/>
              </a:buClr>
              <a:buFont typeface="Wingdings" panose="05000000000000000000" pitchFamily="2" charset="2"/>
              <a:buNone/>
            </a:pPr>
            <a:r>
              <a:rPr lang="en-US" sz="1100" dirty="0"/>
              <a:t>*seasonally adjusted; </a:t>
            </a:r>
            <a:r>
              <a:rPr lang="en-US" sz="1100" dirty="0" smtClean="0"/>
              <a:t>June 2014 </a:t>
            </a:r>
            <a:r>
              <a:rPr lang="en-US" sz="1100" dirty="0"/>
              <a:t>is preliminary; data published </a:t>
            </a:r>
            <a:r>
              <a:rPr lang="en-US" sz="1100" dirty="0" smtClean="0"/>
              <a:t>July 25, </a:t>
            </a:r>
            <a:r>
              <a:rPr lang="en-US" sz="1100" dirty="0"/>
              <a:t>2014.</a:t>
            </a:r>
            <a:br>
              <a:rPr lang="en-US" sz="1100" dirty="0"/>
            </a:br>
            <a:r>
              <a:rPr lang="en-US" sz="1100" dirty="0"/>
              <a:t>Source: U.S. Census Bureau, </a:t>
            </a:r>
            <a:r>
              <a:rPr lang="en-US" sz="1100" i="1" dirty="0"/>
              <a:t>Full Report on Manufacturers’ Shipments, Inventories, and Orders, </a:t>
            </a:r>
            <a:r>
              <a:rPr lang="en-US" sz="1100" dirty="0">
                <a:hlinkClick r:id="rId6"/>
              </a:rPr>
              <a:t>http://www.census.gov/manufacturing/m3/</a:t>
            </a:r>
            <a:r>
              <a:rPr lang="en-US" sz="1100" dirty="0"/>
              <a:t> </a:t>
            </a:r>
          </a:p>
        </p:txBody>
      </p:sp>
      <p:sp>
        <p:nvSpPr>
          <p:cNvPr id="2129925" name="Rectangle 5"/>
          <p:cNvSpPr>
            <a:spLocks noChangeArrowheads="1"/>
          </p:cNvSpPr>
          <p:nvPr/>
        </p:nvSpPr>
        <p:spPr bwMode="blackWhite">
          <a:xfrm>
            <a:off x="141288" y="5367338"/>
            <a:ext cx="8885237" cy="100806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b="1" dirty="0">
                <a:solidFill>
                  <a:schemeClr val="bg1"/>
                </a:solidFill>
              </a:rPr>
              <a:t>Monthly shipments in </a:t>
            </a:r>
            <a:r>
              <a:rPr lang="en-US" b="1" dirty="0" smtClean="0">
                <a:solidFill>
                  <a:schemeClr val="bg1"/>
                </a:solidFill>
              </a:rPr>
              <a:t>November </a:t>
            </a:r>
            <a:r>
              <a:rPr lang="en-US" b="1" dirty="0">
                <a:solidFill>
                  <a:schemeClr val="bg1"/>
                </a:solidFill>
              </a:rPr>
              <a:t>2013 </a:t>
            </a:r>
            <a:r>
              <a:rPr lang="en-US" b="1" dirty="0" smtClean="0">
                <a:solidFill>
                  <a:schemeClr val="bg1"/>
                </a:solidFill>
              </a:rPr>
              <a:t>exceeded </a:t>
            </a:r>
            <a:r>
              <a:rPr lang="en-US" b="1" dirty="0">
                <a:solidFill>
                  <a:schemeClr val="bg1"/>
                </a:solidFill>
              </a:rPr>
              <a:t>the pre-crisis (July 2008) peak; </a:t>
            </a:r>
            <a:r>
              <a:rPr lang="en-US" b="1" dirty="0" smtClean="0">
                <a:solidFill>
                  <a:schemeClr val="bg1"/>
                </a:solidFill>
              </a:rPr>
              <a:t>December 2013, January 2014, and February 2014 slipped </a:t>
            </a:r>
            <a:r>
              <a:rPr lang="en-US" b="1" dirty="0">
                <a:solidFill>
                  <a:schemeClr val="bg1"/>
                </a:solidFill>
              </a:rPr>
              <a:t>a </a:t>
            </a:r>
            <a:r>
              <a:rPr lang="en-US" b="1" dirty="0" smtClean="0">
                <a:solidFill>
                  <a:schemeClr val="bg1"/>
                </a:solidFill>
              </a:rPr>
              <a:t>bit.</a:t>
            </a:r>
            <a:br>
              <a:rPr lang="en-US" b="1" dirty="0" smtClean="0">
                <a:solidFill>
                  <a:schemeClr val="bg1"/>
                </a:solidFill>
              </a:rPr>
            </a:br>
            <a:r>
              <a:rPr lang="en-US" b="1" dirty="0" smtClean="0">
                <a:solidFill>
                  <a:schemeClr val="bg1"/>
                </a:solidFill>
              </a:rPr>
              <a:t>March 2014, then April, then May, then June 2014 (prelim.) set new record highs.</a:t>
            </a:r>
            <a:endParaRPr lang="en-US" b="1" dirty="0">
              <a:solidFill>
                <a:srgbClr val="FFFFFF"/>
              </a:solidFill>
            </a:endParaRPr>
          </a:p>
        </p:txBody>
      </p:sp>
      <p:sp>
        <p:nvSpPr>
          <p:cNvPr id="57353" name="Rectangle 8"/>
          <p:cNvSpPr>
            <a:spLocks noChangeArrowheads="1"/>
          </p:cNvSpPr>
          <p:nvPr/>
        </p:nvSpPr>
        <p:spPr bwMode="black">
          <a:xfrm>
            <a:off x="347663" y="1119188"/>
            <a:ext cx="8221662" cy="22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 Millions</a:t>
            </a:r>
          </a:p>
        </p:txBody>
      </p:sp>
      <p:sp>
        <p:nvSpPr>
          <p:cNvPr id="12" name="Date Placeholder 11"/>
          <p:cNvSpPr>
            <a:spLocks noGrp="1"/>
          </p:cNvSpPr>
          <p:nvPr>
            <p:ph type="dt" sz="quarter" idx="10"/>
          </p:nvPr>
        </p:nvSpPr>
        <p:spPr/>
        <p:txBody>
          <a:bodyPr/>
          <a:lstStyle/>
          <a:p>
            <a:pPr>
              <a:defRPr/>
            </a:pPr>
            <a:r>
              <a:rPr lang="en-US"/>
              <a:t>12/01/09 - 9pm</a:t>
            </a:r>
          </a:p>
        </p:txBody>
      </p:sp>
      <p:sp>
        <p:nvSpPr>
          <p:cNvPr id="57355" name="Slide Number Placeholder 1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04FFC-A7E3-423B-AE81-897FEC71A826}" type="slidenum">
              <a:rPr lang="en-US" smtClean="0"/>
              <a:pPr/>
              <a:t>37</a:t>
            </a:fld>
            <a:endParaRPr lang="en-US" smtClean="0"/>
          </a:p>
        </p:txBody>
      </p:sp>
      <p:sp>
        <p:nvSpPr>
          <p:cNvPr id="15" name="AutoShape 5"/>
          <p:cNvSpPr>
            <a:spLocks noChangeArrowheads="1"/>
          </p:cNvSpPr>
          <p:nvPr/>
        </p:nvSpPr>
        <p:spPr bwMode="blackWhite">
          <a:xfrm>
            <a:off x="2524125" y="1173163"/>
            <a:ext cx="3048000" cy="914400"/>
          </a:xfrm>
          <a:prstGeom prst="wedgeRectCallout">
            <a:avLst>
              <a:gd name="adj1" fmla="val 147454"/>
              <a:gd name="adj2" fmla="val -2251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sz="1600" b="1" dirty="0">
                <a:solidFill>
                  <a:schemeClr val="bg1"/>
                </a:solidFill>
              </a:rPr>
              <a:t>The value of Manufacturing Shipments </a:t>
            </a:r>
            <a:r>
              <a:rPr lang="en-US" sz="1600" b="1">
                <a:solidFill>
                  <a:schemeClr val="bg1"/>
                </a:solidFill>
              </a:rPr>
              <a:t>in </a:t>
            </a:r>
            <a:r>
              <a:rPr lang="en-US" sz="1600" b="1" smtClean="0">
                <a:solidFill>
                  <a:schemeClr val="bg1"/>
                </a:solidFill>
              </a:rPr>
              <a:t>June </a:t>
            </a:r>
            <a:r>
              <a:rPr lang="en-US" sz="1600" b="1" dirty="0" smtClean="0">
                <a:solidFill>
                  <a:schemeClr val="bg1"/>
                </a:solidFill>
              </a:rPr>
              <a:t>2014 </a:t>
            </a:r>
            <a:r>
              <a:rPr lang="en-US" sz="1600" b="1" dirty="0">
                <a:solidFill>
                  <a:schemeClr val="bg1"/>
                </a:solidFill>
              </a:rPr>
              <a:t>was </a:t>
            </a:r>
            <a:r>
              <a:rPr lang="en-US" sz="1600" b="1">
                <a:solidFill>
                  <a:schemeClr val="bg1"/>
                </a:solidFill>
              </a:rPr>
              <a:t>$</a:t>
            </a:r>
            <a:r>
              <a:rPr lang="en-US" sz="1600" b="1" smtClean="0">
                <a:solidFill>
                  <a:schemeClr val="bg1"/>
                </a:solidFill>
              </a:rPr>
              <a:t>499.8B—a </a:t>
            </a:r>
            <a:r>
              <a:rPr lang="en-US" sz="1600" b="1" dirty="0">
                <a:solidFill>
                  <a:schemeClr val="bg1"/>
                </a:solidFill>
              </a:rPr>
              <a:t>new record high.</a:t>
            </a:r>
          </a:p>
        </p:txBody>
      </p:sp>
    </p:spTree>
    <p:extLst>
      <p:ext uri="{BB962C8B-B14F-4D97-AF65-F5344CB8AC3E}">
        <p14:creationId xmlns:p14="http://schemas.microsoft.com/office/powerpoint/2010/main" val="184933348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700"/>
                                  </p:stCondLst>
                                  <p:childTnLst>
                                    <p:set>
                                      <p:cBhvr>
                                        <p:cTn id="6" dur="1" fill="hold">
                                          <p:stCondLst>
                                            <p:cond delay="0"/>
                                          </p:stCondLst>
                                        </p:cTn>
                                        <p:tgtEl>
                                          <p:spTgt spid="2129925"/>
                                        </p:tgtEl>
                                        <p:attrNameLst>
                                          <p:attrName>style.visibility</p:attrName>
                                        </p:attrNameLst>
                                      </p:cBhvr>
                                      <p:to>
                                        <p:strVal val="visible"/>
                                      </p:to>
                                    </p:set>
                                    <p:anim calcmode="lin" valueType="num">
                                      <p:cBhvr>
                                        <p:cTn id="7" dur="500" fill="hold"/>
                                        <p:tgtEl>
                                          <p:spTgt spid="2129925"/>
                                        </p:tgtEl>
                                        <p:attrNameLst>
                                          <p:attrName>ppt_w</p:attrName>
                                        </p:attrNameLst>
                                      </p:cBhvr>
                                      <p:tavLst>
                                        <p:tav tm="0">
                                          <p:val>
                                            <p:fltVal val="0"/>
                                          </p:val>
                                        </p:tav>
                                        <p:tav tm="100000">
                                          <p:val>
                                            <p:strVal val="#ppt_w"/>
                                          </p:val>
                                        </p:tav>
                                      </p:tavLst>
                                    </p:anim>
                                    <p:anim calcmode="lin" valueType="num">
                                      <p:cBhvr>
                                        <p:cTn id="8" dur="500" fill="hold"/>
                                        <p:tgtEl>
                                          <p:spTgt spid="2129925"/>
                                        </p:tgtEl>
                                        <p:attrNameLst>
                                          <p:attrName>ppt_h</p:attrName>
                                        </p:attrNameLst>
                                      </p:cBhvr>
                                      <p:tavLst>
                                        <p:tav tm="0">
                                          <p:val>
                                            <p:fltVal val="0"/>
                                          </p:val>
                                        </p:tav>
                                        <p:tav tm="100000">
                                          <p:val>
                                            <p:strVal val="#ppt_h"/>
                                          </p:val>
                                        </p:tav>
                                      </p:tavLst>
                                    </p:anim>
                                    <p:animEffect transition="in" filter="fade">
                                      <p:cBhvr>
                                        <p:cTn id="9" dur="500"/>
                                        <p:tgtEl>
                                          <p:spTgt spid="2129925"/>
                                        </p:tgtEl>
                                      </p:cBhvr>
                                    </p:animEffect>
                                  </p:childTnLst>
                                </p:cTn>
                              </p:par>
                            </p:childTnLst>
                          </p:cTn>
                        </p:par>
                        <p:par>
                          <p:cTn id="10" fill="hold" nodeType="afterGroup">
                            <p:stCondLst>
                              <p:cond delay="1200"/>
                            </p:stCondLst>
                            <p:childTnLst>
                              <p:par>
                                <p:cTn id="11" presetID="22" presetClass="entr" presetSubtype="2" fill="hold" grpId="0" nodeType="after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right)">
                                      <p:cBhvr>
                                        <p:cTn id="1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25" grpId="0" animBg="1"/>
      <p:bldP spid="1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0000"/>
              </a:spcBef>
            </a:pPr>
            <a:r>
              <a:rPr lang="en-US" sz="900">
                <a:solidFill>
                  <a:schemeClr val="bg1"/>
                </a:solidFill>
              </a:rPr>
              <a:t>12/01/09 - 9pm</a:t>
            </a:r>
          </a:p>
        </p:txBody>
      </p:sp>
      <p:sp>
        <p:nvSpPr>
          <p:cNvPr id="84995"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5000"/>
              </a:lnSpc>
              <a:spcBef>
                <a:spcPct val="20000"/>
              </a:spcBef>
            </a:pPr>
            <a:r>
              <a:rPr lang="en-US" sz="900">
                <a:solidFill>
                  <a:schemeClr val="bg1"/>
                </a:solidFill>
              </a:rPr>
              <a:t>eSlide – P6466 – The Financial Crisis and the Future of the P/C</a:t>
            </a:r>
          </a:p>
        </p:txBody>
      </p:sp>
      <p:sp>
        <p:nvSpPr>
          <p:cNvPr id="84996"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CA991FF1-D386-452B-AB1B-AF8148D285B8}" type="slidenum">
              <a:rPr lang="en-US" sz="900"/>
              <a:pPr algn="r">
                <a:lnSpc>
                  <a:spcPct val="85000"/>
                </a:lnSpc>
                <a:spcBef>
                  <a:spcPct val="20000"/>
                </a:spcBef>
              </a:pPr>
              <a:t>38</a:t>
            </a:fld>
            <a:endParaRPr lang="en-US" sz="900"/>
          </a:p>
        </p:txBody>
      </p:sp>
      <p:sp>
        <p:nvSpPr>
          <p:cNvPr id="84997" name="Rectangle 7"/>
          <p:cNvSpPr>
            <a:spLocks noGrp="1" noChangeArrowheads="1"/>
          </p:cNvSpPr>
          <p:nvPr>
            <p:ph type="title" idx="4294967295"/>
          </p:nvPr>
        </p:nvSpPr>
        <p:spPr>
          <a:xfrm>
            <a:off x="658813" y="182563"/>
            <a:ext cx="6711950" cy="860425"/>
          </a:xfrm>
        </p:spPr>
        <p:txBody>
          <a:bodyPr/>
          <a:lstStyle/>
          <a:p>
            <a:r>
              <a:rPr lang="en-US" sz="2800" dirty="0" smtClean="0">
                <a:latin typeface="Arial" panose="020B0604020202020204" pitchFamily="34" charset="0"/>
              </a:rPr>
              <a:t>Nonfarm Payroll (Wages and Salaries):</a:t>
            </a:r>
            <a:br>
              <a:rPr lang="en-US" sz="2800" dirty="0" smtClean="0">
                <a:latin typeface="Arial" panose="020B0604020202020204" pitchFamily="34" charset="0"/>
              </a:rPr>
            </a:br>
            <a:r>
              <a:rPr lang="en-US" sz="2800" dirty="0" smtClean="0">
                <a:latin typeface="Arial" panose="020B0604020202020204" pitchFamily="34" charset="0"/>
              </a:rPr>
              <a:t>Quarterly, 2005–2014:Q2</a:t>
            </a:r>
          </a:p>
        </p:txBody>
      </p:sp>
      <p:sp>
        <p:nvSpPr>
          <p:cNvPr id="84998" name="Text Box 5"/>
          <p:cNvSpPr txBox="1">
            <a:spLocks noChangeArrowheads="1"/>
          </p:cNvSpPr>
          <p:nvPr/>
        </p:nvSpPr>
        <p:spPr bwMode="auto">
          <a:xfrm>
            <a:off x="0" y="6245225"/>
            <a:ext cx="8724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chemeClr val="accent2"/>
              </a:buClr>
              <a:buFont typeface="Wingdings" panose="05000000000000000000" pitchFamily="2" charset="2"/>
              <a:buNone/>
            </a:pPr>
            <a:r>
              <a:rPr lang="en-US" sz="1100" dirty="0"/>
              <a:t>Note: Recession indicated by gray shaded column. Data are seasonally adjusted annual rates.</a:t>
            </a:r>
          </a:p>
          <a:p>
            <a:pPr>
              <a:lnSpc>
                <a:spcPct val="85000"/>
              </a:lnSpc>
              <a:spcBef>
                <a:spcPct val="25000"/>
              </a:spcBef>
              <a:buClr>
                <a:schemeClr val="accent2"/>
              </a:buClr>
              <a:buFont typeface="Wingdings" panose="05000000000000000000" pitchFamily="2" charset="2"/>
              <a:buNone/>
            </a:pPr>
            <a:r>
              <a:rPr lang="en-US" sz="1100" dirty="0"/>
              <a:t>Sources: </a:t>
            </a:r>
            <a:r>
              <a:rPr lang="en-US" sz="1100" dirty="0">
                <a:hlinkClick r:id="rId4"/>
              </a:rPr>
              <a:t>http://research.stlouisfed.org/fred2/series/WASCUR</a:t>
            </a:r>
            <a:r>
              <a:rPr lang="en-US" sz="1100" dirty="0"/>
              <a:t>; National Bureau of Economic Research (recession dates); Insurance Information Institute.</a:t>
            </a:r>
          </a:p>
        </p:txBody>
      </p:sp>
      <p:sp>
        <p:nvSpPr>
          <p:cNvPr id="84999" name="Rectangle 6"/>
          <p:cNvSpPr>
            <a:spLocks noChangeArrowheads="1"/>
          </p:cNvSpPr>
          <p:nvPr/>
        </p:nvSpPr>
        <p:spPr bwMode="black">
          <a:xfrm>
            <a:off x="193675" y="1047750"/>
            <a:ext cx="243840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Billions</a:t>
            </a:r>
          </a:p>
        </p:txBody>
      </p:sp>
      <p:graphicFrame>
        <p:nvGraphicFramePr>
          <p:cNvPr id="85000" name="Object 8"/>
          <p:cNvGraphicFramePr>
            <a:graphicFrameLocks noChangeAspect="1"/>
          </p:cNvGraphicFramePr>
          <p:nvPr>
            <p:extLst/>
          </p:nvPr>
        </p:nvGraphicFramePr>
        <p:xfrm>
          <a:off x="352425" y="1187450"/>
          <a:ext cx="8535988" cy="4838700"/>
        </p:xfrm>
        <a:graphic>
          <a:graphicData uri="http://schemas.openxmlformats.org/presentationml/2006/ole">
            <mc:AlternateContent xmlns:mc="http://schemas.openxmlformats.org/markup-compatibility/2006">
              <mc:Choice xmlns:v="urn:schemas-microsoft-com:vml" Requires="v">
                <p:oleObj spid="_x0000_s170023" name="Chart" r:id="rId5" imgW="8343967" imgH="4381555" progId="MSGraph.Chart.8">
                  <p:embed followColorScheme="full"/>
                </p:oleObj>
              </mc:Choice>
              <mc:Fallback>
                <p:oleObj name="Chart" r:id="rId5" imgW="8343967" imgH="4381555" progId="MSGraph.Chart.8">
                  <p:embed followColorScheme="full"/>
                  <p:pic>
                    <p:nvPicPr>
                      <p:cNvPr id="0" name=""/>
                      <p:cNvPicPr>
                        <a:picLocks noChangeAspect="1" noChangeArrowheads="1"/>
                      </p:cNvPicPr>
                      <p:nvPr/>
                    </p:nvPicPr>
                    <p:blipFill>
                      <a:blip r:embed="rId6"/>
                      <a:srcRect/>
                      <a:stretch>
                        <a:fillRect/>
                      </a:stretch>
                    </p:blipFill>
                    <p:spPr bwMode="gray">
                      <a:xfrm>
                        <a:off x="352425" y="1187450"/>
                        <a:ext cx="8535988"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AutoShape 14"/>
          <p:cNvSpPr>
            <a:spLocks noChangeArrowheads="1"/>
          </p:cNvSpPr>
          <p:nvPr/>
        </p:nvSpPr>
        <p:spPr bwMode="blackWhite">
          <a:xfrm>
            <a:off x="1563688" y="1852613"/>
            <a:ext cx="2182812" cy="611187"/>
          </a:xfrm>
          <a:prstGeom prst="wedgeRectCallout">
            <a:avLst>
              <a:gd name="adj1" fmla="val 63410"/>
              <a:gd name="adj2" fmla="val 197737"/>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sz="1400" b="1">
                <a:solidFill>
                  <a:schemeClr val="bg1"/>
                </a:solidFill>
              </a:rPr>
              <a:t>Prior Peak was 2008:Q3 at $6.54 trillion</a:t>
            </a:r>
          </a:p>
        </p:txBody>
      </p:sp>
      <p:sp>
        <p:nvSpPr>
          <p:cNvPr id="11" name="AutoShape 14"/>
          <p:cNvSpPr>
            <a:spLocks noChangeArrowheads="1"/>
          </p:cNvSpPr>
          <p:nvPr/>
        </p:nvSpPr>
        <p:spPr bwMode="blackWhite">
          <a:xfrm>
            <a:off x="5299075" y="1084263"/>
            <a:ext cx="2328863" cy="1090612"/>
          </a:xfrm>
          <a:prstGeom prst="wedgeRectCallout">
            <a:avLst>
              <a:gd name="adj1" fmla="val 89815"/>
              <a:gd name="adj2" fmla="val 23801"/>
            </a:avLst>
          </a:prstGeom>
          <a:solidFill>
            <a:srgbClr val="FFC000"/>
          </a:soli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b="1" dirty="0"/>
              <a:t>Latest (</a:t>
            </a:r>
            <a:r>
              <a:rPr lang="en-US" b="1" dirty="0" smtClean="0"/>
              <a:t>2014:Q2) </a:t>
            </a:r>
            <a:r>
              <a:rPr lang="en-US" b="1" dirty="0"/>
              <a:t>was $</a:t>
            </a:r>
            <a:r>
              <a:rPr lang="en-US" b="1" dirty="0" smtClean="0"/>
              <a:t>7.46 </a:t>
            </a:r>
            <a:r>
              <a:rPr lang="en-US" b="1" dirty="0"/>
              <a:t>trillion, a new peak--$1T above 2009 trough</a:t>
            </a:r>
          </a:p>
        </p:txBody>
      </p:sp>
      <p:sp>
        <p:nvSpPr>
          <p:cNvPr id="12" name="AutoShape 14"/>
          <p:cNvSpPr>
            <a:spLocks noChangeArrowheads="1"/>
          </p:cNvSpPr>
          <p:nvPr/>
        </p:nvSpPr>
        <p:spPr bwMode="blackWhite">
          <a:xfrm>
            <a:off x="2879725" y="4502150"/>
            <a:ext cx="2419350" cy="779463"/>
          </a:xfrm>
          <a:prstGeom prst="wedgeRectCallout">
            <a:avLst>
              <a:gd name="adj1" fmla="val 17715"/>
              <a:gd name="adj2" fmla="val -96560"/>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chemeClr val="bg1"/>
              </a:buClr>
              <a:buFont typeface="Wingdings" panose="05000000000000000000" pitchFamily="2" charset="2"/>
              <a:buNone/>
            </a:pPr>
            <a:r>
              <a:rPr lang="en-US" sz="1400" b="1">
                <a:solidFill>
                  <a:schemeClr val="bg1"/>
                </a:solidFill>
              </a:rPr>
              <a:t>Recent trough (2009:Q1) was $6.23 trillion, down 5.3% from prior peak</a:t>
            </a:r>
          </a:p>
        </p:txBody>
      </p:sp>
      <p:sp>
        <p:nvSpPr>
          <p:cNvPr id="15" name="Date Placeholder 14"/>
          <p:cNvSpPr>
            <a:spLocks noGrp="1"/>
          </p:cNvSpPr>
          <p:nvPr>
            <p:ph type="dt" sz="quarter" idx="10"/>
          </p:nvPr>
        </p:nvSpPr>
        <p:spPr/>
        <p:txBody>
          <a:bodyPr/>
          <a:lstStyle/>
          <a:p>
            <a:pPr>
              <a:defRPr/>
            </a:pPr>
            <a:r>
              <a:rPr lang="en-US"/>
              <a:t>12/01/09 - 9pm</a:t>
            </a:r>
          </a:p>
        </p:txBody>
      </p:sp>
      <p:sp>
        <p:nvSpPr>
          <p:cNvPr id="85006" name="Slide Number Placeholder 1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038FA03-9C9B-4042-97E5-9DF4551D7B4B}" type="slidenum">
              <a:rPr lang="en-US" smtClean="0"/>
              <a:pPr/>
              <a:t>38</a:t>
            </a:fld>
            <a:endParaRPr lang="en-US" smtClean="0"/>
          </a:p>
        </p:txBody>
      </p:sp>
    </p:spTree>
    <p:extLst>
      <p:ext uri="{BB962C8B-B14F-4D97-AF65-F5344CB8AC3E}">
        <p14:creationId xmlns:p14="http://schemas.microsoft.com/office/powerpoint/2010/main" val="422123612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10"/>
                                        </p:tgtEl>
                                        <p:attrNameLst>
                                          <p:attrName>style.visibility</p:attrName>
                                        </p:attrNameLst>
                                      </p:cBhvr>
                                      <p:to>
                                        <p:strVal val="visible"/>
                                      </p:to>
                                    </p:set>
                                    <p:animEffect transition="in" filter="wipe(right)">
                                      <p:cBhvr>
                                        <p:cTn id="7" dur="500"/>
                                        <p:tgtEl>
                                          <p:spTgt spid="10"/>
                                        </p:tgtEl>
                                      </p:cBhvr>
                                    </p:animEffect>
                                  </p:childTnLst>
                                </p:cTn>
                              </p:par>
                            </p:childTnLst>
                          </p:cTn>
                        </p:par>
                        <p:par>
                          <p:cTn id="8" fill="hold" nodeType="afterGroup">
                            <p:stCondLst>
                              <p:cond delay="1500"/>
                            </p:stCondLst>
                            <p:childTnLst>
                              <p:par>
                                <p:cTn id="9" presetID="22" presetClass="entr" presetSubtype="2" fill="hold" grpId="0" nodeType="afterEffect">
                                  <p:stCondLst>
                                    <p:cond delay="100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par>
                          <p:cTn id="12" fill="hold" nodeType="afterGroup">
                            <p:stCondLst>
                              <p:cond delay="3000"/>
                            </p:stCondLst>
                            <p:childTnLst>
                              <p:par>
                                <p:cTn id="13" presetID="22" presetClass="entr" presetSubtype="2" fill="hold" grpId="0" nodeType="afterEffect">
                                  <p:stCondLst>
                                    <p:cond delay="1000"/>
                                  </p:stCondLst>
                                  <p:childTnLst>
                                    <p:set>
                                      <p:cBhvr>
                                        <p:cTn id="14" dur="1" fill="hold">
                                          <p:stCondLst>
                                            <p:cond delay="0"/>
                                          </p:stCondLst>
                                        </p:cTn>
                                        <p:tgtEl>
                                          <p:spTgt spid="12"/>
                                        </p:tgtEl>
                                        <p:attrNameLst>
                                          <p:attrName>style.visibility</p:attrName>
                                        </p:attrNameLst>
                                      </p:cBhvr>
                                      <p:to>
                                        <p:strVal val="visible"/>
                                      </p:to>
                                    </p:set>
                                    <p:animEffect transition="in" filter="wipe(right)">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105"/>
          <p:cNvSpPr>
            <a:spLocks noGrp="1" noChangeArrowheads="1"/>
          </p:cNvSpPr>
          <p:nvPr>
            <p:ph type="dt" sz="quarter" idx="10"/>
          </p:nvPr>
        </p:nvSpPr>
        <p:spPr/>
        <p:txBody>
          <a:bodyPr/>
          <a:lstStyle/>
          <a:p>
            <a:pPr>
              <a:defRPr/>
            </a:pPr>
            <a:r>
              <a:rPr lang="en-US"/>
              <a:t>12/01/09 - 9pm</a:t>
            </a:r>
          </a:p>
        </p:txBody>
      </p:sp>
      <p:sp>
        <p:nvSpPr>
          <p:cNvPr id="2052"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63492"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E132A7A4-473A-4F7B-B9BC-B371915E0843}" type="slidenum">
              <a:rPr lang="en-US" sz="900" smtClean="0"/>
              <a:pPr>
                <a:lnSpc>
                  <a:spcPct val="85000"/>
                </a:lnSpc>
                <a:spcBef>
                  <a:spcPct val="20000"/>
                </a:spcBef>
                <a:buClrTx/>
                <a:buFontTx/>
                <a:buNone/>
              </a:pPr>
              <a:t>39</a:t>
            </a:fld>
            <a:endParaRPr lang="en-US" sz="900" smtClean="0"/>
          </a:p>
        </p:txBody>
      </p:sp>
      <p:sp>
        <p:nvSpPr>
          <p:cNvPr id="63493" name="Rectangle 2"/>
          <p:cNvSpPr>
            <a:spLocks noGrp="1" noChangeArrowheads="1"/>
          </p:cNvSpPr>
          <p:nvPr>
            <p:ph type="title"/>
          </p:nvPr>
        </p:nvSpPr>
        <p:spPr>
          <a:xfrm>
            <a:off x="58738" y="98425"/>
            <a:ext cx="7920037" cy="860425"/>
          </a:xfrm>
        </p:spPr>
        <p:txBody>
          <a:bodyPr/>
          <a:lstStyle/>
          <a:p>
            <a:r>
              <a:rPr lang="en-US" sz="2800" dirty="0" smtClean="0">
                <a:latin typeface="Arial" panose="020B0604020202020204" pitchFamily="34" charset="0"/>
              </a:rPr>
              <a:t>Commercial &amp; Industrial Loans Outstanding</a:t>
            </a:r>
            <a:br>
              <a:rPr lang="en-US" sz="2800" dirty="0" smtClean="0">
                <a:latin typeface="Arial" panose="020B0604020202020204" pitchFamily="34" charset="0"/>
              </a:rPr>
            </a:br>
            <a:r>
              <a:rPr lang="en-US" sz="2800" dirty="0" smtClean="0">
                <a:latin typeface="Arial" panose="020B0604020202020204" pitchFamily="34" charset="0"/>
              </a:rPr>
              <a:t>at FDIC-Insured Banks, </a:t>
            </a:r>
            <a:r>
              <a:rPr lang="en-US" sz="2400" dirty="0" smtClean="0">
                <a:latin typeface="Arial" panose="020B0604020202020204" pitchFamily="34" charset="0"/>
              </a:rPr>
              <a:t>Quarterly, 2006-2014:Q1</a:t>
            </a:r>
          </a:p>
        </p:txBody>
      </p:sp>
      <p:graphicFrame>
        <p:nvGraphicFramePr>
          <p:cNvPr id="63494" name="Object 3"/>
          <p:cNvGraphicFramePr>
            <a:graphicFrameLocks/>
          </p:cNvGraphicFramePr>
          <p:nvPr>
            <p:extLst/>
          </p:nvPr>
        </p:nvGraphicFramePr>
        <p:xfrm>
          <a:off x="165100" y="1309688"/>
          <a:ext cx="8667750" cy="4248150"/>
        </p:xfrm>
        <a:graphic>
          <a:graphicData uri="http://schemas.openxmlformats.org/presentationml/2006/ole">
            <mc:AlternateContent xmlns:mc="http://schemas.openxmlformats.org/markup-compatibility/2006">
              <mc:Choice xmlns:v="urn:schemas-microsoft-com:vml" Requires="v">
                <p:oleObj spid="_x0000_s171047" name="Chart" r:id="rId4" imgW="8801167" imgH="3990871" progId="MSGraph.Chart.8">
                  <p:embed followColorScheme="full"/>
                </p:oleObj>
              </mc:Choice>
              <mc:Fallback>
                <p:oleObj name="Chart" r:id="rId4" imgW="8801167" imgH="3990871" progId="MSGraph.Chart.8">
                  <p:embed followColorScheme="full"/>
                  <p:pic>
                    <p:nvPicPr>
                      <p:cNvPr id="0" name=""/>
                      <p:cNvPicPr>
                        <a:picLocks noChangeArrowheads="1"/>
                      </p:cNvPicPr>
                      <p:nvPr/>
                    </p:nvPicPr>
                    <p:blipFill>
                      <a:blip r:embed="rId5"/>
                      <a:srcRect/>
                      <a:stretch>
                        <a:fillRect/>
                      </a:stretch>
                    </p:blipFill>
                    <p:spPr bwMode="auto">
                      <a:xfrm>
                        <a:off x="165100" y="1309688"/>
                        <a:ext cx="8667750" cy="4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36740" name="Rectangle 4"/>
          <p:cNvSpPr>
            <a:spLocks noChangeArrowheads="1"/>
          </p:cNvSpPr>
          <p:nvPr/>
        </p:nvSpPr>
        <p:spPr bwMode="blackWhite">
          <a:xfrm>
            <a:off x="363538" y="5591175"/>
            <a:ext cx="8442325" cy="8096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800" b="1">
                <a:solidFill>
                  <a:schemeClr val="bg1"/>
                </a:solidFill>
              </a:rPr>
              <a:t>Outstanding Commercial Loan Volume Has Been Growing for Over Two Years and Is Now Nearly Back to Early Recession Levels.  Bodes Very Well for the Creation of Current and Future Commercial Insurance Exposures</a:t>
            </a:r>
          </a:p>
        </p:txBody>
      </p:sp>
      <p:sp>
        <p:nvSpPr>
          <p:cNvPr id="63496" name="Rectangle 5"/>
          <p:cNvSpPr>
            <a:spLocks noChangeArrowheads="1"/>
          </p:cNvSpPr>
          <p:nvPr/>
        </p:nvSpPr>
        <p:spPr bwMode="auto">
          <a:xfrm>
            <a:off x="155879" y="6510963"/>
            <a:ext cx="7569200" cy="29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lnSpc>
                <a:spcPct val="90000"/>
              </a:lnSpc>
              <a:spcBef>
                <a:spcPct val="100000"/>
              </a:spcBef>
              <a:buClr>
                <a:schemeClr val="accent2"/>
              </a:buClr>
              <a:buFont typeface="Wingdings" panose="05000000000000000000" pitchFamily="2" charset="2"/>
              <a:buChar char="n"/>
              <a:tabLst>
                <a:tab pos="112713" algn="r"/>
              </a:tabLst>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tabLst>
                <a:tab pos="112713" algn="r"/>
              </a:tabLst>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tabLst>
                <a:tab pos="112713" algn="r"/>
              </a:tabLst>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tabLst>
                <a:tab pos="112713" algn="r"/>
              </a:tabLst>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tabLst>
                <a:tab pos="112713" algn="r"/>
              </a:tabLst>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9pPr>
          </a:lstStyle>
          <a:p>
            <a:pPr>
              <a:spcBef>
                <a:spcPct val="0"/>
              </a:spcBef>
              <a:buFont typeface="Wingdings" panose="05000000000000000000" pitchFamily="2" charset="2"/>
              <a:buNone/>
            </a:pPr>
            <a:r>
              <a:rPr lang="en-US" sz="1100" dirty="0" smtClean="0"/>
              <a:t>Source</a:t>
            </a:r>
            <a:r>
              <a:rPr lang="en-US" sz="1100" dirty="0"/>
              <a:t>:  FDIC at </a:t>
            </a:r>
            <a:r>
              <a:rPr lang="en-US" sz="1100" dirty="0">
                <a:hlinkClick r:id="rId6"/>
              </a:rPr>
              <a:t>http://www2.fdic.gov/qbp/</a:t>
            </a:r>
            <a:r>
              <a:rPr lang="en-US" sz="1100" dirty="0"/>
              <a:t> (Loan Performance spreadsheet); Insurance Information Institute.</a:t>
            </a:r>
          </a:p>
        </p:txBody>
      </p:sp>
      <p:sp>
        <p:nvSpPr>
          <p:cNvPr id="63497" name="TextBox 9"/>
          <p:cNvSpPr txBox="1">
            <a:spLocks noChangeArrowheads="1"/>
          </p:cNvSpPr>
          <p:nvPr/>
        </p:nvSpPr>
        <p:spPr bwMode="auto">
          <a:xfrm>
            <a:off x="204788" y="1109663"/>
            <a:ext cx="1073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r>
              <a:rPr lang="en-US" sz="1400"/>
              <a:t>$Trillions</a:t>
            </a:r>
          </a:p>
        </p:txBody>
      </p:sp>
      <p:sp>
        <p:nvSpPr>
          <p:cNvPr id="10" name="AutoShape 9"/>
          <p:cNvSpPr>
            <a:spLocks noChangeArrowheads="1"/>
          </p:cNvSpPr>
          <p:nvPr/>
        </p:nvSpPr>
        <p:spPr bwMode="blackWhite">
          <a:xfrm>
            <a:off x="1814513" y="3822700"/>
            <a:ext cx="2684462" cy="914400"/>
          </a:xfrm>
          <a:prstGeom prst="wedgeRectCallout">
            <a:avLst>
              <a:gd name="adj1" fmla="val 71866"/>
              <a:gd name="adj2" fmla="val -16190"/>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a:solidFill>
                  <a:schemeClr val="bg1"/>
                </a:solidFill>
              </a:rPr>
              <a:t>Commercial lending plunged by 21.2% ($330B) during the financial crisis and ensuing period of tight credit</a:t>
            </a:r>
          </a:p>
        </p:txBody>
      </p:sp>
      <p:sp>
        <p:nvSpPr>
          <p:cNvPr id="11" name="AutoShape 9"/>
          <p:cNvSpPr>
            <a:spLocks noChangeArrowheads="1"/>
          </p:cNvSpPr>
          <p:nvPr/>
        </p:nvSpPr>
        <p:spPr bwMode="blackWhite">
          <a:xfrm>
            <a:off x="4724400" y="1160463"/>
            <a:ext cx="2555875" cy="914400"/>
          </a:xfrm>
          <a:prstGeom prst="wedgeRectCallout">
            <a:avLst>
              <a:gd name="adj1" fmla="val 89514"/>
              <a:gd name="adj2" fmla="val -1356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a:solidFill>
                  <a:schemeClr val="bg1"/>
                </a:solidFill>
              </a:rPr>
              <a:t>Commercial lending activity exceeds pre-crisis levels (+36.75% or $430B above mid-2010 trough)</a:t>
            </a:r>
          </a:p>
        </p:txBody>
      </p:sp>
    </p:spTree>
    <p:extLst>
      <p:ext uri="{BB962C8B-B14F-4D97-AF65-F5344CB8AC3E}">
        <p14:creationId xmlns:p14="http://schemas.microsoft.com/office/powerpoint/2010/main" val="36891685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2036740"/>
                                        </p:tgtEl>
                                        <p:attrNameLst>
                                          <p:attrName>style.visibility</p:attrName>
                                        </p:attrNameLst>
                                      </p:cBhvr>
                                      <p:to>
                                        <p:strVal val="visible"/>
                                      </p:to>
                                    </p:set>
                                    <p:anim calcmode="lin" valueType="num">
                                      <p:cBhvr>
                                        <p:cTn id="7" dur="500" fill="hold"/>
                                        <p:tgtEl>
                                          <p:spTgt spid="2036740"/>
                                        </p:tgtEl>
                                        <p:attrNameLst>
                                          <p:attrName>ppt_w</p:attrName>
                                        </p:attrNameLst>
                                      </p:cBhvr>
                                      <p:tavLst>
                                        <p:tav tm="0">
                                          <p:val>
                                            <p:fltVal val="0"/>
                                          </p:val>
                                        </p:tav>
                                        <p:tav tm="100000">
                                          <p:val>
                                            <p:strVal val="#ppt_w"/>
                                          </p:val>
                                        </p:tav>
                                      </p:tavLst>
                                    </p:anim>
                                    <p:anim calcmode="lin" valueType="num">
                                      <p:cBhvr>
                                        <p:cTn id="8" dur="500" fill="hold"/>
                                        <p:tgtEl>
                                          <p:spTgt spid="2036740"/>
                                        </p:tgtEl>
                                        <p:attrNameLst>
                                          <p:attrName>ppt_h</p:attrName>
                                        </p:attrNameLst>
                                      </p:cBhvr>
                                      <p:tavLst>
                                        <p:tav tm="0">
                                          <p:val>
                                            <p:fltVal val="0"/>
                                          </p:val>
                                        </p:tav>
                                        <p:tav tm="100000">
                                          <p:val>
                                            <p:strVal val="#ppt_h"/>
                                          </p:val>
                                        </p:tav>
                                      </p:tavLst>
                                    </p:anim>
                                  </p:childTnLst>
                                </p:cTn>
                              </p:par>
                            </p:childTnLst>
                          </p:cTn>
                        </p:par>
                        <p:par>
                          <p:cTn id="9" fill="hold" nodeType="afterGroup">
                            <p:stCondLst>
                              <p:cond delay="1500"/>
                            </p:stCondLst>
                            <p:childTnLst>
                              <p:par>
                                <p:cTn id="10" presetID="22" presetClass="entr" presetSubtype="2"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right)">
                                      <p:cBhvr>
                                        <p:cTn id="12" dur="500"/>
                                        <p:tgtEl>
                                          <p:spTgt spid="10"/>
                                        </p:tgtEl>
                                      </p:cBhvr>
                                    </p:animEffect>
                                  </p:childTnLst>
                                </p:cTn>
                              </p:par>
                            </p:childTnLst>
                          </p:cTn>
                        </p:par>
                        <p:par>
                          <p:cTn id="13" fill="hold" nodeType="afterGroup">
                            <p:stCondLst>
                              <p:cond delay="2000"/>
                            </p:stCondLst>
                            <p:childTnLst>
                              <p:par>
                                <p:cTn id="14" presetID="22" presetClass="entr" presetSubtype="2"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wipe(right)">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6740"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661987" y="101600"/>
            <a:ext cx="6245225" cy="860425"/>
          </a:xfrm>
        </p:spPr>
        <p:txBody>
          <a:bodyPr/>
          <a:lstStyle/>
          <a:p>
            <a:r>
              <a:rPr lang="en-US" dirty="0" smtClean="0">
                <a:latin typeface="Arial" panose="020B0604020202020204" pitchFamily="34" charset="0"/>
              </a:rPr>
              <a:t>Underwriting Gain (Loss)</a:t>
            </a:r>
            <a:br>
              <a:rPr lang="en-US" dirty="0" smtClean="0">
                <a:latin typeface="Arial" panose="020B0604020202020204" pitchFamily="34" charset="0"/>
              </a:rPr>
            </a:br>
            <a:r>
              <a:rPr lang="en-US" dirty="0" smtClean="0">
                <a:latin typeface="Arial" panose="020B0604020202020204" pitchFamily="34" charset="0"/>
              </a:rPr>
              <a:t>All Lines Combined, 1975–2014*</a:t>
            </a:r>
          </a:p>
        </p:txBody>
      </p:sp>
      <p:sp>
        <p:nvSpPr>
          <p:cNvPr id="12291" name="Rectangle 3"/>
          <p:cNvSpPr>
            <a:spLocks noChangeArrowheads="1"/>
          </p:cNvSpPr>
          <p:nvPr/>
        </p:nvSpPr>
        <p:spPr bwMode="auto">
          <a:xfrm>
            <a:off x="0" y="6389688"/>
            <a:ext cx="7569200"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rgbClr val="FF6801"/>
              </a:buClr>
              <a:buFont typeface="Wingdings" panose="05000000000000000000" pitchFamily="2" charset="2"/>
              <a:buNone/>
            </a:pPr>
            <a:r>
              <a:rPr lang="en-US" sz="1100" dirty="0">
                <a:solidFill>
                  <a:srgbClr val="000000"/>
                </a:solidFill>
              </a:rPr>
              <a:t>* Includes mortgage and financial guaranty insurers in all years</a:t>
            </a:r>
            <a:r>
              <a:rPr lang="en-US" sz="1100" dirty="0" smtClean="0">
                <a:solidFill>
                  <a:srgbClr val="000000"/>
                </a:solidFill>
              </a:rPr>
              <a:t>. </a:t>
            </a:r>
            <a:r>
              <a:rPr lang="en-US" sz="1100" smtClean="0">
                <a:solidFill>
                  <a:srgbClr val="000000"/>
                </a:solidFill>
              </a:rPr>
              <a:t>2014:1H </a:t>
            </a:r>
            <a:r>
              <a:rPr lang="en-US" sz="1100" dirty="0" smtClean="0">
                <a:solidFill>
                  <a:srgbClr val="000000"/>
                </a:solidFill>
              </a:rPr>
              <a:t>is estimated.</a:t>
            </a:r>
            <a:endParaRPr lang="en-US" sz="1100" dirty="0">
              <a:solidFill>
                <a:srgbClr val="000000"/>
              </a:solidFill>
            </a:endParaRPr>
          </a:p>
          <a:p>
            <a:pPr>
              <a:lnSpc>
                <a:spcPct val="85000"/>
              </a:lnSpc>
              <a:spcBef>
                <a:spcPct val="25000"/>
              </a:spcBef>
              <a:buClr>
                <a:srgbClr val="FF6801"/>
              </a:buClr>
              <a:buFont typeface="Wingdings" panose="05000000000000000000" pitchFamily="2" charset="2"/>
              <a:buNone/>
            </a:pPr>
            <a:r>
              <a:rPr lang="en-US" sz="1100" dirty="0">
                <a:solidFill>
                  <a:srgbClr val="000000"/>
                </a:solidFill>
              </a:rPr>
              <a:t>Sources: A.M. Best, </a:t>
            </a:r>
            <a:r>
              <a:rPr lang="en-US" sz="1100" dirty="0" smtClean="0">
                <a:solidFill>
                  <a:srgbClr val="000000"/>
                </a:solidFill>
              </a:rPr>
              <a:t>ISO, </a:t>
            </a:r>
            <a:r>
              <a:rPr lang="en-US" sz="1100" dirty="0">
                <a:solidFill>
                  <a:srgbClr val="000000"/>
                </a:solidFill>
              </a:rPr>
              <a:t>Insurance Information Institute.</a:t>
            </a:r>
          </a:p>
        </p:txBody>
      </p:sp>
      <p:sp>
        <p:nvSpPr>
          <p:cNvPr id="254980" name="Rectangle 4"/>
          <p:cNvSpPr>
            <a:spLocks noChangeArrowheads="1"/>
          </p:cNvSpPr>
          <p:nvPr/>
        </p:nvSpPr>
        <p:spPr bwMode="blackWhite">
          <a:xfrm>
            <a:off x="362744" y="5467350"/>
            <a:ext cx="8458200" cy="885584"/>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sz="2000" b="1" dirty="0">
                <a:solidFill>
                  <a:srgbClr val="FFFFFF"/>
                </a:solidFill>
                <a:latin typeface="Arial" charset="0"/>
                <a:cs typeface="Arial" charset="0"/>
              </a:rPr>
              <a:t>High </a:t>
            </a:r>
            <a:r>
              <a:rPr lang="en-US" sz="2000" b="1" dirty="0" smtClean="0">
                <a:solidFill>
                  <a:srgbClr val="FFFFFF"/>
                </a:solidFill>
                <a:latin typeface="Arial" charset="0"/>
                <a:cs typeface="Arial" charset="0"/>
              </a:rPr>
              <a:t>CAT losses </a:t>
            </a:r>
            <a:r>
              <a:rPr lang="en-US" sz="2000" b="1" dirty="0">
                <a:solidFill>
                  <a:srgbClr val="FFFFFF"/>
                </a:solidFill>
                <a:latin typeface="Arial" charset="0"/>
                <a:cs typeface="Arial" charset="0"/>
              </a:rPr>
              <a:t>in 2011 led to the highest underwriting loss </a:t>
            </a:r>
            <a:r>
              <a:rPr lang="en-US" sz="2000" b="1">
                <a:solidFill>
                  <a:srgbClr val="FFFFFF"/>
                </a:solidFill>
                <a:latin typeface="Arial" charset="0"/>
                <a:cs typeface="Arial" charset="0"/>
              </a:rPr>
              <a:t>since </a:t>
            </a:r>
            <a:r>
              <a:rPr lang="en-US" sz="2000" b="1" smtClean="0">
                <a:solidFill>
                  <a:srgbClr val="FFFFFF"/>
                </a:solidFill>
                <a:latin typeface="Arial" charset="0"/>
                <a:cs typeface="Arial" charset="0"/>
              </a:rPr>
              <a:t>2001. </a:t>
            </a:r>
            <a:r>
              <a:rPr lang="en-US" sz="2000" b="1" dirty="0" smtClean="0">
                <a:solidFill>
                  <a:srgbClr val="FFFFFF"/>
                </a:solidFill>
              </a:rPr>
              <a:t>Lower CAT losses in 2013</a:t>
            </a:r>
            <a:br>
              <a:rPr lang="en-US" sz="2000" b="1" dirty="0" smtClean="0">
                <a:solidFill>
                  <a:srgbClr val="FFFFFF"/>
                </a:solidFill>
              </a:rPr>
            </a:br>
            <a:r>
              <a:rPr lang="en-US" sz="2000" b="1" dirty="0" smtClean="0">
                <a:solidFill>
                  <a:srgbClr val="FFFFFF"/>
                </a:solidFill>
              </a:rPr>
              <a:t>led to the </a:t>
            </a:r>
            <a:r>
              <a:rPr lang="en-US" sz="2000" b="1" dirty="0">
                <a:solidFill>
                  <a:srgbClr val="FFFFFF"/>
                </a:solidFill>
                <a:latin typeface="Arial" charset="0"/>
                <a:cs typeface="Arial" charset="0"/>
              </a:rPr>
              <a:t>highest underwriting </a:t>
            </a:r>
            <a:r>
              <a:rPr lang="en-US" sz="2000" b="1" dirty="0" smtClean="0">
                <a:solidFill>
                  <a:srgbClr val="FFFFFF"/>
                </a:solidFill>
              </a:rPr>
              <a:t>profit since 2007.</a:t>
            </a:r>
            <a:endParaRPr lang="en-US" sz="2000" b="1" dirty="0">
              <a:solidFill>
                <a:srgbClr val="FFFFFF"/>
              </a:solidFill>
            </a:endParaRPr>
          </a:p>
        </p:txBody>
      </p:sp>
      <p:graphicFrame>
        <p:nvGraphicFramePr>
          <p:cNvPr id="12293" name="Object 5"/>
          <p:cNvGraphicFramePr>
            <a:graphicFrameLocks noChangeAspect="1"/>
          </p:cNvGraphicFramePr>
          <p:nvPr>
            <p:extLst>
              <p:ext uri="{D42A27DB-BD31-4B8C-83A1-F6EECF244321}">
                <p14:modId xmlns:p14="http://schemas.microsoft.com/office/powerpoint/2010/main" val="738715911"/>
              </p:ext>
            </p:extLst>
          </p:nvPr>
        </p:nvGraphicFramePr>
        <p:xfrm>
          <a:off x="352425" y="1300163"/>
          <a:ext cx="8478838" cy="4167187"/>
        </p:xfrm>
        <a:graphic>
          <a:graphicData uri="http://schemas.openxmlformats.org/presentationml/2006/ole">
            <mc:AlternateContent xmlns:mc="http://schemas.openxmlformats.org/markup-compatibility/2006">
              <mc:Choice xmlns:v="urn:schemas-microsoft-com:vml" Requires="v">
                <p:oleObj spid="_x0000_s143403" name="Chart" r:id="rId5" imgW="8582143" imgH="4219445" progId="MSGraph.Chart.8">
                  <p:embed followColorScheme="full"/>
                </p:oleObj>
              </mc:Choice>
              <mc:Fallback>
                <p:oleObj name="Chart" r:id="rId5" imgW="8582143" imgH="4219445" progId="MSGraph.Chart.8">
                  <p:embed followColorScheme="full"/>
                  <p:pic>
                    <p:nvPicPr>
                      <p:cNvPr id="0" name=""/>
                      <p:cNvPicPr>
                        <a:picLocks noChangeAspect="1" noChangeArrowheads="1"/>
                      </p:cNvPicPr>
                      <p:nvPr/>
                    </p:nvPicPr>
                    <p:blipFill>
                      <a:blip r:embed="rId6"/>
                      <a:srcRect/>
                      <a:stretch>
                        <a:fillRect/>
                      </a:stretch>
                    </p:blipFill>
                    <p:spPr bwMode="gray">
                      <a:xfrm>
                        <a:off x="352425" y="1300163"/>
                        <a:ext cx="8478838" cy="416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295" name="Rectangle 8"/>
          <p:cNvSpPr>
            <a:spLocks noChangeArrowheads="1"/>
          </p:cNvSpPr>
          <p:nvPr/>
        </p:nvSpPr>
        <p:spPr bwMode="black">
          <a:xfrm>
            <a:off x="347663" y="1266825"/>
            <a:ext cx="853440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 Billions)</a:t>
            </a:r>
          </a:p>
        </p:txBody>
      </p:sp>
      <p:sp>
        <p:nvSpPr>
          <p:cNvPr id="9" name="PPTShape_0"/>
          <p:cNvSpPr>
            <a:spLocks noChangeArrowheads="1"/>
          </p:cNvSpPr>
          <p:nvPr/>
        </p:nvSpPr>
        <p:spPr bwMode="blackWhite">
          <a:xfrm>
            <a:off x="7279482" y="1113345"/>
            <a:ext cx="1357312" cy="678437"/>
          </a:xfrm>
          <a:prstGeom prst="wedgeRectCallout">
            <a:avLst>
              <a:gd name="adj1" fmla="val 28948"/>
              <a:gd name="adj2" fmla="val 96746"/>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sz="1400" b="1" dirty="0">
                <a:solidFill>
                  <a:srgbClr val="FFFFFF"/>
                </a:solidFill>
                <a:latin typeface="Arial" charset="0"/>
                <a:cs typeface="Arial" charset="0"/>
              </a:rPr>
              <a:t>Underwriting profit </a:t>
            </a:r>
            <a:r>
              <a:rPr lang="en-US" sz="1400" b="1" dirty="0" smtClean="0">
                <a:solidFill>
                  <a:srgbClr val="FFFFFF"/>
                </a:solidFill>
                <a:latin typeface="Arial" charset="0"/>
                <a:cs typeface="Arial" charset="0"/>
              </a:rPr>
              <a:t>in 2013 was $15.5B</a:t>
            </a:r>
            <a:endParaRPr lang="en-US" sz="1400" b="1" dirty="0">
              <a:solidFill>
                <a:srgbClr val="FFFFFF"/>
              </a:solidFill>
              <a:latin typeface="Arial" charset="0"/>
              <a:cs typeface="Arial" charset="0"/>
            </a:endParaRPr>
          </a:p>
        </p:txBody>
      </p:sp>
      <p:sp>
        <p:nvSpPr>
          <p:cNvPr id="10" name="PPTShape_1"/>
          <p:cNvSpPr>
            <a:spLocks noChangeArrowheads="1"/>
          </p:cNvSpPr>
          <p:nvPr/>
        </p:nvSpPr>
        <p:spPr bwMode="blackWhite">
          <a:xfrm>
            <a:off x="7812156" y="4144858"/>
            <a:ext cx="901355" cy="725316"/>
          </a:xfrm>
          <a:prstGeom prst="wedgeRectCallout">
            <a:avLst>
              <a:gd name="adj1" fmla="val 31360"/>
              <a:gd name="adj2" fmla="val -234289"/>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sz="1400" b="1" dirty="0" smtClean="0">
                <a:solidFill>
                  <a:srgbClr val="FFFFFF"/>
                </a:solidFill>
                <a:latin typeface="Arial" charset="0"/>
                <a:cs typeface="Arial" charset="0"/>
              </a:rPr>
              <a:t>$1.22B 2014:1H profit  </a:t>
            </a:r>
            <a:endParaRPr lang="en-US" sz="1400" b="1" dirty="0">
              <a:solidFill>
                <a:srgbClr val="FFFFFF"/>
              </a:solidFill>
              <a:latin typeface="Arial" charset="0"/>
              <a:cs typeface="Arial" charset="0"/>
            </a:endParaRPr>
          </a:p>
        </p:txBody>
      </p:sp>
    </p:spTree>
    <p:custDataLst>
      <p:tags r:id="rId2"/>
    </p:custDataLst>
    <p:extLst>
      <p:ext uri="{BB962C8B-B14F-4D97-AF65-F5344CB8AC3E}">
        <p14:creationId xmlns:p14="http://schemas.microsoft.com/office/powerpoint/2010/main" val="23699840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afterEffect">
                                  <p:stCondLst>
                                    <p:cond delay="700"/>
                                  </p:stCondLst>
                                  <p:childTnLst>
                                    <p:set>
                                      <p:cBhvr>
                                        <p:cTn id="6" dur="1" fill="hold">
                                          <p:stCondLst>
                                            <p:cond delay="0"/>
                                          </p:stCondLst>
                                        </p:cTn>
                                        <p:tgtEl>
                                          <p:spTgt spid="254980"/>
                                        </p:tgtEl>
                                        <p:attrNameLst>
                                          <p:attrName>style.visibility</p:attrName>
                                        </p:attrNameLst>
                                      </p:cBhvr>
                                      <p:to>
                                        <p:strVal val="visible"/>
                                      </p:to>
                                    </p:set>
                                    <p:anim calcmode="lin" valueType="num">
                                      <p:cBhvr>
                                        <p:cTn id="7" dur="500" fill="hold"/>
                                        <p:tgtEl>
                                          <p:spTgt spid="254980"/>
                                        </p:tgtEl>
                                        <p:attrNameLst>
                                          <p:attrName>ppt_w</p:attrName>
                                        </p:attrNameLst>
                                      </p:cBhvr>
                                      <p:tavLst>
                                        <p:tav tm="0">
                                          <p:val>
                                            <p:fltVal val="0"/>
                                          </p:val>
                                        </p:tav>
                                        <p:tav tm="100000">
                                          <p:val>
                                            <p:strVal val="#ppt_w"/>
                                          </p:val>
                                        </p:tav>
                                      </p:tavLst>
                                    </p:anim>
                                    <p:anim calcmode="lin" valueType="num">
                                      <p:cBhvr>
                                        <p:cTn id="8" dur="500" fill="hold"/>
                                        <p:tgtEl>
                                          <p:spTgt spid="254980"/>
                                        </p:tgtEl>
                                        <p:attrNameLst>
                                          <p:attrName>ppt_h</p:attrName>
                                        </p:attrNameLst>
                                      </p:cBhvr>
                                      <p:tavLst>
                                        <p:tav tm="0">
                                          <p:val>
                                            <p:fltVal val="0"/>
                                          </p:val>
                                        </p:tav>
                                        <p:tav tm="100000">
                                          <p:val>
                                            <p:strVal val="#ppt_h"/>
                                          </p:val>
                                        </p:tav>
                                      </p:tavLst>
                                    </p:anim>
                                    <p:animEffect transition="in" filter="fade">
                                      <p:cBhvr>
                                        <p:cTn id="9" dur="500"/>
                                        <p:tgtEl>
                                          <p:spTgt spid="254980"/>
                                        </p:tgtEl>
                                      </p:cBhvr>
                                    </p:animEffect>
                                  </p:childTnLst>
                                </p:cTn>
                              </p:par>
                            </p:childTnLst>
                          </p:cTn>
                        </p:par>
                        <p:par>
                          <p:cTn id="10" fill="hold" nodeType="afterGroup">
                            <p:stCondLst>
                              <p:cond delay="1200"/>
                            </p:stCondLst>
                            <p:childTnLst>
                              <p:par>
                                <p:cTn id="11" presetID="22" presetClass="entr" presetSubtype="4" fill="hold" grpId="0" nodeType="afterEffect">
                                  <p:stCondLst>
                                    <p:cond delay="70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par>
                          <p:cTn id="14" fill="hold" nodeType="afterGroup">
                            <p:stCondLst>
                              <p:cond delay="2400"/>
                            </p:stCondLst>
                            <p:childTnLst>
                              <p:par>
                                <p:cTn id="15" presetID="22" presetClass="entr" presetSubtype="1" fill="hold" grpId="0" nodeType="afterEffect">
                                  <p:stCondLst>
                                    <p:cond delay="700"/>
                                  </p:stCondLst>
                                  <p:childTnLst>
                                    <p:set>
                                      <p:cBhvr>
                                        <p:cTn id="16" dur="1" fill="hold">
                                          <p:stCondLst>
                                            <p:cond delay="0"/>
                                          </p:stCondLst>
                                        </p:cTn>
                                        <p:tgtEl>
                                          <p:spTgt spid="10"/>
                                        </p:tgtEl>
                                        <p:attrNameLst>
                                          <p:attrName>style.visibility</p:attrName>
                                        </p:attrNameLst>
                                      </p:cBhvr>
                                      <p:to>
                                        <p:strVal val="visible"/>
                                      </p:to>
                                    </p:set>
                                    <p:animEffect transition="in" filter="wipe(up)">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80" grpId="0" animBg="1"/>
      <p:bldP spid="9" grpId="0" animBg="1"/>
      <p:bldP spid="10"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1" name="Rectangle 105"/>
          <p:cNvSpPr>
            <a:spLocks noGrp="1" noChangeArrowheads="1"/>
          </p:cNvSpPr>
          <p:nvPr>
            <p:ph type="dt" sz="quarter" idx="10"/>
          </p:nvPr>
        </p:nvSpPr>
        <p:spPr/>
        <p:txBody>
          <a:bodyPr/>
          <a:lstStyle/>
          <a:p>
            <a:pPr>
              <a:defRPr/>
            </a:pPr>
            <a:r>
              <a:rPr lang="en-US"/>
              <a:t>12/01/09 - 9pm</a:t>
            </a:r>
          </a:p>
        </p:txBody>
      </p:sp>
      <p:sp>
        <p:nvSpPr>
          <p:cNvPr id="2052"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65540"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F7D509E7-6B68-4906-A816-359D56F32A59}" type="slidenum">
              <a:rPr lang="en-US" sz="900" smtClean="0"/>
              <a:pPr>
                <a:lnSpc>
                  <a:spcPct val="85000"/>
                </a:lnSpc>
                <a:spcBef>
                  <a:spcPct val="20000"/>
                </a:spcBef>
                <a:buClrTx/>
                <a:buFontTx/>
                <a:buNone/>
              </a:pPr>
              <a:t>40</a:t>
            </a:fld>
            <a:endParaRPr lang="en-US" sz="900" smtClean="0"/>
          </a:p>
        </p:txBody>
      </p:sp>
      <p:sp>
        <p:nvSpPr>
          <p:cNvPr id="65541" name="Rectangle 2"/>
          <p:cNvSpPr>
            <a:spLocks noGrp="1" noChangeArrowheads="1"/>
          </p:cNvSpPr>
          <p:nvPr>
            <p:ph type="title"/>
          </p:nvPr>
        </p:nvSpPr>
        <p:spPr>
          <a:xfrm>
            <a:off x="298450" y="128588"/>
            <a:ext cx="7400925" cy="860425"/>
          </a:xfrm>
        </p:spPr>
        <p:txBody>
          <a:bodyPr/>
          <a:lstStyle/>
          <a:p>
            <a:r>
              <a:rPr lang="en-US" sz="2400" dirty="0" smtClean="0">
                <a:latin typeface="Arial" panose="020B0604020202020204" pitchFamily="34" charset="0"/>
              </a:rPr>
              <a:t>Percent of Non-current Commercial &amp; Industrial Loans Outstanding at FDIC-Insured Banks,</a:t>
            </a:r>
            <a:br>
              <a:rPr lang="en-US" sz="2400" dirty="0" smtClean="0">
                <a:latin typeface="Arial" panose="020B0604020202020204" pitchFamily="34" charset="0"/>
              </a:rPr>
            </a:br>
            <a:r>
              <a:rPr lang="en-US" sz="1600" dirty="0" smtClean="0">
                <a:latin typeface="Arial" panose="020B0604020202020204" pitchFamily="34" charset="0"/>
              </a:rPr>
              <a:t>Quarterly, 2006-2014:Q1</a:t>
            </a:r>
          </a:p>
        </p:txBody>
      </p:sp>
      <p:graphicFrame>
        <p:nvGraphicFramePr>
          <p:cNvPr id="65542" name="Object 3"/>
          <p:cNvGraphicFramePr>
            <a:graphicFrameLocks/>
          </p:cNvGraphicFramePr>
          <p:nvPr>
            <p:extLst/>
          </p:nvPr>
        </p:nvGraphicFramePr>
        <p:xfrm>
          <a:off x="165100" y="1309688"/>
          <a:ext cx="8667750" cy="4248150"/>
        </p:xfrm>
        <a:graphic>
          <a:graphicData uri="http://schemas.openxmlformats.org/presentationml/2006/ole">
            <mc:AlternateContent xmlns:mc="http://schemas.openxmlformats.org/markup-compatibility/2006">
              <mc:Choice xmlns:v="urn:schemas-microsoft-com:vml" Requires="v">
                <p:oleObj spid="_x0000_s172071" name="Chart" r:id="rId4" imgW="8801167" imgH="3990871" progId="MSGraph.Chart.8">
                  <p:embed followColorScheme="full"/>
                </p:oleObj>
              </mc:Choice>
              <mc:Fallback>
                <p:oleObj name="Chart" r:id="rId4" imgW="8801167" imgH="3990871" progId="MSGraph.Chart.8">
                  <p:embed followColorScheme="full"/>
                  <p:pic>
                    <p:nvPicPr>
                      <p:cNvPr id="0" name=""/>
                      <p:cNvPicPr>
                        <a:picLocks noChangeArrowheads="1"/>
                      </p:cNvPicPr>
                      <p:nvPr/>
                    </p:nvPicPr>
                    <p:blipFill>
                      <a:blip r:embed="rId5"/>
                      <a:srcRect/>
                      <a:stretch>
                        <a:fillRect/>
                      </a:stretch>
                    </p:blipFill>
                    <p:spPr bwMode="auto">
                      <a:xfrm>
                        <a:off x="165100" y="1309688"/>
                        <a:ext cx="8667750" cy="424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36740" name="Rectangle 4"/>
          <p:cNvSpPr>
            <a:spLocks noChangeArrowheads="1"/>
          </p:cNvSpPr>
          <p:nvPr/>
        </p:nvSpPr>
        <p:spPr bwMode="blackWhite">
          <a:xfrm>
            <a:off x="363538" y="5591175"/>
            <a:ext cx="8442325" cy="6826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800" b="1" dirty="0">
                <a:solidFill>
                  <a:schemeClr val="bg1"/>
                </a:solidFill>
              </a:rPr>
              <a:t>Non-current loans (those past due 90 days or more or in nonaccrual status) are </a:t>
            </a:r>
            <a:r>
              <a:rPr lang="en-US" sz="1800" b="1" dirty="0" smtClean="0">
                <a:solidFill>
                  <a:schemeClr val="bg1"/>
                </a:solidFill>
              </a:rPr>
              <a:t>below </a:t>
            </a:r>
            <a:r>
              <a:rPr lang="en-US" sz="1800" b="1" smtClean="0">
                <a:solidFill>
                  <a:schemeClr val="bg1"/>
                </a:solidFill>
              </a:rPr>
              <a:t>even pre-recession </a:t>
            </a:r>
            <a:r>
              <a:rPr lang="en-US" sz="1800" b="1" dirty="0">
                <a:solidFill>
                  <a:schemeClr val="bg1"/>
                </a:solidFill>
              </a:rPr>
              <a:t>levels, fueling bank willingness to lend.</a:t>
            </a:r>
          </a:p>
        </p:txBody>
      </p:sp>
      <p:sp>
        <p:nvSpPr>
          <p:cNvPr id="65544" name="Rectangle 5"/>
          <p:cNvSpPr>
            <a:spLocks noChangeArrowheads="1"/>
          </p:cNvSpPr>
          <p:nvPr/>
        </p:nvSpPr>
        <p:spPr bwMode="auto">
          <a:xfrm>
            <a:off x="0" y="6567151"/>
            <a:ext cx="7569200" cy="29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marL="133350" indent="-133350">
              <a:lnSpc>
                <a:spcPct val="90000"/>
              </a:lnSpc>
              <a:spcBef>
                <a:spcPct val="100000"/>
              </a:spcBef>
              <a:buClr>
                <a:schemeClr val="accent2"/>
              </a:buClr>
              <a:buFont typeface="Wingdings" panose="05000000000000000000" pitchFamily="2" charset="2"/>
              <a:buChar char="n"/>
              <a:tabLst>
                <a:tab pos="112713" algn="r"/>
              </a:tabLst>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tabLst>
                <a:tab pos="112713" algn="r"/>
              </a:tabLst>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tabLst>
                <a:tab pos="112713" algn="r"/>
              </a:tabLst>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tabLst>
                <a:tab pos="112713" algn="r"/>
              </a:tabLst>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tabLst>
                <a:tab pos="112713" algn="r"/>
              </a:tabLst>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tabLst>
                <a:tab pos="112713" algn="r"/>
              </a:tabLst>
              <a:defRPr sz="1600">
                <a:solidFill>
                  <a:schemeClr val="tx1"/>
                </a:solidFill>
                <a:latin typeface="Arial" panose="020B0604020202020204" pitchFamily="34" charset="0"/>
              </a:defRPr>
            </a:lvl9pPr>
          </a:lstStyle>
          <a:p>
            <a:pPr>
              <a:spcBef>
                <a:spcPct val="0"/>
              </a:spcBef>
              <a:buFont typeface="Wingdings" panose="05000000000000000000" pitchFamily="2" charset="2"/>
              <a:buNone/>
            </a:pPr>
            <a:r>
              <a:rPr lang="en-US" sz="1100" dirty="0" smtClean="0"/>
              <a:t>Source</a:t>
            </a:r>
            <a:r>
              <a:rPr lang="en-US" sz="1100" dirty="0"/>
              <a:t>:  FDIC at </a:t>
            </a:r>
            <a:r>
              <a:rPr lang="en-US" sz="1100" dirty="0">
                <a:hlinkClick r:id="rId6"/>
              </a:rPr>
              <a:t>http://www2.fdic.gov/qbp/</a:t>
            </a:r>
            <a:r>
              <a:rPr lang="en-US" sz="1100" dirty="0"/>
              <a:t> (Loan Performance spreadsheet); Insurance Information Institute.</a:t>
            </a:r>
          </a:p>
        </p:txBody>
      </p:sp>
      <p:sp>
        <p:nvSpPr>
          <p:cNvPr id="10" name="AutoShape 5"/>
          <p:cNvSpPr>
            <a:spLocks noChangeArrowheads="1"/>
          </p:cNvSpPr>
          <p:nvPr/>
        </p:nvSpPr>
        <p:spPr bwMode="blackWhite">
          <a:xfrm>
            <a:off x="6269738" y="1309688"/>
            <a:ext cx="2587625" cy="949325"/>
          </a:xfrm>
          <a:prstGeom prst="wedgeRectCallout">
            <a:avLst>
              <a:gd name="adj1" fmla="val 39648"/>
              <a:gd name="adj2" fmla="val 19194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600" b="1">
                <a:solidFill>
                  <a:schemeClr val="bg1"/>
                </a:solidFill>
              </a:rPr>
              <a:t>Back to “normal” levels of noncurrent industrial &amp; commercial loans</a:t>
            </a:r>
          </a:p>
        </p:txBody>
      </p:sp>
      <p:sp>
        <p:nvSpPr>
          <p:cNvPr id="11" name="Rectangle 7"/>
          <p:cNvSpPr>
            <a:spLocks noChangeArrowheads="1"/>
          </p:cNvSpPr>
          <p:nvPr/>
        </p:nvSpPr>
        <p:spPr bwMode="grayWhite">
          <a:xfrm>
            <a:off x="2631501" y="1276350"/>
            <a:ext cx="1473571" cy="4257675"/>
          </a:xfrm>
          <a:prstGeom prst="rect">
            <a:avLst/>
          </a:prstGeom>
          <a:noFill/>
          <a:ln w="285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
        <p:nvSpPr>
          <p:cNvPr id="65547" name="TextBox 11"/>
          <p:cNvSpPr txBox="1">
            <a:spLocks noChangeArrowheads="1"/>
          </p:cNvSpPr>
          <p:nvPr/>
        </p:nvSpPr>
        <p:spPr bwMode="auto">
          <a:xfrm>
            <a:off x="2582473" y="1276350"/>
            <a:ext cx="1571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100000"/>
              </a:lnSpc>
              <a:spcBef>
                <a:spcPct val="0"/>
              </a:spcBef>
              <a:buClrTx/>
              <a:buFontTx/>
              <a:buNone/>
            </a:pPr>
            <a:r>
              <a:rPr lang="en-US" sz="1800" dirty="0"/>
              <a:t>Recession</a:t>
            </a:r>
          </a:p>
        </p:txBody>
      </p:sp>
    </p:spTree>
    <p:extLst>
      <p:ext uri="{BB962C8B-B14F-4D97-AF65-F5344CB8AC3E}">
        <p14:creationId xmlns:p14="http://schemas.microsoft.com/office/powerpoint/2010/main" val="409857143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2036740"/>
                                        </p:tgtEl>
                                        <p:attrNameLst>
                                          <p:attrName>style.visibility</p:attrName>
                                        </p:attrNameLst>
                                      </p:cBhvr>
                                      <p:to>
                                        <p:strVal val="visible"/>
                                      </p:to>
                                    </p:set>
                                    <p:anim calcmode="lin" valueType="num">
                                      <p:cBhvr>
                                        <p:cTn id="7" dur="500" fill="hold"/>
                                        <p:tgtEl>
                                          <p:spTgt spid="2036740"/>
                                        </p:tgtEl>
                                        <p:attrNameLst>
                                          <p:attrName>ppt_w</p:attrName>
                                        </p:attrNameLst>
                                      </p:cBhvr>
                                      <p:tavLst>
                                        <p:tav tm="0">
                                          <p:val>
                                            <p:fltVal val="0"/>
                                          </p:val>
                                        </p:tav>
                                        <p:tav tm="100000">
                                          <p:val>
                                            <p:strVal val="#ppt_w"/>
                                          </p:val>
                                        </p:tav>
                                      </p:tavLst>
                                    </p:anim>
                                    <p:anim calcmode="lin" valueType="num">
                                      <p:cBhvr>
                                        <p:cTn id="8" dur="500" fill="hold"/>
                                        <p:tgtEl>
                                          <p:spTgt spid="2036740"/>
                                        </p:tgtEl>
                                        <p:attrNameLst>
                                          <p:attrName>ppt_h</p:attrName>
                                        </p:attrNameLst>
                                      </p:cBhvr>
                                      <p:tavLst>
                                        <p:tav tm="0">
                                          <p:val>
                                            <p:fltVal val="0"/>
                                          </p:val>
                                        </p:tav>
                                        <p:tav tm="100000">
                                          <p:val>
                                            <p:strVal val="#ppt_h"/>
                                          </p:val>
                                        </p:tav>
                                      </p:tavLst>
                                    </p:anim>
                                  </p:childTnLst>
                                </p:cTn>
                              </p:par>
                            </p:childTnLst>
                          </p:cTn>
                        </p:par>
                        <p:par>
                          <p:cTn id="9" fill="hold" nodeType="afterGroup">
                            <p:stCondLst>
                              <p:cond delay="1500"/>
                            </p:stCondLst>
                            <p:childTnLst>
                              <p:par>
                                <p:cTn id="10" presetID="22" presetClass="entr" presetSubtype="2"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right)">
                                      <p:cBhvr>
                                        <p:cTn id="12" dur="500"/>
                                        <p:tgtEl>
                                          <p:spTgt spid="10"/>
                                        </p:tgtEl>
                                      </p:cBhvr>
                                    </p:animEffect>
                                  </p:childTnLst>
                                </p:cTn>
                              </p:par>
                              <p:par>
                                <p:cTn id="13" presetID="16" presetClass="entr" presetSubtype="26" fill="hold" grpId="0" nodeType="withEffect">
                                  <p:stCondLst>
                                    <p:cond delay="1000"/>
                                  </p:stCondLst>
                                  <p:childTnLst>
                                    <p:set>
                                      <p:cBhvr>
                                        <p:cTn id="14" dur="1" fill="hold">
                                          <p:stCondLst>
                                            <p:cond delay="0"/>
                                          </p:stCondLst>
                                        </p:cTn>
                                        <p:tgtEl>
                                          <p:spTgt spid="11"/>
                                        </p:tgtEl>
                                        <p:attrNameLst>
                                          <p:attrName>style.visibility</p:attrName>
                                        </p:attrNameLst>
                                      </p:cBhvr>
                                      <p:to>
                                        <p:strVal val="visible"/>
                                      </p:to>
                                    </p:set>
                                    <p:animEffect transition="in" filter="barn(inHorizontal)">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6740" grpId="0" animBg="1"/>
      <p:bldP spid="10" grpId="0" animBg="1"/>
      <p:bldP spid="11"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81025" y="2466975"/>
            <a:ext cx="7981950" cy="1395413"/>
          </a:xfrm>
          <a:gradFill rotWithShape="1">
            <a:gsLst>
              <a:gs pos="0">
                <a:srgbClr val="FF6801"/>
              </a:gs>
              <a:gs pos="100000">
                <a:srgbClr val="DC5A01"/>
              </a:gs>
            </a:gsLst>
            <a:lin ang="5400000" scaled="1"/>
          </a:gradFill>
          <a:ln w="12700" cap="flat" algn="ctr">
            <a:solidFill>
              <a:srgbClr val="FF6801"/>
            </a:solidFill>
            <a:miter lim="800000"/>
            <a:headEnd/>
            <a:tailEnd/>
          </a:ln>
        </p:spPr>
        <p:txBody>
          <a:bodyPr/>
          <a:lstStyle/>
          <a:p>
            <a:pPr algn="ctr" defTabSz="914400" eaLnBrk="1" hangingPunct="1">
              <a:lnSpc>
                <a:spcPct val="95000"/>
              </a:lnSpc>
              <a:spcBef>
                <a:spcPct val="25000"/>
              </a:spcBef>
            </a:pPr>
            <a:r>
              <a:rPr lang="en-US" sz="4200" smtClean="0">
                <a:solidFill>
                  <a:schemeClr val="bg1"/>
                </a:solidFill>
                <a:latin typeface="Arial" panose="020B0604020202020204" pitchFamily="34" charset="0"/>
              </a:rPr>
              <a:t>Winter Storms and Other Natural Catastrophes</a:t>
            </a:r>
          </a:p>
        </p:txBody>
      </p:sp>
      <p:sp>
        <p:nvSpPr>
          <p:cNvPr id="94211"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
        <p:nvSpPr>
          <p:cNvPr id="94212"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FE0AE5C7-5F74-4F67-A1BC-B498CFC0C3E2}" type="slidenum">
              <a:rPr lang="en-US" sz="900">
                <a:solidFill>
                  <a:schemeClr val="bg1"/>
                </a:solidFill>
              </a:rPr>
              <a:pPr algn="r">
                <a:lnSpc>
                  <a:spcPct val="85000"/>
                </a:lnSpc>
                <a:spcBef>
                  <a:spcPct val="20000"/>
                </a:spcBef>
                <a:buClrTx/>
                <a:buFontTx/>
                <a:buNone/>
              </a:pPr>
              <a:t>41</a:t>
            </a:fld>
            <a:endParaRPr lang="en-US" sz="900">
              <a:solidFill>
                <a:schemeClr val="bg1"/>
              </a:solidFill>
            </a:endParaRPr>
          </a:p>
        </p:txBody>
      </p:sp>
      <p:sp>
        <p:nvSpPr>
          <p:cNvPr id="94213" name="TextBox 5"/>
          <p:cNvSpPr txBox="1">
            <a:spLocks noChangeArrowheads="1"/>
          </p:cNvSpPr>
          <p:nvPr/>
        </p:nvSpPr>
        <p:spPr bwMode="auto">
          <a:xfrm>
            <a:off x="581025" y="4246563"/>
            <a:ext cx="8189913"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100000"/>
              </a:lnSpc>
              <a:spcBef>
                <a:spcPct val="0"/>
              </a:spcBef>
              <a:buClrTx/>
              <a:buFontTx/>
              <a:buNone/>
            </a:pPr>
            <a:r>
              <a:rPr lang="en-US" sz="3200" b="1">
                <a:solidFill>
                  <a:srgbClr val="2B7299"/>
                </a:solidFill>
              </a:rPr>
              <a:t>Have You Noticed It’s Been Cold</a:t>
            </a:r>
            <a:br>
              <a:rPr lang="en-US" sz="3200" b="1">
                <a:solidFill>
                  <a:srgbClr val="2B7299"/>
                </a:solidFill>
              </a:rPr>
            </a:br>
            <a:r>
              <a:rPr lang="en-US" sz="3200" b="1">
                <a:solidFill>
                  <a:srgbClr val="2B7299"/>
                </a:solidFill>
              </a:rPr>
              <a:t>and Snowy Lately?</a:t>
            </a:r>
          </a:p>
        </p:txBody>
      </p:sp>
      <p:sp>
        <p:nvSpPr>
          <p:cNvPr id="7" name="Date Placeholder 6"/>
          <p:cNvSpPr>
            <a:spLocks noGrp="1"/>
          </p:cNvSpPr>
          <p:nvPr>
            <p:ph type="dt" sz="quarter" idx="10"/>
          </p:nvPr>
        </p:nvSpPr>
        <p:spPr/>
        <p:txBody>
          <a:bodyPr/>
          <a:lstStyle/>
          <a:p>
            <a:pPr>
              <a:defRPr/>
            </a:pPr>
            <a:r>
              <a:rPr lang="en-US"/>
              <a:t>12/01/09 - 9pm</a:t>
            </a:r>
          </a:p>
        </p:txBody>
      </p:sp>
      <p:sp>
        <p:nvSpPr>
          <p:cNvPr id="94215"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24E89209-3621-4A34-84E1-A3FA2C7B2FAE}" type="slidenum">
              <a:rPr lang="en-US" sz="900" smtClean="0"/>
              <a:pPr>
                <a:lnSpc>
                  <a:spcPct val="85000"/>
                </a:lnSpc>
                <a:spcBef>
                  <a:spcPct val="20000"/>
                </a:spcBef>
                <a:buClrTx/>
                <a:buFontTx/>
                <a:buNone/>
              </a:pPr>
              <a:t>41</a:t>
            </a:fld>
            <a:endParaRPr lang="en-US" sz="90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09762"/>
                                        </p:tgtEl>
                                        <p:attrNameLst>
                                          <p:attrName>style.visibility</p:attrName>
                                        </p:attrNameLst>
                                      </p:cBhvr>
                                      <p:to>
                                        <p:strVal val="visible"/>
                                      </p:to>
                                    </p:set>
                                    <p:animEffect transition="in" filter="barn(outVertical)">
                                      <p:cBhvr>
                                        <p:cTn id="7" dur="1000"/>
                                        <p:tgtEl>
                                          <p:spTgt spid="1909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976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7"/>
          <p:cNvSpPr>
            <a:spLocks noGrp="1"/>
          </p:cNvSpPr>
          <p:nvPr>
            <p:ph type="title" idx="4294967295"/>
          </p:nvPr>
        </p:nvSpPr>
        <p:spPr>
          <a:xfrm>
            <a:off x="293688" y="171450"/>
            <a:ext cx="7464425" cy="812800"/>
          </a:xfrm>
        </p:spPr>
        <p:txBody>
          <a:bodyPr/>
          <a:lstStyle/>
          <a:p>
            <a:pPr>
              <a:defRPr/>
            </a:pPr>
            <a:r>
              <a:rPr lang="en-US" dirty="0" smtClean="0"/>
              <a:t>Significant Natural Catastrophes in 2013</a:t>
            </a:r>
            <a:r>
              <a:rPr lang="en-US" kern="1200" dirty="0" smtClean="0">
                <a:latin typeface="Arial"/>
                <a:ea typeface="+mn-ea"/>
                <a:cs typeface="Arial"/>
              </a:rPr>
              <a:t> </a:t>
            </a:r>
            <a:r>
              <a:rPr lang="en-US" sz="1800" kern="1200" dirty="0" smtClean="0">
                <a:latin typeface="Arial"/>
                <a:ea typeface="+mn-ea"/>
                <a:cs typeface="Arial"/>
              </a:rPr>
              <a:t>(</a:t>
            </a:r>
            <a:r>
              <a:rPr lang="en-US" sz="1800" dirty="0" smtClean="0"/>
              <a:t>$1 billion economic loss and/or 50 fatalities)</a:t>
            </a:r>
            <a:endParaRPr lang="en-US" sz="1800" dirty="0"/>
          </a:p>
        </p:txBody>
      </p:sp>
      <p:graphicFrame>
        <p:nvGraphicFramePr>
          <p:cNvPr id="6" name="Group 57"/>
          <p:cNvGraphicFramePr>
            <a:graphicFrameLocks noGrp="1"/>
          </p:cNvGraphicFramePr>
          <p:nvPr>
            <p:ph/>
          </p:nvPr>
        </p:nvGraphicFramePr>
        <p:xfrm>
          <a:off x="293688" y="1203325"/>
          <a:ext cx="8534401" cy="5168902"/>
        </p:xfrm>
        <a:graphic>
          <a:graphicData uri="http://schemas.openxmlformats.org/drawingml/2006/table">
            <a:tbl>
              <a:tblPr>
                <a:effectLst/>
              </a:tblPr>
              <a:tblGrid>
                <a:gridCol w="2596813"/>
                <a:gridCol w="1964987"/>
                <a:gridCol w="2091447"/>
                <a:gridCol w="1881154"/>
              </a:tblGrid>
              <a:tr h="868845">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Date </a:t>
                      </a:r>
                    </a:p>
                  </a:txBody>
                  <a:tcPr marT="91457" marB="45729" anchor="b"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Event</a:t>
                      </a:r>
                    </a:p>
                  </a:txBody>
                  <a:tcPr marT="91457" marB="45729" anchor="b"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Estimated Economic </a:t>
                      </a:r>
                      <a:br>
                        <a:rPr kumimoji="0" lang="en-US" sz="1600" b="1" i="0" u="none" strike="noStrike" cap="none" normalizeH="0" baseline="0" dirty="0" smtClean="0">
                          <a:ln>
                            <a:noFill/>
                          </a:ln>
                          <a:solidFill>
                            <a:schemeClr val="bg1"/>
                          </a:solidFill>
                          <a:effectLst/>
                          <a:latin typeface="Arial" charset="0"/>
                        </a:rPr>
                      </a:br>
                      <a:r>
                        <a:rPr kumimoji="0" lang="en-US" sz="1600" b="1" i="0" u="none" strike="noStrike" cap="none" normalizeH="0" baseline="0" dirty="0" smtClean="0">
                          <a:ln>
                            <a:noFill/>
                          </a:ln>
                          <a:solidFill>
                            <a:schemeClr val="bg1"/>
                          </a:solidFill>
                          <a:effectLst/>
                          <a:latin typeface="Arial" charset="0"/>
                        </a:rPr>
                        <a:t>Losses  (US $m)</a:t>
                      </a:r>
                    </a:p>
                  </a:txBody>
                  <a:tcPr marT="91457" marB="45729" anchor="b"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0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Estimated Insured              Losses  (US $m)</a:t>
                      </a:r>
                    </a:p>
                  </a:txBody>
                  <a:tcPr marT="91457" marB="45729" anchor="b"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00B0F0"/>
                    </a:solidFill>
                  </a:tcPr>
                </a:tc>
              </a:tr>
              <a:tr h="533501">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February 24 – 25</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2000" b="1" i="0" u="none" strike="noStrike" cap="none" normalizeH="0" baseline="0" dirty="0" smtClean="0">
                          <a:ln>
                            <a:noFill/>
                          </a:ln>
                          <a:solidFill>
                            <a:srgbClr val="FF0000"/>
                          </a:solidFill>
                          <a:effectLst/>
                          <a:latin typeface="Arial" charset="0"/>
                        </a:rPr>
                        <a:t>Winter Storm</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2000" b="1" i="0" u="none" strike="noStrike" cap="none" normalizeH="0" baseline="0" dirty="0" smtClean="0">
                          <a:ln>
                            <a:noFill/>
                          </a:ln>
                          <a:solidFill>
                            <a:srgbClr val="FF0000"/>
                          </a:solidFill>
                          <a:effectLst/>
                          <a:latin typeface="Arial" charset="0"/>
                        </a:rPr>
                        <a:t>1,300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2000" b="1" i="0" u="none" strike="noStrike" cap="none" normalizeH="0" baseline="0" dirty="0" smtClean="0">
                          <a:ln>
                            <a:noFill/>
                          </a:ln>
                          <a:solidFill>
                            <a:srgbClr val="FF0000"/>
                          </a:solidFill>
                          <a:effectLst/>
                          <a:latin typeface="Arial" charset="0"/>
                        </a:rPr>
                        <a:t>690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March 18 – 19</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Thunderstorms</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2,200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1,600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533501">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April 7 – 11</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Winter Storm</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1,600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2000" b="1" i="0" u="none" strike="noStrike" cap="none" normalizeH="0" baseline="0" dirty="0" smtClean="0">
                          <a:ln>
                            <a:noFill/>
                          </a:ln>
                          <a:solidFill>
                            <a:srgbClr val="FF0000"/>
                          </a:solidFill>
                          <a:effectLst/>
                          <a:latin typeface="Arial" charset="0"/>
                        </a:rPr>
                        <a:t>1,200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April 16 – 18</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Thunderstorms</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1,100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560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May 18 – 20</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Thunderstorms</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3,100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1,800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May 28 – 31</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Thunderstorms</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mn-lt"/>
                        </a:rPr>
                        <a:t>2,800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1,400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August 6 – 7</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Thunderstorms</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1,300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740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September 9 – 16</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Flooding</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1,500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160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461865">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November 17 - 18</a:t>
                      </a:r>
                    </a:p>
                  </a:txBody>
                  <a:tcPr marT="91457" marB="45729"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Thunderstorms</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1,300</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1" fontAlgn="base" latinLnBrk="0" hangingPunct="1">
                        <a:lnSpc>
                          <a:spcPct val="13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931</a:t>
                      </a:r>
                    </a:p>
                  </a:txBody>
                  <a:tcPr marT="91457" marB="45729"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bl>
          </a:graphicData>
        </a:graphic>
      </p:graphicFrame>
      <p:sp>
        <p:nvSpPr>
          <p:cNvPr id="11" name="Rectangle 3"/>
          <p:cNvSpPr>
            <a:spLocks noChangeArrowheads="1"/>
          </p:cNvSpPr>
          <p:nvPr/>
        </p:nvSpPr>
        <p:spPr bwMode="auto">
          <a:xfrm>
            <a:off x="0" y="6554788"/>
            <a:ext cx="2895600" cy="246062"/>
          </a:xfrm>
          <a:prstGeom prst="rect">
            <a:avLst/>
          </a:prstGeom>
          <a:noFill/>
          <a:ln w="9525" algn="ctr">
            <a:noFill/>
            <a:miter lim="800000"/>
            <a:headEnd/>
            <a:tailEnd/>
          </a:ln>
        </p:spPr>
        <p:txBody>
          <a:bodyPr anchor="ctr">
            <a:spAutoFit/>
          </a:bodyPr>
          <a:lstStyle/>
          <a:p>
            <a:pPr eaLnBrk="1" hangingPunct="1">
              <a:defRPr/>
            </a:pPr>
            <a:r>
              <a:rPr lang="en-US" sz="1000" dirty="0">
                <a:solidFill>
                  <a:schemeClr val="accent4">
                    <a:lumMod val="75000"/>
                  </a:schemeClr>
                </a:solidFill>
                <a:latin typeface="Arial" charset="0"/>
              </a:rPr>
              <a:t>Source: Munich Re </a:t>
            </a:r>
            <a:r>
              <a:rPr lang="en-US" sz="1000" dirty="0" err="1">
                <a:solidFill>
                  <a:schemeClr val="accent4">
                    <a:lumMod val="75000"/>
                  </a:schemeClr>
                </a:solidFill>
                <a:latin typeface="Arial" charset="0"/>
              </a:rPr>
              <a:t>NatCat</a:t>
            </a:r>
            <a:r>
              <a:rPr lang="en-US" sz="1000" i="1" dirty="0" err="1">
                <a:solidFill>
                  <a:schemeClr val="accent4">
                    <a:lumMod val="75000"/>
                  </a:schemeClr>
                </a:solidFill>
                <a:latin typeface="Arial" charset="0"/>
              </a:rPr>
              <a:t>SERVICE</a:t>
            </a:r>
            <a:endParaRPr lang="en-US" sz="1000" i="1" dirty="0">
              <a:solidFill>
                <a:schemeClr val="accent4">
                  <a:lumMod val="75000"/>
                </a:schemeClr>
              </a:solidFill>
              <a:latin typeface="Arial" charset="0"/>
              <a:cs typeface="Arial" charset="0"/>
            </a:endParaRPr>
          </a:p>
        </p:txBody>
      </p:sp>
      <p:sp>
        <p:nvSpPr>
          <p:cNvPr id="9" name="TextBox 8"/>
          <p:cNvSpPr txBox="1"/>
          <p:nvPr/>
        </p:nvSpPr>
        <p:spPr>
          <a:xfrm>
            <a:off x="8415338" y="6554788"/>
            <a:ext cx="685800" cy="246062"/>
          </a:xfrm>
          <a:prstGeom prst="rect">
            <a:avLst/>
          </a:prstGeom>
          <a:noFill/>
        </p:spPr>
        <p:txBody>
          <a:bodyPr anchor="ctr">
            <a:spAutoFit/>
          </a:bodyPr>
          <a:lstStyle/>
          <a:p>
            <a:pPr algn="r">
              <a:defRPr/>
            </a:pPr>
            <a:fld id="{DDE29276-4D65-427D-9C6F-2F199C1844C0}" type="slidenum">
              <a:rPr lang="en-US" sz="1000">
                <a:solidFill>
                  <a:schemeClr val="accent4">
                    <a:lumMod val="75000"/>
                  </a:schemeClr>
                </a:solidFill>
                <a:latin typeface="+mn-lt"/>
              </a:rPr>
              <a:pPr algn="r">
                <a:defRPr/>
              </a:pPr>
              <a:t>42</a:t>
            </a:fld>
            <a:endParaRPr lang="en-US" sz="1000" dirty="0">
              <a:solidFill>
                <a:schemeClr val="accent4">
                  <a:lumMod val="75000"/>
                </a:schemeClr>
              </a:solidFill>
              <a:latin typeface="+mn-lt"/>
            </a:endParaRPr>
          </a:p>
        </p:txBody>
      </p:sp>
      <p:sp>
        <p:nvSpPr>
          <p:cNvPr id="16" name="Text Box 49"/>
          <p:cNvSpPr txBox="1">
            <a:spLocks noChangeArrowheads="1"/>
          </p:cNvSpPr>
          <p:nvPr/>
        </p:nvSpPr>
        <p:spPr bwMode="auto">
          <a:xfrm>
            <a:off x="2667000" y="6530975"/>
            <a:ext cx="3810000" cy="293688"/>
          </a:xfrm>
          <a:prstGeom prst="rect">
            <a:avLst/>
          </a:prstGeom>
          <a:noFill/>
          <a:ln w="9525">
            <a:noFill/>
            <a:miter lim="800000"/>
            <a:headEnd/>
            <a:tailEnd/>
          </a:ln>
        </p:spPr>
        <p:txBody>
          <a:bodyPr anchor="ctr">
            <a:spAutoFit/>
          </a:bodyPr>
          <a:lstStyle/>
          <a:p>
            <a:pPr algn="ctr">
              <a:lnSpc>
                <a:spcPct val="130000"/>
              </a:lnSpc>
              <a:spcBef>
                <a:spcPct val="10000"/>
              </a:spcBef>
              <a:buFont typeface="Wingdings" pitchFamily="2" charset="2"/>
              <a:buNone/>
              <a:defRPr/>
            </a:pPr>
            <a:r>
              <a:rPr lang="de-DE" sz="1000" dirty="0">
                <a:solidFill>
                  <a:schemeClr val="accent4">
                    <a:lumMod val="75000"/>
                  </a:schemeClr>
                </a:solidFill>
                <a:latin typeface="+mn-lt"/>
              </a:rPr>
              <a:t>© 2014 Munich Re</a:t>
            </a:r>
            <a:endParaRPr lang="en-US" sz="1000" dirty="0">
              <a:solidFill>
                <a:schemeClr val="accent4">
                  <a:lumMod val="75000"/>
                </a:schemeClr>
              </a:solidFill>
              <a:latin typeface="+mn-lt"/>
            </a:endParaRPr>
          </a:p>
        </p:txBody>
      </p:sp>
    </p:spTree>
    <p:custDataLst>
      <p:tags r:id="rId1"/>
    </p:custData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5"/>
          <p:cNvGraphicFramePr>
            <a:graphicFrameLocks/>
          </p:cNvGraphicFramePr>
          <p:nvPr/>
        </p:nvGraphicFramePr>
        <p:xfrm>
          <a:off x="304800" y="1220788"/>
          <a:ext cx="8532813" cy="4805362"/>
        </p:xfrm>
        <a:graphic>
          <a:graphicData uri="http://schemas.openxmlformats.org/drawingml/2006/table">
            <a:tbl>
              <a:tblPr>
                <a:effectLst/>
              </a:tblPr>
              <a:tblGrid>
                <a:gridCol w="1824735"/>
                <a:gridCol w="1235207"/>
                <a:gridCol w="1235207"/>
                <a:gridCol w="2117495"/>
                <a:gridCol w="2120169"/>
              </a:tblGrid>
              <a:tr h="627867">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defRPr/>
                      </a:pPr>
                      <a:r>
                        <a:rPr lang="en-US" sz="1200" b="1" dirty="0" smtClean="0">
                          <a:solidFill>
                            <a:srgbClr val="FFFFFF"/>
                          </a:solidFill>
                          <a:latin typeface="Arial" charset="0"/>
                        </a:rPr>
                        <a:t>As of December 31, 2013</a:t>
                      </a:r>
                      <a:endParaRPr lang="en-US" sz="1200" b="1" i="1" dirty="0" smtClean="0">
                        <a:solidFill>
                          <a:srgbClr val="FFFFFF"/>
                        </a:solidFill>
                        <a:latin typeface="Arial" charset="0"/>
                      </a:endParaRPr>
                    </a:p>
                  </a:txBody>
                  <a:tcPr marT="45710" marB="45710" anchor="b" horzOverflow="overflow">
                    <a:lnL w="2857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rgbClr val="FFFFFF"/>
                          </a:solidFill>
                          <a:effectLst/>
                          <a:latin typeface="Arial" charset="0"/>
                        </a:rPr>
                        <a:t>Number of  Events</a:t>
                      </a:r>
                    </a:p>
                  </a:txBody>
                  <a:tcPr marT="45710" marB="4571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rgbClr val="FFFFFF"/>
                          </a:solidFill>
                          <a:effectLst/>
                          <a:latin typeface="Arial" charset="0"/>
                        </a:rPr>
                        <a:t>Fatalities</a:t>
                      </a:r>
                    </a:p>
                  </a:txBody>
                  <a:tcPr marT="45710" marB="4571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rgbClr val="FFFFFF"/>
                          </a:solidFill>
                          <a:effectLst/>
                          <a:latin typeface="Arial" charset="0"/>
                        </a:rPr>
                        <a:t>Estimated Overall Losses (US $m)</a:t>
                      </a:r>
                    </a:p>
                  </a:txBody>
                  <a:tcPr marT="45710" marB="4571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00B0F0"/>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rgbClr val="FFFFFF"/>
                          </a:solidFill>
                          <a:effectLst/>
                          <a:latin typeface="Arial" charset="0"/>
                        </a:rPr>
                        <a:t>Estimated Insured Losses (US $m)</a:t>
                      </a:r>
                    </a:p>
                  </a:txBody>
                  <a:tcPr marT="45710" marB="45710" anchor="b" horzOverflow="overflow">
                    <a:lnL w="12700" cap="flat" cmpd="sng" algn="ctr">
                      <a:solidFill>
                        <a:schemeClr val="bg1"/>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00B0F0"/>
                    </a:solidFill>
                  </a:tcPr>
                </a:tc>
              </a:tr>
              <a:tr h="639032">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Severe</a:t>
                      </a:r>
                      <a:br>
                        <a:rPr kumimoji="0" lang="en-US" sz="1600" b="0" i="0" u="none" strike="noStrike" cap="none" normalizeH="0" baseline="0" dirty="0" smtClean="0">
                          <a:ln>
                            <a:noFill/>
                          </a:ln>
                          <a:solidFill>
                            <a:schemeClr val="tx1"/>
                          </a:solidFill>
                          <a:effectLst/>
                          <a:latin typeface="Arial" charset="0"/>
                        </a:rPr>
                      </a:br>
                      <a:r>
                        <a:rPr kumimoji="0" lang="en-US" sz="1600" b="0" i="0" u="none" strike="noStrike" cap="none" normalizeH="0" baseline="0" dirty="0" smtClean="0">
                          <a:ln>
                            <a:noFill/>
                          </a:ln>
                          <a:solidFill>
                            <a:schemeClr val="tx1"/>
                          </a:solidFill>
                          <a:effectLst/>
                          <a:latin typeface="Arial" charset="0"/>
                        </a:rPr>
                        <a:t>Thunderstorm</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69</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110</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16,341</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kern="1200" cap="none" normalizeH="0" baseline="0" dirty="0" smtClean="0">
                          <a:ln>
                            <a:noFill/>
                          </a:ln>
                          <a:solidFill>
                            <a:schemeClr val="tx1"/>
                          </a:solidFill>
                          <a:effectLst/>
                          <a:latin typeface="Arial" charset="0"/>
                          <a:ea typeface="+mn-ea"/>
                          <a:cs typeface="+mn-cs"/>
                        </a:rPr>
                        <a:t>10,274</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553258">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Winter Storm</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11</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2000" b="1" i="0" u="none" strike="noStrike" cap="none" normalizeH="0" baseline="0" dirty="0" smtClean="0">
                          <a:ln>
                            <a:noFill/>
                          </a:ln>
                          <a:solidFill>
                            <a:srgbClr val="FF0000"/>
                          </a:solidFill>
                          <a:effectLst/>
                          <a:latin typeface="Arial" charset="0"/>
                        </a:rPr>
                        <a:t>43</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2,935</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2000" b="1" i="0" u="none" strike="noStrike" cap="none" normalizeH="0" baseline="0" dirty="0" smtClean="0">
                          <a:ln>
                            <a:noFill/>
                          </a:ln>
                          <a:solidFill>
                            <a:srgbClr val="FF0000"/>
                          </a:solidFill>
                          <a:effectLst/>
                          <a:latin typeface="Arial" charset="0"/>
                        </a:rPr>
                        <a:t>1,895</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569312">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Flood</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19</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23</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1,929</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240</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627867">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Earthquake &amp; Geophysical</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6</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Minor</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Minor</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590844">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Tropical Cyclone</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Minor</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Minor</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r>
              <a:tr h="627867">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Wildfire, Heat, &amp; Drought</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22</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29</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620</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0" i="0" u="none" strike="noStrike" cap="none" normalizeH="0" baseline="0" dirty="0" smtClean="0">
                          <a:ln>
                            <a:noFill/>
                          </a:ln>
                          <a:solidFill>
                            <a:schemeClr val="tx1"/>
                          </a:solidFill>
                          <a:effectLst/>
                          <a:latin typeface="Arial" charset="0"/>
                        </a:rPr>
                        <a:t>385</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12700" cap="flat" cmpd="sng" algn="ctr">
                      <a:solidFill>
                        <a:schemeClr val="accent4">
                          <a:lumMod val="60000"/>
                          <a:lumOff val="40000"/>
                        </a:schemeClr>
                      </a:solidFill>
                      <a:prstDash val="solid"/>
                      <a:round/>
                      <a:headEnd type="none" w="med" len="med"/>
                      <a:tailEnd type="none" w="med" len="med"/>
                    </a:lnB>
                    <a:lnTlToBr>
                      <a:noFill/>
                    </a:lnTlToBr>
                    <a:lnBlToTr>
                      <a:noFill/>
                    </a:lnBlToTr>
                    <a:solidFill>
                      <a:schemeClr val="bg1"/>
                    </a:solidFill>
                  </a:tcPr>
                </a:tc>
              </a:tr>
              <a:tr h="569312">
                <a:tc>
                  <a:txBody>
                    <a:bodyPr/>
                    <a:lstStyle/>
                    <a:p>
                      <a:pPr marL="0" marR="0" lvl="0" indent="0" algn="l"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Totals</a:t>
                      </a:r>
                    </a:p>
                  </a:txBody>
                  <a:tcPr marT="45710" marB="45710" anchor="ctr" horzOverflow="overflow">
                    <a:lnL w="28575" cap="flat" cmpd="sng" algn="ctr">
                      <a:no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128</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1" i="0" u="none" strike="noStrike" cap="none" normalizeH="0" baseline="0" dirty="0" smtClean="0">
                          <a:ln>
                            <a:noFill/>
                          </a:ln>
                          <a:solidFill>
                            <a:schemeClr val="tx1"/>
                          </a:solidFill>
                          <a:effectLst/>
                          <a:latin typeface="Arial" charset="0"/>
                        </a:rPr>
                        <a:t>207</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1" i="0" u="none" strike="noStrike" cap="none" normalizeH="0" baseline="0" dirty="0" smtClean="0">
                          <a:ln>
                            <a:noFill/>
                          </a:ln>
                          <a:solidFill>
                            <a:schemeClr val="tx1"/>
                          </a:solidFill>
                          <a:effectLst/>
                          <a:latin typeface="Arial" charset="0"/>
                        </a:rPr>
                        <a:t>21,825</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12700" cap="flat" cmpd="sng" algn="ctr">
                      <a:solidFill>
                        <a:schemeClr val="accent4">
                          <a:lumMod val="60000"/>
                          <a:lumOff val="40000"/>
                        </a:schemeClr>
                      </a:solid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ctr" defTabSz="914400" rtl="0" eaLnBrk="1" fontAlgn="base" latinLnBrk="0" hangingPunct="1">
                        <a:lnSpc>
                          <a:spcPct val="110000"/>
                        </a:lnSpc>
                        <a:spcBef>
                          <a:spcPct val="50000"/>
                        </a:spcBef>
                        <a:spcAft>
                          <a:spcPct val="0"/>
                        </a:spcAft>
                        <a:buClrTx/>
                        <a:buSzTx/>
                        <a:buFont typeface="Wingdings" pitchFamily="2" charset="2"/>
                        <a:buNone/>
                        <a:tabLst/>
                        <a:defRPr/>
                      </a:pPr>
                      <a:r>
                        <a:rPr kumimoji="0" lang="en-US" sz="1600" b="1" i="0" u="none" strike="noStrike" cap="none" normalizeH="0" baseline="0" dirty="0" smtClean="0">
                          <a:ln>
                            <a:noFill/>
                          </a:ln>
                          <a:solidFill>
                            <a:schemeClr val="tx1"/>
                          </a:solidFill>
                          <a:effectLst/>
                          <a:latin typeface="Arial" charset="0"/>
                        </a:rPr>
                        <a:t>12,794</a:t>
                      </a:r>
                    </a:p>
                  </a:txBody>
                  <a:tcPr marT="45710" marB="45710" anchor="ctr" horzOverflow="overflow">
                    <a:lnL w="12700" cap="flat" cmpd="sng" algn="ctr">
                      <a:solidFill>
                        <a:schemeClr val="accent4">
                          <a:lumMod val="60000"/>
                          <a:lumOff val="40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accent4">
                          <a:lumMod val="60000"/>
                          <a:lumOff val="40000"/>
                        </a:schemeClr>
                      </a:solidFill>
                      <a:prstDash val="solid"/>
                      <a:round/>
                      <a:headEnd type="none" w="med" len="med"/>
                      <a:tailEnd type="none" w="med" len="med"/>
                    </a:lnT>
                    <a:lnB w="9525"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r>
            </a:tbl>
          </a:graphicData>
        </a:graphic>
      </p:graphicFrame>
      <p:sp>
        <p:nvSpPr>
          <p:cNvPr id="98361" name="Title 7"/>
          <p:cNvSpPr>
            <a:spLocks noGrp="1"/>
          </p:cNvSpPr>
          <p:nvPr>
            <p:ph type="title"/>
          </p:nvPr>
        </p:nvSpPr>
        <p:spPr>
          <a:xfrm>
            <a:off x="458788" y="215900"/>
            <a:ext cx="6838950" cy="719138"/>
          </a:xfrm>
        </p:spPr>
        <p:txBody>
          <a:bodyPr/>
          <a:lstStyle/>
          <a:p>
            <a:r>
              <a:rPr lang="en-US" smtClean="0">
                <a:solidFill>
                  <a:srgbClr val="28688C"/>
                </a:solidFill>
                <a:latin typeface="Arial" panose="020B0604020202020204" pitchFamily="34" charset="0"/>
              </a:rPr>
              <a:t>Natural Disaster Losses</a:t>
            </a:r>
            <a:br>
              <a:rPr lang="en-US" smtClean="0">
                <a:solidFill>
                  <a:srgbClr val="28688C"/>
                </a:solidFill>
                <a:latin typeface="Arial" panose="020B0604020202020204" pitchFamily="34" charset="0"/>
              </a:rPr>
            </a:br>
            <a:r>
              <a:rPr lang="en-US" smtClean="0">
                <a:solidFill>
                  <a:srgbClr val="28688C"/>
                </a:solidFill>
                <a:latin typeface="Arial" panose="020B0604020202020204" pitchFamily="34" charset="0"/>
              </a:rPr>
              <a:t>in the United States, 2013</a:t>
            </a:r>
          </a:p>
        </p:txBody>
      </p:sp>
      <p:sp>
        <p:nvSpPr>
          <p:cNvPr id="7" name="TextBox 6"/>
          <p:cNvSpPr txBox="1"/>
          <p:nvPr/>
        </p:nvSpPr>
        <p:spPr>
          <a:xfrm>
            <a:off x="8415338" y="6554788"/>
            <a:ext cx="685800" cy="246062"/>
          </a:xfrm>
          <a:prstGeom prst="rect">
            <a:avLst/>
          </a:prstGeom>
          <a:noFill/>
        </p:spPr>
        <p:txBody>
          <a:bodyPr anchor="ctr">
            <a:spAutoFit/>
          </a:bodyPr>
          <a:lstStyle/>
          <a:p>
            <a:pPr algn="r">
              <a:defRPr/>
            </a:pPr>
            <a:fld id="{CE0665FE-A3A9-4FCA-8CEF-16906E166277}" type="slidenum">
              <a:rPr lang="en-US" sz="1000">
                <a:solidFill>
                  <a:schemeClr val="accent4">
                    <a:lumMod val="75000"/>
                  </a:schemeClr>
                </a:solidFill>
                <a:latin typeface="+mn-lt"/>
              </a:rPr>
              <a:pPr algn="r">
                <a:defRPr/>
              </a:pPr>
              <a:t>43</a:t>
            </a:fld>
            <a:endParaRPr lang="en-US" sz="1000" dirty="0">
              <a:solidFill>
                <a:schemeClr val="accent4">
                  <a:lumMod val="75000"/>
                </a:schemeClr>
              </a:solidFill>
              <a:latin typeface="+mn-lt"/>
            </a:endParaRPr>
          </a:p>
        </p:txBody>
      </p:sp>
      <p:sp>
        <p:nvSpPr>
          <p:cNvPr id="9" name="Rectangle 3"/>
          <p:cNvSpPr>
            <a:spLocks noChangeArrowheads="1"/>
          </p:cNvSpPr>
          <p:nvPr/>
        </p:nvSpPr>
        <p:spPr bwMode="auto">
          <a:xfrm>
            <a:off x="0" y="6554788"/>
            <a:ext cx="2895600" cy="246062"/>
          </a:xfrm>
          <a:prstGeom prst="rect">
            <a:avLst/>
          </a:prstGeom>
          <a:noFill/>
          <a:ln w="9525" algn="ctr">
            <a:noFill/>
            <a:miter lim="800000"/>
            <a:headEnd/>
            <a:tailEnd/>
          </a:ln>
        </p:spPr>
        <p:txBody>
          <a:bodyPr anchor="ctr">
            <a:spAutoFit/>
          </a:bodyPr>
          <a:lstStyle/>
          <a:p>
            <a:pPr eaLnBrk="1" hangingPunct="1">
              <a:defRPr/>
            </a:pPr>
            <a:r>
              <a:rPr lang="en-US" sz="1000" dirty="0">
                <a:solidFill>
                  <a:schemeClr val="accent4">
                    <a:lumMod val="75000"/>
                  </a:schemeClr>
                </a:solidFill>
                <a:latin typeface="Arial" charset="0"/>
              </a:rPr>
              <a:t>Source: Munich Re </a:t>
            </a:r>
            <a:r>
              <a:rPr lang="en-US" sz="1000" dirty="0" err="1">
                <a:solidFill>
                  <a:schemeClr val="accent4">
                    <a:lumMod val="75000"/>
                  </a:schemeClr>
                </a:solidFill>
                <a:latin typeface="Arial" charset="0"/>
              </a:rPr>
              <a:t>NatCat</a:t>
            </a:r>
            <a:r>
              <a:rPr lang="en-US" sz="1000" i="1" dirty="0" err="1">
                <a:solidFill>
                  <a:schemeClr val="accent4">
                    <a:lumMod val="75000"/>
                  </a:schemeClr>
                </a:solidFill>
                <a:latin typeface="Arial" charset="0"/>
              </a:rPr>
              <a:t>SERVICE</a:t>
            </a:r>
            <a:endParaRPr lang="en-US" sz="1000" i="1" dirty="0">
              <a:solidFill>
                <a:schemeClr val="accent4">
                  <a:lumMod val="75000"/>
                </a:schemeClr>
              </a:solidFill>
              <a:latin typeface="Arial" charset="0"/>
              <a:cs typeface="Arial" charset="0"/>
            </a:endParaRPr>
          </a:p>
        </p:txBody>
      </p:sp>
      <p:sp>
        <p:nvSpPr>
          <p:cNvPr id="10" name="TextBox 9"/>
          <p:cNvSpPr txBox="1"/>
          <p:nvPr/>
        </p:nvSpPr>
        <p:spPr>
          <a:xfrm>
            <a:off x="8415338" y="6554788"/>
            <a:ext cx="685800" cy="246062"/>
          </a:xfrm>
          <a:prstGeom prst="rect">
            <a:avLst/>
          </a:prstGeom>
          <a:noFill/>
        </p:spPr>
        <p:txBody>
          <a:bodyPr anchor="ctr">
            <a:spAutoFit/>
          </a:bodyPr>
          <a:lstStyle/>
          <a:p>
            <a:pPr algn="r">
              <a:defRPr/>
            </a:pPr>
            <a:fld id="{A7A8C14E-17E3-4667-8571-CC21F7185800}" type="slidenum">
              <a:rPr lang="en-US" sz="1000">
                <a:solidFill>
                  <a:schemeClr val="accent4">
                    <a:lumMod val="75000"/>
                  </a:schemeClr>
                </a:solidFill>
                <a:latin typeface="+mn-lt"/>
              </a:rPr>
              <a:pPr algn="r">
                <a:defRPr/>
              </a:pPr>
              <a:t>43</a:t>
            </a:fld>
            <a:endParaRPr lang="en-US" sz="1000" dirty="0">
              <a:solidFill>
                <a:schemeClr val="accent4">
                  <a:lumMod val="75000"/>
                </a:schemeClr>
              </a:solidFill>
              <a:latin typeface="+mn-lt"/>
            </a:endParaRPr>
          </a:p>
        </p:txBody>
      </p:sp>
      <p:sp>
        <p:nvSpPr>
          <p:cNvPr id="12" name="Text Box 49"/>
          <p:cNvSpPr txBox="1">
            <a:spLocks noChangeArrowheads="1"/>
          </p:cNvSpPr>
          <p:nvPr/>
        </p:nvSpPr>
        <p:spPr bwMode="auto">
          <a:xfrm>
            <a:off x="2667000" y="6530975"/>
            <a:ext cx="3810000" cy="293688"/>
          </a:xfrm>
          <a:prstGeom prst="rect">
            <a:avLst/>
          </a:prstGeom>
          <a:noFill/>
          <a:ln w="9525">
            <a:noFill/>
            <a:miter lim="800000"/>
            <a:headEnd/>
            <a:tailEnd/>
          </a:ln>
        </p:spPr>
        <p:txBody>
          <a:bodyPr anchor="ctr">
            <a:spAutoFit/>
          </a:bodyPr>
          <a:lstStyle/>
          <a:p>
            <a:pPr algn="ctr">
              <a:lnSpc>
                <a:spcPct val="130000"/>
              </a:lnSpc>
              <a:spcBef>
                <a:spcPct val="10000"/>
              </a:spcBef>
              <a:buFont typeface="Wingdings" pitchFamily="2" charset="2"/>
              <a:buNone/>
              <a:defRPr/>
            </a:pPr>
            <a:r>
              <a:rPr lang="de-DE" sz="1000" dirty="0">
                <a:solidFill>
                  <a:schemeClr val="accent4">
                    <a:lumMod val="75000"/>
                  </a:schemeClr>
                </a:solidFill>
                <a:latin typeface="+mn-lt"/>
              </a:rPr>
              <a:t>© 2014 Munich Re</a:t>
            </a:r>
            <a:endParaRPr lang="en-US" sz="1000" dirty="0">
              <a:solidFill>
                <a:schemeClr val="accent4">
                  <a:lumMod val="75000"/>
                </a:schemeClr>
              </a:solidFill>
              <a:latin typeface="+mn-lt"/>
            </a:endParaRPr>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r>
              <a:rPr lang="en-US" smtClean="0">
                <a:latin typeface="Arial" panose="020B0604020202020204" pitchFamily="34" charset="0"/>
              </a:rPr>
              <a:t>Largest Insured Claims, Individual Winter Storms, US &amp; Canada, 1980-2013</a:t>
            </a:r>
          </a:p>
        </p:txBody>
      </p:sp>
      <p:graphicFrame>
        <p:nvGraphicFramePr>
          <p:cNvPr id="6" name="Content Placeholder 5"/>
          <p:cNvGraphicFramePr>
            <a:graphicFrameLocks noGrp="1"/>
          </p:cNvGraphicFramePr>
          <p:nvPr>
            <p:ph idx="1"/>
          </p:nvPr>
        </p:nvGraphicFramePr>
        <p:xfrm>
          <a:off x="446088" y="1139825"/>
          <a:ext cx="8212137" cy="4907016"/>
        </p:xfrm>
        <a:graphic>
          <a:graphicData uri="http://schemas.openxmlformats.org/drawingml/2006/table">
            <a:tbl>
              <a:tblPr firstRow="1" bandRow="1">
                <a:tableStyleId>{5C22544A-7EE6-4342-B048-85BDC9FD1C3A}</a:tableStyleId>
              </a:tblPr>
              <a:tblGrid>
                <a:gridCol w="2997639"/>
                <a:gridCol w="2062451"/>
                <a:gridCol w="2033265"/>
                <a:gridCol w="1118782"/>
              </a:tblGrid>
              <a:tr h="640049">
                <a:tc>
                  <a:txBody>
                    <a:bodyPr/>
                    <a:lstStyle/>
                    <a:p>
                      <a:r>
                        <a:rPr lang="en-US" sz="1800" dirty="0" smtClean="0"/>
                        <a:t>Storm Dates</a:t>
                      </a:r>
                      <a:endParaRPr lang="en-US" sz="1800" dirty="0"/>
                    </a:p>
                  </a:txBody>
                  <a:tcPr marL="91441" marR="91441" marT="45708" marB="45708"/>
                </a:tc>
                <a:tc>
                  <a:txBody>
                    <a:bodyPr/>
                    <a:lstStyle/>
                    <a:p>
                      <a:r>
                        <a:rPr lang="en-US" sz="1800" dirty="0" smtClean="0"/>
                        <a:t>Economic Loss ($2013, mil)</a:t>
                      </a:r>
                      <a:endParaRPr lang="en-US" sz="1800" dirty="0"/>
                    </a:p>
                  </a:txBody>
                  <a:tcPr marL="91441" marR="91441" marT="45708" marB="45708"/>
                </a:tc>
                <a:tc>
                  <a:txBody>
                    <a:bodyPr/>
                    <a:lstStyle/>
                    <a:p>
                      <a:r>
                        <a:rPr lang="en-US" sz="1800" dirty="0" smtClean="0"/>
                        <a:t>Insured Loss ($2013, mil)</a:t>
                      </a:r>
                      <a:endParaRPr lang="en-US" sz="1800" dirty="0"/>
                    </a:p>
                  </a:txBody>
                  <a:tcPr marL="91441" marR="91441" marT="45708" marB="45708"/>
                </a:tc>
                <a:tc>
                  <a:txBody>
                    <a:bodyPr/>
                    <a:lstStyle/>
                    <a:p>
                      <a:r>
                        <a:rPr lang="en-US" sz="1800" dirty="0" smtClean="0"/>
                        <a:t>Deaths</a:t>
                      </a:r>
                      <a:endParaRPr lang="en-US" sz="1800" dirty="0"/>
                    </a:p>
                  </a:txBody>
                  <a:tcPr marL="91441" marR="91441" marT="45708" marB="45708"/>
                </a:tc>
              </a:tr>
              <a:tr h="426691">
                <a:tc>
                  <a:txBody>
                    <a:bodyPr/>
                    <a:lstStyle/>
                    <a:p>
                      <a:r>
                        <a:rPr lang="en-US" sz="2200" dirty="0" smtClean="0"/>
                        <a:t>Mar. 11-14,</a:t>
                      </a:r>
                      <a:r>
                        <a:rPr lang="en-US" sz="2200" baseline="0" dirty="0" smtClean="0"/>
                        <a:t> 1983</a:t>
                      </a:r>
                      <a:endParaRPr lang="en-US" sz="2200" dirty="0"/>
                    </a:p>
                  </a:txBody>
                  <a:tcPr marL="91441" marR="91441" marT="45708" marB="45708"/>
                </a:tc>
                <a:tc>
                  <a:txBody>
                    <a:bodyPr/>
                    <a:lstStyle/>
                    <a:p>
                      <a:pPr algn="r"/>
                      <a:r>
                        <a:rPr lang="en-US" sz="2200" dirty="0" smtClean="0"/>
                        <a:t>$8,061</a:t>
                      </a:r>
                      <a:endParaRPr lang="en-US" sz="2200" dirty="0"/>
                    </a:p>
                  </a:txBody>
                  <a:tcPr marL="91441" marR="91441" marT="45708" marB="45708"/>
                </a:tc>
                <a:tc>
                  <a:txBody>
                    <a:bodyPr/>
                    <a:lstStyle/>
                    <a:p>
                      <a:pPr algn="r"/>
                      <a:r>
                        <a:rPr lang="en-US" sz="2200" dirty="0" smtClean="0"/>
                        <a:t>$3,224</a:t>
                      </a:r>
                      <a:endParaRPr lang="en-US" sz="2200" dirty="0"/>
                    </a:p>
                  </a:txBody>
                  <a:tcPr marL="91441" marR="91441" marT="45708" marB="45708"/>
                </a:tc>
                <a:tc>
                  <a:txBody>
                    <a:bodyPr/>
                    <a:lstStyle/>
                    <a:p>
                      <a:pPr algn="r"/>
                      <a:r>
                        <a:rPr lang="en-US" sz="2200" dirty="0" smtClean="0"/>
                        <a:t>270</a:t>
                      </a:r>
                      <a:endParaRPr lang="en-US" sz="2200" dirty="0"/>
                    </a:p>
                  </a:txBody>
                  <a:tcPr marL="91441" marR="91441" marT="45708" marB="45708"/>
                </a:tc>
              </a:tr>
              <a:tr h="426691">
                <a:tc>
                  <a:txBody>
                    <a:bodyPr/>
                    <a:lstStyle/>
                    <a:p>
                      <a:r>
                        <a:rPr lang="en-US" sz="2200" dirty="0" smtClean="0"/>
                        <a:t>Dec. 17-30, 1983</a:t>
                      </a:r>
                      <a:endParaRPr lang="en-US" sz="2200" dirty="0"/>
                    </a:p>
                  </a:txBody>
                  <a:tcPr marL="91441" marR="91441" marT="45708" marB="45708"/>
                </a:tc>
                <a:tc>
                  <a:txBody>
                    <a:bodyPr/>
                    <a:lstStyle/>
                    <a:p>
                      <a:pPr algn="r"/>
                      <a:r>
                        <a:rPr lang="en-US" sz="2200" dirty="0" smtClean="0"/>
                        <a:t>$2,339</a:t>
                      </a:r>
                      <a:endParaRPr lang="en-US" sz="2200" dirty="0"/>
                    </a:p>
                  </a:txBody>
                  <a:tcPr marL="91441" marR="91441" marT="45708" marB="45708"/>
                </a:tc>
                <a:tc>
                  <a:txBody>
                    <a:bodyPr/>
                    <a:lstStyle/>
                    <a:p>
                      <a:pPr algn="r"/>
                      <a:r>
                        <a:rPr lang="en-US" sz="2200" dirty="0" smtClean="0"/>
                        <a:t>$2,058</a:t>
                      </a:r>
                      <a:endParaRPr lang="en-US" sz="2200" dirty="0"/>
                    </a:p>
                  </a:txBody>
                  <a:tcPr marL="91441" marR="91441" marT="45708" marB="45708"/>
                </a:tc>
                <a:tc>
                  <a:txBody>
                    <a:bodyPr/>
                    <a:lstStyle/>
                    <a:p>
                      <a:pPr algn="r"/>
                      <a:r>
                        <a:rPr lang="en-US" sz="2200" dirty="0" smtClean="0"/>
                        <a:t>500</a:t>
                      </a:r>
                      <a:endParaRPr lang="en-US" sz="2200" dirty="0"/>
                    </a:p>
                  </a:txBody>
                  <a:tcPr marL="91441" marR="91441" marT="45708" marB="45708"/>
                </a:tc>
              </a:tr>
              <a:tr h="426691">
                <a:tc>
                  <a:txBody>
                    <a:bodyPr/>
                    <a:lstStyle/>
                    <a:p>
                      <a:r>
                        <a:rPr lang="en-US" sz="2200" dirty="0" smtClean="0"/>
                        <a:t>Apr. 13-17, 2007</a:t>
                      </a:r>
                      <a:endParaRPr lang="en-US" sz="2200" dirty="0"/>
                    </a:p>
                  </a:txBody>
                  <a:tcPr marL="91441" marR="91441" marT="45708" marB="45708"/>
                </a:tc>
                <a:tc>
                  <a:txBody>
                    <a:bodyPr/>
                    <a:lstStyle/>
                    <a:p>
                      <a:pPr algn="r"/>
                      <a:r>
                        <a:rPr lang="en-US" sz="2200" dirty="0" smtClean="0"/>
                        <a:t>$2,247</a:t>
                      </a:r>
                      <a:endParaRPr lang="en-US" sz="2200" dirty="0"/>
                    </a:p>
                  </a:txBody>
                  <a:tcPr marL="91441" marR="91441" marT="45708" marB="45708"/>
                </a:tc>
                <a:tc>
                  <a:txBody>
                    <a:bodyPr/>
                    <a:lstStyle/>
                    <a:p>
                      <a:pPr algn="r"/>
                      <a:r>
                        <a:rPr lang="en-US" sz="2200" dirty="0" smtClean="0"/>
                        <a:t>$1,775</a:t>
                      </a:r>
                      <a:endParaRPr lang="en-US" sz="2200" dirty="0"/>
                    </a:p>
                  </a:txBody>
                  <a:tcPr marL="91441" marR="91441" marT="45708" marB="45708"/>
                </a:tc>
                <a:tc>
                  <a:txBody>
                    <a:bodyPr/>
                    <a:lstStyle/>
                    <a:p>
                      <a:pPr algn="r"/>
                      <a:r>
                        <a:rPr lang="en-US" sz="2200" dirty="0" smtClean="0"/>
                        <a:t>23</a:t>
                      </a:r>
                      <a:endParaRPr lang="en-US" sz="2200" dirty="0"/>
                    </a:p>
                  </a:txBody>
                  <a:tcPr marL="91441" marR="91441" marT="45708" marB="45708"/>
                </a:tc>
              </a:tr>
              <a:tr h="426691">
                <a:tc>
                  <a:txBody>
                    <a:bodyPr/>
                    <a:lstStyle/>
                    <a:p>
                      <a:r>
                        <a:rPr lang="en-US" sz="2200" dirty="0" smtClean="0"/>
                        <a:t>Dec. 10-13, 1992</a:t>
                      </a:r>
                      <a:endParaRPr lang="en-US" sz="2200" dirty="0"/>
                    </a:p>
                  </a:txBody>
                  <a:tcPr marL="91441" marR="91441" marT="45708" marB="45708"/>
                </a:tc>
                <a:tc>
                  <a:txBody>
                    <a:bodyPr/>
                    <a:lstStyle/>
                    <a:p>
                      <a:pPr algn="r"/>
                      <a:r>
                        <a:rPr lang="en-US" sz="2200" dirty="0" smtClean="0"/>
                        <a:t>$4,981</a:t>
                      </a:r>
                      <a:endParaRPr lang="en-US" sz="2200" dirty="0"/>
                    </a:p>
                  </a:txBody>
                  <a:tcPr marL="91441" marR="91441" marT="45708" marB="45708"/>
                </a:tc>
                <a:tc>
                  <a:txBody>
                    <a:bodyPr/>
                    <a:lstStyle/>
                    <a:p>
                      <a:pPr algn="r"/>
                      <a:r>
                        <a:rPr lang="en-US" sz="2200" dirty="0" smtClean="0"/>
                        <a:t>$1,660</a:t>
                      </a:r>
                      <a:endParaRPr lang="en-US" sz="2200" dirty="0"/>
                    </a:p>
                  </a:txBody>
                  <a:tcPr marL="91441" marR="91441" marT="45708" marB="45708"/>
                </a:tc>
                <a:tc>
                  <a:txBody>
                    <a:bodyPr/>
                    <a:lstStyle/>
                    <a:p>
                      <a:pPr algn="r"/>
                      <a:r>
                        <a:rPr lang="en-US" sz="2200" dirty="0" smtClean="0"/>
                        <a:t>19</a:t>
                      </a:r>
                      <a:endParaRPr lang="en-US" sz="2200" dirty="0"/>
                    </a:p>
                  </a:txBody>
                  <a:tcPr marL="91441" marR="91441" marT="45708" marB="45708"/>
                </a:tc>
              </a:tr>
              <a:tr h="426691">
                <a:tc>
                  <a:txBody>
                    <a:bodyPr/>
                    <a:lstStyle/>
                    <a:p>
                      <a:r>
                        <a:rPr lang="en-US" sz="2200" dirty="0" smtClean="0"/>
                        <a:t>Jan. 5-12, 1998</a:t>
                      </a:r>
                      <a:endParaRPr lang="en-US" sz="2200" dirty="0"/>
                    </a:p>
                  </a:txBody>
                  <a:tcPr marL="91441" marR="91441" marT="45708" marB="45708"/>
                </a:tc>
                <a:tc>
                  <a:txBody>
                    <a:bodyPr/>
                    <a:lstStyle/>
                    <a:p>
                      <a:pPr algn="r"/>
                      <a:r>
                        <a:rPr lang="en-US" sz="2200" dirty="0" smtClean="0"/>
                        <a:t>$4,146</a:t>
                      </a:r>
                      <a:endParaRPr lang="en-US" sz="2200" dirty="0"/>
                    </a:p>
                  </a:txBody>
                  <a:tcPr marL="91441" marR="91441" marT="45708" marB="45708"/>
                </a:tc>
                <a:tc>
                  <a:txBody>
                    <a:bodyPr/>
                    <a:lstStyle/>
                    <a:p>
                      <a:pPr algn="r"/>
                      <a:r>
                        <a:rPr lang="en-US" sz="2200" dirty="0" smtClean="0"/>
                        <a:t>$1,644</a:t>
                      </a:r>
                      <a:endParaRPr lang="en-US" sz="2200" dirty="0"/>
                    </a:p>
                  </a:txBody>
                  <a:tcPr marL="91441" marR="91441" marT="45708" marB="45708"/>
                </a:tc>
                <a:tc>
                  <a:txBody>
                    <a:bodyPr/>
                    <a:lstStyle/>
                    <a:p>
                      <a:pPr algn="r"/>
                      <a:r>
                        <a:rPr lang="en-US" sz="2200" dirty="0" smtClean="0"/>
                        <a:t>45</a:t>
                      </a:r>
                      <a:endParaRPr lang="en-US" sz="2200" dirty="0"/>
                    </a:p>
                  </a:txBody>
                  <a:tcPr marL="91441" marR="91441" marT="45708" marB="45708"/>
                </a:tc>
              </a:tr>
              <a:tr h="426691">
                <a:tc>
                  <a:txBody>
                    <a:bodyPr/>
                    <a:lstStyle/>
                    <a:p>
                      <a:r>
                        <a:rPr lang="en-US" sz="2200" dirty="0" smtClean="0"/>
                        <a:t>Feb. 10-12, 1994</a:t>
                      </a:r>
                      <a:endParaRPr lang="en-US" sz="2200" dirty="0"/>
                    </a:p>
                  </a:txBody>
                  <a:tcPr marL="91441" marR="91441" marT="45708" marB="45708"/>
                </a:tc>
                <a:tc>
                  <a:txBody>
                    <a:bodyPr/>
                    <a:lstStyle/>
                    <a:p>
                      <a:pPr algn="r"/>
                      <a:r>
                        <a:rPr lang="en-US" sz="2200" dirty="0" smtClean="0"/>
                        <a:t>$4,716</a:t>
                      </a:r>
                      <a:endParaRPr lang="en-US" sz="2200" dirty="0"/>
                    </a:p>
                  </a:txBody>
                  <a:tcPr marL="91441" marR="91441" marT="45708" marB="45708"/>
                </a:tc>
                <a:tc>
                  <a:txBody>
                    <a:bodyPr/>
                    <a:lstStyle/>
                    <a:p>
                      <a:pPr algn="r"/>
                      <a:r>
                        <a:rPr lang="en-US" sz="2200" dirty="0" smtClean="0"/>
                        <a:t>$1,258</a:t>
                      </a:r>
                      <a:endParaRPr lang="en-US" sz="2200" dirty="0"/>
                    </a:p>
                  </a:txBody>
                  <a:tcPr marL="91441" marR="91441" marT="45708" marB="45708"/>
                </a:tc>
                <a:tc>
                  <a:txBody>
                    <a:bodyPr/>
                    <a:lstStyle/>
                    <a:p>
                      <a:pPr algn="r"/>
                      <a:r>
                        <a:rPr lang="en-US" sz="2200" dirty="0" smtClean="0"/>
                        <a:t>9</a:t>
                      </a:r>
                      <a:endParaRPr lang="en-US" sz="2200" dirty="0"/>
                    </a:p>
                  </a:txBody>
                  <a:tcPr marL="91441" marR="91441" marT="45708" marB="45708"/>
                </a:tc>
              </a:tr>
              <a:tr h="426691">
                <a:tc>
                  <a:txBody>
                    <a:bodyPr/>
                    <a:lstStyle/>
                    <a:p>
                      <a:r>
                        <a:rPr lang="en-US" sz="2200" dirty="0" smtClean="0"/>
                        <a:t>Jan. 17-20, 1994</a:t>
                      </a:r>
                      <a:endParaRPr lang="en-US" sz="2200" dirty="0"/>
                    </a:p>
                  </a:txBody>
                  <a:tcPr marL="91441" marR="91441" marT="45708" marB="45708"/>
                </a:tc>
                <a:tc>
                  <a:txBody>
                    <a:bodyPr/>
                    <a:lstStyle/>
                    <a:p>
                      <a:pPr algn="r"/>
                      <a:r>
                        <a:rPr lang="en-US" sz="2200" dirty="0" smtClean="0"/>
                        <a:t>$1,572</a:t>
                      </a:r>
                      <a:endParaRPr lang="en-US" sz="2200" dirty="0"/>
                    </a:p>
                  </a:txBody>
                  <a:tcPr marL="91441" marR="91441" marT="45708" marB="45708"/>
                </a:tc>
                <a:tc>
                  <a:txBody>
                    <a:bodyPr/>
                    <a:lstStyle/>
                    <a:p>
                      <a:pPr algn="r"/>
                      <a:r>
                        <a:rPr lang="en-US" sz="2200" dirty="0" smtClean="0"/>
                        <a:t>$1,258</a:t>
                      </a:r>
                      <a:endParaRPr lang="en-US" sz="2200" dirty="0"/>
                    </a:p>
                  </a:txBody>
                  <a:tcPr marL="91441" marR="91441" marT="45708" marB="45708"/>
                </a:tc>
                <a:tc>
                  <a:txBody>
                    <a:bodyPr/>
                    <a:lstStyle/>
                    <a:p>
                      <a:pPr algn="r"/>
                      <a:r>
                        <a:rPr lang="en-US" sz="2200" dirty="0" smtClean="0"/>
                        <a:t>70</a:t>
                      </a:r>
                      <a:endParaRPr lang="en-US" sz="2200" dirty="0"/>
                    </a:p>
                  </a:txBody>
                  <a:tcPr marL="91441" marR="91441" marT="45708" marB="45708"/>
                </a:tc>
              </a:tr>
              <a:tr h="426691">
                <a:tc>
                  <a:txBody>
                    <a:bodyPr/>
                    <a:lstStyle/>
                    <a:p>
                      <a:r>
                        <a:rPr lang="en-US" sz="2200" dirty="0" smtClean="0"/>
                        <a:t>Apr. 7-11, 2013</a:t>
                      </a:r>
                      <a:endParaRPr lang="en-US" sz="2200" dirty="0"/>
                    </a:p>
                  </a:txBody>
                  <a:tcPr marL="91441" marR="91441" marT="45708" marB="45708"/>
                </a:tc>
                <a:tc>
                  <a:txBody>
                    <a:bodyPr/>
                    <a:lstStyle/>
                    <a:p>
                      <a:pPr algn="r"/>
                      <a:r>
                        <a:rPr lang="en-US" sz="2200" dirty="0" smtClean="0"/>
                        <a:t>$1,600</a:t>
                      </a:r>
                      <a:endParaRPr lang="en-US" sz="2200" dirty="0"/>
                    </a:p>
                  </a:txBody>
                  <a:tcPr marL="91441" marR="91441" marT="45708" marB="45708"/>
                </a:tc>
                <a:tc>
                  <a:txBody>
                    <a:bodyPr/>
                    <a:lstStyle/>
                    <a:p>
                      <a:pPr algn="r"/>
                      <a:r>
                        <a:rPr lang="en-US" sz="2200" dirty="0" smtClean="0"/>
                        <a:t>$1,200</a:t>
                      </a:r>
                      <a:endParaRPr lang="en-US" sz="2200" dirty="0"/>
                    </a:p>
                  </a:txBody>
                  <a:tcPr marL="91441" marR="91441" marT="45708" marB="45708"/>
                </a:tc>
                <a:tc>
                  <a:txBody>
                    <a:bodyPr/>
                    <a:lstStyle/>
                    <a:p>
                      <a:pPr algn="r"/>
                      <a:r>
                        <a:rPr lang="en-US" sz="2200" dirty="0" smtClean="0"/>
                        <a:t>N/A</a:t>
                      </a:r>
                      <a:endParaRPr lang="en-US" sz="2200" dirty="0"/>
                    </a:p>
                  </a:txBody>
                  <a:tcPr marL="91441" marR="91441" marT="45708" marB="45708"/>
                </a:tc>
              </a:tr>
              <a:tr h="426691">
                <a:tc>
                  <a:txBody>
                    <a:bodyPr/>
                    <a:lstStyle/>
                    <a:p>
                      <a:r>
                        <a:rPr lang="en-US" sz="2200" dirty="0" smtClean="0"/>
                        <a:t>Jan. 1-4, 1999</a:t>
                      </a:r>
                      <a:endParaRPr lang="en-US" sz="2200" dirty="0"/>
                    </a:p>
                  </a:txBody>
                  <a:tcPr marL="91441" marR="91441" marT="45708" marB="45708"/>
                </a:tc>
                <a:tc>
                  <a:txBody>
                    <a:bodyPr/>
                    <a:lstStyle/>
                    <a:p>
                      <a:pPr algn="r"/>
                      <a:r>
                        <a:rPr lang="en-US" sz="2200" dirty="0" smtClean="0"/>
                        <a:t>$1,398</a:t>
                      </a:r>
                      <a:endParaRPr lang="en-US" sz="2200" dirty="0"/>
                    </a:p>
                  </a:txBody>
                  <a:tcPr marL="91441" marR="91441" marT="45708" marB="45708"/>
                </a:tc>
                <a:tc>
                  <a:txBody>
                    <a:bodyPr/>
                    <a:lstStyle/>
                    <a:p>
                      <a:pPr algn="r"/>
                      <a:r>
                        <a:rPr lang="en-US" sz="2200" dirty="0" smtClean="0"/>
                        <a:t>$1,084</a:t>
                      </a:r>
                      <a:endParaRPr lang="en-US" sz="2200" dirty="0"/>
                    </a:p>
                  </a:txBody>
                  <a:tcPr marL="91441" marR="91441" marT="45708" marB="45708"/>
                </a:tc>
                <a:tc>
                  <a:txBody>
                    <a:bodyPr/>
                    <a:lstStyle/>
                    <a:p>
                      <a:pPr algn="r"/>
                      <a:r>
                        <a:rPr lang="en-US" sz="2200" dirty="0" smtClean="0"/>
                        <a:t>25</a:t>
                      </a:r>
                      <a:endParaRPr lang="en-US" sz="2200" dirty="0"/>
                    </a:p>
                  </a:txBody>
                  <a:tcPr marL="91441" marR="91441" marT="45708" marB="45708"/>
                </a:tc>
              </a:tr>
              <a:tr h="426691">
                <a:tc>
                  <a:txBody>
                    <a:bodyPr/>
                    <a:lstStyle/>
                    <a:p>
                      <a:r>
                        <a:rPr lang="en-US" sz="2200" dirty="0" smtClean="0"/>
                        <a:t>Jan 31-Feb 2, 2011</a:t>
                      </a:r>
                      <a:endParaRPr lang="en-US" sz="2200" dirty="0"/>
                    </a:p>
                  </a:txBody>
                  <a:tcPr marL="91441" marR="91441" marT="45708" marB="45708"/>
                </a:tc>
                <a:tc>
                  <a:txBody>
                    <a:bodyPr/>
                    <a:lstStyle/>
                    <a:p>
                      <a:pPr algn="r"/>
                      <a:r>
                        <a:rPr lang="en-US" sz="2200" dirty="0" smtClean="0"/>
                        <a:t>$1,346</a:t>
                      </a:r>
                      <a:endParaRPr lang="en-US" sz="2200" dirty="0"/>
                    </a:p>
                  </a:txBody>
                  <a:tcPr marL="91441" marR="91441" marT="45708" marB="45708"/>
                </a:tc>
                <a:tc>
                  <a:txBody>
                    <a:bodyPr/>
                    <a:lstStyle/>
                    <a:p>
                      <a:pPr algn="r"/>
                      <a:r>
                        <a:rPr lang="en-US" sz="2200" dirty="0" smtClean="0"/>
                        <a:t>$1,010</a:t>
                      </a:r>
                      <a:endParaRPr lang="en-US" sz="2200" dirty="0"/>
                    </a:p>
                  </a:txBody>
                  <a:tcPr marL="91441" marR="91441" marT="45708" marB="45708"/>
                </a:tc>
                <a:tc>
                  <a:txBody>
                    <a:bodyPr/>
                    <a:lstStyle/>
                    <a:p>
                      <a:pPr algn="r"/>
                      <a:r>
                        <a:rPr lang="en-US" sz="2200" dirty="0" smtClean="0"/>
                        <a:t>36</a:t>
                      </a:r>
                      <a:endParaRPr lang="en-US" sz="2200" dirty="0"/>
                    </a:p>
                  </a:txBody>
                  <a:tcPr marL="91441" marR="91441" marT="45708" marB="45708"/>
                </a:tc>
              </a:tr>
            </a:tbl>
          </a:graphicData>
        </a:graphic>
      </p:graphicFrame>
      <p:sp>
        <p:nvSpPr>
          <p:cNvPr id="4" name="Date Placeholder 3"/>
          <p:cNvSpPr>
            <a:spLocks noGrp="1"/>
          </p:cNvSpPr>
          <p:nvPr>
            <p:ph type="dt" sz="quarter" idx="10"/>
          </p:nvPr>
        </p:nvSpPr>
        <p:spPr/>
        <p:txBody>
          <a:bodyPr/>
          <a:lstStyle/>
          <a:p>
            <a:pPr>
              <a:defRPr/>
            </a:pPr>
            <a:r>
              <a:rPr lang="en-US" smtClean="0"/>
              <a:t>12/01/09 - 9pm</a:t>
            </a:r>
            <a:endParaRPr lang="en-US"/>
          </a:p>
        </p:txBody>
      </p:sp>
      <p:sp>
        <p:nvSpPr>
          <p:cNvPr id="10041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657E52A-4460-414B-87A5-F79F79224883}" type="slidenum">
              <a:rPr lang="en-US" smtClean="0"/>
              <a:pPr/>
              <a:t>44</a:t>
            </a:fld>
            <a:endParaRPr lang="en-US" smtClean="0"/>
          </a:p>
        </p:txBody>
      </p:sp>
      <p:sp>
        <p:nvSpPr>
          <p:cNvPr id="100419" name="TextBox 1"/>
          <p:cNvSpPr txBox="1">
            <a:spLocks noChangeArrowheads="1"/>
          </p:cNvSpPr>
          <p:nvPr/>
        </p:nvSpPr>
        <p:spPr bwMode="auto">
          <a:xfrm>
            <a:off x="466725" y="6351588"/>
            <a:ext cx="81343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1100"/>
              <a:t>Sources: Munich Re NatCatSERVICE, Insurance Information Institute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8415338" y="6551613"/>
            <a:ext cx="685800" cy="274637"/>
          </a:xfrm>
          <a:prstGeom prst="rect">
            <a:avLst/>
          </a:prstGeom>
          <a:noFill/>
        </p:spPr>
        <p:txBody>
          <a:bodyPr anchor="ctr"/>
          <a:lstStyle/>
          <a:p>
            <a:pPr algn="r">
              <a:defRPr/>
            </a:pPr>
            <a:fld id="{37FE7D26-513D-4166-A174-179142684BF8}" type="slidenum">
              <a:rPr lang="en-US" sz="1000">
                <a:solidFill>
                  <a:schemeClr val="accent4">
                    <a:lumMod val="75000"/>
                  </a:schemeClr>
                </a:solidFill>
                <a:latin typeface="+mn-lt"/>
                <a:cs typeface="+mn-cs"/>
              </a:rPr>
              <a:pPr algn="r">
                <a:defRPr/>
              </a:pPr>
              <a:t>45</a:t>
            </a:fld>
            <a:endParaRPr lang="en-US" sz="1000" dirty="0">
              <a:solidFill>
                <a:schemeClr val="accent4">
                  <a:lumMod val="75000"/>
                </a:schemeClr>
              </a:solidFill>
              <a:latin typeface="+mn-lt"/>
              <a:cs typeface="+mn-cs"/>
            </a:endParaRPr>
          </a:p>
        </p:txBody>
      </p:sp>
      <p:sp>
        <p:nvSpPr>
          <p:cNvPr id="101379" name="AutoShape 2" descr="U.S. Annual Tornado Trends">
            <a:hlinkClick r:id="rId3"/>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p>
        </p:txBody>
      </p:sp>
      <p:sp>
        <p:nvSpPr>
          <p:cNvPr id="101380" name="AutoShape 4" descr="U.S. Annual Tornado Trends">
            <a:hlinkClick r:id="rId3"/>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p>
        </p:txBody>
      </p:sp>
      <p:sp>
        <p:nvSpPr>
          <p:cNvPr id="101381" name="AutoShape 6" descr="U.S. Annual Tornado Trends">
            <a:hlinkClick r:id="rId3"/>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p>
        </p:txBody>
      </p:sp>
      <p:pic>
        <p:nvPicPr>
          <p:cNvPr id="101382"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33375" y="1793875"/>
            <a:ext cx="6888163" cy="384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1383" name="TextBox 12"/>
          <p:cNvSpPr txBox="1">
            <a:spLocks noChangeArrowheads="1"/>
          </p:cNvSpPr>
          <p:nvPr/>
        </p:nvSpPr>
        <p:spPr bwMode="auto">
          <a:xfrm>
            <a:off x="82550" y="6567488"/>
            <a:ext cx="8118475"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900"/>
              <a:t>Sources: Munich Re NatCatSERVICE; Insurance Information Institute.</a:t>
            </a:r>
          </a:p>
        </p:txBody>
      </p:sp>
      <p:sp>
        <p:nvSpPr>
          <p:cNvPr id="17" name="Title 7"/>
          <p:cNvSpPr txBox="1">
            <a:spLocks/>
          </p:cNvSpPr>
          <p:nvPr/>
        </p:nvSpPr>
        <p:spPr bwMode="black">
          <a:xfrm>
            <a:off x="153988" y="73025"/>
            <a:ext cx="7608887" cy="812800"/>
          </a:xfrm>
          <a:prstGeom prst="rect">
            <a:avLst/>
          </a:prstGeom>
          <a:noFill/>
          <a:ln w="9525">
            <a:noFill/>
            <a:miter lim="800000"/>
            <a:headEnd/>
            <a:tailEnd/>
          </a:ln>
        </p:spPr>
        <p:txBody>
          <a:bodyPr lIns="45720" rIns="45720" anchor="ctr"/>
          <a:lstStyle/>
          <a:p>
            <a:pPr defTabSz="114300">
              <a:lnSpc>
                <a:spcPct val="90000"/>
              </a:lnSpc>
              <a:defRPr/>
            </a:pPr>
            <a:r>
              <a:rPr lang="en-US" sz="2800" b="1" dirty="0">
                <a:solidFill>
                  <a:srgbClr val="225A7A"/>
                </a:solidFill>
                <a:latin typeface="Arial"/>
                <a:cs typeface="Arial"/>
              </a:rPr>
              <a:t>Winter Storm and Winter Damage Events in the US and Canada, 1980-2013 (2013 US$)</a:t>
            </a:r>
            <a:endParaRPr lang="en-US" sz="2800" b="1" kern="0" dirty="0">
              <a:solidFill>
                <a:srgbClr val="225A7A"/>
              </a:solidFill>
              <a:ea typeface="+mj-ea"/>
              <a:cs typeface="+mj-cs"/>
            </a:endParaRPr>
          </a:p>
        </p:txBody>
      </p:sp>
      <p:sp>
        <p:nvSpPr>
          <p:cNvPr id="18" name="AutoShape 7"/>
          <p:cNvSpPr>
            <a:spLocks noChangeArrowheads="1"/>
          </p:cNvSpPr>
          <p:nvPr/>
        </p:nvSpPr>
        <p:spPr bwMode="blackWhite">
          <a:xfrm>
            <a:off x="4819650" y="1055688"/>
            <a:ext cx="3913188" cy="890587"/>
          </a:xfrm>
          <a:prstGeom prst="wedgeRectCallout">
            <a:avLst>
              <a:gd name="adj1" fmla="val -83870"/>
              <a:gd name="adj2" fmla="val 111953"/>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b="1" dirty="0">
                <a:solidFill>
                  <a:srgbClr val="FFFFFF"/>
                </a:solidFill>
              </a:rPr>
              <a:t>1993, ‘94, &amp; ‘96: 3 of the 4 costliest years for insured losses from winter storms and damage.</a:t>
            </a:r>
          </a:p>
        </p:txBody>
      </p:sp>
      <p:sp>
        <p:nvSpPr>
          <p:cNvPr id="11" name="AutoShape 7"/>
          <p:cNvSpPr>
            <a:spLocks noChangeArrowheads="1"/>
          </p:cNvSpPr>
          <p:nvPr/>
        </p:nvSpPr>
        <p:spPr bwMode="blackWhite">
          <a:xfrm>
            <a:off x="7685088" y="2344738"/>
            <a:ext cx="1274762" cy="2185987"/>
          </a:xfrm>
          <a:prstGeom prst="wedgeRectCallout">
            <a:avLst>
              <a:gd name="adj1" fmla="val -88220"/>
              <a:gd name="adj2" fmla="val 9310"/>
            </a:avLst>
          </a:prstGeom>
          <a:gradFill rotWithShape="1">
            <a:gsLst>
              <a:gs pos="0">
                <a:schemeClr val="accent1"/>
              </a:gs>
              <a:gs pos="100000">
                <a:schemeClr val="accent1">
                  <a:gamma/>
                  <a:shade val="66275"/>
                  <a:invGamma/>
                </a:schemeClr>
              </a:gs>
            </a:gsLst>
            <a:lin ang="5400000" scaled="1"/>
          </a:gradFill>
          <a:ln w="28575" algn="ctr">
            <a:no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b="1" dirty="0">
                <a:solidFill>
                  <a:srgbClr val="FFFFFF"/>
                </a:solidFill>
              </a:rPr>
              <a:t>In 2013, insured losses from severe winter events: $2 billion.</a:t>
            </a:r>
          </a:p>
        </p:txBody>
      </p:sp>
      <p:sp>
        <p:nvSpPr>
          <p:cNvPr id="14" name="Rectangle 6"/>
          <p:cNvSpPr>
            <a:spLocks noChangeArrowheads="1"/>
          </p:cNvSpPr>
          <p:nvPr/>
        </p:nvSpPr>
        <p:spPr bwMode="blackWhite">
          <a:xfrm>
            <a:off x="333375" y="5629275"/>
            <a:ext cx="8724900" cy="928688"/>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sz="2000" b="1">
                <a:solidFill>
                  <a:srgbClr val="FFFFFF"/>
                </a:solidFill>
              </a:rPr>
              <a:t>Insured winter storm and damage losses in Jan. 2014 already totaled $1.5 billion. Continued severe weather since then makes it likely that 2014 will become one of the top 5 costliest winters since 1980.</a:t>
            </a:r>
          </a:p>
        </p:txBody>
      </p:sp>
      <p:sp>
        <p:nvSpPr>
          <p:cNvPr id="101388" name="Rectangle 9"/>
          <p:cNvSpPr>
            <a:spLocks noChangeArrowheads="1"/>
          </p:cNvSpPr>
          <p:nvPr/>
        </p:nvSpPr>
        <p:spPr bwMode="black">
          <a:xfrm>
            <a:off x="153988" y="1228725"/>
            <a:ext cx="6392862"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Insured Losses (Millions, $ 2013)</a:t>
            </a:r>
          </a:p>
        </p:txBody>
      </p:sp>
      <p:sp>
        <p:nvSpPr>
          <p:cNvPr id="16" name="AutoShape 7"/>
          <p:cNvSpPr>
            <a:spLocks noChangeArrowheads="1"/>
          </p:cNvSpPr>
          <p:nvPr/>
        </p:nvSpPr>
        <p:spPr bwMode="blackWhite">
          <a:xfrm>
            <a:off x="1670050" y="2727325"/>
            <a:ext cx="1122363" cy="854075"/>
          </a:xfrm>
          <a:prstGeom prst="wedgeRectCallout">
            <a:avLst>
              <a:gd name="adj1" fmla="val 53292"/>
              <a:gd name="adj2" fmla="val 103804"/>
            </a:avLst>
          </a:prstGeom>
          <a:gradFill rotWithShape="1">
            <a:gsLst>
              <a:gs pos="0">
                <a:schemeClr val="accent1"/>
              </a:gs>
              <a:gs pos="100000">
                <a:schemeClr val="accent1">
                  <a:gamma/>
                  <a:shade val="66275"/>
                  <a:invGamma/>
                </a:schemeClr>
              </a:gs>
            </a:gsLst>
            <a:lin ang="5400000" scaled="1"/>
          </a:gradFill>
          <a:ln w="28575" algn="ctr">
            <a:no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b="1" dirty="0">
                <a:solidFill>
                  <a:srgbClr val="FFFFFF"/>
                </a:solidFill>
              </a:rPr>
              <a:t>5-year running average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afterEffect">
                                  <p:stCondLst>
                                    <p:cond delay="700"/>
                                  </p:stCondLst>
                                  <p:childTnLst>
                                    <p:set>
                                      <p:cBhvr>
                                        <p:cTn id="6" dur="1" fill="hold">
                                          <p:stCondLst>
                                            <p:cond delay="0"/>
                                          </p:stCondLst>
                                        </p:cTn>
                                        <p:tgtEl>
                                          <p:spTgt spid="18"/>
                                        </p:tgtEl>
                                        <p:attrNameLst>
                                          <p:attrName>style.visibility</p:attrName>
                                        </p:attrNameLst>
                                      </p:cBhvr>
                                      <p:to>
                                        <p:strVal val="visible"/>
                                      </p:to>
                                    </p:set>
                                    <p:animEffect transition="in" filter="wipe(right)">
                                      <p:cBhvr>
                                        <p:cTn id="7" dur="500"/>
                                        <p:tgtEl>
                                          <p:spTgt spid="18"/>
                                        </p:tgtEl>
                                      </p:cBhvr>
                                    </p:animEffect>
                                  </p:childTnLst>
                                </p:cTn>
                              </p:par>
                            </p:childTnLst>
                          </p:cTn>
                        </p:par>
                        <p:par>
                          <p:cTn id="8" fill="hold" nodeType="afterGroup">
                            <p:stCondLst>
                              <p:cond delay="1200"/>
                            </p:stCondLst>
                            <p:childTnLst>
                              <p:par>
                                <p:cTn id="9" presetID="22" presetClass="entr" presetSubtype="2" fill="hold" grpId="0" nodeType="afterEffect">
                                  <p:stCondLst>
                                    <p:cond delay="70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par>
                          <p:cTn id="12" fill="hold" nodeType="afterGroup">
                            <p:stCondLst>
                              <p:cond delay="2400"/>
                            </p:stCondLst>
                            <p:childTnLst>
                              <p:par>
                                <p:cTn id="13" presetID="53" presetClass="entr" presetSubtype="0" fill="hold" grpId="0" nodeType="afterEffect">
                                  <p:stCondLst>
                                    <p:cond delay="70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fltVal val="0"/>
                                          </p:val>
                                        </p:tav>
                                        <p:tav tm="100000">
                                          <p:val>
                                            <p:strVal val="#ppt_w"/>
                                          </p:val>
                                        </p:tav>
                                      </p:tavLst>
                                    </p:anim>
                                    <p:anim calcmode="lin" valueType="num">
                                      <p:cBhvr>
                                        <p:cTn id="16" dur="500" fill="hold"/>
                                        <p:tgtEl>
                                          <p:spTgt spid="14"/>
                                        </p:tgtEl>
                                        <p:attrNameLst>
                                          <p:attrName>ppt_h</p:attrName>
                                        </p:attrNameLst>
                                      </p:cBhvr>
                                      <p:tavLst>
                                        <p:tav tm="0">
                                          <p:val>
                                            <p:fltVal val="0"/>
                                          </p:val>
                                        </p:tav>
                                        <p:tav tm="100000">
                                          <p:val>
                                            <p:strVal val="#ppt_h"/>
                                          </p:val>
                                        </p:tav>
                                      </p:tavLst>
                                    </p:anim>
                                    <p:animEffect transition="in" filter="fade">
                                      <p:cBhvr>
                                        <p:cTn id="17" dur="500"/>
                                        <p:tgtEl>
                                          <p:spTgt spid="14"/>
                                        </p:tgtEl>
                                      </p:cBhvr>
                                    </p:animEffect>
                                  </p:childTnLst>
                                </p:cTn>
                              </p:par>
                            </p:childTnLst>
                          </p:cTn>
                        </p:par>
                        <p:par>
                          <p:cTn id="18" fill="hold" nodeType="afterGroup">
                            <p:stCondLst>
                              <p:cond delay="3600"/>
                            </p:stCondLst>
                            <p:childTnLst>
                              <p:par>
                                <p:cTn id="19" presetID="22" presetClass="entr" presetSubtype="2" fill="hold" grpId="0" nodeType="afterEffect">
                                  <p:stCondLst>
                                    <p:cond delay="700"/>
                                  </p:stCondLst>
                                  <p:childTnLst>
                                    <p:set>
                                      <p:cBhvr>
                                        <p:cTn id="20" dur="1" fill="hold">
                                          <p:stCondLst>
                                            <p:cond delay="0"/>
                                          </p:stCondLst>
                                        </p:cTn>
                                        <p:tgtEl>
                                          <p:spTgt spid="16"/>
                                        </p:tgtEl>
                                        <p:attrNameLst>
                                          <p:attrName>style.visibility</p:attrName>
                                        </p:attrNameLst>
                                      </p:cBhvr>
                                      <p:to>
                                        <p:strVal val="visible"/>
                                      </p:to>
                                    </p:set>
                                    <p:animEffect transition="in" filter="wipe(right)">
                                      <p:cBhvr>
                                        <p:cTn id="2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1" grpId="0" animBg="1"/>
      <p:bldP spid="14" grpId="0" animBg="1"/>
      <p:bldP spid="1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
          <p:cNvSpPr>
            <a:spLocks noChangeArrowheads="1"/>
          </p:cNvSpPr>
          <p:nvPr/>
        </p:nvSpPr>
        <p:spPr bwMode="auto">
          <a:xfrm>
            <a:off x="265113" y="1649413"/>
            <a:ext cx="8578850" cy="4424362"/>
          </a:xfrm>
          <a:prstGeom prst="rect">
            <a:avLst/>
          </a:prstGeom>
          <a:solidFill>
            <a:srgbClr val="FFFFFF"/>
          </a:solidFill>
          <a:ln>
            <a:noFill/>
          </a:ln>
          <a:extLst>
            <a:ext uri="{91240B29-F687-4F45-9708-019B960494DF}">
              <a14:hiddenLine xmlns:a14="http://schemas.microsoft.com/office/drawing/2010/main" w="9525" algn="ctr">
                <a:solidFill>
                  <a:srgbClr val="000000"/>
                </a:solidFill>
                <a:round/>
                <a:headEnd/>
                <a:tailEnd/>
              </a14:hiddenLine>
            </a:ext>
          </a:extLst>
        </p:spPr>
        <p:txBody>
          <a:bodyPr lIns="92075" tIns="46038" rIns="92075" bIns="46038">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buClr>
                <a:srgbClr val="FF3300"/>
              </a:buClr>
              <a:buFont typeface="Wingdings" panose="05000000000000000000" pitchFamily="2" charset="2"/>
              <a:buNone/>
            </a:pPr>
            <a:endParaRPr lang="en-US" sz="1600">
              <a:latin typeface="Times New Roman" panose="02020603050405020304" pitchFamily="18" charset="0"/>
            </a:endParaRPr>
          </a:p>
        </p:txBody>
      </p:sp>
      <p:pic>
        <p:nvPicPr>
          <p:cNvPr id="103427" name="Picture 1"/>
          <p:cNvPicPr>
            <a:picLocks noChangeAspect="1" noChangeArrowheads="1"/>
          </p:cNvPicPr>
          <p:nvPr>
            <p:custDataLst>
              <p:tags r:id="rId2"/>
            </p:custDataLst>
          </p:nvPr>
        </p:nvPicPr>
        <p:blipFill>
          <a:blip r:embed="rId6">
            <a:extLst>
              <a:ext uri="{28A0092B-C50C-407E-A947-70E740481C1C}">
                <a14:useLocalDpi xmlns:a14="http://schemas.microsoft.com/office/drawing/2010/main" val="0"/>
              </a:ext>
            </a:extLst>
          </a:blip>
          <a:srcRect/>
          <a:stretch>
            <a:fillRect/>
          </a:stretch>
        </p:blipFill>
        <p:spPr bwMode="auto">
          <a:xfrm>
            <a:off x="500063" y="1893888"/>
            <a:ext cx="7985125" cy="441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ectangle 7"/>
          <p:cNvSpPr>
            <a:spLocks noChangeArrowheads="1"/>
          </p:cNvSpPr>
          <p:nvPr/>
        </p:nvSpPr>
        <p:spPr bwMode="auto">
          <a:xfrm>
            <a:off x="0" y="6488113"/>
            <a:ext cx="1851025" cy="369887"/>
          </a:xfrm>
          <a:prstGeom prst="rect">
            <a:avLst/>
          </a:prstGeom>
          <a:noFill/>
          <a:ln w="9525" algn="ctr">
            <a:noFill/>
            <a:miter lim="800000"/>
            <a:headEnd/>
            <a:tailEnd/>
          </a:ln>
        </p:spPr>
        <p:txBody>
          <a:bodyPr wrap="none">
            <a:spAutoFit/>
          </a:bodyPr>
          <a:lstStyle/>
          <a:p>
            <a:pPr eaLnBrk="1" hangingPunct="1">
              <a:defRPr/>
            </a:pPr>
            <a:r>
              <a:rPr lang="en-US" sz="900" dirty="0">
                <a:solidFill>
                  <a:schemeClr val="accent4">
                    <a:lumMod val="75000"/>
                  </a:schemeClr>
                </a:solidFill>
                <a:latin typeface="Arial" charset="0"/>
              </a:rPr>
              <a:t>Source: Property Claims Service</a:t>
            </a:r>
            <a:br>
              <a:rPr lang="en-US" sz="900" dirty="0">
                <a:solidFill>
                  <a:schemeClr val="accent4">
                    <a:lumMod val="75000"/>
                  </a:schemeClr>
                </a:solidFill>
                <a:latin typeface="Arial" charset="0"/>
              </a:rPr>
            </a:br>
            <a:r>
              <a:rPr lang="en-US" sz="900" dirty="0">
                <a:solidFill>
                  <a:schemeClr val="accent4">
                    <a:lumMod val="75000"/>
                  </a:schemeClr>
                </a:solidFill>
                <a:latin typeface="Arial" charset="0"/>
              </a:rPr>
              <a:t>Munich Re </a:t>
            </a:r>
            <a:r>
              <a:rPr lang="en-US" sz="900" dirty="0" err="1">
                <a:solidFill>
                  <a:schemeClr val="accent4">
                    <a:lumMod val="75000"/>
                  </a:schemeClr>
                </a:solidFill>
                <a:latin typeface="Arial" charset="0"/>
              </a:rPr>
              <a:t>NatCat</a:t>
            </a:r>
            <a:r>
              <a:rPr lang="en-US" sz="900" i="1" dirty="0" err="1">
                <a:solidFill>
                  <a:schemeClr val="accent4">
                    <a:lumMod val="75000"/>
                  </a:schemeClr>
                </a:solidFill>
                <a:latin typeface="Arial" charset="0"/>
              </a:rPr>
              <a:t>SERVICE</a:t>
            </a:r>
            <a:endParaRPr lang="en-US" sz="900" i="1" dirty="0">
              <a:solidFill>
                <a:schemeClr val="accent4">
                  <a:lumMod val="75000"/>
                </a:schemeClr>
              </a:solidFill>
              <a:latin typeface="Arial" charset="0"/>
            </a:endParaRPr>
          </a:p>
        </p:txBody>
      </p:sp>
      <p:sp>
        <p:nvSpPr>
          <p:cNvPr id="103429" name="Rectangle 3"/>
          <p:cNvSpPr>
            <a:spLocks noGrp="1" noChangeArrowheads="1"/>
          </p:cNvSpPr>
          <p:nvPr>
            <p:ph type="title"/>
          </p:nvPr>
        </p:nvSpPr>
        <p:spPr>
          <a:xfrm>
            <a:off x="420688" y="169863"/>
            <a:ext cx="6837362" cy="812800"/>
          </a:xfrm>
        </p:spPr>
        <p:txBody>
          <a:bodyPr/>
          <a:lstStyle/>
          <a:p>
            <a:pPr eaLnBrk="1" hangingPunct="1"/>
            <a:r>
              <a:rPr lang="en-US" smtClean="0">
                <a:solidFill>
                  <a:schemeClr val="tx1"/>
                </a:solidFill>
                <a:latin typeface="Arial" panose="020B0604020202020204" pitchFamily="34" charset="0"/>
              </a:rPr>
              <a:t>US Thunderstorm Loss Trends</a:t>
            </a:r>
            <a:br>
              <a:rPr lang="en-US" smtClean="0">
                <a:solidFill>
                  <a:schemeClr val="tx1"/>
                </a:solidFill>
                <a:latin typeface="Arial" panose="020B0604020202020204" pitchFamily="34" charset="0"/>
              </a:rPr>
            </a:br>
            <a:r>
              <a:rPr lang="en-US" sz="1800" smtClean="0">
                <a:solidFill>
                  <a:schemeClr val="tx1"/>
                </a:solidFill>
                <a:latin typeface="Arial" panose="020B0604020202020204" pitchFamily="34" charset="0"/>
              </a:rPr>
              <a:t>Insured </a:t>
            </a:r>
            <a:r>
              <a:rPr lang="en-US" sz="1800" smtClean="0">
                <a:solidFill>
                  <a:schemeClr val="tx1"/>
                </a:solidFill>
                <a:latin typeface="Arial" panose="020B0604020202020204" pitchFamily="34" charset="0"/>
                <a:ea typeface="Arial Unicode MS" panose="020B0604020202020204" pitchFamily="34" charset="-128"/>
                <a:cs typeface="Arial" panose="020B0604020202020204" pitchFamily="34" charset="0"/>
              </a:rPr>
              <a:t>Annual Totals 1980 – 2013</a:t>
            </a:r>
          </a:p>
        </p:txBody>
      </p:sp>
      <p:sp>
        <p:nvSpPr>
          <p:cNvPr id="103430" name="Text Box 6"/>
          <p:cNvSpPr txBox="1">
            <a:spLocks noChangeArrowheads="1"/>
          </p:cNvSpPr>
          <p:nvPr/>
        </p:nvSpPr>
        <p:spPr bwMode="auto">
          <a:xfrm>
            <a:off x="300038" y="1063625"/>
            <a:ext cx="8543925" cy="369888"/>
          </a:xfrm>
          <a:prstGeom prst="rect">
            <a:avLst/>
          </a:prstGeom>
          <a:solidFill>
            <a:srgbClr val="00B0F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b="1">
                <a:solidFill>
                  <a:schemeClr val="bg1"/>
                </a:solidFill>
              </a:rPr>
              <a:t>Average insured thunderstorm losses have increased sevenfold since 1980.</a:t>
            </a:r>
          </a:p>
        </p:txBody>
      </p:sp>
      <p:sp>
        <p:nvSpPr>
          <p:cNvPr id="14" name="PPTShape_0"/>
          <p:cNvSpPr txBox="1">
            <a:spLocks noChangeArrowheads="1"/>
          </p:cNvSpPr>
          <p:nvPr/>
        </p:nvSpPr>
        <p:spPr bwMode="auto">
          <a:xfrm>
            <a:off x="5199063" y="2159000"/>
            <a:ext cx="2160587" cy="584200"/>
          </a:xfrm>
          <a:prstGeom prst="rect">
            <a:avLst/>
          </a:prstGeom>
          <a:solidFill>
            <a:schemeClr val="bg1">
              <a:lumMod val="75000"/>
            </a:schemeClr>
          </a:solidFill>
          <a:ln w="9525" algn="ctr">
            <a:noFill/>
            <a:miter lim="800000"/>
            <a:headEnd/>
            <a:tailEnd/>
          </a:ln>
        </p:spPr>
        <p:txBody>
          <a:bodyPr>
            <a:spAutoFit/>
          </a:bodyPr>
          <a:lstStyle/>
          <a:p>
            <a:pPr algn="ctr" eaLnBrk="1" hangingPunct="1">
              <a:defRPr/>
            </a:pPr>
            <a:r>
              <a:rPr lang="en-US" sz="1600" b="1" dirty="0">
                <a:solidFill>
                  <a:schemeClr val="bg1"/>
                </a:solidFill>
                <a:latin typeface="Arial" charset="0"/>
              </a:rPr>
              <a:t>2013 Total: </a:t>
            </a:r>
            <a:br>
              <a:rPr lang="en-US" sz="1600" b="1" dirty="0">
                <a:solidFill>
                  <a:schemeClr val="bg1"/>
                </a:solidFill>
                <a:latin typeface="Arial" charset="0"/>
              </a:rPr>
            </a:br>
            <a:r>
              <a:rPr lang="en-US" sz="1600" dirty="0">
                <a:solidFill>
                  <a:schemeClr val="bg1"/>
                </a:solidFill>
                <a:latin typeface="Arial" charset="0"/>
              </a:rPr>
              <a:t>$10.3 </a:t>
            </a:r>
            <a:r>
              <a:rPr lang="en-US" sz="1600" dirty="0" err="1">
                <a:solidFill>
                  <a:schemeClr val="bg1"/>
                </a:solidFill>
                <a:latin typeface="Arial" charset="0"/>
              </a:rPr>
              <a:t>bn</a:t>
            </a:r>
            <a:endParaRPr lang="en-US" sz="1600" dirty="0">
              <a:solidFill>
                <a:schemeClr val="bg1"/>
              </a:solidFill>
              <a:latin typeface="Arial" charset="0"/>
            </a:endParaRPr>
          </a:p>
        </p:txBody>
      </p:sp>
      <p:pic>
        <p:nvPicPr>
          <p:cNvPr id="103432" name="Picture 2"/>
          <p:cNvPicPr>
            <a:picLocks noChangeAspect="1" noChangeArrowheads="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1600200" y="1955800"/>
            <a:ext cx="1947863"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8415338" y="6554788"/>
            <a:ext cx="685800" cy="246062"/>
          </a:xfrm>
          <a:prstGeom prst="rect">
            <a:avLst/>
          </a:prstGeom>
          <a:noFill/>
        </p:spPr>
        <p:txBody>
          <a:bodyPr anchor="ctr">
            <a:spAutoFit/>
          </a:bodyPr>
          <a:lstStyle/>
          <a:p>
            <a:pPr algn="r">
              <a:defRPr/>
            </a:pPr>
            <a:fld id="{C4C55DFD-FE4C-4DB2-A156-93F3804AD4B3}" type="slidenum">
              <a:rPr lang="en-US" sz="1000">
                <a:solidFill>
                  <a:schemeClr val="accent4">
                    <a:lumMod val="75000"/>
                  </a:schemeClr>
                </a:solidFill>
                <a:latin typeface="+mn-lt"/>
              </a:rPr>
              <a:pPr algn="r">
                <a:defRPr/>
              </a:pPr>
              <a:t>46</a:t>
            </a:fld>
            <a:endParaRPr lang="en-US" sz="1000" dirty="0">
              <a:solidFill>
                <a:schemeClr val="accent4">
                  <a:lumMod val="75000"/>
                </a:schemeClr>
              </a:solidFill>
              <a:latin typeface="+mn-lt"/>
            </a:endParaRPr>
          </a:p>
        </p:txBody>
      </p:sp>
      <p:sp>
        <p:nvSpPr>
          <p:cNvPr id="15" name="Text Box 49"/>
          <p:cNvSpPr txBox="1">
            <a:spLocks noChangeArrowheads="1"/>
          </p:cNvSpPr>
          <p:nvPr/>
        </p:nvSpPr>
        <p:spPr bwMode="auto">
          <a:xfrm>
            <a:off x="2667000" y="6530975"/>
            <a:ext cx="3810000" cy="293688"/>
          </a:xfrm>
          <a:prstGeom prst="rect">
            <a:avLst/>
          </a:prstGeom>
          <a:noFill/>
          <a:ln w="9525">
            <a:noFill/>
            <a:miter lim="800000"/>
            <a:headEnd/>
            <a:tailEnd/>
          </a:ln>
        </p:spPr>
        <p:txBody>
          <a:bodyPr anchor="ctr">
            <a:spAutoFit/>
          </a:bodyPr>
          <a:lstStyle/>
          <a:p>
            <a:pPr algn="ctr">
              <a:lnSpc>
                <a:spcPct val="130000"/>
              </a:lnSpc>
              <a:spcBef>
                <a:spcPct val="10000"/>
              </a:spcBef>
              <a:buFont typeface="Wingdings" pitchFamily="2" charset="2"/>
              <a:buNone/>
              <a:defRPr/>
            </a:pPr>
            <a:r>
              <a:rPr lang="de-DE" sz="1000" dirty="0">
                <a:solidFill>
                  <a:schemeClr val="accent4">
                    <a:lumMod val="75000"/>
                  </a:schemeClr>
                </a:solidFill>
                <a:latin typeface="+mn-lt"/>
              </a:rPr>
              <a:t>© 2014 Munich Re</a:t>
            </a:r>
            <a:endParaRPr lang="en-US" sz="1000" dirty="0">
              <a:solidFill>
                <a:schemeClr val="accent4">
                  <a:lumMod val="75000"/>
                </a:schemeClr>
              </a:solidFill>
              <a:latin typeface="+mn-lt"/>
            </a:endParaRPr>
          </a:p>
        </p:txBody>
      </p:sp>
    </p:spTree>
    <p:custDataLst>
      <p:tags r:id="rId1"/>
    </p:custData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4498" name="Rectangle 2"/>
          <p:cNvSpPr>
            <a:spLocks noGrp="1" noChangeArrowheads="1"/>
          </p:cNvSpPr>
          <p:nvPr>
            <p:ph type="ctrTitle" idx="4294967295"/>
          </p:nvPr>
        </p:nvSpPr>
        <p:spPr bwMode="blackWhite">
          <a:xfrm>
            <a:off x="550863" y="2232025"/>
            <a:ext cx="7981950" cy="1470025"/>
          </a:xfrm>
          <a:gradFill rotWithShape="1">
            <a:gsLst>
              <a:gs pos="0">
                <a:srgbClr val="FF6801"/>
              </a:gs>
              <a:gs pos="100000">
                <a:srgbClr val="DC5A01"/>
              </a:gs>
            </a:gsLst>
            <a:lin ang="5400000" scaled="1"/>
          </a:gradFill>
          <a:ln w="12700" cap="flat" algn="ctr">
            <a:solidFill>
              <a:srgbClr val="FF6801"/>
            </a:solidFill>
            <a:miter lim="800000"/>
            <a:headEnd/>
            <a:tailEnd/>
          </a:ln>
        </p:spPr>
        <p:txBody>
          <a:bodyPr/>
          <a:lstStyle/>
          <a:p>
            <a:pPr algn="ctr" defTabSz="914400" eaLnBrk="1" hangingPunct="1">
              <a:lnSpc>
                <a:spcPct val="95000"/>
              </a:lnSpc>
              <a:spcBef>
                <a:spcPct val="25000"/>
              </a:spcBef>
            </a:pPr>
            <a:r>
              <a:rPr lang="en-US" sz="3600" smtClean="0">
                <a:solidFill>
                  <a:schemeClr val="bg1"/>
                </a:solidFill>
                <a:latin typeface="Arial" panose="020B0604020202020204" pitchFamily="34" charset="0"/>
              </a:rPr>
              <a:t>Investment Performance</a:t>
            </a:r>
            <a:r>
              <a:rPr lang="en-US" sz="3800" smtClean="0">
                <a:solidFill>
                  <a:schemeClr val="bg1"/>
                </a:solidFill>
                <a:latin typeface="Arial" panose="020B0604020202020204" pitchFamily="34" charset="0"/>
              </a:rPr>
              <a:t>: </a:t>
            </a:r>
            <a:br>
              <a:rPr lang="en-US" sz="3800" smtClean="0">
                <a:solidFill>
                  <a:schemeClr val="bg1"/>
                </a:solidFill>
                <a:latin typeface="Arial" panose="020B0604020202020204" pitchFamily="34" charset="0"/>
              </a:rPr>
            </a:br>
            <a:r>
              <a:rPr lang="en-US" sz="3600" smtClean="0">
                <a:solidFill>
                  <a:schemeClr val="bg1"/>
                </a:solidFill>
                <a:latin typeface="Arial" panose="020B0604020202020204" pitchFamily="34" charset="0"/>
              </a:rPr>
              <a:t>a Key Driver of Profitability</a:t>
            </a:r>
            <a:endParaRPr lang="en-US" sz="3800" smtClean="0">
              <a:solidFill>
                <a:schemeClr val="bg1"/>
              </a:solidFill>
              <a:latin typeface="Arial" panose="020B0604020202020204" pitchFamily="34" charset="0"/>
            </a:endParaRPr>
          </a:p>
        </p:txBody>
      </p:sp>
      <p:sp>
        <p:nvSpPr>
          <p:cNvPr id="105475"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
        <p:nvSpPr>
          <p:cNvPr id="105476"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DBEA7C6D-B543-4368-BB79-E516DFC8B7D5}" type="slidenum">
              <a:rPr lang="en-US" sz="900">
                <a:solidFill>
                  <a:schemeClr val="bg1"/>
                </a:solidFill>
              </a:rPr>
              <a:pPr algn="r">
                <a:lnSpc>
                  <a:spcPct val="85000"/>
                </a:lnSpc>
                <a:spcBef>
                  <a:spcPct val="20000"/>
                </a:spcBef>
                <a:buClrTx/>
                <a:buFontTx/>
                <a:buNone/>
              </a:pPr>
              <a:t>47</a:t>
            </a:fld>
            <a:endParaRPr lang="en-US" sz="900">
              <a:solidFill>
                <a:schemeClr val="bg1"/>
              </a:solidFill>
            </a:endParaRPr>
          </a:p>
        </p:txBody>
      </p:sp>
      <p:pic>
        <p:nvPicPr>
          <p:cNvPr id="1054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1175" y="838200"/>
            <a:ext cx="30321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a:spLocks noChangeArrowheads="1"/>
          </p:cNvSpPr>
          <p:nvPr/>
        </p:nvSpPr>
        <p:spPr bwMode="auto">
          <a:xfrm>
            <a:off x="339725" y="4005263"/>
            <a:ext cx="84502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92100" indent="-292100">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25000"/>
              </a:spcBef>
              <a:buFont typeface="Wingdings" panose="05000000000000000000" pitchFamily="2" charset="2"/>
              <a:buNone/>
            </a:pPr>
            <a:r>
              <a:rPr lang="en-US" sz="4000" b="1" i="1">
                <a:solidFill>
                  <a:srgbClr val="225A7A"/>
                </a:solidFill>
              </a:rPr>
              <a:t>Depressed Yields Influence Underwriting &amp; Pricing</a:t>
            </a:r>
          </a:p>
        </p:txBody>
      </p:sp>
      <p:sp>
        <p:nvSpPr>
          <p:cNvPr id="7" name="Date Placeholder 6"/>
          <p:cNvSpPr>
            <a:spLocks noGrp="1"/>
          </p:cNvSpPr>
          <p:nvPr>
            <p:ph type="dt" sz="quarter" idx="10"/>
          </p:nvPr>
        </p:nvSpPr>
        <p:spPr/>
        <p:txBody>
          <a:bodyPr/>
          <a:lstStyle/>
          <a:p>
            <a:pPr>
              <a:defRPr/>
            </a:pPr>
            <a:r>
              <a:rPr lang="en-US"/>
              <a:t>12/01/09 - 9pm</a:t>
            </a:r>
          </a:p>
        </p:txBody>
      </p:sp>
      <p:sp>
        <p:nvSpPr>
          <p:cNvPr id="105480" name="Slide Number Placeholder 7"/>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6ABDBE28-A5A9-4FBF-BD5E-FEDB4AEFEEC1}" type="slidenum">
              <a:rPr lang="en-US" sz="900" smtClean="0"/>
              <a:pPr>
                <a:lnSpc>
                  <a:spcPct val="85000"/>
                </a:lnSpc>
                <a:spcBef>
                  <a:spcPct val="20000"/>
                </a:spcBef>
                <a:buClrTx/>
                <a:buFontTx/>
                <a:buNone/>
              </a:pPr>
              <a:t>47</a:t>
            </a:fld>
            <a:endParaRPr lang="en-US" sz="90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4498"/>
                                        </p:tgtEl>
                                        <p:attrNameLst>
                                          <p:attrName>style.visibility</p:attrName>
                                        </p:attrNameLst>
                                      </p:cBhvr>
                                      <p:to>
                                        <p:strVal val="visible"/>
                                      </p:to>
                                    </p:set>
                                    <p:animEffect transition="in" filter="barn(outVertical)">
                                      <p:cBhvr>
                                        <p:cTn id="7" dur="1000"/>
                                        <p:tgtEl>
                                          <p:spTgt spid="2154498"/>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6"/>
                                        </p:tgtEl>
                                        <p:attrNameLst>
                                          <p:attrName>style.visibility</p:attrName>
                                        </p:attrNameLst>
                                      </p:cBhvr>
                                      <p:to>
                                        <p:strVal val="visible"/>
                                      </p:to>
                                    </p:set>
                                    <p:animEffect transition="in" filter="barn(outVertical)">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4498" grpId="0" animBg="1"/>
      <p:bldP spid="6" grpId="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105"/>
          <p:cNvSpPr>
            <a:spLocks noGrp="1" noChangeArrowheads="1"/>
          </p:cNvSpPr>
          <p:nvPr>
            <p:ph type="dt" sz="quarter" idx="10"/>
          </p:nvPr>
        </p:nvSpPr>
        <p:spPr/>
        <p:txBody>
          <a:bodyPr/>
          <a:lstStyle/>
          <a:p>
            <a:pPr>
              <a:defRPr/>
            </a:pPr>
            <a:r>
              <a:rPr lang="en-US">
                <a:solidFill>
                  <a:srgbClr val="FFFFFF"/>
                </a:solidFill>
              </a:rPr>
              <a:t>12/01/09 - 9pm</a:t>
            </a:r>
          </a:p>
        </p:txBody>
      </p:sp>
      <p:sp>
        <p:nvSpPr>
          <p:cNvPr id="22532" name="Rectangle 106"/>
          <p:cNvSpPr>
            <a:spLocks noGrp="1" noChangeArrowheads="1"/>
          </p:cNvSpPr>
          <p:nvPr>
            <p:ph type="ftr" sz="quarter" idx="11"/>
          </p:nvPr>
        </p:nvSpPr>
        <p:spPr/>
        <p:txBody>
          <a:bodyPr/>
          <a:lstStyle/>
          <a:p>
            <a:pPr>
              <a:defRPr/>
            </a:pPr>
            <a:r>
              <a:rPr lang="en-US" smtClean="0">
                <a:solidFill>
                  <a:srgbClr val="FFFFFF"/>
                </a:solidFill>
              </a:rPr>
              <a:t>eSlide – P6466 – The Financial Crisis and the Future of the P/C</a:t>
            </a:r>
          </a:p>
        </p:txBody>
      </p:sp>
      <p:sp>
        <p:nvSpPr>
          <p:cNvPr id="13316"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9566B530-2C19-4335-BB50-D71BC6552EC1}" type="slidenum">
              <a:rPr lang="en-US" sz="900" smtClean="0">
                <a:solidFill>
                  <a:srgbClr val="000000"/>
                </a:solidFill>
              </a:rPr>
              <a:pPr>
                <a:lnSpc>
                  <a:spcPct val="85000"/>
                </a:lnSpc>
                <a:spcBef>
                  <a:spcPct val="20000"/>
                </a:spcBef>
                <a:buClrTx/>
                <a:buFontTx/>
                <a:buNone/>
              </a:pPr>
              <a:t>48</a:t>
            </a:fld>
            <a:endParaRPr lang="en-US" sz="900" smtClean="0">
              <a:solidFill>
                <a:srgbClr val="000000"/>
              </a:solidFill>
            </a:endParaRPr>
          </a:p>
        </p:txBody>
      </p:sp>
      <p:sp>
        <p:nvSpPr>
          <p:cNvPr id="13317" name="Rectangle 2"/>
          <p:cNvSpPr>
            <a:spLocks noGrp="1" noChangeArrowheads="1"/>
          </p:cNvSpPr>
          <p:nvPr>
            <p:ph type="title"/>
          </p:nvPr>
        </p:nvSpPr>
        <p:spPr>
          <a:xfrm>
            <a:off x="673100" y="152400"/>
            <a:ext cx="7375525" cy="827088"/>
          </a:xfrm>
        </p:spPr>
        <p:txBody>
          <a:bodyPr/>
          <a:lstStyle/>
          <a:p>
            <a:r>
              <a:rPr lang="en-US" dirty="0" smtClean="0">
                <a:latin typeface="Arial" panose="020B0604020202020204" pitchFamily="34" charset="0"/>
              </a:rPr>
              <a:t>Net Yield on Insurer Invested Assets, 2007-2014:1H</a:t>
            </a:r>
          </a:p>
        </p:txBody>
      </p:sp>
      <p:sp>
        <p:nvSpPr>
          <p:cNvPr id="13318" name="Rectangle 3"/>
          <p:cNvSpPr>
            <a:spLocks noChangeArrowheads="1"/>
          </p:cNvSpPr>
          <p:nvPr/>
        </p:nvSpPr>
        <p:spPr bwMode="auto">
          <a:xfrm>
            <a:off x="0" y="6384925"/>
            <a:ext cx="3009900"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r>
              <a:rPr lang="en-US" sz="1100"/>
              <a:t>Sources: NAIC, via SNL Financial; I.I.I.</a:t>
            </a:r>
          </a:p>
        </p:txBody>
      </p:sp>
      <p:graphicFrame>
        <p:nvGraphicFramePr>
          <p:cNvPr id="2" name="Object 4"/>
          <p:cNvGraphicFramePr>
            <a:graphicFrameLocks noChangeAspect="1"/>
          </p:cNvGraphicFramePr>
          <p:nvPr>
            <p:extLst>
              <p:ext uri="{D42A27DB-BD31-4B8C-83A1-F6EECF244321}">
                <p14:modId xmlns:p14="http://schemas.microsoft.com/office/powerpoint/2010/main" val="3785572606"/>
              </p:ext>
            </p:extLst>
          </p:nvPr>
        </p:nvGraphicFramePr>
        <p:xfrm>
          <a:off x="298450" y="1106488"/>
          <a:ext cx="8475663" cy="4346575"/>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5"/>
          <p:cNvSpPr>
            <a:spLocks noChangeArrowheads="1"/>
          </p:cNvSpPr>
          <p:nvPr/>
        </p:nvSpPr>
        <p:spPr bwMode="blackWhite">
          <a:xfrm>
            <a:off x="304801" y="5562600"/>
            <a:ext cx="8401050" cy="76200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95000"/>
              </a:lnSpc>
              <a:spcBef>
                <a:spcPct val="25000"/>
              </a:spcBef>
              <a:buClrTx/>
              <a:buFontTx/>
              <a:buNone/>
            </a:pPr>
            <a:r>
              <a:rPr lang="en-US" sz="2200" b="1" dirty="0">
                <a:solidFill>
                  <a:srgbClr val="FFFFFF"/>
                </a:solidFill>
              </a:rPr>
              <a:t>P/C Insurer net </a:t>
            </a:r>
            <a:r>
              <a:rPr lang="en-US" sz="2200" b="1" dirty="0" smtClean="0">
                <a:solidFill>
                  <a:srgbClr val="FFFFFF"/>
                </a:solidFill>
              </a:rPr>
              <a:t>yields</a:t>
            </a:r>
            <a:r>
              <a:rPr lang="en-US" sz="2200" b="1" dirty="0">
                <a:solidFill>
                  <a:srgbClr val="FFFFFF"/>
                </a:solidFill>
              </a:rPr>
              <a:t> </a:t>
            </a:r>
            <a:r>
              <a:rPr lang="en-US" sz="2200" b="1" smtClean="0">
                <a:solidFill>
                  <a:srgbClr val="FFFFFF"/>
                </a:solidFill>
              </a:rPr>
              <a:t>to date dropped by 106 </a:t>
            </a:r>
            <a:r>
              <a:rPr lang="en-US" sz="2200" b="1" dirty="0">
                <a:solidFill>
                  <a:srgbClr val="FFFFFF"/>
                </a:solidFill>
              </a:rPr>
              <a:t>basis </a:t>
            </a:r>
            <a:r>
              <a:rPr lang="en-US" sz="2200" b="1" dirty="0" smtClean="0">
                <a:solidFill>
                  <a:srgbClr val="FFFFFF"/>
                </a:solidFill>
              </a:rPr>
              <a:t>points</a:t>
            </a:r>
            <a:br>
              <a:rPr lang="en-US" sz="2200" b="1" dirty="0" smtClean="0">
                <a:solidFill>
                  <a:srgbClr val="FFFFFF"/>
                </a:solidFill>
              </a:rPr>
            </a:br>
            <a:r>
              <a:rPr lang="en-US" sz="2200" b="1" dirty="0" smtClean="0">
                <a:solidFill>
                  <a:srgbClr val="FFFFFF"/>
                </a:solidFill>
              </a:rPr>
              <a:t>since year-end 2007.</a:t>
            </a:r>
            <a:endParaRPr lang="en-US" sz="2200" b="1" dirty="0">
              <a:solidFill>
                <a:srgbClr val="FFFFFF"/>
              </a:solidFill>
            </a:endParaRPr>
          </a:p>
        </p:txBody>
      </p:sp>
    </p:spTree>
    <p:extLst>
      <p:ext uri="{BB962C8B-B14F-4D97-AF65-F5344CB8AC3E}">
        <p14:creationId xmlns:p14="http://schemas.microsoft.com/office/powerpoint/2010/main" val="352517458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ChangeArrowheads="1"/>
          </p:cNvSpPr>
          <p:nvPr>
            <p:ph type="title" idx="4294967295"/>
          </p:nvPr>
        </p:nvSpPr>
        <p:spPr/>
        <p:txBody>
          <a:bodyPr/>
          <a:lstStyle/>
          <a:p>
            <a:r>
              <a:rPr lang="en-US" dirty="0" smtClean="0"/>
              <a:t>Property/Casualty Insurance Industry Investment Gain: 1994–2014:Q1</a:t>
            </a:r>
            <a:r>
              <a:rPr lang="en-US" baseline="30000" dirty="0" smtClean="0"/>
              <a:t>1</a:t>
            </a:r>
          </a:p>
        </p:txBody>
      </p:sp>
      <p:graphicFrame>
        <p:nvGraphicFramePr>
          <p:cNvPr id="58370" name="Object 3"/>
          <p:cNvGraphicFramePr>
            <a:graphicFrameLocks/>
          </p:cNvGraphicFramePr>
          <p:nvPr>
            <p:extLst/>
          </p:nvPr>
        </p:nvGraphicFramePr>
        <p:xfrm>
          <a:off x="298450" y="1377122"/>
          <a:ext cx="8451850" cy="3836903"/>
        </p:xfrm>
        <a:graphic>
          <a:graphicData uri="http://schemas.openxmlformats.org/presentationml/2006/ole">
            <mc:AlternateContent xmlns:mc="http://schemas.openxmlformats.org/markup-compatibility/2006">
              <mc:Choice xmlns:v="urn:schemas-microsoft-com:vml" Requires="v">
                <p:oleObj spid="_x0000_s189458" name="Chart" r:id="rId4" imgW="8429743" imgH="3638552" progId="MSGraph.Chart.8">
                  <p:embed followColorScheme="full"/>
                </p:oleObj>
              </mc:Choice>
              <mc:Fallback>
                <p:oleObj name="Chart" r:id="rId4" imgW="8429743" imgH="3638552" progId="MSGraph.Chart.8">
                  <p:embed followColorScheme="full"/>
                  <p:pic>
                    <p:nvPicPr>
                      <p:cNvPr id="0" name=""/>
                      <p:cNvPicPr>
                        <a:picLocks noChangeArrowheads="1"/>
                      </p:cNvPicPr>
                      <p:nvPr/>
                    </p:nvPicPr>
                    <p:blipFill>
                      <a:blip r:embed="rId5"/>
                      <a:srcRect/>
                      <a:stretch>
                        <a:fillRect/>
                      </a:stretch>
                    </p:blipFill>
                    <p:spPr bwMode="auto">
                      <a:xfrm>
                        <a:off x="298450" y="1377122"/>
                        <a:ext cx="8451850" cy="3836903"/>
                      </a:xfrm>
                      <a:prstGeom prst="rect">
                        <a:avLst/>
                      </a:prstGeom>
                      <a:noFill/>
                      <a:ln>
                        <a:noFill/>
                      </a:ln>
                      <a:effectLst/>
                      <a:extLst/>
                    </p:spPr>
                  </p:pic>
                </p:oleObj>
              </mc:Fallback>
            </mc:AlternateContent>
          </a:graphicData>
        </a:graphic>
      </p:graphicFrame>
      <p:sp>
        <p:nvSpPr>
          <p:cNvPr id="242692" name="Rectangle 4"/>
          <p:cNvSpPr>
            <a:spLocks noChangeArrowheads="1"/>
          </p:cNvSpPr>
          <p:nvPr/>
        </p:nvSpPr>
        <p:spPr bwMode="blackWhite">
          <a:xfrm>
            <a:off x="484094" y="5389123"/>
            <a:ext cx="8283295" cy="863199"/>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dirty="0">
                <a:solidFill>
                  <a:srgbClr val="FFFFFF"/>
                </a:solidFill>
              </a:rPr>
              <a:t>Low </a:t>
            </a:r>
            <a:r>
              <a:rPr lang="en-US" b="1" dirty="0" smtClean="0">
                <a:solidFill>
                  <a:srgbClr val="FFFFFF"/>
                </a:solidFill>
              </a:rPr>
              <a:t>interest </a:t>
            </a:r>
            <a:r>
              <a:rPr lang="en-US" b="1" dirty="0">
                <a:solidFill>
                  <a:srgbClr val="FFFFFF"/>
                </a:solidFill>
              </a:rPr>
              <a:t>r</a:t>
            </a:r>
            <a:r>
              <a:rPr lang="en-US" b="1" dirty="0" smtClean="0">
                <a:solidFill>
                  <a:srgbClr val="FFFFFF"/>
                </a:solidFill>
              </a:rPr>
              <a:t>ates </a:t>
            </a:r>
            <a:r>
              <a:rPr lang="en-US" b="1" dirty="0">
                <a:solidFill>
                  <a:srgbClr val="FFFFFF"/>
                </a:solidFill>
              </a:rPr>
              <a:t>in 2013</a:t>
            </a:r>
            <a:r>
              <a:rPr lang="en-US" b="1" dirty="0" smtClean="0">
                <a:solidFill>
                  <a:srgbClr val="FFFFFF"/>
                </a:solidFill>
              </a:rPr>
              <a:t> caused investment income to keep falling</a:t>
            </a:r>
            <a:br>
              <a:rPr lang="en-US" b="1" dirty="0" smtClean="0">
                <a:solidFill>
                  <a:srgbClr val="FFFFFF"/>
                </a:solidFill>
              </a:rPr>
            </a:br>
            <a:r>
              <a:rPr lang="en-US" b="1" dirty="0" smtClean="0">
                <a:solidFill>
                  <a:srgbClr val="FFFFFF"/>
                </a:solidFill>
              </a:rPr>
              <a:t>but </a:t>
            </a:r>
            <a:r>
              <a:rPr lang="en-US" b="1" dirty="0">
                <a:solidFill>
                  <a:srgbClr val="FFFFFF"/>
                </a:solidFill>
              </a:rPr>
              <a:t>r</a:t>
            </a:r>
            <a:r>
              <a:rPr lang="en-US" b="1" dirty="0" smtClean="0">
                <a:solidFill>
                  <a:srgbClr val="FFFFFF"/>
                </a:solidFill>
              </a:rPr>
              <a:t>ealized </a:t>
            </a:r>
            <a:r>
              <a:rPr lang="en-US" b="1" dirty="0">
                <a:solidFill>
                  <a:srgbClr val="FFFFFF"/>
                </a:solidFill>
              </a:rPr>
              <a:t>i</a:t>
            </a:r>
            <a:r>
              <a:rPr lang="en-US" b="1" dirty="0" smtClean="0">
                <a:solidFill>
                  <a:srgbClr val="FFFFFF"/>
                </a:solidFill>
              </a:rPr>
              <a:t>nvestment </a:t>
            </a:r>
            <a:r>
              <a:rPr lang="en-US" b="1" dirty="0">
                <a:solidFill>
                  <a:srgbClr val="FFFFFF"/>
                </a:solidFill>
              </a:rPr>
              <a:t>g</a:t>
            </a:r>
            <a:r>
              <a:rPr lang="en-US" b="1" dirty="0" smtClean="0">
                <a:solidFill>
                  <a:srgbClr val="FFFFFF"/>
                </a:solidFill>
              </a:rPr>
              <a:t>ains </a:t>
            </a:r>
            <a:r>
              <a:rPr lang="en-US" b="1" dirty="0">
                <a:solidFill>
                  <a:srgbClr val="FFFFFF"/>
                </a:solidFill>
              </a:rPr>
              <a:t>w</a:t>
            </a:r>
            <a:r>
              <a:rPr lang="en-US" b="1" dirty="0" smtClean="0">
                <a:solidFill>
                  <a:srgbClr val="FFFFFF"/>
                </a:solidFill>
              </a:rPr>
              <a:t>ere </a:t>
            </a:r>
            <a:r>
              <a:rPr lang="en-US" b="1" dirty="0">
                <a:solidFill>
                  <a:srgbClr val="FFFFFF"/>
                </a:solidFill>
              </a:rPr>
              <a:t>u</a:t>
            </a:r>
            <a:r>
              <a:rPr lang="en-US" b="1" dirty="0" smtClean="0">
                <a:solidFill>
                  <a:srgbClr val="FFFFFF"/>
                </a:solidFill>
              </a:rPr>
              <a:t>p sharply.</a:t>
            </a:r>
            <a:br>
              <a:rPr lang="en-US" b="1" dirty="0" smtClean="0">
                <a:solidFill>
                  <a:srgbClr val="FFFFFF"/>
                </a:solidFill>
              </a:rPr>
            </a:br>
            <a:r>
              <a:rPr lang="en-US" b="1" dirty="0" smtClean="0">
                <a:solidFill>
                  <a:srgbClr val="FFFFFF"/>
                </a:solidFill>
              </a:rPr>
              <a:t>The </a:t>
            </a:r>
            <a:r>
              <a:rPr lang="en-US" b="1" dirty="0">
                <a:solidFill>
                  <a:srgbClr val="FFFFFF"/>
                </a:solidFill>
              </a:rPr>
              <a:t>f</a:t>
            </a:r>
            <a:r>
              <a:rPr lang="en-US" b="1" dirty="0" smtClean="0">
                <a:solidFill>
                  <a:srgbClr val="FFFFFF"/>
                </a:solidFill>
              </a:rPr>
              <a:t>inancial </a:t>
            </a:r>
            <a:r>
              <a:rPr lang="en-US" b="1" dirty="0">
                <a:solidFill>
                  <a:srgbClr val="FFFFFF"/>
                </a:solidFill>
              </a:rPr>
              <a:t>c</a:t>
            </a:r>
            <a:r>
              <a:rPr lang="en-US" b="1" dirty="0" smtClean="0">
                <a:solidFill>
                  <a:srgbClr val="FFFFFF"/>
                </a:solidFill>
              </a:rPr>
              <a:t>risis </a:t>
            </a:r>
            <a:r>
              <a:rPr lang="en-US" b="1" dirty="0">
                <a:solidFill>
                  <a:srgbClr val="FFFFFF"/>
                </a:solidFill>
              </a:rPr>
              <a:t>c</a:t>
            </a:r>
            <a:r>
              <a:rPr lang="en-US" b="1" dirty="0" smtClean="0">
                <a:solidFill>
                  <a:srgbClr val="FFFFFF"/>
                </a:solidFill>
              </a:rPr>
              <a:t>aused </a:t>
            </a:r>
            <a:r>
              <a:rPr lang="en-US" b="1" dirty="0">
                <a:solidFill>
                  <a:srgbClr val="FFFFFF"/>
                </a:solidFill>
              </a:rPr>
              <a:t>i</a:t>
            </a:r>
            <a:r>
              <a:rPr lang="en-US" b="1" dirty="0" smtClean="0">
                <a:solidFill>
                  <a:srgbClr val="FFFFFF"/>
                </a:solidFill>
              </a:rPr>
              <a:t>nvestment gains </a:t>
            </a:r>
            <a:r>
              <a:rPr lang="en-US" b="1" dirty="0">
                <a:solidFill>
                  <a:srgbClr val="FFFFFF"/>
                </a:solidFill>
              </a:rPr>
              <a:t>to </a:t>
            </a:r>
            <a:r>
              <a:rPr lang="en-US" b="1" dirty="0" smtClean="0">
                <a:solidFill>
                  <a:srgbClr val="FFFFFF"/>
                </a:solidFill>
              </a:rPr>
              <a:t>fall </a:t>
            </a:r>
            <a:r>
              <a:rPr lang="en-US" b="1" dirty="0">
                <a:solidFill>
                  <a:srgbClr val="FFFFFF"/>
                </a:solidFill>
              </a:rPr>
              <a:t>by 50% in </a:t>
            </a:r>
            <a:r>
              <a:rPr lang="en-US" b="1" dirty="0" smtClean="0">
                <a:solidFill>
                  <a:srgbClr val="FFFFFF"/>
                </a:solidFill>
              </a:rPr>
              <a:t>2008.</a:t>
            </a:r>
            <a:endParaRPr lang="en-US" b="1" dirty="0">
              <a:solidFill>
                <a:srgbClr val="FFFFFF"/>
              </a:solidFill>
            </a:endParaRPr>
          </a:p>
        </p:txBody>
      </p:sp>
      <p:sp>
        <p:nvSpPr>
          <p:cNvPr id="58373" name="Rectangle 5"/>
          <p:cNvSpPr>
            <a:spLocks noChangeArrowheads="1"/>
          </p:cNvSpPr>
          <p:nvPr/>
        </p:nvSpPr>
        <p:spPr bwMode="auto">
          <a:xfrm>
            <a:off x="-103236" y="6302140"/>
            <a:ext cx="9144000" cy="595548"/>
          </a:xfrm>
          <a:prstGeom prst="rect">
            <a:avLst/>
          </a:prstGeom>
          <a:noFill/>
          <a:ln w="9525" algn="ctr">
            <a:noFill/>
            <a:miter lim="800000"/>
            <a:headEnd/>
            <a:tailEnd/>
          </a:ln>
        </p:spPr>
        <p:txBody>
          <a:bodyPr wrap="square" lIns="365760" tIns="0" rIns="0" bIns="137160" anchor="b">
            <a:spAutoFit/>
          </a:bodyPr>
          <a:lstStyle/>
          <a:p>
            <a:pPr marL="133350" indent="-133350" eaLnBrk="0" hangingPunct="0">
              <a:lnSpc>
                <a:spcPct val="90000"/>
              </a:lnSpc>
              <a:buClr>
                <a:schemeClr val="accent2"/>
              </a:buClr>
              <a:buFont typeface="Wingdings" pitchFamily="2" charset="2"/>
              <a:buNone/>
              <a:tabLst>
                <a:tab pos="112713" algn="r"/>
              </a:tabLst>
            </a:pPr>
            <a:r>
              <a:rPr lang="en-US" sz="1100" baseline="30000" dirty="0"/>
              <a:t>1</a:t>
            </a:r>
            <a:r>
              <a:rPr lang="en-US" sz="1100" dirty="0"/>
              <a:t> Investment gains consist primarily of interest, stock dividends and realized capital gains and losses.</a:t>
            </a:r>
          </a:p>
          <a:p>
            <a:pPr marL="133350" indent="-133350" eaLnBrk="0" hangingPunct="0">
              <a:lnSpc>
                <a:spcPct val="90000"/>
              </a:lnSpc>
              <a:buClr>
                <a:schemeClr val="accent2"/>
              </a:buClr>
              <a:buFont typeface="Wingdings" pitchFamily="2" charset="2"/>
              <a:buNone/>
              <a:tabLst>
                <a:tab pos="112713" algn="r"/>
              </a:tabLst>
            </a:pPr>
            <a:r>
              <a:rPr lang="en-US" sz="1100" dirty="0"/>
              <a:t>* 2005 figure includes special one-time dividend of $</a:t>
            </a:r>
            <a:r>
              <a:rPr lang="en-US" sz="1100" dirty="0" smtClean="0"/>
              <a:t>3.2B; </a:t>
            </a:r>
            <a:endParaRPr lang="en-US" sz="1100" dirty="0"/>
          </a:p>
          <a:p>
            <a:pPr marL="133350" indent="-133350" eaLnBrk="0" hangingPunct="0">
              <a:lnSpc>
                <a:spcPct val="90000"/>
              </a:lnSpc>
              <a:buClr>
                <a:schemeClr val="accent2"/>
              </a:buClr>
              <a:buFont typeface="Wingdings" pitchFamily="2" charset="2"/>
              <a:buNone/>
              <a:tabLst>
                <a:tab pos="112713" algn="r"/>
              </a:tabLst>
            </a:pPr>
            <a:r>
              <a:rPr lang="en-US" sz="1100" dirty="0"/>
              <a:t>Sources: ISO; Insurance Information Institute.</a:t>
            </a:r>
          </a:p>
        </p:txBody>
      </p:sp>
      <p:sp>
        <p:nvSpPr>
          <p:cNvPr id="58374" name="Rectangle 6"/>
          <p:cNvSpPr>
            <a:spLocks noChangeArrowheads="1"/>
          </p:cNvSpPr>
          <p:nvPr/>
        </p:nvSpPr>
        <p:spPr bwMode="black">
          <a:xfrm>
            <a:off x="211476" y="1171078"/>
            <a:ext cx="1247673" cy="221599"/>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smtClean="0">
                <a:solidFill>
                  <a:srgbClr val="225A7A"/>
                </a:solidFill>
              </a:rPr>
              <a:t>$ Billions</a:t>
            </a:r>
            <a:endParaRPr lang="en-US" sz="1600" b="1" dirty="0">
              <a:solidFill>
                <a:srgbClr val="225A7A"/>
              </a:solidFill>
            </a:endParaRPr>
          </a:p>
        </p:txBody>
      </p:sp>
      <p:sp>
        <p:nvSpPr>
          <p:cNvPr id="8" name="AutoShape 7"/>
          <p:cNvSpPr>
            <a:spLocks noChangeArrowheads="1"/>
          </p:cNvSpPr>
          <p:nvPr/>
        </p:nvSpPr>
        <p:spPr bwMode="blackWhite">
          <a:xfrm>
            <a:off x="3814762" y="3852153"/>
            <a:ext cx="2810735" cy="840870"/>
          </a:xfrm>
          <a:prstGeom prst="wedgeRectCallout">
            <a:avLst>
              <a:gd name="adj1" fmla="val 113521"/>
              <a:gd name="adj2" fmla="val -77273"/>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smtClean="0">
                <a:solidFill>
                  <a:schemeClr val="bg1"/>
                </a:solidFill>
                <a:latin typeface="Arial" pitchFamily="34" charset="0"/>
                <a:cs typeface="+mn-cs"/>
              </a:rPr>
              <a:t>Investment </a:t>
            </a:r>
            <a:r>
              <a:rPr lang="en-US" b="1" dirty="0">
                <a:solidFill>
                  <a:schemeClr val="bg1"/>
                </a:solidFill>
                <a:latin typeface="Arial" pitchFamily="34" charset="0"/>
                <a:cs typeface="+mn-cs"/>
              </a:rPr>
              <a:t>gains </a:t>
            </a:r>
            <a:r>
              <a:rPr lang="en-US" b="1" dirty="0" smtClean="0">
                <a:solidFill>
                  <a:schemeClr val="bg1"/>
                </a:solidFill>
                <a:latin typeface="Arial" pitchFamily="34" charset="0"/>
                <a:cs typeface="+mn-cs"/>
              </a:rPr>
              <a:t>in 2013 were the highest in the post-crisis era</a:t>
            </a:r>
            <a:endParaRPr lang="en-US" b="1" dirty="0">
              <a:solidFill>
                <a:schemeClr val="bg1"/>
              </a:solidFill>
              <a:latin typeface="Arial" pitchFamily="34" charset="0"/>
              <a:cs typeface="+mn-cs"/>
            </a:endParaRPr>
          </a:p>
        </p:txBody>
      </p:sp>
    </p:spTree>
    <p:extLst>
      <p:ext uri="{BB962C8B-B14F-4D97-AF65-F5344CB8AC3E}">
        <p14:creationId xmlns:p14="http://schemas.microsoft.com/office/powerpoint/2010/main" val="567982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242692"/>
                                        </p:tgtEl>
                                        <p:attrNameLst>
                                          <p:attrName>style.visibility</p:attrName>
                                        </p:attrNameLst>
                                      </p:cBhvr>
                                      <p:to>
                                        <p:strVal val="visible"/>
                                      </p:to>
                                    </p:set>
                                    <p:anim calcmode="lin" valueType="num">
                                      <p:cBhvr>
                                        <p:cTn id="7" dur="500" fill="hold"/>
                                        <p:tgtEl>
                                          <p:spTgt spid="242692"/>
                                        </p:tgtEl>
                                        <p:attrNameLst>
                                          <p:attrName>ppt_w</p:attrName>
                                        </p:attrNameLst>
                                      </p:cBhvr>
                                      <p:tavLst>
                                        <p:tav tm="0">
                                          <p:val>
                                            <p:fltVal val="0"/>
                                          </p:val>
                                        </p:tav>
                                        <p:tav tm="100000">
                                          <p:val>
                                            <p:strVal val="#ppt_w"/>
                                          </p:val>
                                        </p:tav>
                                      </p:tavLst>
                                    </p:anim>
                                    <p:anim calcmode="lin" valueType="num">
                                      <p:cBhvr>
                                        <p:cTn id="8" dur="500" fill="hold"/>
                                        <p:tgtEl>
                                          <p:spTgt spid="242692"/>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2" presetClass="entr" presetSubtype="4" fill="hold" grpId="0" nodeType="afterEffect">
                                  <p:stCondLst>
                                    <p:cond delay="70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2"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105"/>
          <p:cNvSpPr>
            <a:spLocks noGrp="1" noChangeArrowheads="1"/>
          </p:cNvSpPr>
          <p:nvPr>
            <p:ph type="dt" sz="quarter" idx="10"/>
          </p:nvPr>
        </p:nvSpPr>
        <p:spPr/>
        <p:txBody>
          <a:bodyPr/>
          <a:lstStyle/>
          <a:p>
            <a:pPr>
              <a:defRPr/>
            </a:pPr>
            <a:r>
              <a:rPr lang="en-US" smtClean="0">
                <a:solidFill>
                  <a:srgbClr val="FFFFFF"/>
                </a:solidFill>
              </a:rPr>
              <a:t>12/01/09 - 9pm</a:t>
            </a:r>
          </a:p>
        </p:txBody>
      </p:sp>
      <p:sp>
        <p:nvSpPr>
          <p:cNvPr id="22532" name="Rectangle 106"/>
          <p:cNvSpPr>
            <a:spLocks noGrp="1" noChangeArrowheads="1"/>
          </p:cNvSpPr>
          <p:nvPr>
            <p:ph type="ftr" sz="quarter" idx="11"/>
          </p:nvPr>
        </p:nvSpPr>
        <p:spPr/>
        <p:txBody>
          <a:bodyPr/>
          <a:lstStyle/>
          <a:p>
            <a:pPr>
              <a:defRPr/>
            </a:pPr>
            <a:r>
              <a:rPr lang="en-US" smtClean="0">
                <a:solidFill>
                  <a:srgbClr val="FFFFFF"/>
                </a:solidFill>
              </a:rPr>
              <a:t>eSlide – P6466 – The Financial Crisis and the Future of the P/C</a:t>
            </a:r>
          </a:p>
        </p:txBody>
      </p:sp>
      <p:sp>
        <p:nvSpPr>
          <p:cNvPr id="22533" name="Rectangle 110"/>
          <p:cNvSpPr>
            <a:spLocks noGrp="1" noChangeArrowheads="1"/>
          </p:cNvSpPr>
          <p:nvPr>
            <p:ph type="sldNum" sz="quarter" idx="12"/>
          </p:nvPr>
        </p:nvSpPr>
        <p:spPr/>
        <p:txBody>
          <a:bodyPr/>
          <a:lstStyle/>
          <a:p>
            <a:pPr>
              <a:defRPr/>
            </a:pPr>
            <a:fld id="{44D5F50F-E340-4757-8594-9CD26E9B588B}" type="slidenum">
              <a:rPr lang="en-US" smtClean="0">
                <a:solidFill>
                  <a:srgbClr val="000000"/>
                </a:solidFill>
              </a:rPr>
              <a:pPr>
                <a:defRPr/>
              </a:pPr>
              <a:t>5</a:t>
            </a:fld>
            <a:endParaRPr lang="en-US" smtClean="0">
              <a:solidFill>
                <a:srgbClr val="000000"/>
              </a:solidFill>
            </a:endParaRPr>
          </a:p>
        </p:txBody>
      </p:sp>
      <p:sp>
        <p:nvSpPr>
          <p:cNvPr id="37894" name="Rectangle 2"/>
          <p:cNvSpPr>
            <a:spLocks noGrp="1" noChangeArrowheads="1"/>
          </p:cNvSpPr>
          <p:nvPr>
            <p:ph type="title"/>
          </p:nvPr>
        </p:nvSpPr>
        <p:spPr>
          <a:xfrm>
            <a:off x="235386" y="90488"/>
            <a:ext cx="7400925" cy="860425"/>
          </a:xfrm>
        </p:spPr>
        <p:txBody>
          <a:bodyPr/>
          <a:lstStyle/>
          <a:p>
            <a:r>
              <a:rPr lang="en-US" dirty="0" smtClean="0"/>
              <a:t>P/C Insurance Industry </a:t>
            </a:r>
            <a:br>
              <a:rPr lang="en-US" dirty="0" smtClean="0"/>
            </a:br>
            <a:r>
              <a:rPr lang="en-US" dirty="0" smtClean="0"/>
              <a:t>Combined Ratio, 2001–2014:1H</a:t>
            </a:r>
          </a:p>
        </p:txBody>
      </p:sp>
      <p:sp>
        <p:nvSpPr>
          <p:cNvPr id="37895" name="Rectangle 3"/>
          <p:cNvSpPr>
            <a:spLocks noChangeArrowheads="1"/>
          </p:cNvSpPr>
          <p:nvPr/>
        </p:nvSpPr>
        <p:spPr bwMode="auto">
          <a:xfrm>
            <a:off x="-50240" y="6308709"/>
            <a:ext cx="8915400" cy="569387"/>
          </a:xfrm>
          <a:prstGeom prst="rect">
            <a:avLst/>
          </a:prstGeom>
          <a:noFill/>
          <a:ln w="9525" algn="ctr">
            <a:noFill/>
            <a:miter lim="800000"/>
            <a:headEnd/>
            <a:tailEnd/>
          </a:ln>
        </p:spPr>
        <p:txBody>
          <a:bodyPr lIns="365760" tIns="0" rIns="0" bIns="137160" anchor="b">
            <a:spAutoFit/>
          </a:bodyPr>
          <a:lstStyle/>
          <a:p>
            <a:pPr eaLnBrk="0" fontAlgn="base" hangingPunct="0">
              <a:lnSpc>
                <a:spcPct val="85000"/>
              </a:lnSpc>
              <a:spcBef>
                <a:spcPct val="25000"/>
              </a:spcBef>
              <a:spcAft>
                <a:spcPct val="0"/>
              </a:spcAft>
              <a:buClr>
                <a:srgbClr val="FF6801"/>
              </a:buClr>
              <a:buFont typeface="Wingdings" pitchFamily="2" charset="2"/>
              <a:buNone/>
            </a:pPr>
            <a:r>
              <a:rPr lang="en-US" sz="1000" dirty="0">
                <a:solidFill>
                  <a:srgbClr val="000000"/>
                </a:solidFill>
                <a:latin typeface="Arial" charset="0"/>
                <a:cs typeface="Arial" charset="0"/>
              </a:rPr>
              <a:t>* Excludes Mortgage &amp; Financial Guaranty insurers 2008--</a:t>
            </a:r>
            <a:r>
              <a:rPr lang="en-US" sz="1000" dirty="0" smtClean="0">
                <a:solidFill>
                  <a:srgbClr val="000000"/>
                </a:solidFill>
                <a:latin typeface="Arial" charset="0"/>
                <a:cs typeface="Arial" charset="0"/>
              </a:rPr>
              <a:t>2012. </a:t>
            </a:r>
            <a:r>
              <a:rPr lang="en-US" sz="1000" dirty="0">
                <a:solidFill>
                  <a:srgbClr val="000000"/>
                </a:solidFill>
                <a:latin typeface="Arial" charset="0"/>
                <a:cs typeface="Arial" charset="0"/>
              </a:rPr>
              <a:t>Including M&amp;FG, 2008=105.1, 2009=100.7, 2010=102.4, </a:t>
            </a:r>
            <a:r>
              <a:rPr lang="en-US" sz="1000" dirty="0" smtClean="0">
                <a:solidFill>
                  <a:srgbClr val="000000"/>
                </a:solidFill>
                <a:latin typeface="Arial" charset="0"/>
                <a:cs typeface="Arial" charset="0"/>
              </a:rPr>
              <a:t>2011=108.1; 2012:=103.2; 2013: = 96.1; 2014.1H: 98.9       </a:t>
            </a:r>
            <a:endParaRPr lang="en-US" sz="1000" dirty="0">
              <a:solidFill>
                <a:srgbClr val="000000"/>
              </a:solidFill>
              <a:latin typeface="Arial" charset="0"/>
              <a:cs typeface="Arial" charset="0"/>
            </a:endParaRPr>
          </a:p>
          <a:p>
            <a:pPr eaLnBrk="0" fontAlgn="base" hangingPunct="0">
              <a:lnSpc>
                <a:spcPct val="85000"/>
              </a:lnSpc>
              <a:spcBef>
                <a:spcPct val="25000"/>
              </a:spcBef>
              <a:spcAft>
                <a:spcPct val="0"/>
              </a:spcAft>
              <a:buClr>
                <a:srgbClr val="FF6801"/>
              </a:buClr>
              <a:buFont typeface="Wingdings" pitchFamily="2" charset="2"/>
              <a:buNone/>
            </a:pPr>
            <a:r>
              <a:rPr lang="en-US" sz="1000" dirty="0">
                <a:solidFill>
                  <a:srgbClr val="000000"/>
                </a:solidFill>
                <a:latin typeface="Arial" charset="0"/>
                <a:cs typeface="Arial" charset="0"/>
              </a:rPr>
              <a:t>Sources: A.M. Best, ISO</a:t>
            </a:r>
            <a:r>
              <a:rPr lang="en-US" sz="1000" dirty="0" smtClean="0">
                <a:solidFill>
                  <a:srgbClr val="000000"/>
                </a:solidFill>
                <a:latin typeface="Arial" charset="0"/>
                <a:cs typeface="Arial" charset="0"/>
              </a:rPr>
              <a:t>.</a:t>
            </a:r>
            <a:endParaRPr lang="en-US" sz="1000" dirty="0">
              <a:solidFill>
                <a:srgbClr val="000000"/>
              </a:solidFill>
              <a:latin typeface="Arial" charset="0"/>
              <a:cs typeface="Arial" charset="0"/>
            </a:endParaRPr>
          </a:p>
        </p:txBody>
      </p:sp>
      <p:graphicFrame>
        <p:nvGraphicFramePr>
          <p:cNvPr id="37890" name="Object 4"/>
          <p:cNvGraphicFramePr>
            <a:graphicFrameLocks noChangeAspect="1"/>
          </p:cNvGraphicFramePr>
          <p:nvPr>
            <p:extLst>
              <p:ext uri="{D42A27DB-BD31-4B8C-83A1-F6EECF244321}">
                <p14:modId xmlns:p14="http://schemas.microsoft.com/office/powerpoint/2010/main" val="3195101537"/>
              </p:ext>
            </p:extLst>
          </p:nvPr>
        </p:nvGraphicFramePr>
        <p:xfrm>
          <a:off x="174625" y="2645922"/>
          <a:ext cx="8577263" cy="3614738"/>
        </p:xfrm>
        <a:graphic>
          <a:graphicData uri="http://schemas.openxmlformats.org/presentationml/2006/ole">
            <mc:AlternateContent xmlns:mc="http://schemas.openxmlformats.org/markup-compatibility/2006">
              <mc:Choice xmlns:v="urn:schemas-microsoft-com:vml" Requires="v">
                <p:oleObj spid="_x0000_s144427" name="Chart" r:id="rId5" imgW="8543841" imgH="3619369" progId="MSGraph.Chart.8">
                  <p:embed followColorScheme="full"/>
                </p:oleObj>
              </mc:Choice>
              <mc:Fallback>
                <p:oleObj name="Chart" r:id="rId5" imgW="8543841" imgH="3619369" progId="MSGraph.Chart.8">
                  <p:embed followColorScheme="full"/>
                  <p:pic>
                    <p:nvPicPr>
                      <p:cNvPr id="0" name=""/>
                      <p:cNvPicPr>
                        <a:picLocks noChangeAspect="1" noChangeArrowheads="1"/>
                      </p:cNvPicPr>
                      <p:nvPr/>
                    </p:nvPicPr>
                    <p:blipFill>
                      <a:blip r:embed="rId6"/>
                      <a:srcRect/>
                      <a:stretch>
                        <a:fillRect/>
                      </a:stretch>
                    </p:blipFill>
                    <p:spPr bwMode="gray">
                      <a:xfrm>
                        <a:off x="174625" y="2645922"/>
                        <a:ext cx="8577263" cy="3614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51334" name="AutoShape 6"/>
          <p:cNvSpPr>
            <a:spLocks noChangeArrowheads="1"/>
          </p:cNvSpPr>
          <p:nvPr/>
        </p:nvSpPr>
        <p:spPr bwMode="blackWhite">
          <a:xfrm>
            <a:off x="2997294" y="2746497"/>
            <a:ext cx="1112594" cy="1118559"/>
          </a:xfrm>
          <a:prstGeom prst="wedgeRectCallout">
            <a:avLst>
              <a:gd name="adj1" fmla="val 20338"/>
              <a:gd name="adj2" fmla="val 137046"/>
            </a:avLst>
          </a:prstGeom>
          <a:gradFill rotWithShape="1">
            <a:gsLst>
              <a:gs pos="0">
                <a:schemeClr val="hlink"/>
              </a:gs>
              <a:gs pos="100000">
                <a:srgbClr val="226544"/>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Best Combined Ratio Since 1949 (87.6)</a:t>
            </a:r>
          </a:p>
        </p:txBody>
      </p:sp>
      <p:sp>
        <p:nvSpPr>
          <p:cNvPr id="4451335" name="AutoShape 7"/>
          <p:cNvSpPr>
            <a:spLocks noChangeArrowheads="1"/>
          </p:cNvSpPr>
          <p:nvPr/>
        </p:nvSpPr>
        <p:spPr bwMode="blackWhite">
          <a:xfrm>
            <a:off x="235386" y="1041815"/>
            <a:ext cx="1672927" cy="1231900"/>
          </a:xfrm>
          <a:prstGeom prst="wedgeRectCallout">
            <a:avLst>
              <a:gd name="adj1" fmla="val -9875"/>
              <a:gd name="adj2" fmla="val 111949"/>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As Recently as 2001, Insurers Paid Out Nearly $1.16 for Every $1 in Earned Premiums</a:t>
            </a:r>
          </a:p>
        </p:txBody>
      </p:sp>
      <p:sp>
        <p:nvSpPr>
          <p:cNvPr id="4451336" name="AutoShape 8"/>
          <p:cNvSpPr>
            <a:spLocks noChangeArrowheads="1"/>
          </p:cNvSpPr>
          <p:nvPr/>
        </p:nvSpPr>
        <p:spPr bwMode="blackWhite">
          <a:xfrm>
            <a:off x="4047064" y="1141363"/>
            <a:ext cx="1049872" cy="1228725"/>
          </a:xfrm>
          <a:prstGeom prst="wedgeRectCallout">
            <a:avLst>
              <a:gd name="adj1" fmla="val -16348"/>
              <a:gd name="adj2" fmla="val 227852"/>
            </a:avLst>
          </a:prstGeom>
          <a:gradFill rotWithShape="1">
            <a:gsLst>
              <a:gs pos="0">
                <a:schemeClr val="tx2"/>
              </a:gs>
              <a:gs pos="100000">
                <a:srgbClr val="9E8000"/>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000000"/>
                </a:solidFill>
                <a:latin typeface="Arial" charset="0"/>
                <a:cs typeface="Arial" charset="0"/>
              </a:rPr>
              <a:t>Relatively Low CAT Losses, Reserve Releases</a:t>
            </a:r>
          </a:p>
        </p:txBody>
      </p:sp>
      <p:sp>
        <p:nvSpPr>
          <p:cNvPr id="13" name="AutoShape 5"/>
          <p:cNvSpPr>
            <a:spLocks noChangeArrowheads="1"/>
          </p:cNvSpPr>
          <p:nvPr/>
        </p:nvSpPr>
        <p:spPr bwMode="blackWhite">
          <a:xfrm>
            <a:off x="1483621" y="2318659"/>
            <a:ext cx="1335057" cy="895350"/>
          </a:xfrm>
          <a:prstGeom prst="wedgeRectCallout">
            <a:avLst>
              <a:gd name="adj1" fmla="val 69981"/>
              <a:gd name="adj2" fmla="val 163424"/>
            </a:avLst>
          </a:prstGeom>
          <a:gradFill rotWithShape="1">
            <a:gsLst>
              <a:gs pos="0">
                <a:schemeClr val="folHlink"/>
              </a:gs>
              <a:gs pos="100000">
                <a:srgbClr val="6D0016"/>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Heavy Use of Reinsurance Lowered Net Losses</a:t>
            </a:r>
          </a:p>
        </p:txBody>
      </p:sp>
      <p:sp>
        <p:nvSpPr>
          <p:cNvPr id="3" name="AutoShape 9"/>
          <p:cNvSpPr>
            <a:spLocks noChangeArrowheads="1"/>
          </p:cNvSpPr>
          <p:nvPr/>
        </p:nvSpPr>
        <p:spPr bwMode="blackWhite">
          <a:xfrm>
            <a:off x="5408433" y="1080378"/>
            <a:ext cx="1116013" cy="1206500"/>
          </a:xfrm>
          <a:prstGeom prst="wedgeRectCallout">
            <a:avLst>
              <a:gd name="adj1" fmla="val -37051"/>
              <a:gd name="adj2" fmla="val 217046"/>
            </a:avLst>
          </a:prstGeom>
          <a:solidFill>
            <a:srgbClr val="FF00FF"/>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Relatively Low CAT Losses, Reserve Releases</a:t>
            </a:r>
          </a:p>
        </p:txBody>
      </p:sp>
      <p:sp>
        <p:nvSpPr>
          <p:cNvPr id="14" name="PPTShape_0"/>
          <p:cNvSpPr>
            <a:spLocks noChangeArrowheads="1"/>
          </p:cNvSpPr>
          <p:nvPr/>
        </p:nvSpPr>
        <p:spPr bwMode="blackWhite">
          <a:xfrm>
            <a:off x="5802044" y="2580950"/>
            <a:ext cx="1038225" cy="1119188"/>
          </a:xfrm>
          <a:prstGeom prst="wedgeRectCallout">
            <a:avLst>
              <a:gd name="adj1" fmla="val -29740"/>
              <a:gd name="adj2" fmla="val 81844"/>
            </a:avLst>
          </a:prstGeom>
          <a:solidFill>
            <a:srgbClr val="0070C0"/>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dirty="0">
                <a:solidFill>
                  <a:srgbClr val="FFFFFF"/>
                </a:solidFill>
                <a:latin typeface="Arial" charset="0"/>
                <a:cs typeface="Arial" charset="0"/>
              </a:rPr>
              <a:t>Avg. CAT Losses, More Reserve Releases</a:t>
            </a:r>
          </a:p>
        </p:txBody>
      </p:sp>
      <p:sp>
        <p:nvSpPr>
          <p:cNvPr id="15" name="PPTShape_1"/>
          <p:cNvSpPr>
            <a:spLocks noChangeArrowheads="1"/>
          </p:cNvSpPr>
          <p:nvPr/>
        </p:nvSpPr>
        <p:spPr bwMode="blackWhite">
          <a:xfrm>
            <a:off x="6993957" y="1009243"/>
            <a:ext cx="1101725" cy="1654175"/>
          </a:xfrm>
          <a:prstGeom prst="wedgeRectCallout">
            <a:avLst>
              <a:gd name="adj1" fmla="val -69979"/>
              <a:gd name="adj2" fmla="val 113895"/>
            </a:avLst>
          </a:prstGeom>
          <a:solidFill>
            <a:schemeClr val="bg1">
              <a:lumMod val="50000"/>
            </a:schemeClr>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400" b="1" dirty="0">
                <a:solidFill>
                  <a:srgbClr val="FFFFFF"/>
                </a:solidFill>
                <a:latin typeface="Arial" charset="0"/>
                <a:cs typeface="Arial" charset="0"/>
              </a:rPr>
              <a:t>Higher CAT Losses, Shrinking Reserve Releases, Toll of Soft Market</a:t>
            </a:r>
          </a:p>
        </p:txBody>
      </p:sp>
      <p:sp>
        <p:nvSpPr>
          <p:cNvPr id="16" name="PPTShape_2"/>
          <p:cNvSpPr>
            <a:spLocks noChangeArrowheads="1"/>
          </p:cNvSpPr>
          <p:nvPr/>
        </p:nvSpPr>
        <p:spPr bwMode="blackWhite">
          <a:xfrm>
            <a:off x="4463256" y="3235068"/>
            <a:ext cx="1316038" cy="571500"/>
          </a:xfrm>
          <a:prstGeom prst="wedgeRectCallout">
            <a:avLst>
              <a:gd name="adj1" fmla="val -17788"/>
              <a:gd name="adj2" fmla="val 128301"/>
            </a:avLst>
          </a:prstGeom>
          <a:gradFill rotWithShape="1">
            <a:gsLst>
              <a:gs pos="0">
                <a:schemeClr val="bg2"/>
              </a:gs>
              <a:gs pos="100000">
                <a:srgbClr val="4A869E"/>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Cyclical Deterioration</a:t>
            </a:r>
          </a:p>
        </p:txBody>
      </p:sp>
      <p:sp>
        <p:nvSpPr>
          <p:cNvPr id="17" name="PPTShape_3"/>
          <p:cNvSpPr>
            <a:spLocks noChangeArrowheads="1"/>
          </p:cNvSpPr>
          <p:nvPr/>
        </p:nvSpPr>
        <p:spPr bwMode="blackWhite">
          <a:xfrm>
            <a:off x="7124896" y="2985071"/>
            <a:ext cx="915740" cy="582804"/>
          </a:xfrm>
          <a:prstGeom prst="wedgeRectCallout">
            <a:avLst>
              <a:gd name="adj1" fmla="val -37508"/>
              <a:gd name="adj2" fmla="val 129834"/>
            </a:avLst>
          </a:prstGeom>
          <a:solidFill>
            <a:srgbClr val="225A7A"/>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400" b="1" dirty="0" smtClean="0">
                <a:solidFill>
                  <a:srgbClr val="FFFFFF"/>
                </a:solidFill>
                <a:latin typeface="Arial" charset="0"/>
                <a:cs typeface="Arial" charset="0"/>
              </a:rPr>
              <a:t>Sandy Impacts</a:t>
            </a:r>
            <a:endParaRPr lang="en-US" sz="1400" b="1" dirty="0">
              <a:solidFill>
                <a:srgbClr val="FFFFFF"/>
              </a:solidFill>
              <a:latin typeface="Arial" charset="0"/>
              <a:cs typeface="Arial" charset="0"/>
            </a:endParaRPr>
          </a:p>
        </p:txBody>
      </p:sp>
      <p:sp>
        <p:nvSpPr>
          <p:cNvPr id="18" name="PPTShape_4"/>
          <p:cNvSpPr>
            <a:spLocks noChangeArrowheads="1"/>
          </p:cNvSpPr>
          <p:nvPr/>
        </p:nvSpPr>
        <p:spPr bwMode="blackWhite">
          <a:xfrm>
            <a:off x="7544819" y="3606626"/>
            <a:ext cx="915740" cy="684963"/>
          </a:xfrm>
          <a:prstGeom prst="wedgeRectCallout">
            <a:avLst>
              <a:gd name="adj1" fmla="val -16493"/>
              <a:gd name="adj2" fmla="val 84714"/>
            </a:avLst>
          </a:prstGeom>
          <a:solidFill>
            <a:schemeClr val="tx1"/>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400" b="1" dirty="0" smtClean="0">
                <a:solidFill>
                  <a:srgbClr val="FFFFFF"/>
                </a:solidFill>
                <a:latin typeface="Arial" charset="0"/>
                <a:cs typeface="Arial" charset="0"/>
              </a:rPr>
              <a:t>Lower CAT Losses</a:t>
            </a:r>
            <a:endParaRPr lang="en-US" sz="1400" b="1" dirty="0">
              <a:solidFill>
                <a:srgbClr val="FFFFFF"/>
              </a:solidFill>
              <a:latin typeface="Arial" charset="0"/>
              <a:cs typeface="Arial" charset="0"/>
            </a:endParaRPr>
          </a:p>
        </p:txBody>
      </p:sp>
    </p:spTree>
    <p:custDataLst>
      <p:tags r:id="rId2"/>
    </p:custDataLst>
    <p:extLst>
      <p:ext uri="{BB962C8B-B14F-4D97-AF65-F5344CB8AC3E}">
        <p14:creationId xmlns:p14="http://schemas.microsoft.com/office/powerpoint/2010/main" val="21680851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4451335"/>
                                        </p:tgtEl>
                                        <p:attrNameLst>
                                          <p:attrName>style.visibility</p:attrName>
                                        </p:attrNameLst>
                                      </p:cBhvr>
                                      <p:to>
                                        <p:strVal val="visible"/>
                                      </p:to>
                                    </p:set>
                                    <p:animEffect transition="in" filter="wipe(down)">
                                      <p:cBhvr>
                                        <p:cTn id="7" dur="500"/>
                                        <p:tgtEl>
                                          <p:spTgt spid="4451335"/>
                                        </p:tgtEl>
                                      </p:cBhvr>
                                    </p:animEffect>
                                  </p:childTnLst>
                                </p:cTn>
                              </p:par>
                            </p:childTnLst>
                          </p:cTn>
                        </p:par>
                        <p:par>
                          <p:cTn id="8" fill="hold">
                            <p:stCondLst>
                              <p:cond delay="1000"/>
                            </p:stCondLst>
                            <p:childTnLst>
                              <p:par>
                                <p:cTn id="9" presetID="22" presetClass="entr" presetSubtype="4" fill="hold" grpId="0" nodeType="afterEffect">
                                  <p:stCondLst>
                                    <p:cond delay="500"/>
                                  </p:stCondLst>
                                  <p:childTnLst>
                                    <p:set>
                                      <p:cBhvr>
                                        <p:cTn id="10" dur="1" fill="hold">
                                          <p:stCondLst>
                                            <p:cond delay="0"/>
                                          </p:stCondLst>
                                        </p:cTn>
                                        <p:tgtEl>
                                          <p:spTgt spid="13"/>
                                        </p:tgtEl>
                                        <p:attrNameLst>
                                          <p:attrName>style.visibility</p:attrName>
                                        </p:attrNameLst>
                                      </p:cBhvr>
                                      <p:to>
                                        <p:strVal val="visible"/>
                                      </p:to>
                                    </p:set>
                                    <p:animEffect transition="in" filter="wipe(down)">
                                      <p:cBhvr>
                                        <p:cTn id="11" dur="500"/>
                                        <p:tgtEl>
                                          <p:spTgt spid="13"/>
                                        </p:tgtEl>
                                      </p:cBhvr>
                                    </p:animEffect>
                                  </p:childTnLst>
                                </p:cTn>
                              </p:par>
                            </p:childTnLst>
                          </p:cTn>
                        </p:par>
                        <p:par>
                          <p:cTn id="12" fill="hold">
                            <p:stCondLst>
                              <p:cond delay="2000"/>
                            </p:stCondLst>
                            <p:childTnLst>
                              <p:par>
                                <p:cTn id="13" presetID="22" presetClass="entr" presetSubtype="4" fill="hold" grpId="0" nodeType="afterEffect">
                                  <p:stCondLst>
                                    <p:cond delay="500"/>
                                  </p:stCondLst>
                                  <p:childTnLst>
                                    <p:set>
                                      <p:cBhvr>
                                        <p:cTn id="14" dur="1" fill="hold">
                                          <p:stCondLst>
                                            <p:cond delay="0"/>
                                          </p:stCondLst>
                                        </p:cTn>
                                        <p:tgtEl>
                                          <p:spTgt spid="4451334"/>
                                        </p:tgtEl>
                                        <p:attrNameLst>
                                          <p:attrName>style.visibility</p:attrName>
                                        </p:attrNameLst>
                                      </p:cBhvr>
                                      <p:to>
                                        <p:strVal val="visible"/>
                                      </p:to>
                                    </p:set>
                                    <p:animEffect transition="in" filter="wipe(down)">
                                      <p:cBhvr>
                                        <p:cTn id="15" dur="500"/>
                                        <p:tgtEl>
                                          <p:spTgt spid="4451334"/>
                                        </p:tgtEl>
                                      </p:cBhvr>
                                    </p:animEffect>
                                  </p:childTnLst>
                                </p:cTn>
                              </p:par>
                            </p:childTnLst>
                          </p:cTn>
                        </p:par>
                        <p:par>
                          <p:cTn id="16" fill="hold">
                            <p:stCondLst>
                              <p:cond delay="3000"/>
                            </p:stCondLst>
                            <p:childTnLst>
                              <p:par>
                                <p:cTn id="17" presetID="22" presetClass="entr" presetSubtype="4" fill="hold" grpId="0" nodeType="afterEffect">
                                  <p:stCondLst>
                                    <p:cond delay="500"/>
                                  </p:stCondLst>
                                  <p:childTnLst>
                                    <p:set>
                                      <p:cBhvr>
                                        <p:cTn id="18" dur="1" fill="hold">
                                          <p:stCondLst>
                                            <p:cond delay="0"/>
                                          </p:stCondLst>
                                        </p:cTn>
                                        <p:tgtEl>
                                          <p:spTgt spid="4451336"/>
                                        </p:tgtEl>
                                        <p:attrNameLst>
                                          <p:attrName>style.visibility</p:attrName>
                                        </p:attrNameLst>
                                      </p:cBhvr>
                                      <p:to>
                                        <p:strVal val="visible"/>
                                      </p:to>
                                    </p:set>
                                    <p:animEffect transition="in" filter="wipe(down)">
                                      <p:cBhvr>
                                        <p:cTn id="19" dur="500"/>
                                        <p:tgtEl>
                                          <p:spTgt spid="4451336"/>
                                        </p:tgtEl>
                                      </p:cBhvr>
                                    </p:animEffect>
                                  </p:childTnLst>
                                </p:cTn>
                              </p:par>
                            </p:childTnLst>
                          </p:cTn>
                        </p:par>
                        <p:par>
                          <p:cTn id="20" fill="hold">
                            <p:stCondLst>
                              <p:cond delay="4000"/>
                            </p:stCondLst>
                            <p:childTnLst>
                              <p:par>
                                <p:cTn id="21" presetID="22" presetClass="entr" presetSubtype="4" fill="hold" grpId="0" nodeType="afterEffect">
                                  <p:stCondLst>
                                    <p:cond delay="50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par>
                          <p:cTn id="24" fill="hold">
                            <p:stCondLst>
                              <p:cond delay="5000"/>
                            </p:stCondLst>
                            <p:childTnLst>
                              <p:par>
                                <p:cTn id="25" presetID="22" presetClass="entr" presetSubtype="4" fill="hold" grpId="0" nodeType="afterEffect">
                                  <p:stCondLst>
                                    <p:cond delay="500"/>
                                  </p:stCondLst>
                                  <p:childTnLst>
                                    <p:set>
                                      <p:cBhvr>
                                        <p:cTn id="26" dur="1" fill="hold">
                                          <p:stCondLst>
                                            <p:cond delay="0"/>
                                          </p:stCondLst>
                                        </p:cTn>
                                        <p:tgtEl>
                                          <p:spTgt spid="14"/>
                                        </p:tgtEl>
                                        <p:attrNameLst>
                                          <p:attrName>style.visibility</p:attrName>
                                        </p:attrNameLst>
                                      </p:cBhvr>
                                      <p:to>
                                        <p:strVal val="visible"/>
                                      </p:to>
                                    </p:set>
                                    <p:animEffect transition="in" filter="wipe(down)">
                                      <p:cBhvr>
                                        <p:cTn id="27" dur="500"/>
                                        <p:tgtEl>
                                          <p:spTgt spid="14"/>
                                        </p:tgtEl>
                                      </p:cBhvr>
                                    </p:animEffect>
                                  </p:childTnLst>
                                </p:cTn>
                              </p:par>
                            </p:childTnLst>
                          </p:cTn>
                        </p:par>
                        <p:par>
                          <p:cTn id="28" fill="hold">
                            <p:stCondLst>
                              <p:cond delay="6000"/>
                            </p:stCondLst>
                            <p:childTnLst>
                              <p:par>
                                <p:cTn id="29" presetID="22" presetClass="entr" presetSubtype="4" fill="hold" grpId="0" nodeType="afterEffect">
                                  <p:stCondLst>
                                    <p:cond delay="500"/>
                                  </p:stCondLst>
                                  <p:childTnLst>
                                    <p:set>
                                      <p:cBhvr>
                                        <p:cTn id="30" dur="1" fill="hold">
                                          <p:stCondLst>
                                            <p:cond delay="0"/>
                                          </p:stCondLst>
                                        </p:cTn>
                                        <p:tgtEl>
                                          <p:spTgt spid="15"/>
                                        </p:tgtEl>
                                        <p:attrNameLst>
                                          <p:attrName>style.visibility</p:attrName>
                                        </p:attrNameLst>
                                      </p:cBhvr>
                                      <p:to>
                                        <p:strVal val="visible"/>
                                      </p:to>
                                    </p:set>
                                    <p:animEffect transition="in" filter="wipe(down)">
                                      <p:cBhvr>
                                        <p:cTn id="31" dur="500"/>
                                        <p:tgtEl>
                                          <p:spTgt spid="15"/>
                                        </p:tgtEl>
                                      </p:cBhvr>
                                    </p:animEffect>
                                  </p:childTnLst>
                                </p:cTn>
                              </p:par>
                            </p:childTnLst>
                          </p:cTn>
                        </p:par>
                        <p:par>
                          <p:cTn id="32" fill="hold">
                            <p:stCondLst>
                              <p:cond delay="7000"/>
                            </p:stCondLst>
                            <p:childTnLst>
                              <p:par>
                                <p:cTn id="33" presetID="22" presetClass="entr" presetSubtype="4" fill="hold" grpId="0" nodeType="afterEffect">
                                  <p:stCondLst>
                                    <p:cond delay="50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00"/>
                                        <p:tgtEl>
                                          <p:spTgt spid="16"/>
                                        </p:tgtEl>
                                      </p:cBhvr>
                                    </p:animEffect>
                                  </p:childTnLst>
                                </p:cTn>
                              </p:par>
                            </p:childTnLst>
                          </p:cTn>
                        </p:par>
                        <p:par>
                          <p:cTn id="36" fill="hold">
                            <p:stCondLst>
                              <p:cond delay="8000"/>
                            </p:stCondLst>
                            <p:childTnLst>
                              <p:par>
                                <p:cTn id="37" presetID="22" presetClass="entr" presetSubtype="4" fill="hold" grpId="0" nodeType="afterEffect">
                                  <p:stCondLst>
                                    <p:cond delay="500"/>
                                  </p:stCondLst>
                                  <p:childTnLst>
                                    <p:set>
                                      <p:cBhvr>
                                        <p:cTn id="38" dur="1" fill="hold">
                                          <p:stCondLst>
                                            <p:cond delay="0"/>
                                          </p:stCondLst>
                                        </p:cTn>
                                        <p:tgtEl>
                                          <p:spTgt spid="17"/>
                                        </p:tgtEl>
                                        <p:attrNameLst>
                                          <p:attrName>style.visibility</p:attrName>
                                        </p:attrNameLst>
                                      </p:cBhvr>
                                      <p:to>
                                        <p:strVal val="visible"/>
                                      </p:to>
                                    </p:set>
                                    <p:animEffect transition="in" filter="wipe(down)">
                                      <p:cBhvr>
                                        <p:cTn id="39" dur="500"/>
                                        <p:tgtEl>
                                          <p:spTgt spid="17"/>
                                        </p:tgtEl>
                                      </p:cBhvr>
                                    </p:animEffect>
                                  </p:childTnLst>
                                </p:cTn>
                              </p:par>
                            </p:childTnLst>
                          </p:cTn>
                        </p:par>
                        <p:par>
                          <p:cTn id="40" fill="hold">
                            <p:stCondLst>
                              <p:cond delay="9000"/>
                            </p:stCondLst>
                            <p:childTnLst>
                              <p:par>
                                <p:cTn id="41" presetID="22" presetClass="entr" presetSubtype="4" fill="hold" grpId="0" nodeType="afterEffect">
                                  <p:stCondLst>
                                    <p:cond delay="500"/>
                                  </p:stCondLst>
                                  <p:childTnLst>
                                    <p:set>
                                      <p:cBhvr>
                                        <p:cTn id="42" dur="1" fill="hold">
                                          <p:stCondLst>
                                            <p:cond delay="0"/>
                                          </p:stCondLst>
                                        </p:cTn>
                                        <p:tgtEl>
                                          <p:spTgt spid="18"/>
                                        </p:tgtEl>
                                        <p:attrNameLst>
                                          <p:attrName>style.visibility</p:attrName>
                                        </p:attrNameLst>
                                      </p:cBhvr>
                                      <p:to>
                                        <p:strVal val="visible"/>
                                      </p:to>
                                    </p:set>
                                    <p:animEffect transition="in" filter="wipe(down)">
                                      <p:cBhvr>
                                        <p:cTn id="4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1334" grpId="0" animBg="1"/>
      <p:bldP spid="4451335" grpId="0" animBg="1"/>
      <p:bldP spid="4451336" grpId="0" animBg="1"/>
      <p:bldP spid="13" grpId="0" animBg="1"/>
      <p:bldP spid="3" grpId="0" animBg="1"/>
      <p:bldP spid="14" grpId="0" animBg="1"/>
      <p:bldP spid="15" grpId="0" animBg="1"/>
      <p:bldP spid="16" grpId="0" animBg="1"/>
      <p:bldP spid="17" grpId="0" animBg="1"/>
      <p:bldP spid="18"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r>
              <a:rPr lang="en-US" sz="900">
                <a:solidFill>
                  <a:schemeClr val="bg1"/>
                </a:solidFill>
                <a:cs typeface="Arial" panose="020B0604020202020204" pitchFamily="34" charset="0"/>
              </a:rPr>
              <a:t>12/01/09 - 9pm</a:t>
            </a:r>
          </a:p>
        </p:txBody>
      </p:sp>
      <p:sp>
        <p:nvSpPr>
          <p:cNvPr id="41987"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lnSpc>
                <a:spcPct val="85000"/>
              </a:lnSpc>
              <a:spcBef>
                <a:spcPct val="20000"/>
              </a:spcBef>
              <a:buClrTx/>
              <a:buFontTx/>
              <a:buNone/>
            </a:pPr>
            <a:r>
              <a:rPr lang="en-US" sz="900">
                <a:solidFill>
                  <a:schemeClr val="bg1"/>
                </a:solidFill>
                <a:cs typeface="Arial" panose="020B0604020202020204" pitchFamily="34" charset="0"/>
              </a:rPr>
              <a:t>eSlide – P6466 – The Financial Crisis and the Future of the P/C</a:t>
            </a:r>
          </a:p>
        </p:txBody>
      </p:sp>
      <p:sp>
        <p:nvSpPr>
          <p:cNvPr id="41988"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a:lnSpc>
                <a:spcPct val="85000"/>
              </a:lnSpc>
              <a:spcBef>
                <a:spcPct val="20000"/>
              </a:spcBef>
              <a:buClrTx/>
              <a:buFontTx/>
              <a:buNone/>
            </a:pPr>
            <a:fld id="{63C4D191-4850-44B2-B002-048C531FFE0F}" type="slidenum">
              <a:rPr lang="en-US" sz="900">
                <a:cs typeface="Arial" panose="020B0604020202020204" pitchFamily="34" charset="0"/>
              </a:rPr>
              <a:pPr algn="r">
                <a:lnSpc>
                  <a:spcPct val="85000"/>
                </a:lnSpc>
                <a:spcBef>
                  <a:spcPct val="20000"/>
                </a:spcBef>
                <a:buClrTx/>
                <a:buFontTx/>
                <a:buNone/>
              </a:pPr>
              <a:t>50</a:t>
            </a:fld>
            <a:endParaRPr lang="en-US" sz="900">
              <a:cs typeface="Arial" panose="020B0604020202020204" pitchFamily="34" charset="0"/>
            </a:endParaRPr>
          </a:p>
        </p:txBody>
      </p:sp>
      <p:sp>
        <p:nvSpPr>
          <p:cNvPr id="41989" name="Rectangle 7"/>
          <p:cNvSpPr>
            <a:spLocks noGrp="1" noChangeArrowheads="1"/>
          </p:cNvSpPr>
          <p:nvPr>
            <p:ph type="title" idx="4294967295"/>
          </p:nvPr>
        </p:nvSpPr>
        <p:spPr>
          <a:xfrm>
            <a:off x="565150" y="147638"/>
            <a:ext cx="7102475" cy="860425"/>
          </a:xfrm>
        </p:spPr>
        <p:txBody>
          <a:bodyPr/>
          <a:lstStyle/>
          <a:p>
            <a:r>
              <a:rPr lang="en-US" smtClean="0">
                <a:latin typeface="Arial" panose="020B0604020202020204" pitchFamily="34" charset="0"/>
              </a:rPr>
              <a:t>U.S. Treasury 2- and 10-Year Note Yields*: 1990–2014</a:t>
            </a:r>
          </a:p>
        </p:txBody>
      </p:sp>
      <p:sp>
        <p:nvSpPr>
          <p:cNvPr id="41990" name="Text Box 5"/>
          <p:cNvSpPr txBox="1">
            <a:spLocks noChangeArrowheads="1"/>
          </p:cNvSpPr>
          <p:nvPr/>
        </p:nvSpPr>
        <p:spPr bwMode="auto">
          <a:xfrm>
            <a:off x="0" y="6284913"/>
            <a:ext cx="8724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r>
              <a:rPr lang="en-US" sz="1100" dirty="0">
                <a:cs typeface="Arial" panose="020B0604020202020204" pitchFamily="34" charset="0"/>
              </a:rPr>
              <a:t>*Monthly, constant maturity, nominal rates, through </a:t>
            </a:r>
            <a:r>
              <a:rPr lang="en-US" sz="1100" dirty="0" smtClean="0"/>
              <a:t>Jul</a:t>
            </a:r>
            <a:r>
              <a:rPr lang="en-US" sz="1100" dirty="0" smtClean="0">
                <a:cs typeface="Arial" panose="020B0604020202020204" pitchFamily="34" charset="0"/>
              </a:rPr>
              <a:t>y 2014</a:t>
            </a:r>
            <a:r>
              <a:rPr lang="en-US" sz="1100" dirty="0">
                <a:cs typeface="Arial" panose="020B0604020202020204" pitchFamily="34" charset="0"/>
              </a:rPr>
              <a:t>.</a:t>
            </a:r>
          </a:p>
          <a:p>
            <a:pPr>
              <a:lnSpc>
                <a:spcPct val="85000"/>
              </a:lnSpc>
              <a:spcBef>
                <a:spcPct val="25000"/>
              </a:spcBef>
              <a:buFont typeface="Wingdings" panose="05000000000000000000" pitchFamily="2" charset="2"/>
              <a:buNone/>
            </a:pPr>
            <a:r>
              <a:rPr lang="en-US" sz="1100" dirty="0">
                <a:cs typeface="Arial" panose="020B0604020202020204" pitchFamily="34" charset="0"/>
              </a:rPr>
              <a:t>Sources: Federal Reserve Bank at </a:t>
            </a:r>
            <a:r>
              <a:rPr lang="en-US" sz="1100" dirty="0">
                <a:cs typeface="Arial" panose="020B0604020202020204" pitchFamily="34" charset="0"/>
                <a:hlinkClick r:id="rId4"/>
              </a:rPr>
              <a:t>http://www.federalreserve.gov/releases/h15/data.htm</a:t>
            </a:r>
            <a:r>
              <a:rPr lang="en-US" sz="1100" dirty="0">
                <a:cs typeface="Arial" panose="020B0604020202020204" pitchFamily="34" charset="0"/>
              </a:rPr>
              <a:t>.  </a:t>
            </a:r>
            <a:br>
              <a:rPr lang="en-US" sz="1100" dirty="0">
                <a:cs typeface="Arial" panose="020B0604020202020204" pitchFamily="34" charset="0"/>
              </a:rPr>
            </a:br>
            <a:r>
              <a:rPr lang="en-US" sz="1100" dirty="0">
                <a:cs typeface="Arial" panose="020B0604020202020204" pitchFamily="34" charset="0"/>
              </a:rPr>
              <a:t>National Bureau of Economic Research (recession dates); Insurance Information Institutes.</a:t>
            </a:r>
          </a:p>
        </p:txBody>
      </p:sp>
      <p:graphicFrame>
        <p:nvGraphicFramePr>
          <p:cNvPr id="41991" name="Object 2"/>
          <p:cNvGraphicFramePr>
            <a:graphicFrameLocks noChangeAspect="1"/>
          </p:cNvGraphicFramePr>
          <p:nvPr>
            <p:extLst/>
          </p:nvPr>
        </p:nvGraphicFramePr>
        <p:xfrm>
          <a:off x="228600" y="990600"/>
          <a:ext cx="8686800" cy="4822825"/>
        </p:xfrm>
        <a:graphic>
          <a:graphicData uri="http://schemas.openxmlformats.org/presentationml/2006/ole">
            <mc:AlternateContent xmlns:mc="http://schemas.openxmlformats.org/markup-compatibility/2006">
              <mc:Choice xmlns:v="urn:schemas-microsoft-com:vml" Requires="v">
                <p:oleObj spid="_x0000_s183326" name="Worksheet" r:id="rId6" imgW="8601024" imgH="4829248" progId="Excel.Sheet.8">
                  <p:embed/>
                </p:oleObj>
              </mc:Choice>
              <mc:Fallback>
                <p:oleObj name="Worksheet" r:id="rId6" imgW="8601024" imgH="4829248" progId="Excel.Sheet.8">
                  <p:embed/>
                  <p:pic>
                    <p:nvPicPr>
                      <p:cNvPr id="0" name=""/>
                      <p:cNvPicPr>
                        <a:picLocks noChangeAspect="1" noChangeArrowheads="1"/>
                      </p:cNvPicPr>
                      <p:nvPr/>
                    </p:nvPicPr>
                    <p:blipFill>
                      <a:blip r:embed="rId7"/>
                      <a:srcRect/>
                      <a:stretch>
                        <a:fillRect/>
                      </a:stretch>
                    </p:blipFill>
                    <p:spPr bwMode="auto">
                      <a:xfrm>
                        <a:off x="228600" y="990600"/>
                        <a:ext cx="8686800" cy="4822825"/>
                      </a:xfrm>
                      <a:prstGeom prst="rect">
                        <a:avLst/>
                      </a:prstGeom>
                      <a:noFill/>
                      <a:ln>
                        <a:noFill/>
                      </a:ln>
                      <a:extLst/>
                    </p:spPr>
                  </p:pic>
                </p:oleObj>
              </mc:Fallback>
            </mc:AlternateContent>
          </a:graphicData>
        </a:graphic>
      </p:graphicFrame>
      <p:sp>
        <p:nvSpPr>
          <p:cNvPr id="9" name="AutoShape 38"/>
          <p:cNvSpPr>
            <a:spLocks noChangeArrowheads="1"/>
          </p:cNvSpPr>
          <p:nvPr/>
        </p:nvSpPr>
        <p:spPr bwMode="blackWhite">
          <a:xfrm>
            <a:off x="3352800" y="1143000"/>
            <a:ext cx="2876550" cy="809625"/>
          </a:xfrm>
          <a:prstGeom prst="wedgeRectCallout">
            <a:avLst>
              <a:gd name="adj1" fmla="val 15657"/>
              <a:gd name="adj2" fmla="val 148356"/>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a:solidFill>
                  <a:schemeClr val="bg1"/>
                </a:solidFill>
                <a:cs typeface="Arial" panose="020B0604020202020204" pitchFamily="34" charset="0"/>
              </a:rPr>
              <a:t>Yields on 10-Year U.S. Treasury Notes have been essentially  below 5% for a full decade. </a:t>
            </a:r>
          </a:p>
        </p:txBody>
      </p:sp>
      <p:sp>
        <p:nvSpPr>
          <p:cNvPr id="41993" name="Rectangle 4"/>
          <p:cNvSpPr>
            <a:spLocks noChangeArrowheads="1"/>
          </p:cNvSpPr>
          <p:nvPr/>
        </p:nvSpPr>
        <p:spPr bwMode="blackWhite">
          <a:xfrm>
            <a:off x="447675" y="5667375"/>
            <a:ext cx="8382000" cy="57150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600" b="1">
                <a:solidFill>
                  <a:schemeClr val="bg1"/>
                </a:solidFill>
                <a:cs typeface="Arial" panose="020B0604020202020204" pitchFamily="34" charset="0"/>
              </a:rPr>
              <a:t>Since roughly 80% of P/C bond/cash investments are in 10-year or shorter durations, most P/C insurer portfolios will have low-yielding bonds for years to come. </a:t>
            </a:r>
          </a:p>
        </p:txBody>
      </p:sp>
      <p:sp>
        <p:nvSpPr>
          <p:cNvPr id="11" name="AutoShape 38"/>
          <p:cNvSpPr>
            <a:spLocks noChangeArrowheads="1"/>
          </p:cNvSpPr>
          <p:nvPr/>
        </p:nvSpPr>
        <p:spPr bwMode="blackWhite">
          <a:xfrm>
            <a:off x="7215188" y="1442397"/>
            <a:ext cx="1509712" cy="942975"/>
          </a:xfrm>
          <a:prstGeom prst="wedgeRectCallout">
            <a:avLst>
              <a:gd name="adj1" fmla="val 25834"/>
              <a:gd name="adj2" fmla="val 18455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 typeface="Wingdings" panose="05000000000000000000" pitchFamily="2" charset="2"/>
              <a:buNone/>
            </a:pPr>
            <a:r>
              <a:rPr lang="en-US" sz="1400" b="1">
                <a:solidFill>
                  <a:schemeClr val="bg1"/>
                </a:solidFill>
                <a:cs typeface="Arial" panose="020B0604020202020204" pitchFamily="34" charset="0"/>
              </a:rPr>
              <a:t>U.S. Treasury 10-year note yields recently “spiked” up</a:t>
            </a:r>
          </a:p>
        </p:txBody>
      </p:sp>
      <p:sp>
        <p:nvSpPr>
          <p:cNvPr id="41995" name="Date Placeholder 1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mtClean="0">
                <a:solidFill>
                  <a:schemeClr val="bg1"/>
                </a:solidFill>
              </a:rPr>
              <a:t>12/01/09 - 9pm</a:t>
            </a:r>
          </a:p>
        </p:txBody>
      </p:sp>
      <p:sp>
        <p:nvSpPr>
          <p:cNvPr id="41996" name="Slide Number Placeholder 1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3FB8A3C8-44E9-4AF4-9280-A7C7B895AADD}" type="slidenum">
              <a:rPr lang="en-US" sz="900" smtClean="0">
                <a:cs typeface="Arial" panose="020B0604020202020204" pitchFamily="34" charset="0"/>
              </a:rPr>
              <a:pPr>
                <a:lnSpc>
                  <a:spcPct val="85000"/>
                </a:lnSpc>
                <a:spcBef>
                  <a:spcPct val="20000"/>
                </a:spcBef>
                <a:buClrTx/>
                <a:buFontTx/>
                <a:buNone/>
              </a:pPr>
              <a:t>50</a:t>
            </a:fld>
            <a:endParaRPr lang="en-US" sz="900" smtClean="0">
              <a:cs typeface="Arial" panose="020B0604020202020204" pitchFamily="34" charset="0"/>
            </a:endParaRPr>
          </a:p>
        </p:txBody>
      </p:sp>
      <p:sp>
        <p:nvSpPr>
          <p:cNvPr id="14" name="Rectangle 7"/>
          <p:cNvSpPr>
            <a:spLocks noChangeArrowheads="1"/>
          </p:cNvSpPr>
          <p:nvPr/>
        </p:nvSpPr>
        <p:spPr bwMode="grayWhite">
          <a:xfrm>
            <a:off x="7924800" y="3429000"/>
            <a:ext cx="990600" cy="2209800"/>
          </a:xfrm>
          <a:prstGeom prst="rect">
            <a:avLst/>
          </a:prstGeom>
          <a:noFill/>
          <a:ln w="285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100000"/>
              </a:lnSpc>
              <a:spcBef>
                <a:spcPct val="0"/>
              </a:spcBef>
              <a:buClrTx/>
              <a:buFontTx/>
              <a:buNone/>
            </a:pPr>
            <a:endParaRPr lang="en-US" sz="1800">
              <a:cs typeface="Arial" panose="020B0604020202020204" pitchFamily="34" charset="0"/>
            </a:endParaRPr>
          </a:p>
        </p:txBody>
      </p:sp>
    </p:spTree>
    <p:extLst>
      <p:ext uri="{BB962C8B-B14F-4D97-AF65-F5344CB8AC3E}">
        <p14:creationId xmlns:p14="http://schemas.microsoft.com/office/powerpoint/2010/main" val="330517865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nodeType="afterGroup">
                            <p:stCondLst>
                              <p:cond delay="1000"/>
                            </p:stCondLst>
                            <p:childTnLst>
                              <p:par>
                                <p:cTn id="9" presetID="22" presetClass="entr" presetSubtype="8" fill="hold" grpId="0"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par>
                                <p:cTn id="12" presetID="16" presetClass="entr" presetSubtype="26" fill="hold" grpId="0" nodeType="withEffect">
                                  <p:stCondLst>
                                    <p:cond delay="1000"/>
                                  </p:stCondLst>
                                  <p:childTnLst>
                                    <p:set>
                                      <p:cBhvr>
                                        <p:cTn id="13" dur="1" fill="hold">
                                          <p:stCondLst>
                                            <p:cond delay="0"/>
                                          </p:stCondLst>
                                        </p:cTn>
                                        <p:tgtEl>
                                          <p:spTgt spid="14"/>
                                        </p:tgtEl>
                                        <p:attrNameLst>
                                          <p:attrName>style.visibility</p:attrName>
                                        </p:attrNameLst>
                                      </p:cBhvr>
                                      <p:to>
                                        <p:strVal val="visible"/>
                                      </p:to>
                                    </p:set>
                                    <p:animEffect transition="in" filter="barn(inHorizontal)">
                                      <p:cBhvr>
                                        <p:cTn id="1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4" grpId="0" animBg="1"/>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105"/>
          <p:cNvSpPr>
            <a:spLocks noGrp="1" noChangeArrowheads="1"/>
          </p:cNvSpPr>
          <p:nvPr>
            <p:ph type="dt" sz="quarter" idx="10"/>
          </p:nvPr>
        </p:nvSpPr>
        <p:spPr/>
        <p:txBody>
          <a:bodyPr/>
          <a:lstStyle/>
          <a:p>
            <a:pPr>
              <a:defRPr/>
            </a:pPr>
            <a:r>
              <a:rPr lang="en-US" smtClean="0"/>
              <a:t>12/01/09 - 9pm</a:t>
            </a:r>
          </a:p>
        </p:txBody>
      </p:sp>
      <p:sp>
        <p:nvSpPr>
          <p:cNvPr id="20484" name="Rectangle 106"/>
          <p:cNvSpPr>
            <a:spLocks noGrp="1" noChangeArrowheads="1"/>
          </p:cNvSpPr>
          <p:nvPr>
            <p:ph type="ftr" sz="quarter" idx="11"/>
          </p:nvPr>
        </p:nvSpPr>
        <p:spPr/>
        <p:txBody>
          <a:bodyPr/>
          <a:lstStyle/>
          <a:p>
            <a:pPr>
              <a:defRPr/>
            </a:pPr>
            <a:r>
              <a:rPr lang="en-US" smtClean="0"/>
              <a:t>eSlide – P6466 – The Financial Crisis and the Future of the P/C</a:t>
            </a:r>
          </a:p>
        </p:txBody>
      </p:sp>
      <p:sp>
        <p:nvSpPr>
          <p:cNvPr id="113668"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3AF5DC5B-F6B8-40B2-84D4-591C15945005}" type="slidenum">
              <a:rPr lang="en-US" sz="900" smtClean="0"/>
              <a:pPr>
                <a:lnSpc>
                  <a:spcPct val="85000"/>
                </a:lnSpc>
                <a:spcBef>
                  <a:spcPct val="20000"/>
                </a:spcBef>
                <a:buClrTx/>
                <a:buFontTx/>
                <a:buNone/>
              </a:pPr>
              <a:t>51</a:t>
            </a:fld>
            <a:endParaRPr lang="en-US" sz="900" smtClean="0"/>
          </a:p>
        </p:txBody>
      </p:sp>
      <p:sp>
        <p:nvSpPr>
          <p:cNvPr id="113669" name="Rectangle 2"/>
          <p:cNvSpPr>
            <a:spLocks noGrp="1" noChangeArrowheads="1"/>
          </p:cNvSpPr>
          <p:nvPr>
            <p:ph type="title"/>
          </p:nvPr>
        </p:nvSpPr>
        <p:spPr>
          <a:xfrm>
            <a:off x="612775" y="157163"/>
            <a:ext cx="7064375" cy="860425"/>
          </a:xfrm>
        </p:spPr>
        <p:txBody>
          <a:bodyPr/>
          <a:lstStyle/>
          <a:p>
            <a:r>
              <a:rPr lang="en-US" dirty="0" smtClean="0">
                <a:latin typeface="Arial" panose="020B0604020202020204" pitchFamily="34" charset="0"/>
              </a:rPr>
              <a:t>Distribution of Bond Maturities,</a:t>
            </a:r>
            <a:br>
              <a:rPr lang="en-US" dirty="0" smtClean="0">
                <a:latin typeface="Arial" panose="020B0604020202020204" pitchFamily="34" charset="0"/>
              </a:rPr>
            </a:br>
            <a:r>
              <a:rPr lang="en-US" dirty="0" smtClean="0">
                <a:latin typeface="Arial" panose="020B0604020202020204" pitchFamily="34" charset="0"/>
              </a:rPr>
              <a:t>P/C Insurance Industry, 2004-2013</a:t>
            </a:r>
            <a:endParaRPr lang="en-US" sz="2000" dirty="0" smtClean="0">
              <a:latin typeface="Arial" panose="020B0604020202020204" pitchFamily="34" charset="0"/>
            </a:endParaRPr>
          </a:p>
        </p:txBody>
      </p:sp>
      <p:graphicFrame>
        <p:nvGraphicFramePr>
          <p:cNvPr id="2" name="Object 3"/>
          <p:cNvGraphicFramePr>
            <a:graphicFrameLocks noChangeAspect="1"/>
          </p:cNvGraphicFramePr>
          <p:nvPr>
            <p:extLst/>
          </p:nvPr>
        </p:nvGraphicFramePr>
        <p:xfrm>
          <a:off x="401934" y="793820"/>
          <a:ext cx="8340132" cy="5283130"/>
        </p:xfrm>
        <a:graphic>
          <a:graphicData uri="http://schemas.openxmlformats.org/drawingml/2006/chart">
            <c:chart xmlns:c="http://schemas.openxmlformats.org/drawingml/2006/chart" xmlns:r="http://schemas.openxmlformats.org/officeDocument/2006/relationships" r:id="rId3"/>
          </a:graphicData>
        </a:graphic>
      </p:graphicFrame>
      <p:sp>
        <p:nvSpPr>
          <p:cNvPr id="113671" name="Rectangle 4"/>
          <p:cNvSpPr>
            <a:spLocks noChangeArrowheads="1"/>
          </p:cNvSpPr>
          <p:nvPr/>
        </p:nvSpPr>
        <p:spPr bwMode="auto">
          <a:xfrm>
            <a:off x="0" y="6389688"/>
            <a:ext cx="8121650"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endParaRPr lang="en-US" sz="1100"/>
          </a:p>
          <a:p>
            <a:pPr>
              <a:lnSpc>
                <a:spcPct val="85000"/>
              </a:lnSpc>
              <a:spcBef>
                <a:spcPct val="25000"/>
              </a:spcBef>
              <a:buFont typeface="Wingdings" panose="05000000000000000000" pitchFamily="2" charset="2"/>
              <a:buNone/>
            </a:pPr>
            <a:r>
              <a:rPr lang="en-US" sz="1100"/>
              <a:t>Sources: SNL Financial; Insurance Information Institute. </a:t>
            </a:r>
          </a:p>
        </p:txBody>
      </p:sp>
      <p:sp>
        <p:nvSpPr>
          <p:cNvPr id="113672" name="Rectangle 5"/>
          <p:cNvSpPr>
            <a:spLocks noChangeArrowheads="1"/>
          </p:cNvSpPr>
          <p:nvPr/>
        </p:nvSpPr>
        <p:spPr bwMode="blackWhite">
          <a:xfrm>
            <a:off x="457199" y="5593404"/>
            <a:ext cx="8035047" cy="92169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Tx/>
              <a:buNone/>
            </a:pPr>
            <a:r>
              <a:rPr lang="en-US" sz="1600" b="1" dirty="0">
                <a:solidFill>
                  <a:schemeClr val="bg1"/>
                </a:solidFill>
              </a:rPr>
              <a:t>The main shift over these years has been from bonds with longer maturities to bonds with shorter maturities. The industry </a:t>
            </a:r>
            <a:r>
              <a:rPr lang="en-US" sz="1600" b="1" dirty="0" smtClean="0">
                <a:solidFill>
                  <a:schemeClr val="bg1"/>
                </a:solidFill>
              </a:rPr>
              <a:t>trimmed </a:t>
            </a:r>
            <a:r>
              <a:rPr lang="en-US" sz="1600" b="1" dirty="0">
                <a:solidFill>
                  <a:schemeClr val="bg1"/>
                </a:solidFill>
              </a:rPr>
              <a:t>its holdings of over-10-year </a:t>
            </a:r>
            <a:r>
              <a:rPr lang="en-US" sz="1600" b="1" dirty="0" smtClean="0">
                <a:solidFill>
                  <a:schemeClr val="bg1"/>
                </a:solidFill>
              </a:rPr>
              <a:t>bonds (from 23.0% </a:t>
            </a:r>
            <a:r>
              <a:rPr lang="en-US" sz="1600" b="1" dirty="0">
                <a:solidFill>
                  <a:schemeClr val="bg1"/>
                </a:solidFill>
              </a:rPr>
              <a:t>in </a:t>
            </a:r>
            <a:r>
              <a:rPr lang="en-US" sz="1600" b="1" dirty="0" smtClean="0">
                <a:solidFill>
                  <a:schemeClr val="bg1"/>
                </a:solidFill>
              </a:rPr>
              <a:t>2004 </a:t>
            </a:r>
            <a:r>
              <a:rPr lang="en-US" sz="1600" b="1" dirty="0">
                <a:solidFill>
                  <a:schemeClr val="bg1"/>
                </a:solidFill>
              </a:rPr>
              <a:t>to 15.5% in 2012) and </a:t>
            </a:r>
            <a:r>
              <a:rPr lang="en-US" sz="1600" b="1" dirty="0" smtClean="0">
                <a:solidFill>
                  <a:schemeClr val="bg1"/>
                </a:solidFill>
              </a:rPr>
              <a:t>trimmed </a:t>
            </a:r>
            <a:r>
              <a:rPr lang="en-US" sz="1600" b="1" dirty="0">
                <a:solidFill>
                  <a:schemeClr val="bg1"/>
                </a:solidFill>
              </a:rPr>
              <a:t>bonds in the 5-10-year category (from </a:t>
            </a:r>
            <a:r>
              <a:rPr lang="en-US" sz="1600" b="1" dirty="0" smtClean="0">
                <a:solidFill>
                  <a:schemeClr val="bg1"/>
                </a:solidFill>
              </a:rPr>
              <a:t>32.5% </a:t>
            </a:r>
            <a:r>
              <a:rPr lang="en-US" sz="1600" b="1" dirty="0">
                <a:solidFill>
                  <a:schemeClr val="bg1"/>
                </a:solidFill>
              </a:rPr>
              <a:t>in </a:t>
            </a:r>
            <a:r>
              <a:rPr lang="en-US" sz="1600" b="1" dirty="0" smtClean="0">
                <a:solidFill>
                  <a:schemeClr val="bg1"/>
                </a:solidFill>
              </a:rPr>
              <a:t>2004 </a:t>
            </a:r>
            <a:r>
              <a:rPr lang="en-US" sz="1600" b="1" dirty="0">
                <a:solidFill>
                  <a:schemeClr val="bg1"/>
                </a:solidFill>
              </a:rPr>
              <a:t>to 27.6% in 2012) .</a:t>
            </a:r>
            <a:r>
              <a:rPr lang="en-US" sz="1600" b="1" dirty="0">
                <a:solidFill>
                  <a:srgbClr val="FFFFFF"/>
                </a:solidFill>
              </a:rPr>
              <a:t> </a:t>
            </a:r>
            <a:r>
              <a:rPr lang="en-US" sz="1600" b="1" dirty="0" smtClean="0">
                <a:solidFill>
                  <a:srgbClr val="FFFFFF"/>
                </a:solidFill>
              </a:rPr>
              <a:t>A shift back began in 2013.</a:t>
            </a:r>
            <a:endParaRPr lang="en-US" sz="1600" b="1" dirty="0">
              <a:solidFill>
                <a:srgbClr val="FFFFFF"/>
              </a:solidFill>
            </a:endParaRPr>
          </a:p>
        </p:txBody>
      </p:sp>
    </p:spTree>
    <p:extLst>
      <p:ext uri="{BB962C8B-B14F-4D97-AF65-F5344CB8AC3E}">
        <p14:creationId xmlns:p14="http://schemas.microsoft.com/office/powerpoint/2010/main" val="12383714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chart seriesIdx="-4" categoryIdx="0" bldStep="category"/>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chart seriesIdx="-4" categoryIdx="1" bldStep="category"/>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chart seriesIdx="-4" categoryIdx="2" bldStep="category"/>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chart seriesIdx="-4" categoryIdx="3" bldStep="category"/>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graphicEl>
                                              <a:chart seriesIdx="-4" categoryIdx="4" bldStep="category"/>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graphicEl>
                                              <a:chart seriesIdx="-4" categoryIdx="5" bldStep="category"/>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graphicEl>
                                              <a:chart seriesIdx="-4" categoryIdx="6" bldStep="category"/>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graphicEl>
                                              <a:chart seriesIdx="-4" categoryIdx="7" bldStep="category"/>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graphicEl>
                                              <a:chart seriesIdx="-4" categoryIdx="8" bldStep="category"/>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graphicEl>
                                              <a:chart seriesIdx="-4" categoryIdx="9" bldStep="category"/>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category" animBg="0"/>
        </p:bldSub>
      </p:bldGraphic>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idx="4294967295"/>
          </p:nvPr>
        </p:nvSpPr>
        <p:spPr/>
        <p:txBody>
          <a:bodyPr/>
          <a:lstStyle/>
          <a:p>
            <a:r>
              <a:rPr lang="en-US" dirty="0" smtClean="0">
                <a:latin typeface="Arial" pitchFamily="34" charset="0"/>
              </a:rPr>
              <a:t>Bonds Rated NAIC Quality Category 3-6 as a Percent of Total Bonds, 2003–2013</a:t>
            </a:r>
            <a:endParaRPr lang="en-US" baseline="30000" dirty="0" smtClean="0">
              <a:latin typeface="Arial" pitchFamily="34" charset="0"/>
            </a:endParaRPr>
          </a:p>
        </p:txBody>
      </p:sp>
      <p:graphicFrame>
        <p:nvGraphicFramePr>
          <p:cNvPr id="14338" name="Object 3"/>
          <p:cNvGraphicFramePr>
            <a:graphicFrameLocks/>
          </p:cNvGraphicFramePr>
          <p:nvPr>
            <p:extLst/>
          </p:nvPr>
        </p:nvGraphicFramePr>
        <p:xfrm>
          <a:off x="260350" y="1211263"/>
          <a:ext cx="8451850" cy="3663950"/>
        </p:xfrm>
        <a:graphic>
          <a:graphicData uri="http://schemas.openxmlformats.org/presentationml/2006/ole">
            <mc:AlternateContent xmlns:mc="http://schemas.openxmlformats.org/markup-compatibility/2006">
              <mc:Choice xmlns:v="urn:schemas-microsoft-com:vml" Requires="v">
                <p:oleObj spid="_x0000_s190482" name="Chart" r:id="rId4" imgW="8429743" imgH="3638552" progId="MSGraph.Chart.8">
                  <p:embed followColorScheme="full"/>
                </p:oleObj>
              </mc:Choice>
              <mc:Fallback>
                <p:oleObj name="Chart" r:id="rId4" imgW="8429743" imgH="3638552" progId="MSGraph.Chart.8">
                  <p:embed followColorScheme="full"/>
                  <p:pic>
                    <p:nvPicPr>
                      <p:cNvPr id="0" name=""/>
                      <p:cNvPicPr>
                        <a:picLocks noChangeArrowheads="1"/>
                      </p:cNvPicPr>
                      <p:nvPr/>
                    </p:nvPicPr>
                    <p:blipFill>
                      <a:blip r:embed="rId5"/>
                      <a:srcRect/>
                      <a:stretch>
                        <a:fillRect/>
                      </a:stretch>
                    </p:blipFill>
                    <p:spPr bwMode="auto">
                      <a:xfrm>
                        <a:off x="260350" y="1211263"/>
                        <a:ext cx="8451850" cy="366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2692" name="Rectangle 4"/>
          <p:cNvSpPr>
            <a:spLocks noChangeArrowheads="1"/>
          </p:cNvSpPr>
          <p:nvPr/>
        </p:nvSpPr>
        <p:spPr bwMode="blackWhite">
          <a:xfrm>
            <a:off x="484188" y="5078413"/>
            <a:ext cx="8283575" cy="1173162"/>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dirty="0">
                <a:solidFill>
                  <a:srgbClr val="FFFFFF"/>
                </a:solidFill>
              </a:rPr>
              <a:t>There are many ways to capture higher yields on bond portfolios.</a:t>
            </a:r>
            <a:br>
              <a:rPr lang="en-US" b="1" dirty="0">
                <a:solidFill>
                  <a:srgbClr val="FFFFFF"/>
                </a:solidFill>
              </a:rPr>
            </a:br>
            <a:r>
              <a:rPr lang="en-US" b="1" dirty="0">
                <a:solidFill>
                  <a:srgbClr val="FFFFFF"/>
                </a:solidFill>
              </a:rPr>
              <a:t>One is to accept greater risk, as measured by NAIC bond ratings.</a:t>
            </a:r>
            <a:br>
              <a:rPr lang="en-US" b="1" dirty="0">
                <a:solidFill>
                  <a:srgbClr val="FFFFFF"/>
                </a:solidFill>
              </a:rPr>
            </a:br>
            <a:r>
              <a:rPr lang="en-US" b="1" dirty="0">
                <a:solidFill>
                  <a:srgbClr val="FFFFFF"/>
                </a:solidFill>
              </a:rPr>
              <a:t>The ratings range from 1 to 6, with the highest quality rated 1.</a:t>
            </a:r>
            <a:br>
              <a:rPr lang="en-US" b="1" dirty="0">
                <a:solidFill>
                  <a:srgbClr val="FFFFFF"/>
                </a:solidFill>
              </a:rPr>
            </a:br>
            <a:r>
              <a:rPr lang="en-US" b="1" dirty="0">
                <a:solidFill>
                  <a:srgbClr val="FFFFFF"/>
                </a:solidFill>
              </a:rPr>
              <a:t>Even </a:t>
            </a:r>
            <a:r>
              <a:rPr lang="en-US" b="1">
                <a:solidFill>
                  <a:srgbClr val="FFFFFF"/>
                </a:solidFill>
              </a:rPr>
              <a:t>in </a:t>
            </a:r>
            <a:r>
              <a:rPr lang="en-US" b="1" smtClean="0">
                <a:solidFill>
                  <a:srgbClr val="FFFFFF"/>
                </a:solidFill>
              </a:rPr>
              <a:t>2012-13, over 95% </a:t>
            </a:r>
            <a:r>
              <a:rPr lang="en-US" b="1" dirty="0">
                <a:solidFill>
                  <a:srgbClr val="FFFFFF"/>
                </a:solidFill>
              </a:rPr>
              <a:t>of the industry’s bonds were rated 1 or 2.</a:t>
            </a:r>
          </a:p>
        </p:txBody>
      </p:sp>
      <p:sp>
        <p:nvSpPr>
          <p:cNvPr id="14341" name="Rectangle 5"/>
          <p:cNvSpPr>
            <a:spLocks noChangeArrowheads="1"/>
          </p:cNvSpPr>
          <p:nvPr/>
        </p:nvSpPr>
        <p:spPr bwMode="auto">
          <a:xfrm>
            <a:off x="268288" y="6348413"/>
            <a:ext cx="6132512" cy="290512"/>
          </a:xfrm>
          <a:prstGeom prst="rect">
            <a:avLst/>
          </a:prstGeom>
          <a:noFill/>
          <a:ln w="9525" algn="ctr">
            <a:noFill/>
            <a:miter lim="800000"/>
            <a:headEnd/>
            <a:tailEnd/>
          </a:ln>
        </p:spPr>
        <p:txBody>
          <a:bodyPr lIns="365760" tIns="0" rIns="0" bIns="137160" anchor="b">
            <a:spAutoFit/>
          </a:bodyPr>
          <a:lstStyle/>
          <a:p>
            <a:pPr marL="133350" indent="-133350" eaLnBrk="0" hangingPunct="0">
              <a:lnSpc>
                <a:spcPct val="90000"/>
              </a:lnSpc>
              <a:buClr>
                <a:schemeClr val="accent2"/>
              </a:buClr>
              <a:buFont typeface="Wingdings" pitchFamily="2" charset="2"/>
              <a:buNone/>
              <a:tabLst>
                <a:tab pos="112713" algn="r"/>
              </a:tabLst>
            </a:pPr>
            <a:r>
              <a:rPr lang="en-US" sz="1100"/>
              <a:t>Sources: SNL Financial; Insurance Information Institute.</a:t>
            </a:r>
          </a:p>
        </p:txBody>
      </p:sp>
      <p:sp>
        <p:nvSpPr>
          <p:cNvPr id="7" name="AutoShape 38"/>
          <p:cNvSpPr>
            <a:spLocks noChangeArrowheads="1"/>
          </p:cNvSpPr>
          <p:nvPr/>
        </p:nvSpPr>
        <p:spPr bwMode="blackWhite">
          <a:xfrm>
            <a:off x="2590801" y="1143001"/>
            <a:ext cx="3638550" cy="838200"/>
          </a:xfrm>
          <a:prstGeom prst="wedgeRectCallout">
            <a:avLst>
              <a:gd name="adj1" fmla="val 79097"/>
              <a:gd name="adj2" fmla="val 36540"/>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dirty="0">
                <a:solidFill>
                  <a:schemeClr val="bg1"/>
                </a:solidFill>
              </a:rPr>
              <a:t>From 2006-07 to year-end </a:t>
            </a:r>
            <a:r>
              <a:rPr lang="en-US" sz="1600" b="1" dirty="0" smtClean="0">
                <a:solidFill>
                  <a:schemeClr val="bg1"/>
                </a:solidFill>
              </a:rPr>
              <a:t>2012, </a:t>
            </a:r>
            <a:r>
              <a:rPr lang="en-US" sz="1600" b="1" dirty="0">
                <a:solidFill>
                  <a:schemeClr val="bg1"/>
                </a:solidFill>
              </a:rPr>
              <a:t>the percentage of lower-quality bonds in P/C industry portfolios </a:t>
            </a:r>
            <a:r>
              <a:rPr lang="en-US" sz="1600" b="1" dirty="0" smtClean="0">
                <a:solidFill>
                  <a:schemeClr val="bg1"/>
                </a:solidFill>
              </a:rPr>
              <a:t>doubled</a:t>
            </a:r>
            <a:endParaRPr lang="en-US" sz="1600" b="1" dirty="0">
              <a:solidFill>
                <a:schemeClr val="bg1"/>
              </a:solidFill>
            </a:endParaRPr>
          </a:p>
        </p:txBody>
      </p:sp>
    </p:spTree>
    <p:extLst>
      <p:ext uri="{BB962C8B-B14F-4D97-AF65-F5344CB8AC3E}">
        <p14:creationId xmlns:p14="http://schemas.microsoft.com/office/powerpoint/2010/main" val="406511141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242692"/>
                                        </p:tgtEl>
                                        <p:attrNameLst>
                                          <p:attrName>style.visibility</p:attrName>
                                        </p:attrNameLst>
                                      </p:cBhvr>
                                      <p:to>
                                        <p:strVal val="visible"/>
                                      </p:to>
                                    </p:set>
                                    <p:anim calcmode="lin" valueType="num">
                                      <p:cBhvr>
                                        <p:cTn id="7" dur="500" fill="hold"/>
                                        <p:tgtEl>
                                          <p:spTgt spid="242692"/>
                                        </p:tgtEl>
                                        <p:attrNameLst>
                                          <p:attrName>ppt_w</p:attrName>
                                        </p:attrNameLst>
                                      </p:cBhvr>
                                      <p:tavLst>
                                        <p:tav tm="0">
                                          <p:val>
                                            <p:fltVal val="0"/>
                                          </p:val>
                                        </p:tav>
                                        <p:tav tm="100000">
                                          <p:val>
                                            <p:strVal val="#ppt_w"/>
                                          </p:val>
                                        </p:tav>
                                      </p:tavLst>
                                    </p:anim>
                                    <p:anim calcmode="lin" valueType="num">
                                      <p:cBhvr>
                                        <p:cTn id="8" dur="500" fill="hold"/>
                                        <p:tgtEl>
                                          <p:spTgt spid="242692"/>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2" presetClass="entr" presetSubtype="8" fill="hold" grpId="0" nodeType="afterEffect">
                                  <p:stCondLst>
                                    <p:cond delay="50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2" grpId="0" animBg="1"/>
      <p:bldP spid="7"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7699" name="Rectangle 3"/>
          <p:cNvSpPr>
            <a:spLocks noChangeArrowheads="1"/>
          </p:cNvSpPr>
          <p:nvPr/>
        </p:nvSpPr>
        <p:spPr bwMode="blackWhite">
          <a:xfrm>
            <a:off x="685800" y="2327275"/>
            <a:ext cx="7772400" cy="14700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lvl1pPr defTabSz="114300">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defTabSz="11430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defTabSz="1143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defTabSz="1143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defTabSz="1143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defTabSz="1143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eaLnBrk="1" hangingPunct="1">
              <a:lnSpc>
                <a:spcPct val="95000"/>
              </a:lnSpc>
              <a:spcBef>
                <a:spcPct val="25000"/>
              </a:spcBef>
              <a:buClrTx/>
              <a:buFontTx/>
              <a:buNone/>
            </a:pPr>
            <a:r>
              <a:rPr lang="en-US" sz="6000" b="1">
                <a:solidFill>
                  <a:srgbClr val="FFFFFF"/>
                </a:solidFill>
              </a:rPr>
              <a:t>www.iii.org</a:t>
            </a:r>
          </a:p>
        </p:txBody>
      </p:sp>
      <p:sp>
        <p:nvSpPr>
          <p:cNvPr id="2077700" name="Rectangle 4"/>
          <p:cNvSpPr>
            <a:spLocks noChangeArrowheads="1"/>
          </p:cNvSpPr>
          <p:nvPr/>
        </p:nvSpPr>
        <p:spPr bwMode="auto">
          <a:xfrm>
            <a:off x="161925" y="4232275"/>
            <a:ext cx="8696325"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25000"/>
              </a:spcBef>
              <a:buFont typeface="Wingdings" panose="05000000000000000000" pitchFamily="2" charset="2"/>
              <a:buNone/>
            </a:pPr>
            <a:r>
              <a:rPr lang="en-US" sz="3600" b="1" i="1">
                <a:solidFill>
                  <a:srgbClr val="225A7A"/>
                </a:solidFill>
              </a:rPr>
              <a:t>Thank you for your time</a:t>
            </a:r>
            <a:br>
              <a:rPr lang="en-US" sz="3600" b="1" i="1">
                <a:solidFill>
                  <a:srgbClr val="225A7A"/>
                </a:solidFill>
              </a:rPr>
            </a:br>
            <a:r>
              <a:rPr lang="en-US" sz="3600" b="1" i="1">
                <a:solidFill>
                  <a:srgbClr val="225A7A"/>
                </a:solidFill>
              </a:rPr>
              <a:t>and your attention!</a:t>
            </a:r>
            <a:r>
              <a:rPr lang="en-US" sz="3600" b="1" i="1">
                <a:solidFill>
                  <a:srgbClr val="00B050"/>
                </a:solidFill>
              </a:rPr>
              <a:t> </a:t>
            </a:r>
            <a:endParaRPr lang="en-US" sz="3600" b="1" i="1">
              <a:solidFill>
                <a:srgbClr val="C00000"/>
              </a:solidFill>
            </a:endParaRPr>
          </a:p>
        </p:txBody>
      </p:sp>
      <p:sp>
        <p:nvSpPr>
          <p:cNvPr id="2077702" name="Rectangle 6"/>
          <p:cNvSpPr>
            <a:spLocks noChangeArrowheads="1"/>
          </p:cNvSpPr>
          <p:nvPr/>
        </p:nvSpPr>
        <p:spPr bwMode="auto">
          <a:xfrm>
            <a:off x="668338" y="1597025"/>
            <a:ext cx="780732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a:lnSpc>
                <a:spcPct val="90000"/>
              </a:lnSpc>
              <a:spcBef>
                <a:spcPct val="100000"/>
              </a:spcBef>
              <a:buClr>
                <a:schemeClr val="accent2"/>
              </a:buClr>
              <a:buFont typeface="Wingdings" panose="05000000000000000000" pitchFamily="2" charset="2"/>
              <a:buChar char="n"/>
              <a:tabLst>
                <a:tab pos="6172200" algn="l"/>
              </a:tabLst>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tabLst>
                <a:tab pos="6172200" algn="l"/>
              </a:tabLst>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tabLst>
                <a:tab pos="6172200" algn="l"/>
              </a:tabLst>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tabLst>
                <a:tab pos="6172200" algn="l"/>
              </a:tabLst>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tabLst>
                <a:tab pos="6172200" algn="l"/>
              </a:tabLst>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tabLst>
                <a:tab pos="6172200" algn="l"/>
              </a:tabLst>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tabLst>
                <a:tab pos="6172200" algn="l"/>
              </a:tabLst>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tabLst>
                <a:tab pos="6172200" algn="l"/>
              </a:tabLst>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tabLst>
                <a:tab pos="6172200" algn="l"/>
              </a:tabLst>
              <a:defRPr sz="1600">
                <a:solidFill>
                  <a:schemeClr val="tx1"/>
                </a:solidFill>
                <a:latin typeface="Arial" panose="020B0604020202020204" pitchFamily="34" charset="0"/>
              </a:defRPr>
            </a:lvl9pPr>
          </a:lstStyle>
          <a:p>
            <a:pPr algn="ctr">
              <a:spcBef>
                <a:spcPct val="25000"/>
              </a:spcBef>
              <a:buFont typeface="Wingdings" panose="05000000000000000000" pitchFamily="2" charset="2"/>
              <a:buNone/>
            </a:pPr>
            <a:r>
              <a:rPr lang="en-US" sz="2800" b="1">
                <a:solidFill>
                  <a:srgbClr val="225A7A"/>
                </a:solidFill>
              </a:rPr>
              <a:t>Insurance Information Institute Online:</a:t>
            </a:r>
          </a:p>
        </p:txBody>
      </p:sp>
      <p:sp>
        <p:nvSpPr>
          <p:cNvPr id="5" name="Date Placeholder 4"/>
          <p:cNvSpPr>
            <a:spLocks noGrp="1"/>
          </p:cNvSpPr>
          <p:nvPr>
            <p:ph type="dt" sz="quarter" idx="10"/>
          </p:nvPr>
        </p:nvSpPr>
        <p:spPr/>
        <p:txBody>
          <a:bodyPr/>
          <a:lstStyle/>
          <a:p>
            <a:pPr>
              <a:defRPr/>
            </a:pPr>
            <a:r>
              <a:rPr lang="en-US"/>
              <a:t>12/01/09 - 9pm</a:t>
            </a:r>
          </a:p>
        </p:txBody>
      </p:sp>
      <p:sp>
        <p:nvSpPr>
          <p:cNvPr id="1321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DD8D40ED-B17A-4A43-8C3D-E14F010726FA}" type="slidenum">
              <a:rPr lang="en-US" sz="900" smtClean="0"/>
              <a:pPr>
                <a:lnSpc>
                  <a:spcPct val="85000"/>
                </a:lnSpc>
                <a:spcBef>
                  <a:spcPct val="20000"/>
                </a:spcBef>
                <a:buClrTx/>
                <a:buFontTx/>
                <a:buNone/>
              </a:pPr>
              <a:t>53</a:t>
            </a:fld>
            <a:endParaRPr lang="en-US" sz="900" smtClean="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77702"/>
                                        </p:tgtEl>
                                        <p:attrNameLst>
                                          <p:attrName>style.visibility</p:attrName>
                                        </p:attrNameLst>
                                      </p:cBhvr>
                                      <p:to>
                                        <p:strVal val="visible"/>
                                      </p:to>
                                    </p:set>
                                    <p:animEffect transition="in" filter="fade">
                                      <p:cBhvr>
                                        <p:cTn id="7" dur="1000"/>
                                        <p:tgtEl>
                                          <p:spTgt spid="2077702"/>
                                        </p:tgtEl>
                                      </p:cBhvr>
                                    </p:animEffect>
                                  </p:childTnLst>
                                </p:cTn>
                              </p:par>
                              <p:par>
                                <p:cTn id="8" presetID="37" presetClass="entr" presetSubtype="0" fill="hold" grpId="0" nodeType="withEffect">
                                  <p:stCondLst>
                                    <p:cond delay="0"/>
                                  </p:stCondLst>
                                  <p:childTnLst>
                                    <p:set>
                                      <p:cBhvr>
                                        <p:cTn id="9" dur="1" fill="hold">
                                          <p:stCondLst>
                                            <p:cond delay="0"/>
                                          </p:stCondLst>
                                        </p:cTn>
                                        <p:tgtEl>
                                          <p:spTgt spid="2077699"/>
                                        </p:tgtEl>
                                        <p:attrNameLst>
                                          <p:attrName>style.visibility</p:attrName>
                                        </p:attrNameLst>
                                      </p:cBhvr>
                                      <p:to>
                                        <p:strVal val="visible"/>
                                      </p:to>
                                    </p:set>
                                    <p:animEffect transition="in" filter="fade">
                                      <p:cBhvr>
                                        <p:cTn id="10" dur="1000"/>
                                        <p:tgtEl>
                                          <p:spTgt spid="2077699"/>
                                        </p:tgtEl>
                                      </p:cBhvr>
                                    </p:animEffect>
                                    <p:anim calcmode="lin" valueType="num">
                                      <p:cBhvr>
                                        <p:cTn id="11" dur="1000" fill="hold"/>
                                        <p:tgtEl>
                                          <p:spTgt spid="2077699"/>
                                        </p:tgtEl>
                                        <p:attrNameLst>
                                          <p:attrName>ppt_x</p:attrName>
                                        </p:attrNameLst>
                                      </p:cBhvr>
                                      <p:tavLst>
                                        <p:tav tm="0">
                                          <p:val>
                                            <p:strVal val="#ppt_x"/>
                                          </p:val>
                                        </p:tav>
                                        <p:tav tm="100000">
                                          <p:val>
                                            <p:strVal val="#ppt_x"/>
                                          </p:val>
                                        </p:tav>
                                      </p:tavLst>
                                    </p:anim>
                                    <p:anim calcmode="lin" valueType="num">
                                      <p:cBhvr>
                                        <p:cTn id="12" dur="900" decel="100000" fill="hold"/>
                                        <p:tgtEl>
                                          <p:spTgt spid="2077699"/>
                                        </p:tgtEl>
                                        <p:attrNameLst>
                                          <p:attrName>ppt_y</p:attrName>
                                        </p:attrNameLst>
                                      </p:cBhvr>
                                      <p:tavLst>
                                        <p:tav tm="0">
                                          <p:val>
                                            <p:strVal val="#ppt_y+1"/>
                                          </p:val>
                                        </p:tav>
                                        <p:tav tm="100000">
                                          <p:val>
                                            <p:strVal val="#ppt_y-.03"/>
                                          </p:val>
                                        </p:tav>
                                      </p:tavLst>
                                    </p:anim>
                                    <p:anim calcmode="lin" valueType="num">
                                      <p:cBhvr>
                                        <p:cTn id="13" dur="100" accel="100000" fill="hold">
                                          <p:stCondLst>
                                            <p:cond delay="900"/>
                                          </p:stCondLst>
                                        </p:cTn>
                                        <p:tgtEl>
                                          <p:spTgt spid="2077699"/>
                                        </p:tgtEl>
                                        <p:attrNameLst>
                                          <p:attrName>ppt_y</p:attrName>
                                        </p:attrNameLst>
                                      </p:cBhvr>
                                      <p:tavLst>
                                        <p:tav tm="0">
                                          <p:val>
                                            <p:strVal val="#ppt_y-.03"/>
                                          </p:val>
                                        </p:tav>
                                        <p:tav tm="100000">
                                          <p:val>
                                            <p:strVal val="#ppt_y"/>
                                          </p:val>
                                        </p:tav>
                                      </p:tavLst>
                                    </p:anim>
                                  </p:childTnLst>
                                </p:cTn>
                              </p:par>
                            </p:childTnLst>
                          </p:cTn>
                        </p:par>
                        <p:par>
                          <p:cTn id="14" fill="hold" nodeType="afterGroup">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2077700"/>
                                        </p:tgtEl>
                                        <p:attrNameLst>
                                          <p:attrName>style.visibility</p:attrName>
                                        </p:attrNameLst>
                                      </p:cBhvr>
                                      <p:to>
                                        <p:strVal val="visible"/>
                                      </p:to>
                                    </p:set>
                                    <p:animEffect transition="in" filter="fade">
                                      <p:cBhvr>
                                        <p:cTn id="17" dur="1000"/>
                                        <p:tgtEl>
                                          <p:spTgt spid="2077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7699" grpId="0" animBg="1"/>
      <p:bldP spid="2077700" grpId="0"/>
      <p:bldP spid="207770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773349" y="134938"/>
            <a:ext cx="6921230" cy="860425"/>
          </a:xfrm>
        </p:spPr>
        <p:txBody>
          <a:bodyPr/>
          <a:lstStyle/>
          <a:p>
            <a:r>
              <a:rPr lang="en-US" dirty="0" smtClean="0">
                <a:latin typeface="Arial" panose="020B0604020202020204" pitchFamily="34" charset="0"/>
              </a:rPr>
              <a:t>P/C Industry Net Income After Taxes</a:t>
            </a:r>
            <a:r>
              <a:rPr lang="en-US" smtClean="0">
                <a:latin typeface="Arial" panose="020B0604020202020204" pitchFamily="34" charset="0"/>
              </a:rPr>
              <a:t/>
            </a:r>
            <a:br>
              <a:rPr lang="en-US" smtClean="0">
                <a:latin typeface="Arial" panose="020B0604020202020204" pitchFamily="34" charset="0"/>
              </a:rPr>
            </a:br>
            <a:r>
              <a:rPr lang="en-US" smtClean="0">
                <a:latin typeface="Arial" panose="020B0604020202020204" pitchFamily="34" charset="0"/>
              </a:rPr>
              <a:t>1991–2014:1H</a:t>
            </a:r>
            <a:endParaRPr lang="en-US" dirty="0" smtClean="0">
              <a:latin typeface="Arial" panose="020B0604020202020204" pitchFamily="34" charset="0"/>
            </a:endParaRPr>
          </a:p>
        </p:txBody>
      </p:sp>
      <p:sp>
        <p:nvSpPr>
          <p:cNvPr id="14339" name="Text Box 5"/>
          <p:cNvSpPr txBox="1">
            <a:spLocks noChangeArrowheads="1"/>
          </p:cNvSpPr>
          <p:nvPr/>
        </p:nvSpPr>
        <p:spPr bwMode="auto">
          <a:xfrm>
            <a:off x="1095375" y="1138238"/>
            <a:ext cx="2374900" cy="20335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98438" indent="-198438">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2005 ROE*= 9.6%</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2006 ROE = 12.7%</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2007 ROE = 10.9%</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2008 ROE = 0.1%</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2009 ROE = 5.0%</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2010 ROE = 6.6%</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2011 ROAS</a:t>
            </a:r>
            <a:r>
              <a:rPr lang="en-US" sz="1300" baseline="30000" dirty="0">
                <a:solidFill>
                  <a:srgbClr val="000000"/>
                </a:solidFill>
              </a:rPr>
              <a:t>1</a:t>
            </a:r>
            <a:r>
              <a:rPr lang="en-US" sz="1300" dirty="0">
                <a:solidFill>
                  <a:srgbClr val="000000"/>
                </a:solidFill>
              </a:rPr>
              <a:t> = 3.5%</a:t>
            </a:r>
          </a:p>
          <a:p>
            <a:pPr>
              <a:lnSpc>
                <a:spcPct val="90000"/>
              </a:lnSpc>
              <a:spcBef>
                <a:spcPct val="20000"/>
              </a:spcBef>
              <a:buClr>
                <a:srgbClr val="FF6801"/>
              </a:buClr>
              <a:buFont typeface="Wingdings" panose="05000000000000000000" pitchFamily="2" charset="2"/>
              <a:buChar char="n"/>
            </a:pPr>
            <a:r>
              <a:rPr lang="en-US" sz="1300" dirty="0">
                <a:solidFill>
                  <a:srgbClr val="000000"/>
                </a:solidFill>
              </a:rPr>
              <a:t>2012 ROAS</a:t>
            </a:r>
            <a:r>
              <a:rPr lang="en-US" sz="1300" baseline="30000" dirty="0">
                <a:solidFill>
                  <a:srgbClr val="000000"/>
                </a:solidFill>
              </a:rPr>
              <a:t>1</a:t>
            </a:r>
            <a:r>
              <a:rPr lang="en-US" sz="1300" dirty="0">
                <a:solidFill>
                  <a:srgbClr val="000000"/>
                </a:solidFill>
              </a:rPr>
              <a:t> = 5.9%</a:t>
            </a:r>
          </a:p>
          <a:p>
            <a:pPr>
              <a:lnSpc>
                <a:spcPct val="90000"/>
              </a:lnSpc>
              <a:spcBef>
                <a:spcPct val="20000"/>
              </a:spcBef>
              <a:buClr>
                <a:srgbClr val="FF6801"/>
              </a:buClr>
              <a:buFont typeface="Wingdings" panose="05000000000000000000" pitchFamily="2" charset="2"/>
              <a:buChar char="n"/>
            </a:pPr>
            <a:r>
              <a:rPr lang="en-US" sz="1300" dirty="0" smtClean="0">
                <a:solidFill>
                  <a:srgbClr val="000000"/>
                </a:solidFill>
              </a:rPr>
              <a:t>2013 </a:t>
            </a:r>
            <a:r>
              <a:rPr lang="en-US" sz="1300" dirty="0">
                <a:solidFill>
                  <a:srgbClr val="000000"/>
                </a:solidFill>
              </a:rPr>
              <a:t>ROAS</a:t>
            </a:r>
            <a:r>
              <a:rPr lang="en-US" sz="1300" baseline="30000" dirty="0">
                <a:solidFill>
                  <a:srgbClr val="000000"/>
                </a:solidFill>
              </a:rPr>
              <a:t>1</a:t>
            </a:r>
            <a:r>
              <a:rPr lang="en-US" sz="1300" dirty="0">
                <a:solidFill>
                  <a:srgbClr val="000000"/>
                </a:solidFill>
              </a:rPr>
              <a:t> = </a:t>
            </a:r>
            <a:r>
              <a:rPr lang="en-US" sz="1300" dirty="0" smtClean="0">
                <a:solidFill>
                  <a:srgbClr val="000000"/>
                </a:solidFill>
              </a:rPr>
              <a:t>10.3%</a:t>
            </a:r>
            <a:endParaRPr lang="en-US" sz="1300" dirty="0">
              <a:solidFill>
                <a:srgbClr val="000000"/>
              </a:solidFill>
            </a:endParaRPr>
          </a:p>
        </p:txBody>
      </p:sp>
      <p:sp>
        <p:nvSpPr>
          <p:cNvPr id="14340" name="Rectangle 5"/>
          <p:cNvSpPr>
            <a:spLocks noChangeArrowheads="1"/>
          </p:cNvSpPr>
          <p:nvPr/>
        </p:nvSpPr>
        <p:spPr bwMode="auto">
          <a:xfrm>
            <a:off x="0" y="6249988"/>
            <a:ext cx="86106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rgbClr val="FF6801"/>
              </a:buClr>
              <a:buFont typeface="Arial" panose="020B0604020202020204" pitchFamily="34" charset="0"/>
              <a:buChar char="•"/>
            </a:pPr>
            <a:r>
              <a:rPr lang="en-US" sz="1100" dirty="0">
                <a:solidFill>
                  <a:srgbClr val="000000"/>
                </a:solidFill>
              </a:rPr>
              <a:t>ROE figures are GAAP; </a:t>
            </a:r>
            <a:r>
              <a:rPr lang="en-US" sz="1100" baseline="30000" dirty="0">
                <a:solidFill>
                  <a:srgbClr val="000000"/>
                </a:solidFill>
              </a:rPr>
              <a:t>1</a:t>
            </a:r>
            <a:r>
              <a:rPr lang="en-US" sz="1100" dirty="0">
                <a:solidFill>
                  <a:srgbClr val="000000"/>
                </a:solidFill>
              </a:rPr>
              <a:t>Return on avg. surplus.  Excluding Mortgage &amp; Financial Guaranty insurers yields a 8.9% ROAS through 2013:Q3, 6.2% ROAS in 2012, 4.7% ROAS for 2011, 7.6% for 2010 and 7.4% for 2009.</a:t>
            </a:r>
          </a:p>
          <a:p>
            <a:pPr>
              <a:lnSpc>
                <a:spcPct val="85000"/>
              </a:lnSpc>
              <a:spcBef>
                <a:spcPct val="25000"/>
              </a:spcBef>
              <a:buClr>
                <a:srgbClr val="FF6801"/>
              </a:buClr>
            </a:pPr>
            <a:r>
              <a:rPr lang="en-US" sz="1100" dirty="0">
                <a:solidFill>
                  <a:srgbClr val="000000"/>
                </a:solidFill>
              </a:rPr>
              <a:t>Sources: A.M. Best, </a:t>
            </a:r>
            <a:r>
              <a:rPr lang="en-US" sz="1100" dirty="0" smtClean="0">
                <a:solidFill>
                  <a:srgbClr val="000000"/>
                </a:solidFill>
              </a:rPr>
              <a:t>ISO; Insurance </a:t>
            </a:r>
            <a:r>
              <a:rPr lang="en-US" sz="1100" dirty="0">
                <a:solidFill>
                  <a:srgbClr val="000000"/>
                </a:solidFill>
              </a:rPr>
              <a:t>Information Institute</a:t>
            </a:r>
          </a:p>
        </p:txBody>
      </p:sp>
      <p:graphicFrame>
        <p:nvGraphicFramePr>
          <p:cNvPr id="14341" name="Object 3"/>
          <p:cNvGraphicFramePr>
            <a:graphicFrameLocks/>
          </p:cNvGraphicFramePr>
          <p:nvPr>
            <p:extLst>
              <p:ext uri="{D42A27DB-BD31-4B8C-83A1-F6EECF244321}">
                <p14:modId xmlns:p14="http://schemas.microsoft.com/office/powerpoint/2010/main" val="4189257095"/>
              </p:ext>
            </p:extLst>
          </p:nvPr>
        </p:nvGraphicFramePr>
        <p:xfrm>
          <a:off x="206375" y="1474788"/>
          <a:ext cx="8701088" cy="4903787"/>
        </p:xfrm>
        <a:graphic>
          <a:graphicData uri="http://schemas.openxmlformats.org/presentationml/2006/ole">
            <mc:AlternateContent xmlns:mc="http://schemas.openxmlformats.org/markup-compatibility/2006">
              <mc:Choice xmlns:v="urn:schemas-microsoft-com:vml" Requires="v">
                <p:oleObj spid="_x0000_s145451" name="Chart" r:id="rId5" imgW="8724833" imgH="5057822" progId="MSGraph.Chart.8">
                  <p:embed followColorScheme="full"/>
                </p:oleObj>
              </mc:Choice>
              <mc:Fallback>
                <p:oleObj name="Chart" r:id="rId5" imgW="8724833" imgH="5057822" progId="MSGraph.Chart.8">
                  <p:embed followColorScheme="full"/>
                  <p:pic>
                    <p:nvPicPr>
                      <p:cNvPr id="0" name=""/>
                      <p:cNvPicPr>
                        <a:picLocks noChangeArrowheads="1"/>
                      </p:cNvPicPr>
                      <p:nvPr/>
                    </p:nvPicPr>
                    <p:blipFill>
                      <a:blip r:embed="rId6"/>
                      <a:srcRect/>
                      <a:stretch>
                        <a:fillRect/>
                      </a:stretch>
                    </p:blipFill>
                    <p:spPr bwMode="auto">
                      <a:xfrm>
                        <a:off x="206375" y="1474788"/>
                        <a:ext cx="8701088" cy="490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PPTShape_0"/>
          <p:cNvSpPr>
            <a:spLocks noChangeArrowheads="1"/>
          </p:cNvSpPr>
          <p:nvPr/>
        </p:nvSpPr>
        <p:spPr bwMode="blackWhite">
          <a:xfrm>
            <a:off x="6510130" y="1003300"/>
            <a:ext cx="1679713" cy="661175"/>
          </a:xfrm>
          <a:prstGeom prst="wedgeRectCallout">
            <a:avLst>
              <a:gd name="adj1" fmla="val 48161"/>
              <a:gd name="adj2" fmla="val 138077"/>
            </a:avLst>
          </a:prstGeom>
          <a:solidFill>
            <a:schemeClr val="tx2"/>
          </a:soli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rgbClr val="FFFFFF"/>
              </a:buClr>
              <a:buFont typeface="Wingdings" panose="05000000000000000000" pitchFamily="2" charset="2"/>
              <a:buNone/>
            </a:pPr>
            <a:r>
              <a:rPr lang="en-US" sz="1400" b="1" dirty="0"/>
              <a:t>Net income </a:t>
            </a:r>
            <a:r>
              <a:rPr lang="en-US" sz="1400" b="1" dirty="0" smtClean="0"/>
              <a:t>rose strongly (+81.9%) vs. 2012</a:t>
            </a:r>
            <a:endParaRPr lang="en-US" sz="1400" b="1" dirty="0"/>
          </a:p>
        </p:txBody>
      </p:sp>
      <p:sp>
        <p:nvSpPr>
          <p:cNvPr id="2" name="TextBox 1"/>
          <p:cNvSpPr txBox="1"/>
          <p:nvPr/>
        </p:nvSpPr>
        <p:spPr>
          <a:xfrm>
            <a:off x="96398" y="1387476"/>
            <a:ext cx="940239" cy="276999"/>
          </a:xfrm>
          <a:prstGeom prst="rect">
            <a:avLst/>
          </a:prstGeom>
          <a:noFill/>
        </p:spPr>
        <p:txBody>
          <a:bodyPr wrap="square" rtlCol="0">
            <a:spAutoFit/>
          </a:bodyPr>
          <a:lstStyle/>
          <a:p>
            <a:r>
              <a:rPr lang="en-US" sz="1200" dirty="0" smtClean="0"/>
              <a:t>$ Millions</a:t>
            </a:r>
            <a:endParaRPr lang="en-US" sz="1200" dirty="0"/>
          </a:p>
        </p:txBody>
      </p:sp>
    </p:spTree>
    <p:custDataLst>
      <p:tags r:id="rId2"/>
    </p:custDataLst>
    <p:extLst>
      <p:ext uri="{BB962C8B-B14F-4D97-AF65-F5344CB8AC3E}">
        <p14:creationId xmlns:p14="http://schemas.microsoft.com/office/powerpoint/2010/main" val="40512474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6386" name="Object 2"/>
          <p:cNvGraphicFramePr>
            <a:graphicFrameLocks noChangeAspect="1"/>
          </p:cNvGraphicFramePr>
          <p:nvPr>
            <p:extLst>
              <p:ext uri="{D42A27DB-BD31-4B8C-83A1-F6EECF244321}">
                <p14:modId xmlns:p14="http://schemas.microsoft.com/office/powerpoint/2010/main" val="153899957"/>
              </p:ext>
            </p:extLst>
          </p:nvPr>
        </p:nvGraphicFramePr>
        <p:xfrm>
          <a:off x="-30163" y="1192213"/>
          <a:ext cx="8915401" cy="5889625"/>
        </p:xfrm>
        <a:graphic>
          <a:graphicData uri="http://schemas.openxmlformats.org/presentationml/2006/ole">
            <mc:AlternateContent xmlns:mc="http://schemas.openxmlformats.org/markup-compatibility/2006">
              <mc:Choice xmlns:v="urn:schemas-microsoft-com:vml" Requires="v">
                <p:oleObj spid="_x0000_s146475" name="Chart" r:id="rId5" imgW="8258192" imgH="5505515" progId="MSGraph.Chart.8">
                  <p:embed followColorScheme="full"/>
                </p:oleObj>
              </mc:Choice>
              <mc:Fallback>
                <p:oleObj name="Chart" r:id="rId5" imgW="8258192" imgH="5505515" progId="MSGraph.Chart.8">
                  <p:embed followColorScheme="full"/>
                  <p:pic>
                    <p:nvPicPr>
                      <p:cNvPr id="0" name=""/>
                      <p:cNvPicPr>
                        <a:picLocks noChangeAspect="1" noChangeArrowheads="1"/>
                      </p:cNvPicPr>
                      <p:nvPr/>
                    </p:nvPicPr>
                    <p:blipFill>
                      <a:blip r:embed="rId6"/>
                      <a:srcRect/>
                      <a:stretch>
                        <a:fillRect/>
                      </a:stretch>
                    </p:blipFill>
                    <p:spPr bwMode="auto">
                      <a:xfrm>
                        <a:off x="-30163" y="1192213"/>
                        <a:ext cx="8915401" cy="588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87" name="Rectangle 3"/>
          <p:cNvSpPr>
            <a:spLocks noGrp="1" noChangeArrowheads="1"/>
          </p:cNvSpPr>
          <p:nvPr>
            <p:ph type="title"/>
          </p:nvPr>
        </p:nvSpPr>
        <p:spPr>
          <a:xfrm>
            <a:off x="228600" y="0"/>
            <a:ext cx="7848600" cy="1143000"/>
          </a:xfrm>
        </p:spPr>
        <p:txBody>
          <a:bodyPr/>
          <a:lstStyle/>
          <a:p>
            <a:r>
              <a:rPr lang="en-US" dirty="0" smtClean="0">
                <a:latin typeface="Arial" panose="020B0604020202020204" pitchFamily="34" charset="0"/>
              </a:rPr>
              <a:t>Profitability Peaks &amp; Troughs in the P/C Insurance Industry, 1975 – 2014:1H*</a:t>
            </a:r>
          </a:p>
        </p:txBody>
      </p:sp>
      <p:sp>
        <p:nvSpPr>
          <p:cNvPr id="16388" name="Rectangle 4"/>
          <p:cNvSpPr>
            <a:spLocks noChangeArrowheads="1"/>
          </p:cNvSpPr>
          <p:nvPr/>
        </p:nvSpPr>
        <p:spPr bwMode="auto">
          <a:xfrm>
            <a:off x="244272" y="6154005"/>
            <a:ext cx="8249055" cy="60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1100" dirty="0">
                <a:solidFill>
                  <a:srgbClr val="000000"/>
                </a:solidFill>
              </a:rPr>
              <a:t>*Profitability =  P/C insurer ROEs. 2011-13 figures are estimates based on ROAS data.  Note:  Data for 2008-2013 exclude mortgage and financial guaranty insurers.</a:t>
            </a:r>
          </a:p>
          <a:p>
            <a:r>
              <a:rPr lang="en-US" sz="1100" dirty="0">
                <a:solidFill>
                  <a:srgbClr val="000000"/>
                </a:solidFill>
              </a:rPr>
              <a:t>Source:  Insurance Information Institute; NAIC, ISO, A.M. Best.</a:t>
            </a:r>
          </a:p>
        </p:txBody>
      </p:sp>
      <p:sp>
        <p:nvSpPr>
          <p:cNvPr id="16390" name="AutoShape 7"/>
          <p:cNvSpPr>
            <a:spLocks noChangeArrowheads="1"/>
          </p:cNvSpPr>
          <p:nvPr/>
        </p:nvSpPr>
        <p:spPr bwMode="auto">
          <a:xfrm>
            <a:off x="1209675" y="1200150"/>
            <a:ext cx="1425575" cy="381000"/>
          </a:xfrm>
          <a:prstGeom prst="wedgeRectCallout">
            <a:avLst>
              <a:gd name="adj1" fmla="val -41545"/>
              <a:gd name="adj2" fmla="val 216782"/>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1977:19.0%</a:t>
            </a:r>
            <a:endParaRPr lang="en-US" sz="1200">
              <a:solidFill>
                <a:srgbClr val="000000"/>
              </a:solidFill>
            </a:endParaRPr>
          </a:p>
        </p:txBody>
      </p:sp>
      <p:sp>
        <p:nvSpPr>
          <p:cNvPr id="16394" name="AutoShape 11"/>
          <p:cNvSpPr>
            <a:spLocks noChangeArrowheads="1"/>
          </p:cNvSpPr>
          <p:nvPr/>
        </p:nvSpPr>
        <p:spPr bwMode="auto">
          <a:xfrm>
            <a:off x="3135313" y="1344153"/>
            <a:ext cx="1479550" cy="381000"/>
          </a:xfrm>
          <a:prstGeom prst="wedgeRectCallout">
            <a:avLst>
              <a:gd name="adj1" fmla="val -36065"/>
              <a:gd name="adj2" fmla="val 245160"/>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1987:17.3%</a:t>
            </a:r>
            <a:endParaRPr lang="en-US" sz="1200">
              <a:solidFill>
                <a:srgbClr val="000000"/>
              </a:solidFill>
            </a:endParaRPr>
          </a:p>
        </p:txBody>
      </p:sp>
      <p:sp>
        <p:nvSpPr>
          <p:cNvPr id="16395" name="AutoShape 12"/>
          <p:cNvSpPr>
            <a:spLocks noChangeArrowheads="1"/>
          </p:cNvSpPr>
          <p:nvPr/>
        </p:nvSpPr>
        <p:spPr bwMode="auto">
          <a:xfrm>
            <a:off x="4368800" y="2214563"/>
            <a:ext cx="1677988" cy="381000"/>
          </a:xfrm>
          <a:prstGeom prst="wedgeRectCallout">
            <a:avLst>
              <a:gd name="adj1" fmla="val 7770"/>
              <a:gd name="adj2" fmla="val 224274"/>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1997:11.6%</a:t>
            </a:r>
            <a:endParaRPr lang="en-US" sz="1200">
              <a:solidFill>
                <a:srgbClr val="000000"/>
              </a:solidFill>
            </a:endParaRPr>
          </a:p>
        </p:txBody>
      </p:sp>
      <p:sp>
        <p:nvSpPr>
          <p:cNvPr id="16396" name="AutoShape 13"/>
          <p:cNvSpPr>
            <a:spLocks noChangeArrowheads="1"/>
          </p:cNvSpPr>
          <p:nvPr/>
        </p:nvSpPr>
        <p:spPr bwMode="auto">
          <a:xfrm>
            <a:off x="6513439" y="2163763"/>
            <a:ext cx="1422400" cy="381000"/>
          </a:xfrm>
          <a:prstGeom prst="wedgeRectCallout">
            <a:avLst>
              <a:gd name="adj1" fmla="val -5991"/>
              <a:gd name="adj2" fmla="val 209199"/>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2006:12.7%</a:t>
            </a:r>
            <a:endParaRPr lang="en-US" sz="1200">
              <a:solidFill>
                <a:srgbClr val="000000"/>
              </a:solidFill>
            </a:endParaRPr>
          </a:p>
        </p:txBody>
      </p:sp>
      <p:sp>
        <p:nvSpPr>
          <p:cNvPr id="16401" name="AutoShape 18"/>
          <p:cNvSpPr>
            <a:spLocks noChangeArrowheads="1"/>
          </p:cNvSpPr>
          <p:nvPr/>
        </p:nvSpPr>
        <p:spPr bwMode="auto">
          <a:xfrm>
            <a:off x="2712641" y="5381352"/>
            <a:ext cx="1447800" cy="381000"/>
          </a:xfrm>
          <a:prstGeom prst="wedgeRectCallout">
            <a:avLst>
              <a:gd name="adj1" fmla="val -48903"/>
              <a:gd name="adj2" fmla="val -169583"/>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1984: 1.8%</a:t>
            </a:r>
            <a:endParaRPr lang="en-US" sz="1200">
              <a:solidFill>
                <a:srgbClr val="000000"/>
              </a:solidFill>
            </a:endParaRPr>
          </a:p>
        </p:txBody>
      </p:sp>
      <p:sp>
        <p:nvSpPr>
          <p:cNvPr id="16402" name="AutoShape 19"/>
          <p:cNvSpPr>
            <a:spLocks noChangeArrowheads="1"/>
          </p:cNvSpPr>
          <p:nvPr/>
        </p:nvSpPr>
        <p:spPr bwMode="auto">
          <a:xfrm>
            <a:off x="4328266" y="5251668"/>
            <a:ext cx="1447800" cy="381000"/>
          </a:xfrm>
          <a:prstGeom prst="wedgeRectCallout">
            <a:avLst>
              <a:gd name="adj1" fmla="val -52523"/>
              <a:gd name="adj2" fmla="val -225000"/>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1992: 4.5%</a:t>
            </a:r>
            <a:endParaRPr lang="en-US" sz="1200">
              <a:solidFill>
                <a:srgbClr val="000000"/>
              </a:solidFill>
            </a:endParaRPr>
          </a:p>
        </p:txBody>
      </p:sp>
      <p:sp>
        <p:nvSpPr>
          <p:cNvPr id="16403" name="AutoShape 20"/>
          <p:cNvSpPr>
            <a:spLocks noChangeArrowheads="1"/>
          </p:cNvSpPr>
          <p:nvPr/>
        </p:nvSpPr>
        <p:spPr bwMode="auto">
          <a:xfrm>
            <a:off x="6568851" y="5342792"/>
            <a:ext cx="1600200" cy="381000"/>
          </a:xfrm>
          <a:prstGeom prst="wedgeRectCallout">
            <a:avLst>
              <a:gd name="adj1" fmla="val -81430"/>
              <a:gd name="adj2" fmla="val -43369"/>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2001: -1.2%</a:t>
            </a:r>
            <a:endParaRPr lang="en-US" sz="1200">
              <a:solidFill>
                <a:srgbClr val="000000"/>
              </a:solidFill>
            </a:endParaRPr>
          </a:p>
        </p:txBody>
      </p:sp>
      <p:sp>
        <p:nvSpPr>
          <p:cNvPr id="16404" name="AutoShape 21"/>
          <p:cNvSpPr>
            <a:spLocks noChangeArrowheads="1"/>
          </p:cNvSpPr>
          <p:nvPr/>
        </p:nvSpPr>
        <p:spPr bwMode="auto">
          <a:xfrm rot="511939">
            <a:off x="1550988" y="2055813"/>
            <a:ext cx="1603375" cy="612775"/>
          </a:xfrm>
          <a:prstGeom prst="rightArrow">
            <a:avLst>
              <a:gd name="adj1" fmla="val 50000"/>
              <a:gd name="adj2" fmla="val 93119"/>
            </a:avLst>
          </a:prstGeom>
          <a:solidFill>
            <a:srgbClr val="FF00FF"/>
          </a:solidFill>
          <a:ln w="9525">
            <a:solidFill>
              <a:schemeClr val="tx1"/>
            </a:solidFill>
            <a:miter lim="800000"/>
            <a:headEnd/>
            <a:tailEnd/>
          </a:ln>
        </p:spPr>
        <p:txBody>
          <a:bodyPr lIns="92075" tIns="46038" rIns="92075" bIns="46038"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sz="1400" b="1">
                <a:solidFill>
                  <a:srgbClr val="FFFFFF"/>
                </a:solidFill>
              </a:rPr>
              <a:t>10 Years</a:t>
            </a:r>
          </a:p>
        </p:txBody>
      </p:sp>
      <p:sp>
        <p:nvSpPr>
          <p:cNvPr id="16405" name="AutoShape 22"/>
          <p:cNvSpPr>
            <a:spLocks noChangeArrowheads="1"/>
          </p:cNvSpPr>
          <p:nvPr/>
        </p:nvSpPr>
        <p:spPr bwMode="auto">
          <a:xfrm rot="937132">
            <a:off x="3584575" y="2652713"/>
            <a:ext cx="1711325" cy="612775"/>
          </a:xfrm>
          <a:prstGeom prst="rightArrow">
            <a:avLst>
              <a:gd name="adj1" fmla="val 50000"/>
              <a:gd name="adj2" fmla="val 92949"/>
            </a:avLst>
          </a:prstGeom>
          <a:solidFill>
            <a:srgbClr val="FF00FF"/>
          </a:solidFill>
          <a:ln w="9525">
            <a:solidFill>
              <a:schemeClr val="tx1"/>
            </a:solidFill>
            <a:miter lim="800000"/>
            <a:headEnd/>
            <a:tailEnd/>
          </a:ln>
        </p:spPr>
        <p:txBody>
          <a:bodyPr lIns="92075" tIns="46038" rIns="92075" bIns="46038"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sz="1400" b="1">
                <a:solidFill>
                  <a:srgbClr val="FFFFFF"/>
                </a:solidFill>
              </a:rPr>
              <a:t>10 Years</a:t>
            </a:r>
          </a:p>
        </p:txBody>
      </p:sp>
      <p:sp>
        <p:nvSpPr>
          <p:cNvPr id="16406" name="AutoShape 23"/>
          <p:cNvSpPr>
            <a:spLocks noChangeArrowheads="1"/>
          </p:cNvSpPr>
          <p:nvPr/>
        </p:nvSpPr>
        <p:spPr bwMode="auto">
          <a:xfrm>
            <a:off x="5586413" y="2874963"/>
            <a:ext cx="1447800" cy="612775"/>
          </a:xfrm>
          <a:prstGeom prst="rightArrow">
            <a:avLst>
              <a:gd name="adj1" fmla="val 50000"/>
              <a:gd name="adj2" fmla="val 82979"/>
            </a:avLst>
          </a:prstGeom>
          <a:solidFill>
            <a:srgbClr val="FF00FF"/>
          </a:solidFill>
          <a:ln w="9525">
            <a:solidFill>
              <a:schemeClr val="tx1"/>
            </a:solidFill>
            <a:miter lim="800000"/>
            <a:headEnd/>
            <a:tailEnd/>
          </a:ln>
        </p:spPr>
        <p:txBody>
          <a:bodyPr lIns="92075" tIns="46038" rIns="92075" bIns="46038"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sz="1400" b="1">
                <a:solidFill>
                  <a:srgbClr val="FFFFFF"/>
                </a:solidFill>
              </a:rPr>
              <a:t>9 Years</a:t>
            </a:r>
          </a:p>
        </p:txBody>
      </p:sp>
      <p:sp>
        <p:nvSpPr>
          <p:cNvPr id="16407" name="Text Box 17"/>
          <p:cNvSpPr txBox="1">
            <a:spLocks noChangeArrowheads="1"/>
          </p:cNvSpPr>
          <p:nvPr/>
        </p:nvSpPr>
        <p:spPr bwMode="auto">
          <a:xfrm>
            <a:off x="5621338" y="1117600"/>
            <a:ext cx="3254375" cy="646113"/>
          </a:xfrm>
          <a:prstGeom prst="rect">
            <a:avLst/>
          </a:prstGeom>
          <a:solidFill>
            <a:srgbClr val="28688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FFFFFF"/>
                </a:solidFill>
              </a:rPr>
              <a:t>History suggests next ROE peak will be in 2016-2017</a:t>
            </a:r>
          </a:p>
        </p:txBody>
      </p:sp>
      <p:sp>
        <p:nvSpPr>
          <p:cNvPr id="16408" name="Rectangle 7"/>
          <p:cNvSpPr>
            <a:spLocks noChangeArrowheads="1"/>
          </p:cNvSpPr>
          <p:nvPr/>
        </p:nvSpPr>
        <p:spPr bwMode="black">
          <a:xfrm>
            <a:off x="185738" y="1155700"/>
            <a:ext cx="1023937"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ROE</a:t>
            </a:r>
          </a:p>
        </p:txBody>
      </p:sp>
      <p:sp>
        <p:nvSpPr>
          <p:cNvPr id="16409" name="AutoShape 6"/>
          <p:cNvSpPr>
            <a:spLocks noChangeArrowheads="1"/>
          </p:cNvSpPr>
          <p:nvPr/>
        </p:nvSpPr>
        <p:spPr bwMode="auto">
          <a:xfrm>
            <a:off x="864463" y="5259909"/>
            <a:ext cx="1447800" cy="381000"/>
          </a:xfrm>
          <a:prstGeom prst="wedgeRectCallout">
            <a:avLst>
              <a:gd name="adj1" fmla="val -43472"/>
              <a:gd name="adj2" fmla="val -143778"/>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1975: 2.4%</a:t>
            </a:r>
            <a:endParaRPr lang="en-US" sz="1200">
              <a:solidFill>
                <a:srgbClr val="000000"/>
              </a:solidFill>
            </a:endParaRPr>
          </a:p>
        </p:txBody>
      </p:sp>
      <p:sp>
        <p:nvSpPr>
          <p:cNvPr id="29" name="AutoShape 8"/>
          <p:cNvSpPr>
            <a:spLocks noChangeArrowheads="1"/>
          </p:cNvSpPr>
          <p:nvPr/>
        </p:nvSpPr>
        <p:spPr bwMode="blackWhite">
          <a:xfrm>
            <a:off x="7453175" y="2619376"/>
            <a:ext cx="879475" cy="660400"/>
          </a:xfrm>
          <a:prstGeom prst="wedgeRectCallout">
            <a:avLst>
              <a:gd name="adj1" fmla="val 52204"/>
              <a:gd name="adj2" fmla="val 78967"/>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b="1" dirty="0" smtClean="0">
                <a:solidFill>
                  <a:srgbClr val="FFFFFF"/>
                </a:solidFill>
              </a:rPr>
              <a:t>2013 10.4%</a:t>
            </a:r>
            <a:endParaRPr lang="en-US" b="1" dirty="0">
              <a:solidFill>
                <a:srgbClr val="FFFFFF"/>
              </a:solidFill>
            </a:endParaRPr>
          </a:p>
        </p:txBody>
      </p:sp>
    </p:spTree>
    <p:custDataLst>
      <p:tags r:id="rId2"/>
    </p:custDataLst>
    <p:extLst>
      <p:ext uri="{BB962C8B-B14F-4D97-AF65-F5344CB8AC3E}">
        <p14:creationId xmlns:p14="http://schemas.microsoft.com/office/powerpoint/2010/main" val="63918095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0000"/>
              </a:spcBef>
            </a:pPr>
            <a:r>
              <a:rPr lang="en-US" sz="900">
                <a:solidFill>
                  <a:srgbClr val="FFFFFF"/>
                </a:solidFill>
              </a:rPr>
              <a:t>12/01/09 - 9pm</a:t>
            </a:r>
          </a:p>
        </p:txBody>
      </p:sp>
      <p:sp>
        <p:nvSpPr>
          <p:cNvPr id="20483"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5000"/>
              </a:lnSpc>
              <a:spcBef>
                <a:spcPct val="20000"/>
              </a:spcBef>
            </a:pPr>
            <a:r>
              <a:rPr lang="en-US" sz="900">
                <a:solidFill>
                  <a:srgbClr val="FFFFFF"/>
                </a:solidFill>
              </a:rPr>
              <a:t>eSlide – P6466 – The Financial Crisis and the Future of the P/C</a:t>
            </a:r>
          </a:p>
        </p:txBody>
      </p:sp>
      <p:sp>
        <p:nvSpPr>
          <p:cNvPr id="20484"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D668D1C9-06FA-4A3C-BD2A-C33343A2005D}" type="slidenum">
              <a:rPr lang="en-US" sz="900">
                <a:solidFill>
                  <a:srgbClr val="000000"/>
                </a:solidFill>
              </a:rPr>
              <a:pPr algn="r">
                <a:lnSpc>
                  <a:spcPct val="85000"/>
                </a:lnSpc>
                <a:spcBef>
                  <a:spcPct val="20000"/>
                </a:spcBef>
              </a:pPr>
              <a:t>8</a:t>
            </a:fld>
            <a:endParaRPr lang="en-US" sz="900">
              <a:solidFill>
                <a:srgbClr val="000000"/>
              </a:solidFill>
            </a:endParaRPr>
          </a:p>
        </p:txBody>
      </p:sp>
      <p:sp>
        <p:nvSpPr>
          <p:cNvPr id="20485" name="Rectangle 2"/>
          <p:cNvSpPr>
            <a:spLocks noGrp="1" noChangeArrowheads="1"/>
          </p:cNvSpPr>
          <p:nvPr>
            <p:ph type="title" idx="4294967295"/>
          </p:nvPr>
        </p:nvSpPr>
        <p:spPr>
          <a:xfrm>
            <a:off x="577850" y="219075"/>
            <a:ext cx="4311650" cy="860425"/>
          </a:xfrm>
        </p:spPr>
        <p:txBody>
          <a:bodyPr/>
          <a:lstStyle/>
          <a:p>
            <a:r>
              <a:rPr lang="en-US" dirty="0" smtClean="0">
                <a:latin typeface="Arial" panose="020B0604020202020204" pitchFamily="34" charset="0"/>
              </a:rPr>
              <a:t>Policyholder Surplus, </a:t>
            </a:r>
            <a:br>
              <a:rPr lang="en-US" dirty="0" smtClean="0">
                <a:latin typeface="Arial" panose="020B0604020202020204" pitchFamily="34" charset="0"/>
              </a:rPr>
            </a:br>
            <a:r>
              <a:rPr lang="en-US" dirty="0" smtClean="0">
                <a:latin typeface="Arial" panose="020B0604020202020204" pitchFamily="34" charset="0"/>
              </a:rPr>
              <a:t>2006:Q4–2014:1H</a:t>
            </a:r>
          </a:p>
        </p:txBody>
      </p:sp>
      <p:sp>
        <p:nvSpPr>
          <p:cNvPr id="20486" name="Rectangle 4"/>
          <p:cNvSpPr>
            <a:spLocks noChangeArrowheads="1"/>
          </p:cNvSpPr>
          <p:nvPr/>
        </p:nvSpPr>
        <p:spPr bwMode="auto">
          <a:xfrm>
            <a:off x="-171450" y="6584950"/>
            <a:ext cx="2057400" cy="28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buClr>
                <a:srgbClr val="FF6801"/>
              </a:buClr>
              <a:buFont typeface="Wingdings" panose="05000000000000000000" pitchFamily="2" charset="2"/>
              <a:buNone/>
            </a:pPr>
            <a:r>
              <a:rPr lang="en-US" sz="1100">
                <a:solidFill>
                  <a:srgbClr val="000000"/>
                </a:solidFill>
              </a:rPr>
              <a:t>Sources: ISO, A.M .Best.</a:t>
            </a:r>
          </a:p>
        </p:txBody>
      </p:sp>
      <p:sp>
        <p:nvSpPr>
          <p:cNvPr id="20487" name="PPTShape_0"/>
          <p:cNvSpPr>
            <a:spLocks noChangeArrowheads="1"/>
          </p:cNvSpPr>
          <p:nvPr/>
        </p:nvSpPr>
        <p:spPr bwMode="black">
          <a:xfrm>
            <a:off x="169863" y="1123950"/>
            <a:ext cx="8221662"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 Billions)</a:t>
            </a:r>
          </a:p>
        </p:txBody>
      </p:sp>
      <p:graphicFrame>
        <p:nvGraphicFramePr>
          <p:cNvPr id="20488" name="Object 3"/>
          <p:cNvGraphicFramePr>
            <a:graphicFrameLocks/>
          </p:cNvGraphicFramePr>
          <p:nvPr>
            <p:extLst>
              <p:ext uri="{D42A27DB-BD31-4B8C-83A1-F6EECF244321}">
                <p14:modId xmlns:p14="http://schemas.microsoft.com/office/powerpoint/2010/main" val="786993061"/>
              </p:ext>
            </p:extLst>
          </p:nvPr>
        </p:nvGraphicFramePr>
        <p:xfrm>
          <a:off x="228600" y="1300163"/>
          <a:ext cx="8736013" cy="3362325"/>
        </p:xfrm>
        <a:graphic>
          <a:graphicData uri="http://schemas.openxmlformats.org/presentationml/2006/ole">
            <mc:AlternateContent xmlns:mc="http://schemas.openxmlformats.org/markup-compatibility/2006">
              <mc:Choice xmlns:v="urn:schemas-microsoft-com:vml" Requires="v">
                <p:oleObj spid="_x0000_s147499" name="Chart" r:id="rId5" imgW="8772576" imgH="3305147" progId="MSGraph.Chart.8">
                  <p:embed followColorScheme="full"/>
                </p:oleObj>
              </mc:Choice>
              <mc:Fallback>
                <p:oleObj name="Chart" r:id="rId5" imgW="8772576" imgH="3305147" progId="MSGraph.Chart.8">
                  <p:embed followColorScheme="full"/>
                  <p:pic>
                    <p:nvPicPr>
                      <p:cNvPr id="0" name=""/>
                      <p:cNvPicPr>
                        <a:picLocks noChangeArrowheads="1"/>
                      </p:cNvPicPr>
                      <p:nvPr/>
                    </p:nvPicPr>
                    <p:blipFill>
                      <a:blip r:embed="rId6"/>
                      <a:srcRect/>
                      <a:stretch>
                        <a:fillRect/>
                      </a:stretch>
                    </p:blipFill>
                    <p:spPr bwMode="auto">
                      <a:xfrm>
                        <a:off x="228600" y="1300163"/>
                        <a:ext cx="8736013" cy="336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200776" name="AutoShape 8"/>
          <p:cNvSpPr>
            <a:spLocks noChangeArrowheads="1"/>
          </p:cNvSpPr>
          <p:nvPr/>
        </p:nvSpPr>
        <p:spPr bwMode="blackWhite">
          <a:xfrm>
            <a:off x="1765283" y="1236663"/>
            <a:ext cx="1695450" cy="568325"/>
          </a:xfrm>
          <a:prstGeom prst="wedgeRectCallout">
            <a:avLst>
              <a:gd name="adj1" fmla="val -47889"/>
              <a:gd name="adj2" fmla="val 19669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rgbClr val="FFFFFF"/>
              </a:buClr>
              <a:buFont typeface="Wingdings" panose="05000000000000000000" pitchFamily="2" charset="2"/>
              <a:buNone/>
            </a:pPr>
            <a:r>
              <a:rPr lang="en-US" sz="1600" b="1">
                <a:solidFill>
                  <a:srgbClr val="FFFFFF"/>
                </a:solidFill>
              </a:rPr>
              <a:t>2007:Q3</a:t>
            </a:r>
            <a:br>
              <a:rPr lang="en-US" sz="1600" b="1">
                <a:solidFill>
                  <a:srgbClr val="FFFFFF"/>
                </a:solidFill>
              </a:rPr>
            </a:br>
            <a:r>
              <a:rPr lang="en-US" sz="1600" b="1">
                <a:solidFill>
                  <a:srgbClr val="FFFFFF"/>
                </a:solidFill>
              </a:rPr>
              <a:t>Pre-Crisis Peak</a:t>
            </a:r>
          </a:p>
        </p:txBody>
      </p:sp>
      <p:sp>
        <p:nvSpPr>
          <p:cNvPr id="20490" name="Text Box 5"/>
          <p:cNvSpPr txBox="1">
            <a:spLocks noChangeArrowheads="1"/>
          </p:cNvSpPr>
          <p:nvPr/>
        </p:nvSpPr>
        <p:spPr bwMode="auto">
          <a:xfrm>
            <a:off x="5799138" y="5440363"/>
            <a:ext cx="266065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type="none" w="sm" len="sm"/>
                <a:tailEnd type="none" w="sm" len="sm"/>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25000"/>
              </a:spcBef>
            </a:pPr>
            <a:endParaRPr lang="en-US" sz="1600" b="1" i="1">
              <a:solidFill>
                <a:srgbClr val="FF0000"/>
              </a:solidFill>
            </a:endParaRPr>
          </a:p>
          <a:p>
            <a:pPr>
              <a:lnSpc>
                <a:spcPct val="85000"/>
              </a:lnSpc>
              <a:spcBef>
                <a:spcPct val="25000"/>
              </a:spcBef>
            </a:pPr>
            <a:endParaRPr lang="en-US" sz="1600" b="1">
              <a:solidFill>
                <a:srgbClr val="000000"/>
              </a:solidFill>
            </a:endParaRPr>
          </a:p>
          <a:p>
            <a:pPr>
              <a:lnSpc>
                <a:spcPct val="85000"/>
              </a:lnSpc>
              <a:spcBef>
                <a:spcPct val="25000"/>
              </a:spcBef>
            </a:pPr>
            <a:endParaRPr lang="en-US" sz="1600" b="1" i="1">
              <a:solidFill>
                <a:srgbClr val="339966"/>
              </a:solidFill>
            </a:endParaRPr>
          </a:p>
        </p:txBody>
      </p:sp>
      <p:sp>
        <p:nvSpPr>
          <p:cNvPr id="20492" name="Text Box 18"/>
          <p:cNvSpPr txBox="1">
            <a:spLocks noChangeArrowheads="1"/>
          </p:cNvSpPr>
          <p:nvPr/>
        </p:nvSpPr>
        <p:spPr bwMode="auto">
          <a:xfrm>
            <a:off x="190500" y="5438775"/>
            <a:ext cx="3113088"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sz="1400">
                <a:solidFill>
                  <a:srgbClr val="000000"/>
                </a:solidFill>
              </a:rPr>
              <a:t>2010:Q1 data includes $22.5B of paid-in capital from a holding company parent for one insurer’s investment in a non-insurance business .</a:t>
            </a:r>
          </a:p>
        </p:txBody>
      </p:sp>
      <p:sp>
        <p:nvSpPr>
          <p:cNvPr id="18" name="AutoShape 7"/>
          <p:cNvSpPr>
            <a:spLocks noChangeArrowheads="1"/>
          </p:cNvSpPr>
          <p:nvPr/>
        </p:nvSpPr>
        <p:spPr bwMode="blackWhite">
          <a:xfrm>
            <a:off x="198438" y="4791075"/>
            <a:ext cx="8686800" cy="655638"/>
          </a:xfrm>
          <a:prstGeom prst="wedgeRectCallout">
            <a:avLst>
              <a:gd name="adj1" fmla="val 49752"/>
              <a:gd name="adj2" fmla="val 2225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sz="2000" b="1" dirty="0">
                <a:solidFill>
                  <a:srgbClr val="FFFFFF"/>
                </a:solidFill>
                <a:latin typeface="Arial" charset="0"/>
                <a:cs typeface="Arial" charset="0"/>
              </a:rPr>
              <a:t>The industry now has $1 of surplus for every $</a:t>
            </a:r>
            <a:r>
              <a:rPr lang="en-US" sz="2000" b="1" dirty="0" smtClean="0">
                <a:solidFill>
                  <a:srgbClr val="FFFFFF"/>
                </a:solidFill>
                <a:latin typeface="Arial" charset="0"/>
                <a:cs typeface="Arial" charset="0"/>
              </a:rPr>
              <a:t>0.73 </a:t>
            </a:r>
            <a:r>
              <a:rPr lang="en-US" sz="2000" b="1" dirty="0">
                <a:solidFill>
                  <a:srgbClr val="FFFFFF"/>
                </a:solidFill>
                <a:latin typeface="Arial" charset="0"/>
                <a:cs typeface="Arial" charset="0"/>
              </a:rPr>
              <a:t>of NPW,</a:t>
            </a:r>
            <a:br>
              <a:rPr lang="en-US" sz="2000" b="1" dirty="0">
                <a:solidFill>
                  <a:srgbClr val="FFFFFF"/>
                </a:solidFill>
                <a:latin typeface="Arial" charset="0"/>
                <a:cs typeface="Arial" charset="0"/>
              </a:rPr>
            </a:br>
            <a:r>
              <a:rPr lang="en-US" sz="2000" b="1" dirty="0" smtClean="0">
                <a:solidFill>
                  <a:srgbClr val="FFFFFF"/>
                </a:solidFill>
                <a:latin typeface="Arial" charset="0"/>
                <a:cs typeface="Arial" charset="0"/>
              </a:rPr>
              <a:t>the </a:t>
            </a:r>
            <a:r>
              <a:rPr lang="en-US" sz="2000" b="1" dirty="0">
                <a:solidFill>
                  <a:srgbClr val="FFFFFF"/>
                </a:solidFill>
                <a:latin typeface="Arial" charset="0"/>
                <a:cs typeface="Arial" charset="0"/>
              </a:rPr>
              <a:t>strongest claims-paying status in its history.</a:t>
            </a:r>
          </a:p>
        </p:txBody>
      </p:sp>
      <p:sp>
        <p:nvSpPr>
          <p:cNvPr id="19" name="PPTShape_2"/>
          <p:cNvSpPr>
            <a:spLocks noChangeArrowheads="1"/>
          </p:cNvSpPr>
          <p:nvPr/>
        </p:nvSpPr>
        <p:spPr bwMode="blackWhite">
          <a:xfrm>
            <a:off x="4972050" y="1005751"/>
            <a:ext cx="2563812" cy="568325"/>
          </a:xfrm>
          <a:prstGeom prst="wedgeRectCallout">
            <a:avLst>
              <a:gd name="adj1" fmla="val -1810"/>
              <a:gd name="adj2" fmla="val 199103"/>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0000"/>
              </a:lnSpc>
              <a:spcBef>
                <a:spcPct val="50000"/>
              </a:spcBef>
              <a:buClr>
                <a:srgbClr val="FFFFFF"/>
              </a:buClr>
              <a:buFont typeface="Wingdings" panose="05000000000000000000" pitchFamily="2" charset="2"/>
              <a:buNone/>
            </a:pPr>
            <a:r>
              <a:rPr lang="en-US" sz="1600" b="1">
                <a:solidFill>
                  <a:srgbClr val="FFFFFF"/>
                </a:solidFill>
              </a:rPr>
              <a:t>Drop due to near-record 2011 CAT losses</a:t>
            </a:r>
          </a:p>
        </p:txBody>
      </p:sp>
      <p:sp>
        <p:nvSpPr>
          <p:cNvPr id="15" name="Rectangle 5"/>
          <p:cNvSpPr>
            <a:spLocks noChangeArrowheads="1"/>
          </p:cNvSpPr>
          <p:nvPr/>
        </p:nvSpPr>
        <p:spPr bwMode="blackWhite">
          <a:xfrm>
            <a:off x="3382963" y="5595938"/>
            <a:ext cx="5449887" cy="93027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sz="2000" b="1" dirty="0">
                <a:solidFill>
                  <a:srgbClr val="FFFFFF"/>
                </a:solidFill>
              </a:rPr>
              <a:t>The P/C insurance industry </a:t>
            </a:r>
            <a:r>
              <a:rPr lang="en-US" sz="2000" b="1" dirty="0" smtClean="0">
                <a:solidFill>
                  <a:srgbClr val="FFFFFF"/>
                </a:solidFill>
              </a:rPr>
              <a:t>entered</a:t>
            </a:r>
            <a:br>
              <a:rPr lang="en-US" sz="2000" b="1" dirty="0" smtClean="0">
                <a:solidFill>
                  <a:srgbClr val="FFFFFF"/>
                </a:solidFill>
              </a:rPr>
            </a:br>
            <a:r>
              <a:rPr lang="en-US" sz="2000" b="1" dirty="0" smtClean="0">
                <a:solidFill>
                  <a:srgbClr val="FFFFFF"/>
                </a:solidFill>
              </a:rPr>
              <a:t>the second half of 2014</a:t>
            </a:r>
            <a:r>
              <a:rPr lang="en-US" sz="2000" b="1" dirty="0">
                <a:solidFill>
                  <a:srgbClr val="FFFFFF"/>
                </a:solidFill>
              </a:rPr>
              <a:t/>
            </a:r>
            <a:br>
              <a:rPr lang="en-US" sz="2000" b="1" dirty="0">
                <a:solidFill>
                  <a:srgbClr val="FFFFFF"/>
                </a:solidFill>
              </a:rPr>
            </a:br>
            <a:r>
              <a:rPr lang="en-US" sz="2000" b="1" dirty="0">
                <a:solidFill>
                  <a:srgbClr val="FFFFFF"/>
                </a:solidFill>
              </a:rPr>
              <a:t>in </a:t>
            </a:r>
            <a:r>
              <a:rPr lang="en-US" sz="2000" b="1" dirty="0" smtClean="0">
                <a:solidFill>
                  <a:srgbClr val="FFFFFF"/>
                </a:solidFill>
              </a:rPr>
              <a:t>very </a:t>
            </a:r>
            <a:r>
              <a:rPr lang="en-US" sz="2000" b="1" dirty="0">
                <a:solidFill>
                  <a:srgbClr val="FFFFFF"/>
                </a:solidFill>
              </a:rPr>
              <a:t>strong financial shape.</a:t>
            </a:r>
          </a:p>
        </p:txBody>
      </p:sp>
    </p:spTree>
    <p:custDataLst>
      <p:tags r:id="rId2"/>
    </p:custDataLst>
    <p:extLst>
      <p:ext uri="{BB962C8B-B14F-4D97-AF65-F5344CB8AC3E}">
        <p14:creationId xmlns:p14="http://schemas.microsoft.com/office/powerpoint/2010/main" val="6098238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200776"/>
                                        </p:tgtEl>
                                        <p:attrNameLst>
                                          <p:attrName>style.visibility</p:attrName>
                                        </p:attrNameLst>
                                      </p:cBhvr>
                                      <p:to>
                                        <p:strVal val="visible"/>
                                      </p:to>
                                    </p:set>
                                    <p:animEffect transition="in" filter="wipe(left)">
                                      <p:cBhvr>
                                        <p:cTn id="7" dur="500"/>
                                        <p:tgtEl>
                                          <p:spTgt spid="7200776"/>
                                        </p:tgtEl>
                                      </p:cBhvr>
                                    </p:animEffect>
                                  </p:childTnLst>
                                </p:cTn>
                              </p:par>
                            </p:childTnLst>
                          </p:cTn>
                        </p:par>
                        <p:par>
                          <p:cTn id="8" fill="hold" nodeType="afterGroup">
                            <p:stCondLst>
                              <p:cond delay="500"/>
                            </p:stCondLst>
                            <p:childTnLst>
                              <p:par>
                                <p:cTn id="9" presetID="22" presetClass="entr" presetSubtype="2" fill="hold" grpId="0" nodeType="afterEffect">
                                  <p:stCondLst>
                                    <p:cond delay="700"/>
                                  </p:stCondLst>
                                  <p:childTnLst>
                                    <p:set>
                                      <p:cBhvr>
                                        <p:cTn id="10" dur="1" fill="hold">
                                          <p:stCondLst>
                                            <p:cond delay="0"/>
                                          </p:stCondLst>
                                        </p:cTn>
                                        <p:tgtEl>
                                          <p:spTgt spid="18"/>
                                        </p:tgtEl>
                                        <p:attrNameLst>
                                          <p:attrName>style.visibility</p:attrName>
                                        </p:attrNameLst>
                                      </p:cBhvr>
                                      <p:to>
                                        <p:strVal val="visible"/>
                                      </p:to>
                                    </p:set>
                                    <p:animEffect transition="in" filter="wipe(right)">
                                      <p:cBhvr>
                                        <p:cTn id="11" dur="500"/>
                                        <p:tgtEl>
                                          <p:spTgt spid="18"/>
                                        </p:tgtEl>
                                      </p:cBhvr>
                                    </p:animEffect>
                                  </p:childTnLst>
                                </p:cTn>
                              </p:par>
                            </p:childTnLst>
                          </p:cTn>
                        </p:par>
                        <p:par>
                          <p:cTn id="12" fill="hold" nodeType="afterGroup">
                            <p:stCondLst>
                              <p:cond delay="1700"/>
                            </p:stCondLst>
                            <p:childTnLst>
                              <p:par>
                                <p:cTn id="13" presetID="22" presetClass="entr" presetSubtype="8"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ipe(left)">
                                      <p:cBhvr>
                                        <p:cTn id="15" dur="500"/>
                                        <p:tgtEl>
                                          <p:spTgt spid="19"/>
                                        </p:tgtEl>
                                      </p:cBhvr>
                                    </p:animEffect>
                                  </p:childTnLst>
                                </p:cTn>
                              </p:par>
                            </p:childTnLst>
                          </p:cTn>
                        </p:par>
                        <p:par>
                          <p:cTn id="16" fill="hold" nodeType="afterGroup">
                            <p:stCondLst>
                              <p:cond delay="2200"/>
                            </p:stCondLst>
                            <p:childTnLst>
                              <p:par>
                                <p:cTn id="17" presetID="23" presetClass="entr" presetSubtype="16" fill="hold" grpId="0" nodeType="afterEffect">
                                  <p:stCondLst>
                                    <p:cond delay="1000"/>
                                  </p:stCondLst>
                                  <p:childTnLst>
                                    <p:set>
                                      <p:cBhvr>
                                        <p:cTn id="18" dur="1" fill="hold">
                                          <p:stCondLst>
                                            <p:cond delay="0"/>
                                          </p:stCondLst>
                                        </p:cTn>
                                        <p:tgtEl>
                                          <p:spTgt spid="15"/>
                                        </p:tgtEl>
                                        <p:attrNameLst>
                                          <p:attrName>style.visibility</p:attrName>
                                        </p:attrNameLst>
                                      </p:cBhvr>
                                      <p:to>
                                        <p:strVal val="visible"/>
                                      </p:to>
                                    </p:set>
                                    <p:anim calcmode="lin" valueType="num">
                                      <p:cBhvr>
                                        <p:cTn id="19" dur="500" fill="hold"/>
                                        <p:tgtEl>
                                          <p:spTgt spid="15"/>
                                        </p:tgtEl>
                                        <p:attrNameLst>
                                          <p:attrName>ppt_w</p:attrName>
                                        </p:attrNameLst>
                                      </p:cBhvr>
                                      <p:tavLst>
                                        <p:tav tm="0">
                                          <p:val>
                                            <p:fltVal val="0"/>
                                          </p:val>
                                        </p:tav>
                                        <p:tav tm="100000">
                                          <p:val>
                                            <p:strVal val="#ppt_w"/>
                                          </p:val>
                                        </p:tav>
                                      </p:tavLst>
                                    </p:anim>
                                    <p:anim calcmode="lin" valueType="num">
                                      <p:cBhvr>
                                        <p:cTn id="20" dur="500" fill="hold"/>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0776" grpId="0" animBg="1"/>
      <p:bldP spid="18" grpId="0" animBg="1"/>
      <p:bldP spid="19"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0" y="6556375"/>
            <a:ext cx="9144000" cy="301625"/>
          </a:xfrm>
          <a:prstGeom prst="rect">
            <a:avLst/>
          </a:prstGeom>
          <a:solidFill>
            <a:srgbClr val="225A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p>
        </p:txBody>
      </p:sp>
      <p:sp>
        <p:nvSpPr>
          <p:cNvPr id="22531" name="Rectangle 4"/>
          <p:cNvSpPr>
            <a:spLocks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lnSpc>
                <a:spcPct val="85000"/>
              </a:lnSpc>
              <a:spcBef>
                <a:spcPct val="20000"/>
              </a:spcBef>
            </a:pPr>
            <a:fld id="{6E44A2F6-D232-45C2-B8EC-53572035C1BC}" type="slidenum">
              <a:rPr lang="en-US" sz="900">
                <a:solidFill>
                  <a:schemeClr val="bg1"/>
                </a:solidFill>
              </a:rPr>
              <a:pPr algn="r">
                <a:lnSpc>
                  <a:spcPct val="85000"/>
                </a:lnSpc>
                <a:spcBef>
                  <a:spcPct val="20000"/>
                </a:spcBef>
              </a:pPr>
              <a:t>9</a:t>
            </a:fld>
            <a:endParaRPr lang="en-US" sz="900">
              <a:solidFill>
                <a:schemeClr val="bg1"/>
              </a:solidFill>
            </a:endParaRPr>
          </a:p>
        </p:txBody>
      </p:sp>
      <p:sp>
        <p:nvSpPr>
          <p:cNvPr id="2152455" name="Rectangle 7"/>
          <p:cNvSpPr>
            <a:spLocks noChangeArrowheads="1"/>
          </p:cNvSpPr>
          <p:nvPr/>
        </p:nvSpPr>
        <p:spPr bwMode="blackWhite">
          <a:xfrm>
            <a:off x="728663" y="1949450"/>
            <a:ext cx="7686675" cy="2106613"/>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95000"/>
              </a:lnSpc>
              <a:spcBef>
                <a:spcPct val="25000"/>
              </a:spcBef>
            </a:pPr>
            <a:r>
              <a:rPr lang="en-US" sz="4200" b="1" dirty="0">
                <a:solidFill>
                  <a:schemeClr val="bg1"/>
                </a:solidFill>
              </a:rPr>
              <a:t>Profitability and Growth in </a:t>
            </a:r>
            <a:r>
              <a:rPr lang="en-US" sz="4200" b="1">
                <a:solidFill>
                  <a:schemeClr val="bg1"/>
                </a:solidFill>
              </a:rPr>
              <a:t>the </a:t>
            </a:r>
            <a:r>
              <a:rPr lang="en-US" sz="4200" b="1" smtClean="0">
                <a:solidFill>
                  <a:schemeClr val="bg1"/>
                </a:solidFill>
              </a:rPr>
              <a:t>Midwest</a:t>
            </a:r>
            <a:r>
              <a:rPr lang="en-US" sz="4200" b="1" dirty="0">
                <a:solidFill>
                  <a:schemeClr val="bg1"/>
                </a:solidFill>
              </a:rPr>
              <a:t/>
            </a:r>
            <a:br>
              <a:rPr lang="en-US" sz="4200" b="1" dirty="0">
                <a:solidFill>
                  <a:schemeClr val="bg1"/>
                </a:solidFill>
              </a:rPr>
            </a:br>
            <a:r>
              <a:rPr lang="en-US" sz="4200" b="1" dirty="0">
                <a:solidFill>
                  <a:schemeClr val="bg1"/>
                </a:solidFill>
              </a:rPr>
              <a:t>P/C Insurance Markets</a:t>
            </a:r>
          </a:p>
        </p:txBody>
      </p:sp>
      <p:sp>
        <p:nvSpPr>
          <p:cNvPr id="2152456" name="Rectangle 8"/>
          <p:cNvSpPr>
            <a:spLocks noChangeArrowheads="1"/>
          </p:cNvSpPr>
          <p:nvPr/>
        </p:nvSpPr>
        <p:spPr bwMode="auto">
          <a:xfrm>
            <a:off x="766763" y="4337050"/>
            <a:ext cx="76485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720" rIns="45720">
            <a:spAutoFit/>
          </a:bodyPr>
          <a:lstStyle>
            <a:lvl1pPr marL="292100" indent="-292100">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25000"/>
              </a:spcBef>
              <a:buFont typeface="Wingdings" panose="05000000000000000000" pitchFamily="2" charset="2"/>
              <a:buNone/>
            </a:pPr>
            <a:r>
              <a:rPr lang="en-US" sz="4000" b="1">
                <a:solidFill>
                  <a:srgbClr val="225A7A"/>
                </a:solidFill>
              </a:rPr>
              <a:t> Analysis by Line and State</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2152456"/>
                                        </p:tgtEl>
                                        <p:attrNameLst>
                                          <p:attrName>style.visibility</p:attrName>
                                        </p:attrNameLst>
                                      </p:cBhvr>
                                      <p:to>
                                        <p:strVal val="visible"/>
                                      </p:to>
                                    </p:set>
                                    <p:animEffect transition="in" filter="barn(outVertical)">
                                      <p:cBhvr>
                                        <p:cTn id="10" dur="1000"/>
                                        <p:tgtEl>
                                          <p:spTgt spid="2152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P spid="2152456"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GUID" val="d1b25dd7-2819-40d4-857e-0586fe15f666"/>
  <p:tag name="ARTICULATE_TITLE_TAG" val="P/C Net Premiums Written: % Change"/>
  <p:tag name="ARTICULATE_SLIDE_NAV" val="57"/>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10.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Users\n1100201\AppData\Local\Temp\articulate\presenter\imgtemp\K8FKxtPp_files\slide0001_image001.png"/>
</p:tagLst>
</file>

<file path=ppt/tags/tag1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Users\n1100201\AppData\Local\Temp\articulate\presenter\imgtemp\iQcyAJU4_files\slide0001_image001.png"/>
</p:tagLst>
</file>

<file path=ppt/tags/tag2.xml><?xml version="1.0" encoding="utf-8"?>
<p:tagLst xmlns:a="http://schemas.openxmlformats.org/drawingml/2006/main" xmlns:r="http://schemas.openxmlformats.org/officeDocument/2006/relationships" xmlns:p="http://schemas.openxmlformats.org/presentationml/2006/main">
  <p:tag name="ARTICULATE_SLIDE_GUID" val="2d55f8cf-7bfc-4fdd-b9bb-64e3912dd51b"/>
  <p:tag name="ARTICULATE_SLIDE_NAV" val="53"/>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3.xml><?xml version="1.0" encoding="utf-8"?>
<p:tagLst xmlns:a="http://schemas.openxmlformats.org/drawingml/2006/main" xmlns:r="http://schemas.openxmlformats.org/officeDocument/2006/relationships" xmlns:p="http://schemas.openxmlformats.org/presentationml/2006/main">
  <p:tag name="ARTICULATE_TITLE_TAG" val="P/C Insurance Industry Combined Ratio"/>
  <p:tag name="ARTICULATE_SLIDE_GUID" val="d597db85-55e1-4188-b89d-d656c2dd132a"/>
  <p:tag name="ARTICULATE_SLIDE_NAV" val="52"/>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4.xml><?xml version="1.0" encoding="utf-8"?>
<p:tagLst xmlns:a="http://schemas.openxmlformats.org/drawingml/2006/main" xmlns:r="http://schemas.openxmlformats.org/officeDocument/2006/relationships" xmlns:p="http://schemas.openxmlformats.org/presentationml/2006/main">
  <p:tag name="ARTICULATE_TITLE_TAG" val="P/C Net Income After Taxes"/>
  <p:tag name="ARTICULATE_SLIDE_GUID" val="b36d2394-cab0-4993-8a78-0afe809536e5"/>
  <p:tag name="ARTICULATE_SLIDE_NAV" val="43"/>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5.xml><?xml version="1.0" encoding="utf-8"?>
<p:tagLst xmlns:a="http://schemas.openxmlformats.org/drawingml/2006/main" xmlns:r="http://schemas.openxmlformats.org/officeDocument/2006/relationships" xmlns:p="http://schemas.openxmlformats.org/presentationml/2006/main">
  <p:tag name="ARTICULATE_TITLE_TAG" val="Profitability Peaks &amp; Troughs in the P/C Insurance Industry"/>
  <p:tag name="ARTICULATE_SLIDE_GUID" val="5f352899-b35e-44e4-b252-7ee23066d223"/>
  <p:tag name="ARTICULATE_SLIDE_NAV" val="44"/>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6.xml><?xml version="1.0" encoding="utf-8"?>
<p:tagLst xmlns:a="http://schemas.openxmlformats.org/drawingml/2006/main" xmlns:r="http://schemas.openxmlformats.org/officeDocument/2006/relationships" xmlns:p="http://schemas.openxmlformats.org/presentationml/2006/main">
  <p:tag name="ARTICULATE_SLIDE_GUID" val="8d816a7d-974e-4f1a-9550-52aea7948b6c"/>
  <p:tag name="ARTICULATE_SLIDE_NAV" val="48"/>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7.xml><?xml version="1.0" encoding="utf-8"?>
<p:tagLst xmlns:a="http://schemas.openxmlformats.org/drawingml/2006/main" xmlns:r="http://schemas.openxmlformats.org/officeDocument/2006/relationships" xmlns:p="http://schemas.openxmlformats.org/presentationml/2006/main">
  <p:tag name="ARTICULATE_TITLE_TAG" val="Significant Natural Catastrophes, 2012"/>
  <p:tag name="ARTICULATE_SLIDE_GUID" val="22a4f984-038d-4267-a427-6d11375750eb"/>
  <p:tag name="ARTICULATE_SLIDE_NAV" val="10"/>
  <p:tag name="ARTICULATE_SLIDE_PAUSE" val="0"/>
  <p:tag name="ARTICULATE_NAV_LEVEL" val="2"/>
  <p:tag name="ARTICULATE_SLIDE_PRESENTER" val="Carl Hedde, CPCU"/>
  <p:tag name="ARTICULATE_SLIDE_PRESENTER_GUID" val="5AFE23B0F3CC"/>
  <p:tag name="ARTICULATE_PLAYLIST_ID" val="-1"/>
  <p:tag name="ARTICULATE_LOCK_SLIDE" val="0"/>
</p:tagLst>
</file>

<file path=ppt/tags/tag8.xml><?xml version="1.0" encoding="utf-8"?>
<p:tagLst xmlns:a="http://schemas.openxmlformats.org/drawingml/2006/main" xmlns:r="http://schemas.openxmlformats.org/officeDocument/2006/relationships" xmlns:p="http://schemas.openxmlformats.org/presentationml/2006/main">
  <p:tag name="ARTICULATE_SLIDE_GUID" val="9a0d12d1-30ae-4c34-adac-1cb8505fb5fd"/>
  <p:tag name="ARTICULATE_SLIDE_NAV" val="7"/>
  <p:tag name="ARTICULATE_SLIDE_PAUSE" val="0"/>
  <p:tag name="ARTICULATE_NAV_LEVEL" val="2"/>
  <p:tag name="ARTICULATE_SLIDE_PRESENTER" val="Carl Hedde, CPCU"/>
  <p:tag name="ARTICULATE_SLIDE_PRESENTER_GUID" val="5AFE23B0F3CC"/>
  <p:tag name="ARTICULATE_PLAYLIST_ID" val="-1"/>
  <p:tag name="ARTICULATE_LOCK_SLIDE" val="0"/>
</p:tagLst>
</file>

<file path=ppt/tags/tag9.xml><?xml version="1.0" encoding="utf-8"?>
<p:tagLst xmlns:a="http://schemas.openxmlformats.org/drawingml/2006/main" xmlns:r="http://schemas.openxmlformats.org/officeDocument/2006/relationships" xmlns:p="http://schemas.openxmlformats.org/presentationml/2006/main">
  <p:tag name="ARTICULATE_SLIDE_GUID" val="059b89c9-a24f-4684-adf9-789cfc8a3ccb"/>
  <p:tag name="AUDIO_IMPORT" val="U:\Webinar\2011_07 - Nat Cat Review\Articulate\13.mp3"/>
  <p:tag name="ELAPSEDTIME" val="19.822"/>
  <p:tag name="ARTICULATE_TITLE_TAG" val="U.S. Thunderstorm Loss Trends Annual Totals  2012"/>
  <p:tag name="AUDIO_ID" val="492"/>
  <p:tag name="ARTICULATE_SLIDE_NAV" val="14"/>
  <p:tag name="ARTICULATE_SLIDE_PAUSE" val="0"/>
  <p:tag name="ARTICULATE_NAV_LEVEL" val="2"/>
  <p:tag name="ARTICULATE_SLIDE_PRESENTER" val="Carl Hedde, CPCU"/>
  <p:tag name="ARTICULATE_SLIDE_PRESENTER_GUID" val="5AFE23B0F3CC"/>
  <p:tag name="ARTICULATE_PLAYLIST_ID" val="-1"/>
  <p:tag name="ARTICULATE_LOCK_SLIDE" val="0"/>
</p:tagLst>
</file>

<file path=ppt/theme/theme1.xml><?xml version="1.0" encoding="utf-8"?>
<a:theme xmlns:a="http://schemas.openxmlformats.org/drawingml/2006/main" name="Default Design">
  <a:themeElements>
    <a:clrScheme name="">
      <a:dk1>
        <a:srgbClr val="000000"/>
      </a:dk1>
      <a:lt1>
        <a:srgbClr val="FFFFFF"/>
      </a:lt1>
      <a:dk2>
        <a:srgbClr val="EEC100"/>
      </a:dk2>
      <a:lt2>
        <a:srgbClr val="6FCAEF"/>
      </a:lt2>
      <a:accent1>
        <a:srgbClr val="225A7A"/>
      </a:accent1>
      <a:accent2>
        <a:srgbClr val="FF6801"/>
      </a:accent2>
      <a:accent3>
        <a:srgbClr val="FFFFFF"/>
      </a:accent3>
      <a:accent4>
        <a:srgbClr val="000000"/>
      </a:accent4>
      <a:accent5>
        <a:srgbClr val="ABB5BE"/>
      </a:accent5>
      <a:accent6>
        <a:srgbClr val="E75E01"/>
      </a:accent6>
      <a:hlink>
        <a:srgbClr val="339966"/>
      </a:hlink>
      <a:folHlink>
        <a:srgbClr val="A50021"/>
      </a:folHlink>
    </a:clrScheme>
    <a:fontScheme name="Aspect">
      <a:majorFont>
        <a:latin typeface="Verdana"/>
        <a:ea typeface=""/>
        <a:cs typeface=""/>
        <a:font script="Jpan" typeface="ＭＳ ゴシック"/>
        <a:font script="Hang" typeface="굴림"/>
        <a:font script="Hans" typeface="黑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宋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336699"/>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2376BD"/>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66CCFF"/>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7DC3"/>
      </a:dk2>
      <a:lt2>
        <a:srgbClr val="808080"/>
      </a:lt2>
      <a:accent1>
        <a:srgbClr val="0A2E4E"/>
      </a:accent1>
      <a:accent2>
        <a:srgbClr val="99CC00"/>
      </a:accent2>
      <a:accent3>
        <a:srgbClr val="FFFFFF"/>
      </a:accent3>
      <a:accent4>
        <a:srgbClr val="000000"/>
      </a:accent4>
      <a:accent5>
        <a:srgbClr val="AAADB2"/>
      </a:accent5>
      <a:accent6>
        <a:srgbClr val="8AB900"/>
      </a:accent6>
      <a:hlink>
        <a:srgbClr val="007DC3"/>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149683</TotalTime>
  <Words>3569</Words>
  <Application>Microsoft Office PowerPoint</Application>
  <PresentationFormat>On-screen Show (4:3)</PresentationFormat>
  <Paragraphs>558</Paragraphs>
  <Slides>53</Slides>
  <Notes>51</Notes>
  <HiddenSlides>1</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53</vt:i4>
      </vt:variant>
    </vt:vector>
  </HeadingPairs>
  <TitlesOfParts>
    <vt:vector size="63" baseType="lpstr">
      <vt:lpstr>Arial Unicode MS</vt:lpstr>
      <vt:lpstr>Arial</vt:lpstr>
      <vt:lpstr>Calibri</vt:lpstr>
      <vt:lpstr>Symbol</vt:lpstr>
      <vt:lpstr>Times New Roman</vt:lpstr>
      <vt:lpstr>Verdana</vt:lpstr>
      <vt:lpstr>Wingdings</vt:lpstr>
      <vt:lpstr>Default Design</vt:lpstr>
      <vt:lpstr>Chart</vt:lpstr>
      <vt:lpstr>Worksheet</vt:lpstr>
      <vt:lpstr>Property &amp; Casualty Insurance in the Era of Mega-Catastrophes: Focus on Michigan Markets</vt:lpstr>
      <vt:lpstr>PowerPoint Presentation</vt:lpstr>
      <vt:lpstr>P/C Net Premiums Written: % Change, Quarter vs. Year-Prior Quarter</vt:lpstr>
      <vt:lpstr>Underwriting Gain (Loss) All Lines Combined, 1975–2014*</vt:lpstr>
      <vt:lpstr>P/C Insurance Industry  Combined Ratio, 2001–2014:1H</vt:lpstr>
      <vt:lpstr>P/C Industry Net Income After Taxes 1991–2014:1H</vt:lpstr>
      <vt:lpstr>Profitability Peaks &amp; Troughs in the P/C Insurance Industry, 1975 – 2014:1H*</vt:lpstr>
      <vt:lpstr>Policyholder Surplus,  2006:Q4–2014:1H</vt:lpstr>
      <vt:lpstr>PowerPoint Presentation</vt:lpstr>
      <vt:lpstr>Return on Net Worth, All Lines: 2002-2012</vt:lpstr>
      <vt:lpstr>Return on Net Worth, All Lines: 2002-2012</vt:lpstr>
      <vt:lpstr>Return on Net Worth, All Lines: 2002-2011 Average, by State</vt:lpstr>
      <vt:lpstr>RNW PP Auto: MAF States, 2003-2012, 10-year average</vt:lpstr>
      <vt:lpstr>RNW HO: MAF States, 2003-2012, 10-year average</vt:lpstr>
      <vt:lpstr>RNW CMP: MAF States, 2003-2012, 10-year average</vt:lpstr>
      <vt:lpstr>RNW WC: MAF States, 2002-2011, 10-year average</vt:lpstr>
      <vt:lpstr>The Strength of the Economy Will Influence P/C Insurer Growth Opportunities</vt:lpstr>
      <vt:lpstr>Real Quarterly GDP Growth Since the “Great Recession, and Forecast</vt:lpstr>
      <vt:lpstr>Real Quarterly GDP Growth by State, 2013</vt:lpstr>
      <vt:lpstr>PowerPoint Presentation</vt:lpstr>
      <vt:lpstr>PowerPoint Presentation</vt:lpstr>
      <vt:lpstr>PowerPoint Presentation</vt:lpstr>
      <vt:lpstr>Full-time vs. Part-time Employment, Quarterly, 2003-2014: WC Implications</vt:lpstr>
      <vt:lpstr>PowerPoint Presentation</vt:lpstr>
      <vt:lpstr>Private Housing Unit Starts, 1990-2015F</vt:lpstr>
      <vt:lpstr>Rental-Occupied Housing Units as % of Total Occupied Units, Quarterly, 1990-2014</vt:lpstr>
      <vt:lpstr>Rental Vacancy Rates, Quarterly, 1990-2014</vt:lpstr>
      <vt:lpstr>US: Pct. Of Private Housing Unit Starts In Multi-Unit Projects, 1990-2014*</vt:lpstr>
      <vt:lpstr>Number of Rental- and Owner-Occupied Housing Units, Quarterly, 1990-2014</vt:lpstr>
      <vt:lpstr>Auto/Light Truck Sales, 1999-2015F</vt:lpstr>
      <vt:lpstr>Auto Loans and other Nonrevolving Credit Outstanding, 1990–2014*</vt:lpstr>
      <vt:lpstr>Something Unusual is Happening: Miles Driven*, 1990–2014</vt:lpstr>
      <vt:lpstr>PowerPoint Presentation</vt:lpstr>
      <vt:lpstr>PowerPoint Presentation</vt:lpstr>
      <vt:lpstr>Index of Total Industrial Production:* A New Peak in July 2014</vt:lpstr>
      <vt:lpstr>Private Sector Business Starts: 1993:Q2 – 2013:Q4* As Strong as Ever?</vt:lpstr>
      <vt:lpstr>Dollar Value* of Manufacturers’ Shipments Monthly, January 1992—June 2014</vt:lpstr>
      <vt:lpstr>Nonfarm Payroll (Wages and Salaries): Quarterly, 2005–2014:Q2</vt:lpstr>
      <vt:lpstr>Commercial &amp; Industrial Loans Outstanding at FDIC-Insured Banks, Quarterly, 2006-2014:Q1</vt:lpstr>
      <vt:lpstr>Percent of Non-current Commercial &amp; Industrial Loans Outstanding at FDIC-Insured Banks, Quarterly, 2006-2014:Q1</vt:lpstr>
      <vt:lpstr>Winter Storms and Other Natural Catastrophes</vt:lpstr>
      <vt:lpstr>Significant Natural Catastrophes in 2013 ($1 billion economic loss and/or 50 fatalities)</vt:lpstr>
      <vt:lpstr>Natural Disaster Losses in the United States, 2013</vt:lpstr>
      <vt:lpstr>Largest Insured Claims, Individual Winter Storms, US &amp; Canada, 1980-2013</vt:lpstr>
      <vt:lpstr>PowerPoint Presentation</vt:lpstr>
      <vt:lpstr>US Thunderstorm Loss Trends Insured Annual Totals 1980 – 2013</vt:lpstr>
      <vt:lpstr>Investment Performance:  a Key Driver of Profitability</vt:lpstr>
      <vt:lpstr>Net Yield on Insurer Invested Assets, 2007-2014:1H</vt:lpstr>
      <vt:lpstr>Property/Casualty Insurance Industry Investment Gain: 1994–2014:Q11</vt:lpstr>
      <vt:lpstr>U.S. Treasury 2- and 10-Year Note Yields*: 1990–2014</vt:lpstr>
      <vt:lpstr>Distribution of Bond Maturities, P/C Insurance Industry, 2004-2013</vt:lpstr>
      <vt:lpstr>Bonds Rated NAIC Quality Category 3-6 as a Percent of Total Bonds, 2003–2013</vt:lpstr>
      <vt:lpstr>PowerPoint Presentation</vt:lpstr>
    </vt:vector>
  </TitlesOfParts>
  <Company>insurance information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P6466 - iii Template</dc:title>
  <dc:creator>Call @ 866-2-eSlide</dc:creator>
  <cp:lastModifiedBy>Weisbart, Steven</cp:lastModifiedBy>
  <cp:revision>3253</cp:revision>
  <cp:lastPrinted>2014-03-06T19:46:54Z</cp:lastPrinted>
  <dcterms:modified xsi:type="dcterms:W3CDTF">2014-10-06T14:22:38Z</dcterms:modified>
</cp:coreProperties>
</file>