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heme/themeOverride1.xml" ContentType="application/vnd.openxmlformats-officedocument.themeOverride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6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charts/chart1.xml" ContentType="application/vnd.openxmlformats-officedocument.drawingml.chart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tags/tag7.xml" ContentType="application/vnd.openxmlformats-officedocument.presentationml.tags+xml"/>
  <Override PartName="/ppt/notesSlides/notesSlide53.xml" ContentType="application/vnd.openxmlformats-officedocument.presentationml.notesSlide+xml"/>
  <Override PartName="/ppt/tags/tag8.xml" ContentType="application/vnd.openxmlformats-officedocument.presentationml.tags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73"/>
  </p:notesMasterIdLst>
  <p:handoutMasterIdLst>
    <p:handoutMasterId r:id="rId74"/>
  </p:handoutMasterIdLst>
  <p:sldIdLst>
    <p:sldId id="4301" r:id="rId2"/>
    <p:sldId id="4635" r:id="rId3"/>
    <p:sldId id="4416" r:id="rId4"/>
    <p:sldId id="4697" r:id="rId5"/>
    <p:sldId id="4665" r:id="rId6"/>
    <p:sldId id="4388" r:id="rId7"/>
    <p:sldId id="4450" r:id="rId8"/>
    <p:sldId id="4446" r:id="rId9"/>
    <p:sldId id="4447" r:id="rId10"/>
    <p:sldId id="4666" r:id="rId11"/>
    <p:sldId id="4422" r:id="rId12"/>
    <p:sldId id="4598" r:id="rId13"/>
    <p:sldId id="4661" r:id="rId14"/>
    <p:sldId id="4636" r:id="rId15"/>
    <p:sldId id="4656" r:id="rId16"/>
    <p:sldId id="4637" r:id="rId17"/>
    <p:sldId id="4638" r:id="rId18"/>
    <p:sldId id="4639" r:id="rId19"/>
    <p:sldId id="4640" r:id="rId20"/>
    <p:sldId id="4641" r:id="rId21"/>
    <p:sldId id="4659" r:id="rId22"/>
    <p:sldId id="4643" r:id="rId23"/>
    <p:sldId id="4645" r:id="rId24"/>
    <p:sldId id="4646" r:id="rId25"/>
    <p:sldId id="4647" r:id="rId26"/>
    <p:sldId id="4649" r:id="rId27"/>
    <p:sldId id="4660" r:id="rId28"/>
    <p:sldId id="4716" r:id="rId29"/>
    <p:sldId id="4717" r:id="rId30"/>
    <p:sldId id="4718" r:id="rId31"/>
    <p:sldId id="4719" r:id="rId32"/>
    <p:sldId id="4720" r:id="rId33"/>
    <p:sldId id="4693" r:id="rId34"/>
    <p:sldId id="4695" r:id="rId35"/>
    <p:sldId id="4696" r:id="rId36"/>
    <p:sldId id="4694" r:id="rId37"/>
    <p:sldId id="4698" r:id="rId38"/>
    <p:sldId id="4258" r:id="rId39"/>
    <p:sldId id="4690" r:id="rId40"/>
    <p:sldId id="4726" r:id="rId41"/>
    <p:sldId id="4729" r:id="rId42"/>
    <p:sldId id="4728" r:id="rId43"/>
    <p:sldId id="4691" r:id="rId44"/>
    <p:sldId id="4730" r:id="rId45"/>
    <p:sldId id="4657" r:id="rId46"/>
    <p:sldId id="4658" r:id="rId47"/>
    <p:sldId id="4706" r:id="rId48"/>
    <p:sldId id="4721" r:id="rId49"/>
    <p:sldId id="4469" r:id="rId50"/>
    <p:sldId id="4710" r:id="rId51"/>
    <p:sldId id="4711" r:id="rId52"/>
    <p:sldId id="4715" r:id="rId53"/>
    <p:sldId id="4707" r:id="rId54"/>
    <p:sldId id="4722" r:id="rId55"/>
    <p:sldId id="4723" r:id="rId56"/>
    <p:sldId id="4655" r:id="rId57"/>
    <p:sldId id="4471" r:id="rId58"/>
    <p:sldId id="4623" r:id="rId59"/>
    <p:sldId id="4552" r:id="rId60"/>
    <p:sldId id="4553" r:id="rId61"/>
    <p:sldId id="4396" r:id="rId62"/>
    <p:sldId id="4680" r:id="rId63"/>
    <p:sldId id="4681" r:id="rId64"/>
    <p:sldId id="4686" r:id="rId65"/>
    <p:sldId id="4685" r:id="rId66"/>
    <p:sldId id="4682" r:id="rId67"/>
    <p:sldId id="4683" r:id="rId68"/>
    <p:sldId id="4689" r:id="rId69"/>
    <p:sldId id="4630" r:id="rId70"/>
    <p:sldId id="4404" r:id="rId71"/>
    <p:sldId id="1136" r:id="rId7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072">
          <p15:clr>
            <a:srgbClr val="A4A3A4"/>
          </p15:clr>
        </p15:guide>
        <p15:guide id="2" orient="horz" pos="3856">
          <p15:clr>
            <a:srgbClr val="A4A3A4"/>
          </p15:clr>
        </p15:guide>
        <p15:guide id="3" orient="horz" pos="3608">
          <p15:clr>
            <a:srgbClr val="A4A3A4"/>
          </p15:clr>
        </p15:guide>
        <p15:guide id="4" orient="horz" pos="1472">
          <p15:clr>
            <a:srgbClr val="A4A3A4"/>
          </p15:clr>
        </p15:guide>
        <p15:guide id="5" orient="horz" pos="798">
          <p15:clr>
            <a:srgbClr val="A4A3A4"/>
          </p15:clr>
        </p15:guide>
        <p15:guide id="6" pos="219">
          <p15:clr>
            <a:srgbClr val="A4A3A4"/>
          </p15:clr>
        </p15:guide>
        <p15:guide id="7" pos="5497">
          <p15:clr>
            <a:srgbClr val="A4A3A4"/>
          </p15:clr>
        </p15:guide>
        <p15:guide id="8" pos="4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5A7A"/>
    <a:srgbClr val="2B7299"/>
    <a:srgbClr val="3691C4"/>
    <a:srgbClr val="3333CC"/>
    <a:srgbClr val="28688C"/>
    <a:srgbClr val="E5F1F7"/>
    <a:srgbClr val="4B9FCD"/>
    <a:srgbClr val="D0DCE2"/>
    <a:srgbClr val="C9D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5" autoAdjust="0"/>
    <p:restoredTop sz="89785" autoAdjust="0"/>
  </p:normalViewPr>
  <p:slideViewPr>
    <p:cSldViewPr snapToGrid="0">
      <p:cViewPr varScale="1">
        <p:scale>
          <a:sx n="66" d="100"/>
          <a:sy n="66" d="100"/>
        </p:scale>
        <p:origin x="1212" y="48"/>
      </p:cViewPr>
      <p:guideLst>
        <p:guide orient="horz" pos="1072"/>
        <p:guide orient="horz" pos="3856"/>
        <p:guide orient="horz" pos="3608"/>
        <p:guide orient="horz" pos="1472"/>
        <p:guide orient="horz" pos="798"/>
        <p:guide pos="219"/>
        <p:guide pos="5497"/>
        <p:guide pos="4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990"/>
    </p:cViewPr>
  </p:sorterViewPr>
  <p:notesViewPr>
    <p:cSldViewPr snapToGrid="0">
      <p:cViewPr varScale="1">
        <p:scale>
          <a:sx n="94" d="100"/>
          <a:sy n="94" d="100"/>
        </p:scale>
        <p:origin x="-2898" y="-90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984072810011382E-2"/>
          <c:y val="9.3596059113300489E-2"/>
          <c:w val="0.9340159271899886"/>
          <c:h val="0.746305418719211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% with Renters Insurance</c:v>
                </c:pt>
              </c:strCache>
            </c:strRef>
          </c:tx>
          <c:spPr>
            <a:solidFill>
              <a:schemeClr val="accent1"/>
            </a:solidFill>
            <a:ln w="24066">
              <a:noFill/>
            </a:ln>
          </c:spPr>
          <c:invertIfNegative val="0"/>
          <c:dPt>
            <c:idx val="7"/>
            <c:invertIfNegative val="0"/>
            <c:bubble3D val="0"/>
            <c:spPr>
              <a:solidFill>
                <a:schemeClr val="accent2"/>
              </a:solidFill>
              <a:ln w="24066">
                <a:noFill/>
              </a:ln>
            </c:spPr>
          </c:dPt>
          <c:dLbls>
            <c:dLbl>
              <c:idx val="0"/>
              <c:layout>
                <c:manualLayout>
                  <c:x val="-7.0266757210790537E-3"/>
                  <c:y val="-2.0613182410857023E-2"/>
                </c:manualLayout>
              </c:layout>
              <c:numFmt formatCode="0%" sourceLinked="0"/>
              <c:spPr>
                <a:noFill/>
                <a:ln w="24066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1870944476647955E-3"/>
                  <c:y val="-1.765752841574475E-2"/>
                </c:manualLayout>
              </c:layout>
              <c:numFmt formatCode="0%" sourceLinked="0"/>
              <c:spPr>
                <a:noFill/>
                <a:ln w="24066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6.1734517408034706E-3"/>
                  <c:y val="-1.9874282698976786E-2"/>
                </c:manualLayout>
              </c:layout>
              <c:numFmt formatCode="0%" sourceLinked="0"/>
              <c:spPr>
                <a:noFill/>
                <a:ln w="24066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1962140396304388E-3"/>
                  <c:y val="-2.0736332362837007E-2"/>
                </c:manualLayout>
              </c:layout>
              <c:numFmt formatCode="0%" sourceLinked="0"/>
              <c:spPr>
                <a:noFill/>
                <a:ln w="24066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7.6960204949250155E-4"/>
                  <c:y val="-2.0366882506896944E-2"/>
                </c:manualLayout>
              </c:layout>
              <c:numFmt formatCode="0%" sourceLinked="0"/>
              <c:spPr>
                <a:noFill/>
                <a:ln w="24066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7559593426311766E-3"/>
                  <c:y val="-2.0736332362837007E-2"/>
                </c:manualLayout>
              </c:layout>
              <c:numFmt formatCode="0%" sourceLinked="0"/>
              <c:spPr>
                <a:noFill/>
                <a:ln w="24066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 w="24066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May 2011</c:v>
                </c:pt>
                <c:pt idx="1">
                  <c:v>May 2012</c:v>
                </c:pt>
                <c:pt idx="2">
                  <c:v>May 2013</c:v>
                </c:pt>
                <c:pt idx="3">
                  <c:v>May 2014</c:v>
                </c:pt>
                <c:pt idx="4">
                  <c:v>November 2014</c:v>
                </c:pt>
                <c:pt idx="5">
                  <c:v>May 2015</c:v>
                </c:pt>
                <c:pt idx="6">
                  <c:v>November 2015</c:v>
                </c:pt>
              </c:strCache>
            </c:strRef>
          </c:cat>
          <c:val>
            <c:numRef>
              <c:f>Sheet1!$B$2:$H$2</c:f>
              <c:numCache>
                <c:formatCode>0%</c:formatCode>
                <c:ptCount val="7"/>
                <c:pt idx="0">
                  <c:v>0.28999999999999998</c:v>
                </c:pt>
                <c:pt idx="1">
                  <c:v>0.31</c:v>
                </c:pt>
                <c:pt idx="2">
                  <c:v>0.35</c:v>
                </c:pt>
                <c:pt idx="3">
                  <c:v>0.37</c:v>
                </c:pt>
                <c:pt idx="4">
                  <c:v>0.38</c:v>
                </c:pt>
                <c:pt idx="5">
                  <c:v>0.4</c:v>
                </c:pt>
                <c:pt idx="6">
                  <c:v>0.42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268859672"/>
        <c:axId val="268860456"/>
      </c:barChart>
      <c:catAx>
        <c:axId val="268859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03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 rtl="0">
              <a:defRPr sz="14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68860456"/>
        <c:crossesAt val="0"/>
        <c:auto val="1"/>
        <c:lblAlgn val="ctr"/>
        <c:lblOffset val="0"/>
        <c:tickLblSkip val="1"/>
        <c:tickMarkSkip val="1"/>
        <c:noMultiLvlLbl val="0"/>
      </c:catAx>
      <c:valAx>
        <c:axId val="268860456"/>
        <c:scaling>
          <c:orientation val="minMax"/>
          <c:max val="0.5"/>
          <c:min val="0.1"/>
        </c:scaling>
        <c:delete val="0"/>
        <c:axPos val="l"/>
        <c:numFmt formatCode="0%" sourceLinked="0"/>
        <c:majorTickMark val="out"/>
        <c:minorTickMark val="none"/>
        <c:tickLblPos val="nextTo"/>
        <c:spPr>
          <a:ln w="300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68859672"/>
        <c:crossesAt val="1"/>
        <c:crossBetween val="between"/>
        <c:majorUnit val="0.1"/>
        <c:minorUnit val="0.1"/>
      </c:valAx>
      <c:spPr>
        <a:noFill/>
        <a:ln w="2533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2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e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e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e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e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emf"/></Relationships>
</file>

<file path=ppt/drawings/_rels/vmlDrawing3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emf"/></Relationships>
</file>

<file path=ppt/drawings/_rels/vmlDrawing3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emf"/></Relationships>
</file>

<file path=ppt/drawings/_rels/vmlDrawing3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emf"/></Relationships>
</file>

<file path=ppt/drawings/_rels/vmlDrawing3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emf"/></Relationships>
</file>

<file path=ppt/drawings/_rels/vmlDrawing3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emf"/></Relationships>
</file>

<file path=ppt/drawings/_rels/vmlDrawing4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emf"/></Relationships>
</file>

<file path=ppt/drawings/_rels/vmlDrawing4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emf"/></Relationships>
</file>

<file path=ppt/drawings/_rels/vmlDrawing4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emf"/></Relationships>
</file>

<file path=ppt/drawings/_rels/vmlDrawing4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emf"/></Relationships>
</file>

<file path=ppt/drawings/_rels/vmlDrawing4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emf"/></Relationships>
</file>

<file path=ppt/drawings/_rels/vmlDrawing4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emf"/></Relationships>
</file>

<file path=ppt/drawings/_rels/vmlDrawing4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emf"/></Relationships>
</file>

<file path=ppt/drawings/_rels/vmlDrawing4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921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64" tIns="45632" rIns="91264" bIns="45632" numCol="1" anchor="t" anchorCtr="0" compatLnSpc="1">
            <a:prstTxWarp prst="textNoShape">
              <a:avLst/>
            </a:prstTxWarp>
          </a:bodyPr>
          <a:lstStyle>
            <a:lvl1pPr defTabSz="912813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9592" y="0"/>
            <a:ext cx="303921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64" tIns="45632" rIns="91264" bIns="45632" numCol="1" anchor="t" anchorCtr="0" compatLnSpc="1">
            <a:prstTxWarp prst="textNoShape">
              <a:avLst/>
            </a:prstTxWarp>
          </a:bodyPr>
          <a:lstStyle>
            <a:lvl1pPr algn="r" defTabSz="912813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6428D4E-CD86-468D-BEE4-4FD3A017EE70}" type="datetime1">
              <a:rPr lang="en-US"/>
              <a:pPr>
                <a:defRPr/>
              </a:pPr>
              <a:t>4/22/2016</a:t>
            </a:fld>
            <a:endParaRPr lang="en-US"/>
          </a:p>
        </p:txBody>
      </p:sp>
      <p:sp>
        <p:nvSpPr>
          <p:cNvPr id="229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0627"/>
            <a:ext cx="303921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64" tIns="45632" rIns="91264" bIns="45632" numCol="1" anchor="b" anchorCtr="0" compatLnSpc="1">
            <a:prstTxWarp prst="textNoShape">
              <a:avLst/>
            </a:prstTxWarp>
          </a:bodyPr>
          <a:lstStyle>
            <a:lvl1pPr defTabSz="912813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9592" y="8830627"/>
            <a:ext cx="3039219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64" tIns="45632" rIns="91264" bIns="45632" numCol="1" anchor="b" anchorCtr="0" compatLnSpc="1">
            <a:prstTxWarp prst="textNoShape">
              <a:avLst/>
            </a:prstTxWarp>
          </a:bodyPr>
          <a:lstStyle>
            <a:lvl1pPr algn="r" defTabSz="912813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6DD95BB-A669-4F44-8D4A-44D0FEE85D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1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307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74788" y="582613"/>
            <a:ext cx="4060825" cy="30448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Notes Placeholder 307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2538" y="3824750"/>
            <a:ext cx="5866917" cy="515530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46066" tIns="46066" rIns="46066" bIns="460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9" name="Slide Number Placeholder 3078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53727" y="9047017"/>
            <a:ext cx="706130" cy="247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887" tIns="46499" rIns="45887" bIns="46499" numCol="1" anchor="b" anchorCtr="0" compatLnSpc="1">
            <a:prstTxWarp prst="textNoShape">
              <a:avLst/>
            </a:prstTxWarp>
            <a:spAutoFit/>
          </a:bodyPr>
          <a:lstStyle>
            <a:lvl1pPr algn="ctr" defTabSz="930275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926E3E4-F212-49E4-9AB9-DC573DC8C4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215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8600" indent="-228600" algn="l" rtl="0" eaLnBrk="0" fontAlgn="base" hangingPunct="0">
      <a:lnSpc>
        <a:spcPct val="90000"/>
      </a:lnSpc>
      <a:spcBef>
        <a:spcPct val="100000"/>
      </a:spcBef>
      <a:spcAft>
        <a:spcPct val="0"/>
      </a:spcAft>
      <a:buClr>
        <a:srgbClr val="008080"/>
      </a:buClr>
      <a:buSzPct val="85000"/>
      <a:buFont typeface="Wingdings" pitchFamily="2" charset="2"/>
      <a:buChar char="n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517525" indent="-174625" algn="l" rtl="0" eaLnBrk="0" fontAlgn="base" hangingPunct="0">
      <a:lnSpc>
        <a:spcPct val="90000"/>
      </a:lnSpc>
      <a:spcBef>
        <a:spcPct val="50000"/>
      </a:spcBef>
      <a:spcAft>
        <a:spcPct val="0"/>
      </a:spcAft>
      <a:buClr>
        <a:srgbClr val="008080"/>
      </a:buClr>
      <a:buFont typeface="Wingdings" pitchFamily="2" charset="2"/>
      <a:buChar char="w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800100" indent="-168275" algn="l" rtl="0" eaLnBrk="0" fontAlgn="base" hangingPunct="0">
      <a:lnSpc>
        <a:spcPct val="90000"/>
      </a:lnSpc>
      <a:spcBef>
        <a:spcPct val="25000"/>
      </a:spcBef>
      <a:spcAft>
        <a:spcPct val="0"/>
      </a:spcAft>
      <a:buClr>
        <a:srgbClr val="008080"/>
      </a:buClr>
      <a:buFont typeface="Arial" charset="0"/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089025" indent="-17462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Font typeface="Wingdings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371600" indent="-16827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438143-1DA2-4BA3-AF43-18D3330F406F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51119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3"/>
          <p:cNvSpPr txBox="1">
            <a:spLocks noGrp="1" noChangeArrowheads="1"/>
          </p:cNvSpPr>
          <p:nvPr/>
        </p:nvSpPr>
        <p:spPr bwMode="auto">
          <a:xfrm>
            <a:off x="4204970" y="6723489"/>
            <a:ext cx="941507" cy="247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801" tIns="46413" rIns="45801" bIns="46413" anchor="b">
            <a:spAutoFit/>
          </a:bodyPr>
          <a:lstStyle/>
          <a:p>
            <a:pPr algn="ctr" defTabSz="928629" fontAlgn="base">
              <a:spcBef>
                <a:spcPct val="0"/>
              </a:spcBef>
              <a:spcAft>
                <a:spcPct val="0"/>
              </a:spcAft>
            </a:pPr>
            <a:fld id="{10D51B6F-E5CE-42ED-829B-9910A1E4B827}" type="slidenum">
              <a:rPr lang="en-US" sz="1000">
                <a:solidFill>
                  <a:srgbClr val="000000"/>
                </a:solidFill>
                <a:latin typeface="Arial" charset="0"/>
                <a:cs typeface="Arial" charset="0"/>
              </a:rPr>
              <a:pPr algn="ctr" defTabSz="928629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sz="10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34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764996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30275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26AD1B7F-9E72-4066-844D-6D8869EC61BB}" type="slidenum">
              <a:rPr lang="en-US" altLang="en-US" sz="1000" smtClean="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5289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153727" y="9016239"/>
            <a:ext cx="706130" cy="27857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D72A459-2FEA-42C6-8384-EF158E7DF3FA}" type="slidenum">
              <a:rPr lang="en-US" altLang="en-US" sz="1200">
                <a:solidFill>
                  <a:srgbClr val="000000"/>
                </a:solidFill>
              </a:rPr>
              <a:pPr/>
              <a:t>13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50905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224460" y="9047163"/>
            <a:ext cx="720513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0275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9D147EA3-C031-49BF-9F16-34128A59412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6246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224460" y="9047163"/>
            <a:ext cx="720513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0275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9D147EA3-C031-49BF-9F16-34128A59412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0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6781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224460" y="9047163"/>
            <a:ext cx="720513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0275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AF46A7-EDF5-44E6-8301-E3C0D3FD95C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0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2357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224460" y="9047163"/>
            <a:ext cx="720513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0275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54F18AB-401B-4DEE-A09D-1F6486ADB5F9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0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0754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 txBox="1">
            <a:spLocks noGrp="1" noChangeArrowheads="1"/>
          </p:cNvSpPr>
          <p:nvPr/>
        </p:nvSpPr>
        <p:spPr bwMode="auto">
          <a:xfrm>
            <a:off x="3224460" y="9047163"/>
            <a:ext cx="720513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0275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6D4B6A34-76D3-4CF4-8EE6-5CE1B671BA5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0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0531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 txBox="1">
            <a:spLocks noGrp="1" noChangeArrowheads="1"/>
          </p:cNvSpPr>
          <p:nvPr/>
        </p:nvSpPr>
        <p:spPr bwMode="auto">
          <a:xfrm>
            <a:off x="3224460" y="9047163"/>
            <a:ext cx="720513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0275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99D4A87-7117-41BA-A507-146CED6F7BB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0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6793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 txBox="1">
            <a:spLocks noGrp="1" noChangeArrowheads="1"/>
          </p:cNvSpPr>
          <p:nvPr/>
        </p:nvSpPr>
        <p:spPr bwMode="auto">
          <a:xfrm>
            <a:off x="3224460" y="9047163"/>
            <a:ext cx="720513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0275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F85CDBCF-DA01-4454-8083-16A3D175B9E5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0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588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788225C-6672-464D-A51D-0BCF5E1B6D7F}" type="slidenum">
              <a:rPr lang="en-US" smtClean="0"/>
              <a:pPr>
                <a:defRPr/>
              </a:pPr>
              <a:t>2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41114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698500"/>
            <a:ext cx="4649787" cy="348615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7268" y="4416426"/>
            <a:ext cx="5731651" cy="4181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4479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698500"/>
            <a:ext cx="4649787" cy="348615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7268" y="4416426"/>
            <a:ext cx="5731651" cy="4181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4751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698500"/>
            <a:ext cx="4649787" cy="3486150"/>
          </a:xfrm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7268" y="4416426"/>
            <a:ext cx="5731651" cy="4181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9508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698500"/>
            <a:ext cx="4649787" cy="3486150"/>
          </a:xfrm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7268" y="4416426"/>
            <a:ext cx="5731651" cy="4181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1202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698500"/>
            <a:ext cx="4649787" cy="3486150"/>
          </a:xfrm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7268" y="4416426"/>
            <a:ext cx="5731651" cy="4181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73781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698500"/>
            <a:ext cx="4649787" cy="3486150"/>
          </a:xfrm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7268" y="4416426"/>
            <a:ext cx="5731651" cy="4181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90083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153727" y="9016239"/>
            <a:ext cx="706130" cy="27857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D72A459-2FEA-42C6-8384-EF158E7DF3FA}" type="slidenum">
              <a:rPr lang="en-US" altLang="en-US" sz="1200">
                <a:solidFill>
                  <a:srgbClr val="000000"/>
                </a:solidFill>
              </a:rPr>
              <a:pPr/>
              <a:t>27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777502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148013" y="9037638"/>
            <a:ext cx="7048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887" tIns="46499" rIns="45887" bIns="46499" anchor="b">
            <a:spAutoFit/>
          </a:bodyPr>
          <a:lstStyle>
            <a:lvl1pPr defTabSz="930275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CFE4083-6C19-4C6D-AA3A-E6723495BC45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0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48431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148013" y="9037638"/>
            <a:ext cx="7048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887" tIns="46499" rIns="45887" bIns="46499" anchor="b">
            <a:spAutoFit/>
          </a:bodyPr>
          <a:lstStyle>
            <a:lvl1pPr defTabSz="930275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C530AA7-0BC5-45C9-BAA6-3723C569CA16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en-US" sz="10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92695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148013" y="9037638"/>
            <a:ext cx="7048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887" tIns="46499" rIns="45887" bIns="46499" anchor="b">
            <a:spAutoFit/>
          </a:bodyPr>
          <a:lstStyle>
            <a:lvl1pPr defTabSz="930275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DD84F726-A52D-4A01-9A2F-6BAE2EB9B2D6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10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955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090111" y="9059540"/>
            <a:ext cx="693406" cy="24798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7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71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5A31CDB-2F51-446C-9F5C-F906A36CD1F6}" type="slidenum">
              <a:rPr lang="en-US" altLang="en-US" smtClean="0">
                <a:solidFill>
                  <a:srgbClr val="000000"/>
                </a:solidFill>
              </a:rPr>
              <a:pPr/>
              <a:t>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z="2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7387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148013" y="9037638"/>
            <a:ext cx="7048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887" tIns="46499" rIns="45887" bIns="46499" anchor="b">
            <a:spAutoFit/>
          </a:bodyPr>
          <a:lstStyle>
            <a:lvl1pPr defTabSz="930275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463403F-43B5-4637-9526-CA5FED9E8AC0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US" altLang="en-US" sz="10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42580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 txBox="1">
            <a:spLocks noGrp="1" noChangeArrowheads="1"/>
          </p:cNvSpPr>
          <p:nvPr/>
        </p:nvSpPr>
        <p:spPr bwMode="auto">
          <a:xfrm>
            <a:off x="3148013" y="9037638"/>
            <a:ext cx="7048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887" tIns="46499" rIns="45887" bIns="46499" anchor="b">
            <a:spAutoFit/>
          </a:bodyPr>
          <a:lstStyle>
            <a:lvl1pPr defTabSz="930275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CCB5704-92E3-4F81-AFC7-6B36DD4AC246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US" altLang="en-US" sz="10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65465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153727" y="9016239"/>
            <a:ext cx="706130" cy="27857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D72A459-2FEA-42C6-8384-EF158E7DF3FA}" type="slidenum">
              <a:rPr lang="en-US" altLang="en-US" sz="1200">
                <a:solidFill>
                  <a:srgbClr val="000000"/>
                </a:solidFill>
              </a:rPr>
              <a:pPr/>
              <a:t>33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27525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3"/>
          <p:cNvSpPr txBox="1">
            <a:spLocks noGrp="1" noChangeArrowheads="1"/>
          </p:cNvSpPr>
          <p:nvPr/>
        </p:nvSpPr>
        <p:spPr bwMode="auto">
          <a:xfrm>
            <a:off x="4394821" y="6837573"/>
            <a:ext cx="982033" cy="249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6829" tIns="47454" rIns="46829" bIns="47454" anchor="b">
            <a:spAutoFit/>
          </a:bodyPr>
          <a:lstStyle/>
          <a:p>
            <a:pPr algn="ctr" defTabSz="947950" fontAlgn="base">
              <a:spcBef>
                <a:spcPct val="0"/>
              </a:spcBef>
              <a:spcAft>
                <a:spcPct val="0"/>
              </a:spcAft>
            </a:pPr>
            <a:fld id="{5C1989CA-1A92-4DB6-A85A-D489C0504DE6}" type="slidenum">
              <a:rPr lang="en-US" sz="1000">
                <a:solidFill>
                  <a:srgbClr val="000000"/>
                </a:solidFill>
                <a:latin typeface="Arial" charset="0"/>
                <a:cs typeface="Arial" charset="0"/>
              </a:rPr>
              <a:pPr algn="ctr" defTabSz="947950"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en-US" sz="10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080288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3"/>
          <p:cNvSpPr txBox="1">
            <a:spLocks noGrp="1" noChangeArrowheads="1"/>
          </p:cNvSpPr>
          <p:nvPr/>
        </p:nvSpPr>
        <p:spPr bwMode="auto">
          <a:xfrm>
            <a:off x="4394821" y="6837573"/>
            <a:ext cx="982033" cy="249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6829" tIns="47454" rIns="46829" bIns="47454" anchor="b">
            <a:spAutoFit/>
          </a:bodyPr>
          <a:lstStyle/>
          <a:p>
            <a:pPr algn="ctr" defTabSz="947950" fontAlgn="base">
              <a:spcBef>
                <a:spcPct val="0"/>
              </a:spcBef>
              <a:spcAft>
                <a:spcPct val="0"/>
              </a:spcAft>
            </a:pPr>
            <a:fld id="{5C1989CA-1A92-4DB6-A85A-D489C0504DE6}" type="slidenum">
              <a:rPr lang="en-US" sz="1000">
                <a:solidFill>
                  <a:srgbClr val="000000"/>
                </a:solidFill>
                <a:latin typeface="Arial" charset="0"/>
                <a:cs typeface="Arial" charset="0"/>
              </a:rPr>
              <a:pPr algn="ctr" defTabSz="947950" fontAlgn="base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en-US" sz="10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4445189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153727" y="9046679"/>
            <a:ext cx="706130" cy="248133"/>
          </a:xfrm>
        </p:spPr>
        <p:txBody>
          <a:bodyPr/>
          <a:lstStyle/>
          <a:p>
            <a:pPr>
              <a:defRPr/>
            </a:pPr>
            <a:fld id="{3A6B90E8-B186-4EE7-9831-1401031F6C6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38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61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1606069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153727" y="9016239"/>
            <a:ext cx="706130" cy="27857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D72A459-2FEA-42C6-8384-EF158E7DF3FA}" type="slidenum">
              <a:rPr lang="en-US" altLang="en-US" sz="1200">
                <a:solidFill>
                  <a:srgbClr val="000000"/>
                </a:solidFill>
              </a:rPr>
              <a:pPr/>
              <a:t>39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756802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D90101-61DE-411D-A84C-6E553EAAC6F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40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1183122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B6DB68-8936-42B3-800D-27C531B7ADDD}" type="slidenum">
              <a:rPr lang="en-US" altLang="en-US" sz="1000">
                <a:solidFill>
                  <a:srgbClr val="000000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52614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B6DB68-8936-42B3-800D-27C531B7ADDD}" type="slidenum">
              <a:rPr lang="en-US" altLang="en-US" sz="1000">
                <a:solidFill>
                  <a:srgbClr val="000000"/>
                </a:solidFill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978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113558" y="6608290"/>
            <a:ext cx="921038" cy="247794"/>
          </a:xfrm>
        </p:spPr>
        <p:txBody>
          <a:bodyPr/>
          <a:lstStyle/>
          <a:p>
            <a:pPr defTabSz="909710">
              <a:defRPr/>
            </a:pPr>
            <a:fld id="{5858BD08-603D-48F8-9A20-C039EB7A66EE}" type="slidenum">
              <a:rPr lang="en-US" smtClean="0">
                <a:solidFill>
                  <a:srgbClr val="000000"/>
                </a:solidFill>
              </a:rPr>
              <a:pPr defTabSz="909710">
                <a:defRPr/>
              </a:pPr>
              <a:t>4</a:t>
            </a:fld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223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8826362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153727" y="9016239"/>
            <a:ext cx="706130" cy="27857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D72A459-2FEA-42C6-8384-EF158E7DF3FA}" type="slidenum">
              <a:rPr lang="en-US" altLang="en-US" sz="1200">
                <a:solidFill>
                  <a:srgbClr val="000000"/>
                </a:solidFill>
              </a:rPr>
              <a:pPr/>
              <a:t>43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085961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163C5C-8774-45C9-882E-9C984C03A17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44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5732945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02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F4CE8453-8513-4D29-B28F-13C377093495}" type="slidenum">
              <a:rPr lang="en-US" altLang="en-US" sz="1000"/>
              <a:pPr algn="ctr" eaLnBrk="1" hangingPunct="1"/>
              <a:t>47</a:t>
            </a:fld>
            <a:endParaRPr lang="en-US" altLang="en-US" sz="10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10853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 defTabSz="930193">
              <a:defRPr/>
            </a:pPr>
            <a:fld id="{0A90206F-1E34-43B5-9377-D01A35913966}" type="slidenum">
              <a:rPr lang="en-US" smtClean="0"/>
              <a:pPr defTabSz="930193">
                <a:defRPr/>
              </a:pPr>
              <a:t>48</a:t>
            </a:fld>
            <a:endParaRPr lang="en-US" dirty="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77035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16B205B-5CAC-4CDE-BC3B-EC6CDB61437F}" type="slidenum">
              <a:rPr lang="en-US" smtClean="0"/>
              <a:pPr>
                <a:defRPr/>
              </a:pPr>
              <a:t>49</a:t>
            </a:fld>
            <a:endParaRPr lang="en-US" smtClean="0"/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3590705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163C5C-8774-45C9-882E-9C984C03A17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51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6575136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163C5C-8774-45C9-882E-9C984C03A17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52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6776685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z="2400" smtClean="0"/>
          </a:p>
        </p:txBody>
      </p:sp>
    </p:spTree>
    <p:extLst>
      <p:ext uri="{BB962C8B-B14F-4D97-AF65-F5344CB8AC3E}">
        <p14:creationId xmlns:p14="http://schemas.microsoft.com/office/powerpoint/2010/main" val="143037082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z="2400" smtClean="0"/>
          </a:p>
        </p:txBody>
      </p:sp>
    </p:spTree>
    <p:extLst>
      <p:ext uri="{BB962C8B-B14F-4D97-AF65-F5344CB8AC3E}">
        <p14:creationId xmlns:p14="http://schemas.microsoft.com/office/powerpoint/2010/main" val="333749442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z="2400" smtClean="0"/>
          </a:p>
        </p:txBody>
      </p:sp>
    </p:spTree>
    <p:extLst>
      <p:ext uri="{BB962C8B-B14F-4D97-AF65-F5344CB8AC3E}">
        <p14:creationId xmlns:p14="http://schemas.microsoft.com/office/powerpoint/2010/main" val="3770119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2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048710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9697" name="Rectangle 3"/>
          <p:cNvSpPr txBox="1">
            <a:spLocks noGrp="1" noChangeArrowheads="1"/>
          </p:cNvSpPr>
          <p:nvPr/>
        </p:nvSpPr>
        <p:spPr bwMode="auto">
          <a:xfrm>
            <a:off x="3154368" y="9047163"/>
            <a:ext cx="7048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909" tIns="46522" rIns="45909" bIns="46522" anchor="b">
            <a:spAutoFit/>
          </a:bodyPr>
          <a:lstStyle/>
          <a:p>
            <a:pPr algn="ctr"/>
            <a:fld id="{ECB28993-AF64-42C9-8474-B3CB83825417}" type="slidenum">
              <a:rPr lang="en-US" sz="1000">
                <a:solidFill>
                  <a:srgbClr val="000000"/>
                </a:solidFill>
                <a:latin typeface="Times New Roman" pitchFamily="18" charset="0"/>
              </a:rPr>
              <a:pPr algn="ctr"/>
              <a:t>56</a:t>
            </a:fld>
            <a:endParaRPr lang="en-US" sz="10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4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2871026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153727" y="9046823"/>
            <a:ext cx="706130" cy="247989"/>
          </a:xfrm>
        </p:spPr>
        <p:txBody>
          <a:bodyPr/>
          <a:lstStyle/>
          <a:p>
            <a:pPr>
              <a:defRPr/>
            </a:pPr>
            <a:fld id="{ECA2118D-97E9-47A6-8843-4A77375CEA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57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09923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4" name="Rectangle 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6202927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153728" y="9046824"/>
            <a:ext cx="706130" cy="247989"/>
          </a:xfrm>
        </p:spPr>
        <p:txBody>
          <a:bodyPr/>
          <a:lstStyle/>
          <a:p>
            <a:pPr>
              <a:defRPr/>
            </a:pPr>
            <a:fld id="{CD8EFDAD-DD28-475D-8809-5E3173A79418}" type="slidenum">
              <a:rPr lang="en-US" smtClean="0"/>
              <a:pPr>
                <a:defRPr/>
              </a:pPr>
              <a:t>58</a:t>
            </a:fld>
            <a:endParaRPr lang="en-US" smtClean="0"/>
          </a:p>
        </p:txBody>
      </p:sp>
      <p:sp>
        <p:nvSpPr>
          <p:cNvPr id="215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1223611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695325"/>
            <a:ext cx="4649787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721651-C618-4989-BD9A-C51CDEA22A0A}" type="slidenum">
              <a:rPr lang="en-US" noProof="0" smtClean="0"/>
              <a:pPr/>
              <a:t>59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04805885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695325"/>
            <a:ext cx="4649787" cy="34877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721651-C618-4989-BD9A-C51CDEA22A0A}" type="slidenum">
              <a:rPr lang="en-US" noProof="0" smtClean="0"/>
              <a:pPr/>
              <a:t>60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9515341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68D18C-0784-4943-AE98-17D8DF7C11EF}" type="slidenum">
              <a:rPr lang="en-US" smtClean="0"/>
              <a:pPr>
                <a:defRPr/>
              </a:pPr>
              <a:t>61</a:t>
            </a:fld>
            <a:endParaRPr lang="en-US" smtClean="0"/>
          </a:p>
        </p:txBody>
      </p:sp>
      <p:sp>
        <p:nvSpPr>
          <p:cNvPr id="251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9545767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3"/>
          <p:cNvSpPr txBox="1">
            <a:spLocks noGrp="1" noChangeArrowheads="1"/>
          </p:cNvSpPr>
          <p:nvPr/>
        </p:nvSpPr>
        <p:spPr bwMode="auto">
          <a:xfrm>
            <a:off x="4214896" y="6575141"/>
            <a:ext cx="936884" cy="24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4986" tIns="45586" rIns="44986" bIns="45586" anchor="b">
            <a:spAutoFit/>
          </a:bodyPr>
          <a:lstStyle>
            <a:lvl1pPr defTabSz="9096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096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096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096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096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6AF3E4F9-5F1C-4D37-9822-DDDE1438DD35}" type="slidenum">
              <a:rPr lang="en-US" altLang="en-US" sz="1000">
                <a:solidFill>
                  <a:srgbClr val="000000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62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161" tIns="45161" rIns="45161" bIns="45161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793043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163C5C-8774-45C9-882E-9C984C03A17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63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94419964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297117" y="6723316"/>
            <a:ext cx="965012" cy="247794"/>
          </a:xfrm>
        </p:spPr>
        <p:txBody>
          <a:bodyPr/>
          <a:lstStyle/>
          <a:p>
            <a:pPr defTabSz="930081">
              <a:defRPr/>
            </a:pPr>
            <a:fld id="{5A2252B9-346C-46D5-83DA-F8337C9A71CE}" type="slidenum">
              <a:rPr lang="en-US" smtClean="0">
                <a:solidFill>
                  <a:srgbClr val="000000"/>
                </a:solidFill>
              </a:rPr>
              <a:pPr defTabSz="930081">
                <a:defRPr/>
              </a:pPr>
              <a:t>64</a:t>
            </a:fld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2400" smtClean="0"/>
          </a:p>
        </p:txBody>
      </p:sp>
    </p:spTree>
    <p:extLst>
      <p:ext uri="{BB962C8B-B14F-4D97-AF65-F5344CB8AC3E}">
        <p14:creationId xmlns:p14="http://schemas.microsoft.com/office/powerpoint/2010/main" val="392051011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3"/>
          <p:cNvSpPr txBox="1">
            <a:spLocks noGrp="1" noChangeArrowheads="1"/>
          </p:cNvSpPr>
          <p:nvPr/>
        </p:nvSpPr>
        <p:spPr bwMode="auto">
          <a:xfrm>
            <a:off x="4214896" y="6575141"/>
            <a:ext cx="936884" cy="24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4986" tIns="45586" rIns="44986" bIns="45586" anchor="b">
            <a:spAutoFit/>
          </a:bodyPr>
          <a:lstStyle>
            <a:lvl1pPr defTabSz="9096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096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096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096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096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6AF3E4F9-5F1C-4D37-9822-DDDE1438DD35}" type="slidenum">
              <a:rPr lang="en-US" altLang="en-US" sz="1000">
                <a:solidFill>
                  <a:srgbClr val="000000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65</a:t>
            </a:fld>
            <a:endParaRPr lang="en-US" altLang="en-US" sz="1000">
              <a:solidFill>
                <a:srgbClr val="000000"/>
              </a:solidFill>
            </a:endParaRPr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161" tIns="45161" rIns="45161" bIns="45161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7179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7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28983" indent="-280378" defTabSz="9127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21512" indent="-224302" defTabSz="9127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70116" indent="-224302" defTabSz="9127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18721" indent="-224302" defTabSz="912786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67326" indent="-224302" defTabSz="9127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15930" indent="-224302" defTabSz="9127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64535" indent="-224302" defTabSz="9127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13139" indent="-224302" defTabSz="91278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BE7FC54-9E5C-4662-9649-B3108D5371A3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46274042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163C5C-8774-45C9-882E-9C984C03A17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66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3887998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163C5C-8774-45C9-882E-9C984C03A17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67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7216651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3"/>
          <p:cNvSpPr txBox="1">
            <a:spLocks noGrp="1" noChangeArrowheads="1"/>
          </p:cNvSpPr>
          <p:nvPr/>
        </p:nvSpPr>
        <p:spPr bwMode="auto">
          <a:xfrm>
            <a:off x="4394821" y="6837573"/>
            <a:ext cx="982033" cy="249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6829" tIns="47454" rIns="46829" bIns="47454" anchor="b">
            <a:spAutoFit/>
          </a:bodyPr>
          <a:lstStyle/>
          <a:p>
            <a:pPr algn="ctr" defTabSz="947950" fontAlgn="base">
              <a:spcBef>
                <a:spcPct val="0"/>
              </a:spcBef>
              <a:spcAft>
                <a:spcPct val="0"/>
              </a:spcAft>
            </a:pPr>
            <a:fld id="{5C1989CA-1A92-4DB6-A85A-D489C0504DE6}" type="slidenum">
              <a:rPr lang="en-US" sz="1000">
                <a:solidFill>
                  <a:srgbClr val="000000"/>
                </a:solidFill>
                <a:latin typeface="Arial" charset="0"/>
                <a:cs typeface="Arial" charset="0"/>
              </a:rPr>
              <a:pPr algn="ctr" defTabSz="947950" fontAlgn="base">
                <a:spcBef>
                  <a:spcPct val="0"/>
                </a:spcBef>
                <a:spcAft>
                  <a:spcPct val="0"/>
                </a:spcAft>
              </a:pPr>
              <a:t>68</a:t>
            </a:fld>
            <a:endParaRPr lang="en-US" sz="10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1213225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209729654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05635923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3D68F1-0777-4B1E-A52C-51505E82C0DB}" type="slidenum">
              <a:rPr lang="en-US" smtClean="0"/>
              <a:pPr>
                <a:defRPr/>
              </a:pPr>
              <a:t>71</a:t>
            </a:fld>
            <a:endParaRPr lang="en-US" smtClean="0"/>
          </a:p>
        </p:txBody>
      </p:sp>
      <p:sp>
        <p:nvSpPr>
          <p:cNvPr id="292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38916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090767" y="9059054"/>
            <a:ext cx="692032" cy="248472"/>
          </a:xfrm>
          <a:noFill/>
        </p:spPr>
        <p:txBody>
          <a:bodyPr/>
          <a:lstStyle/>
          <a:p>
            <a:pPr defTabSz="928787"/>
            <a:fld id="{5D11E945-B2AB-401C-B79F-AAE9AF6B9630}" type="slidenum">
              <a:rPr lang="en-US" smtClean="0"/>
              <a:pPr defTabSz="928787"/>
              <a:t>7</a:t>
            </a:fld>
            <a:endParaRPr lang="en-US" dirty="0" smtClean="0"/>
          </a:p>
        </p:txBody>
      </p:sp>
      <p:sp>
        <p:nvSpPr>
          <p:cNvPr id="614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08075" y="700088"/>
            <a:ext cx="4654550" cy="3490912"/>
          </a:xfrm>
          <a:ln w="12700"/>
        </p:spPr>
      </p:sp>
      <p:sp>
        <p:nvSpPr>
          <p:cNvPr id="6148" name="Notes Placeholder 2"/>
          <p:cNvSpPr>
            <a:spLocks noGrp="1"/>
          </p:cNvSpPr>
          <p:nvPr>
            <p:ph type="body" idx="1"/>
          </p:nvPr>
        </p:nvSpPr>
        <p:spPr>
          <a:xfrm>
            <a:off x="687669" y="4422468"/>
            <a:ext cx="5495112" cy="4187195"/>
          </a:xfrm>
          <a:noFill/>
          <a:ln/>
        </p:spPr>
        <p:txBody>
          <a:bodyPr lIns="91420" tIns="45711" rIns="91420" bIns="45711"/>
          <a:lstStyle/>
          <a:p>
            <a:pPr marL="0" indent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981069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090767" y="9059054"/>
            <a:ext cx="692032" cy="248472"/>
          </a:xfrm>
          <a:noFill/>
        </p:spPr>
        <p:txBody>
          <a:bodyPr/>
          <a:lstStyle/>
          <a:p>
            <a:pPr defTabSz="928787"/>
            <a:fld id="{5D11E945-B2AB-401C-B79F-AAE9AF6B9630}" type="slidenum">
              <a:rPr lang="en-US" smtClean="0"/>
              <a:pPr defTabSz="928787"/>
              <a:t>8</a:t>
            </a:fld>
            <a:endParaRPr lang="en-US" dirty="0" smtClean="0"/>
          </a:p>
        </p:txBody>
      </p:sp>
      <p:sp>
        <p:nvSpPr>
          <p:cNvPr id="614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08075" y="700088"/>
            <a:ext cx="4654550" cy="3490912"/>
          </a:xfrm>
          <a:ln w="12700"/>
        </p:spPr>
      </p:sp>
      <p:sp>
        <p:nvSpPr>
          <p:cNvPr id="6148" name="Notes Placeholder 2"/>
          <p:cNvSpPr>
            <a:spLocks noGrp="1"/>
          </p:cNvSpPr>
          <p:nvPr>
            <p:ph type="body" idx="1"/>
          </p:nvPr>
        </p:nvSpPr>
        <p:spPr>
          <a:xfrm>
            <a:off x="687669" y="4422468"/>
            <a:ext cx="5495112" cy="4187195"/>
          </a:xfrm>
          <a:noFill/>
          <a:ln/>
        </p:spPr>
        <p:txBody>
          <a:bodyPr lIns="91420" tIns="45711" rIns="91420" bIns="45711"/>
          <a:lstStyle/>
          <a:p>
            <a:pPr marL="0" indent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193389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090767" y="9059054"/>
            <a:ext cx="692032" cy="248472"/>
          </a:xfrm>
          <a:noFill/>
        </p:spPr>
        <p:txBody>
          <a:bodyPr/>
          <a:lstStyle/>
          <a:p>
            <a:pPr defTabSz="928787"/>
            <a:fld id="{CD578EAB-D2FC-49DD-9D39-674CBBC01DF6}" type="slidenum">
              <a:rPr lang="en-US" smtClean="0"/>
              <a:pPr defTabSz="928787"/>
              <a:t>9</a:t>
            </a:fld>
            <a:endParaRPr lang="en-US" dirty="0" smtClean="0"/>
          </a:p>
        </p:txBody>
      </p:sp>
      <p:sp>
        <p:nvSpPr>
          <p:cNvPr id="717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08075" y="700088"/>
            <a:ext cx="4654550" cy="3490912"/>
          </a:xfrm>
          <a:ln w="12700"/>
        </p:spPr>
      </p:sp>
      <p:sp>
        <p:nvSpPr>
          <p:cNvPr id="7172" name="Notes Placeholder 2"/>
          <p:cNvSpPr>
            <a:spLocks noGrp="1"/>
          </p:cNvSpPr>
          <p:nvPr>
            <p:ph type="body" idx="1"/>
          </p:nvPr>
        </p:nvSpPr>
        <p:spPr>
          <a:xfrm>
            <a:off x="687669" y="4422468"/>
            <a:ext cx="5495112" cy="4187195"/>
          </a:xfrm>
          <a:noFill/>
          <a:ln/>
        </p:spPr>
        <p:txBody>
          <a:bodyPr lIns="91420" tIns="45711" rIns="91420" bIns="45711"/>
          <a:lstStyle/>
          <a:p>
            <a:pPr marL="0" indent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14952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83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5" name="Picture 1188" descr="Title Page bar_112409_1p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8288"/>
            <a:ext cx="9144000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180"/>
          <p:cNvSpPr>
            <a:spLocks noChangeArrowheads="1"/>
          </p:cNvSpPr>
          <p:nvPr userDrawn="1"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7" name="Picture 1181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8" name="Rectangle 1082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2979738"/>
            <a:ext cx="7772400" cy="649287"/>
          </a:xfrm>
          <a:ln algn="ctr"/>
        </p:spPr>
        <p:txBody>
          <a:bodyPr>
            <a:spAutoFit/>
          </a:bodyPr>
          <a:lstStyle>
            <a:lvl1pPr algn="ctr">
              <a:lnSpc>
                <a:spcPct val="85000"/>
              </a:lnSpc>
              <a:spcBef>
                <a:spcPct val="40000"/>
              </a:spcBef>
              <a:defRPr sz="4300" smtClean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81979" name="Rectangle 1083"/>
          <p:cNvSpPr>
            <a:spLocks noGrp="1" noChangeArrowheads="1"/>
          </p:cNvSpPr>
          <p:nvPr>
            <p:ph type="subTitle" idx="1"/>
          </p:nvPr>
        </p:nvSpPr>
        <p:spPr>
          <a:xfrm>
            <a:off x="668338" y="4867275"/>
            <a:ext cx="7807325" cy="430213"/>
          </a:xfrm>
        </p:spPr>
        <p:txBody>
          <a:bodyPr>
            <a:spAutoFit/>
          </a:bodyPr>
          <a:lstStyle>
            <a:lvl1pPr marL="0" indent="0" algn="ctr">
              <a:lnSpc>
                <a:spcPct val="85000"/>
              </a:lnSpc>
              <a:spcBef>
                <a:spcPct val="25000"/>
              </a:spcBef>
              <a:buFont typeface="Wingdings" pitchFamily="2" charset="2"/>
              <a:buNone/>
              <a:defRPr sz="2600" b="1" smtClean="0">
                <a:solidFill>
                  <a:srgbClr val="225A7A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</a:p>
        </p:txBody>
      </p:sp>
      <p:sp>
        <p:nvSpPr>
          <p:cNvPr id="8" name="Rectangle 118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9" name="Rectangle 118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0" name="Rectangle 118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AA298A7-07D0-41F4-A57B-095D4458D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C345D-58F2-4414-BF4A-B7296ABFC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 lIns="91440" rIns="91440" rtlCol="0"/>
          <a:lstStyle/>
          <a:p>
            <a:pPr lvl="0"/>
            <a:endParaRPr lang="en-US" noProof="0" smtClean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C86FA-B60D-423D-926C-A543DAD8D6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450" y="90488"/>
            <a:ext cx="7400925" cy="860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95300" y="1647825"/>
            <a:ext cx="8153400" cy="4652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DCD5A-272D-460F-810D-8B44844B5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gramm_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6" name="Rechteck 5"/>
          <p:cNvSpPr/>
          <p:nvPr userDrawn="1"/>
        </p:nvSpPr>
        <p:spPr>
          <a:xfrm>
            <a:off x="7077430" y="1489148"/>
            <a:ext cx="1800000" cy="48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en-US"/>
          </a:p>
        </p:txBody>
      </p:sp>
      <p:sp>
        <p:nvSpPr>
          <p:cNvPr id="7" name="Rechteck 6"/>
          <p:cNvSpPr/>
          <p:nvPr userDrawn="1"/>
        </p:nvSpPr>
        <p:spPr>
          <a:xfrm>
            <a:off x="230400" y="1488000"/>
            <a:ext cx="6696000" cy="48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231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black">
          <a:xfrm>
            <a:off x="684213" y="1628775"/>
            <a:ext cx="7991475" cy="4392513"/>
          </a:xfrm>
        </p:spPr>
        <p:txBody>
          <a:bodyPr/>
          <a:lstStyle>
            <a:lvl1pPr>
              <a:defRPr>
                <a:latin typeface="SwissReSans" pitchFamily="34" charset="0"/>
              </a:defRPr>
            </a:lvl1pPr>
            <a:lvl2pPr>
              <a:defRPr>
                <a:latin typeface="SwissReSans" pitchFamily="34" charset="0"/>
              </a:defRPr>
            </a:lvl2pPr>
            <a:lvl3pPr>
              <a:defRPr>
                <a:latin typeface="SwissReSans" pitchFamily="34" charset="0"/>
              </a:defRPr>
            </a:lvl3pPr>
            <a:lvl4pPr>
              <a:defRPr>
                <a:latin typeface="SwissReSans" pitchFamily="34" charset="0"/>
              </a:defRPr>
            </a:lvl4pPr>
            <a:lvl5pPr>
              <a:defRPr>
                <a:latin typeface="SwissReSans" pitchFamily="34" charset="0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fld id="{5E4D2043-7E31-4A53-BD33-72A88E68217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520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D8FF3-5AB6-4EC6-BDC2-E6058C96F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4BFB2-9712-42D6-90C8-408268A19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90DBB-527D-49DE-BE17-F2C090C1D3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8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B4C8B-F8C1-4480-ADCB-1FB9116D9D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4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D1549-189B-430A-BC2E-B6FA9183E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3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49112-2361-4913-9798-B6AEBB59A8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2EC06-222A-42D0-87E9-064A6BEAE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rIns="91440"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FF8B8-F0F3-400C-8102-4AEACDC8D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Rectangle 104"/>
          <p:cNvSpPr>
            <a:spLocks noChangeArrowheads="1"/>
          </p:cNvSpPr>
          <p:nvPr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90115" name="Picture 109" descr="Text Page"/>
          <p:cNvPicPr>
            <a:picLocks noChangeAspect="1" noChangeArrowheads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116" name="Rectangle 4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47825"/>
            <a:ext cx="8153400" cy="4652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0117" name="Rectangle 44"/>
          <p:cNvSpPr>
            <a:spLocks noGrp="1" noChangeArrowheads="1"/>
          </p:cNvSpPr>
          <p:nvPr>
            <p:ph type="title"/>
          </p:nvPr>
        </p:nvSpPr>
        <p:spPr bwMode="black">
          <a:xfrm>
            <a:off x="298450" y="90488"/>
            <a:ext cx="7400925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</a:t>
            </a:r>
            <a:br>
              <a:rPr lang="en-US" smtClean="0"/>
            </a:br>
            <a:r>
              <a:rPr lang="en-US" smtClean="0"/>
              <a:t>Master title style</a:t>
            </a:r>
          </a:p>
        </p:txBody>
      </p:sp>
      <p:sp>
        <p:nvSpPr>
          <p:cNvPr id="1125" name="Rectangle 101"/>
          <p:cNvSpPr>
            <a:spLocks noChangeArrowheads="1"/>
          </p:cNvSpPr>
          <p:nvPr/>
        </p:nvSpPr>
        <p:spPr bwMode="auto">
          <a:xfrm>
            <a:off x="0" y="6807200"/>
            <a:ext cx="9144000" cy="50800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90119" name="Picture 102"/>
          <p:cNvPicPr>
            <a:picLocks noChangeAspect="1" noChangeArrowheads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61288" y="349250"/>
            <a:ext cx="12287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9" name="Rectangle 10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1130" name="Rectangle 10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134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lnSpc>
                <a:spcPct val="85000"/>
              </a:lnSpc>
              <a:spcBef>
                <a:spcPct val="20000"/>
              </a:spcBef>
              <a:defRPr sz="9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F8B5C7A-7BED-4BF9-AD02-83F44DE0BE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37" r:id="rId1"/>
    <p:sldLayoutId id="2147485426" r:id="rId2"/>
    <p:sldLayoutId id="2147485427" r:id="rId3"/>
    <p:sldLayoutId id="2147485428" r:id="rId4"/>
    <p:sldLayoutId id="2147485429" r:id="rId5"/>
    <p:sldLayoutId id="2147485430" r:id="rId6"/>
    <p:sldLayoutId id="2147485431" r:id="rId7"/>
    <p:sldLayoutId id="2147485432" r:id="rId8"/>
    <p:sldLayoutId id="2147485433" r:id="rId9"/>
    <p:sldLayoutId id="2147485434" r:id="rId10"/>
    <p:sldLayoutId id="2147485435" r:id="rId11"/>
    <p:sldLayoutId id="2147485436" r:id="rId12"/>
    <p:sldLayoutId id="2147485444" r:id="rId13"/>
    <p:sldLayoutId id="2147485445" r:id="rId14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 charset="0"/>
          <a:ea typeface="+mj-ea"/>
          <a:cs typeface="+mj-cs"/>
        </a:defRPr>
      </a:lvl1pPr>
      <a:lvl2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2pPr>
      <a:lvl3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3pPr>
      <a:lvl4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4pPr>
      <a:lvl5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5pPr>
      <a:lvl6pPr marL="4572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6pPr>
      <a:lvl7pPr marL="9144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7pPr>
      <a:lvl8pPr marL="13716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8pPr>
      <a:lvl9pPr marL="18288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9pPr>
    </p:titleStyle>
    <p:bodyStyle>
      <a:lvl1pPr marL="292100" indent="-292100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400">
          <a:solidFill>
            <a:schemeClr val="tx1"/>
          </a:solidFill>
          <a:latin typeface="Arial" charset="0"/>
          <a:ea typeface="+mn-ea"/>
          <a:cs typeface="+mn-cs"/>
        </a:defRPr>
      </a:lvl1pPr>
      <a:lvl2pPr marL="635000" indent="-2286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2200">
          <a:solidFill>
            <a:schemeClr val="tx1"/>
          </a:solidFill>
          <a:latin typeface="Arial" charset="0"/>
        </a:defRPr>
      </a:lvl2pPr>
      <a:lvl3pPr marL="977900" indent="-2286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Font typeface="Arial" charset="0"/>
        <a:buChar char="–"/>
        <a:defRPr sz="2000">
          <a:solidFill>
            <a:schemeClr val="tx1"/>
          </a:solidFill>
          <a:latin typeface="Arial" charset="0"/>
        </a:defRPr>
      </a:lvl3pPr>
      <a:lvl4pPr marL="1320800" indent="-228600" algn="l" rtl="0" eaLnBrk="0" fontAlgn="base" hangingPunct="0">
        <a:lnSpc>
          <a:spcPct val="90000"/>
        </a:lnSpc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Arial" charset="0"/>
        </a:defRPr>
      </a:lvl4pPr>
      <a:lvl5pPr marL="1663700" indent="-228600" algn="l" rtl="0" eaLnBrk="0" fontAlgn="base" hangingPunct="0">
        <a:lnSpc>
          <a:spcPct val="95000"/>
        </a:lnSpc>
        <a:spcBef>
          <a:spcPct val="15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Arial" charset="0"/>
        </a:defRPr>
      </a:lvl5pPr>
      <a:lvl6pPr marL="25146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8.bin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1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1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1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1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17.emf"/><Relationship Id="rId4" Type="http://schemas.openxmlformats.org/officeDocument/2006/relationships/oleObject" Target="../embeddings/oleObject14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18.emf"/><Relationship Id="rId4" Type="http://schemas.openxmlformats.org/officeDocument/2006/relationships/oleObject" Target="../embeddings/oleObject1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19.emf"/><Relationship Id="rId4" Type="http://schemas.openxmlformats.org/officeDocument/2006/relationships/oleObject" Target="../embeddings/oleObject16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20.emf"/><Relationship Id="rId4" Type="http://schemas.openxmlformats.org/officeDocument/2006/relationships/oleObject" Target="../embeddings/oleObject17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21.emf"/><Relationship Id="rId4" Type="http://schemas.openxmlformats.org/officeDocument/2006/relationships/oleObject" Target="../embeddings/oleObject18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22.emf"/><Relationship Id="rId4" Type="http://schemas.openxmlformats.org/officeDocument/2006/relationships/oleObject" Target="../embeddings/oleObject19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23.emf"/><Relationship Id="rId4" Type="http://schemas.openxmlformats.org/officeDocument/2006/relationships/oleObject" Target="../embeddings/oleObject20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1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2.vml"/><Relationship Id="rId5" Type="http://schemas.openxmlformats.org/officeDocument/2006/relationships/image" Target="../media/image25.emf"/><Relationship Id="rId4" Type="http://schemas.openxmlformats.org/officeDocument/2006/relationships/oleObject" Target="../embeddings/oleObject22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5" Type="http://schemas.openxmlformats.org/officeDocument/2006/relationships/image" Target="../media/image26.emf"/><Relationship Id="rId4" Type="http://schemas.openxmlformats.org/officeDocument/2006/relationships/oleObject" Target="../embeddings/oleObject23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5" Type="http://schemas.openxmlformats.org/officeDocument/2006/relationships/image" Target="../media/image27.emf"/><Relationship Id="rId4" Type="http://schemas.openxmlformats.org/officeDocument/2006/relationships/oleObject" Target="../embeddings/oleObject2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5" Type="http://schemas.openxmlformats.org/officeDocument/2006/relationships/image" Target="../media/image28.emf"/><Relationship Id="rId4" Type="http://schemas.openxmlformats.org/officeDocument/2006/relationships/oleObject" Target="../embeddings/oleObject25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5" Type="http://schemas.openxmlformats.org/officeDocument/2006/relationships/image" Target="../media/image29.emf"/><Relationship Id="rId4" Type="http://schemas.openxmlformats.org/officeDocument/2006/relationships/oleObject" Target="../embeddings/oleObject26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5" Type="http://schemas.openxmlformats.org/officeDocument/2006/relationships/image" Target="../media/image30.emf"/><Relationship Id="rId4" Type="http://schemas.openxmlformats.org/officeDocument/2006/relationships/oleObject" Target="../embeddings/oleObject27.bin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8.vml"/><Relationship Id="rId5" Type="http://schemas.openxmlformats.org/officeDocument/2006/relationships/image" Target="../media/image31.emf"/><Relationship Id="rId4" Type="http://schemas.openxmlformats.org/officeDocument/2006/relationships/oleObject" Target="../embeddings/oleObject28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32.emf"/><Relationship Id="rId5" Type="http://schemas.openxmlformats.org/officeDocument/2006/relationships/oleObject" Target="../embeddings/oleObject29.bin"/><Relationship Id="rId4" Type="http://schemas.openxmlformats.org/officeDocument/2006/relationships/hyperlink" Target="http://www.fhwa.dot.gov/policyinformation/travel_monitoring/tvt.cfm" TargetMode="Externa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0.vml"/><Relationship Id="rId5" Type="http://schemas.openxmlformats.org/officeDocument/2006/relationships/image" Target="../media/image33.emf"/><Relationship Id="rId4" Type="http://schemas.openxmlformats.org/officeDocument/2006/relationships/oleObject" Target="../embeddings/oleObject30.bin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1.vml"/><Relationship Id="rId5" Type="http://schemas.openxmlformats.org/officeDocument/2006/relationships/image" Target="../media/image34.emf"/><Relationship Id="rId4" Type="http://schemas.openxmlformats.org/officeDocument/2006/relationships/oleObject" Target="../embeddings/oleObject31.bin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4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7" Type="http://schemas.openxmlformats.org/officeDocument/2006/relationships/hyperlink" Target="http://www.census.gov/housing/hvs/data/histtabs.html%20Table%208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2.vml"/><Relationship Id="rId6" Type="http://schemas.openxmlformats.org/officeDocument/2006/relationships/hyperlink" Target="http://www.census.gov/housing/hvs/data/histtabs.html" TargetMode="External"/><Relationship Id="rId5" Type="http://schemas.openxmlformats.org/officeDocument/2006/relationships/image" Target="../media/image37.emf"/><Relationship Id="rId4" Type="http://schemas.openxmlformats.org/officeDocument/2006/relationships/oleObject" Target="../embeddings/oleObject32.bin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c.noaa.gov/climo/online/monthly/states.php?month=00&amp;year=2000&amp;state=MS" TargetMode="External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3.vml"/><Relationship Id="rId6" Type="http://schemas.openxmlformats.org/officeDocument/2006/relationships/hyperlink" Target="http://www.spc.noaa.gov/climo/online/monthly/states.php?month=00&amp;year=2000&amp;state=MS" TargetMode="External"/><Relationship Id="rId5" Type="http://schemas.openxmlformats.org/officeDocument/2006/relationships/image" Target="../media/image39.emf"/><Relationship Id="rId4" Type="http://schemas.openxmlformats.org/officeDocument/2006/relationships/oleObject" Target="../embeddings/oleObject33.bin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4.vml"/><Relationship Id="rId6" Type="http://schemas.openxmlformats.org/officeDocument/2006/relationships/hyperlink" Target="http://www.spc.noaa.gov/climo/online/monthly/states.php?month=00&amp;year=2000&amp;state=MS" TargetMode="External"/><Relationship Id="rId5" Type="http://schemas.openxmlformats.org/officeDocument/2006/relationships/image" Target="../media/image40.emf"/><Relationship Id="rId4" Type="http://schemas.openxmlformats.org/officeDocument/2006/relationships/oleObject" Target="../embeddings/oleObject34.bin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5.vml"/><Relationship Id="rId5" Type="http://schemas.openxmlformats.org/officeDocument/2006/relationships/image" Target="../media/image41.emf"/><Relationship Id="rId4" Type="http://schemas.openxmlformats.org/officeDocument/2006/relationships/oleObject" Target="../embeddings/oleObject35.bin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6.vml"/><Relationship Id="rId5" Type="http://schemas.openxmlformats.org/officeDocument/2006/relationships/image" Target="../media/image42.emf"/><Relationship Id="rId4" Type="http://schemas.openxmlformats.org/officeDocument/2006/relationships/oleObject" Target="../embeddings/oleObject36.bin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7.vml"/><Relationship Id="rId5" Type="http://schemas.openxmlformats.org/officeDocument/2006/relationships/image" Target="../media/image43.emf"/><Relationship Id="rId4" Type="http://schemas.openxmlformats.org/officeDocument/2006/relationships/oleObject" Target="../embeddings/oleObject37.bin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8.vml"/><Relationship Id="rId5" Type="http://schemas.openxmlformats.org/officeDocument/2006/relationships/image" Target="../media/image44.emf"/><Relationship Id="rId4" Type="http://schemas.openxmlformats.org/officeDocument/2006/relationships/oleObject" Target="../embeddings/oleObject38.bin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9.vml"/><Relationship Id="rId5" Type="http://schemas.openxmlformats.org/officeDocument/2006/relationships/image" Target="../media/image45.emf"/><Relationship Id="rId4" Type="http://schemas.openxmlformats.org/officeDocument/2006/relationships/oleObject" Target="../embeddings/oleObject39.bin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0.vml"/><Relationship Id="rId5" Type="http://schemas.openxmlformats.org/officeDocument/2006/relationships/image" Target="../media/image46.emf"/><Relationship Id="rId4" Type="http://schemas.openxmlformats.org/officeDocument/2006/relationships/oleObject" Target="../embeddings/oleObject40.bin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.xml"/><Relationship Id="rId4" Type="http://schemas.openxmlformats.org/officeDocument/2006/relationships/image" Target="../media/image4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6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Relationship Id="rId4" Type="http://schemas.openxmlformats.org/officeDocument/2006/relationships/image" Target="../media/image48.emf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1.vml"/><Relationship Id="rId6" Type="http://schemas.openxmlformats.org/officeDocument/2006/relationships/image" Target="../media/image49.emf"/><Relationship Id="rId5" Type="http://schemas.openxmlformats.org/officeDocument/2006/relationships/oleObject" Target="../embeddings/oleObject41.bin"/><Relationship Id="rId4" Type="http://schemas.openxmlformats.org/officeDocument/2006/relationships/hyperlink" Target="http://www.federalreserve.gov/releases/h15/data.htm" TargetMode="Externa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2.vml"/><Relationship Id="rId5" Type="http://schemas.openxmlformats.org/officeDocument/2006/relationships/image" Target="../media/image50.emf"/><Relationship Id="rId4" Type="http://schemas.openxmlformats.org/officeDocument/2006/relationships/oleObject" Target="../embeddings/oleObject42.bin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3.vml"/><Relationship Id="rId5" Type="http://schemas.openxmlformats.org/officeDocument/2006/relationships/image" Target="../media/image51.emf"/><Relationship Id="rId4" Type="http://schemas.openxmlformats.org/officeDocument/2006/relationships/oleObject" Target="../embeddings/oleObject43.bin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4.vml"/><Relationship Id="rId6" Type="http://schemas.openxmlformats.org/officeDocument/2006/relationships/image" Target="../media/image52.emf"/><Relationship Id="rId5" Type="http://schemas.openxmlformats.org/officeDocument/2006/relationships/oleObject" Target="../embeddings/oleObject44.bin"/><Relationship Id="rId4" Type="http://schemas.openxmlformats.org/officeDocument/2006/relationships/hyperlink" Target="http://www.federalreserve.gov/releases/h15/data.htm" TargetMode="Externa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5.vml"/><Relationship Id="rId5" Type="http://schemas.openxmlformats.org/officeDocument/2006/relationships/image" Target="../media/image53.emf"/><Relationship Id="rId4" Type="http://schemas.openxmlformats.org/officeDocument/2006/relationships/oleObject" Target="../embeddings/oleObject45.bin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6.vml"/><Relationship Id="rId5" Type="http://schemas.openxmlformats.org/officeDocument/2006/relationships/image" Target="../media/image54.emf"/><Relationship Id="rId4" Type="http://schemas.openxmlformats.org/officeDocument/2006/relationships/oleObject" Target="../embeddings/oleObject46.bin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7.vml"/><Relationship Id="rId5" Type="http://schemas.openxmlformats.org/officeDocument/2006/relationships/image" Target="../media/image55.emf"/><Relationship Id="rId4" Type="http://schemas.openxmlformats.org/officeDocument/2006/relationships/oleObject" Target="../embeddings/oleObject4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5.bin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8.vml"/><Relationship Id="rId5" Type="http://schemas.openxmlformats.org/officeDocument/2006/relationships/image" Target="../media/image56.emf"/><Relationship Id="rId4" Type="http://schemas.openxmlformats.org/officeDocument/2006/relationships/oleObject" Target="../embeddings/oleObject48.bin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390109"/>
            <a:ext cx="9104313" cy="1714315"/>
          </a:xfrm>
          <a:ln/>
        </p:spPr>
        <p:txBody>
          <a:bodyPr/>
          <a:lstStyle/>
          <a:p>
            <a:r>
              <a:rPr lang="en-US" sz="4400" dirty="0" smtClean="0"/>
              <a:t>Trends, Challenges and Opportunities in P/C Insurance</a:t>
            </a:r>
            <a:br>
              <a:rPr lang="en-US" sz="4400" dirty="0" smtClean="0"/>
            </a:br>
            <a:r>
              <a:rPr lang="en-US" sz="3600" i="1" dirty="0" smtClean="0"/>
              <a:t>Focus on Mississippi Markets</a:t>
            </a:r>
            <a:endParaRPr lang="en-US" sz="3600" i="1" dirty="0">
              <a:solidFill>
                <a:srgbClr val="00B0F0"/>
              </a:solidFill>
            </a:endParaRP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1729" y="4235229"/>
            <a:ext cx="8952271" cy="152041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/>
              <a:t>MSU Insurance-Day</a:t>
            </a:r>
          </a:p>
          <a:p>
            <a:pPr>
              <a:lnSpc>
                <a:spcPct val="80000"/>
              </a:lnSpc>
            </a:pPr>
            <a:r>
              <a:rPr lang="en-US" sz="3200" dirty="0" smtClean="0"/>
              <a:t> Starkville, MS</a:t>
            </a:r>
          </a:p>
          <a:p>
            <a:pPr>
              <a:lnSpc>
                <a:spcPct val="80000"/>
              </a:lnSpc>
            </a:pPr>
            <a:r>
              <a:rPr lang="en-US" sz="3200" dirty="0" smtClean="0"/>
              <a:t>April 6, 2016</a:t>
            </a:r>
          </a:p>
        </p:txBody>
      </p:sp>
      <p:sp>
        <p:nvSpPr>
          <p:cNvPr id="94212" name="Rectangle 3"/>
          <p:cNvSpPr txBox="1">
            <a:spLocks noChangeArrowheads="1"/>
          </p:cNvSpPr>
          <p:nvPr/>
        </p:nvSpPr>
        <p:spPr bwMode="gray">
          <a:xfrm>
            <a:off x="0" y="5886450"/>
            <a:ext cx="9144000" cy="971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1"/>
              </a:buClr>
              <a:buFont typeface="Wingdings" pitchFamily="2" charset="2"/>
              <a:buNone/>
            </a:pPr>
            <a:r>
              <a:rPr lang="en-US" b="1" dirty="0" smtClean="0">
                <a:solidFill>
                  <a:schemeClr val="bg2"/>
                </a:solidFill>
              </a:rPr>
              <a:t>Steven </a:t>
            </a:r>
            <a:r>
              <a:rPr lang="en-US" b="1" dirty="0">
                <a:solidFill>
                  <a:schemeClr val="bg2"/>
                </a:solidFill>
              </a:rPr>
              <a:t>N</a:t>
            </a:r>
            <a:r>
              <a:rPr lang="en-US" b="1" dirty="0" smtClean="0">
                <a:solidFill>
                  <a:schemeClr val="bg2"/>
                </a:solidFill>
              </a:rPr>
              <a:t>. Weisbart, </a:t>
            </a:r>
            <a:r>
              <a:rPr lang="en-US" b="1" dirty="0">
                <a:solidFill>
                  <a:schemeClr val="bg2"/>
                </a:solidFill>
              </a:rPr>
              <a:t>Ph.D., </a:t>
            </a:r>
            <a:r>
              <a:rPr lang="en-US" b="1" dirty="0" smtClean="0">
                <a:solidFill>
                  <a:schemeClr val="bg2"/>
                </a:solidFill>
              </a:rPr>
              <a:t>CLU</a:t>
            </a:r>
            <a:r>
              <a:rPr lang="en-US" b="1" dirty="0">
                <a:solidFill>
                  <a:schemeClr val="bg2"/>
                </a:solidFill>
              </a:rPr>
              <a:t>, </a:t>
            </a:r>
            <a:r>
              <a:rPr lang="en-US" b="1" dirty="0" smtClean="0">
                <a:solidFill>
                  <a:schemeClr val="bg2"/>
                </a:solidFill>
              </a:rPr>
              <a:t>Senior Vice President </a:t>
            </a:r>
            <a:r>
              <a:rPr lang="en-US" b="1" dirty="0">
                <a:solidFill>
                  <a:schemeClr val="bg2"/>
                </a:solidFill>
              </a:rPr>
              <a:t>&amp; </a:t>
            </a:r>
            <a:r>
              <a:rPr lang="en-US" b="1" dirty="0" smtClean="0">
                <a:solidFill>
                  <a:schemeClr val="bg2"/>
                </a:solidFill>
              </a:rPr>
              <a:t>Chief Economist</a:t>
            </a:r>
            <a:endParaRPr lang="en-US" b="1" dirty="0">
              <a:solidFill>
                <a:schemeClr val="bg2"/>
              </a:solidFill>
            </a:endParaRPr>
          </a:p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1"/>
              </a:buClr>
            </a:pPr>
            <a:r>
              <a:rPr lang="en-US" b="1" dirty="0">
                <a:solidFill>
                  <a:schemeClr val="bg2"/>
                </a:solidFill>
                <a:sym typeface="Symbol" pitchFamily="18" charset="2"/>
              </a:rPr>
              <a:t>Insurance Information Institute  110 William Street  New York, NY 10038</a:t>
            </a:r>
          </a:p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1"/>
              </a:buClr>
            </a:pPr>
            <a:r>
              <a:rPr lang="en-US" b="1" dirty="0">
                <a:solidFill>
                  <a:schemeClr val="bg1"/>
                </a:solidFill>
                <a:sym typeface="Symbol" pitchFamily="18" charset="2"/>
              </a:rPr>
              <a:t>Tel: </a:t>
            </a:r>
            <a:r>
              <a:rPr lang="en-US" b="1" dirty="0" smtClean="0">
                <a:solidFill>
                  <a:schemeClr val="bg1"/>
                </a:solidFill>
                <a:sym typeface="Symbol" pitchFamily="18" charset="2"/>
              </a:rPr>
              <a:t>212.346.5540 </a:t>
            </a:r>
            <a:r>
              <a:rPr lang="en-US" b="1" dirty="0">
                <a:solidFill>
                  <a:schemeClr val="bg1"/>
                </a:solidFill>
                <a:sym typeface="Symbol" pitchFamily="18" charset="2"/>
              </a:rPr>
              <a:t> Cell: </a:t>
            </a:r>
            <a:r>
              <a:rPr lang="en-US" b="1" dirty="0" smtClean="0">
                <a:solidFill>
                  <a:schemeClr val="bg1"/>
                </a:solidFill>
                <a:sym typeface="Symbol" pitchFamily="18" charset="2"/>
              </a:rPr>
              <a:t>917.494.5945 </a:t>
            </a:r>
            <a:r>
              <a:rPr lang="en-US" b="1" dirty="0">
                <a:solidFill>
                  <a:schemeClr val="bg1"/>
                </a:solidFill>
                <a:sym typeface="Symbol" pitchFamily="18" charset="2"/>
              </a:rPr>
              <a:t> </a:t>
            </a:r>
            <a:r>
              <a:rPr lang="en-US" b="1" dirty="0" smtClean="0">
                <a:solidFill>
                  <a:schemeClr val="bg1"/>
                </a:solidFill>
                <a:sym typeface="Symbol" pitchFamily="18" charset="2"/>
              </a:rPr>
              <a:t>stevenw@iii.org </a:t>
            </a:r>
            <a:r>
              <a:rPr lang="en-US" b="1" dirty="0">
                <a:solidFill>
                  <a:schemeClr val="bg1"/>
                </a:solidFill>
                <a:sym typeface="Symbol" pitchFamily="18" charset="2"/>
              </a:rPr>
              <a:t> www.iii.org</a:t>
            </a:r>
          </a:p>
        </p:txBody>
      </p:sp>
    </p:spTree>
    <p:extLst>
      <p:ext uri="{BB962C8B-B14F-4D97-AF65-F5344CB8AC3E}">
        <p14:creationId xmlns:p14="http://schemas.microsoft.com/office/powerpoint/2010/main" val="28300934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900">
                <a:solidFill>
                  <a:srgbClr val="FFFFFF"/>
                </a:solidFill>
                <a:latin typeface="Arial" charset="0"/>
                <a:cs typeface="Arial" charset="0"/>
              </a:rPr>
              <a:t>12/01/09 - 9pm</a:t>
            </a:r>
          </a:p>
        </p:txBody>
      </p:sp>
      <p:sp>
        <p:nvSpPr>
          <p:cNvPr id="47108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900">
                <a:solidFill>
                  <a:srgbClr val="FFFFFF"/>
                </a:solidFill>
                <a:latin typeface="Arial" charset="0"/>
                <a:cs typeface="Arial" charset="0"/>
              </a:rPr>
              <a:t>eSlide – P6466 – The Financial Crisis and the Future of the P/C</a:t>
            </a:r>
          </a:p>
        </p:txBody>
      </p:sp>
      <p:sp>
        <p:nvSpPr>
          <p:cNvPr id="47109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</a:pPr>
            <a:fld id="{561E0CFD-BE9A-4019-957A-DD05277E56E1}" type="slidenum">
              <a:rPr lang="en-US" sz="900">
                <a:solidFill>
                  <a:srgbClr val="000000"/>
                </a:solidFill>
                <a:latin typeface="Arial" charset="0"/>
                <a:cs typeface="Arial" charset="0"/>
              </a:rPr>
              <a:pPr algn="r" eaLnBrk="0" fontAlgn="base" hangingPunct="0">
                <a:lnSpc>
                  <a:spcPct val="85000"/>
                </a:lnSpc>
                <a:spcBef>
                  <a:spcPct val="20000"/>
                </a:spcBef>
                <a:spcAft>
                  <a:spcPct val="0"/>
                </a:spcAft>
              </a:pPr>
              <a:t>10</a:t>
            </a:fld>
            <a:endParaRPr lang="en-US" sz="9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471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12005" y="100116"/>
            <a:ext cx="4312623" cy="860425"/>
          </a:xfrm>
        </p:spPr>
        <p:txBody>
          <a:bodyPr/>
          <a:lstStyle/>
          <a:p>
            <a:r>
              <a:rPr lang="en-US" dirty="0" smtClean="0"/>
              <a:t>Policyholder Surplus, </a:t>
            </a:r>
            <a:br>
              <a:rPr lang="en-US" dirty="0" smtClean="0"/>
            </a:br>
            <a:r>
              <a:rPr lang="en-US" dirty="0" smtClean="0"/>
              <a:t>2006:Q4–2015:Q3</a:t>
            </a:r>
          </a:p>
        </p:txBody>
      </p:sp>
      <p:sp>
        <p:nvSpPr>
          <p:cNvPr id="47111" name="Rectangle 4"/>
          <p:cNvSpPr>
            <a:spLocks noChangeArrowheads="1"/>
          </p:cNvSpPr>
          <p:nvPr/>
        </p:nvSpPr>
        <p:spPr bwMode="auto">
          <a:xfrm>
            <a:off x="-171450" y="6584950"/>
            <a:ext cx="2057400" cy="2825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365760" tIns="0" rIns="0" bIns="137160" anchor="b">
            <a:spAutoFit/>
          </a:bodyPr>
          <a:lstStyle/>
          <a:p>
            <a:pPr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itchFamily="2" charset="2"/>
              <a:buNone/>
            </a:pPr>
            <a:r>
              <a:rPr lang="en-US" sz="1100">
                <a:solidFill>
                  <a:srgbClr val="000000"/>
                </a:solidFill>
                <a:latin typeface="Arial" charset="0"/>
                <a:cs typeface="Arial" charset="0"/>
              </a:rPr>
              <a:t>Sources: ISO, A.M .Best.</a:t>
            </a:r>
          </a:p>
        </p:txBody>
      </p:sp>
      <p:sp>
        <p:nvSpPr>
          <p:cNvPr id="47112" name="PPTShape_0"/>
          <p:cNvSpPr>
            <a:spLocks noChangeArrowheads="1"/>
          </p:cNvSpPr>
          <p:nvPr/>
        </p:nvSpPr>
        <p:spPr bwMode="black">
          <a:xfrm>
            <a:off x="169550" y="1123259"/>
            <a:ext cx="8221663" cy="220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143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225A7A"/>
                </a:solidFill>
                <a:latin typeface="Arial" charset="0"/>
                <a:cs typeface="Arial" charset="0"/>
              </a:rPr>
              <a:t>($ Billions)</a:t>
            </a:r>
          </a:p>
        </p:txBody>
      </p:sp>
      <p:graphicFrame>
        <p:nvGraphicFramePr>
          <p:cNvPr id="47106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1467961"/>
              </p:ext>
            </p:extLst>
          </p:nvPr>
        </p:nvGraphicFramePr>
        <p:xfrm>
          <a:off x="228600" y="1299781"/>
          <a:ext cx="8736496" cy="336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36862" name="Chart" r:id="rId5" imgW="8772688" imgH="3305046" progId="MSGraph.Chart.8">
                  <p:embed followColorScheme="full"/>
                </p:oleObj>
              </mc:Choice>
              <mc:Fallback>
                <p:oleObj name="Chart" r:id="rId5" imgW="8772688" imgH="3305046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299781"/>
                        <a:ext cx="8736496" cy="336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00776" name="AutoShape 8"/>
          <p:cNvSpPr>
            <a:spLocks noChangeArrowheads="1"/>
          </p:cNvSpPr>
          <p:nvPr/>
        </p:nvSpPr>
        <p:spPr bwMode="blackWhite">
          <a:xfrm>
            <a:off x="1235631" y="1317659"/>
            <a:ext cx="1696563" cy="568325"/>
          </a:xfrm>
          <a:prstGeom prst="wedgeRectCallout">
            <a:avLst>
              <a:gd name="adj1" fmla="val -28187"/>
              <a:gd name="adj2" fmla="val 217456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2007:Q3</a:t>
            </a:r>
            <a:r>
              <a:rPr lang="en-US" sz="1600" b="1" dirty="0">
                <a:solidFill>
                  <a:srgbClr val="FFFFFF"/>
                </a:solidFill>
                <a:latin typeface="Arial" charset="0"/>
                <a:cs typeface="Arial" charset="0"/>
              </a:rPr>
              <a:t/>
            </a:r>
            <a:br>
              <a:rPr lang="en-US" sz="1600" b="1" dirty="0">
                <a:solidFill>
                  <a:srgbClr val="FFFFFF"/>
                </a:solidFill>
                <a:latin typeface="Arial" charset="0"/>
                <a:cs typeface="Arial" charset="0"/>
              </a:rPr>
            </a:br>
            <a:r>
              <a:rPr lang="en-US" sz="16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Pre-Crisis Peak</a:t>
            </a:r>
            <a:endParaRPr lang="en-US" sz="16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7122" name="Text Box 5"/>
          <p:cNvSpPr txBox="1">
            <a:spLocks noChangeArrowheads="1"/>
          </p:cNvSpPr>
          <p:nvPr/>
        </p:nvSpPr>
        <p:spPr bwMode="auto">
          <a:xfrm>
            <a:off x="5799089" y="5440557"/>
            <a:ext cx="2660648" cy="844043"/>
          </a:xfrm>
          <a:prstGeom prst="rect">
            <a:avLst/>
          </a:prstGeom>
          <a:noFill/>
          <a:ln w="12700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</a:pPr>
            <a:endParaRPr lang="en-US" sz="1600" b="1" i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</a:pPr>
            <a:endParaRPr lang="en-US" sz="16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</a:pPr>
            <a:endParaRPr lang="en-US" sz="1600" b="1" i="1" dirty="0">
              <a:solidFill>
                <a:srgbClr val="339966"/>
              </a:solidFill>
              <a:latin typeface="Arial" charset="0"/>
              <a:cs typeface="Arial" charset="0"/>
            </a:endParaRPr>
          </a:p>
        </p:txBody>
      </p:sp>
      <p:sp>
        <p:nvSpPr>
          <p:cNvPr id="16" name="PPTShape_1"/>
          <p:cNvSpPr>
            <a:spLocks noChangeArrowheads="1"/>
          </p:cNvSpPr>
          <p:nvPr/>
        </p:nvSpPr>
        <p:spPr bwMode="blackWhite">
          <a:xfrm>
            <a:off x="6373811" y="3458818"/>
            <a:ext cx="1966875" cy="556591"/>
          </a:xfrm>
          <a:prstGeom prst="wedgeRectCallout">
            <a:avLst>
              <a:gd name="adj1" fmla="val 62773"/>
              <a:gd name="adj2" fmla="val -145744"/>
            </a:avLst>
          </a:prstGeom>
          <a:solidFill>
            <a:srgbClr val="FFCC00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400" b="1" dirty="0">
                <a:latin typeface="Arial" charset="0"/>
                <a:cs typeface="Arial" charset="0"/>
              </a:rPr>
              <a:t>Surplus </a:t>
            </a:r>
            <a:r>
              <a:rPr lang="en-US" sz="1400" b="1" dirty="0" smtClean="0">
                <a:latin typeface="Arial" charset="0"/>
                <a:cs typeface="Arial" charset="0"/>
              </a:rPr>
              <a:t>as of 9/30/15 stood at $663.9B</a:t>
            </a:r>
            <a:endParaRPr lang="en-US" sz="1400" b="1" dirty="0">
              <a:latin typeface="Arial" charset="0"/>
              <a:cs typeface="Arial" charset="0"/>
            </a:endParaRPr>
          </a:p>
        </p:txBody>
      </p:sp>
      <p:sp>
        <p:nvSpPr>
          <p:cNvPr id="47116" name="Text Box 18"/>
          <p:cNvSpPr txBox="1">
            <a:spLocks noChangeArrowheads="1"/>
          </p:cNvSpPr>
          <p:nvPr/>
        </p:nvSpPr>
        <p:spPr bwMode="auto">
          <a:xfrm>
            <a:off x="169550" y="5560886"/>
            <a:ext cx="311272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2010:Q1 data includes </a:t>
            </a:r>
            <a:r>
              <a:rPr lang="en-US" sz="1200" dirty="0">
                <a:solidFill>
                  <a:srgbClr val="000000"/>
                </a:solidFill>
                <a:latin typeface="Arial" charset="0"/>
                <a:cs typeface="Arial" charset="0"/>
              </a:rPr>
              <a:t>$22.5B of paid-in capital from a holding company parent for one insurer’s investment in a non-insurance </a:t>
            </a:r>
            <a:r>
              <a:rPr lang="en-US" sz="12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business.</a:t>
            </a:r>
            <a:endParaRPr lang="en-US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blackWhite">
          <a:xfrm>
            <a:off x="198782" y="4790660"/>
            <a:ext cx="8686800" cy="655984"/>
          </a:xfrm>
          <a:prstGeom prst="wedgeRectCallout">
            <a:avLst>
              <a:gd name="adj1" fmla="val 49752"/>
              <a:gd name="adj2" fmla="val 2225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2000" b="1" dirty="0">
                <a:solidFill>
                  <a:srgbClr val="FFFFFF"/>
                </a:solidFill>
                <a:latin typeface="Arial" charset="0"/>
                <a:cs typeface="Arial" charset="0"/>
              </a:rPr>
              <a:t>The </a:t>
            </a:r>
            <a: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industry </a:t>
            </a:r>
            <a:r>
              <a:rPr lang="en-US" sz="2000" b="1" dirty="0">
                <a:solidFill>
                  <a:srgbClr val="FFFFFF"/>
                </a:solidFill>
                <a:latin typeface="Arial" charset="0"/>
                <a:cs typeface="Arial" charset="0"/>
              </a:rPr>
              <a:t>now has $1 of surplus for every $</a:t>
            </a:r>
            <a: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0.75 </a:t>
            </a:r>
            <a:r>
              <a:rPr lang="en-US" sz="2000" b="1" dirty="0">
                <a:solidFill>
                  <a:srgbClr val="FFFFFF"/>
                </a:solidFill>
                <a:latin typeface="Arial" charset="0"/>
                <a:cs typeface="Arial" charset="0"/>
              </a:rPr>
              <a:t>of </a:t>
            </a:r>
            <a: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NPW,</a:t>
            </a:r>
            <a:b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</a:br>
            <a: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close to the </a:t>
            </a:r>
            <a:r>
              <a:rPr lang="en-US" sz="2000" b="1" dirty="0">
                <a:solidFill>
                  <a:srgbClr val="FFFFFF"/>
                </a:solidFill>
                <a:latin typeface="Arial" charset="0"/>
                <a:cs typeface="Arial" charset="0"/>
              </a:rPr>
              <a:t>strongest claims-paying status in its history.</a:t>
            </a:r>
          </a:p>
        </p:txBody>
      </p:sp>
      <p:sp>
        <p:nvSpPr>
          <p:cNvPr id="19" name="PPTShape_2"/>
          <p:cNvSpPr>
            <a:spLocks noChangeArrowheads="1"/>
          </p:cNvSpPr>
          <p:nvPr/>
        </p:nvSpPr>
        <p:spPr bwMode="blackWhite">
          <a:xfrm>
            <a:off x="3810000" y="1180639"/>
            <a:ext cx="2563812" cy="568325"/>
          </a:xfrm>
          <a:prstGeom prst="wedgeRectCallout">
            <a:avLst>
              <a:gd name="adj1" fmla="val 3283"/>
              <a:gd name="adj2" fmla="val 223075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Drop due to near-record 2011 CAT losses</a:t>
            </a:r>
            <a:endParaRPr lang="en-US" sz="16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blackWhite">
          <a:xfrm>
            <a:off x="3382297" y="5595730"/>
            <a:ext cx="5449819" cy="930628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 fontAlgn="base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The P/C insurance industry entered 2016</a:t>
            </a:r>
            <a:b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</a:br>
            <a: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in very strong financial condition.</a:t>
            </a:r>
            <a:endParaRPr lang="en-US" sz="20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258216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0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7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0776" grpId="0" animBg="1"/>
      <p:bldP spid="16" grpId="0" animBg="1"/>
      <p:bldP spid="18" grpId="0" animBg="1"/>
      <p:bldP spid="19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590754" y="255378"/>
            <a:ext cx="6468807" cy="758721"/>
          </a:xfrm>
        </p:spPr>
        <p:txBody>
          <a:bodyPr/>
          <a:lstStyle/>
          <a:p>
            <a:pPr>
              <a:lnSpc>
                <a:spcPts val="3300"/>
              </a:lnSpc>
            </a:pPr>
            <a:r>
              <a:rPr lang="en-US" dirty="0" smtClean="0"/>
              <a:t>Advertising Expenditures by P/C Insurance Industry,</a:t>
            </a:r>
            <a:r>
              <a:rPr lang="en-US" sz="3200" dirty="0" smtClean="0"/>
              <a:t> 1999-2014</a:t>
            </a:r>
            <a:endParaRPr lang="en-US" sz="2800" dirty="0" smtClean="0"/>
          </a:p>
        </p:txBody>
      </p:sp>
      <p:graphicFrame>
        <p:nvGraphicFramePr>
          <p:cNvPr id="44034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480955101"/>
              </p:ext>
            </p:extLst>
          </p:nvPr>
        </p:nvGraphicFramePr>
        <p:xfrm>
          <a:off x="185738" y="1288950"/>
          <a:ext cx="8678862" cy="45222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72255" name="Chart" r:id="rId3" imgW="8619998" imgH="4781717" progId="MSGraph.Chart.8">
                  <p:embed followColorScheme="full"/>
                </p:oleObj>
              </mc:Choice>
              <mc:Fallback>
                <p:oleObj name="Chart" r:id="rId3" imgW="8619998" imgH="4781717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8" y="1288950"/>
                        <a:ext cx="8678862" cy="45222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335733" y="6332166"/>
            <a:ext cx="7750520" cy="416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1000" b="1" dirty="0">
              <a:latin typeface="Arial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1100" dirty="0"/>
              <a:t>Source: Insurance Information Institute from consolidated P/C Annual Statement </a:t>
            </a:r>
            <a:r>
              <a:rPr lang="en-US" sz="1100" dirty="0" smtClean="0"/>
              <a:t>data, Insurance Expense Exhibit (Part I).</a:t>
            </a:r>
            <a:endParaRPr lang="en-US" sz="1100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black">
          <a:xfrm>
            <a:off x="185738" y="1155700"/>
            <a:ext cx="1023937" cy="2215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143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225A7A"/>
                </a:solidFill>
                <a:latin typeface="Arial" charset="0"/>
                <a:cs typeface="Arial" charset="0"/>
              </a:rPr>
              <a:t>$ Billions</a:t>
            </a:r>
            <a:endParaRPr lang="en-US" sz="1600" b="1" dirty="0">
              <a:solidFill>
                <a:srgbClr val="225A7A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AutoShape 9"/>
          <p:cNvSpPr>
            <a:spLocks noChangeArrowheads="1"/>
          </p:cNvSpPr>
          <p:nvPr/>
        </p:nvSpPr>
        <p:spPr bwMode="blackWhite">
          <a:xfrm>
            <a:off x="3576047" y="1123504"/>
            <a:ext cx="2922180" cy="823112"/>
          </a:xfrm>
          <a:prstGeom prst="wedgeRectCallout">
            <a:avLst>
              <a:gd name="adj1" fmla="val 102423"/>
              <a:gd name="adj2" fmla="val 3221"/>
            </a:avLst>
          </a:prstGeom>
          <a:solidFill>
            <a:srgbClr val="225A7A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FFFFFF"/>
                </a:solidFill>
              </a:rPr>
              <a:t>P/C ad spend hit an all time high of $6.175 billion in 2013, up 1.5% over 2012.  </a:t>
            </a:r>
            <a:endParaRPr lang="en-US" sz="1600" b="1" dirty="0">
              <a:solidFill>
                <a:srgbClr val="FFFFFF"/>
              </a:solidFill>
            </a:endParaRPr>
          </a:p>
        </p:txBody>
      </p:sp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410369" y="5811205"/>
            <a:ext cx="8229600" cy="584775"/>
          </a:xfrm>
          <a:prstGeom prst="rect">
            <a:avLst/>
          </a:prstGeom>
          <a:solidFill>
            <a:srgbClr val="28688C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FFFF"/>
                </a:solidFill>
              </a:rPr>
              <a:t>P/C ad spending has tripled since 2004 (the end of the last “hard market”).</a:t>
            </a:r>
            <a:br>
              <a:rPr lang="en-US" sz="1600" b="1" dirty="0" smtClean="0">
                <a:solidFill>
                  <a:srgbClr val="FFFFFF"/>
                </a:solidFill>
              </a:rPr>
            </a:br>
            <a:r>
              <a:rPr lang="en-US" sz="1600" b="1" dirty="0" smtClean="0">
                <a:solidFill>
                  <a:srgbClr val="FFFFFF"/>
                </a:solidFill>
              </a:rPr>
              <a:t>The </a:t>
            </a:r>
            <a:r>
              <a:rPr lang="en-US" sz="1600" b="1" dirty="0">
                <a:solidFill>
                  <a:srgbClr val="FFFFFF"/>
                </a:solidFill>
              </a:rPr>
              <a:t>pace of growth has slowed from 15.8% in 2011 and 23.8% in 2010 </a:t>
            </a:r>
          </a:p>
        </p:txBody>
      </p:sp>
    </p:spTree>
    <p:extLst>
      <p:ext uri="{BB962C8B-B14F-4D97-AF65-F5344CB8AC3E}">
        <p14:creationId xmlns:p14="http://schemas.microsoft.com/office/powerpoint/2010/main" val="2090594134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9129AB3A-42F2-4523-9566-562DDD6B1197}" type="slidenum">
              <a:rPr lang="en-US" altLang="en-US" sz="900">
                <a:solidFill>
                  <a:schemeClr val="bg1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12</a:t>
            </a:fld>
            <a:endParaRPr lang="en-US" altLang="en-US" sz="900">
              <a:solidFill>
                <a:schemeClr val="bg1"/>
              </a:solidFill>
            </a:endParaRPr>
          </a:p>
        </p:txBody>
      </p:sp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2455" name="Rectangle 7"/>
          <p:cNvSpPr>
            <a:spLocks noChangeArrowheads="1"/>
          </p:cNvSpPr>
          <p:nvPr/>
        </p:nvSpPr>
        <p:spPr bwMode="blackWhite">
          <a:xfrm>
            <a:off x="723899" y="2175592"/>
            <a:ext cx="7686675" cy="1875298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4200" b="1" dirty="0" smtClean="0">
                <a:solidFill>
                  <a:schemeClr val="bg1"/>
                </a:solidFill>
              </a:rPr>
              <a:t>Historical Analysis</a:t>
            </a:r>
            <a:br>
              <a:rPr lang="en-US" altLang="en-US" sz="4200" b="1" dirty="0" smtClean="0">
                <a:solidFill>
                  <a:schemeClr val="bg1"/>
                </a:solidFill>
              </a:rPr>
            </a:br>
            <a:r>
              <a:rPr lang="en-US" altLang="en-US" sz="4200" b="1" dirty="0" smtClean="0">
                <a:solidFill>
                  <a:schemeClr val="bg1"/>
                </a:solidFill>
              </a:rPr>
              <a:t>of Mississippi</a:t>
            </a:r>
            <a:br>
              <a:rPr lang="en-US" altLang="en-US" sz="4200" b="1" dirty="0" smtClean="0">
                <a:solidFill>
                  <a:schemeClr val="bg1"/>
                </a:solidFill>
              </a:rPr>
            </a:br>
            <a:r>
              <a:rPr lang="en-US" altLang="en-US" sz="4200" b="1" dirty="0" smtClean="0">
                <a:solidFill>
                  <a:schemeClr val="bg1"/>
                </a:solidFill>
              </a:rPr>
              <a:t>P/C </a:t>
            </a:r>
            <a:r>
              <a:rPr lang="en-US" altLang="en-US" sz="4200" b="1" dirty="0">
                <a:solidFill>
                  <a:schemeClr val="bg1"/>
                </a:solidFill>
              </a:rPr>
              <a:t>Insurance Markets</a:t>
            </a:r>
          </a:p>
        </p:txBody>
      </p:sp>
      <p:sp>
        <p:nvSpPr>
          <p:cNvPr id="2152456" name="Rectangle 8"/>
          <p:cNvSpPr>
            <a:spLocks noChangeArrowheads="1"/>
          </p:cNvSpPr>
          <p:nvPr/>
        </p:nvSpPr>
        <p:spPr bwMode="auto">
          <a:xfrm>
            <a:off x="723898" y="4198507"/>
            <a:ext cx="7686676" cy="1089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5720" rIns="45720">
            <a:spAutoFit/>
          </a:bodyPr>
          <a:lstStyle>
            <a:lvl1pPr marL="292100" indent="-2921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4000" b="1" dirty="0">
                <a:solidFill>
                  <a:srgbClr val="225A7A"/>
                </a:solidFill>
              </a:rPr>
              <a:t> </a:t>
            </a:r>
            <a:r>
              <a:rPr lang="en-US" altLang="en-US" sz="3200" b="1" dirty="0">
                <a:solidFill>
                  <a:srgbClr val="225A7A"/>
                </a:solidFill>
              </a:rPr>
              <a:t>Analysis by </a:t>
            </a:r>
            <a:r>
              <a:rPr lang="en-US" altLang="en-US" sz="3200" b="1" dirty="0" smtClean="0">
                <a:solidFill>
                  <a:srgbClr val="225A7A"/>
                </a:solidFill>
              </a:rPr>
              <a:t>Line</a:t>
            </a:r>
            <a:br>
              <a:rPr lang="en-US" altLang="en-US" sz="3200" b="1" dirty="0" smtClean="0">
                <a:solidFill>
                  <a:srgbClr val="225A7A"/>
                </a:solidFill>
              </a:rPr>
            </a:br>
            <a:r>
              <a:rPr lang="en-US" altLang="en-US" sz="3200" b="1" dirty="0" smtClean="0">
                <a:solidFill>
                  <a:srgbClr val="225A7A"/>
                </a:solidFill>
              </a:rPr>
              <a:t>and </a:t>
            </a:r>
            <a:r>
              <a:rPr lang="en-US" altLang="en-US" sz="3200" b="1" dirty="0">
                <a:solidFill>
                  <a:srgbClr val="225A7A"/>
                </a:solidFill>
              </a:rPr>
              <a:t>Nearby State Comparisons</a:t>
            </a:r>
          </a:p>
        </p:txBody>
      </p:sp>
    </p:spTree>
    <p:extLst>
      <p:ext uri="{BB962C8B-B14F-4D97-AF65-F5344CB8AC3E}">
        <p14:creationId xmlns:p14="http://schemas.microsoft.com/office/powerpoint/2010/main" val="3867087373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152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1000"/>
                                        <p:tgtEl>
                                          <p:spTgt spid="2152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455" grpId="0" animBg="1"/>
      <p:bldP spid="215245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594" name="Rectangle 2"/>
          <p:cNvSpPr>
            <a:spLocks noGrp="1" noChangeArrowheads="1"/>
          </p:cNvSpPr>
          <p:nvPr>
            <p:ph type="ctrTitle" idx="4294967295"/>
          </p:nvPr>
        </p:nvSpPr>
        <p:spPr bwMode="blackWhite">
          <a:xfrm>
            <a:off x="463521" y="2281040"/>
            <a:ext cx="8291513" cy="1065842"/>
          </a:xfrm>
          <a:solidFill>
            <a:schemeClr val="accent1"/>
          </a:solidFill>
          <a:ln w="12700" cap="flat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5000"/>
              </a:spcBef>
              <a:buClr>
                <a:srgbClr val="FF6801"/>
              </a:buClr>
              <a:buFont typeface="Wingdings" panose="05000000000000000000" pitchFamily="2" charset="2"/>
              <a:buNone/>
            </a:pPr>
            <a:r>
              <a:rPr lang="en-US" altLang="en-US" sz="3200" dirty="0" smtClean="0">
                <a:solidFill>
                  <a:schemeClr val="bg1"/>
                </a:solidFill>
                <a:cs typeface="Arial" panose="020B0604020202020204" pitchFamily="34" charset="0"/>
              </a:rPr>
              <a:t>Profitability: Return on Net Worth</a:t>
            </a:r>
            <a:endParaRPr lang="en-US" altLang="en-US" sz="32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32099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en-US" sz="180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0422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900" smtClean="0">
                <a:solidFill>
                  <a:srgbClr val="FFFFFF"/>
                </a:solidFill>
              </a:rPr>
              <a:t>12/01/09 - 9pm</a:t>
            </a:r>
          </a:p>
        </p:txBody>
      </p:sp>
      <p:sp>
        <p:nvSpPr>
          <p:cNvPr id="60423" name="TextBox 4"/>
          <p:cNvSpPr txBox="1">
            <a:spLocks noChangeArrowheads="1"/>
          </p:cNvSpPr>
          <p:nvPr/>
        </p:nvSpPr>
        <p:spPr bwMode="auto">
          <a:xfrm>
            <a:off x="8534400" y="6248400"/>
            <a:ext cx="533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7BC33E02-CA9F-4C21-95D9-C6254489BA12}" type="slidenum">
              <a:rPr lang="en-US" altLang="en-US" sz="1200"/>
              <a:pPr algn="r"/>
              <a:t>13</a:t>
            </a:fld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3300535775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158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859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089FB895-0830-4FC9-882E-473F9B35DBA0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14</a:t>
            </a:fld>
            <a:endParaRPr lang="en-US" altLang="en-US" sz="90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RNW All Lines: MS vs. U.S., 2005-2014</a:t>
            </a:r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0" y="6567488"/>
            <a:ext cx="756920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 marL="133350" indent="-13335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112713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112713" algn="r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	Source: NAIC, Insurance Information Institute</a:t>
            </a:r>
          </a:p>
        </p:txBody>
      </p:sp>
      <p:graphicFrame>
        <p:nvGraphicFramePr>
          <p:cNvPr id="2026500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926673"/>
              </p:ext>
            </p:extLst>
          </p:nvPr>
        </p:nvGraphicFramePr>
        <p:xfrm>
          <a:off x="304800" y="1101214"/>
          <a:ext cx="8569325" cy="5309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13356" name="Chart" r:id="rId4" imgW="8600912" imgH="4600652" progId="MSGraph.Chart.8">
                  <p:embed followColorScheme="full"/>
                </p:oleObj>
              </mc:Choice>
              <mc:Fallback>
                <p:oleObj name="Chart" r:id="rId4" imgW="8600912" imgH="4600652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04800" y="1101214"/>
                        <a:ext cx="8569325" cy="53094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6"/>
          <p:cNvSpPr txBox="1">
            <a:spLocks noChangeArrowheads="1"/>
          </p:cNvSpPr>
          <p:nvPr/>
        </p:nvSpPr>
        <p:spPr bwMode="blackWhite">
          <a:xfrm>
            <a:off x="4041058" y="4100052"/>
            <a:ext cx="2892348" cy="103484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tIns="91440" bIns="91440" anchor="ctr"/>
          <a:lstStyle/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u="sng" dirty="0">
                <a:solidFill>
                  <a:schemeClr val="bg1"/>
                </a:solidFill>
                <a:latin typeface="Arial" charset="0"/>
                <a:cs typeface="Arial" charset="0"/>
              </a:rPr>
              <a:t>Average </a:t>
            </a:r>
            <a:r>
              <a:rPr lang="en-US" b="1" u="sng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2005-2014</a:t>
            </a:r>
            <a:endParaRPr lang="en-US" b="1" u="sng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US: </a:t>
            </a:r>
            <a:r>
              <a:rPr lang="en-US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6.7%         MS: -7.4%</a:t>
            </a:r>
            <a:endParaRPr lang="en-US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76709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089FB895-0830-4FC9-882E-473F9B35DBA0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15</a:t>
            </a:fld>
            <a:endParaRPr lang="en-US" altLang="en-US" sz="90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RNW All Lines: MS vs. U.S., 2005-2014</a:t>
            </a:r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0" y="6567488"/>
            <a:ext cx="756920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 marL="133350" indent="-13335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112713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112713" algn="r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100"/>
              <a:t>	Source: NAIC, Insurance Information Institute</a:t>
            </a:r>
          </a:p>
        </p:txBody>
      </p:sp>
      <p:graphicFrame>
        <p:nvGraphicFramePr>
          <p:cNvPr id="2026500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8626473"/>
              </p:ext>
            </p:extLst>
          </p:nvPr>
        </p:nvGraphicFramePr>
        <p:xfrm>
          <a:off x="255587" y="950913"/>
          <a:ext cx="8569325" cy="457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31770" name="Chart" r:id="rId4" imgW="8600912" imgH="4600652" progId="MSGraph.Chart.8">
                  <p:embed followColorScheme="full"/>
                </p:oleObj>
              </mc:Choice>
              <mc:Fallback>
                <p:oleObj name="Chart" r:id="rId4" imgW="8600912" imgH="4600652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255587" y="950913"/>
                        <a:ext cx="8569325" cy="457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6"/>
          <p:cNvSpPr txBox="1">
            <a:spLocks noChangeArrowheads="1"/>
          </p:cNvSpPr>
          <p:nvPr/>
        </p:nvSpPr>
        <p:spPr bwMode="blackWhite">
          <a:xfrm>
            <a:off x="1432693" y="4001729"/>
            <a:ext cx="2892348" cy="81853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tIns="91440" bIns="91440" anchor="ctr"/>
          <a:lstStyle/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u="sng" dirty="0">
                <a:solidFill>
                  <a:schemeClr val="bg1"/>
                </a:solidFill>
                <a:latin typeface="Arial" charset="0"/>
                <a:cs typeface="Arial" charset="0"/>
              </a:rPr>
              <a:t>Average </a:t>
            </a:r>
            <a:r>
              <a:rPr lang="en-US" b="1" u="sng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2005-2014</a:t>
            </a:r>
            <a:endParaRPr lang="en-US" b="1" u="sng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US: </a:t>
            </a:r>
            <a:r>
              <a:rPr lang="en-US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6.7%         MS: -7.4%</a:t>
            </a:r>
            <a:endParaRPr lang="en-US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blackWhite">
          <a:xfrm>
            <a:off x="383459" y="5542628"/>
            <a:ext cx="8217616" cy="833438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pt-BR" altLang="en-US" sz="2000" b="1" dirty="0" smtClean="0">
                <a:solidFill>
                  <a:srgbClr val="FFFFFF"/>
                </a:solidFill>
              </a:rPr>
              <a:t>Mississippi’s all-lines RNW topped the US overall</a:t>
            </a:r>
            <a:br>
              <a:rPr lang="pt-BR" altLang="en-US" sz="2000" b="1" dirty="0" smtClean="0">
                <a:solidFill>
                  <a:srgbClr val="FFFFFF"/>
                </a:solidFill>
              </a:rPr>
            </a:br>
            <a:r>
              <a:rPr lang="pt-BR" altLang="en-US" sz="2000" b="1" dirty="0" smtClean="0">
                <a:solidFill>
                  <a:srgbClr val="FFFFFF"/>
                </a:solidFill>
              </a:rPr>
              <a:t>in most years of the last decade</a:t>
            </a:r>
            <a:endParaRPr lang="pt-BR" altLang="en-US" sz="2000" b="1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95868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8EBC328A-40D2-41F9-97FA-A7EA544930AB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16</a:t>
            </a:fld>
            <a:endParaRPr lang="en-US" altLang="en-US" sz="90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RNW PP Auto: MS vs. U.S., 2005-2013</a:t>
            </a:r>
          </a:p>
        </p:txBody>
      </p:sp>
      <p:sp>
        <p:nvSpPr>
          <p:cNvPr id="9220" name="Rectangle 3"/>
          <p:cNvSpPr>
            <a:spLocks noChangeArrowheads="1"/>
          </p:cNvSpPr>
          <p:nvPr/>
        </p:nvSpPr>
        <p:spPr bwMode="auto">
          <a:xfrm>
            <a:off x="0" y="6567488"/>
            <a:ext cx="756920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 marL="133350" indent="-13335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112713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112713" algn="r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100"/>
              <a:t>	Source: NAIC, Insurance Information Institute</a:t>
            </a:r>
          </a:p>
        </p:txBody>
      </p:sp>
      <p:graphicFrame>
        <p:nvGraphicFramePr>
          <p:cNvPr id="2026500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2514434"/>
              </p:ext>
            </p:extLst>
          </p:nvPr>
        </p:nvGraphicFramePr>
        <p:xfrm>
          <a:off x="298450" y="1296987"/>
          <a:ext cx="8569325" cy="457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14379" name="Chart" r:id="rId4" imgW="8600912" imgH="4600652" progId="MSGraph.Chart.8">
                  <p:embed followColorScheme="full"/>
                </p:oleObj>
              </mc:Choice>
              <mc:Fallback>
                <p:oleObj name="Chart" r:id="rId4" imgW="8600912" imgH="4600652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298450" y="1296987"/>
                        <a:ext cx="8569325" cy="457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6"/>
          <p:cNvSpPr txBox="1">
            <a:spLocks noChangeArrowheads="1"/>
          </p:cNvSpPr>
          <p:nvPr/>
        </p:nvSpPr>
        <p:spPr bwMode="blackWhite">
          <a:xfrm>
            <a:off x="3927270" y="1121493"/>
            <a:ext cx="2474913" cy="766301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tIns="91440" bIns="91440" anchor="ctr"/>
          <a:lstStyle/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u="sng" dirty="0">
                <a:solidFill>
                  <a:schemeClr val="bg1"/>
                </a:solidFill>
                <a:latin typeface="Arial" charset="0"/>
                <a:cs typeface="Arial" charset="0"/>
              </a:rPr>
              <a:t>Average </a:t>
            </a:r>
            <a:r>
              <a:rPr lang="en-US" b="1" u="sng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2005-2014</a:t>
            </a:r>
            <a:endParaRPr lang="en-US" b="1" u="sng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US: </a:t>
            </a:r>
            <a:r>
              <a:rPr lang="en-US" b="1" dirty="0" smtClean="0">
                <a:solidFill>
                  <a:schemeClr val="bg1"/>
                </a:solidFill>
              </a:rPr>
              <a:t>6.2</a:t>
            </a:r>
            <a:r>
              <a:rPr lang="en-US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%    MS: </a:t>
            </a:r>
            <a:r>
              <a:rPr lang="en-US" b="1" dirty="0">
                <a:solidFill>
                  <a:schemeClr val="bg1"/>
                </a:solidFill>
              </a:rPr>
              <a:t>3</a:t>
            </a:r>
            <a:r>
              <a:rPr lang="en-US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.6</a:t>
            </a: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%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blackWhite">
          <a:xfrm>
            <a:off x="383459" y="5876924"/>
            <a:ext cx="8217616" cy="602534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pt-BR" altLang="en-US" sz="2000" b="1" dirty="0" smtClean="0">
                <a:solidFill>
                  <a:srgbClr val="FFFFFF"/>
                </a:solidFill>
              </a:rPr>
              <a:t>Mississippi’s PP Auto RNW topped the US overall</a:t>
            </a:r>
            <a:br>
              <a:rPr lang="pt-BR" altLang="en-US" sz="2000" b="1" dirty="0" smtClean="0">
                <a:solidFill>
                  <a:srgbClr val="FFFFFF"/>
                </a:solidFill>
              </a:rPr>
            </a:br>
            <a:r>
              <a:rPr lang="pt-BR" altLang="en-US" sz="2000" b="1" dirty="0" smtClean="0">
                <a:solidFill>
                  <a:srgbClr val="FFFFFF"/>
                </a:solidFill>
              </a:rPr>
              <a:t>in most years of the last decade</a:t>
            </a:r>
            <a:endParaRPr lang="pt-BR" altLang="en-US" sz="2000" b="1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01076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C68151EA-886A-428B-97CB-36F2B1FBCB3F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17</a:t>
            </a:fld>
            <a:endParaRPr lang="en-US" altLang="en-US" sz="90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RNW Commercial Auto: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MS vs. U.S., 2005-2014</a:t>
            </a:r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0" y="6567488"/>
            <a:ext cx="756920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 marL="133350" indent="-13335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112713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112713" algn="r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100"/>
              <a:t>	Source: NAIC, Insurance Information Institute</a:t>
            </a:r>
          </a:p>
        </p:txBody>
      </p:sp>
      <p:graphicFrame>
        <p:nvGraphicFramePr>
          <p:cNvPr id="2026500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0349982"/>
              </p:ext>
            </p:extLst>
          </p:nvPr>
        </p:nvGraphicFramePr>
        <p:xfrm>
          <a:off x="479425" y="1265238"/>
          <a:ext cx="8569325" cy="457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15403" name="Chart" r:id="rId4" imgW="8600912" imgH="4600652" progId="MSGraph.Chart.8">
                  <p:embed followColorScheme="full"/>
                </p:oleObj>
              </mc:Choice>
              <mc:Fallback>
                <p:oleObj name="Chart" r:id="rId4" imgW="8600912" imgH="4600652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479425" y="1265238"/>
                        <a:ext cx="8569325" cy="457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6"/>
          <p:cNvSpPr txBox="1">
            <a:spLocks noChangeArrowheads="1"/>
          </p:cNvSpPr>
          <p:nvPr/>
        </p:nvSpPr>
        <p:spPr bwMode="blackWhite">
          <a:xfrm>
            <a:off x="4699819" y="1476376"/>
            <a:ext cx="2644878" cy="85387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tIns="91440" bIns="91440" anchor="ctr"/>
          <a:lstStyle/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u="sng" dirty="0">
                <a:solidFill>
                  <a:schemeClr val="bg1"/>
                </a:solidFill>
                <a:latin typeface="Arial" charset="0"/>
                <a:cs typeface="Arial" charset="0"/>
              </a:rPr>
              <a:t>Average </a:t>
            </a:r>
            <a:r>
              <a:rPr lang="en-US" b="1" u="sng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2005-2014</a:t>
            </a:r>
            <a:endParaRPr lang="en-US" b="1" u="sng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US: </a:t>
            </a:r>
            <a:r>
              <a:rPr lang="en-US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6.9%     MS: 4.9</a:t>
            </a: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417988420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A6033590-66D7-4641-9494-3EC43CC29D14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18</a:t>
            </a:fld>
            <a:endParaRPr lang="en-US" altLang="en-US" sz="90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3760" y="105313"/>
            <a:ext cx="5945034" cy="860425"/>
          </a:xfrm>
        </p:spPr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RNW Commercial Multi-Peril: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MS vs. U.S., 2005-2014</a:t>
            </a:r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0" y="6567488"/>
            <a:ext cx="756920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 marL="133350" indent="-13335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112713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112713" algn="r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100"/>
              <a:t>	Sources: NAIC, Insurance Information Institute</a:t>
            </a:r>
          </a:p>
        </p:txBody>
      </p:sp>
      <p:graphicFrame>
        <p:nvGraphicFramePr>
          <p:cNvPr id="2026500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3529399"/>
              </p:ext>
            </p:extLst>
          </p:nvPr>
        </p:nvGraphicFramePr>
        <p:xfrm>
          <a:off x="382536" y="984313"/>
          <a:ext cx="8569325" cy="54645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16427" name="Chart" r:id="rId4" imgW="8600912" imgH="4600652" progId="MSGraph.Chart.8">
                  <p:embed followColorScheme="full"/>
                </p:oleObj>
              </mc:Choice>
              <mc:Fallback>
                <p:oleObj name="Chart" r:id="rId4" imgW="8600912" imgH="4600652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82536" y="984313"/>
                        <a:ext cx="8569325" cy="54645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6"/>
          <p:cNvSpPr txBox="1">
            <a:spLocks noChangeArrowheads="1"/>
          </p:cNvSpPr>
          <p:nvPr/>
        </p:nvSpPr>
        <p:spPr bwMode="blackWhite">
          <a:xfrm>
            <a:off x="4454014" y="2906251"/>
            <a:ext cx="2659011" cy="810342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tIns="91440" bIns="91440" anchor="ctr"/>
          <a:lstStyle/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u="sng" dirty="0">
                <a:solidFill>
                  <a:schemeClr val="bg1"/>
                </a:solidFill>
                <a:latin typeface="Arial" charset="0"/>
                <a:cs typeface="Arial" charset="0"/>
              </a:rPr>
              <a:t>Average </a:t>
            </a:r>
            <a:r>
              <a:rPr lang="en-US" b="1" u="sng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2005-2014</a:t>
            </a:r>
            <a:endParaRPr lang="en-US" b="1" u="sng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US: </a:t>
            </a:r>
            <a:r>
              <a:rPr lang="en-US" b="1" dirty="0" smtClean="0">
                <a:solidFill>
                  <a:schemeClr val="bg1"/>
                </a:solidFill>
              </a:rPr>
              <a:t>6.4</a:t>
            </a:r>
            <a:r>
              <a:rPr lang="en-US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%    MS: -7.5%</a:t>
            </a:r>
            <a:endParaRPr lang="en-US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65852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D7C9F772-B6E0-4D71-A7BC-CF805A0587F8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19</a:t>
            </a:fld>
            <a:endParaRPr lang="en-US" altLang="en-US" sz="90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RNW Homeowners: MS vs. U.S.,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2005-2014</a:t>
            </a:r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0" y="6567488"/>
            <a:ext cx="756920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 marL="133350" indent="-13335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112713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112713" algn="r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100"/>
              <a:t>	Source: NAIC, Insurance Information Institute</a:t>
            </a:r>
          </a:p>
        </p:txBody>
      </p:sp>
      <p:graphicFrame>
        <p:nvGraphicFramePr>
          <p:cNvPr id="2026500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6529349"/>
              </p:ext>
            </p:extLst>
          </p:nvPr>
        </p:nvGraphicFramePr>
        <p:xfrm>
          <a:off x="304800" y="1228726"/>
          <a:ext cx="8569325" cy="506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17451" name="Chart" r:id="rId4" imgW="8600912" imgH="4600652" progId="MSGraph.Chart.8">
                  <p:embed followColorScheme="full"/>
                </p:oleObj>
              </mc:Choice>
              <mc:Fallback>
                <p:oleObj name="Chart" r:id="rId4" imgW="8600912" imgH="4600652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04800" y="1228726"/>
                        <a:ext cx="8569325" cy="5060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6"/>
          <p:cNvSpPr txBox="1">
            <a:spLocks noChangeArrowheads="1"/>
          </p:cNvSpPr>
          <p:nvPr/>
        </p:nvSpPr>
        <p:spPr bwMode="blackWhite">
          <a:xfrm>
            <a:off x="4883457" y="3355925"/>
            <a:ext cx="2685743" cy="806552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tIns="91440" bIns="91440" anchor="ctr"/>
          <a:lstStyle/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u="sng" dirty="0">
                <a:solidFill>
                  <a:schemeClr val="bg1"/>
                </a:solidFill>
                <a:latin typeface="Arial" charset="0"/>
                <a:cs typeface="Arial" charset="0"/>
              </a:rPr>
              <a:t>Average </a:t>
            </a:r>
            <a:r>
              <a:rPr lang="en-US" b="1" u="sng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2005-2014</a:t>
            </a:r>
            <a:endParaRPr lang="en-US" b="1" u="sng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US: </a:t>
            </a:r>
            <a:r>
              <a:rPr lang="en-US" b="1" dirty="0" smtClean="0">
                <a:solidFill>
                  <a:schemeClr val="bg1"/>
                </a:solidFill>
              </a:rPr>
              <a:t>3.8</a:t>
            </a:r>
            <a:r>
              <a:rPr lang="en-US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%     MS: -26.8%</a:t>
            </a:r>
            <a:endParaRPr lang="en-US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64793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>
              <a:lnSpc>
                <a:spcPct val="85000"/>
              </a:lnSpc>
              <a:spcBef>
                <a:spcPct val="20000"/>
              </a:spcBef>
            </a:pPr>
            <a:fld id="{F1AA2504-BC28-4AD6-BA7C-608BD075952B}" type="slidenum">
              <a:rPr lang="en-US" sz="900">
                <a:solidFill>
                  <a:schemeClr val="bg1"/>
                </a:solidFill>
              </a:rPr>
              <a:pPr algn="r" eaLnBrk="0" hangingPunct="0">
                <a:lnSpc>
                  <a:spcPct val="85000"/>
                </a:lnSpc>
                <a:spcBef>
                  <a:spcPct val="20000"/>
                </a:spcBef>
              </a:pPr>
              <a:t>2</a:t>
            </a:fld>
            <a:endParaRPr lang="en-US" sz="900">
              <a:solidFill>
                <a:schemeClr val="bg1"/>
              </a:solidFill>
            </a:endParaRPr>
          </a:p>
        </p:txBody>
      </p:sp>
      <p:pic>
        <p:nvPicPr>
          <p:cNvPr id="4096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0486" name="Rectangle 6"/>
          <p:cNvSpPr>
            <a:spLocks noChangeArrowheads="1"/>
          </p:cNvSpPr>
          <p:nvPr/>
        </p:nvSpPr>
        <p:spPr bwMode="blackWhite">
          <a:xfrm>
            <a:off x="609600" y="2219325"/>
            <a:ext cx="7924800" cy="144145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/>
          <a:p>
            <a:pPr algn="ctr" defTabSz="114300">
              <a:lnSpc>
                <a:spcPct val="95000"/>
              </a:lnSpc>
              <a:spcBef>
                <a:spcPct val="25000"/>
              </a:spcBef>
            </a:pPr>
            <a:r>
              <a:rPr lang="en-US" sz="4000" b="1" dirty="0" smtClean="0">
                <a:solidFill>
                  <a:srgbClr val="FFFFFF"/>
                </a:solidFill>
              </a:rPr>
              <a:t>Insurance Industry:</a:t>
            </a:r>
            <a:br>
              <a:rPr lang="en-US" sz="4000" b="1" dirty="0" smtClean="0">
                <a:solidFill>
                  <a:srgbClr val="FFFFFF"/>
                </a:solidFill>
              </a:rPr>
            </a:br>
            <a:r>
              <a:rPr lang="en-US" sz="4000" b="1" i="1" dirty="0" smtClean="0">
                <a:solidFill>
                  <a:srgbClr val="FFFFFF"/>
                </a:solidFill>
              </a:rPr>
              <a:t>Financial Update &amp; Outlook</a:t>
            </a:r>
            <a:endParaRPr lang="en-US" sz="4000" b="1" i="1" dirty="0">
              <a:solidFill>
                <a:srgbClr val="FFFFFF"/>
              </a:solidFill>
            </a:endParaRPr>
          </a:p>
        </p:txBody>
      </p:sp>
      <p:sp>
        <p:nvSpPr>
          <p:cNvPr id="1940487" name="Rectangle 7"/>
          <p:cNvSpPr>
            <a:spLocks noChangeArrowheads="1"/>
          </p:cNvSpPr>
          <p:nvPr/>
        </p:nvSpPr>
        <p:spPr bwMode="auto">
          <a:xfrm>
            <a:off x="596900" y="3952875"/>
            <a:ext cx="8020050" cy="122802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 marL="292100" indent="-292100"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3600" b="1" i="1" dirty="0" smtClean="0">
                <a:solidFill>
                  <a:srgbClr val="225A7A"/>
                </a:solidFill>
              </a:rPr>
              <a:t>2015 Was a Reasonably Good Year</a:t>
            </a:r>
            <a:endParaRPr lang="en-US" sz="3600" b="1" dirty="0" smtClean="0">
              <a:solidFill>
                <a:srgbClr val="225A7A"/>
              </a:solidFill>
            </a:endParaRPr>
          </a:p>
          <a:p>
            <a:pPr marL="292100" indent="-292100"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3600" b="1" dirty="0" smtClean="0">
                <a:solidFill>
                  <a:srgbClr val="225A7A"/>
                </a:solidFill>
              </a:rPr>
              <a:t>2016: A Repeat of 2015?</a:t>
            </a:r>
            <a:endParaRPr lang="en-US" sz="3600" b="1" i="1" dirty="0">
              <a:solidFill>
                <a:srgbClr val="225A7A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26C877-B266-4C1B-993F-5E881D9B13B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10671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4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1000"/>
                                        <p:tgtEl>
                                          <p:spTgt spid="194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0486" grpId="0" animBg="1"/>
      <p:bldP spid="194048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0EF9FF9A-B856-4237-93BB-D1D418B62E80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20</a:t>
            </a:fld>
            <a:endParaRPr lang="en-US" altLang="en-US" sz="90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RNW Workers Compensation: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MS vs. U.S., 2005-2014</a:t>
            </a:r>
          </a:p>
        </p:txBody>
      </p:sp>
      <p:sp>
        <p:nvSpPr>
          <p:cNvPr id="17412" name="Rectangle 3"/>
          <p:cNvSpPr>
            <a:spLocks noChangeArrowheads="1"/>
          </p:cNvSpPr>
          <p:nvPr/>
        </p:nvSpPr>
        <p:spPr bwMode="auto">
          <a:xfrm>
            <a:off x="0" y="6567488"/>
            <a:ext cx="756920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 marL="133350" indent="-13335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112713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112713" algn="r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100"/>
              <a:t>	Source: NAIC, Insurance Information Institute</a:t>
            </a:r>
          </a:p>
        </p:txBody>
      </p:sp>
      <p:graphicFrame>
        <p:nvGraphicFramePr>
          <p:cNvPr id="2026500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2268159"/>
              </p:ext>
            </p:extLst>
          </p:nvPr>
        </p:nvGraphicFramePr>
        <p:xfrm>
          <a:off x="301625" y="1295400"/>
          <a:ext cx="8548688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18475" name="Chart" r:id="rId4" imgW="8600912" imgH="4600652" progId="MSGraph.Chart.8">
                  <p:embed followColorScheme="full"/>
                </p:oleObj>
              </mc:Choice>
              <mc:Fallback>
                <p:oleObj name="Chart" r:id="rId4" imgW="8600912" imgH="4600652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01625" y="1295400"/>
                        <a:ext cx="8548688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6"/>
          <p:cNvSpPr txBox="1">
            <a:spLocks noChangeArrowheads="1"/>
          </p:cNvSpPr>
          <p:nvPr/>
        </p:nvSpPr>
        <p:spPr bwMode="blackWhite">
          <a:xfrm>
            <a:off x="4085662" y="1295400"/>
            <a:ext cx="2474912" cy="824014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tIns="91440" bIns="91440" anchor="ctr"/>
          <a:lstStyle/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u="sng" dirty="0">
                <a:solidFill>
                  <a:schemeClr val="bg1"/>
                </a:solidFill>
                <a:latin typeface="Arial" charset="0"/>
                <a:cs typeface="Arial" charset="0"/>
              </a:rPr>
              <a:t>Average </a:t>
            </a:r>
            <a:r>
              <a:rPr lang="en-US" b="1" u="sng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2005-2014</a:t>
            </a:r>
            <a:endParaRPr lang="en-US" b="1" u="sng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US: </a:t>
            </a:r>
            <a:r>
              <a:rPr lang="en-US" b="1" dirty="0" smtClean="0">
                <a:solidFill>
                  <a:schemeClr val="bg1"/>
                </a:solidFill>
              </a:rPr>
              <a:t>6.3</a:t>
            </a:r>
            <a:r>
              <a:rPr lang="en-US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%    MS: 7.7%</a:t>
            </a:r>
            <a:endParaRPr lang="en-US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6700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>
          <a:xfrm>
            <a:off x="203200" y="177800"/>
            <a:ext cx="7769225" cy="76200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dirty="0">
                <a:latin typeface="Arial" panose="020B0604020202020204" pitchFamily="34" charset="0"/>
              </a:rPr>
              <a:t>All Lines: 10-Year Average RNW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MS &amp; Nearby States</a:t>
            </a:r>
            <a:endParaRPr lang="en-US" altLang="en-US" dirty="0" smtClean="0">
              <a:latin typeface="Arial" panose="020B0604020202020204" pitchFamily="34" charset="0"/>
            </a:endParaRPr>
          </a:p>
        </p:txBody>
      </p:sp>
      <p:graphicFrame>
        <p:nvGraphicFramePr>
          <p:cNvPr id="21507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555908079"/>
              </p:ext>
            </p:extLst>
          </p:nvPr>
        </p:nvGraphicFramePr>
        <p:xfrm>
          <a:off x="325438" y="1677988"/>
          <a:ext cx="8818562" cy="471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32771" name="Chart" r:id="rId4" imgW="8829599" imgH="4724374" progId="MSGraph.Chart.8">
                  <p:embed followColorScheme="full"/>
                </p:oleObj>
              </mc:Choice>
              <mc:Fallback>
                <p:oleObj name="Chart" r:id="rId4" imgW="8829599" imgH="4724374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38" y="1677988"/>
                        <a:ext cx="8818562" cy="471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09600" y="6281738"/>
            <a:ext cx="381000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400" b="1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609600" y="1447800"/>
            <a:ext cx="784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800" b="1"/>
              <a:t>2004-2013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blackWhite">
          <a:xfrm>
            <a:off x="5350668" y="1169988"/>
            <a:ext cx="2869100" cy="757135"/>
          </a:xfrm>
          <a:prstGeom prst="wedgeRectCallout">
            <a:avLst>
              <a:gd name="adj1" fmla="val -74180"/>
              <a:gd name="adj2" fmla="val 100721"/>
            </a:avLst>
          </a:prstGeom>
          <a:solidFill>
            <a:srgbClr val="C00000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en-US" altLang="en-US" sz="1600" b="1" dirty="0" smtClean="0">
                <a:solidFill>
                  <a:schemeClr val="bg1"/>
                </a:solidFill>
              </a:rPr>
              <a:t>Mississippi All-Lines profitability for this decade is below its neighbors</a:t>
            </a:r>
            <a:endParaRPr lang="en-US" altLang="en-US" sz="1600" b="1" dirty="0">
              <a:solidFill>
                <a:schemeClr val="bg1"/>
              </a:solidFill>
            </a:endParaRPr>
          </a:p>
        </p:txBody>
      </p:sp>
      <p:sp>
        <p:nvSpPr>
          <p:cNvPr id="21511" name="TextBox 2"/>
          <p:cNvSpPr txBox="1">
            <a:spLocks noChangeArrowheads="1"/>
          </p:cNvSpPr>
          <p:nvPr/>
        </p:nvSpPr>
        <p:spPr bwMode="auto">
          <a:xfrm>
            <a:off x="203200" y="6550025"/>
            <a:ext cx="3824288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200"/>
              <a:t>Source: NAIC, Insurance Information Institute</a:t>
            </a:r>
          </a:p>
        </p:txBody>
      </p:sp>
    </p:spTree>
    <p:extLst>
      <p:ext uri="{BB962C8B-B14F-4D97-AF65-F5344CB8AC3E}">
        <p14:creationId xmlns:p14="http://schemas.microsoft.com/office/powerpoint/2010/main" val="390667279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>
          <a:xfrm>
            <a:off x="203200" y="177800"/>
            <a:ext cx="7769225" cy="76200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dirty="0" smtClean="0">
                <a:latin typeface="Arial" panose="020B0604020202020204" pitchFamily="34" charset="0"/>
              </a:rPr>
              <a:t>PP Auto: 10-Year Average RNW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MS &amp; Nearby States</a:t>
            </a:r>
          </a:p>
        </p:txBody>
      </p:sp>
      <p:graphicFrame>
        <p:nvGraphicFramePr>
          <p:cNvPr id="21507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4157308042"/>
              </p:ext>
            </p:extLst>
          </p:nvPr>
        </p:nvGraphicFramePr>
        <p:xfrm>
          <a:off x="325438" y="1677988"/>
          <a:ext cx="8818562" cy="471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20523" name="Chart" r:id="rId4" imgW="8829599" imgH="4724374" progId="MSGraph.Chart.8">
                  <p:embed followColorScheme="full"/>
                </p:oleObj>
              </mc:Choice>
              <mc:Fallback>
                <p:oleObj name="Chart" r:id="rId4" imgW="8829599" imgH="4724374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38" y="1677988"/>
                        <a:ext cx="8818562" cy="471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09600" y="6281738"/>
            <a:ext cx="381000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400" b="1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609600" y="1447800"/>
            <a:ext cx="784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800" b="1" dirty="0" smtClean="0"/>
              <a:t>2005-2014</a:t>
            </a:r>
            <a:endParaRPr lang="en-US" altLang="en-US" sz="1800" b="1" dirty="0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blackWhite">
          <a:xfrm>
            <a:off x="5744394" y="1123950"/>
            <a:ext cx="2300288" cy="1108075"/>
          </a:xfrm>
          <a:prstGeom prst="wedgeRectCallout">
            <a:avLst>
              <a:gd name="adj1" fmla="val -61500"/>
              <a:gd name="adj2" fmla="val 93977"/>
            </a:avLst>
          </a:prstGeom>
          <a:solidFill>
            <a:srgbClr val="C00000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en-US" altLang="en-US" sz="1600" b="1" dirty="0" smtClean="0">
                <a:solidFill>
                  <a:schemeClr val="bg1"/>
                </a:solidFill>
              </a:rPr>
              <a:t>Mississippi </a:t>
            </a:r>
            <a:r>
              <a:rPr lang="en-US" altLang="en-US" sz="1600" b="1" dirty="0">
                <a:solidFill>
                  <a:schemeClr val="bg1"/>
                </a:solidFill>
              </a:rPr>
              <a:t>PP Auto profitability is </a:t>
            </a:r>
            <a:r>
              <a:rPr lang="en-US" altLang="en-US" sz="1600" b="1" dirty="0" smtClean="0">
                <a:solidFill>
                  <a:schemeClr val="bg1"/>
                </a:solidFill>
              </a:rPr>
              <a:t>in the middle of its neighbors</a:t>
            </a:r>
            <a:endParaRPr lang="en-US" altLang="en-US" sz="1600" b="1" dirty="0">
              <a:solidFill>
                <a:schemeClr val="bg1"/>
              </a:solidFill>
            </a:endParaRPr>
          </a:p>
        </p:txBody>
      </p:sp>
      <p:sp>
        <p:nvSpPr>
          <p:cNvPr id="21511" name="TextBox 2"/>
          <p:cNvSpPr txBox="1">
            <a:spLocks noChangeArrowheads="1"/>
          </p:cNvSpPr>
          <p:nvPr/>
        </p:nvSpPr>
        <p:spPr bwMode="auto">
          <a:xfrm>
            <a:off x="203200" y="6550025"/>
            <a:ext cx="3824288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200"/>
              <a:t>Source: NAIC, Insurance Information Institute</a:t>
            </a:r>
          </a:p>
        </p:txBody>
      </p:sp>
    </p:spTree>
    <p:extLst>
      <p:ext uri="{BB962C8B-B14F-4D97-AF65-F5344CB8AC3E}">
        <p14:creationId xmlns:p14="http://schemas.microsoft.com/office/powerpoint/2010/main" val="1471321547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>
          <a:xfrm>
            <a:off x="230188" y="177800"/>
            <a:ext cx="7769225" cy="76200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800" dirty="0" smtClean="0">
                <a:latin typeface="Arial" panose="020B0604020202020204" pitchFamily="34" charset="0"/>
              </a:rPr>
              <a:t>Commercial Auto:</a:t>
            </a:r>
            <a:br>
              <a:rPr lang="en-US" altLang="en-US" sz="2800" dirty="0" smtClean="0">
                <a:latin typeface="Arial" panose="020B0604020202020204" pitchFamily="34" charset="0"/>
              </a:rPr>
            </a:br>
            <a:r>
              <a:rPr lang="en-US" altLang="en-US" sz="2800" dirty="0" smtClean="0">
                <a:latin typeface="Arial" panose="020B0604020202020204" pitchFamily="34" charset="0"/>
              </a:rPr>
              <a:t>10-Year Average RNW, MS &amp; Nearby States</a:t>
            </a:r>
          </a:p>
        </p:txBody>
      </p:sp>
      <p:graphicFrame>
        <p:nvGraphicFramePr>
          <p:cNvPr id="25603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687546708"/>
              </p:ext>
            </p:extLst>
          </p:nvPr>
        </p:nvGraphicFramePr>
        <p:xfrm>
          <a:off x="325437" y="1982148"/>
          <a:ext cx="8818563" cy="471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21547" name="Chart" r:id="rId4" imgW="8829599" imgH="4724374" progId="MSGraph.Chart.8">
                  <p:embed followColorScheme="full"/>
                </p:oleObj>
              </mc:Choice>
              <mc:Fallback>
                <p:oleObj name="Chart" r:id="rId4" imgW="8829599" imgH="4724374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37" y="1982148"/>
                        <a:ext cx="8818563" cy="471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09600" y="6396038"/>
            <a:ext cx="3810000" cy="297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200" dirty="0" smtClean="0"/>
              <a:t>Sources: </a:t>
            </a:r>
            <a:r>
              <a:rPr lang="en-US" altLang="en-US" sz="1200" dirty="0"/>
              <a:t>NAIC, Insurance Information Institute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609600" y="1494631"/>
            <a:ext cx="784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800" b="1" dirty="0" smtClean="0"/>
              <a:t>2005-2014</a:t>
            </a:r>
            <a:endParaRPr lang="en-US" altLang="en-US" sz="1800" b="1" dirty="0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blackWhite">
          <a:xfrm>
            <a:off x="5841207" y="1123157"/>
            <a:ext cx="2457450" cy="1181100"/>
          </a:xfrm>
          <a:prstGeom prst="wedgeRectCallout">
            <a:avLst>
              <a:gd name="adj1" fmla="val -96406"/>
              <a:gd name="adj2" fmla="val 85223"/>
            </a:avLst>
          </a:prstGeom>
          <a:solidFill>
            <a:srgbClr val="C00000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en-US" altLang="en-US" sz="1600" b="1" dirty="0" smtClean="0">
                <a:solidFill>
                  <a:schemeClr val="bg1"/>
                </a:solidFill>
              </a:rPr>
              <a:t>Mississippi </a:t>
            </a:r>
            <a:r>
              <a:rPr lang="en-US" altLang="en-US" sz="1600" b="1" dirty="0">
                <a:solidFill>
                  <a:schemeClr val="bg1"/>
                </a:solidFill>
              </a:rPr>
              <a:t>Commercial Auto profitability is </a:t>
            </a:r>
            <a:r>
              <a:rPr lang="en-US" altLang="en-US" sz="1600" b="1" dirty="0" smtClean="0">
                <a:solidFill>
                  <a:schemeClr val="bg1"/>
                </a:solidFill>
              </a:rPr>
              <a:t>in the middle of its neighbors</a:t>
            </a:r>
            <a:endParaRPr lang="en-US" alt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28851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>
          <a:xfrm>
            <a:off x="203200" y="177800"/>
            <a:ext cx="7769225" cy="76200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dirty="0" smtClean="0">
                <a:latin typeface="Arial" panose="020B0604020202020204" pitchFamily="34" charset="0"/>
              </a:rPr>
              <a:t>Commercial Multiple-Peril: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10-Year Average RNW, MS &amp; Neighbors</a:t>
            </a:r>
          </a:p>
        </p:txBody>
      </p:sp>
      <p:graphicFrame>
        <p:nvGraphicFramePr>
          <p:cNvPr id="27651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084882237"/>
              </p:ext>
            </p:extLst>
          </p:nvPr>
        </p:nvGraphicFramePr>
        <p:xfrm>
          <a:off x="203200" y="1679575"/>
          <a:ext cx="8842375" cy="473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22571" name="Chart" r:id="rId4" imgW="8829599" imgH="4724374" progId="MSGraph.Chart.8">
                  <p:embed followColorScheme="full"/>
                </p:oleObj>
              </mc:Choice>
              <mc:Fallback>
                <p:oleObj name="Chart" r:id="rId4" imgW="8829599" imgH="4724374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" y="1679575"/>
                        <a:ext cx="8842375" cy="473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09600" y="6275388"/>
            <a:ext cx="381000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100"/>
              <a:t>Source: NAIC, Insurance Information Institute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609600" y="1447800"/>
            <a:ext cx="784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800" b="1" dirty="0" smtClean="0"/>
              <a:t>2005-2014</a:t>
            </a:r>
            <a:endParaRPr lang="en-US" altLang="en-US" sz="1800" b="1" dirty="0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blackWhite">
          <a:xfrm>
            <a:off x="5760627" y="1087745"/>
            <a:ext cx="2697573" cy="951885"/>
          </a:xfrm>
          <a:prstGeom prst="wedgeRectCallout">
            <a:avLst>
              <a:gd name="adj1" fmla="val -173932"/>
              <a:gd name="adj2" fmla="val 88466"/>
            </a:avLst>
          </a:prstGeom>
          <a:solidFill>
            <a:srgbClr val="C00000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en-US" altLang="en-US" sz="1600" b="1" dirty="0" smtClean="0">
                <a:solidFill>
                  <a:schemeClr val="bg1"/>
                </a:solidFill>
              </a:rPr>
              <a:t>Mississippi </a:t>
            </a:r>
            <a:r>
              <a:rPr lang="en-US" altLang="en-US" sz="1600" b="1" dirty="0">
                <a:solidFill>
                  <a:schemeClr val="bg1"/>
                </a:solidFill>
              </a:rPr>
              <a:t>Commercial Multi-Peril profitability is </a:t>
            </a:r>
            <a:r>
              <a:rPr lang="en-US" altLang="en-US" sz="1600" b="1" dirty="0" smtClean="0">
                <a:solidFill>
                  <a:schemeClr val="bg1"/>
                </a:solidFill>
              </a:rPr>
              <a:t>far below its regional neighbors</a:t>
            </a:r>
            <a:endParaRPr lang="en-US" alt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89664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>
          <a:xfrm>
            <a:off x="203200" y="177800"/>
            <a:ext cx="7769225" cy="76200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dirty="0" smtClean="0">
                <a:latin typeface="Arial" panose="020B0604020202020204" pitchFamily="34" charset="0"/>
              </a:rPr>
              <a:t>Homeowners: 10-Year Average RNW 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MS &amp; Nearby States</a:t>
            </a:r>
          </a:p>
        </p:txBody>
      </p:sp>
      <p:graphicFrame>
        <p:nvGraphicFramePr>
          <p:cNvPr id="29699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161103856"/>
              </p:ext>
            </p:extLst>
          </p:nvPr>
        </p:nvGraphicFramePr>
        <p:xfrm>
          <a:off x="203200" y="1679575"/>
          <a:ext cx="8842375" cy="473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23596" name="Chart" r:id="rId4" imgW="8829599" imgH="4724374" progId="MSGraph.Chart.8">
                  <p:embed followColorScheme="full"/>
                </p:oleObj>
              </mc:Choice>
              <mc:Fallback>
                <p:oleObj name="Chart" r:id="rId4" imgW="8829599" imgH="4724374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" y="1679575"/>
                        <a:ext cx="8842375" cy="473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609600" y="6275388"/>
            <a:ext cx="381000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100"/>
              <a:t>Source: NAIC, Insurance Information Institute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609600" y="1447800"/>
            <a:ext cx="784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800" b="1" dirty="0" smtClean="0"/>
              <a:t>2005-2014</a:t>
            </a:r>
            <a:endParaRPr lang="en-US" altLang="en-US" sz="1800" b="1" dirty="0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blackWhite">
          <a:xfrm>
            <a:off x="5740400" y="988040"/>
            <a:ext cx="2232025" cy="1036381"/>
          </a:xfrm>
          <a:prstGeom prst="wedgeRectCallout">
            <a:avLst>
              <a:gd name="adj1" fmla="val -166931"/>
              <a:gd name="adj2" fmla="val 101434"/>
            </a:avLst>
          </a:prstGeom>
          <a:solidFill>
            <a:srgbClr val="C00000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en-US" altLang="en-US" sz="1600" b="1" dirty="0" smtClean="0">
                <a:solidFill>
                  <a:schemeClr val="bg1"/>
                </a:solidFill>
              </a:rPr>
              <a:t>Mississippi HO profitability </a:t>
            </a:r>
            <a:r>
              <a:rPr lang="en-US" altLang="en-US" sz="1600" b="1" dirty="0">
                <a:solidFill>
                  <a:schemeClr val="bg1"/>
                </a:solidFill>
              </a:rPr>
              <a:t>is below </a:t>
            </a:r>
            <a:r>
              <a:rPr lang="en-US" altLang="en-US" sz="1600" b="1" dirty="0" smtClean="0">
                <a:solidFill>
                  <a:schemeClr val="bg1"/>
                </a:solidFill>
              </a:rPr>
              <a:t>all but one of its neighbors</a:t>
            </a:r>
            <a:endParaRPr lang="en-US" alt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751999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>
          <a:xfrm>
            <a:off x="203200" y="177800"/>
            <a:ext cx="7769225" cy="76200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dirty="0" smtClean="0">
                <a:latin typeface="Arial" panose="020B0604020202020204" pitchFamily="34" charset="0"/>
              </a:rPr>
              <a:t>Workers Comp: 10-Year Average RNW 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MS &amp; Nearby States</a:t>
            </a:r>
          </a:p>
        </p:txBody>
      </p:sp>
      <p:graphicFrame>
        <p:nvGraphicFramePr>
          <p:cNvPr id="33795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4072468944"/>
              </p:ext>
            </p:extLst>
          </p:nvPr>
        </p:nvGraphicFramePr>
        <p:xfrm>
          <a:off x="203200" y="1679575"/>
          <a:ext cx="8842375" cy="473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24620" name="Chart" r:id="rId4" imgW="8829599" imgH="4724374" progId="MSGraph.Chart.8">
                  <p:embed followColorScheme="full"/>
                </p:oleObj>
              </mc:Choice>
              <mc:Fallback>
                <p:oleObj name="Chart" r:id="rId4" imgW="8829599" imgH="4724374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" y="1679575"/>
                        <a:ext cx="8842375" cy="473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609600" y="6275388"/>
            <a:ext cx="381000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100"/>
              <a:t>Source: NAIC, Insurance Information Institute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609600" y="1447800"/>
            <a:ext cx="784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800" b="1" dirty="0" smtClean="0"/>
              <a:t>2005-2014</a:t>
            </a:r>
            <a:endParaRPr lang="en-US" altLang="en-US" sz="1800" b="1" dirty="0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blackWhite">
          <a:xfrm>
            <a:off x="5991225" y="1027112"/>
            <a:ext cx="2232025" cy="929507"/>
          </a:xfrm>
          <a:prstGeom prst="wedgeRectCallout">
            <a:avLst>
              <a:gd name="adj1" fmla="val -100414"/>
              <a:gd name="adj2" fmla="val 100320"/>
            </a:avLst>
          </a:prstGeom>
          <a:solidFill>
            <a:srgbClr val="C00000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en-US" altLang="en-US" sz="1600" b="1" dirty="0" smtClean="0">
                <a:solidFill>
                  <a:schemeClr val="bg1"/>
                </a:solidFill>
              </a:rPr>
              <a:t>Mississippi </a:t>
            </a:r>
            <a:r>
              <a:rPr lang="en-US" altLang="en-US" sz="1600" b="1" dirty="0">
                <a:solidFill>
                  <a:schemeClr val="bg1"/>
                </a:solidFill>
              </a:rPr>
              <a:t>Workers Comp profitability is </a:t>
            </a:r>
            <a:r>
              <a:rPr lang="en-US" altLang="en-US" sz="1600" b="1" dirty="0" smtClean="0">
                <a:solidFill>
                  <a:schemeClr val="bg1"/>
                </a:solidFill>
              </a:rPr>
              <a:t>basically even with its neighbors</a:t>
            </a:r>
            <a:endParaRPr lang="en-US" alt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743345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594" name="Rectangle 2"/>
          <p:cNvSpPr>
            <a:spLocks noGrp="1" noChangeArrowheads="1"/>
          </p:cNvSpPr>
          <p:nvPr>
            <p:ph type="ctrTitle" idx="4294967295"/>
          </p:nvPr>
        </p:nvSpPr>
        <p:spPr bwMode="blackWhite">
          <a:xfrm>
            <a:off x="463521" y="2281040"/>
            <a:ext cx="8291513" cy="1065842"/>
          </a:xfrm>
          <a:solidFill>
            <a:schemeClr val="accent1"/>
          </a:solidFill>
          <a:ln w="12700" cap="flat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5000"/>
              </a:spcBef>
              <a:buClr>
                <a:srgbClr val="FF6801"/>
              </a:buClr>
              <a:buFont typeface="Wingdings" panose="05000000000000000000" pitchFamily="2" charset="2"/>
              <a:buNone/>
            </a:pPr>
            <a:r>
              <a:rPr lang="en-US" altLang="en-US" sz="3200" dirty="0" smtClean="0">
                <a:solidFill>
                  <a:schemeClr val="bg1"/>
                </a:solidFill>
                <a:cs typeface="Arial" panose="020B0604020202020204" pitchFamily="34" charset="0"/>
              </a:rPr>
              <a:t>Premium Growth</a:t>
            </a:r>
            <a:endParaRPr lang="en-US" altLang="en-US" sz="32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32099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en-US" sz="180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0422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900" smtClean="0">
                <a:solidFill>
                  <a:srgbClr val="FFFFFF"/>
                </a:solidFill>
              </a:rPr>
              <a:t>12/01/09 - 9pm</a:t>
            </a:r>
          </a:p>
        </p:txBody>
      </p:sp>
      <p:sp>
        <p:nvSpPr>
          <p:cNvPr id="60423" name="TextBox 4"/>
          <p:cNvSpPr txBox="1">
            <a:spLocks noChangeArrowheads="1"/>
          </p:cNvSpPr>
          <p:nvPr/>
        </p:nvSpPr>
        <p:spPr bwMode="auto">
          <a:xfrm>
            <a:off x="8534400" y="6248400"/>
            <a:ext cx="533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7BC33E02-CA9F-4C21-95D9-C6254489BA12}" type="slidenum">
              <a:rPr lang="en-US" altLang="en-US" sz="1200"/>
              <a:pPr algn="r"/>
              <a:t>27</a:t>
            </a:fld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3934317045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158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859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2707D015-509E-46D7-AB1C-4646A44A0428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28</a:t>
            </a:fld>
            <a:endParaRPr lang="en-US" altLang="en-US" sz="90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All Lines DWP Growth: MS vs. U.S., 2005-2014</a:t>
            </a:r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0" y="6567488"/>
            <a:ext cx="756920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 marL="133350" indent="-13335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112713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112713" algn="r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100"/>
              <a:t>	Source: SNL Financial.</a:t>
            </a:r>
          </a:p>
        </p:txBody>
      </p:sp>
      <p:graphicFrame>
        <p:nvGraphicFramePr>
          <p:cNvPr id="2026500" name="Object 2"/>
          <p:cNvGraphicFramePr>
            <a:graphicFrameLocks/>
          </p:cNvGraphicFramePr>
          <p:nvPr/>
        </p:nvGraphicFramePr>
        <p:xfrm>
          <a:off x="304800" y="1296988"/>
          <a:ext cx="8623300" cy="4995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69590" name="Chart" r:id="rId4" imgW="8600912" imgH="4600652" progId="MSGraph.Chart.8">
                  <p:embed followColorScheme="full"/>
                </p:oleObj>
              </mc:Choice>
              <mc:Fallback>
                <p:oleObj name="Chart" r:id="rId4" imgW="8600912" imgH="4600652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04800" y="1296988"/>
                        <a:ext cx="8623300" cy="4995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Rectangle 31"/>
          <p:cNvSpPr>
            <a:spLocks noChangeArrowheads="1"/>
          </p:cNvSpPr>
          <p:nvPr/>
        </p:nvSpPr>
        <p:spPr bwMode="black">
          <a:xfrm>
            <a:off x="347663" y="1139825"/>
            <a:ext cx="8221662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(Percent)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blackWhite">
          <a:xfrm>
            <a:off x="2668588" y="1360488"/>
            <a:ext cx="2474912" cy="14176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tIns="91440" bIns="91440" anchor="ctr"/>
          <a:lstStyle/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u="sng" dirty="0">
                <a:solidFill>
                  <a:schemeClr val="bg1"/>
                </a:solidFill>
                <a:latin typeface="Arial" charset="0"/>
                <a:cs typeface="Arial" charset="0"/>
              </a:rPr>
              <a:t>Average 2005-2014</a:t>
            </a:r>
          </a:p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US: 1.9%</a:t>
            </a:r>
          </a:p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MS: 2.9%</a:t>
            </a:r>
          </a:p>
        </p:txBody>
      </p:sp>
    </p:spTree>
    <p:extLst>
      <p:ext uri="{BB962C8B-B14F-4D97-AF65-F5344CB8AC3E}">
        <p14:creationId xmlns:p14="http://schemas.microsoft.com/office/powerpoint/2010/main" val="388398118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26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7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026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2026500" grpId="0" bld="series" animBg="0"/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E6B77429-0EAF-4013-B68B-4F78F2006A61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29</a:t>
            </a:fld>
            <a:endParaRPr lang="en-US" altLang="en-US" sz="90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Commercial Lines DWP Growth: 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MS vs. U.S., 2005-2014</a:t>
            </a:r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0" y="6567488"/>
            <a:ext cx="756920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 marL="133350" indent="-13335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112713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112713" algn="r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100"/>
              <a:t>	Source: SNL Financial.</a:t>
            </a:r>
          </a:p>
        </p:txBody>
      </p:sp>
      <p:graphicFrame>
        <p:nvGraphicFramePr>
          <p:cNvPr id="2026500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4509485"/>
              </p:ext>
            </p:extLst>
          </p:nvPr>
        </p:nvGraphicFramePr>
        <p:xfrm>
          <a:off x="298450" y="1186068"/>
          <a:ext cx="8569325" cy="457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70614" name="Chart" r:id="rId4" imgW="8600912" imgH="4600652" progId="MSGraph.Chart.8">
                  <p:embed followColorScheme="full"/>
                </p:oleObj>
              </mc:Choice>
              <mc:Fallback>
                <p:oleObj name="Chart" r:id="rId4" imgW="8600912" imgH="4600652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298450" y="1186068"/>
                        <a:ext cx="8569325" cy="457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6"/>
          <p:cNvSpPr txBox="1">
            <a:spLocks noChangeArrowheads="1"/>
          </p:cNvSpPr>
          <p:nvPr/>
        </p:nvSpPr>
        <p:spPr bwMode="blackWhite">
          <a:xfrm>
            <a:off x="4807974" y="1584325"/>
            <a:ext cx="2662801" cy="83441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tIns="91440" bIns="91440" anchor="ctr"/>
          <a:lstStyle/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u="sng" dirty="0">
                <a:solidFill>
                  <a:schemeClr val="bg1"/>
                </a:solidFill>
                <a:latin typeface="Arial" charset="0"/>
                <a:cs typeface="Arial" charset="0"/>
              </a:rPr>
              <a:t>Average 2005-2014</a:t>
            </a:r>
          </a:p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US: </a:t>
            </a:r>
            <a:r>
              <a:rPr lang="en-US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1.4%       MS</a:t>
            </a: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: 2.8%</a:t>
            </a:r>
          </a:p>
        </p:txBody>
      </p:sp>
    </p:spTree>
    <p:extLst>
      <p:ext uri="{BB962C8B-B14F-4D97-AF65-F5344CB8AC3E}">
        <p14:creationId xmlns:p14="http://schemas.microsoft.com/office/powerpoint/2010/main" val="54120972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105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12/01/09 - 9pm</a:t>
            </a:r>
          </a:p>
        </p:txBody>
      </p:sp>
      <p:sp>
        <p:nvSpPr>
          <p:cNvPr id="103427" name="Rectangle 106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eSlide – P6466 – The Financial Crisis and the Future of the P/C</a:t>
            </a:r>
          </a:p>
        </p:txBody>
      </p:sp>
      <p:sp>
        <p:nvSpPr>
          <p:cNvPr id="103428" name="Rectangle 110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A28BA28-DAD0-4473-9D63-9B0BE5AFBA02}" type="slidenum">
              <a:rPr lang="en-US" altLang="en-US" smtClean="0">
                <a:solidFill>
                  <a:srgbClr val="000000"/>
                </a:solidFill>
              </a:rPr>
              <a:pPr/>
              <a:t>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3429" name="Rectangle 6"/>
          <p:cNvSpPr>
            <a:spLocks noChangeArrowheads="1"/>
          </p:cNvSpPr>
          <p:nvPr/>
        </p:nvSpPr>
        <p:spPr bwMode="auto">
          <a:xfrm>
            <a:off x="1671637" y="1836738"/>
            <a:ext cx="708025" cy="3754437"/>
          </a:xfrm>
          <a:prstGeom prst="rect">
            <a:avLst/>
          </a:prstGeom>
          <a:solidFill>
            <a:srgbClr val="225A7A">
              <a:alpha val="2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03430" name="Rectangle 15"/>
          <p:cNvSpPr>
            <a:spLocks noChangeArrowheads="1"/>
          </p:cNvSpPr>
          <p:nvPr/>
        </p:nvSpPr>
        <p:spPr bwMode="auto">
          <a:xfrm>
            <a:off x="3208332" y="1836738"/>
            <a:ext cx="709613" cy="3754437"/>
          </a:xfrm>
          <a:prstGeom prst="rect">
            <a:avLst/>
          </a:prstGeom>
          <a:solidFill>
            <a:srgbClr val="225A7A">
              <a:alpha val="2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03431" name="Rectangle 16"/>
          <p:cNvSpPr>
            <a:spLocks noChangeArrowheads="1"/>
          </p:cNvSpPr>
          <p:nvPr/>
        </p:nvSpPr>
        <p:spPr bwMode="auto">
          <a:xfrm>
            <a:off x="5992801" y="1836738"/>
            <a:ext cx="744537" cy="3754437"/>
          </a:xfrm>
          <a:prstGeom prst="rect">
            <a:avLst/>
          </a:prstGeom>
          <a:solidFill>
            <a:srgbClr val="225A7A">
              <a:alpha val="2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103432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7853911"/>
              </p:ext>
            </p:extLst>
          </p:nvPr>
        </p:nvGraphicFramePr>
        <p:xfrm>
          <a:off x="365125" y="1808398"/>
          <a:ext cx="8683625" cy="453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66110" name="Chart" r:id="rId4" imgW="8581836" imgH="4553158" progId="MSGraph.Chart.8">
                  <p:embed followColorScheme="full"/>
                </p:oleObj>
              </mc:Choice>
              <mc:Fallback>
                <p:oleObj name="Chart" r:id="rId4" imgW="8581836" imgH="4553158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65125" y="1808398"/>
                        <a:ext cx="8683625" cy="453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33" name="Rectangle 3"/>
          <p:cNvSpPr>
            <a:spLocks noGrp="1" noChangeArrowheads="1"/>
          </p:cNvSpPr>
          <p:nvPr>
            <p:ph type="title"/>
          </p:nvPr>
        </p:nvSpPr>
        <p:spPr>
          <a:xfrm>
            <a:off x="234950" y="90488"/>
            <a:ext cx="7400925" cy="860425"/>
          </a:xfrm>
        </p:spPr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Net Premium Growth: Annual Change, 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1971—2016F</a:t>
            </a:r>
          </a:p>
        </p:txBody>
      </p:sp>
      <p:sp>
        <p:nvSpPr>
          <p:cNvPr id="103434" name="Rectangle 5"/>
          <p:cNvSpPr>
            <a:spLocks noChangeArrowheads="1"/>
          </p:cNvSpPr>
          <p:nvPr/>
        </p:nvSpPr>
        <p:spPr bwMode="black">
          <a:xfrm>
            <a:off x="347663" y="1266825"/>
            <a:ext cx="8221662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1600" b="1">
                <a:solidFill>
                  <a:srgbClr val="225A7A"/>
                </a:solidFill>
                <a:cs typeface="Arial" panose="020B0604020202020204" pitchFamily="34" charset="0"/>
              </a:rPr>
              <a:t>(Percent)</a:t>
            </a:r>
          </a:p>
        </p:txBody>
      </p:sp>
      <p:sp>
        <p:nvSpPr>
          <p:cNvPr id="103435" name="Text Box 10"/>
          <p:cNvSpPr txBox="1">
            <a:spLocks noChangeArrowheads="1"/>
          </p:cNvSpPr>
          <p:nvPr/>
        </p:nvSpPr>
        <p:spPr bwMode="auto">
          <a:xfrm>
            <a:off x="1449388" y="1493838"/>
            <a:ext cx="1066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rgbClr val="FF3300"/>
              </a:buClr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000000"/>
                </a:solidFill>
                <a:cs typeface="Arial" panose="020B0604020202020204" pitchFamily="34" charset="0"/>
              </a:rPr>
              <a:t>1975-78</a:t>
            </a:r>
          </a:p>
        </p:txBody>
      </p:sp>
      <p:sp>
        <p:nvSpPr>
          <p:cNvPr id="103436" name="Text Box 11"/>
          <p:cNvSpPr txBox="1">
            <a:spLocks noChangeArrowheads="1"/>
          </p:cNvSpPr>
          <p:nvPr/>
        </p:nvSpPr>
        <p:spPr bwMode="auto">
          <a:xfrm>
            <a:off x="3027361" y="1493838"/>
            <a:ext cx="1066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rgbClr val="FF3300"/>
              </a:buClr>
              <a:buFont typeface="Wingdings" panose="05000000000000000000" pitchFamily="2" charset="2"/>
              <a:buNone/>
            </a:pPr>
            <a:r>
              <a:rPr lang="en-US" altLang="en-US" sz="1400" b="1" dirty="0">
                <a:solidFill>
                  <a:srgbClr val="000000"/>
                </a:solidFill>
                <a:cs typeface="Arial" panose="020B0604020202020204" pitchFamily="34" charset="0"/>
              </a:rPr>
              <a:t>1984-87</a:t>
            </a:r>
          </a:p>
        </p:txBody>
      </p:sp>
      <p:sp>
        <p:nvSpPr>
          <p:cNvPr id="103437" name="Text Box 12"/>
          <p:cNvSpPr txBox="1">
            <a:spLocks noChangeArrowheads="1"/>
          </p:cNvSpPr>
          <p:nvPr/>
        </p:nvSpPr>
        <p:spPr bwMode="auto">
          <a:xfrm>
            <a:off x="5834057" y="1493838"/>
            <a:ext cx="1066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rgbClr val="FF3300"/>
              </a:buClr>
              <a:buFont typeface="Wingdings" panose="05000000000000000000" pitchFamily="2" charset="2"/>
              <a:buNone/>
            </a:pPr>
            <a:r>
              <a:rPr lang="en-US" altLang="en-US" sz="1400" b="1" dirty="0">
                <a:solidFill>
                  <a:srgbClr val="000000"/>
                </a:solidFill>
                <a:cs typeface="Arial" panose="020B0604020202020204" pitchFamily="34" charset="0"/>
              </a:rPr>
              <a:t>2000-03</a:t>
            </a:r>
          </a:p>
        </p:txBody>
      </p:sp>
      <p:sp>
        <p:nvSpPr>
          <p:cNvPr id="103438" name="Rectangle 13"/>
          <p:cNvSpPr>
            <a:spLocks noChangeArrowheads="1"/>
          </p:cNvSpPr>
          <p:nvPr/>
        </p:nvSpPr>
        <p:spPr bwMode="auto">
          <a:xfrm>
            <a:off x="0" y="6262452"/>
            <a:ext cx="7569200" cy="595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Clr>
                <a:srgbClr val="FF6801"/>
              </a:buClr>
              <a:buFont typeface="Wingdings" panose="05000000000000000000" pitchFamily="2" charset="2"/>
              <a:buNone/>
            </a:pPr>
            <a:r>
              <a:rPr lang="en-US" altLang="en-US" sz="11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</a:p>
          <a:p>
            <a:pPr>
              <a:lnSpc>
                <a:spcPct val="90000"/>
              </a:lnSpc>
              <a:buClr>
                <a:srgbClr val="FF6801"/>
              </a:buClr>
              <a:buFont typeface="Wingdings" panose="05000000000000000000" pitchFamily="2" charset="2"/>
              <a:buNone/>
            </a:pPr>
            <a:r>
              <a:rPr lang="en-US" altLang="en-US" sz="1100" dirty="0" smtClean="0">
                <a:solidFill>
                  <a:srgbClr val="000000"/>
                </a:solidFill>
                <a:cs typeface="Arial" panose="020B0604020202020204" pitchFamily="34" charset="0"/>
              </a:rPr>
              <a:t>Shaded </a:t>
            </a:r>
            <a:r>
              <a:rPr lang="en-US" altLang="en-US" sz="1100" dirty="0">
                <a:solidFill>
                  <a:srgbClr val="000000"/>
                </a:solidFill>
                <a:cs typeface="Arial" panose="020B0604020202020204" pitchFamily="34" charset="0"/>
              </a:rPr>
              <a:t>areas denote “hard market” </a:t>
            </a:r>
            <a:r>
              <a:rPr lang="en-US" altLang="en-US" sz="1100" dirty="0" smtClean="0">
                <a:solidFill>
                  <a:srgbClr val="000000"/>
                </a:solidFill>
                <a:cs typeface="Arial" panose="020B0604020202020204" pitchFamily="34" charset="0"/>
              </a:rPr>
              <a:t>periods</a:t>
            </a:r>
            <a:endParaRPr lang="en-US" altLang="en-US" sz="11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rgbClr val="FF6801"/>
              </a:buClr>
              <a:buFont typeface="Wingdings" panose="05000000000000000000" pitchFamily="2" charset="2"/>
              <a:buNone/>
            </a:pPr>
            <a:r>
              <a:rPr lang="en-US" altLang="en-US" sz="1100" dirty="0">
                <a:solidFill>
                  <a:srgbClr val="000000"/>
                </a:solidFill>
                <a:cs typeface="Arial" panose="020B0604020202020204" pitchFamily="34" charset="0"/>
              </a:rPr>
              <a:t>Sources:  A.M. Best (historical and forecast), ISO, Insurance Information Institute.</a:t>
            </a:r>
          </a:p>
        </p:txBody>
      </p:sp>
      <p:sp>
        <p:nvSpPr>
          <p:cNvPr id="2034702" name="AutoShape 14"/>
          <p:cNvSpPr>
            <a:spLocks noChangeArrowheads="1"/>
          </p:cNvSpPr>
          <p:nvPr/>
        </p:nvSpPr>
        <p:spPr bwMode="blackWhite">
          <a:xfrm>
            <a:off x="5318125" y="1925638"/>
            <a:ext cx="2711450" cy="1046162"/>
          </a:xfrm>
          <a:prstGeom prst="wedgeRectCallout">
            <a:avLst>
              <a:gd name="adj1" fmla="val 38886"/>
              <a:gd name="adj2" fmla="val 264449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rgbClr val="FFFFFF"/>
                </a:solidFill>
                <a:cs typeface="Arial" panose="020B0604020202020204" pitchFamily="34" charset="0"/>
              </a:rPr>
              <a:t>Net Written Premiums Fell 0.7% in 2007 (First Decline Since 1943) by 2.0% in 2008, and 4.2% in 2009, the First 3-Year Decline Since 1930-33.</a:t>
            </a:r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blackWhite">
          <a:xfrm>
            <a:off x="7742238" y="2991579"/>
            <a:ext cx="1320800" cy="1363540"/>
          </a:xfrm>
          <a:prstGeom prst="wedgeRectCallout">
            <a:avLst>
              <a:gd name="adj1" fmla="val 31113"/>
              <a:gd name="adj2" fmla="val 76455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1400" b="1" dirty="0" smtClean="0">
                <a:solidFill>
                  <a:srgbClr val="FFFFFF"/>
                </a:solidFill>
                <a:cs typeface="Arial" charset="0"/>
              </a:rPr>
              <a:t>2015-16F</a:t>
            </a:r>
            <a:r>
              <a:rPr lang="en-US" sz="1400" b="1" dirty="0">
                <a:solidFill>
                  <a:srgbClr val="FFFFFF"/>
                </a:solidFill>
                <a:cs typeface="Arial" charset="0"/>
              </a:rPr>
              <a:t>: 4.0%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1400" b="1" dirty="0" smtClean="0">
                <a:solidFill>
                  <a:srgbClr val="FFFFFF"/>
                </a:solidFill>
                <a:cs typeface="Arial" charset="0"/>
              </a:rPr>
              <a:t>2014E: 4.1%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1400" b="1" dirty="0" smtClean="0">
                <a:solidFill>
                  <a:srgbClr val="FFFFFF"/>
                </a:solidFill>
                <a:cs typeface="Arial" charset="0"/>
              </a:rPr>
              <a:t>2013</a:t>
            </a:r>
            <a:r>
              <a:rPr lang="en-US" sz="1400" b="1" dirty="0">
                <a:solidFill>
                  <a:srgbClr val="FFFFFF"/>
                </a:solidFill>
                <a:cs typeface="Arial" charset="0"/>
              </a:rPr>
              <a:t>: 4.6%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1400" b="1" dirty="0">
                <a:solidFill>
                  <a:srgbClr val="FFFFFF"/>
                </a:solidFill>
                <a:cs typeface="Arial" charset="0"/>
              </a:rPr>
              <a:t>2012: +</a:t>
            </a:r>
            <a:r>
              <a:rPr lang="en-US" sz="1400" b="1" dirty="0">
                <a:solidFill>
                  <a:srgbClr val="FFFFFF"/>
                </a:solidFill>
              </a:rPr>
              <a:t>4.3</a:t>
            </a:r>
            <a:r>
              <a:rPr lang="en-US" sz="1400" b="1" dirty="0">
                <a:solidFill>
                  <a:srgbClr val="FFFFFF"/>
                </a:solidFill>
                <a:cs typeface="Arial" charset="0"/>
              </a:rPr>
              <a:t>%</a:t>
            </a:r>
            <a:endParaRPr lang="en-US" sz="1600" b="1" dirty="0">
              <a:solidFill>
                <a:srgbClr val="FFFF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6996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034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4702" grpId="0" animBg="1"/>
      <p:bldP spid="1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E03F076E-774B-483C-B84C-8262CA1DB3E4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30</a:t>
            </a:fld>
            <a:endParaRPr lang="en-US" altLang="en-US" sz="90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8450" y="90488"/>
            <a:ext cx="7608888" cy="860425"/>
          </a:xfrm>
        </p:spPr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Personal Lines DWP Growth: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MS vs. U.S., 2005-2014</a:t>
            </a:r>
          </a:p>
        </p:txBody>
      </p:sp>
      <p:sp>
        <p:nvSpPr>
          <p:cNvPr id="9220" name="Rectangle 3"/>
          <p:cNvSpPr>
            <a:spLocks noChangeArrowheads="1"/>
          </p:cNvSpPr>
          <p:nvPr/>
        </p:nvSpPr>
        <p:spPr bwMode="auto">
          <a:xfrm>
            <a:off x="0" y="6567488"/>
            <a:ext cx="756920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 marL="133350" indent="-13335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112713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112713" algn="r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100"/>
              <a:t>	Source: SNL Financial.</a:t>
            </a:r>
          </a:p>
        </p:txBody>
      </p:sp>
      <p:graphicFrame>
        <p:nvGraphicFramePr>
          <p:cNvPr id="2026500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9537348"/>
              </p:ext>
            </p:extLst>
          </p:nvPr>
        </p:nvGraphicFramePr>
        <p:xfrm>
          <a:off x="304800" y="1296988"/>
          <a:ext cx="8569325" cy="457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71638" name="Chart" r:id="rId4" imgW="8610629" imgH="4610036" progId="MSGraph.Chart.8">
                  <p:embed followColorScheme="full"/>
                </p:oleObj>
              </mc:Choice>
              <mc:Fallback>
                <p:oleObj name="Chart" r:id="rId4" imgW="8610629" imgH="4610036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04800" y="1296988"/>
                        <a:ext cx="8569325" cy="457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6"/>
          <p:cNvSpPr txBox="1">
            <a:spLocks noChangeArrowheads="1"/>
          </p:cNvSpPr>
          <p:nvPr/>
        </p:nvSpPr>
        <p:spPr bwMode="blackWhite">
          <a:xfrm>
            <a:off x="3013075" y="1360488"/>
            <a:ext cx="2474913" cy="79277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tIns="91440" bIns="91440" anchor="ctr"/>
          <a:lstStyle/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u="sng" dirty="0">
                <a:solidFill>
                  <a:schemeClr val="bg1"/>
                </a:solidFill>
                <a:latin typeface="Arial" charset="0"/>
                <a:cs typeface="Arial" charset="0"/>
              </a:rPr>
              <a:t>Average 2005-2014</a:t>
            </a:r>
          </a:p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US: </a:t>
            </a:r>
            <a:r>
              <a:rPr lang="en-US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2.6%    MS</a:t>
            </a: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: 3.2%</a:t>
            </a:r>
          </a:p>
        </p:txBody>
      </p:sp>
    </p:spTree>
    <p:extLst>
      <p:ext uri="{BB962C8B-B14F-4D97-AF65-F5344CB8AC3E}">
        <p14:creationId xmlns:p14="http://schemas.microsoft.com/office/powerpoint/2010/main" val="423541004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B0444709-FC10-48E8-B5FB-6E48ED0A3C00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31</a:t>
            </a:fld>
            <a:endParaRPr lang="en-US" altLang="en-US" sz="90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8450" y="90488"/>
            <a:ext cx="7608888" cy="860425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Homeowner’s MP DWP Growth: MS vs. U.S., 2005-2014</a:t>
            </a:r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0" y="6567488"/>
            <a:ext cx="756920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 marL="133350" indent="-13335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112713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112713" algn="r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100"/>
              <a:t>	Source: SNL Financial.</a:t>
            </a:r>
          </a:p>
        </p:txBody>
      </p:sp>
      <p:graphicFrame>
        <p:nvGraphicFramePr>
          <p:cNvPr id="2026500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2810750"/>
              </p:ext>
            </p:extLst>
          </p:nvPr>
        </p:nvGraphicFramePr>
        <p:xfrm>
          <a:off x="304800" y="1296988"/>
          <a:ext cx="8569325" cy="457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72662" name="Chart" r:id="rId4" imgW="8610629" imgH="4610036" progId="MSGraph.Chart.8">
                  <p:embed followColorScheme="full"/>
                </p:oleObj>
              </mc:Choice>
              <mc:Fallback>
                <p:oleObj name="Chart" r:id="rId4" imgW="8610629" imgH="4610036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04800" y="1296988"/>
                        <a:ext cx="8569325" cy="457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6"/>
          <p:cNvSpPr txBox="1">
            <a:spLocks noChangeArrowheads="1"/>
          </p:cNvSpPr>
          <p:nvPr/>
        </p:nvSpPr>
        <p:spPr bwMode="blackWhite">
          <a:xfrm>
            <a:off x="6407150" y="1317625"/>
            <a:ext cx="2474913" cy="806143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tIns="91440" bIns="91440" anchor="ctr"/>
          <a:lstStyle/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u="sng" dirty="0">
                <a:solidFill>
                  <a:schemeClr val="bg1"/>
                </a:solidFill>
                <a:latin typeface="Arial" charset="0"/>
                <a:cs typeface="Arial" charset="0"/>
              </a:rPr>
              <a:t>Average 2005-2014</a:t>
            </a:r>
          </a:p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US: </a:t>
            </a:r>
            <a:r>
              <a:rPr lang="en-US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4.7%    MS</a:t>
            </a: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: 5.5%</a:t>
            </a:r>
          </a:p>
        </p:txBody>
      </p:sp>
    </p:spTree>
    <p:extLst>
      <p:ext uri="{BB962C8B-B14F-4D97-AF65-F5344CB8AC3E}">
        <p14:creationId xmlns:p14="http://schemas.microsoft.com/office/powerpoint/2010/main" val="47976198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3395196C-6D4A-45F2-A303-61F74EEF6CF4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32</a:t>
            </a:fld>
            <a:endParaRPr lang="en-US" altLang="en-US" sz="90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8450" y="90488"/>
            <a:ext cx="7608888" cy="860425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Private Passenger Auto Growth: MS vs. U.S., 2005-2014</a:t>
            </a:r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0" y="6567488"/>
            <a:ext cx="756920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 marL="133350" indent="-13335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112713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112713" algn="r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100"/>
              <a:t>	Source: SNL Financial.</a:t>
            </a:r>
          </a:p>
        </p:txBody>
      </p:sp>
      <p:graphicFrame>
        <p:nvGraphicFramePr>
          <p:cNvPr id="2026500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2354276"/>
              </p:ext>
            </p:extLst>
          </p:nvPr>
        </p:nvGraphicFramePr>
        <p:xfrm>
          <a:off x="304800" y="1296988"/>
          <a:ext cx="8569325" cy="457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73686" name="Chart" r:id="rId4" imgW="8610629" imgH="4610036" progId="MSGraph.Chart.8">
                  <p:embed followColorScheme="full"/>
                </p:oleObj>
              </mc:Choice>
              <mc:Fallback>
                <p:oleObj name="Chart" r:id="rId4" imgW="8610629" imgH="4610036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04800" y="1296988"/>
                        <a:ext cx="8569325" cy="457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6"/>
          <p:cNvSpPr txBox="1">
            <a:spLocks noChangeArrowheads="1"/>
          </p:cNvSpPr>
          <p:nvPr/>
        </p:nvSpPr>
        <p:spPr bwMode="blackWhite">
          <a:xfrm>
            <a:off x="3210028" y="1231389"/>
            <a:ext cx="2474913" cy="820174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tIns="91440" bIns="91440" anchor="ctr"/>
          <a:lstStyle/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u="sng" dirty="0">
                <a:solidFill>
                  <a:schemeClr val="bg1"/>
                </a:solidFill>
                <a:latin typeface="Arial" charset="0"/>
                <a:cs typeface="Arial" charset="0"/>
              </a:rPr>
              <a:t>Average 2005-2014</a:t>
            </a:r>
          </a:p>
          <a:p>
            <a:pPr algn="ctr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US: </a:t>
            </a:r>
            <a:r>
              <a:rPr lang="en-US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1.6%    MS</a:t>
            </a:r>
            <a:r>
              <a:rPr lang="en-US" b="1" dirty="0">
                <a:solidFill>
                  <a:schemeClr val="bg1"/>
                </a:solidFill>
                <a:latin typeface="Arial" charset="0"/>
                <a:cs typeface="Arial" charset="0"/>
              </a:rPr>
              <a:t>: 2.1%</a:t>
            </a:r>
          </a:p>
        </p:txBody>
      </p:sp>
    </p:spTree>
    <p:extLst>
      <p:ext uri="{BB962C8B-B14F-4D97-AF65-F5344CB8AC3E}">
        <p14:creationId xmlns:p14="http://schemas.microsoft.com/office/powerpoint/2010/main" val="383147701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594" name="Rectangle 2"/>
          <p:cNvSpPr>
            <a:spLocks noGrp="1" noChangeArrowheads="1"/>
          </p:cNvSpPr>
          <p:nvPr>
            <p:ph type="ctrTitle" idx="4294967295"/>
          </p:nvPr>
        </p:nvSpPr>
        <p:spPr bwMode="blackWhite">
          <a:xfrm>
            <a:off x="463521" y="2281040"/>
            <a:ext cx="8291513" cy="1065842"/>
          </a:xfrm>
          <a:solidFill>
            <a:schemeClr val="accent1"/>
          </a:solidFill>
          <a:ln w="12700" cap="flat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5000"/>
              </a:spcBef>
              <a:buClr>
                <a:srgbClr val="FF6801"/>
              </a:buClr>
              <a:buFont typeface="Wingdings" panose="05000000000000000000" pitchFamily="2" charset="2"/>
              <a:buNone/>
            </a:pPr>
            <a:r>
              <a:rPr lang="en-US" altLang="en-US" sz="3200" dirty="0" smtClean="0">
                <a:solidFill>
                  <a:schemeClr val="bg1"/>
                </a:solidFill>
                <a:cs typeface="Arial" panose="020B0604020202020204" pitchFamily="34" charset="0"/>
              </a:rPr>
              <a:t>Competition</a:t>
            </a:r>
            <a:endParaRPr lang="en-US" altLang="en-US" sz="32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32099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en-US" sz="180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0422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900" smtClean="0">
                <a:solidFill>
                  <a:srgbClr val="FFFFFF"/>
                </a:solidFill>
              </a:rPr>
              <a:t>12/01/09 - 9pm</a:t>
            </a:r>
          </a:p>
        </p:txBody>
      </p:sp>
      <p:sp>
        <p:nvSpPr>
          <p:cNvPr id="60423" name="TextBox 4"/>
          <p:cNvSpPr txBox="1">
            <a:spLocks noChangeArrowheads="1"/>
          </p:cNvSpPr>
          <p:nvPr/>
        </p:nvSpPr>
        <p:spPr bwMode="auto">
          <a:xfrm>
            <a:off x="8534400" y="6248400"/>
            <a:ext cx="533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7BC33E02-CA9F-4C21-95D9-C6254489BA12}" type="slidenum">
              <a:rPr lang="en-US" altLang="en-US" sz="1200"/>
              <a:pPr algn="r"/>
              <a:t>33</a:t>
            </a:fld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3703909240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158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859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900">
                <a:solidFill>
                  <a:srgbClr val="FFFFFF"/>
                </a:solidFill>
                <a:latin typeface="Arial" charset="0"/>
                <a:cs typeface="Arial" charset="0"/>
              </a:rPr>
              <a:t>12/01/09 - 9pm</a:t>
            </a:r>
          </a:p>
        </p:txBody>
      </p:sp>
      <p:sp>
        <p:nvSpPr>
          <p:cNvPr id="65539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900">
                <a:solidFill>
                  <a:srgbClr val="FFFFFF"/>
                </a:solidFill>
                <a:latin typeface="Arial" charset="0"/>
                <a:cs typeface="Arial" charset="0"/>
              </a:rPr>
              <a:t>eSlide – P6466 – The Financial Crisis and the Future of the P/C</a:t>
            </a:r>
          </a:p>
        </p:txBody>
      </p:sp>
      <p:sp>
        <p:nvSpPr>
          <p:cNvPr id="6554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</a:pPr>
            <a:fld id="{E49E9257-1E9E-4115-9E11-7EEC0715408B}" type="slidenum">
              <a:rPr lang="en-US" sz="900">
                <a:solidFill>
                  <a:srgbClr val="000000"/>
                </a:solidFill>
                <a:latin typeface="Arial" charset="0"/>
                <a:cs typeface="Arial" charset="0"/>
              </a:rPr>
              <a:pPr algn="r" eaLnBrk="0" fontAlgn="base" hangingPunct="0">
                <a:lnSpc>
                  <a:spcPct val="85000"/>
                </a:lnSpc>
                <a:spcBef>
                  <a:spcPct val="20000"/>
                </a:spcBef>
                <a:spcAft>
                  <a:spcPct val="0"/>
                </a:spcAft>
              </a:pPr>
              <a:t>34</a:t>
            </a:fld>
            <a:endParaRPr lang="en-US" sz="9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6554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39213" y="127787"/>
            <a:ext cx="6330281" cy="860425"/>
          </a:xfrm>
        </p:spPr>
        <p:txBody>
          <a:bodyPr/>
          <a:lstStyle/>
          <a:p>
            <a:r>
              <a:rPr lang="en-US" dirty="0" smtClean="0"/>
              <a:t>Brief Background on the HH Index</a:t>
            </a:r>
            <a:endParaRPr lang="en-US" dirty="0"/>
          </a:p>
        </p:txBody>
      </p:sp>
      <p:sp>
        <p:nvSpPr>
          <p:cNvPr id="19220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2223" y="1218006"/>
            <a:ext cx="8048417" cy="4652963"/>
          </a:xfrm>
        </p:spPr>
        <p:txBody>
          <a:bodyPr/>
          <a:lstStyle/>
          <a:p>
            <a:r>
              <a:rPr lang="en-US" sz="2800" dirty="0" smtClean="0"/>
              <a:t>It is the sum of the square of the market shares of sellers</a:t>
            </a:r>
          </a:p>
          <a:p>
            <a:r>
              <a:rPr lang="en-US" sz="2800" dirty="0" smtClean="0"/>
              <a:t>It is commonly used by the Justice Department to help determine whether a merger will harm the competitive environment</a:t>
            </a:r>
          </a:p>
        </p:txBody>
      </p:sp>
    </p:spTree>
    <p:extLst>
      <p:ext uri="{BB962C8B-B14F-4D97-AF65-F5344CB8AC3E}">
        <p14:creationId xmlns:p14="http://schemas.microsoft.com/office/powerpoint/2010/main" val="98290202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2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2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2051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900">
                <a:solidFill>
                  <a:srgbClr val="FFFFFF"/>
                </a:solidFill>
                <a:latin typeface="Arial" charset="0"/>
                <a:cs typeface="Arial" charset="0"/>
              </a:rPr>
              <a:t>12/01/09 - 9pm</a:t>
            </a:r>
          </a:p>
        </p:txBody>
      </p:sp>
      <p:sp>
        <p:nvSpPr>
          <p:cNvPr id="65539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900">
                <a:solidFill>
                  <a:srgbClr val="FFFFFF"/>
                </a:solidFill>
                <a:latin typeface="Arial" charset="0"/>
                <a:cs typeface="Arial" charset="0"/>
              </a:rPr>
              <a:t>eSlide – P6466 – The Financial Crisis and the Future of the P/C</a:t>
            </a:r>
          </a:p>
        </p:txBody>
      </p:sp>
      <p:sp>
        <p:nvSpPr>
          <p:cNvPr id="6554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</a:pPr>
            <a:fld id="{E49E9257-1E9E-4115-9E11-7EEC0715408B}" type="slidenum">
              <a:rPr lang="en-US" sz="900">
                <a:solidFill>
                  <a:srgbClr val="000000"/>
                </a:solidFill>
                <a:latin typeface="Arial" charset="0"/>
                <a:cs typeface="Arial" charset="0"/>
              </a:rPr>
              <a:pPr algn="r" eaLnBrk="0" fontAlgn="base" hangingPunct="0">
                <a:lnSpc>
                  <a:spcPct val="85000"/>
                </a:lnSpc>
                <a:spcBef>
                  <a:spcPct val="20000"/>
                </a:spcBef>
                <a:spcAft>
                  <a:spcPct val="0"/>
                </a:spcAft>
              </a:pPr>
              <a:t>35</a:t>
            </a:fld>
            <a:endParaRPr lang="en-US" sz="9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6554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39213" y="127787"/>
            <a:ext cx="6330281" cy="860425"/>
          </a:xfrm>
        </p:spPr>
        <p:txBody>
          <a:bodyPr/>
          <a:lstStyle/>
          <a:p>
            <a:r>
              <a:rPr lang="en-US" dirty="0" smtClean="0"/>
              <a:t>Examples for the HH Index</a:t>
            </a:r>
            <a:endParaRPr lang="en-US" dirty="0"/>
          </a:p>
        </p:txBody>
      </p:sp>
      <p:sp>
        <p:nvSpPr>
          <p:cNvPr id="19220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2223" y="1218006"/>
            <a:ext cx="8048417" cy="4652963"/>
          </a:xfrm>
        </p:spPr>
        <p:txBody>
          <a:bodyPr/>
          <a:lstStyle/>
          <a:p>
            <a:pPr marL="292100" lvl="1" indent="-292100">
              <a:spcBef>
                <a:spcPct val="100000"/>
              </a:spcBef>
              <a:buFont typeface="Wingdings" pitchFamily="2" charset="2"/>
              <a:buChar char="n"/>
            </a:pPr>
            <a:r>
              <a:rPr lang="en-US" sz="2400" dirty="0"/>
              <a:t>First, assume a market with 5 sellers, each of which has a 20% market </a:t>
            </a:r>
            <a:r>
              <a:rPr lang="en-US" sz="2400" dirty="0" smtClean="0"/>
              <a:t>share</a:t>
            </a:r>
          </a:p>
          <a:p>
            <a:pPr marL="685800" lvl="2" indent="-342900">
              <a:spcBef>
                <a:spcPct val="100000"/>
              </a:spcBef>
              <a:buFont typeface="Wingdings" panose="05000000000000000000" pitchFamily="2" charset="2"/>
              <a:buChar char="Ø"/>
            </a:pPr>
            <a:r>
              <a:rPr lang="en-US" dirty="0" smtClean="0"/>
              <a:t>Each </a:t>
            </a:r>
            <a:r>
              <a:rPr lang="en-US" dirty="0"/>
              <a:t>seller would have a score of </a:t>
            </a:r>
            <a:r>
              <a:rPr lang="en-US" dirty="0" smtClean="0"/>
              <a:t>400</a:t>
            </a:r>
            <a:r>
              <a:rPr lang="en-US" dirty="0"/>
              <a:t>, and the HH Index would be </a:t>
            </a:r>
            <a:r>
              <a:rPr lang="en-US" dirty="0" smtClean="0"/>
              <a:t>2000</a:t>
            </a:r>
            <a:endParaRPr lang="en-US" sz="2800" dirty="0"/>
          </a:p>
          <a:p>
            <a:r>
              <a:rPr lang="en-US" dirty="0" smtClean="0"/>
              <a:t>Next, assume a market with 10 sellers, each of which has a 10% market share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Each seller would have a score of 100, and the HH Index would be 1000</a:t>
            </a:r>
          </a:p>
          <a:p>
            <a:r>
              <a:rPr lang="en-US" dirty="0" smtClean="0"/>
              <a:t>Now assume </a:t>
            </a:r>
            <a:r>
              <a:rPr lang="en-US" dirty="0"/>
              <a:t>a market with </a:t>
            </a:r>
            <a:r>
              <a:rPr lang="en-US" dirty="0" smtClean="0"/>
              <a:t>20 </a:t>
            </a:r>
            <a:r>
              <a:rPr lang="en-US" dirty="0"/>
              <a:t>sellers, each of which has a </a:t>
            </a:r>
            <a:r>
              <a:rPr lang="en-US" dirty="0" smtClean="0"/>
              <a:t>5% </a:t>
            </a:r>
            <a:r>
              <a:rPr lang="en-US" dirty="0"/>
              <a:t>market </a:t>
            </a:r>
            <a:r>
              <a:rPr lang="en-US" dirty="0" smtClean="0"/>
              <a:t>share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Each seller would have a score of </a:t>
            </a:r>
            <a:r>
              <a:rPr lang="en-US" dirty="0" smtClean="0"/>
              <a:t>25, </a:t>
            </a:r>
            <a:r>
              <a:rPr lang="en-US" dirty="0"/>
              <a:t>and the HH Index would be </a:t>
            </a:r>
            <a:r>
              <a:rPr lang="en-US" dirty="0" smtClean="0"/>
              <a:t>500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97471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2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2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2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2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2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2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2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2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54" y="149481"/>
            <a:ext cx="6269498" cy="860425"/>
          </a:xfrm>
        </p:spPr>
        <p:txBody>
          <a:bodyPr/>
          <a:lstStyle/>
          <a:p>
            <a:r>
              <a:rPr lang="en-US" dirty="0" smtClean="0"/>
              <a:t>LOB Competition in MS in 2014,</a:t>
            </a:r>
            <a:br>
              <a:rPr lang="en-US" dirty="0" smtClean="0"/>
            </a:br>
            <a:r>
              <a:rPr lang="en-US" dirty="0" smtClean="0"/>
              <a:t>as Indicated by the HH Index</a:t>
            </a:r>
            <a:endParaRPr lang="en-US" dirty="0"/>
          </a:p>
        </p:txBody>
      </p:sp>
      <p:graphicFrame>
        <p:nvGraphicFramePr>
          <p:cNvPr id="6" name="Table Placeholder 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456464621"/>
              </p:ext>
            </p:extLst>
          </p:nvPr>
        </p:nvGraphicFramePr>
        <p:xfrm>
          <a:off x="908510" y="1490509"/>
          <a:ext cx="6180803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0416"/>
                <a:gridCol w="2202426"/>
                <a:gridCol w="187796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Line of Business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Number of Companies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HH Index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PP Auto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1162.5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HO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1317.8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Workers Comp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510.3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Commercial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290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247.8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FC86FA-B60D-423D-926C-A543DAD8D6AE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6365876"/>
            <a:ext cx="756920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 marL="133350" indent="-13335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112713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112713" algn="r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112713" algn="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112713" algn="r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	</a:t>
            </a:r>
            <a:r>
              <a:rPr lang="en-US" altLang="en-US" sz="1100" dirty="0" smtClean="0"/>
              <a:t>Sources: </a:t>
            </a:r>
            <a:r>
              <a:rPr lang="en-US" altLang="en-US" sz="1100" dirty="0"/>
              <a:t>NAIC, </a:t>
            </a:r>
            <a:r>
              <a:rPr lang="en-US" altLang="en-US" sz="1100" dirty="0" smtClean="0"/>
              <a:t>via SNL Financial; Insurance </a:t>
            </a:r>
            <a:r>
              <a:rPr lang="en-US" altLang="en-US" sz="1100" dirty="0"/>
              <a:t>Information Institute</a:t>
            </a:r>
          </a:p>
        </p:txBody>
      </p:sp>
    </p:spTree>
    <p:extLst>
      <p:ext uri="{BB962C8B-B14F-4D97-AF65-F5344CB8AC3E}">
        <p14:creationId xmlns:p14="http://schemas.microsoft.com/office/powerpoint/2010/main" val="263233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HH Index for PP Auto in Mississippi, 2014</a:t>
            </a:r>
            <a:endParaRPr lang="en-US" dirty="0"/>
          </a:p>
        </p:txBody>
      </p:sp>
      <p:graphicFrame>
        <p:nvGraphicFramePr>
          <p:cNvPr id="6" name="Table Placeholder 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180501696"/>
              </p:ext>
            </p:extLst>
          </p:nvPr>
        </p:nvGraphicFramePr>
        <p:xfrm>
          <a:off x="878758" y="1637993"/>
          <a:ext cx="7203358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4145"/>
                <a:gridCol w="2733368"/>
                <a:gridCol w="141584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Rank of Insurers writing PP Auto in MS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Market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HH Index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Top 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63.5%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1053.9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6-10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20.8%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91.9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11-15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7.6%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12.1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42 </a:t>
                      </a:r>
                      <a:r>
                        <a:rPr lang="en-US" sz="2400" baseline="0" dirty="0" smtClean="0"/>
                        <a:t>others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8.1%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4.7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Total (57)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100.0%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1162.5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FC86FA-B60D-423D-926C-A543DAD8D6AE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52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98307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</a:pPr>
            <a:fld id="{364333B5-F606-4F22-B5AB-C00680A5C585}" type="slidenum">
              <a:rPr lang="en-US" sz="900">
                <a:solidFill>
                  <a:srgbClr val="FFFFFF"/>
                </a:solidFill>
                <a:latin typeface="Arial" charset="0"/>
                <a:cs typeface="Arial" charset="0"/>
              </a:rPr>
              <a:pPr algn="r" eaLnBrk="0" fontAlgn="base" hangingPunct="0">
                <a:lnSpc>
                  <a:spcPct val="85000"/>
                </a:lnSpc>
                <a:spcBef>
                  <a:spcPct val="20000"/>
                </a:spcBef>
                <a:spcAft>
                  <a:spcPct val="0"/>
                </a:spcAft>
              </a:pPr>
              <a:t>38</a:t>
            </a:fld>
            <a:endParaRPr lang="en-US" sz="90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98308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2455" name="Rectangle 7"/>
          <p:cNvSpPr>
            <a:spLocks noChangeArrowheads="1"/>
          </p:cNvSpPr>
          <p:nvPr/>
        </p:nvSpPr>
        <p:spPr bwMode="blackWhite">
          <a:xfrm>
            <a:off x="581025" y="2268538"/>
            <a:ext cx="7981950" cy="1296987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/>
          <a:p>
            <a:pPr algn="ctr" defTabSz="114300" fontAlgn="base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</a:pPr>
            <a:r>
              <a:rPr lang="en-US" sz="4200" b="1" dirty="0" smtClean="0">
                <a:solidFill>
                  <a:srgbClr val="FFFFFF"/>
                </a:solidFill>
              </a:rPr>
              <a:t>Personal Lines Exposure Growth Analysis</a:t>
            </a:r>
            <a:endParaRPr lang="en-US" sz="42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49112-2361-4913-9798-B6AEBB59A8D4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969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152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45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594" name="Rectangle 2"/>
          <p:cNvSpPr>
            <a:spLocks noGrp="1" noChangeArrowheads="1"/>
          </p:cNvSpPr>
          <p:nvPr>
            <p:ph type="ctrTitle" idx="4294967295"/>
          </p:nvPr>
        </p:nvSpPr>
        <p:spPr bwMode="blackWhite">
          <a:xfrm>
            <a:off x="463521" y="2281040"/>
            <a:ext cx="8291513" cy="1065842"/>
          </a:xfrm>
          <a:solidFill>
            <a:schemeClr val="accent1"/>
          </a:solidFill>
          <a:ln w="12700" cap="flat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5000"/>
              </a:spcBef>
              <a:buClr>
                <a:srgbClr val="FF6801"/>
              </a:buClr>
              <a:buFont typeface="Wingdings" panose="05000000000000000000" pitchFamily="2" charset="2"/>
              <a:buNone/>
            </a:pPr>
            <a:r>
              <a:rPr lang="en-US" altLang="en-US" sz="3200" dirty="0" smtClean="0">
                <a:solidFill>
                  <a:schemeClr val="bg1"/>
                </a:solidFill>
                <a:cs typeface="Arial" panose="020B0604020202020204" pitchFamily="34" charset="0"/>
              </a:rPr>
              <a:t>Growth of PP Auto Exposures</a:t>
            </a:r>
            <a:endParaRPr lang="en-US" altLang="en-US" sz="32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32099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en-US" sz="180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0422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900" smtClean="0">
                <a:solidFill>
                  <a:srgbClr val="FFFFFF"/>
                </a:solidFill>
              </a:rPr>
              <a:t>12/01/09 - 9pm</a:t>
            </a:r>
          </a:p>
        </p:txBody>
      </p:sp>
      <p:sp>
        <p:nvSpPr>
          <p:cNvPr id="60423" name="TextBox 4"/>
          <p:cNvSpPr txBox="1">
            <a:spLocks noChangeArrowheads="1"/>
          </p:cNvSpPr>
          <p:nvPr/>
        </p:nvSpPr>
        <p:spPr bwMode="auto">
          <a:xfrm>
            <a:off x="8534400" y="6248400"/>
            <a:ext cx="533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7BC33E02-CA9F-4C21-95D9-C6254489BA12}" type="slidenum">
              <a:rPr lang="en-US" altLang="en-US" sz="1200"/>
              <a:pPr algn="r"/>
              <a:t>39</a:t>
            </a:fld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243891487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158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859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10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12/01/09 - 9pm</a:t>
            </a:r>
          </a:p>
        </p:txBody>
      </p:sp>
      <p:sp>
        <p:nvSpPr>
          <p:cNvPr id="22532" name="Rectangle 10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eSlide – P6466 – The Financial Crisis and the Future of the P/C</a:t>
            </a:r>
          </a:p>
        </p:txBody>
      </p:sp>
      <p:sp>
        <p:nvSpPr>
          <p:cNvPr id="22533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D5F50F-E340-4757-8594-9CD26E9B588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7894" name="Rectangle 2"/>
          <p:cNvSpPr>
            <a:spLocks noGrp="1" noChangeArrowheads="1"/>
          </p:cNvSpPr>
          <p:nvPr>
            <p:ph type="title"/>
          </p:nvPr>
        </p:nvSpPr>
        <p:spPr>
          <a:xfrm>
            <a:off x="325303" y="122101"/>
            <a:ext cx="7400925" cy="860425"/>
          </a:xfrm>
        </p:spPr>
        <p:txBody>
          <a:bodyPr/>
          <a:lstStyle/>
          <a:p>
            <a:r>
              <a:rPr lang="en-US" dirty="0" smtClean="0"/>
              <a:t>P/C Insurance Industry </a:t>
            </a:r>
            <a:br>
              <a:rPr lang="en-US" dirty="0" smtClean="0"/>
            </a:br>
            <a:r>
              <a:rPr lang="en-US" dirty="0" smtClean="0"/>
              <a:t>Combined Ratio, 2001–2015:Q3  (Est.)*</a:t>
            </a:r>
          </a:p>
        </p:txBody>
      </p:sp>
      <p:sp>
        <p:nvSpPr>
          <p:cNvPr id="37895" name="Rectangle 3"/>
          <p:cNvSpPr>
            <a:spLocks noChangeArrowheads="1"/>
          </p:cNvSpPr>
          <p:nvPr/>
        </p:nvSpPr>
        <p:spPr bwMode="auto">
          <a:xfrm>
            <a:off x="-50240" y="6308709"/>
            <a:ext cx="8915400" cy="5693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365760" tIns="0" rIns="0" bIns="137160" anchor="b">
            <a:spAutoFit/>
          </a:bodyPr>
          <a:lstStyle/>
          <a:p>
            <a:pPr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itchFamily="2" charset="2"/>
              <a:buNone/>
            </a:pPr>
            <a:r>
              <a:rPr lang="en-US" sz="1000" dirty="0">
                <a:solidFill>
                  <a:srgbClr val="000000"/>
                </a:solidFill>
                <a:latin typeface="Arial" charset="0"/>
                <a:cs typeface="Arial" charset="0"/>
              </a:rPr>
              <a:t>* Excludes Mortgage &amp; Financial Guaranty insurers 2008--</a:t>
            </a:r>
            <a:r>
              <a:rPr lang="en-US" sz="1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2014. </a:t>
            </a:r>
            <a:r>
              <a:rPr lang="en-US" sz="1000" dirty="0">
                <a:solidFill>
                  <a:srgbClr val="000000"/>
                </a:solidFill>
                <a:latin typeface="Arial" charset="0"/>
                <a:cs typeface="Arial" charset="0"/>
              </a:rPr>
              <a:t>Including M&amp;FG, 2008=105.1, 2009=100.7, 2010=102.4, </a:t>
            </a:r>
            <a:r>
              <a:rPr lang="en-US" sz="1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2011=108.1; 2012:=103.2; 2013: = 96.1; 2014: = 97.0.                              </a:t>
            </a:r>
            <a:endParaRPr lang="en-US" sz="10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itchFamily="2" charset="2"/>
              <a:buNone/>
            </a:pPr>
            <a:r>
              <a:rPr lang="en-US" sz="1000" dirty="0">
                <a:solidFill>
                  <a:srgbClr val="000000"/>
                </a:solidFill>
                <a:latin typeface="Arial" charset="0"/>
                <a:cs typeface="Arial" charset="0"/>
              </a:rPr>
              <a:t>Sources: A.M. Best, ISO</a:t>
            </a:r>
            <a:r>
              <a:rPr lang="en-US" sz="1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.</a:t>
            </a:r>
            <a:endParaRPr lang="en-US" sz="10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3789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545411"/>
              </p:ext>
            </p:extLst>
          </p:nvPr>
        </p:nvGraphicFramePr>
        <p:xfrm>
          <a:off x="247649" y="1192735"/>
          <a:ext cx="8577263" cy="4102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53232" name="Chart" r:id="rId5" imgW="8534284" imgH="3628948" progId="MSGraph.Chart.8">
                  <p:embed followColorScheme="full"/>
                </p:oleObj>
              </mc:Choice>
              <mc:Fallback>
                <p:oleObj name="Chart" r:id="rId5" imgW="8534284" imgH="3628948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247649" y="1192735"/>
                        <a:ext cx="8577263" cy="410255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AutoShape 6"/>
          <p:cNvSpPr>
            <a:spLocks noChangeArrowheads="1"/>
          </p:cNvSpPr>
          <p:nvPr/>
        </p:nvSpPr>
        <p:spPr bwMode="blackWhite">
          <a:xfrm>
            <a:off x="3196837" y="2289801"/>
            <a:ext cx="1251488" cy="895350"/>
          </a:xfrm>
          <a:prstGeom prst="wedgeRectCallout">
            <a:avLst>
              <a:gd name="adj1" fmla="val -7324"/>
              <a:gd name="adj2" fmla="val 111438"/>
            </a:avLst>
          </a:prstGeom>
          <a:gradFill rotWithShape="1">
            <a:gsLst>
              <a:gs pos="0">
                <a:schemeClr val="hlink"/>
              </a:gs>
              <a:gs pos="100000">
                <a:srgbClr val="226544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400" b="1">
                <a:solidFill>
                  <a:srgbClr val="FFFFFF"/>
                </a:solidFill>
                <a:latin typeface="Arial" charset="0"/>
                <a:cs typeface="Arial" charset="0"/>
              </a:rPr>
              <a:t>Best Combined Ratio Since 1949 (87.6)</a:t>
            </a:r>
          </a:p>
        </p:txBody>
      </p:sp>
      <p:sp>
        <p:nvSpPr>
          <p:cNvPr id="21" name="PPTShape_1"/>
          <p:cNvSpPr>
            <a:spLocks noChangeArrowheads="1"/>
          </p:cNvSpPr>
          <p:nvPr/>
        </p:nvSpPr>
        <p:spPr bwMode="blackWhite">
          <a:xfrm>
            <a:off x="6448425" y="1152605"/>
            <a:ext cx="1810672" cy="843343"/>
          </a:xfrm>
          <a:prstGeom prst="wedgeRectCallout">
            <a:avLst>
              <a:gd name="adj1" fmla="val -54170"/>
              <a:gd name="adj2" fmla="val 134891"/>
            </a:avLst>
          </a:prstGeom>
          <a:solidFill>
            <a:schemeClr val="bg1">
              <a:lumMod val="50000"/>
            </a:schemeClr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1400" b="1" dirty="0">
                <a:solidFill>
                  <a:srgbClr val="FFFFFF"/>
                </a:solidFill>
                <a:latin typeface="Arial" charset="0"/>
                <a:cs typeface="Arial" charset="0"/>
              </a:rPr>
              <a:t>Higher CAT Losses, Shrinking Reserve Releases, Toll of Soft Market</a:t>
            </a:r>
          </a:p>
        </p:txBody>
      </p:sp>
      <p:sp>
        <p:nvSpPr>
          <p:cNvPr id="22" name="AutoShape 7"/>
          <p:cNvSpPr>
            <a:spLocks noChangeArrowheads="1"/>
          </p:cNvSpPr>
          <p:nvPr/>
        </p:nvSpPr>
        <p:spPr bwMode="blackWhite">
          <a:xfrm>
            <a:off x="1374225" y="979561"/>
            <a:ext cx="2124075" cy="701755"/>
          </a:xfrm>
          <a:prstGeom prst="wedgeRectCallout">
            <a:avLst>
              <a:gd name="adj1" fmla="val -55484"/>
              <a:gd name="adj2" fmla="val 113339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Insurers </a:t>
            </a:r>
            <a:r>
              <a:rPr lang="en-US" sz="1400" b="1" dirty="0">
                <a:solidFill>
                  <a:srgbClr val="FFFFFF"/>
                </a:solidFill>
                <a:latin typeface="Arial" charset="0"/>
                <a:cs typeface="Arial" charset="0"/>
              </a:rPr>
              <a:t>Paid </a:t>
            </a:r>
            <a: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Nearly </a:t>
            </a:r>
            <a:r>
              <a:rPr lang="en-US" sz="1400" b="1" dirty="0">
                <a:solidFill>
                  <a:srgbClr val="FFFFFF"/>
                </a:solidFill>
                <a:latin typeface="Arial" charset="0"/>
                <a:cs typeface="Arial" charset="0"/>
              </a:rPr>
              <a:t>$1.16 for Every $1 in Earned Premiums</a:t>
            </a:r>
          </a:p>
        </p:txBody>
      </p:sp>
      <p:sp>
        <p:nvSpPr>
          <p:cNvPr id="23" name="AutoShape 5"/>
          <p:cNvSpPr>
            <a:spLocks noChangeArrowheads="1"/>
          </p:cNvSpPr>
          <p:nvPr/>
        </p:nvSpPr>
        <p:spPr bwMode="blackWhite">
          <a:xfrm>
            <a:off x="1868128" y="5335417"/>
            <a:ext cx="1452499" cy="895350"/>
          </a:xfrm>
          <a:prstGeom prst="wedgeRectCallout">
            <a:avLst>
              <a:gd name="adj1" fmla="val 37327"/>
              <a:gd name="adj2" fmla="val -207686"/>
            </a:avLst>
          </a:prstGeom>
          <a:gradFill rotWithShape="1">
            <a:gsLst>
              <a:gs pos="0">
                <a:schemeClr val="folHlink"/>
              </a:gs>
              <a:gs pos="100000">
                <a:srgbClr val="6D0016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400" b="1">
                <a:solidFill>
                  <a:srgbClr val="FFFFFF"/>
                </a:solidFill>
                <a:latin typeface="Arial" charset="0"/>
                <a:cs typeface="Arial" charset="0"/>
              </a:rPr>
              <a:t>Heavy Use of Reinsurance Lowered Net Losses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7736960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2" grpId="0" animBg="1"/>
      <p:bldP spid="23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10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12/01/09 - 9pm</a:t>
            </a:r>
          </a:p>
        </p:txBody>
      </p:sp>
      <p:sp>
        <p:nvSpPr>
          <p:cNvPr id="14341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C35B98-8E8C-46CC-95D7-758755714E8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40</a:t>
            </a:fld>
            <a:endParaRPr lang="en-US" smtClean="0">
              <a:solidFill>
                <a:srgbClr val="000000"/>
              </a:solidFill>
            </a:endParaRPr>
          </a:p>
        </p:txBody>
      </p:sp>
      <p:graphicFrame>
        <p:nvGraphicFramePr>
          <p:cNvPr id="10242" name="Object 11"/>
          <p:cNvGraphicFramePr>
            <a:graphicFrameLocks noChangeAspect="1"/>
          </p:cNvGraphicFramePr>
          <p:nvPr>
            <p:extLst/>
          </p:nvPr>
        </p:nvGraphicFramePr>
        <p:xfrm>
          <a:off x="412750" y="1138238"/>
          <a:ext cx="8188325" cy="450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79813" name="Chart" r:id="rId4" imgW="7829485" imgH="3848242" progId="MSGraph.Chart.8">
                  <p:embed followColorScheme="full"/>
                </p:oleObj>
              </mc:Choice>
              <mc:Fallback>
                <p:oleObj name="Chart" r:id="rId4" imgW="7829485" imgH="3848242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412750" y="1138238"/>
                        <a:ext cx="8188325" cy="450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2"/>
          <p:cNvSpPr>
            <a:spLocks noChangeArrowheads="1"/>
          </p:cNvSpPr>
          <p:nvPr/>
        </p:nvSpPr>
        <p:spPr bwMode="black">
          <a:xfrm>
            <a:off x="228600" y="1138238"/>
            <a:ext cx="1003300" cy="441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143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1600" b="1">
                <a:solidFill>
                  <a:srgbClr val="225A7A"/>
                </a:solidFill>
                <a:latin typeface="Arial" charset="0"/>
                <a:cs typeface="Arial" charset="0"/>
              </a:rPr>
              <a:t>(Millions of Units)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122238"/>
            <a:ext cx="7400925" cy="860425"/>
          </a:xfrm>
        </p:spPr>
        <p:txBody>
          <a:bodyPr/>
          <a:lstStyle/>
          <a:p>
            <a:r>
              <a:rPr lang="en-US" dirty="0" smtClean="0"/>
              <a:t>Auto/Light Truck Sales Will Likely Continue at Recent Levels</a:t>
            </a:r>
          </a:p>
        </p:txBody>
      </p:sp>
      <p:sp>
        <p:nvSpPr>
          <p:cNvPr id="10247" name="Rectangle 5"/>
          <p:cNvSpPr>
            <a:spLocks noChangeArrowheads="1"/>
          </p:cNvSpPr>
          <p:nvPr/>
        </p:nvSpPr>
        <p:spPr bwMode="auto">
          <a:xfrm>
            <a:off x="0" y="6580188"/>
            <a:ext cx="840422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5760" tIns="0" rIns="0" bIns="137160" anchor="b">
            <a:spAutoFit/>
          </a:bodyPr>
          <a:lstStyle/>
          <a:p>
            <a:pPr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itchFamily="2" charset="2"/>
              <a:buNone/>
            </a:pP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Sources: 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US </a:t>
            </a: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Department of Commerce; Blue Chip Economic Indicators, 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3/16 </a:t>
            </a: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issue (forecasts); Insurance Information Institute.</a:t>
            </a:r>
          </a:p>
        </p:txBody>
      </p:sp>
      <p:sp>
        <p:nvSpPr>
          <p:cNvPr id="2079750" name="Rectangle 6"/>
          <p:cNvSpPr>
            <a:spLocks noChangeArrowheads="1"/>
          </p:cNvSpPr>
          <p:nvPr/>
        </p:nvSpPr>
        <p:spPr bwMode="blackWhite">
          <a:xfrm>
            <a:off x="501650" y="5464175"/>
            <a:ext cx="8175625" cy="1036638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 fontAlgn="base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</a:pPr>
            <a:r>
              <a:rPr lang="en-US" b="1" dirty="0">
                <a:solidFill>
                  <a:srgbClr val="FFFFFF"/>
                </a:solidFill>
                <a:latin typeface="Arial" charset="0"/>
                <a:cs typeface="Arial" charset="0"/>
              </a:rPr>
              <a:t>Yearly car/light truck sales will </a:t>
            </a:r>
            <a:r>
              <a:rPr lang="en-US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likely continue at current levels, </a:t>
            </a:r>
            <a:r>
              <a:rPr lang="en-US" b="1" dirty="0">
                <a:solidFill>
                  <a:srgbClr val="FFFFFF"/>
                </a:solidFill>
                <a:latin typeface="Arial" charset="0"/>
                <a:cs typeface="Arial" charset="0"/>
              </a:rPr>
              <a:t>in part replacing cars that were held onto in 2008-12. </a:t>
            </a:r>
            <a:r>
              <a:rPr lang="en-US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But rising interest rates could eventually restrain demand for new vehicles.</a:t>
            </a:r>
            <a:endParaRPr lang="en-US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079752" name="AutoShape 8"/>
          <p:cNvSpPr>
            <a:spLocks noChangeArrowheads="1"/>
          </p:cNvSpPr>
          <p:nvPr/>
        </p:nvSpPr>
        <p:spPr bwMode="blackWhite">
          <a:xfrm>
            <a:off x="3929062" y="1090475"/>
            <a:ext cx="2207803" cy="704056"/>
          </a:xfrm>
          <a:prstGeom prst="wedgeRectCallout">
            <a:avLst>
              <a:gd name="adj1" fmla="val 72283"/>
              <a:gd name="adj2" fmla="val 74462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We’re </a:t>
            </a:r>
            <a:r>
              <a:rPr lang="en-US" sz="1400" b="1" dirty="0">
                <a:solidFill>
                  <a:srgbClr val="FFFFFF"/>
                </a:solidFill>
                <a:latin typeface="Arial" charset="0"/>
                <a:cs typeface="Arial" charset="0"/>
              </a:rPr>
              <a:t>back to new vehicle sales levels last seen pre-recession</a:t>
            </a:r>
          </a:p>
        </p:txBody>
      </p:sp>
    </p:spTree>
    <p:extLst>
      <p:ext uri="{BB962C8B-B14F-4D97-AF65-F5344CB8AC3E}">
        <p14:creationId xmlns:p14="http://schemas.microsoft.com/office/powerpoint/2010/main" val="251594982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079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79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79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9750" grpId="0" animBg="1"/>
      <p:bldP spid="2079752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rgbClr val="FFFFFF"/>
                </a:solidFill>
              </a:rPr>
              <a:t>12/01/09 - 9pm</a:t>
            </a:r>
          </a:p>
        </p:txBody>
      </p:sp>
      <p:sp>
        <p:nvSpPr>
          <p:cNvPr id="5123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rgbClr val="FFFFFF"/>
                </a:solidFill>
              </a:rPr>
              <a:t>eSlide – P6466 – The Financial Crisis and the Future of the P/C</a:t>
            </a:r>
          </a:p>
        </p:txBody>
      </p:sp>
      <p:sp>
        <p:nvSpPr>
          <p:cNvPr id="512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723D50E8-5B03-4B39-9CE4-50203B8EF17A}" type="slidenum">
              <a:rPr lang="en-US" altLang="en-US" sz="900">
                <a:solidFill>
                  <a:srgbClr val="000000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41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5125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803275" y="238125"/>
            <a:ext cx="6711950" cy="769938"/>
          </a:xfrm>
        </p:spPr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America is Driving More Again: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Total Miles Driven*, 1996–2016</a:t>
            </a:r>
          </a:p>
        </p:txBody>
      </p:sp>
      <p:sp>
        <p:nvSpPr>
          <p:cNvPr id="5126" name="Text Box 5"/>
          <p:cNvSpPr txBox="1">
            <a:spLocks noChangeArrowheads="1"/>
          </p:cNvSpPr>
          <p:nvPr/>
        </p:nvSpPr>
        <p:spPr bwMode="auto">
          <a:xfrm>
            <a:off x="0" y="6016625"/>
            <a:ext cx="8905875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Clr>
                <a:srgbClr val="FF6801"/>
              </a:buClr>
              <a:buFont typeface="Wingdings" panose="05000000000000000000" pitchFamily="2" charset="2"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*Moving 12-month total. </a:t>
            </a:r>
            <a:r>
              <a:rPr lang="en-US" altLang="en-US" sz="1100" dirty="0" smtClean="0">
                <a:solidFill>
                  <a:srgbClr val="000000"/>
                </a:solidFill>
              </a:rPr>
              <a:t>The </a:t>
            </a:r>
            <a:r>
              <a:rPr lang="en-US" altLang="en-US" sz="1100" dirty="0">
                <a:solidFill>
                  <a:srgbClr val="000000"/>
                </a:solidFill>
              </a:rPr>
              <a:t>data are through </a:t>
            </a:r>
            <a:r>
              <a:rPr lang="en-US" altLang="en-US" sz="1100" dirty="0" smtClean="0">
                <a:solidFill>
                  <a:srgbClr val="000000"/>
                </a:solidFill>
              </a:rPr>
              <a:t>January 2016, </a:t>
            </a:r>
            <a:r>
              <a:rPr lang="en-US" altLang="en-US" sz="1100" dirty="0">
                <a:solidFill>
                  <a:srgbClr val="000000"/>
                </a:solidFill>
              </a:rPr>
              <a:t>the latest available.</a:t>
            </a:r>
            <a:br>
              <a:rPr lang="en-US" altLang="en-US" sz="1100" dirty="0">
                <a:solidFill>
                  <a:srgbClr val="000000"/>
                </a:solidFill>
              </a:rPr>
            </a:br>
            <a:r>
              <a:rPr lang="en-US" altLang="en-US" sz="1100" dirty="0">
                <a:solidFill>
                  <a:srgbClr val="000000"/>
                </a:solidFill>
              </a:rPr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Clr>
                <a:srgbClr val="FF6801"/>
              </a:buClr>
              <a:buFont typeface="Wingdings" panose="05000000000000000000" pitchFamily="2" charset="2"/>
              <a:buNone/>
            </a:pPr>
            <a:r>
              <a:rPr lang="en-US" altLang="en-US" sz="1100" dirty="0">
                <a:solidFill>
                  <a:srgbClr val="000000"/>
                </a:solidFill>
              </a:rPr>
              <a:t>Sources:  Federal Highway Administration (</a:t>
            </a:r>
            <a:r>
              <a:rPr lang="en-US" altLang="en-US" sz="1100" dirty="0">
                <a:solidFill>
                  <a:srgbClr val="000000"/>
                </a:solidFill>
                <a:hlinkClick r:id="rId4"/>
              </a:rPr>
              <a:t>http://www.fhwa.dot.gov/policyinformation/travel_monitoring/tvt.cfm</a:t>
            </a:r>
            <a:r>
              <a:rPr lang="en-US" altLang="en-US" sz="1100" dirty="0">
                <a:solidFill>
                  <a:srgbClr val="000000"/>
                </a:solidFill>
              </a:rPr>
              <a:t> ); </a:t>
            </a:r>
            <a:br>
              <a:rPr lang="en-US" altLang="en-US" sz="1100" dirty="0">
                <a:solidFill>
                  <a:srgbClr val="000000"/>
                </a:solidFill>
              </a:rPr>
            </a:br>
            <a:r>
              <a:rPr lang="en-US" altLang="en-US" sz="1100" dirty="0">
                <a:solidFill>
                  <a:srgbClr val="000000"/>
                </a:solidFill>
              </a:rPr>
              <a:t>National Bureau of Economic Research (recession dates); Insurance Information Institute.</a:t>
            </a:r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black">
          <a:xfrm>
            <a:off x="165100" y="1074738"/>
            <a:ext cx="2438400" cy="22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Billions</a:t>
            </a:r>
          </a:p>
        </p:txBody>
      </p:sp>
      <p:graphicFrame>
        <p:nvGraphicFramePr>
          <p:cNvPr id="5128" name="Object 8"/>
          <p:cNvGraphicFramePr>
            <a:graphicFrameLocks noChangeAspect="1"/>
          </p:cNvGraphicFramePr>
          <p:nvPr>
            <p:extLst/>
          </p:nvPr>
        </p:nvGraphicFramePr>
        <p:xfrm>
          <a:off x="377825" y="1185863"/>
          <a:ext cx="7896225" cy="4849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82884" name="Chart" r:id="rId5" imgW="8343770" imgH="4381358" progId="MSGraph.Chart.8">
                  <p:embed followColorScheme="full"/>
                </p:oleObj>
              </mc:Choice>
              <mc:Fallback>
                <p:oleObj name="Chart" r:id="rId5" imgW="8343770" imgH="4381358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185863"/>
                        <a:ext cx="7896225" cy="4849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utoShape 38"/>
          <p:cNvSpPr>
            <a:spLocks noChangeArrowheads="1"/>
          </p:cNvSpPr>
          <p:nvPr/>
        </p:nvSpPr>
        <p:spPr bwMode="blackWhite">
          <a:xfrm>
            <a:off x="4977453" y="4144655"/>
            <a:ext cx="3141663" cy="1355725"/>
          </a:xfrm>
          <a:prstGeom prst="wedgeRectCallout">
            <a:avLst>
              <a:gd name="adj1" fmla="val 2435"/>
              <a:gd name="adj2" fmla="val -131327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 b="1">
                <a:solidFill>
                  <a:srgbClr val="FFFFFF"/>
                </a:solidFill>
              </a:rPr>
              <a:t>From November 2007 until January 2015, miles driven was below the prior peak for 87 straight months—</a:t>
            </a:r>
            <a:br>
              <a:rPr lang="en-US" altLang="en-US" sz="1400" b="1">
                <a:solidFill>
                  <a:srgbClr val="FFFFFF"/>
                </a:solidFill>
              </a:rPr>
            </a:br>
            <a:r>
              <a:rPr lang="en-US" altLang="en-US" sz="1400" b="1">
                <a:solidFill>
                  <a:srgbClr val="FFFFFF"/>
                </a:solidFill>
              </a:rPr>
              <a:t>over 7 years! Previous record was in the early 1980s (39 months).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grayWhite">
          <a:xfrm>
            <a:off x="5181601" y="2212257"/>
            <a:ext cx="2733368" cy="692868"/>
          </a:xfrm>
          <a:prstGeom prst="rect">
            <a:avLst/>
          </a:prstGeom>
          <a:noFill/>
          <a:ln w="2857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4" name="AutoShape 38"/>
          <p:cNvSpPr>
            <a:spLocks noChangeArrowheads="1"/>
          </p:cNvSpPr>
          <p:nvPr/>
        </p:nvSpPr>
        <p:spPr bwMode="blackWhite">
          <a:xfrm>
            <a:off x="5181600" y="1119188"/>
            <a:ext cx="1465005" cy="807935"/>
          </a:xfrm>
          <a:prstGeom prst="wedgeRectCallout">
            <a:avLst>
              <a:gd name="adj1" fmla="val 135075"/>
              <a:gd name="adj2" fmla="val 26764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 b="1" dirty="0">
                <a:solidFill>
                  <a:srgbClr val="FFFFFF"/>
                </a:solidFill>
              </a:rPr>
              <a:t>New </a:t>
            </a:r>
            <a:r>
              <a:rPr lang="en-US" altLang="en-US" sz="1400" b="1" dirty="0" smtClean="0">
                <a:solidFill>
                  <a:srgbClr val="FFFFFF"/>
                </a:solidFill>
              </a:rPr>
              <a:t>miles driven records </a:t>
            </a:r>
            <a:r>
              <a:rPr lang="en-US" altLang="en-US" sz="1400" b="1" dirty="0">
                <a:solidFill>
                  <a:srgbClr val="FFFFFF"/>
                </a:solidFill>
              </a:rPr>
              <a:t>in 2015</a:t>
            </a:r>
          </a:p>
        </p:txBody>
      </p:sp>
      <p:sp>
        <p:nvSpPr>
          <p:cNvPr id="15" name="AutoShape 38"/>
          <p:cNvSpPr>
            <a:spLocks noChangeArrowheads="1"/>
          </p:cNvSpPr>
          <p:nvPr/>
        </p:nvSpPr>
        <p:spPr bwMode="blackWhite">
          <a:xfrm>
            <a:off x="1184274" y="1137188"/>
            <a:ext cx="3141663" cy="674457"/>
          </a:xfrm>
          <a:prstGeom prst="wedgeRectCallout">
            <a:avLst>
              <a:gd name="adj1" fmla="val 7442"/>
              <a:gd name="adj2" fmla="val 285158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 b="1" dirty="0">
                <a:solidFill>
                  <a:srgbClr val="FFFFFF"/>
                </a:solidFill>
              </a:rPr>
              <a:t>From </a:t>
            </a:r>
            <a:r>
              <a:rPr lang="en-US" altLang="en-US" sz="1400" b="1" dirty="0" smtClean="0">
                <a:solidFill>
                  <a:srgbClr val="FFFFFF"/>
                </a:solidFill>
              </a:rPr>
              <a:t>1996 (and well before), </a:t>
            </a:r>
            <a:r>
              <a:rPr lang="en-US" altLang="en-US" sz="1400" b="1" dirty="0">
                <a:solidFill>
                  <a:srgbClr val="FFFFFF"/>
                </a:solidFill>
              </a:rPr>
              <a:t>miles driven </a:t>
            </a:r>
            <a:r>
              <a:rPr lang="en-US" altLang="en-US" sz="1400" b="1" dirty="0" smtClean="0">
                <a:solidFill>
                  <a:srgbClr val="FFFFFF"/>
                </a:solidFill>
              </a:rPr>
              <a:t>rose virtually every month, even through recessions.</a:t>
            </a:r>
            <a:endParaRPr lang="en-US" altLang="en-US" sz="1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96114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4" grpId="0" animBg="1"/>
      <p:bldP spid="15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rgbClr val="FFFFFF"/>
                </a:solidFill>
              </a:rPr>
              <a:t>12/01/09 - 9pm</a:t>
            </a:r>
          </a:p>
        </p:txBody>
      </p:sp>
      <p:sp>
        <p:nvSpPr>
          <p:cNvPr id="5123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rgbClr val="FFFFFF"/>
                </a:solidFill>
              </a:rPr>
              <a:t>eSlide – P6466 – The Financial Crisis and the Future of the P/C</a:t>
            </a:r>
          </a:p>
        </p:txBody>
      </p:sp>
      <p:sp>
        <p:nvSpPr>
          <p:cNvPr id="512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723D50E8-5B03-4B39-9CE4-50203B8EF17A}" type="slidenum">
              <a:rPr lang="en-US" altLang="en-US" sz="900">
                <a:solidFill>
                  <a:srgbClr val="000000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42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5125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803275" y="238125"/>
            <a:ext cx="6711950" cy="769938"/>
          </a:xfrm>
        </p:spPr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More People Working and Driving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=&gt; More Collisions, 2006–2015</a:t>
            </a:r>
          </a:p>
        </p:txBody>
      </p:sp>
      <p:sp>
        <p:nvSpPr>
          <p:cNvPr id="5126" name="Text Box 5"/>
          <p:cNvSpPr txBox="1">
            <a:spLocks noChangeArrowheads="1"/>
          </p:cNvSpPr>
          <p:nvPr/>
        </p:nvSpPr>
        <p:spPr bwMode="auto">
          <a:xfrm>
            <a:off x="0" y="6346004"/>
            <a:ext cx="8905875" cy="426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None/>
            </a:pPr>
            <a:r>
              <a:rPr lang="en-US" altLang="en-US" sz="1100" dirty="0" smtClean="0">
                <a:cs typeface="Arial" panose="020B0604020202020204" pitchFamily="34" charset="0"/>
              </a:rPr>
              <a:t>Sources</a:t>
            </a:r>
            <a:r>
              <a:rPr lang="en-US" altLang="en-US" sz="1100" dirty="0">
                <a:cs typeface="Arial" panose="020B0604020202020204" pitchFamily="34" charset="0"/>
              </a:rPr>
              <a:t>:  Seasonally Adjusted </a:t>
            </a:r>
            <a:r>
              <a:rPr lang="en-US" altLang="en-US" sz="1100" dirty="0" smtClean="0">
                <a:cs typeface="Arial" panose="020B0604020202020204" pitchFamily="34" charset="0"/>
              </a:rPr>
              <a:t>Employed from </a:t>
            </a:r>
            <a:r>
              <a:rPr lang="en-US" altLang="en-US" sz="1100" dirty="0">
                <a:cs typeface="Arial" panose="020B0604020202020204" pitchFamily="34" charset="0"/>
              </a:rPr>
              <a:t>Bureau of Labor Statistics; Rolling Four-</a:t>
            </a:r>
            <a:r>
              <a:rPr lang="en-US" altLang="en-US" sz="1100" dirty="0" err="1">
                <a:cs typeface="Arial" panose="020B0604020202020204" pitchFamily="34" charset="0"/>
              </a:rPr>
              <a:t>Qtr</a:t>
            </a:r>
            <a:r>
              <a:rPr lang="en-US" altLang="en-US" sz="1100" dirty="0">
                <a:cs typeface="Arial" panose="020B0604020202020204" pitchFamily="34" charset="0"/>
              </a:rPr>
              <a:t> Avg. Frequency from Insurance Services Office; Insurance Institute for Highway Safety; Insurance Information Institute.</a:t>
            </a:r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black">
          <a:xfrm>
            <a:off x="211035" y="1277293"/>
            <a:ext cx="1184479" cy="664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None/>
            </a:pPr>
            <a:r>
              <a:rPr lang="en-US" altLang="en-US" sz="1600" b="1" dirty="0" smtClean="0">
                <a:solidFill>
                  <a:srgbClr val="225A7A"/>
                </a:solidFill>
              </a:rPr>
              <a:t>Number Employed,</a:t>
            </a:r>
            <a:br>
              <a:rPr lang="en-US" altLang="en-US" sz="1600" b="1" dirty="0" smtClean="0">
                <a:solidFill>
                  <a:srgbClr val="225A7A"/>
                </a:solidFill>
              </a:rPr>
            </a:br>
            <a:r>
              <a:rPr lang="en-US" altLang="en-US" sz="1600" b="1" dirty="0" smtClean="0">
                <a:solidFill>
                  <a:srgbClr val="225A7A"/>
                </a:solidFill>
              </a:rPr>
              <a:t>Millions</a:t>
            </a:r>
            <a:endParaRPr lang="en-US" altLang="en-US" sz="1600" b="1" dirty="0">
              <a:solidFill>
                <a:srgbClr val="225A7A"/>
              </a:solidFill>
            </a:endParaRPr>
          </a:p>
        </p:txBody>
      </p:sp>
      <p:graphicFrame>
        <p:nvGraphicFramePr>
          <p:cNvPr id="5128" name="Object 8"/>
          <p:cNvGraphicFramePr>
            <a:graphicFrameLocks noChangeAspect="1"/>
          </p:cNvGraphicFramePr>
          <p:nvPr>
            <p:extLst/>
          </p:nvPr>
        </p:nvGraphicFramePr>
        <p:xfrm>
          <a:off x="506464" y="1360611"/>
          <a:ext cx="7896225" cy="4428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81861" name="Chart" r:id="rId4" imgW="8343770" imgH="4381358" progId="MSGraph.Chart.8">
                  <p:embed followColorScheme="full"/>
                </p:oleObj>
              </mc:Choice>
              <mc:Fallback>
                <p:oleObj name="Chart" r:id="rId4" imgW="8343770" imgH="4381358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506464" y="1360611"/>
                        <a:ext cx="7896225" cy="44285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6"/>
          <p:cNvSpPr>
            <a:spLocks noChangeArrowheads="1"/>
          </p:cNvSpPr>
          <p:nvPr/>
        </p:nvSpPr>
        <p:spPr bwMode="black">
          <a:xfrm>
            <a:off x="7463708" y="1087793"/>
            <a:ext cx="1585042" cy="886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None/>
            </a:pPr>
            <a:r>
              <a:rPr lang="en-US" altLang="en-US" sz="1600" b="1" dirty="0" smtClean="0">
                <a:solidFill>
                  <a:schemeClr val="accent2"/>
                </a:solidFill>
              </a:rPr>
              <a:t>Overall Collision Claims Per 100 Insured Vehicles</a:t>
            </a:r>
            <a:endParaRPr lang="en-US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blackWhite">
          <a:xfrm>
            <a:off x="499602" y="5674959"/>
            <a:ext cx="8382000" cy="59131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en-US" altLang="en-US" sz="18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When people are out of work, they drive less. When they get jobs,</a:t>
            </a:r>
            <a:br>
              <a:rPr lang="en-US" altLang="en-US" sz="1800" b="1" dirty="0" smtClean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en-US" altLang="en-US" sz="18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they </a:t>
            </a:r>
            <a:r>
              <a:rPr lang="en-US" altLang="en-US" sz="1800" b="1" dirty="0">
                <a:solidFill>
                  <a:schemeClr val="bg1"/>
                </a:solidFill>
                <a:cs typeface="Arial" panose="020B0604020202020204" pitchFamily="34" charset="0"/>
              </a:rPr>
              <a:t>d</a:t>
            </a:r>
            <a:r>
              <a:rPr lang="en-US" altLang="en-US" sz="18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rive to work, helping </a:t>
            </a:r>
            <a:r>
              <a:rPr lang="en-US" altLang="en-US" sz="1800" b="1" dirty="0">
                <a:solidFill>
                  <a:schemeClr val="bg1"/>
                </a:solidFill>
                <a:cs typeface="Arial" panose="020B0604020202020204" pitchFamily="34" charset="0"/>
              </a:rPr>
              <a:t>d</a:t>
            </a:r>
            <a:r>
              <a:rPr lang="en-US" altLang="en-US" sz="18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rive </a:t>
            </a:r>
            <a:r>
              <a:rPr lang="en-US" altLang="en-US" sz="1800" b="1" dirty="0">
                <a:solidFill>
                  <a:schemeClr val="bg1"/>
                </a:solidFill>
                <a:cs typeface="Arial" panose="020B0604020202020204" pitchFamily="34" charset="0"/>
              </a:rPr>
              <a:t>c</a:t>
            </a:r>
            <a:r>
              <a:rPr lang="en-US" altLang="en-US" sz="18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laim </a:t>
            </a:r>
            <a:r>
              <a:rPr lang="en-US" altLang="en-US" sz="1800" b="1" dirty="0">
                <a:solidFill>
                  <a:schemeClr val="bg1"/>
                </a:solidFill>
                <a:cs typeface="Arial" panose="020B0604020202020204" pitchFamily="34" charset="0"/>
              </a:rPr>
              <a:t>f</a:t>
            </a:r>
            <a:r>
              <a:rPr lang="en-US" altLang="en-US" sz="18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requency </a:t>
            </a:r>
            <a:r>
              <a:rPr lang="en-US" altLang="en-US" sz="1800" b="1" dirty="0">
                <a:solidFill>
                  <a:schemeClr val="bg1"/>
                </a:solidFill>
                <a:cs typeface="Arial" panose="020B0604020202020204" pitchFamily="34" charset="0"/>
              </a:rPr>
              <a:t>h</a:t>
            </a:r>
            <a:r>
              <a:rPr lang="en-US" altLang="en-US" sz="18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igher.</a:t>
            </a:r>
            <a:endParaRPr lang="en-US" altLang="en-US" sz="18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grayWhite">
          <a:xfrm>
            <a:off x="2438400" y="2202425"/>
            <a:ext cx="1022555" cy="3392804"/>
          </a:xfrm>
          <a:prstGeom prst="rect">
            <a:avLst/>
          </a:prstGeom>
          <a:noFill/>
          <a:ln w="2857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TextBox 1"/>
          <p:cNvSpPr txBox="1"/>
          <p:nvPr/>
        </p:nvSpPr>
        <p:spPr>
          <a:xfrm>
            <a:off x="2438400" y="2202425"/>
            <a:ext cx="1061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Recession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38353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594" name="Rectangle 2"/>
          <p:cNvSpPr>
            <a:spLocks noGrp="1" noChangeArrowheads="1"/>
          </p:cNvSpPr>
          <p:nvPr>
            <p:ph type="ctrTitle" idx="4294967295"/>
          </p:nvPr>
        </p:nvSpPr>
        <p:spPr bwMode="blackWhite">
          <a:xfrm>
            <a:off x="463521" y="2281040"/>
            <a:ext cx="8291513" cy="1065842"/>
          </a:xfrm>
          <a:solidFill>
            <a:schemeClr val="accent1"/>
          </a:solidFill>
          <a:ln w="12700" cap="flat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5000"/>
              </a:spcBef>
              <a:buClr>
                <a:srgbClr val="FF6801"/>
              </a:buClr>
              <a:buFont typeface="Wingdings" panose="05000000000000000000" pitchFamily="2" charset="2"/>
              <a:buNone/>
            </a:pPr>
            <a:r>
              <a:rPr lang="en-US" altLang="en-US" sz="3200" dirty="0" smtClean="0">
                <a:solidFill>
                  <a:schemeClr val="bg1"/>
                </a:solidFill>
                <a:cs typeface="Arial" panose="020B0604020202020204" pitchFamily="34" charset="0"/>
              </a:rPr>
              <a:t>Growth of Homeowners/Renters Exposures</a:t>
            </a:r>
            <a:endParaRPr lang="en-US" altLang="en-US" sz="32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32099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endParaRPr lang="en-US" sz="180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0422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900" smtClean="0">
                <a:solidFill>
                  <a:srgbClr val="FFFFFF"/>
                </a:solidFill>
              </a:rPr>
              <a:t>12/01/09 - 9pm</a:t>
            </a:r>
          </a:p>
        </p:txBody>
      </p:sp>
      <p:sp>
        <p:nvSpPr>
          <p:cNvPr id="60423" name="TextBox 4"/>
          <p:cNvSpPr txBox="1">
            <a:spLocks noChangeArrowheads="1"/>
          </p:cNvSpPr>
          <p:nvPr/>
        </p:nvSpPr>
        <p:spPr bwMode="auto">
          <a:xfrm>
            <a:off x="8534400" y="6248400"/>
            <a:ext cx="533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fld id="{7BC33E02-CA9F-4C21-95D9-C6254489BA12}" type="slidenum">
              <a:rPr lang="en-US" altLang="en-US" sz="1200"/>
              <a:pPr algn="r"/>
              <a:t>43</a:t>
            </a:fld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1941371600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158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8594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10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12/01/09 - 9pm</a:t>
            </a:r>
          </a:p>
        </p:txBody>
      </p:sp>
      <p:sp>
        <p:nvSpPr>
          <p:cNvPr id="13317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CC844C-F7CF-495C-870B-6E498E1C0FB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44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269" name="Rectangle 2"/>
          <p:cNvSpPr>
            <a:spLocks noChangeArrowheads="1"/>
          </p:cNvSpPr>
          <p:nvPr/>
        </p:nvSpPr>
        <p:spPr bwMode="black">
          <a:xfrm>
            <a:off x="347663" y="1266825"/>
            <a:ext cx="8534400" cy="220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143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1600" b="1">
                <a:solidFill>
                  <a:srgbClr val="225A7A"/>
                </a:solidFill>
                <a:latin typeface="Arial" charset="0"/>
                <a:cs typeface="Arial" charset="0"/>
              </a:rPr>
              <a:t>(Millions of Units)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title"/>
          </p:nvPr>
        </p:nvSpPr>
        <p:spPr>
          <a:xfrm>
            <a:off x="268771" y="95345"/>
            <a:ext cx="7400925" cy="860425"/>
          </a:xfrm>
        </p:spPr>
        <p:txBody>
          <a:bodyPr/>
          <a:lstStyle/>
          <a:p>
            <a:r>
              <a:rPr lang="en-US" dirty="0" smtClean="0"/>
              <a:t>Forecast: Continued Growth in Private Housing Unit Starts, 1995-2019F</a:t>
            </a:r>
          </a:p>
        </p:txBody>
      </p:sp>
      <p:graphicFrame>
        <p:nvGraphicFramePr>
          <p:cNvPr id="11266" name="Object 4"/>
          <p:cNvGraphicFramePr>
            <a:graphicFrameLocks noChangeAspect="1"/>
          </p:cNvGraphicFramePr>
          <p:nvPr>
            <p:extLst/>
          </p:nvPr>
        </p:nvGraphicFramePr>
        <p:xfrm>
          <a:off x="268771" y="1122363"/>
          <a:ext cx="8656637" cy="431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83907" name="Chart" r:id="rId4" imgW="7829485" imgH="4105417" progId="MSGraph.Chart.8">
                  <p:embed followColorScheme="full"/>
                </p:oleObj>
              </mc:Choice>
              <mc:Fallback>
                <p:oleObj name="Chart" r:id="rId4" imgW="7829485" imgH="4105417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268771" y="1122363"/>
                        <a:ext cx="8656637" cy="431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Rectangle 5"/>
          <p:cNvSpPr>
            <a:spLocks noChangeArrowheads="1"/>
          </p:cNvSpPr>
          <p:nvPr/>
        </p:nvSpPr>
        <p:spPr bwMode="auto">
          <a:xfrm>
            <a:off x="0" y="6580378"/>
            <a:ext cx="8772211" cy="282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5760" tIns="0" rIns="0" bIns="137160" anchor="b">
            <a:spAutoFit/>
          </a:bodyPr>
          <a:lstStyle/>
          <a:p>
            <a:pPr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itchFamily="2" charset="2"/>
              <a:buNone/>
            </a:pP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Sources: 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US </a:t>
            </a: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Department of 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Commerce (history); </a:t>
            </a: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Blue Chip Economic Indicators 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(3/2016), forecasts; </a:t>
            </a: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Insurance Information Institute.</a:t>
            </a:r>
          </a:p>
        </p:txBody>
      </p:sp>
      <p:sp>
        <p:nvSpPr>
          <p:cNvPr id="1915910" name="Rectangle 6"/>
          <p:cNvSpPr>
            <a:spLocks noChangeArrowheads="1"/>
          </p:cNvSpPr>
          <p:nvPr/>
        </p:nvSpPr>
        <p:spPr bwMode="blackWhite">
          <a:xfrm>
            <a:off x="327991" y="5437188"/>
            <a:ext cx="8597417" cy="1039812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 fontAlgn="base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</a:pPr>
            <a:r>
              <a:rPr lang="en-US" b="1" dirty="0">
                <a:solidFill>
                  <a:srgbClr val="FFFFFF"/>
                </a:solidFill>
                <a:latin typeface="Arial" charset="0"/>
                <a:cs typeface="Arial" charset="0"/>
              </a:rPr>
              <a:t>Housing </a:t>
            </a:r>
            <a:r>
              <a:rPr lang="en-US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starts </a:t>
            </a:r>
            <a:r>
              <a:rPr lang="en-US" b="1" dirty="0">
                <a:solidFill>
                  <a:srgbClr val="FFFFFF"/>
                </a:solidFill>
                <a:latin typeface="Arial" charset="0"/>
                <a:cs typeface="Arial" charset="0"/>
              </a:rPr>
              <a:t>a</a:t>
            </a:r>
            <a:r>
              <a:rPr lang="en-US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re </a:t>
            </a:r>
            <a:r>
              <a:rPr lang="en-US" b="1" dirty="0">
                <a:solidFill>
                  <a:srgbClr val="FFFFFF"/>
                </a:solidFill>
                <a:latin typeface="Arial" charset="0"/>
                <a:cs typeface="Arial" charset="0"/>
              </a:rPr>
              <a:t>c</a:t>
            </a:r>
            <a:r>
              <a:rPr lang="en-US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limbing </a:t>
            </a:r>
            <a:r>
              <a:rPr lang="en-US" b="1" dirty="0">
                <a:solidFill>
                  <a:srgbClr val="FFFFFF"/>
                </a:solidFill>
                <a:latin typeface="Arial" charset="0"/>
                <a:cs typeface="Arial" charset="0"/>
              </a:rPr>
              <a:t>s</a:t>
            </a:r>
            <a:r>
              <a:rPr lang="en-US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lowly</a:t>
            </a:r>
            <a:r>
              <a:rPr lang="en-US" b="1" dirty="0">
                <a:solidFill>
                  <a:srgbClr val="FFFFFF"/>
                </a:solidFill>
                <a:latin typeface="Arial" charset="0"/>
                <a:cs typeface="Arial" charset="0"/>
              </a:rPr>
              <a:t>. </a:t>
            </a:r>
            <a:r>
              <a:rPr lang="en-US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Recently, the fastest growth is in multi-unit </a:t>
            </a:r>
            <a:r>
              <a:rPr lang="en-US" b="1" dirty="0">
                <a:solidFill>
                  <a:srgbClr val="FFFFFF"/>
                </a:solidFill>
                <a:latin typeface="Arial" charset="0"/>
                <a:cs typeface="Arial" charset="0"/>
              </a:rPr>
              <a:t>r</a:t>
            </a:r>
            <a:r>
              <a:rPr lang="en-US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esidences</a:t>
            </a:r>
            <a:r>
              <a:rPr lang="en-US" b="1" dirty="0">
                <a:solidFill>
                  <a:srgbClr val="FFFFFF"/>
                </a:solidFill>
                <a:latin typeface="Arial" charset="0"/>
                <a:cs typeface="Arial" charset="0"/>
              </a:rPr>
              <a:t>. </a:t>
            </a:r>
            <a:r>
              <a:rPr lang="en-US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Personal lines exposure will grow, and commercial insurers </a:t>
            </a:r>
            <a:r>
              <a:rPr lang="en-US" b="1" dirty="0">
                <a:solidFill>
                  <a:srgbClr val="FFFFFF"/>
                </a:solidFill>
                <a:latin typeface="Arial" charset="0"/>
                <a:cs typeface="Arial" charset="0"/>
              </a:rPr>
              <a:t>with </a:t>
            </a:r>
            <a:r>
              <a:rPr lang="en-US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Workers Comp, Construction </a:t>
            </a:r>
            <a:r>
              <a:rPr lang="en-US" b="1" dirty="0">
                <a:solidFill>
                  <a:srgbClr val="FFFFFF"/>
                </a:solidFill>
                <a:latin typeface="Arial" charset="0"/>
                <a:cs typeface="Arial" charset="0"/>
              </a:rPr>
              <a:t>r</a:t>
            </a:r>
            <a:r>
              <a:rPr lang="en-US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isk exposure and Surety also benefit.</a:t>
            </a:r>
            <a:endParaRPr lang="en-US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915917" name="AutoShape 13"/>
          <p:cNvSpPr>
            <a:spLocks noChangeArrowheads="1"/>
          </p:cNvSpPr>
          <p:nvPr/>
        </p:nvSpPr>
        <p:spPr bwMode="blackWhite">
          <a:xfrm>
            <a:off x="1622647" y="3692525"/>
            <a:ext cx="2478088" cy="1173163"/>
          </a:xfrm>
          <a:prstGeom prst="wedgeRectCallout">
            <a:avLst>
              <a:gd name="adj1" fmla="val 98064"/>
              <a:gd name="adj2" fmla="val 31925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400" b="1">
                <a:solidFill>
                  <a:srgbClr val="FFFFFF"/>
                </a:solidFill>
                <a:latin typeface="Arial" charset="0"/>
                <a:cs typeface="Arial" charset="0"/>
              </a:rPr>
              <a:t>Housing unit starts plunged 72% from 2005-2009, down 1.49 million, to lowest level since records began in 1959</a:t>
            </a:r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blackWhite">
          <a:xfrm>
            <a:off x="5251849" y="1135158"/>
            <a:ext cx="3037359" cy="774699"/>
          </a:xfrm>
          <a:prstGeom prst="wedgeRectCallout">
            <a:avLst>
              <a:gd name="adj1" fmla="val 34091"/>
              <a:gd name="adj2" fmla="val 149581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Rising mortgage rates could dampen the demand for new residential construction</a:t>
            </a:r>
            <a:endParaRPr lang="en-US" sz="16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22657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15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15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15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5910" grpId="0" animBg="1"/>
      <p:bldP spid="1915917" grpId="0" animBg="1"/>
      <p:bldP spid="12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4885" y="1160688"/>
            <a:ext cx="7599664" cy="54957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4885" y="147863"/>
            <a:ext cx="6593963" cy="860425"/>
          </a:xfrm>
        </p:spPr>
        <p:txBody>
          <a:bodyPr/>
          <a:lstStyle/>
          <a:p>
            <a:r>
              <a:rPr lang="en-US" dirty="0" smtClean="0"/>
              <a:t>Giant Age Cohort (</a:t>
            </a:r>
            <a:r>
              <a:rPr lang="en-US" dirty="0" err="1" smtClean="0"/>
              <a:t>Millenials</a:t>
            </a:r>
            <a:r>
              <a:rPr lang="en-US" dirty="0" smtClean="0"/>
              <a:t>) Is Approaching Home-Buying Stage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2043-7E31-4A53-BD33-72A88E682172}" type="slidenum">
              <a:rPr lang="en-GB" smtClean="0"/>
              <a:pPr/>
              <a:t>45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439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5258" y="1137162"/>
            <a:ext cx="8095817" cy="5352128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5258" y="109639"/>
            <a:ext cx="6908595" cy="860425"/>
          </a:xfrm>
        </p:spPr>
        <p:txBody>
          <a:bodyPr/>
          <a:lstStyle/>
          <a:p>
            <a:r>
              <a:rPr lang="en-US" dirty="0" smtClean="0"/>
              <a:t>Growth in Number of Households</a:t>
            </a:r>
            <a:br>
              <a:rPr lang="en-US" dirty="0" smtClean="0"/>
            </a:br>
            <a:r>
              <a:rPr lang="en-US" dirty="0" smtClean="0"/>
              <a:t>=&gt; Increased Demand for Housing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D2043-7E31-4A53-BD33-72A88E682172}" type="slidenum">
              <a:rPr lang="en-GB" smtClean="0"/>
              <a:pPr/>
              <a:t>46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346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chemeClr val="bg1"/>
                </a:solidFill>
              </a:rPr>
              <a:t>12/01/09 - 9pm</a:t>
            </a:r>
          </a:p>
        </p:txBody>
      </p:sp>
      <p:sp>
        <p:nvSpPr>
          <p:cNvPr id="13315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chemeClr val="bg1"/>
                </a:solidFill>
              </a:rPr>
              <a:t>eSlide – P6466 – The Financial Crisis and the Future of the P/C</a:t>
            </a:r>
          </a:p>
        </p:txBody>
      </p:sp>
      <p:sp>
        <p:nvSpPr>
          <p:cNvPr id="13316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D0193DCE-8819-4B57-8403-79021E3107B4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47</a:t>
            </a:fld>
            <a:endParaRPr lang="en-US" altLang="en-US" sz="900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1813" y="128588"/>
            <a:ext cx="7153275" cy="990600"/>
          </a:xfrm>
        </p:spPr>
        <p:txBody>
          <a:bodyPr/>
          <a:lstStyle/>
          <a:p>
            <a:r>
              <a:rPr lang="en-US" altLang="en-US" sz="2200" dirty="0" smtClean="0">
                <a:latin typeface="Arial" panose="020B0604020202020204" pitchFamily="34" charset="0"/>
              </a:rPr>
              <a:t>Number of Owner-Occupied &amp; Renter-Occupied Housing Units, US, Quarterly, 1990:Q1-2015:Q4</a:t>
            </a:r>
          </a:p>
        </p:txBody>
      </p:sp>
      <p:graphicFrame>
        <p:nvGraphicFramePr>
          <p:cNvPr id="13318" name="Object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724807596"/>
              </p:ext>
            </p:extLst>
          </p:nvPr>
        </p:nvGraphicFramePr>
        <p:xfrm>
          <a:off x="284982" y="1420381"/>
          <a:ext cx="8358187" cy="45872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60383" name="Chart" r:id="rId4" imgW="7096230" imgH="4876942" progId="MSGraph.Chart.8">
                  <p:embed followColorScheme="full"/>
                </p:oleObj>
              </mc:Choice>
              <mc:Fallback>
                <p:oleObj name="Chart" r:id="rId4" imgW="7096230" imgH="4876942" progId="MSGraph.Chart.8">
                  <p:embed followColorScheme="full"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982" y="1420381"/>
                        <a:ext cx="8358187" cy="45872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9" name="Rectangle 8"/>
          <p:cNvSpPr>
            <a:spLocks noChangeArrowheads="1"/>
          </p:cNvSpPr>
          <p:nvPr/>
        </p:nvSpPr>
        <p:spPr bwMode="auto">
          <a:xfrm>
            <a:off x="0" y="6575425"/>
            <a:ext cx="8682038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US Census Bureau at</a:t>
            </a:r>
            <a:r>
              <a:rPr lang="en-US" altLang="en-US" sz="1100" dirty="0">
                <a:hlinkClick r:id="rId6"/>
              </a:rPr>
              <a:t> </a:t>
            </a:r>
            <a:r>
              <a:rPr lang="en-US" altLang="en-US" sz="1100" dirty="0">
                <a:hlinkClick r:id="rId7"/>
              </a:rPr>
              <a:t>http://www.census.gov/housing/hvs/data/histtabs.html </a:t>
            </a:r>
            <a:r>
              <a:rPr lang="en-US" altLang="en-US" sz="1100" dirty="0"/>
              <a:t>, Table 8; Insurance Information Institute.</a:t>
            </a: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blackWhite">
          <a:xfrm>
            <a:off x="461963" y="5886084"/>
            <a:ext cx="8220075" cy="67718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5000"/>
              </a:lnSpc>
              <a:spcBef>
                <a:spcPct val="25000"/>
              </a:spcBef>
              <a:buClrTx/>
              <a:buNone/>
            </a:pPr>
            <a:r>
              <a:rPr lang="en-US" altLang="en-US" sz="1400" b="1" dirty="0">
                <a:solidFill>
                  <a:srgbClr val="FFFFFF"/>
                </a:solidFill>
              </a:rPr>
              <a:t>Since 2004 the number of renter-occupied housing units has grown</a:t>
            </a:r>
            <a:br>
              <a:rPr lang="en-US" altLang="en-US" sz="1400" b="1" dirty="0">
                <a:solidFill>
                  <a:srgbClr val="FFFFFF"/>
                </a:solidFill>
              </a:rPr>
            </a:br>
            <a:r>
              <a:rPr lang="en-US" altLang="en-US" sz="1400" b="1" dirty="0">
                <a:solidFill>
                  <a:srgbClr val="FFFFFF"/>
                </a:solidFill>
              </a:rPr>
              <a:t>by over 10 million units (+31.5</a:t>
            </a:r>
            <a:r>
              <a:rPr lang="en-US" altLang="en-US" sz="1400" b="1" dirty="0" smtClean="0">
                <a:solidFill>
                  <a:srgbClr val="FFFFFF"/>
                </a:solidFill>
              </a:rPr>
              <a:t>%), but there </a:t>
            </a:r>
            <a:r>
              <a:rPr lang="en-US" altLang="en-US" sz="1400" b="1" dirty="0">
                <a:solidFill>
                  <a:srgbClr val="FFFFFF"/>
                </a:solidFill>
              </a:rPr>
              <a:t>has been no growth in the number of owner-occupied housing units in nearly 10 years</a:t>
            </a:r>
            <a:r>
              <a:rPr lang="en-US" altLang="en-US" sz="1400" b="1" dirty="0" smtClean="0">
                <a:solidFill>
                  <a:srgbClr val="FFFFFF"/>
                </a:solidFill>
              </a:rPr>
              <a:t>. When </a:t>
            </a:r>
            <a:r>
              <a:rPr lang="en-US" altLang="en-US" sz="1400" b="1" dirty="0">
                <a:solidFill>
                  <a:srgbClr val="FFFFFF"/>
                </a:solidFill>
              </a:rPr>
              <a:t>will this end?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13322" name="Slide Number Placeholder 1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D0555EF6-B2FD-43EC-943F-7EE0A50FE485}" type="slidenum">
              <a:rPr lang="en-US" altLang="en-US" sz="900" smtClean="0">
                <a:solidFill>
                  <a:srgbClr val="000000"/>
                </a:solidFill>
              </a:rPr>
              <a:pPr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47</a:t>
            </a:fld>
            <a:endParaRPr lang="en-US" altLang="en-US" sz="900" smtClean="0">
              <a:solidFill>
                <a:srgbClr val="000000"/>
              </a:solidFill>
            </a:endParaRPr>
          </a:p>
        </p:txBody>
      </p:sp>
      <p:sp>
        <p:nvSpPr>
          <p:cNvPr id="13323" name="TextBox 1"/>
          <p:cNvSpPr txBox="1">
            <a:spLocks noChangeArrowheads="1"/>
          </p:cNvSpPr>
          <p:nvPr/>
        </p:nvSpPr>
        <p:spPr bwMode="auto">
          <a:xfrm>
            <a:off x="6930053" y="1058496"/>
            <a:ext cx="241059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/>
              <a:t>Millions of Owner-Occupied </a:t>
            </a:r>
            <a:r>
              <a:rPr lang="en-US" altLang="en-US" sz="1600" b="1" dirty="0" smtClean="0"/>
              <a:t>Housing </a:t>
            </a:r>
            <a:r>
              <a:rPr lang="en-US" altLang="en-US" sz="1600" b="1" dirty="0"/>
              <a:t>Units</a:t>
            </a:r>
          </a:p>
        </p:txBody>
      </p:sp>
      <p:sp>
        <p:nvSpPr>
          <p:cNvPr id="16" name="AutoShape 38"/>
          <p:cNvSpPr>
            <a:spLocks noChangeArrowheads="1"/>
          </p:cNvSpPr>
          <p:nvPr/>
        </p:nvSpPr>
        <p:spPr bwMode="blackWhite">
          <a:xfrm>
            <a:off x="936523" y="1992679"/>
            <a:ext cx="2822575" cy="914400"/>
          </a:xfrm>
          <a:prstGeom prst="wedgeRectCallout">
            <a:avLst>
              <a:gd name="adj1" fmla="val 91081"/>
              <a:gd name="adj2" fmla="val 17847"/>
            </a:avLst>
          </a:prstGeom>
          <a:solidFill>
            <a:schemeClr val="accent6"/>
          </a:soli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600" b="1" dirty="0">
                <a:solidFill>
                  <a:schemeClr val="bg1"/>
                </a:solidFill>
                <a:latin typeface="Arial" charset="0"/>
                <a:cs typeface="+mn-cs"/>
              </a:rPr>
              <a:t>Number of owner-occupied units has been stuck at</a:t>
            </a:r>
            <a:br>
              <a:rPr lang="en-US" sz="1600" b="1" dirty="0">
                <a:solidFill>
                  <a:schemeClr val="bg1"/>
                </a:solidFill>
                <a:latin typeface="Arial" charset="0"/>
                <a:cs typeface="+mn-cs"/>
              </a:rPr>
            </a:br>
            <a:r>
              <a:rPr lang="en-US" sz="1600" b="1" dirty="0">
                <a:solidFill>
                  <a:schemeClr val="bg1"/>
                </a:solidFill>
                <a:latin typeface="Arial" charset="0"/>
                <a:cs typeface="+mn-cs"/>
              </a:rPr>
              <a:t>roughly 75 million units since 2005:Q4 </a:t>
            </a: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284982" y="1058495"/>
            <a:ext cx="241059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/>
              <a:t>Millions of </a:t>
            </a:r>
            <a:r>
              <a:rPr lang="en-US" altLang="en-US" sz="1600" b="1" dirty="0" smtClean="0"/>
              <a:t>Renter-Occupied Housing </a:t>
            </a:r>
            <a:r>
              <a:rPr lang="en-US" altLang="en-US" sz="1600" b="1" dirty="0"/>
              <a:t>Units</a:t>
            </a:r>
          </a:p>
        </p:txBody>
      </p:sp>
      <p:sp>
        <p:nvSpPr>
          <p:cNvPr id="17" name="AutoShape 38"/>
          <p:cNvSpPr>
            <a:spLocks noChangeArrowheads="1"/>
          </p:cNvSpPr>
          <p:nvPr/>
        </p:nvSpPr>
        <p:spPr bwMode="blackWhite">
          <a:xfrm>
            <a:off x="3759098" y="3605665"/>
            <a:ext cx="1752600" cy="685800"/>
          </a:xfrm>
          <a:prstGeom prst="wedgeRectCallout">
            <a:avLst>
              <a:gd name="adj1" fmla="val 14455"/>
              <a:gd name="adj2" fmla="val 150721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>
                <a:solidFill>
                  <a:schemeClr val="bg1"/>
                </a:solidFill>
                <a:latin typeface="Arial" charset="0"/>
                <a:cs typeface="+mn-cs"/>
              </a:rPr>
              <a:t>Trough in 2004:Q2 at 32.61 million units.</a:t>
            </a:r>
          </a:p>
        </p:txBody>
      </p:sp>
      <p:sp>
        <p:nvSpPr>
          <p:cNvPr id="18" name="AutoShape 38"/>
          <p:cNvSpPr>
            <a:spLocks noChangeArrowheads="1"/>
          </p:cNvSpPr>
          <p:nvPr/>
        </p:nvSpPr>
        <p:spPr bwMode="blackWhite">
          <a:xfrm>
            <a:off x="5841821" y="4591675"/>
            <a:ext cx="2176463" cy="648921"/>
          </a:xfrm>
          <a:prstGeom prst="wedgeRectCallout">
            <a:avLst>
              <a:gd name="adj1" fmla="val 49351"/>
              <a:gd name="adj2" fmla="val -318584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>
                <a:solidFill>
                  <a:schemeClr val="bg1"/>
                </a:solidFill>
                <a:latin typeface="Arial" charset="0"/>
                <a:cs typeface="+mn-cs"/>
              </a:rPr>
              <a:t>Latest renter-occupied was 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  <a:cs typeface="+mn-cs"/>
              </a:rPr>
              <a:t>42.58 </a:t>
            </a:r>
            <a:r>
              <a:rPr lang="en-US" sz="1400" b="1" dirty="0">
                <a:solidFill>
                  <a:schemeClr val="bg1"/>
                </a:solidFill>
                <a:latin typeface="Arial" charset="0"/>
                <a:cs typeface="+mn-cs"/>
              </a:rPr>
              <a:t>million units in 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  <a:cs typeface="+mn-cs"/>
              </a:rPr>
              <a:t>2015:Q4.</a:t>
            </a:r>
            <a:endParaRPr lang="en-US" sz="1400" b="1" dirty="0">
              <a:solidFill>
                <a:schemeClr val="bg1"/>
              </a:solidFill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680654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  <p:bldP spid="18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0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</a:p>
        </p:txBody>
      </p:sp>
      <p:sp>
        <p:nvSpPr>
          <p:cNvPr id="1028" name="Rectangle 10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eSlide – P6466 – The Financial Crisis and the Future of the P/C</a:t>
            </a:r>
          </a:p>
        </p:txBody>
      </p:sp>
      <p:sp>
        <p:nvSpPr>
          <p:cNvPr id="1029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73EFD8-D77A-4291-B294-2FFBD0339096}" type="slidenum">
              <a:rPr lang="en-US" smtClean="0"/>
              <a:pPr>
                <a:defRPr/>
              </a:pPr>
              <a:t>48</a:t>
            </a:fld>
            <a:endParaRPr lang="en-US" dirty="0" smtClean="0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I.I.I. Poll: Renters Insurance</a:t>
            </a:r>
            <a:endParaRPr lang="en-US" altLang="en-US" baseline="30000" smtClean="0">
              <a:latin typeface="Arial" panose="020B0604020202020204" pitchFamily="34" charset="0"/>
            </a:endParaRPr>
          </a:p>
        </p:txBody>
      </p:sp>
      <p:sp>
        <p:nvSpPr>
          <p:cNvPr id="15366" name="Rectangle 3"/>
          <p:cNvSpPr>
            <a:spLocks noChangeArrowheads="1"/>
          </p:cNvSpPr>
          <p:nvPr/>
        </p:nvSpPr>
        <p:spPr bwMode="auto">
          <a:xfrm>
            <a:off x="0" y="6578600"/>
            <a:ext cx="863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/>
              <a:t>Source: Insurance Information Institute Annual </a:t>
            </a:r>
            <a:r>
              <a:rPr lang="en-US" altLang="en-US" sz="1100" i="1"/>
              <a:t>Pulse</a:t>
            </a:r>
            <a:r>
              <a:rPr lang="en-US" altLang="en-US" sz="1100"/>
              <a:t> Survey.</a:t>
            </a:r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9548644"/>
              </p:ext>
            </p:extLst>
          </p:nvPr>
        </p:nvGraphicFramePr>
        <p:xfrm>
          <a:off x="285853" y="1727974"/>
          <a:ext cx="8641838" cy="40892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368" name="Rectangle 7"/>
          <p:cNvSpPr>
            <a:spLocks noChangeArrowheads="1"/>
          </p:cNvSpPr>
          <p:nvPr/>
        </p:nvSpPr>
        <p:spPr bwMode="black">
          <a:xfrm>
            <a:off x="347663" y="1266825"/>
            <a:ext cx="82216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None/>
            </a:pPr>
            <a:r>
              <a:rPr lang="pt-BR" altLang="en-US" sz="2000" b="1" dirty="0">
                <a:solidFill>
                  <a:srgbClr val="225A7A"/>
                </a:solidFill>
              </a:rPr>
              <a:t>Percentage of Renters Who Have Renters Insurance, 2011-2015</a:t>
            </a:r>
            <a:endParaRPr lang="en-US" altLang="en-US" sz="2000" b="1" dirty="0">
              <a:solidFill>
                <a:srgbClr val="225A7A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blackWhite">
          <a:xfrm>
            <a:off x="681038" y="5891213"/>
            <a:ext cx="7824787" cy="503237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1800" b="1" dirty="0">
                <a:solidFill>
                  <a:srgbClr val="FFFFFF"/>
                </a:solidFill>
              </a:rPr>
              <a:t>Percentage Of Renters With Renters Insurance </a:t>
            </a:r>
            <a:r>
              <a:rPr lang="en-US" altLang="en-US" sz="1800" b="1" dirty="0" smtClean="0">
                <a:solidFill>
                  <a:srgbClr val="FFFFFF"/>
                </a:solidFill>
              </a:rPr>
              <a:t>Continues to Increase.</a:t>
            </a:r>
            <a:endParaRPr lang="en-US" altLang="en-US" sz="18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57829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59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>
              <a:lnSpc>
                <a:spcPct val="85000"/>
              </a:lnSpc>
              <a:spcBef>
                <a:spcPct val="20000"/>
              </a:spcBef>
            </a:pPr>
            <a:fld id="{FB4FC32C-87B1-44C7-8DC7-77CCE9CCF57C}" type="slidenum">
              <a:rPr lang="en-US" sz="900">
                <a:solidFill>
                  <a:schemeClr val="bg1"/>
                </a:solidFill>
              </a:rPr>
              <a:pPr algn="r" eaLnBrk="0" hangingPunct="0">
                <a:lnSpc>
                  <a:spcPct val="85000"/>
                </a:lnSpc>
                <a:spcBef>
                  <a:spcPct val="20000"/>
                </a:spcBef>
              </a:pPr>
              <a:t>49</a:t>
            </a:fld>
            <a:endParaRPr lang="en-US" sz="900">
              <a:solidFill>
                <a:schemeClr val="bg1"/>
              </a:solidFill>
            </a:endParaRPr>
          </a:p>
        </p:txBody>
      </p:sp>
      <p:pic>
        <p:nvPicPr>
          <p:cNvPr id="96260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24102" name="Rectangle 6"/>
          <p:cNvSpPr>
            <a:spLocks noChangeArrowheads="1"/>
          </p:cNvSpPr>
          <p:nvPr/>
        </p:nvSpPr>
        <p:spPr bwMode="blackWhite">
          <a:xfrm>
            <a:off x="487465" y="2069588"/>
            <a:ext cx="8239125" cy="1627342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/>
          <a:p>
            <a:pPr algn="ctr" defTabSz="114300">
              <a:lnSpc>
                <a:spcPct val="95000"/>
              </a:lnSpc>
              <a:spcBef>
                <a:spcPct val="25000"/>
              </a:spcBef>
            </a:pPr>
            <a:r>
              <a:rPr lang="en-US" sz="4000" b="1" dirty="0" smtClean="0">
                <a:solidFill>
                  <a:srgbClr val="FFFFFF"/>
                </a:solidFill>
              </a:rPr>
              <a:t>Catastrophes &amp; </a:t>
            </a:r>
            <a:r>
              <a:rPr lang="en-US" sz="4000" b="1" dirty="0">
                <a:solidFill>
                  <a:srgbClr val="FFFFFF"/>
                </a:solidFill>
              </a:rPr>
              <a:t>U.S</a:t>
            </a:r>
            <a:r>
              <a:rPr lang="en-US" sz="4000" b="1" dirty="0" smtClean="0">
                <a:solidFill>
                  <a:srgbClr val="FFFFFF"/>
                </a:solidFill>
              </a:rPr>
              <a:t>. Insured Catastrophe Losses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49112-2361-4913-9798-B6AEBB59A8D4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23290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2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410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1404" y="136246"/>
            <a:ext cx="6921230" cy="860425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</a:rPr>
              <a:t>P/C Industry Net Income After Taxes</a:t>
            </a:r>
            <a:br>
              <a:rPr lang="en-US" dirty="0" smtClean="0">
                <a:latin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</a:rPr>
              <a:t>1991–2015 (Est.)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842189" y="1118274"/>
            <a:ext cx="2374900" cy="208736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 marL="198438" indent="-1984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6801"/>
              </a:buClr>
              <a:buFont typeface="Wingdings" panose="05000000000000000000" pitchFamily="2" charset="2"/>
              <a:buChar char="n"/>
            </a:pPr>
            <a:r>
              <a:rPr lang="en-US" sz="1200" dirty="0" smtClean="0">
                <a:solidFill>
                  <a:srgbClr val="000000"/>
                </a:solidFill>
              </a:rPr>
              <a:t>2006 </a:t>
            </a:r>
            <a:r>
              <a:rPr lang="en-US" sz="1200" dirty="0">
                <a:solidFill>
                  <a:srgbClr val="000000"/>
                </a:solidFill>
              </a:rPr>
              <a:t>ROE = 12.7%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6801"/>
              </a:buClr>
              <a:buFont typeface="Wingdings" panose="05000000000000000000" pitchFamily="2" charset="2"/>
              <a:buChar char="n"/>
            </a:pPr>
            <a:r>
              <a:rPr lang="en-US" sz="1200" dirty="0">
                <a:solidFill>
                  <a:srgbClr val="000000"/>
                </a:solidFill>
              </a:rPr>
              <a:t>2007 ROE = 10.9%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6801"/>
              </a:buClr>
              <a:buFont typeface="Wingdings" panose="05000000000000000000" pitchFamily="2" charset="2"/>
              <a:buChar char="n"/>
            </a:pPr>
            <a:r>
              <a:rPr lang="en-US" sz="1200" dirty="0">
                <a:solidFill>
                  <a:srgbClr val="000000"/>
                </a:solidFill>
              </a:rPr>
              <a:t>2008 ROE = 0.1%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6801"/>
              </a:buClr>
              <a:buFont typeface="Wingdings" panose="05000000000000000000" pitchFamily="2" charset="2"/>
              <a:buChar char="n"/>
            </a:pPr>
            <a:r>
              <a:rPr lang="en-US" sz="1200" dirty="0">
                <a:solidFill>
                  <a:srgbClr val="000000"/>
                </a:solidFill>
              </a:rPr>
              <a:t>2009 ROE = 5.0%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6801"/>
              </a:buClr>
              <a:buFont typeface="Wingdings" panose="05000000000000000000" pitchFamily="2" charset="2"/>
              <a:buChar char="n"/>
            </a:pPr>
            <a:r>
              <a:rPr lang="en-US" sz="1200" dirty="0">
                <a:solidFill>
                  <a:srgbClr val="000000"/>
                </a:solidFill>
              </a:rPr>
              <a:t>2010 ROE = 6.6%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6801"/>
              </a:buClr>
              <a:buFont typeface="Wingdings" panose="05000000000000000000" pitchFamily="2" charset="2"/>
              <a:buChar char="n"/>
            </a:pPr>
            <a:r>
              <a:rPr lang="en-US" sz="1200" dirty="0">
                <a:solidFill>
                  <a:srgbClr val="000000"/>
                </a:solidFill>
              </a:rPr>
              <a:t>2011 ROAS</a:t>
            </a:r>
            <a:r>
              <a:rPr lang="en-US" sz="1200" baseline="30000" dirty="0">
                <a:solidFill>
                  <a:srgbClr val="000000"/>
                </a:solidFill>
              </a:rPr>
              <a:t>1</a:t>
            </a:r>
            <a:r>
              <a:rPr lang="en-US" sz="1200" dirty="0">
                <a:solidFill>
                  <a:srgbClr val="000000"/>
                </a:solidFill>
              </a:rPr>
              <a:t> = 3.5%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6801"/>
              </a:buClr>
              <a:buFont typeface="Wingdings" panose="05000000000000000000" pitchFamily="2" charset="2"/>
              <a:buChar char="n"/>
            </a:pPr>
            <a:r>
              <a:rPr lang="en-US" sz="1200" dirty="0">
                <a:solidFill>
                  <a:srgbClr val="000000"/>
                </a:solidFill>
              </a:rPr>
              <a:t>2012 ROAS</a:t>
            </a:r>
            <a:r>
              <a:rPr lang="en-US" sz="1200" baseline="30000" dirty="0">
                <a:solidFill>
                  <a:srgbClr val="000000"/>
                </a:solidFill>
              </a:rPr>
              <a:t>1</a:t>
            </a:r>
            <a:r>
              <a:rPr lang="en-US" sz="1200" dirty="0">
                <a:solidFill>
                  <a:srgbClr val="000000"/>
                </a:solidFill>
              </a:rPr>
              <a:t> = 5.9%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6801"/>
              </a:buClr>
              <a:buFont typeface="Wingdings" panose="05000000000000000000" pitchFamily="2" charset="2"/>
              <a:buChar char="n"/>
            </a:pPr>
            <a:r>
              <a:rPr lang="en-US" sz="1200" dirty="0" smtClean="0">
                <a:solidFill>
                  <a:srgbClr val="000000"/>
                </a:solidFill>
              </a:rPr>
              <a:t>2013 </a:t>
            </a:r>
            <a:r>
              <a:rPr lang="en-US" sz="1200" dirty="0">
                <a:solidFill>
                  <a:srgbClr val="000000"/>
                </a:solidFill>
              </a:rPr>
              <a:t>ROAS</a:t>
            </a:r>
            <a:r>
              <a:rPr lang="en-US" sz="1200" baseline="30000" dirty="0">
                <a:solidFill>
                  <a:srgbClr val="000000"/>
                </a:solidFill>
              </a:rPr>
              <a:t>1</a:t>
            </a:r>
            <a:r>
              <a:rPr lang="en-US" sz="1200" dirty="0">
                <a:solidFill>
                  <a:srgbClr val="000000"/>
                </a:solidFill>
              </a:rPr>
              <a:t> = </a:t>
            </a:r>
            <a:r>
              <a:rPr lang="en-US" sz="1200" dirty="0" smtClean="0">
                <a:solidFill>
                  <a:srgbClr val="000000"/>
                </a:solidFill>
              </a:rPr>
              <a:t>10.2%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6801"/>
              </a:buClr>
              <a:buFont typeface="Wingdings" panose="05000000000000000000" pitchFamily="2" charset="2"/>
              <a:buChar char="n"/>
            </a:pPr>
            <a:r>
              <a:rPr lang="en-US" sz="1200" dirty="0" smtClean="0">
                <a:solidFill>
                  <a:srgbClr val="000000"/>
                </a:solidFill>
              </a:rPr>
              <a:t>2014</a:t>
            </a:r>
            <a:r>
              <a:rPr lang="en-US" sz="1200" dirty="0">
                <a:solidFill>
                  <a:srgbClr val="000000"/>
                </a:solidFill>
              </a:rPr>
              <a:t> ROAS</a:t>
            </a:r>
            <a:r>
              <a:rPr lang="en-US" sz="1200" baseline="30000" dirty="0">
                <a:solidFill>
                  <a:srgbClr val="000000"/>
                </a:solidFill>
              </a:rPr>
              <a:t>1</a:t>
            </a:r>
            <a:r>
              <a:rPr lang="en-US" sz="1200" dirty="0">
                <a:solidFill>
                  <a:srgbClr val="000000"/>
                </a:solidFill>
              </a:rPr>
              <a:t> = </a:t>
            </a:r>
            <a:r>
              <a:rPr lang="en-US" sz="1200" dirty="0" smtClean="0">
                <a:solidFill>
                  <a:srgbClr val="000000"/>
                </a:solidFill>
              </a:rPr>
              <a:t>8.4%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6801"/>
              </a:buClr>
              <a:buFont typeface="Wingdings" panose="05000000000000000000" pitchFamily="2" charset="2"/>
              <a:buChar char="n"/>
            </a:pPr>
            <a:r>
              <a:rPr lang="en-US" sz="1200" dirty="0" smtClean="0">
                <a:solidFill>
                  <a:srgbClr val="000000"/>
                </a:solidFill>
              </a:rPr>
              <a:t>2015:H1 ROAS </a:t>
            </a:r>
            <a:r>
              <a:rPr lang="en-US" sz="1200" dirty="0">
                <a:solidFill>
                  <a:srgbClr val="000000"/>
                </a:solidFill>
              </a:rPr>
              <a:t>= </a:t>
            </a:r>
            <a:r>
              <a:rPr lang="en-US" sz="1200" dirty="0" smtClean="0">
                <a:solidFill>
                  <a:srgbClr val="000000"/>
                </a:solidFill>
              </a:rPr>
              <a:t>9.2%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0" y="6249988"/>
            <a:ext cx="8610600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</a:rPr>
              <a:t>ROE figures are GAAP; </a:t>
            </a:r>
            <a:r>
              <a:rPr lang="en-US" sz="1100" baseline="30000" dirty="0">
                <a:solidFill>
                  <a:srgbClr val="000000"/>
                </a:solidFill>
              </a:rPr>
              <a:t>1</a:t>
            </a:r>
            <a:r>
              <a:rPr lang="en-US" sz="1100" dirty="0">
                <a:solidFill>
                  <a:srgbClr val="000000"/>
                </a:solidFill>
              </a:rPr>
              <a:t>Return on avg. surplus.  Excluding Mortgage &amp; Financial Guaranty insurers yields </a:t>
            </a:r>
            <a:r>
              <a:rPr lang="en-US" sz="1100" dirty="0" smtClean="0">
                <a:solidFill>
                  <a:srgbClr val="000000"/>
                </a:solidFill>
              </a:rPr>
              <a:t>a 8.2% ROAS in 2014, 9.8% </a:t>
            </a:r>
            <a:r>
              <a:rPr lang="en-US" sz="1100" dirty="0">
                <a:solidFill>
                  <a:srgbClr val="000000"/>
                </a:solidFill>
              </a:rPr>
              <a:t>ROAS </a:t>
            </a:r>
            <a:r>
              <a:rPr lang="en-US" sz="1100" dirty="0" smtClean="0">
                <a:solidFill>
                  <a:srgbClr val="000000"/>
                </a:solidFill>
              </a:rPr>
              <a:t>in 2013, </a:t>
            </a:r>
            <a:r>
              <a:rPr lang="en-US" sz="1100" dirty="0">
                <a:solidFill>
                  <a:srgbClr val="000000"/>
                </a:solidFill>
              </a:rPr>
              <a:t>6.2% ROAS in 2012, 4.7% ROAS for 2011, 7.6% for 2010 and 7.4% for 2009.</a:t>
            </a:r>
          </a:p>
          <a:p>
            <a:pPr fontAlgn="base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</a:pPr>
            <a:r>
              <a:rPr lang="en-US" sz="1100" dirty="0">
                <a:solidFill>
                  <a:srgbClr val="000000"/>
                </a:solidFill>
              </a:rPr>
              <a:t>Sources: A.M. Best, </a:t>
            </a:r>
            <a:r>
              <a:rPr lang="en-US" sz="1100" dirty="0" smtClean="0">
                <a:solidFill>
                  <a:srgbClr val="000000"/>
                </a:solidFill>
              </a:rPr>
              <a:t>ISO; Insurance </a:t>
            </a:r>
            <a:r>
              <a:rPr lang="en-US" sz="1100" dirty="0">
                <a:solidFill>
                  <a:srgbClr val="000000"/>
                </a:solidFill>
              </a:rPr>
              <a:t>Information </a:t>
            </a:r>
            <a:r>
              <a:rPr lang="en-US" sz="1100" dirty="0" smtClean="0">
                <a:solidFill>
                  <a:srgbClr val="000000"/>
                </a:solidFill>
              </a:rPr>
              <a:t>Institute.</a:t>
            </a:r>
            <a:endParaRPr lang="en-US" sz="1100" dirty="0">
              <a:solidFill>
                <a:srgbClr val="000000"/>
              </a:solidFill>
            </a:endParaRPr>
          </a:p>
        </p:txBody>
      </p:sp>
      <p:graphicFrame>
        <p:nvGraphicFramePr>
          <p:cNvPr id="14341" name="Object 3"/>
          <p:cNvGraphicFramePr>
            <a:graphicFrameLocks/>
          </p:cNvGraphicFramePr>
          <p:nvPr>
            <p:extLst/>
          </p:nvPr>
        </p:nvGraphicFramePr>
        <p:xfrm>
          <a:off x="96398" y="1395273"/>
          <a:ext cx="8748712" cy="506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35838" name="Chart" r:id="rId5" imgW="8715429" imgH="5057659" progId="MSGraph.Chart.8">
                  <p:embed followColorScheme="full"/>
                </p:oleObj>
              </mc:Choice>
              <mc:Fallback>
                <p:oleObj name="Chart" r:id="rId5" imgW="8715429" imgH="5057659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98" y="1395273"/>
                        <a:ext cx="8748712" cy="5064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3924" y="1118274"/>
            <a:ext cx="9402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$ Millions</a:t>
            </a:r>
            <a:endParaRPr lang="en-US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4787326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49112-2361-4913-9798-B6AEBB59A8D4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68771" y="95345"/>
            <a:ext cx="7400925" cy="860425"/>
          </a:xfrm>
          <a:prstGeom prst="rect">
            <a:avLst/>
          </a:prstGeom>
        </p:spPr>
        <p:txBody>
          <a:bodyPr/>
          <a:lstStyle>
            <a:lvl1pPr algn="l" defTabSz="1143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25A7A"/>
                </a:solidFill>
                <a:latin typeface="Arial" charset="0"/>
                <a:ea typeface="+mj-ea"/>
                <a:cs typeface="+mj-cs"/>
              </a:defRPr>
            </a:lvl1pPr>
            <a:lvl2pPr algn="l" defTabSz="1143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25A7A"/>
                </a:solidFill>
                <a:latin typeface="Arial"/>
              </a:defRPr>
            </a:lvl2pPr>
            <a:lvl3pPr algn="l" defTabSz="1143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25A7A"/>
                </a:solidFill>
                <a:latin typeface="Arial"/>
              </a:defRPr>
            </a:lvl3pPr>
            <a:lvl4pPr algn="l" defTabSz="1143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25A7A"/>
                </a:solidFill>
                <a:latin typeface="Arial"/>
              </a:defRPr>
            </a:lvl4pPr>
            <a:lvl5pPr algn="l" defTabSz="1143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225A7A"/>
                </a:solidFill>
                <a:latin typeface="Arial"/>
              </a:defRPr>
            </a:lvl5pPr>
            <a:lvl6pPr marL="457200" algn="l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>
                    <a:alpha val="100000"/>
                  </a:schemeClr>
                </a:solidFill>
                <a:latin typeface="Arial"/>
              </a:defRPr>
            </a:lvl6pPr>
            <a:lvl7pPr marL="914400" algn="l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>
                    <a:alpha val="100000"/>
                  </a:schemeClr>
                </a:solidFill>
                <a:latin typeface="Arial"/>
              </a:defRPr>
            </a:lvl7pPr>
            <a:lvl8pPr marL="1371600" algn="l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>
                    <a:alpha val="100000"/>
                  </a:schemeClr>
                </a:solidFill>
                <a:latin typeface="Arial"/>
              </a:defRPr>
            </a:lvl8pPr>
            <a:lvl9pPr marL="1828800" algn="l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>
                    <a:alpha val="100000"/>
                  </a:schemeClr>
                </a:solidFill>
                <a:latin typeface="Arial"/>
              </a:defRPr>
            </a:lvl9pPr>
          </a:lstStyle>
          <a:p>
            <a:r>
              <a:rPr lang="en-US" kern="0" dirty="0" smtClean="0"/>
              <a:t>Tornadoes, Hail, and Wind Events</a:t>
            </a:r>
            <a:br>
              <a:rPr lang="en-US" kern="0" dirty="0" smtClean="0"/>
            </a:br>
            <a:r>
              <a:rPr lang="en-US" kern="0" dirty="0" smtClean="0"/>
              <a:t>in Mississippi, 2015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890" y="1101673"/>
            <a:ext cx="7146180" cy="5249966"/>
          </a:xfrm>
          <a:prstGeom prst="rect">
            <a:avLst/>
          </a:prstGeom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6580378"/>
            <a:ext cx="8772211" cy="282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rgbClr val="FF6801"/>
              </a:buClr>
            </a:pP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Sources: </a:t>
            </a:r>
            <a:r>
              <a:rPr lang="en-US" sz="1100" dirty="0">
                <a:solidFill>
                  <a:srgbClr val="000000"/>
                </a:solidFill>
                <a:hlinkClick r:id="rId3"/>
              </a:rPr>
              <a:t>http://</a:t>
            </a:r>
            <a:r>
              <a:rPr lang="en-US" sz="1100" dirty="0" smtClean="0">
                <a:solidFill>
                  <a:srgbClr val="000000"/>
                </a:solidFill>
                <a:hlinkClick r:id="rId3"/>
              </a:rPr>
              <a:t>www.spc.noaa.gov/climo/online/monthly/states.php?month=00&amp;year=2000&amp;state=MS</a:t>
            </a:r>
            <a:r>
              <a:rPr lang="en-US" sz="1100" dirty="0" smtClean="0">
                <a:solidFill>
                  <a:srgbClr val="000000"/>
                </a:solidFill>
              </a:rPr>
              <a:t> ; </a:t>
            </a: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Insurance Information Institute.</a:t>
            </a:r>
          </a:p>
        </p:txBody>
      </p:sp>
    </p:spTree>
    <p:extLst>
      <p:ext uri="{BB962C8B-B14F-4D97-AF65-F5344CB8AC3E}">
        <p14:creationId xmlns:p14="http://schemas.microsoft.com/office/powerpoint/2010/main" val="203248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10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12/01/09 - 9pm</a:t>
            </a:r>
          </a:p>
        </p:txBody>
      </p:sp>
      <p:sp>
        <p:nvSpPr>
          <p:cNvPr id="13317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CC844C-F7CF-495C-870B-6E498E1C0FB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51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title"/>
          </p:nvPr>
        </p:nvSpPr>
        <p:spPr>
          <a:xfrm>
            <a:off x="268771" y="95345"/>
            <a:ext cx="7400925" cy="860425"/>
          </a:xfrm>
        </p:spPr>
        <p:txBody>
          <a:bodyPr/>
          <a:lstStyle/>
          <a:p>
            <a:r>
              <a:rPr lang="en-US" dirty="0" smtClean="0"/>
              <a:t>Number of Tornadoes in Mississippi, Yearly, 2000-2015</a:t>
            </a:r>
          </a:p>
        </p:txBody>
      </p:sp>
      <p:graphicFrame>
        <p:nvGraphicFramePr>
          <p:cNvPr id="1126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522338"/>
              </p:ext>
            </p:extLst>
          </p:nvPr>
        </p:nvGraphicFramePr>
        <p:xfrm>
          <a:off x="202711" y="1083658"/>
          <a:ext cx="8656637" cy="4599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64476" name="Chart" r:id="rId4" imgW="7829485" imgH="4105417" progId="MSGraph.Chart.8">
                  <p:embed followColorScheme="full"/>
                </p:oleObj>
              </mc:Choice>
              <mc:Fallback>
                <p:oleObj name="Chart" r:id="rId4" imgW="7829485" imgH="4105417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202711" y="1083658"/>
                        <a:ext cx="8656637" cy="459938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Rectangle 5"/>
          <p:cNvSpPr>
            <a:spLocks noChangeArrowheads="1"/>
          </p:cNvSpPr>
          <p:nvPr/>
        </p:nvSpPr>
        <p:spPr bwMode="auto">
          <a:xfrm>
            <a:off x="0" y="6580378"/>
            <a:ext cx="8772211" cy="282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rgbClr val="FF6801"/>
              </a:buClr>
            </a:pP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Sources: </a:t>
            </a:r>
            <a:r>
              <a:rPr lang="en-US" sz="1100" dirty="0">
                <a:solidFill>
                  <a:srgbClr val="000000"/>
                </a:solidFill>
                <a:hlinkClick r:id="rId6"/>
              </a:rPr>
              <a:t>http://</a:t>
            </a:r>
            <a:r>
              <a:rPr lang="en-US" sz="1100" dirty="0" smtClean="0">
                <a:solidFill>
                  <a:srgbClr val="000000"/>
                </a:solidFill>
                <a:hlinkClick r:id="rId6"/>
              </a:rPr>
              <a:t>www.spc.noaa.gov/climo/online/monthly/states.php?month=00&amp;year=2000&amp;state=MS</a:t>
            </a:r>
            <a:r>
              <a:rPr lang="en-US" sz="1100" dirty="0" smtClean="0">
                <a:solidFill>
                  <a:srgbClr val="000000"/>
                </a:solidFill>
              </a:rPr>
              <a:t> ; </a:t>
            </a: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Insurance Information Institute.</a:t>
            </a:r>
          </a:p>
        </p:txBody>
      </p:sp>
      <p:sp>
        <p:nvSpPr>
          <p:cNvPr id="1915910" name="Rectangle 6"/>
          <p:cNvSpPr>
            <a:spLocks noChangeArrowheads="1"/>
          </p:cNvSpPr>
          <p:nvPr/>
        </p:nvSpPr>
        <p:spPr bwMode="blackWhite">
          <a:xfrm>
            <a:off x="327991" y="5683044"/>
            <a:ext cx="8597417" cy="79395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 fontAlgn="base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Is the number of tornadoes that strike Mississippi each year increasing? Based </a:t>
            </a:r>
            <a:r>
              <a:rPr lang="en-US" b="1" dirty="0" smtClean="0">
                <a:solidFill>
                  <a:srgbClr val="FFFFFF"/>
                </a:solidFill>
              </a:rPr>
              <a:t>on the last 16 years—and especially the last 8—it certainly seems so. </a:t>
            </a:r>
            <a:endParaRPr lang="en-US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915917" name="AutoShape 13"/>
          <p:cNvSpPr>
            <a:spLocks noChangeArrowheads="1"/>
          </p:cNvSpPr>
          <p:nvPr/>
        </p:nvSpPr>
        <p:spPr bwMode="blackWhite">
          <a:xfrm>
            <a:off x="1357175" y="1083658"/>
            <a:ext cx="2870695" cy="922123"/>
          </a:xfrm>
          <a:prstGeom prst="wedgeRectCallout">
            <a:avLst>
              <a:gd name="adj1" fmla="val 39342"/>
              <a:gd name="adj2" fmla="val 13487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b="1" dirty="0" smtClean="0">
                <a:solidFill>
                  <a:srgbClr val="FFFFFF"/>
                </a:solidFill>
              </a:rPr>
              <a:t>Avg., 2000-2007: 49.0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b="1" dirty="0" smtClean="0">
                <a:solidFill>
                  <a:srgbClr val="FFFFFF"/>
                </a:solidFill>
              </a:rPr>
              <a:t>Avg., 2008-2015: 85.8</a:t>
            </a:r>
            <a:endParaRPr lang="en-US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927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15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15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15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5910" grpId="0" animBg="1"/>
      <p:bldP spid="1915917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10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12/01/09 - 9pm</a:t>
            </a:r>
          </a:p>
        </p:txBody>
      </p:sp>
      <p:sp>
        <p:nvSpPr>
          <p:cNvPr id="13317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CC844C-F7CF-495C-870B-6E498E1C0FB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52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title"/>
          </p:nvPr>
        </p:nvSpPr>
        <p:spPr>
          <a:xfrm>
            <a:off x="268771" y="95345"/>
            <a:ext cx="7400925" cy="860425"/>
          </a:xfrm>
        </p:spPr>
        <p:txBody>
          <a:bodyPr/>
          <a:lstStyle/>
          <a:p>
            <a:r>
              <a:rPr lang="en-US" dirty="0" smtClean="0"/>
              <a:t>Number </a:t>
            </a:r>
            <a:r>
              <a:rPr lang="en-US" smtClean="0"/>
              <a:t>of High Wind Events </a:t>
            </a:r>
            <a:r>
              <a:rPr lang="en-US" dirty="0" smtClean="0"/>
              <a:t>in Mississippi, Yearly, 2000-2015</a:t>
            </a:r>
          </a:p>
        </p:txBody>
      </p:sp>
      <p:graphicFrame>
        <p:nvGraphicFramePr>
          <p:cNvPr id="1126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26612"/>
              </p:ext>
            </p:extLst>
          </p:nvPr>
        </p:nvGraphicFramePr>
        <p:xfrm>
          <a:off x="202711" y="1083658"/>
          <a:ext cx="8656637" cy="45993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68569" name="Chart" r:id="rId4" imgW="7829485" imgH="4105417" progId="MSGraph.Chart.8">
                  <p:embed followColorScheme="full"/>
                </p:oleObj>
              </mc:Choice>
              <mc:Fallback>
                <p:oleObj name="Chart" r:id="rId4" imgW="7829485" imgH="4105417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202711" y="1083658"/>
                        <a:ext cx="8656637" cy="459938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Rectangle 5"/>
          <p:cNvSpPr>
            <a:spLocks noChangeArrowheads="1"/>
          </p:cNvSpPr>
          <p:nvPr/>
        </p:nvSpPr>
        <p:spPr bwMode="auto">
          <a:xfrm>
            <a:off x="0" y="6580378"/>
            <a:ext cx="8772211" cy="282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rgbClr val="FF6801"/>
              </a:buClr>
            </a:pP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Sources: </a:t>
            </a:r>
            <a:r>
              <a:rPr lang="en-US" sz="1100" dirty="0">
                <a:solidFill>
                  <a:srgbClr val="000000"/>
                </a:solidFill>
                <a:hlinkClick r:id="rId6"/>
              </a:rPr>
              <a:t>http://</a:t>
            </a:r>
            <a:r>
              <a:rPr lang="en-US" sz="1100" dirty="0" smtClean="0">
                <a:solidFill>
                  <a:srgbClr val="000000"/>
                </a:solidFill>
                <a:hlinkClick r:id="rId6"/>
              </a:rPr>
              <a:t>www.spc.noaa.gov/climo/online/monthly/states.php?month=00&amp;year=2000&amp;state=MS</a:t>
            </a:r>
            <a:r>
              <a:rPr lang="en-US" sz="1100" dirty="0" smtClean="0">
                <a:solidFill>
                  <a:srgbClr val="000000"/>
                </a:solidFill>
              </a:rPr>
              <a:t> ; </a:t>
            </a: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Insurance Information Institute.</a:t>
            </a:r>
          </a:p>
        </p:txBody>
      </p:sp>
      <p:sp>
        <p:nvSpPr>
          <p:cNvPr id="1915910" name="Rectangle 6"/>
          <p:cNvSpPr>
            <a:spLocks noChangeArrowheads="1"/>
          </p:cNvSpPr>
          <p:nvPr/>
        </p:nvSpPr>
        <p:spPr bwMode="blackWhite">
          <a:xfrm>
            <a:off x="327991" y="5683044"/>
            <a:ext cx="8597417" cy="79395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 fontAlgn="base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Is the number of high wind events that strike Mississippi each year increasing? Based </a:t>
            </a:r>
            <a:r>
              <a:rPr lang="en-US" b="1" dirty="0" smtClean="0">
                <a:solidFill>
                  <a:srgbClr val="FFFFFF"/>
                </a:solidFill>
              </a:rPr>
              <a:t>on the last 16 years, it certainly doesn’t seem so. </a:t>
            </a:r>
            <a:endParaRPr lang="en-US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915917" name="AutoShape 13"/>
          <p:cNvSpPr>
            <a:spLocks noChangeArrowheads="1"/>
          </p:cNvSpPr>
          <p:nvPr/>
        </p:nvSpPr>
        <p:spPr bwMode="blackWhite">
          <a:xfrm>
            <a:off x="1357175" y="1083658"/>
            <a:ext cx="2870695" cy="922123"/>
          </a:xfrm>
          <a:prstGeom prst="wedgeRectCallout">
            <a:avLst>
              <a:gd name="adj1" fmla="val 39342"/>
              <a:gd name="adj2" fmla="val 13487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b="1" dirty="0" smtClean="0">
                <a:solidFill>
                  <a:srgbClr val="FFFFFF"/>
                </a:solidFill>
              </a:rPr>
              <a:t>Avg., 2000-2007: 450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b="1" dirty="0" smtClean="0">
                <a:solidFill>
                  <a:srgbClr val="FFFFFF"/>
                </a:solidFill>
              </a:rPr>
              <a:t>Avg., 2008-2015</a:t>
            </a:r>
            <a:r>
              <a:rPr lang="en-US" b="1" smtClean="0">
                <a:solidFill>
                  <a:srgbClr val="FFFFFF"/>
                </a:solidFill>
              </a:rPr>
              <a:t>: 528</a:t>
            </a:r>
            <a:endParaRPr lang="en-US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93819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15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15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15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5910" grpId="0" animBg="1"/>
      <p:bldP spid="1915917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5925" y="185738"/>
            <a:ext cx="7385050" cy="860425"/>
          </a:xfrm>
        </p:spPr>
        <p:txBody>
          <a:bodyPr/>
          <a:lstStyle/>
          <a:p>
            <a:r>
              <a:rPr lang="en-US" altLang="en-US" sz="2600" dirty="0" smtClean="0">
                <a:latin typeface="Arial" panose="020B0604020202020204" pitchFamily="34" charset="0"/>
              </a:rPr>
              <a:t>P/C Industry Homeowners Claim Frequency, Mississippi, 1997-2013</a:t>
            </a:r>
          </a:p>
        </p:txBody>
      </p:sp>
      <p:graphicFrame>
        <p:nvGraphicFramePr>
          <p:cNvPr id="101379" name="Object 3"/>
          <p:cNvGraphicFramePr>
            <a:graphicFrameLocks noGrp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3419732738"/>
              </p:ext>
            </p:extLst>
          </p:nvPr>
        </p:nvGraphicFramePr>
        <p:xfrm>
          <a:off x="168275" y="1143000"/>
          <a:ext cx="8683625" cy="5043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61404" name="Chart" r:id="rId4" imgW="8724799" imgH="5067390" progId="MSGraph.Chart.8">
                  <p:embed followColorScheme="full"/>
                </p:oleObj>
              </mc:Choice>
              <mc:Fallback>
                <p:oleObj name="Chart" r:id="rId4" imgW="8724799" imgH="5067390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275" y="1143000"/>
                        <a:ext cx="8683625" cy="5043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80" name="Rectangle 5"/>
          <p:cNvSpPr>
            <a:spLocks noChangeArrowheads="1"/>
          </p:cNvSpPr>
          <p:nvPr/>
        </p:nvSpPr>
        <p:spPr bwMode="auto">
          <a:xfrm>
            <a:off x="0" y="6575425"/>
            <a:ext cx="8610600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Insurance Research Council, “Trends in Homeowners Insurance Claims,” </a:t>
            </a:r>
            <a:r>
              <a:rPr lang="en-US" altLang="en-US" sz="1100" dirty="0" smtClean="0"/>
              <a:t>p.72; </a:t>
            </a:r>
            <a:r>
              <a:rPr lang="en-US" altLang="en-US" sz="1100" dirty="0"/>
              <a:t>Insurance Information Institute</a:t>
            </a:r>
          </a:p>
        </p:txBody>
      </p:sp>
      <p:sp>
        <p:nvSpPr>
          <p:cNvPr id="101381" name="TextBox 6"/>
          <p:cNvSpPr txBox="1">
            <a:spLocks noChangeArrowheads="1"/>
          </p:cNvSpPr>
          <p:nvPr/>
        </p:nvSpPr>
        <p:spPr bwMode="auto">
          <a:xfrm>
            <a:off x="152400" y="1066800"/>
            <a:ext cx="1552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/>
              <a:t>Claims Paid per 100 Exposures</a:t>
            </a:r>
          </a:p>
        </p:txBody>
      </p:sp>
    </p:spTree>
    <p:extLst>
      <p:ext uri="{BB962C8B-B14F-4D97-AF65-F5344CB8AC3E}">
        <p14:creationId xmlns:p14="http://schemas.microsoft.com/office/powerpoint/2010/main" val="219909909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5925" y="185738"/>
            <a:ext cx="7385050" cy="860425"/>
          </a:xfrm>
        </p:spPr>
        <p:txBody>
          <a:bodyPr/>
          <a:lstStyle/>
          <a:p>
            <a:r>
              <a:rPr lang="en-US" altLang="en-US" sz="2600" dirty="0">
                <a:latin typeface="Arial" panose="020B0604020202020204" pitchFamily="34" charset="0"/>
              </a:rPr>
              <a:t>P/C Industry HO Average Claim Severity,</a:t>
            </a:r>
            <a:r>
              <a:rPr lang="en-US" altLang="en-US" sz="2600">
                <a:latin typeface="Arial" panose="020B0604020202020204" pitchFamily="34" charset="0"/>
              </a:rPr>
              <a:t/>
            </a:r>
            <a:br>
              <a:rPr lang="en-US" altLang="en-US" sz="2600">
                <a:latin typeface="Arial" panose="020B0604020202020204" pitchFamily="34" charset="0"/>
              </a:rPr>
            </a:br>
            <a:r>
              <a:rPr lang="en-US" altLang="en-US" sz="2600" smtClean="0">
                <a:latin typeface="Arial" panose="020B0604020202020204" pitchFamily="34" charset="0"/>
              </a:rPr>
              <a:t>Mississippi</a:t>
            </a:r>
            <a:r>
              <a:rPr lang="en-US" altLang="en-US" sz="2600" dirty="0">
                <a:latin typeface="Arial" panose="020B0604020202020204" pitchFamily="34" charset="0"/>
              </a:rPr>
              <a:t>, 1997-2013</a:t>
            </a:r>
            <a:endParaRPr lang="en-US" altLang="en-US" sz="2600" dirty="0" smtClean="0">
              <a:latin typeface="Arial" panose="020B0604020202020204" pitchFamily="34" charset="0"/>
            </a:endParaRPr>
          </a:p>
        </p:txBody>
      </p:sp>
      <p:graphicFrame>
        <p:nvGraphicFramePr>
          <p:cNvPr id="103427" name="Object 3"/>
          <p:cNvGraphicFramePr>
            <a:graphicFrameLocks noGrp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2986508021"/>
              </p:ext>
            </p:extLst>
          </p:nvPr>
        </p:nvGraphicFramePr>
        <p:xfrm>
          <a:off x="157163" y="1016000"/>
          <a:ext cx="8716962" cy="504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74707" name="Chart" r:id="rId4" imgW="8724799" imgH="5048276" progId="MSGraph.Chart.8">
                  <p:embed followColorScheme="full"/>
                </p:oleObj>
              </mc:Choice>
              <mc:Fallback>
                <p:oleObj name="Chart" r:id="rId4" imgW="8724799" imgH="5048276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3" y="1016000"/>
                        <a:ext cx="8716962" cy="5045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28" name="Rectangle 5"/>
          <p:cNvSpPr>
            <a:spLocks noChangeArrowheads="1"/>
          </p:cNvSpPr>
          <p:nvPr/>
        </p:nvSpPr>
        <p:spPr bwMode="auto">
          <a:xfrm>
            <a:off x="0" y="6281738"/>
            <a:ext cx="86106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Insurance Research Council, “Trends in Homeowners Insurance Claims,” 2015 edition,  p. </a:t>
            </a:r>
            <a:r>
              <a:rPr lang="en-US" altLang="en-US" sz="1100" dirty="0" smtClean="0"/>
              <a:t>72; </a:t>
            </a:r>
            <a:r>
              <a:rPr lang="en-US" altLang="en-US" sz="1100" dirty="0"/>
              <a:t>BLS inflation calculator,</a:t>
            </a:r>
            <a:br>
              <a:rPr lang="en-US" altLang="en-US" sz="1100" dirty="0"/>
            </a:br>
            <a:r>
              <a:rPr lang="en-US" altLang="en-US" sz="1100" dirty="0"/>
              <a:t>with Insurance Information Institute calculations</a:t>
            </a:r>
          </a:p>
        </p:txBody>
      </p:sp>
      <p:sp>
        <p:nvSpPr>
          <p:cNvPr id="103430" name="TextBox 1"/>
          <p:cNvSpPr txBox="1">
            <a:spLocks noChangeArrowheads="1"/>
          </p:cNvSpPr>
          <p:nvPr/>
        </p:nvSpPr>
        <p:spPr bwMode="auto">
          <a:xfrm>
            <a:off x="152400" y="1185863"/>
            <a:ext cx="4191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600" dirty="0" smtClean="0"/>
              <a:t>Current </a:t>
            </a:r>
            <a:r>
              <a:rPr lang="en-US" altLang="en-US" sz="1600" dirty="0"/>
              <a:t>dollars</a:t>
            </a:r>
          </a:p>
        </p:txBody>
      </p:sp>
    </p:spTree>
    <p:extLst>
      <p:ext uri="{BB962C8B-B14F-4D97-AF65-F5344CB8AC3E}">
        <p14:creationId xmlns:p14="http://schemas.microsoft.com/office/powerpoint/2010/main" val="28542392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15925" y="185738"/>
            <a:ext cx="7385050" cy="860425"/>
          </a:xfrm>
        </p:spPr>
        <p:txBody>
          <a:bodyPr/>
          <a:lstStyle/>
          <a:p>
            <a:r>
              <a:rPr lang="en-US" altLang="en-US" sz="2600" dirty="0">
                <a:latin typeface="Arial" panose="020B0604020202020204" pitchFamily="34" charset="0"/>
              </a:rPr>
              <a:t>P/C Industry HO Average Claim Severity,</a:t>
            </a:r>
            <a:br>
              <a:rPr lang="en-US" altLang="en-US" sz="2600" dirty="0">
                <a:latin typeface="Arial" panose="020B0604020202020204" pitchFamily="34" charset="0"/>
              </a:rPr>
            </a:br>
            <a:r>
              <a:rPr lang="en-US" altLang="en-US" sz="2600" dirty="0">
                <a:latin typeface="Arial" panose="020B0604020202020204" pitchFamily="34" charset="0"/>
              </a:rPr>
              <a:t>Inflation-adjusted, Mississippi, 1997-2013</a:t>
            </a:r>
            <a:endParaRPr lang="en-US" altLang="en-US" sz="2600" dirty="0" smtClean="0">
              <a:latin typeface="Arial" panose="020B0604020202020204" pitchFamily="34" charset="0"/>
            </a:endParaRPr>
          </a:p>
        </p:txBody>
      </p:sp>
      <p:graphicFrame>
        <p:nvGraphicFramePr>
          <p:cNvPr id="103427" name="Object 3"/>
          <p:cNvGraphicFramePr>
            <a:graphicFrameLocks noGrp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4002765516"/>
              </p:ext>
            </p:extLst>
          </p:nvPr>
        </p:nvGraphicFramePr>
        <p:xfrm>
          <a:off x="157163" y="1016000"/>
          <a:ext cx="8716962" cy="504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76752" name="Chart" r:id="rId4" imgW="8724799" imgH="5048276" progId="MSGraph.Chart.8">
                  <p:embed followColorScheme="full"/>
                </p:oleObj>
              </mc:Choice>
              <mc:Fallback>
                <p:oleObj name="Chart" r:id="rId4" imgW="8724799" imgH="5048276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3" y="1016000"/>
                        <a:ext cx="8716962" cy="5045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28" name="Rectangle 5"/>
          <p:cNvSpPr>
            <a:spLocks noChangeArrowheads="1"/>
          </p:cNvSpPr>
          <p:nvPr/>
        </p:nvSpPr>
        <p:spPr bwMode="auto">
          <a:xfrm>
            <a:off x="0" y="6281738"/>
            <a:ext cx="86106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Insurance Research Council, “Trends in Homeowners Insurance Claims,” 2015 edition,  p. </a:t>
            </a:r>
            <a:r>
              <a:rPr lang="en-US" altLang="en-US" sz="1100" dirty="0" smtClean="0"/>
              <a:t>72; </a:t>
            </a:r>
            <a:r>
              <a:rPr lang="en-US" altLang="en-US" sz="1100" dirty="0"/>
              <a:t>BLS inflation calculator,</a:t>
            </a:r>
            <a:br>
              <a:rPr lang="en-US" altLang="en-US" sz="1100" dirty="0"/>
            </a:br>
            <a:r>
              <a:rPr lang="en-US" altLang="en-US" sz="1100" dirty="0"/>
              <a:t>with Insurance Information Institute calculations</a:t>
            </a:r>
          </a:p>
        </p:txBody>
      </p:sp>
      <p:sp>
        <p:nvSpPr>
          <p:cNvPr id="103430" name="TextBox 1"/>
          <p:cNvSpPr txBox="1">
            <a:spLocks noChangeArrowheads="1"/>
          </p:cNvSpPr>
          <p:nvPr/>
        </p:nvSpPr>
        <p:spPr bwMode="auto">
          <a:xfrm>
            <a:off x="152400" y="1185863"/>
            <a:ext cx="4191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600" dirty="0" smtClean="0"/>
              <a:t>Constant </a:t>
            </a:r>
            <a:r>
              <a:rPr lang="en-US" altLang="en-US" sz="1600" dirty="0"/>
              <a:t>dollars</a:t>
            </a: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blackWhite">
          <a:xfrm>
            <a:off x="6548284" y="1399642"/>
            <a:ext cx="2271251" cy="965657"/>
          </a:xfrm>
          <a:prstGeom prst="wedgeRectCallout">
            <a:avLst>
              <a:gd name="adj1" fmla="val 34987"/>
              <a:gd name="adj2" fmla="val 9612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14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Non-CAT inflation-adjusted claim severity tripled in the 17 years 1997-2013</a:t>
            </a:r>
            <a:endParaRPr lang="en-US" sz="16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44461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9219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900">
                <a:solidFill>
                  <a:srgbClr val="FFFFFF"/>
                </a:solidFill>
                <a:latin typeface="Times New Roman" pitchFamily="18" charset="0"/>
              </a:rPr>
              <a:t>12/01/09 - 9pm</a:t>
            </a:r>
          </a:p>
        </p:txBody>
      </p:sp>
      <p:sp>
        <p:nvSpPr>
          <p:cNvPr id="1929220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900">
                <a:solidFill>
                  <a:srgbClr val="FFFFFF"/>
                </a:solidFill>
                <a:latin typeface="Times New Roman" pitchFamily="18" charset="0"/>
              </a:rPr>
              <a:t>eSlide – P6466 – The Financial Crisis and the Future of the P/C</a:t>
            </a:r>
          </a:p>
        </p:txBody>
      </p:sp>
      <p:sp>
        <p:nvSpPr>
          <p:cNvPr id="1929221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>
              <a:lnSpc>
                <a:spcPct val="85000"/>
              </a:lnSpc>
              <a:spcBef>
                <a:spcPct val="20000"/>
              </a:spcBef>
            </a:pPr>
            <a:fld id="{EBF83BB6-F6BE-4086-BDD1-22EA1B241088}" type="slidenum">
              <a:rPr lang="en-US" sz="900">
                <a:solidFill>
                  <a:srgbClr val="000000"/>
                </a:solidFill>
                <a:latin typeface="Times New Roman" pitchFamily="18" charset="0"/>
              </a:rPr>
              <a:pPr algn="r" eaLnBrk="0" hangingPunct="0">
                <a:lnSpc>
                  <a:spcPct val="85000"/>
                </a:lnSpc>
                <a:spcBef>
                  <a:spcPct val="20000"/>
                </a:spcBef>
              </a:pPr>
              <a:t>56</a:t>
            </a:fld>
            <a:endParaRPr lang="en-US" sz="900">
              <a:solidFill>
                <a:srgbClr val="000000"/>
              </a:solidFill>
              <a:latin typeface="Times New Roman" pitchFamily="18" charset="0"/>
            </a:endParaRPr>
          </a:p>
        </p:txBody>
      </p:sp>
      <p:graphicFrame>
        <p:nvGraphicFramePr>
          <p:cNvPr id="1929218" name="Object 2"/>
          <p:cNvGraphicFramePr>
            <a:graphicFrameLocks noChangeAspect="1"/>
          </p:cNvGraphicFramePr>
          <p:nvPr>
            <p:extLst/>
          </p:nvPr>
        </p:nvGraphicFramePr>
        <p:xfrm>
          <a:off x="215900" y="1371600"/>
          <a:ext cx="8661400" cy="359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30758" name="Chart" r:id="rId4" imgW="8543971" imgH="3543217" progId="MSGraph.Chart.8">
                  <p:embed followColorScheme="full"/>
                </p:oleObj>
              </mc:Choice>
              <mc:Fallback>
                <p:oleObj name="Chart" r:id="rId4" imgW="8543971" imgH="3543217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215900" y="1371600"/>
                        <a:ext cx="8661400" cy="359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29222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U.S. Insured Catastrophe Losses</a:t>
            </a:r>
          </a:p>
        </p:txBody>
      </p:sp>
      <p:sp>
        <p:nvSpPr>
          <p:cNvPr id="1929223" name="Rectangle 4"/>
          <p:cNvSpPr>
            <a:spLocks noChangeArrowheads="1"/>
          </p:cNvSpPr>
          <p:nvPr/>
        </p:nvSpPr>
        <p:spPr bwMode="auto">
          <a:xfrm>
            <a:off x="0" y="5733846"/>
            <a:ext cx="9144000" cy="11241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365760" tIns="0" rIns="0" bIns="137160" anchor="b">
            <a:spAutoFit/>
          </a:bodyPr>
          <a:lstStyle/>
          <a:p>
            <a:pPr algn="l" eaLnBrk="0" hangingPunct="0">
              <a:lnSpc>
                <a:spcPct val="85000"/>
              </a:lnSpc>
              <a:spcBef>
                <a:spcPct val="25000"/>
              </a:spcBef>
              <a:buClr>
                <a:srgbClr val="FF6801"/>
              </a:buClr>
              <a:buFont typeface="Wingdings" pitchFamily="2" charset="2"/>
              <a:buNone/>
            </a:pPr>
            <a:endParaRPr lang="en-US" sz="105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l" eaLnBrk="0" hangingPunct="0">
              <a:lnSpc>
                <a:spcPct val="85000"/>
              </a:lnSpc>
              <a:spcBef>
                <a:spcPct val="25000"/>
              </a:spcBef>
              <a:buClr>
                <a:srgbClr val="FF6801"/>
              </a:buClr>
              <a:buFont typeface="Wingdings" pitchFamily="2" charset="2"/>
              <a:buNone/>
            </a:pPr>
            <a:endParaRPr lang="en-US" sz="105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l" eaLnBrk="0" hangingPunct="0">
              <a:lnSpc>
                <a:spcPct val="85000"/>
              </a:lnSpc>
              <a:spcBef>
                <a:spcPct val="25000"/>
              </a:spcBef>
              <a:buClr>
                <a:srgbClr val="FF6801"/>
              </a:buClr>
              <a:buFont typeface="Wingdings" pitchFamily="2" charset="2"/>
              <a:buNone/>
            </a:pPr>
            <a:r>
              <a:rPr lang="en-US" sz="1050" dirty="0" smtClean="0">
                <a:solidFill>
                  <a:srgbClr val="000000"/>
                </a:solidFill>
              </a:rPr>
              <a:t>*Through 12/31/14.</a:t>
            </a:r>
            <a:endParaRPr lang="en-US" sz="1050" dirty="0">
              <a:solidFill>
                <a:srgbClr val="000000"/>
              </a:solidFill>
            </a:endParaRPr>
          </a:p>
          <a:p>
            <a:pPr algn="l" eaLnBrk="0" hangingPunct="0">
              <a:lnSpc>
                <a:spcPct val="85000"/>
              </a:lnSpc>
              <a:spcBef>
                <a:spcPct val="25000"/>
              </a:spcBef>
              <a:buClr>
                <a:srgbClr val="FF6801"/>
              </a:buClr>
              <a:buFont typeface="Wingdings" pitchFamily="2" charset="2"/>
              <a:buNone/>
            </a:pPr>
            <a:r>
              <a:rPr lang="en-US" sz="1050" dirty="0">
                <a:solidFill>
                  <a:srgbClr val="000000"/>
                </a:solidFill>
              </a:rPr>
              <a:t>Note: 2001 figure includes $20.3B for 9/11 losses reported through 12/31/01 ($25.9B 2011 dollars). Includes only business and personal property claims, business interruption and auto claims. Non-prop/BI losses = $12.2B ($15.6B in 2011 dollars.)  </a:t>
            </a:r>
          </a:p>
          <a:p>
            <a:pPr algn="l" eaLnBrk="0" hangingPunct="0">
              <a:lnSpc>
                <a:spcPct val="85000"/>
              </a:lnSpc>
              <a:spcBef>
                <a:spcPct val="25000"/>
              </a:spcBef>
              <a:buClr>
                <a:srgbClr val="FF6801"/>
              </a:buClr>
              <a:buFont typeface="Wingdings" pitchFamily="2" charset="2"/>
              <a:buNone/>
            </a:pPr>
            <a:r>
              <a:rPr lang="en-US" sz="1050" dirty="0">
                <a:solidFill>
                  <a:srgbClr val="000000"/>
                </a:solidFill>
              </a:rPr>
              <a:t>Sources: Property Claims Service/ISO;  Insurance Information Institute.</a:t>
            </a:r>
          </a:p>
        </p:txBody>
      </p:sp>
      <p:sp>
        <p:nvSpPr>
          <p:cNvPr id="2120710" name="Rectangle 6"/>
          <p:cNvSpPr>
            <a:spLocks noChangeArrowheads="1"/>
          </p:cNvSpPr>
          <p:nvPr/>
        </p:nvSpPr>
        <p:spPr bwMode="blackWhite">
          <a:xfrm>
            <a:off x="206476" y="4872039"/>
            <a:ext cx="6465787" cy="1179747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>
              <a:lnSpc>
                <a:spcPct val="95000"/>
              </a:lnSpc>
              <a:spcBef>
                <a:spcPct val="25000"/>
              </a:spcBef>
            </a:pPr>
            <a:r>
              <a:rPr lang="en-US" sz="2000" b="1" dirty="0" smtClean="0">
                <a:solidFill>
                  <a:srgbClr val="FFFFFF"/>
                </a:solidFill>
              </a:rPr>
              <a:t>2013/14 Were Welcome Respites from 2011/12, among the Costliest Years for Insured </a:t>
            </a:r>
            <a:r>
              <a:rPr lang="en-US" sz="2000" b="1" dirty="0">
                <a:solidFill>
                  <a:srgbClr val="FFFFFF"/>
                </a:solidFill>
              </a:rPr>
              <a:t>D</a:t>
            </a:r>
            <a:r>
              <a:rPr lang="en-US" sz="2000" b="1" dirty="0" smtClean="0">
                <a:solidFill>
                  <a:srgbClr val="FFFFFF"/>
                </a:solidFill>
              </a:rPr>
              <a:t>isaster </a:t>
            </a:r>
            <a:r>
              <a:rPr lang="en-US" sz="2000" b="1" dirty="0">
                <a:solidFill>
                  <a:srgbClr val="FFFFFF"/>
                </a:solidFill>
              </a:rPr>
              <a:t>L</a:t>
            </a:r>
            <a:r>
              <a:rPr lang="en-US" sz="2000" b="1" dirty="0" smtClean="0">
                <a:solidFill>
                  <a:srgbClr val="FFFFFF"/>
                </a:solidFill>
              </a:rPr>
              <a:t>osses in US History.  Longer-term Trend is for more—not fewer—Costly Events</a:t>
            </a:r>
            <a:endParaRPr lang="en-US" sz="2000" b="1" i="1" dirty="0">
              <a:solidFill>
                <a:srgbClr val="FFFFFF"/>
              </a:solidFill>
            </a:endParaRPr>
          </a:p>
        </p:txBody>
      </p:sp>
      <p:sp>
        <p:nvSpPr>
          <p:cNvPr id="2120711" name="AutoShape 7"/>
          <p:cNvSpPr>
            <a:spLocks noChangeArrowheads="1"/>
          </p:cNvSpPr>
          <p:nvPr/>
        </p:nvSpPr>
        <p:spPr bwMode="blackWhite">
          <a:xfrm>
            <a:off x="6548284" y="1399642"/>
            <a:ext cx="2271251" cy="965657"/>
          </a:xfrm>
          <a:prstGeom prst="wedgeRectCallout">
            <a:avLst>
              <a:gd name="adj1" fmla="val 15506"/>
              <a:gd name="adj2" fmla="val 75763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14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2012  was the 3</a:t>
            </a:r>
            <a:r>
              <a:rPr lang="en-US" sz="1400" b="1" baseline="300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rd</a:t>
            </a:r>
            <a:r>
              <a:rPr lang="en-US" sz="14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most expensive year ever for insured CAT losses</a:t>
            </a:r>
            <a:endParaRPr lang="en-US" sz="1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20712" name="AutoShape 8"/>
          <p:cNvSpPr>
            <a:spLocks noChangeArrowheads="1"/>
          </p:cNvSpPr>
          <p:nvPr/>
        </p:nvSpPr>
        <p:spPr bwMode="blackWhite">
          <a:xfrm>
            <a:off x="7189654" y="5061187"/>
            <a:ext cx="1717675" cy="1004887"/>
          </a:xfrm>
          <a:prstGeom prst="wedgeRectCallout">
            <a:avLst>
              <a:gd name="adj1" fmla="val 33248"/>
              <a:gd name="adj2" fmla="val -68471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14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$15.5 billion in insured CAT losses in 2014</a:t>
            </a:r>
            <a:endParaRPr lang="en-US" sz="14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29227" name="Rectangle 9"/>
          <p:cNvSpPr>
            <a:spLocks noChangeArrowheads="1"/>
          </p:cNvSpPr>
          <p:nvPr/>
        </p:nvSpPr>
        <p:spPr bwMode="black">
          <a:xfrm>
            <a:off x="110968" y="1162050"/>
            <a:ext cx="8534400" cy="220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143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225A7A"/>
                </a:solidFill>
              </a:rPr>
              <a:t>($ Billions, </a:t>
            </a:r>
            <a:r>
              <a:rPr lang="en-US" sz="1600" b="1" dirty="0" smtClean="0">
                <a:solidFill>
                  <a:srgbClr val="225A7A"/>
                </a:solidFill>
              </a:rPr>
              <a:t>$ 2013)</a:t>
            </a:r>
            <a:endParaRPr lang="en-US" sz="1600" b="1" dirty="0">
              <a:solidFill>
                <a:srgbClr val="225A7A"/>
              </a:solidFill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40343-96C3-4428-9289-DDDB4F32FA97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738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20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120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4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20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20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20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0710" grpId="0" animBg="1"/>
      <p:bldP spid="2120711" grpId="0" animBg="1"/>
      <p:bldP spid="2120712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10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12/01/09 - 9pm</a:t>
            </a:r>
          </a:p>
        </p:txBody>
      </p:sp>
      <p:sp>
        <p:nvSpPr>
          <p:cNvPr id="100357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BF3661-802E-4715-888C-25186D51C53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57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27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Combined Ratio Points Associated with Catastrophe Losses: 1960 – 2013*</a:t>
            </a:r>
          </a:p>
        </p:txBody>
      </p:sp>
      <p:sp>
        <p:nvSpPr>
          <p:cNvPr id="32775" name="Rectangle 3"/>
          <p:cNvSpPr>
            <a:spLocks noChangeArrowheads="1"/>
          </p:cNvSpPr>
          <p:nvPr/>
        </p:nvSpPr>
        <p:spPr bwMode="auto">
          <a:xfrm>
            <a:off x="0" y="6093938"/>
            <a:ext cx="8888413" cy="798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rgbClr val="FF6801"/>
              </a:buClr>
              <a:buFont typeface="Wingdings" pitchFamily="2" charset="2"/>
              <a:buNone/>
            </a:pPr>
            <a:r>
              <a:rPr lang="en-US" sz="1100" dirty="0" smtClean="0">
                <a:solidFill>
                  <a:srgbClr val="000000"/>
                </a:solidFill>
              </a:rPr>
              <a:t>*2010s represent 2010-2013.</a:t>
            </a:r>
          </a:p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rgbClr val="FF6801"/>
              </a:buClr>
              <a:buFont typeface="Wingdings" pitchFamily="2" charset="2"/>
              <a:buNone/>
            </a:pPr>
            <a:r>
              <a:rPr lang="en-US" sz="1100" dirty="0" smtClean="0">
                <a:solidFill>
                  <a:srgbClr val="000000"/>
                </a:solidFill>
              </a:rPr>
              <a:t>Notes</a:t>
            </a:r>
            <a:r>
              <a:rPr lang="en-US" sz="1100" dirty="0">
                <a:solidFill>
                  <a:srgbClr val="000000"/>
                </a:solidFill>
              </a:rPr>
              <a:t>: Private carrier losses only.  Excludes loss adjustment expenses and reinsurance reinstatement premiums. Figures are adjusted for losses ultimately paid by foreign insurers and reinsurers.</a:t>
            </a:r>
          </a:p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rgbClr val="FF6801"/>
              </a:buClr>
              <a:buFont typeface="Wingdings" pitchFamily="2" charset="2"/>
              <a:buNone/>
            </a:pPr>
            <a:r>
              <a:rPr lang="en-US" sz="1100" dirty="0">
                <a:solidFill>
                  <a:srgbClr val="000000"/>
                </a:solidFill>
              </a:rPr>
              <a:t>Source: </a:t>
            </a:r>
            <a:r>
              <a:rPr lang="en-US" sz="1100" dirty="0" smtClean="0">
                <a:solidFill>
                  <a:srgbClr val="000000"/>
                </a:solidFill>
              </a:rPr>
              <a:t>ISO (1960-2011); A.M. Best (2012E) </a:t>
            </a:r>
            <a:r>
              <a:rPr lang="en-US" sz="1100" dirty="0">
                <a:solidFill>
                  <a:srgbClr val="000000"/>
                </a:solidFill>
              </a:rPr>
              <a:t>Insurance Information Institute.				</a:t>
            </a: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271463" y="1301750"/>
          <a:ext cx="8670925" cy="424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09080" name="Chart" r:id="rId4" imgW="8572457" imgH="3743286" progId="MSGraph.Chart.8">
                  <p:embed followColorScheme="full"/>
                </p:oleObj>
              </mc:Choice>
              <mc:Fallback>
                <p:oleObj name="Chart" r:id="rId4" imgW="8572457" imgH="3743286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271463" y="1301750"/>
                        <a:ext cx="8670925" cy="424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blackWhite">
          <a:xfrm>
            <a:off x="700088" y="5392644"/>
            <a:ext cx="7834312" cy="642938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>
              <a:lnSpc>
                <a:spcPct val="95000"/>
              </a:lnSpc>
              <a:spcBef>
                <a:spcPct val="25000"/>
              </a:spcBef>
            </a:pPr>
            <a:r>
              <a:rPr lang="en-US" b="1">
                <a:solidFill>
                  <a:srgbClr val="FFFFFF"/>
                </a:solidFill>
              </a:rPr>
              <a:t>The Catastrophe Loss Component of Private Insurer Losses Has Increased Sharply in Recent Decades</a:t>
            </a:r>
            <a:endParaRPr lang="en-US" b="1" i="1">
              <a:solidFill>
                <a:srgbClr val="FFFFFF"/>
              </a:solidFill>
            </a:endParaRPr>
          </a:p>
        </p:txBody>
      </p:sp>
      <p:sp>
        <p:nvSpPr>
          <p:cNvPr id="11" name="AutoShape 38"/>
          <p:cNvSpPr>
            <a:spLocks noChangeArrowheads="1"/>
          </p:cNvSpPr>
          <p:nvPr/>
        </p:nvSpPr>
        <p:spPr bwMode="blackWhite">
          <a:xfrm>
            <a:off x="2789238" y="1063625"/>
            <a:ext cx="2130425" cy="2668588"/>
          </a:xfrm>
          <a:prstGeom prst="wedgeRectCallout">
            <a:avLst>
              <a:gd name="adj1" fmla="val 42806"/>
              <a:gd name="adj2" fmla="val -45051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600" b="1" dirty="0">
                <a:solidFill>
                  <a:schemeClr val="bg1"/>
                </a:solidFill>
              </a:rPr>
              <a:t>Avg. CAT  Loss Component of the</a:t>
            </a:r>
            <a:r>
              <a:rPr lang="en-US" sz="1600" b="1" u="sng" dirty="0">
                <a:solidFill>
                  <a:schemeClr val="bg1"/>
                </a:solidFill>
              </a:rPr>
              <a:t> </a:t>
            </a:r>
            <a:r>
              <a:rPr lang="en-US" sz="1600" b="1" dirty="0">
                <a:solidFill>
                  <a:schemeClr val="bg1"/>
                </a:solidFill>
              </a:rPr>
              <a:t>Combined Ratio  </a:t>
            </a:r>
            <a:r>
              <a:rPr lang="en-US" sz="1600" b="1" u="sng" dirty="0">
                <a:solidFill>
                  <a:schemeClr val="bg1"/>
                </a:solidFill>
              </a:rPr>
              <a:t> by Decade</a:t>
            </a:r>
          </a:p>
          <a:p>
            <a:pPr algn="ctr" eaLnBrk="0" hangingPunct="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600" b="1" dirty="0">
                <a:solidFill>
                  <a:schemeClr val="bg1"/>
                </a:solidFill>
              </a:rPr>
              <a:t>1960s: 1.04       1970s: 0.85     1980s: 1.31     1990s: 3.39     2000s: 3.52     2010s: </a:t>
            </a:r>
            <a:r>
              <a:rPr lang="en-US" sz="1600" b="1" dirty="0" smtClean="0">
                <a:solidFill>
                  <a:schemeClr val="bg1"/>
                </a:solidFill>
              </a:rPr>
              <a:t>6.1E*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32778" name="Rectangle 6"/>
          <p:cNvSpPr>
            <a:spLocks noChangeArrowheads="1"/>
          </p:cNvSpPr>
          <p:nvPr/>
        </p:nvSpPr>
        <p:spPr bwMode="black">
          <a:xfrm>
            <a:off x="201613" y="1131888"/>
            <a:ext cx="8221662" cy="2206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143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1600" b="1">
                <a:solidFill>
                  <a:srgbClr val="225A7A"/>
                </a:solidFill>
              </a:rPr>
              <a:t>Combined Ratio Points</a:t>
            </a:r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blackWhite">
          <a:xfrm>
            <a:off x="5515898" y="1091381"/>
            <a:ext cx="2875936" cy="766916"/>
          </a:xfrm>
          <a:prstGeom prst="wedgeRectCallout">
            <a:avLst>
              <a:gd name="adj1" fmla="val 57755"/>
              <a:gd name="adj2" fmla="val 40809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1600" b="1" dirty="0" smtClean="0">
                <a:solidFill>
                  <a:srgbClr val="FFFFFF"/>
                </a:solidFill>
              </a:rPr>
              <a:t>Catastrophe losses as a share of all losses reached a record high in 2012</a:t>
            </a:r>
            <a:endParaRPr lang="en-US" sz="16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62464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2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10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</a:p>
        </p:txBody>
      </p:sp>
      <p:sp>
        <p:nvSpPr>
          <p:cNvPr id="39941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D7B5BD-624F-4B7E-8F48-4832CB39796A}" type="slidenum">
              <a:rPr lang="en-US" smtClean="0"/>
              <a:pPr>
                <a:defRPr/>
              </a:pPr>
              <a:t>58</a:t>
            </a:fld>
            <a:endParaRPr lang="en-US" smtClean="0"/>
          </a:p>
        </p:txBody>
      </p:sp>
      <p:sp>
        <p:nvSpPr>
          <p:cNvPr id="33798" name="Freeform 2"/>
          <p:cNvSpPr>
            <a:spLocks/>
          </p:cNvSpPr>
          <p:nvPr/>
        </p:nvSpPr>
        <p:spPr bwMode="gray">
          <a:xfrm>
            <a:off x="4424363" y="2084388"/>
            <a:ext cx="120650" cy="531812"/>
          </a:xfrm>
          <a:custGeom>
            <a:avLst/>
            <a:gdLst>
              <a:gd name="T0" fmla="*/ 0 w 102"/>
              <a:gd name="T1" fmla="*/ 2147483647 h 180"/>
              <a:gd name="T2" fmla="*/ 0 w 102"/>
              <a:gd name="T3" fmla="*/ 0 h 180"/>
              <a:gd name="T4" fmla="*/ 2147483647 w 102"/>
              <a:gd name="T5" fmla="*/ 0 h 180"/>
              <a:gd name="T6" fmla="*/ 0 60000 65536"/>
              <a:gd name="T7" fmla="*/ 0 60000 65536"/>
              <a:gd name="T8" fmla="*/ 0 60000 65536"/>
              <a:gd name="T9" fmla="*/ 0 w 102"/>
              <a:gd name="T10" fmla="*/ 0 h 180"/>
              <a:gd name="T11" fmla="*/ 102 w 102"/>
              <a:gd name="T12" fmla="*/ 180 h 1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2" h="180">
                <a:moveTo>
                  <a:pt x="0" y="180"/>
                </a:moveTo>
                <a:lnTo>
                  <a:pt x="0" y="0"/>
                </a:lnTo>
                <a:lnTo>
                  <a:pt x="102" y="0"/>
                </a:lnTo>
              </a:path>
            </a:pathLst>
          </a:custGeom>
          <a:noFill/>
          <a:ln w="12700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799" name="Rectangle 3"/>
          <p:cNvSpPr>
            <a:spLocks noGrp="1" noChangeArrowheads="1"/>
          </p:cNvSpPr>
          <p:nvPr>
            <p:ph type="title"/>
          </p:nvPr>
        </p:nvSpPr>
        <p:spPr>
          <a:xfrm>
            <a:off x="44450" y="90488"/>
            <a:ext cx="7699375" cy="860425"/>
          </a:xfrm>
        </p:spPr>
        <p:txBody>
          <a:bodyPr/>
          <a:lstStyle/>
          <a:p>
            <a:r>
              <a:rPr lang="en-US" dirty="0" smtClean="0"/>
              <a:t>Inflation Adjusted U.S. Catastrophe Losses by Cause of Loss, 1994–2013</a:t>
            </a:r>
            <a:r>
              <a:rPr lang="en-US" baseline="30000" dirty="0" smtClean="0"/>
              <a:t>1</a:t>
            </a:r>
          </a:p>
        </p:txBody>
      </p:sp>
      <p:graphicFrame>
        <p:nvGraphicFramePr>
          <p:cNvPr id="6151176" name="Object 8"/>
          <p:cNvGraphicFramePr>
            <a:graphicFrameLocks noGrp="1"/>
          </p:cNvGraphicFramePr>
          <p:nvPr>
            <p:ph idx="4294967295"/>
            <p:extLst/>
          </p:nvPr>
        </p:nvGraphicFramePr>
        <p:xfrm>
          <a:off x="2159000" y="1584325"/>
          <a:ext cx="4486275" cy="369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02117" name="Chart" r:id="rId4" imgW="4486073" imgH="3695728" progId="MSGraph.Chart.8">
                  <p:embed followColorScheme="full"/>
                </p:oleObj>
              </mc:Choice>
              <mc:Fallback>
                <p:oleObj name="Chart" r:id="rId4" imgW="4486073" imgH="3695728" progId="MSGraph.Chart.8">
                  <p:embed followColorScheme="full"/>
                  <p:pic>
                    <p:nvPicPr>
                      <p:cNvPr id="0" name=""/>
                      <p:cNvPicPr preferRelativeResize="0">
                        <a:picLocks noGrp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2159000" y="1584325"/>
                        <a:ext cx="4486275" cy="369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0" name="Rectangle 5"/>
          <p:cNvSpPr>
            <a:spLocks noChangeArrowheads="1"/>
          </p:cNvSpPr>
          <p:nvPr/>
        </p:nvSpPr>
        <p:spPr bwMode="auto">
          <a:xfrm>
            <a:off x="0" y="5457825"/>
            <a:ext cx="8821738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5760" tIns="0" rIns="0" bIns="137160" anchor="b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r>
              <a:rPr lang="en-US" sz="1100" dirty="0"/>
              <a:t>							</a:t>
            </a:r>
          </a:p>
          <a:p>
            <a:pPr marL="228600" indent="-228600"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AutoNum type="arabicPeriod"/>
              <a:defRPr/>
            </a:pPr>
            <a:r>
              <a:rPr lang="en-US" sz="1100" dirty="0"/>
              <a:t>Catastrophes are defined as events causing direct insured losses to property of $25 million or more in </a:t>
            </a:r>
            <a:r>
              <a:rPr lang="en-US" sz="1100" dirty="0" smtClean="0"/>
              <a:t>2013 </a:t>
            </a:r>
            <a:r>
              <a:rPr lang="en-US" sz="1100" dirty="0"/>
              <a:t>dollars.</a:t>
            </a:r>
          </a:p>
          <a:p>
            <a:pPr marL="228600" indent="-228600"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AutoNum type="arabicPeriod"/>
              <a:defRPr/>
            </a:pPr>
            <a:r>
              <a:rPr lang="en-US" sz="1100" dirty="0"/>
              <a:t>Excludes snow.</a:t>
            </a:r>
          </a:p>
          <a:p>
            <a:pPr marL="228600" indent="-228600"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AutoNum type="arabicPeriod"/>
              <a:defRPr/>
            </a:pPr>
            <a:r>
              <a:rPr lang="en-US" sz="1100" dirty="0"/>
              <a:t>Does not include NFIP flood losses</a:t>
            </a:r>
          </a:p>
          <a:p>
            <a:pPr marL="228600" indent="-228600"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AutoNum type="arabicPeriod"/>
              <a:defRPr/>
            </a:pPr>
            <a:r>
              <a:rPr lang="en-US" sz="1100" dirty="0"/>
              <a:t>Includes </a:t>
            </a:r>
            <a:r>
              <a:rPr lang="en-US" sz="1100" dirty="0" err="1"/>
              <a:t>wildland</a:t>
            </a:r>
            <a:r>
              <a:rPr lang="en-US" sz="1100" dirty="0"/>
              <a:t> fires</a:t>
            </a:r>
          </a:p>
          <a:p>
            <a:pPr marL="228600" indent="-228600"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AutoNum type="arabicPeriod"/>
              <a:defRPr/>
            </a:pPr>
            <a:r>
              <a:rPr lang="en-US" sz="1100" dirty="0"/>
              <a:t>Includes civil disorders, water damage, utility disruptions and non-property losses such as those covered by workers compensation.</a:t>
            </a:r>
          </a:p>
          <a:p>
            <a:pPr eaLnBrk="0" hangingPunct="0">
              <a:lnSpc>
                <a:spcPct val="85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r>
              <a:rPr lang="en-US" sz="1100" dirty="0"/>
              <a:t>Source: ISO’s Property Claim Services Unit.  </a:t>
            </a:r>
          </a:p>
        </p:txBody>
      </p:sp>
      <p:sp>
        <p:nvSpPr>
          <p:cNvPr id="33801" name="Rectangle 7"/>
          <p:cNvSpPr>
            <a:spLocks noChangeArrowheads="1"/>
          </p:cNvSpPr>
          <p:nvPr/>
        </p:nvSpPr>
        <p:spPr bwMode="gray">
          <a:xfrm>
            <a:off x="6396038" y="3287713"/>
            <a:ext cx="25320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dirty="0"/>
              <a:t>Hurricanes &amp; Tropical Storms, $</a:t>
            </a:r>
            <a:r>
              <a:rPr lang="en-US" sz="1400" dirty="0" smtClean="0"/>
              <a:t>159.1</a:t>
            </a:r>
            <a:endParaRPr lang="en-US" sz="1400" dirty="0"/>
          </a:p>
        </p:txBody>
      </p:sp>
      <p:sp>
        <p:nvSpPr>
          <p:cNvPr id="33802" name="Rectangle 8"/>
          <p:cNvSpPr>
            <a:spLocks noChangeArrowheads="1"/>
          </p:cNvSpPr>
          <p:nvPr/>
        </p:nvSpPr>
        <p:spPr bwMode="gray">
          <a:xfrm>
            <a:off x="4957606" y="1213976"/>
            <a:ext cx="15938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>
              <a:lnSpc>
                <a:spcPct val="85000"/>
              </a:lnSpc>
            </a:pPr>
            <a:r>
              <a:rPr lang="en-US" sz="1400" dirty="0"/>
              <a:t>Fires (4), </a:t>
            </a:r>
            <a:r>
              <a:rPr lang="en-US" sz="1400" dirty="0" smtClean="0"/>
              <a:t>$5.5</a:t>
            </a:r>
            <a:endParaRPr lang="en-US" sz="1400" dirty="0"/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gray">
          <a:xfrm>
            <a:off x="1547813" y="4760348"/>
            <a:ext cx="1831975" cy="366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sz="1400" dirty="0" smtClean="0"/>
              <a:t>Events Involving Tornadoes </a:t>
            </a:r>
            <a:r>
              <a:rPr lang="en-US" sz="1400" dirty="0"/>
              <a:t>(2), $</a:t>
            </a:r>
            <a:r>
              <a:rPr lang="en-US" sz="1400" dirty="0" smtClean="0"/>
              <a:t>139.3</a:t>
            </a:r>
            <a:endParaRPr lang="en-US" sz="1400" dirty="0"/>
          </a:p>
        </p:txBody>
      </p:sp>
      <p:sp>
        <p:nvSpPr>
          <p:cNvPr id="33804" name="Rectangle 13"/>
          <p:cNvSpPr>
            <a:spLocks noChangeArrowheads="1"/>
          </p:cNvSpPr>
          <p:nvPr/>
        </p:nvSpPr>
        <p:spPr bwMode="gray">
          <a:xfrm>
            <a:off x="737266" y="2856475"/>
            <a:ext cx="20955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dirty="0"/>
              <a:t>Winter Storms, </a:t>
            </a:r>
            <a:r>
              <a:rPr lang="en-US" sz="1400" dirty="0" smtClean="0"/>
              <a:t>$24.7</a:t>
            </a:r>
            <a:endParaRPr lang="en-US" sz="1400" i="1" dirty="0"/>
          </a:p>
        </p:txBody>
      </p:sp>
      <p:sp>
        <p:nvSpPr>
          <p:cNvPr id="33805" name="Rectangle 14"/>
          <p:cNvSpPr>
            <a:spLocks noChangeArrowheads="1"/>
          </p:cNvSpPr>
          <p:nvPr/>
        </p:nvSpPr>
        <p:spPr bwMode="gray">
          <a:xfrm>
            <a:off x="1831309" y="2119439"/>
            <a:ext cx="1344612" cy="183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sz="1400" dirty="0"/>
              <a:t>Terrorism, $</a:t>
            </a:r>
            <a:r>
              <a:rPr lang="en-US" sz="1400" dirty="0" smtClean="0"/>
              <a:t>24.8</a:t>
            </a:r>
            <a:endParaRPr lang="en-US" sz="1400" dirty="0"/>
          </a:p>
        </p:txBody>
      </p:sp>
      <p:sp>
        <p:nvSpPr>
          <p:cNvPr id="33806" name="Rectangle 15"/>
          <p:cNvSpPr>
            <a:spLocks noChangeArrowheads="1"/>
          </p:cNvSpPr>
          <p:nvPr/>
        </p:nvSpPr>
        <p:spPr bwMode="gray">
          <a:xfrm>
            <a:off x="1089025" y="1730375"/>
            <a:ext cx="261461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sz="1400" dirty="0"/>
              <a:t>Geological Events, $</a:t>
            </a:r>
            <a:r>
              <a:rPr lang="en-US" sz="1400" dirty="0" smtClean="0"/>
              <a:t>18.4</a:t>
            </a:r>
            <a:endParaRPr lang="en-US" sz="1400" dirty="0"/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gray">
          <a:xfrm>
            <a:off x="1317625" y="1155700"/>
            <a:ext cx="220345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sz="1400" dirty="0"/>
              <a:t>Wind/Hail/Flood (3), $</a:t>
            </a:r>
            <a:r>
              <a:rPr lang="en-US" sz="1400" dirty="0" smtClean="0"/>
              <a:t>14.6</a:t>
            </a:r>
            <a:endParaRPr lang="en-US" sz="1400" dirty="0"/>
          </a:p>
        </p:txBody>
      </p:sp>
      <p:sp>
        <p:nvSpPr>
          <p:cNvPr id="33808" name="Freeform 2"/>
          <p:cNvSpPr>
            <a:spLocks/>
          </p:cNvSpPr>
          <p:nvPr/>
        </p:nvSpPr>
        <p:spPr bwMode="gray">
          <a:xfrm>
            <a:off x="4608767" y="1489742"/>
            <a:ext cx="425450" cy="187325"/>
          </a:xfrm>
          <a:custGeom>
            <a:avLst/>
            <a:gdLst>
              <a:gd name="T0" fmla="*/ 0 w 102"/>
              <a:gd name="T1" fmla="*/ 2147483647 h 180"/>
              <a:gd name="T2" fmla="*/ 0 w 102"/>
              <a:gd name="T3" fmla="*/ 0 h 180"/>
              <a:gd name="T4" fmla="*/ 2147483647 w 102"/>
              <a:gd name="T5" fmla="*/ 0 h 180"/>
              <a:gd name="T6" fmla="*/ 0 60000 65536"/>
              <a:gd name="T7" fmla="*/ 0 60000 65536"/>
              <a:gd name="T8" fmla="*/ 0 60000 65536"/>
              <a:gd name="T9" fmla="*/ 0 w 102"/>
              <a:gd name="T10" fmla="*/ 0 h 180"/>
              <a:gd name="T11" fmla="*/ 102 w 102"/>
              <a:gd name="T12" fmla="*/ 180 h 1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2" h="180">
                <a:moveTo>
                  <a:pt x="0" y="180"/>
                </a:moveTo>
                <a:lnTo>
                  <a:pt x="0" y="0"/>
                </a:lnTo>
                <a:lnTo>
                  <a:pt x="102" y="0"/>
                </a:lnTo>
              </a:path>
            </a:pathLst>
          </a:custGeom>
          <a:noFill/>
          <a:ln w="12700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9" name="Rectangle 8"/>
          <p:cNvSpPr>
            <a:spLocks noChangeArrowheads="1"/>
          </p:cNvSpPr>
          <p:nvPr/>
        </p:nvSpPr>
        <p:spPr bwMode="gray">
          <a:xfrm>
            <a:off x="5107036" y="1474788"/>
            <a:ext cx="15938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>
              <a:lnSpc>
                <a:spcPct val="85000"/>
              </a:lnSpc>
            </a:pPr>
            <a:r>
              <a:rPr lang="en-US" sz="1400" dirty="0"/>
              <a:t>Other (5), </a:t>
            </a:r>
            <a:r>
              <a:rPr lang="en-US" sz="1400" dirty="0" smtClean="0"/>
              <a:t>$0.2</a:t>
            </a:r>
            <a:endParaRPr lang="en-US" sz="1400" dirty="0"/>
          </a:p>
        </p:txBody>
      </p:sp>
      <p:sp>
        <p:nvSpPr>
          <p:cNvPr id="33810" name="Freeform 2"/>
          <p:cNvSpPr>
            <a:spLocks/>
          </p:cNvSpPr>
          <p:nvPr/>
        </p:nvSpPr>
        <p:spPr bwMode="gray">
          <a:xfrm rot="5400000">
            <a:off x="3577432" y="1141746"/>
            <a:ext cx="501650" cy="630237"/>
          </a:xfrm>
          <a:custGeom>
            <a:avLst/>
            <a:gdLst>
              <a:gd name="T0" fmla="*/ 0 w 102"/>
              <a:gd name="T1" fmla="*/ 2147483647 h 180"/>
              <a:gd name="T2" fmla="*/ 0 w 102"/>
              <a:gd name="T3" fmla="*/ 0 h 180"/>
              <a:gd name="T4" fmla="*/ 2147483647 w 102"/>
              <a:gd name="T5" fmla="*/ 0 h 180"/>
              <a:gd name="T6" fmla="*/ 0 60000 65536"/>
              <a:gd name="T7" fmla="*/ 0 60000 65536"/>
              <a:gd name="T8" fmla="*/ 0 60000 65536"/>
              <a:gd name="T9" fmla="*/ 0 w 102"/>
              <a:gd name="T10" fmla="*/ 0 h 180"/>
              <a:gd name="T11" fmla="*/ 102 w 102"/>
              <a:gd name="T12" fmla="*/ 180 h 1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2" h="180">
                <a:moveTo>
                  <a:pt x="0" y="180"/>
                </a:moveTo>
                <a:lnTo>
                  <a:pt x="0" y="0"/>
                </a:lnTo>
                <a:lnTo>
                  <a:pt x="102" y="0"/>
                </a:lnTo>
              </a:path>
            </a:pathLst>
          </a:custGeom>
          <a:noFill/>
          <a:ln w="12700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1" name="Freeform 2"/>
          <p:cNvSpPr>
            <a:spLocks/>
          </p:cNvSpPr>
          <p:nvPr/>
        </p:nvSpPr>
        <p:spPr bwMode="gray">
          <a:xfrm>
            <a:off x="4488166" y="1304925"/>
            <a:ext cx="425450" cy="338138"/>
          </a:xfrm>
          <a:custGeom>
            <a:avLst/>
            <a:gdLst>
              <a:gd name="T0" fmla="*/ 0 w 102"/>
              <a:gd name="T1" fmla="*/ 2147483647 h 180"/>
              <a:gd name="T2" fmla="*/ 0 w 102"/>
              <a:gd name="T3" fmla="*/ 0 h 180"/>
              <a:gd name="T4" fmla="*/ 2147483647 w 102"/>
              <a:gd name="T5" fmla="*/ 0 h 180"/>
              <a:gd name="T6" fmla="*/ 0 60000 65536"/>
              <a:gd name="T7" fmla="*/ 0 60000 65536"/>
              <a:gd name="T8" fmla="*/ 0 60000 65536"/>
              <a:gd name="T9" fmla="*/ 0 w 102"/>
              <a:gd name="T10" fmla="*/ 0 h 180"/>
              <a:gd name="T11" fmla="*/ 102 w 102"/>
              <a:gd name="T12" fmla="*/ 180 h 1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2" h="180">
                <a:moveTo>
                  <a:pt x="0" y="180"/>
                </a:moveTo>
                <a:lnTo>
                  <a:pt x="0" y="0"/>
                </a:lnTo>
                <a:lnTo>
                  <a:pt x="102" y="0"/>
                </a:lnTo>
              </a:path>
            </a:pathLst>
          </a:custGeom>
          <a:noFill/>
          <a:ln w="12700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12" name="Text Box 6"/>
          <p:cNvSpPr txBox="1">
            <a:spLocks noChangeArrowheads="1"/>
          </p:cNvSpPr>
          <p:nvPr/>
        </p:nvSpPr>
        <p:spPr bwMode="blackWhite">
          <a:xfrm>
            <a:off x="6284913" y="4003675"/>
            <a:ext cx="2784475" cy="1404938"/>
          </a:xfrm>
          <a:prstGeom prst="rect">
            <a:avLst/>
          </a:prstGeom>
          <a:gradFill rotWithShape="1">
            <a:gsLst>
              <a:gs pos="0">
                <a:srgbClr val="225A7A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tIns="91440" bIns="91440" anchor="ctr"/>
          <a:lstStyle/>
          <a:p>
            <a:pPr algn="ctr" eaLnBrk="0" hangingPunct="0">
              <a:lnSpc>
                <a:spcPct val="85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</a:pPr>
            <a:r>
              <a:rPr lang="en-US" sz="2000" b="1">
                <a:solidFill>
                  <a:srgbClr val="FFFFFF"/>
                </a:solidFill>
              </a:rPr>
              <a:t>Wind losses are by far cause the most catastrophe losses, even if hurricanes/TS are excluded.</a:t>
            </a:r>
          </a:p>
        </p:txBody>
      </p:sp>
      <p:sp>
        <p:nvSpPr>
          <p:cNvPr id="21" name="AutoShape 7"/>
          <p:cNvSpPr>
            <a:spLocks noChangeArrowheads="1"/>
          </p:cNvSpPr>
          <p:nvPr/>
        </p:nvSpPr>
        <p:spPr bwMode="blackWhite">
          <a:xfrm>
            <a:off x="258763" y="3479800"/>
            <a:ext cx="2244725" cy="987425"/>
          </a:xfrm>
          <a:prstGeom prst="wedgeRectCallout">
            <a:avLst>
              <a:gd name="adj1" fmla="val 87148"/>
              <a:gd name="adj2" fmla="val 23081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2000" b="1" dirty="0">
                <a:solidFill>
                  <a:schemeClr val="bg1"/>
                </a:solidFill>
                <a:cs typeface="+mn-cs"/>
              </a:rPr>
              <a:t>Tornado share of CAT losses is rising</a:t>
            </a: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blackWhite">
          <a:xfrm>
            <a:off x="6415550" y="1356852"/>
            <a:ext cx="2684206" cy="1637941"/>
          </a:xfrm>
          <a:prstGeom prst="rect">
            <a:avLst/>
          </a:prstGeom>
          <a:gradFill rotWithShape="1">
            <a:gsLst>
              <a:gs pos="0">
                <a:srgbClr val="225A7A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tIns="91440" bIns="91440" anchor="ctr"/>
          <a:lstStyle/>
          <a:p>
            <a:pPr algn="ctr" eaLnBrk="0" hangingPunct="0">
              <a:lnSpc>
                <a:spcPct val="85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</a:pPr>
            <a:r>
              <a:rPr lang="en-US" sz="2000" b="1" dirty="0" smtClean="0">
                <a:solidFill>
                  <a:srgbClr val="FFFFFF"/>
                </a:solidFill>
              </a:rPr>
              <a:t>Insured cat losses from 1993-2012 totaled $386.7B, an average of $19.3B per year or $1.6B per month</a:t>
            </a:r>
            <a:endParaRPr lang="en-US" sz="2000" b="1" dirty="0">
              <a:solidFill>
                <a:srgbClr val="FFFFFF"/>
              </a:solidFill>
            </a:endParaRPr>
          </a:p>
        </p:txBody>
      </p:sp>
      <p:sp>
        <p:nvSpPr>
          <p:cNvPr id="23" name="AutoShape 17"/>
          <p:cNvSpPr>
            <a:spLocks noChangeArrowheads="1"/>
          </p:cNvSpPr>
          <p:nvPr/>
        </p:nvSpPr>
        <p:spPr bwMode="blackWhite">
          <a:xfrm>
            <a:off x="114365" y="1338263"/>
            <a:ext cx="1446524" cy="1398127"/>
          </a:xfrm>
          <a:prstGeom prst="wedgeRectCallout">
            <a:avLst>
              <a:gd name="adj1" fmla="val 121519"/>
              <a:gd name="adj2" fmla="val 5221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 smtClean="0">
                <a:solidFill>
                  <a:schemeClr val="bg1"/>
                </a:solidFill>
              </a:rPr>
              <a:t>Winter storm losses were much above average in 2014/15 and will push this share up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86147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40530" y="2260431"/>
            <a:ext cx="6396749" cy="3208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Titel 26"/>
          <p:cNvSpPr>
            <a:spLocks noGrp="1"/>
          </p:cNvSpPr>
          <p:nvPr>
            <p:ph type="title"/>
          </p:nvPr>
        </p:nvSpPr>
        <p:spPr>
          <a:xfrm>
            <a:off x="219274" y="178794"/>
            <a:ext cx="8609510" cy="795370"/>
          </a:xfrm>
        </p:spPr>
        <p:txBody>
          <a:bodyPr/>
          <a:lstStyle/>
          <a:p>
            <a:pPr lvl="0"/>
            <a:r>
              <a:rPr lang="de-DE" dirty="0"/>
              <a:t>Loss events in the </a:t>
            </a:r>
            <a:r>
              <a:rPr lang="de-DE" dirty="0" smtClean="0"/>
              <a:t>US, </a:t>
            </a:r>
            <a:r>
              <a:rPr lang="de-DE" dirty="0"/>
              <a:t>1980 – 2014</a:t>
            </a:r>
            <a:br>
              <a:rPr lang="de-DE" dirty="0"/>
            </a:br>
            <a:r>
              <a:rPr lang="en-US" sz="2000" dirty="0"/>
              <a:t>Number of events </a:t>
            </a:r>
            <a:endParaRPr lang="de-DE" sz="2000" dirty="0">
              <a:solidFill>
                <a:srgbClr val="4D4E53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350713" y="6312543"/>
            <a:ext cx="685800" cy="246217"/>
          </a:xfrm>
          <a:prstGeom prst="rect">
            <a:avLst/>
          </a:prstGeom>
          <a:noFill/>
        </p:spPr>
        <p:txBody>
          <a:bodyPr wrap="square" lIns="91436" tIns="45718" rIns="91436" bIns="45718" rtlCol="0" anchor="ctr">
            <a:spAutoFit/>
          </a:bodyPr>
          <a:lstStyle/>
          <a:p>
            <a:pPr algn="r"/>
            <a:fld id="{09D5B349-258F-4228-B765-8A08036DA0B9}" type="slidenum">
              <a:rPr lang="en-US" sz="1000">
                <a:solidFill>
                  <a:schemeClr val="accent4">
                    <a:lumMod val="75000"/>
                  </a:schemeClr>
                </a:solidFill>
              </a:rPr>
              <a:pPr algn="r"/>
              <a:t>59</a:t>
            </a:fld>
            <a:endParaRPr lang="en-US" sz="1000" dirty="0"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2" name="Gruppieren 5"/>
          <p:cNvGrpSpPr/>
          <p:nvPr/>
        </p:nvGrpSpPr>
        <p:grpSpPr>
          <a:xfrm>
            <a:off x="7173624" y="2045281"/>
            <a:ext cx="1782382" cy="2626018"/>
            <a:chOff x="759170" y="5824703"/>
            <a:chExt cx="1782382" cy="2626017"/>
          </a:xfrm>
        </p:grpSpPr>
        <p:grpSp>
          <p:nvGrpSpPr>
            <p:cNvPr id="3" name="Gruppieren 37"/>
            <p:cNvGrpSpPr/>
            <p:nvPr/>
          </p:nvGrpSpPr>
          <p:grpSpPr>
            <a:xfrm>
              <a:off x="759170" y="6408869"/>
              <a:ext cx="1782382" cy="861774"/>
              <a:chOff x="5310930" y="3565430"/>
              <a:chExt cx="1782382" cy="861774"/>
            </a:xfrm>
          </p:grpSpPr>
          <p:sp>
            <p:nvSpPr>
              <p:cNvPr id="65" name="Text Box 34"/>
              <p:cNvSpPr txBox="1">
                <a:spLocks noChangeArrowheads="1"/>
              </p:cNvSpPr>
              <p:nvPr/>
            </p:nvSpPr>
            <p:spPr bwMode="auto">
              <a:xfrm>
                <a:off x="5398507" y="3565430"/>
                <a:ext cx="1694805" cy="8617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GB" sz="1000" b="1" dirty="0"/>
                  <a:t>Meteorological</a:t>
                </a:r>
                <a:r>
                  <a:rPr lang="en-GB" sz="1000" dirty="0"/>
                  <a:t> </a:t>
                </a:r>
                <a:r>
                  <a:rPr lang="en-GB" sz="1000" b="1" dirty="0"/>
                  <a:t>events</a:t>
                </a:r>
              </a:p>
              <a:p>
                <a:pPr>
                  <a:lnSpc>
                    <a:spcPct val="100000"/>
                  </a:lnSpc>
                </a:pPr>
                <a:r>
                  <a:rPr lang="en-GB" sz="1000" dirty="0"/>
                  <a:t>(Tropical storm, </a:t>
                </a:r>
                <a:r>
                  <a:rPr lang="en-GB" sz="1000" dirty="0" err="1"/>
                  <a:t>extratropical</a:t>
                </a:r>
                <a:r>
                  <a:rPr lang="en-GB" sz="1000" dirty="0"/>
                  <a:t> storm, convective storm, </a:t>
                </a:r>
              </a:p>
              <a:p>
                <a:pPr>
                  <a:lnSpc>
                    <a:spcPct val="100000"/>
                  </a:lnSpc>
                </a:pPr>
                <a:r>
                  <a:rPr lang="en-GB" sz="1000" dirty="0"/>
                  <a:t>local storm)</a:t>
                </a:r>
              </a:p>
            </p:txBody>
          </p:sp>
          <p:sp>
            <p:nvSpPr>
              <p:cNvPr id="66" name="Rectangle 29"/>
              <p:cNvSpPr>
                <a:spLocks noChangeArrowheads="1"/>
              </p:cNvSpPr>
              <p:nvPr/>
            </p:nvSpPr>
            <p:spPr bwMode="auto">
              <a:xfrm>
                <a:off x="5310930" y="3632508"/>
                <a:ext cx="108000" cy="108000"/>
              </a:xfrm>
              <a:prstGeom prst="rect">
                <a:avLst/>
              </a:prstGeom>
              <a:solidFill>
                <a:srgbClr val="2B7299"/>
              </a:solidFill>
              <a:ln w="9525">
                <a:solidFill>
                  <a:srgbClr val="4D4E5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 sz="1000" dirty="0"/>
              </a:p>
            </p:txBody>
          </p:sp>
        </p:grpSp>
        <p:grpSp>
          <p:nvGrpSpPr>
            <p:cNvPr id="4" name="Gruppieren 40"/>
            <p:cNvGrpSpPr/>
            <p:nvPr/>
          </p:nvGrpSpPr>
          <p:grpSpPr>
            <a:xfrm>
              <a:off x="759170" y="7279642"/>
              <a:ext cx="1519989" cy="553998"/>
              <a:chOff x="3219729" y="5160323"/>
              <a:chExt cx="1519989" cy="553998"/>
            </a:xfrm>
          </p:grpSpPr>
          <p:sp>
            <p:nvSpPr>
              <p:cNvPr id="63" name="Text Box 35"/>
              <p:cNvSpPr txBox="1">
                <a:spLocks noChangeArrowheads="1"/>
              </p:cNvSpPr>
              <p:nvPr/>
            </p:nvSpPr>
            <p:spPr bwMode="auto">
              <a:xfrm>
                <a:off x="3307306" y="5160323"/>
                <a:ext cx="1432412" cy="5539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de-DE" sz="1000" b="1" dirty="0"/>
                  <a:t>Hydrological</a:t>
                </a:r>
                <a:r>
                  <a:rPr lang="de-DE" sz="1000" dirty="0"/>
                  <a:t> </a:t>
                </a:r>
                <a:r>
                  <a:rPr lang="de-DE" sz="1000" b="1" dirty="0" err="1"/>
                  <a:t>events</a:t>
                </a:r>
                <a:endParaRPr lang="de-DE" sz="1000" b="1" dirty="0"/>
              </a:p>
              <a:p>
                <a:pPr>
                  <a:lnSpc>
                    <a:spcPct val="100000"/>
                  </a:lnSpc>
                </a:pPr>
                <a:r>
                  <a:rPr lang="de-DE" sz="1000" dirty="0"/>
                  <a:t>(</a:t>
                </a:r>
                <a:r>
                  <a:rPr lang="de-DE" sz="1000" dirty="0" err="1"/>
                  <a:t>Flood</a:t>
                </a:r>
                <a:r>
                  <a:rPr lang="de-DE" sz="1000" dirty="0"/>
                  <a:t>, </a:t>
                </a:r>
              </a:p>
              <a:p>
                <a:pPr>
                  <a:lnSpc>
                    <a:spcPct val="100000"/>
                  </a:lnSpc>
                </a:pPr>
                <a:r>
                  <a:rPr lang="de-DE" sz="1000" dirty="0" err="1"/>
                  <a:t>mass</a:t>
                </a:r>
                <a:r>
                  <a:rPr lang="de-DE" sz="1000" dirty="0"/>
                  <a:t> </a:t>
                </a:r>
                <a:r>
                  <a:rPr lang="de-DE" sz="1000" dirty="0" err="1"/>
                  <a:t>movement</a:t>
                </a:r>
                <a:r>
                  <a:rPr lang="de-DE" sz="1000" dirty="0"/>
                  <a:t>)</a:t>
                </a:r>
              </a:p>
            </p:txBody>
          </p:sp>
          <p:sp>
            <p:nvSpPr>
              <p:cNvPr id="64" name="Rectangle 30"/>
              <p:cNvSpPr>
                <a:spLocks noChangeArrowheads="1"/>
              </p:cNvSpPr>
              <p:nvPr/>
            </p:nvSpPr>
            <p:spPr bwMode="auto">
              <a:xfrm>
                <a:off x="3219729" y="5229332"/>
                <a:ext cx="108000" cy="108000"/>
              </a:xfrm>
              <a:prstGeom prst="rect">
                <a:avLst/>
              </a:prstGeom>
              <a:solidFill>
                <a:srgbClr val="00B050"/>
              </a:solidFill>
              <a:ln w="9525">
                <a:solidFill>
                  <a:srgbClr val="4D4E5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 sz="1000" dirty="0"/>
              </a:p>
            </p:txBody>
          </p:sp>
        </p:grpSp>
        <p:grpSp>
          <p:nvGrpSpPr>
            <p:cNvPr id="5" name="Gruppieren 43"/>
            <p:cNvGrpSpPr/>
            <p:nvPr/>
          </p:nvGrpSpPr>
          <p:grpSpPr>
            <a:xfrm>
              <a:off x="759170" y="7896722"/>
              <a:ext cx="1655160" cy="553998"/>
              <a:chOff x="2677079" y="6567977"/>
              <a:chExt cx="1261870" cy="553998"/>
            </a:xfrm>
          </p:grpSpPr>
          <p:sp>
            <p:nvSpPr>
              <p:cNvPr id="61" name="Text Box 33"/>
              <p:cNvSpPr txBox="1">
                <a:spLocks noChangeArrowheads="1"/>
              </p:cNvSpPr>
              <p:nvPr/>
            </p:nvSpPr>
            <p:spPr bwMode="auto">
              <a:xfrm>
                <a:off x="2743845" y="6567977"/>
                <a:ext cx="1195104" cy="5539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de-DE" sz="1000" b="1" dirty="0" err="1"/>
                  <a:t>Climatological</a:t>
                </a:r>
                <a:r>
                  <a:rPr lang="de-DE" sz="1000" dirty="0"/>
                  <a:t> </a:t>
                </a:r>
                <a:r>
                  <a:rPr lang="de-DE" sz="1000" b="1" dirty="0" err="1"/>
                  <a:t>events</a:t>
                </a:r>
                <a:r>
                  <a:rPr lang="de-DE" sz="1000" dirty="0"/>
                  <a:t/>
                </a:r>
                <a:br>
                  <a:rPr lang="de-DE" sz="1000" dirty="0"/>
                </a:br>
                <a:r>
                  <a:rPr lang="de-DE" sz="1000" dirty="0"/>
                  <a:t>(Extreme </a:t>
                </a:r>
                <a:r>
                  <a:rPr lang="de-DE" sz="1000" dirty="0" err="1"/>
                  <a:t>temperature</a:t>
                </a:r>
                <a:r>
                  <a:rPr lang="de-DE" sz="1000" dirty="0"/>
                  <a:t>, </a:t>
                </a:r>
              </a:p>
              <a:p>
                <a:pPr>
                  <a:lnSpc>
                    <a:spcPct val="100000"/>
                  </a:lnSpc>
                </a:pPr>
                <a:r>
                  <a:rPr lang="de-DE" sz="1000" dirty="0" err="1"/>
                  <a:t>drought</a:t>
                </a:r>
                <a:r>
                  <a:rPr lang="de-DE" sz="1000" dirty="0"/>
                  <a:t>, </a:t>
                </a:r>
                <a:r>
                  <a:rPr lang="de-DE" sz="1000" dirty="0" err="1"/>
                  <a:t>forest</a:t>
                </a:r>
                <a:r>
                  <a:rPr lang="de-DE" sz="1000" dirty="0"/>
                  <a:t> </a:t>
                </a:r>
                <a:r>
                  <a:rPr lang="de-DE" sz="1000" dirty="0" err="1"/>
                  <a:t>fire</a:t>
                </a:r>
                <a:r>
                  <a:rPr lang="de-DE" sz="1000" dirty="0"/>
                  <a:t>)</a:t>
                </a:r>
              </a:p>
            </p:txBody>
          </p:sp>
          <p:sp>
            <p:nvSpPr>
              <p:cNvPr id="62" name="Rectangle 31"/>
              <p:cNvSpPr>
                <a:spLocks noChangeArrowheads="1"/>
              </p:cNvSpPr>
              <p:nvPr/>
            </p:nvSpPr>
            <p:spPr bwMode="auto">
              <a:xfrm>
                <a:off x="2677079" y="6640122"/>
                <a:ext cx="82338" cy="108000"/>
              </a:xfrm>
              <a:prstGeom prst="rect">
                <a:avLst/>
              </a:prstGeom>
              <a:solidFill>
                <a:srgbClr val="C00000"/>
              </a:solidFill>
              <a:ln w="9525">
                <a:solidFill>
                  <a:srgbClr val="4D4E5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 sz="1000" dirty="0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6" name="Gruppieren 46"/>
            <p:cNvGrpSpPr/>
            <p:nvPr/>
          </p:nvGrpSpPr>
          <p:grpSpPr>
            <a:xfrm>
              <a:off x="760347" y="5824703"/>
              <a:ext cx="1525653" cy="553998"/>
              <a:chOff x="7299756" y="2133759"/>
              <a:chExt cx="1525653" cy="553998"/>
            </a:xfrm>
          </p:grpSpPr>
          <p:sp>
            <p:nvSpPr>
              <p:cNvPr id="59" name="Text Box 32"/>
              <p:cNvSpPr txBox="1">
                <a:spLocks noChangeArrowheads="1"/>
              </p:cNvSpPr>
              <p:nvPr/>
            </p:nvSpPr>
            <p:spPr bwMode="auto">
              <a:xfrm>
                <a:off x="7384525" y="2133759"/>
                <a:ext cx="1440884" cy="5539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GB" sz="1000" b="1" dirty="0"/>
                  <a:t>Geophysical</a:t>
                </a:r>
                <a:r>
                  <a:rPr lang="en-GB" sz="1000" dirty="0"/>
                  <a:t> </a:t>
                </a:r>
                <a:r>
                  <a:rPr lang="en-GB" sz="1000" b="1" dirty="0"/>
                  <a:t>events</a:t>
                </a:r>
                <a:r>
                  <a:rPr lang="en-GB" sz="1000" dirty="0"/>
                  <a:t/>
                </a:r>
                <a:br>
                  <a:rPr lang="en-GB" sz="1000" dirty="0"/>
                </a:br>
                <a:r>
                  <a:rPr lang="en-GB" sz="1000" dirty="0"/>
                  <a:t>(Earthquake, tsunami, </a:t>
                </a:r>
                <a:br>
                  <a:rPr lang="en-GB" sz="1000" dirty="0"/>
                </a:br>
                <a:r>
                  <a:rPr lang="en-GB" sz="1000" dirty="0"/>
                  <a:t>volcanic activity)</a:t>
                </a:r>
              </a:p>
            </p:txBody>
          </p:sp>
          <p:sp>
            <p:nvSpPr>
              <p:cNvPr id="60" name="Rectangle 28"/>
              <p:cNvSpPr>
                <a:spLocks noChangeArrowheads="1"/>
              </p:cNvSpPr>
              <p:nvPr/>
            </p:nvSpPr>
            <p:spPr bwMode="auto">
              <a:xfrm>
                <a:off x="7299756" y="2206175"/>
                <a:ext cx="108000" cy="108000"/>
              </a:xfrm>
              <a:prstGeom prst="rect">
                <a:avLst/>
              </a:prstGeom>
              <a:solidFill>
                <a:schemeClr val="accent6"/>
              </a:solidFill>
              <a:ln w="9525">
                <a:solidFill>
                  <a:srgbClr val="4D4E5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 sz="1000" dirty="0"/>
              </a:p>
            </p:txBody>
          </p:sp>
        </p:grpSp>
      </p:grpSp>
      <p:sp>
        <p:nvSpPr>
          <p:cNvPr id="67" name="Textfeld 18"/>
          <p:cNvSpPr txBox="1"/>
          <p:nvPr/>
        </p:nvSpPr>
        <p:spPr bwMode="auto">
          <a:xfrm>
            <a:off x="140529" y="1417241"/>
            <a:ext cx="2086538" cy="33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6" tIns="45718" rIns="91436" bIns="45718" rtlCol="0">
            <a:spAutoFit/>
          </a:bodyPr>
          <a:lstStyle/>
          <a:p>
            <a:pPr algn="just" eaLnBrk="0" hangingPunct="0">
              <a:buClr>
                <a:srgbClr val="FF3300"/>
              </a:buClr>
            </a:pPr>
            <a:r>
              <a:rPr lang="de-DE" sz="1600" b="1" dirty="0" smtClean="0">
                <a:solidFill>
                  <a:srgbClr val="225A7A"/>
                </a:solidFill>
              </a:rPr>
              <a:t>Number of Events</a:t>
            </a:r>
            <a:endParaRPr lang="de-DE" sz="1600" b="1" dirty="0">
              <a:solidFill>
                <a:srgbClr val="225A7A"/>
              </a:solidFill>
            </a:endParaRPr>
          </a:p>
        </p:txBody>
      </p:sp>
      <p:sp>
        <p:nvSpPr>
          <p:cNvPr id="68" name="Textfeld 24"/>
          <p:cNvSpPr txBox="1"/>
          <p:nvPr/>
        </p:nvSpPr>
        <p:spPr>
          <a:xfrm>
            <a:off x="6497381" y="4961123"/>
            <a:ext cx="360000" cy="246217"/>
          </a:xfrm>
          <a:prstGeom prst="rect">
            <a:avLst/>
          </a:prstGeom>
          <a:solidFill>
            <a:srgbClr val="C00000"/>
          </a:solidFill>
          <a:effectLst/>
        </p:spPr>
        <p:txBody>
          <a:bodyPr wrap="square" lIns="91436" tIns="45718" rIns="91436" bIns="45718" rtlCol="0">
            <a:spAutoFit/>
          </a:bodyPr>
          <a:lstStyle/>
          <a:p>
            <a:pPr algn="ctr"/>
            <a:r>
              <a:rPr lang="de-DE" sz="1000" b="1" dirty="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69" name="Textfeld 39"/>
          <p:cNvSpPr txBox="1"/>
          <p:nvPr/>
        </p:nvSpPr>
        <p:spPr>
          <a:xfrm>
            <a:off x="6497381" y="4641676"/>
            <a:ext cx="360000" cy="246217"/>
          </a:xfrm>
          <a:prstGeom prst="rect">
            <a:avLst/>
          </a:prstGeom>
          <a:solidFill>
            <a:schemeClr val="accent2">
              <a:lumMod val="75000"/>
            </a:schemeClr>
          </a:solidFill>
          <a:effectLst/>
        </p:spPr>
        <p:txBody>
          <a:bodyPr wrap="square" lIns="91436" tIns="45718" rIns="91436" bIns="45718" rtlCol="0">
            <a:spAutoFit/>
          </a:bodyPr>
          <a:lstStyle/>
          <a:p>
            <a:pPr algn="ctr"/>
            <a:r>
              <a:rPr lang="de-DE" sz="1000" b="1" dirty="0">
                <a:solidFill>
                  <a:schemeClr val="bg1"/>
                </a:solidFill>
              </a:rPr>
              <a:t>72</a:t>
            </a:r>
          </a:p>
        </p:txBody>
      </p:sp>
      <p:sp>
        <p:nvSpPr>
          <p:cNvPr id="70" name="Textfeld 40"/>
          <p:cNvSpPr txBox="1"/>
          <p:nvPr/>
        </p:nvSpPr>
        <p:spPr>
          <a:xfrm>
            <a:off x="6497381" y="4322228"/>
            <a:ext cx="360000" cy="246217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/>
        </p:spPr>
        <p:txBody>
          <a:bodyPr wrap="square" lIns="91436" tIns="45718" rIns="91436" bIns="45718" rtlCol="0">
            <a:spAutoFit/>
          </a:bodyPr>
          <a:lstStyle/>
          <a:p>
            <a:pPr algn="ctr"/>
            <a:r>
              <a:rPr lang="de-DE" sz="1000" b="1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71" name="Textfeld 41"/>
          <p:cNvSpPr txBox="1"/>
          <p:nvPr/>
        </p:nvSpPr>
        <p:spPr>
          <a:xfrm>
            <a:off x="6497381" y="4002780"/>
            <a:ext cx="360000" cy="246217"/>
          </a:xfrm>
          <a:prstGeom prst="rect">
            <a:avLst/>
          </a:prstGeom>
          <a:solidFill>
            <a:schemeClr val="bg2"/>
          </a:solidFill>
          <a:effectLst/>
        </p:spPr>
        <p:txBody>
          <a:bodyPr wrap="square" lIns="91436" tIns="45718" rIns="91436" bIns="45718" rtlCol="0">
            <a:spAutoFit/>
          </a:bodyPr>
          <a:lstStyle/>
          <a:p>
            <a:pPr algn="ctr"/>
            <a:r>
              <a:rPr lang="de-DE" sz="1000" b="1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73" name="Text Box 15"/>
          <p:cNvSpPr txBox="1">
            <a:spLocks noChangeArrowheads="1"/>
          </p:cNvSpPr>
          <p:nvPr/>
        </p:nvSpPr>
        <p:spPr bwMode="auto">
          <a:xfrm>
            <a:off x="2798567" y="1294130"/>
            <a:ext cx="1902021" cy="646327"/>
          </a:xfrm>
          <a:prstGeom prst="rect">
            <a:avLst/>
          </a:prstGeom>
          <a:solidFill>
            <a:srgbClr val="2B7299"/>
          </a:solidFill>
          <a:ln w="9525" algn="ctr">
            <a:noFill/>
            <a:miter lim="800000"/>
            <a:headEnd/>
            <a:tailEnd/>
          </a:ln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2014 Total: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119 </a:t>
            </a:r>
            <a:r>
              <a:rPr lang="en-US" dirty="0">
                <a:solidFill>
                  <a:schemeClr val="bg1"/>
                </a:solidFill>
              </a:rPr>
              <a:t>Events </a:t>
            </a:r>
          </a:p>
        </p:txBody>
      </p:sp>
      <p:sp>
        <p:nvSpPr>
          <p:cNvPr id="26" name="Text Box 49"/>
          <p:cNvSpPr txBox="1">
            <a:spLocks noChangeArrowheads="1"/>
          </p:cNvSpPr>
          <p:nvPr/>
        </p:nvSpPr>
        <p:spPr bwMode="auto">
          <a:xfrm>
            <a:off x="140530" y="6250988"/>
            <a:ext cx="5942012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10000"/>
              </a:spcBef>
            </a:pPr>
            <a:r>
              <a:rPr lang="de-DE" sz="800" dirty="0">
                <a:solidFill>
                  <a:schemeClr val="accent4">
                    <a:lumMod val="75000"/>
                  </a:schemeClr>
                </a:solidFill>
              </a:rPr>
              <a:t>Source: Geo Risks Research, NatCatSERVICE</a:t>
            </a:r>
            <a:endParaRPr lang="en-US" sz="8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AutoShape 13"/>
          <p:cNvSpPr>
            <a:spLocks noChangeArrowheads="1"/>
          </p:cNvSpPr>
          <p:nvPr/>
        </p:nvSpPr>
        <p:spPr bwMode="blackWhite">
          <a:xfrm>
            <a:off x="832151" y="2225698"/>
            <a:ext cx="3691878" cy="1151620"/>
          </a:xfrm>
          <a:prstGeom prst="wedgeRectCallout">
            <a:avLst>
              <a:gd name="adj1" fmla="val 77457"/>
              <a:gd name="adj2" fmla="val 318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chemeClr val="bg1"/>
                </a:solidFill>
              </a:rPr>
              <a:t>The number of loss events surged from 2006 – 2010, though insured losses remained elevated through 2012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345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808160"/>
              </p:ext>
            </p:extLst>
          </p:nvPr>
        </p:nvGraphicFramePr>
        <p:xfrm>
          <a:off x="-30163" y="1192213"/>
          <a:ext cx="8915401" cy="588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42568" name="Chart" r:id="rId5" imgW="8258103" imgH="5505464" progId="MSGraph.Chart.8">
                  <p:embed followColorScheme="full"/>
                </p:oleObj>
              </mc:Choice>
              <mc:Fallback>
                <p:oleObj name="Chart" r:id="rId5" imgW="8258103" imgH="5505464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0163" y="1192213"/>
                        <a:ext cx="8915401" cy="588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7848600" cy="1143000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</a:rPr>
              <a:t>Profitability Peaks &amp; Troughs in the P/C Insurance Industry, 1975 – 2016F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244272" y="6154005"/>
            <a:ext cx="8249055" cy="600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100" dirty="0">
                <a:solidFill>
                  <a:srgbClr val="000000"/>
                </a:solidFill>
              </a:rPr>
              <a:t>*Profitability =  P/C insurer ROEs. </a:t>
            </a:r>
            <a:r>
              <a:rPr lang="en-US" sz="1100" dirty="0" smtClean="0">
                <a:solidFill>
                  <a:srgbClr val="000000"/>
                </a:solidFill>
              </a:rPr>
              <a:t>2011-14 </a:t>
            </a:r>
            <a:r>
              <a:rPr lang="en-US" sz="1100" dirty="0">
                <a:solidFill>
                  <a:srgbClr val="000000"/>
                </a:solidFill>
              </a:rPr>
              <a:t>figures are estimates based on ROAS data.  Note:  Data for </a:t>
            </a:r>
            <a:r>
              <a:rPr lang="en-US" sz="1100" dirty="0" smtClean="0">
                <a:solidFill>
                  <a:srgbClr val="000000"/>
                </a:solidFill>
              </a:rPr>
              <a:t>2008-2014 </a:t>
            </a:r>
            <a:r>
              <a:rPr lang="en-US" sz="1100" dirty="0">
                <a:solidFill>
                  <a:srgbClr val="000000"/>
                </a:solidFill>
              </a:rPr>
              <a:t>exclude mortgage and financial guaranty insurers.</a:t>
            </a:r>
          </a:p>
          <a:p>
            <a:r>
              <a:rPr lang="en-US" sz="1100" dirty="0">
                <a:solidFill>
                  <a:srgbClr val="000000"/>
                </a:solidFill>
              </a:rPr>
              <a:t>Source:  Insurance Information Institute; NAIC, ISO, A.M. </a:t>
            </a:r>
            <a:r>
              <a:rPr lang="en-US" sz="1100" dirty="0" smtClean="0">
                <a:solidFill>
                  <a:srgbClr val="000000"/>
                </a:solidFill>
              </a:rPr>
              <a:t>Best, Conning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6390" name="AutoShape 7"/>
          <p:cNvSpPr>
            <a:spLocks noChangeArrowheads="1"/>
          </p:cNvSpPr>
          <p:nvPr/>
        </p:nvSpPr>
        <p:spPr bwMode="auto">
          <a:xfrm>
            <a:off x="1209675" y="1200150"/>
            <a:ext cx="1425575" cy="381000"/>
          </a:xfrm>
          <a:prstGeom prst="wedgeRectCallout">
            <a:avLst>
              <a:gd name="adj1" fmla="val -41545"/>
              <a:gd name="adj2" fmla="val 21678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>
                <a:solidFill>
                  <a:srgbClr val="000000"/>
                </a:solidFill>
              </a:rPr>
              <a:t>1977:19.0%</a:t>
            </a: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6394" name="AutoShape 11"/>
          <p:cNvSpPr>
            <a:spLocks noChangeArrowheads="1"/>
          </p:cNvSpPr>
          <p:nvPr/>
        </p:nvSpPr>
        <p:spPr bwMode="auto">
          <a:xfrm>
            <a:off x="3135313" y="1344153"/>
            <a:ext cx="1479550" cy="381000"/>
          </a:xfrm>
          <a:prstGeom prst="wedgeRectCallout">
            <a:avLst>
              <a:gd name="adj1" fmla="val -47653"/>
              <a:gd name="adj2" fmla="val 26016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>
                <a:solidFill>
                  <a:srgbClr val="000000"/>
                </a:solidFill>
              </a:rPr>
              <a:t>1987:17.3%</a:t>
            </a: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6395" name="AutoShape 12"/>
          <p:cNvSpPr>
            <a:spLocks noChangeArrowheads="1"/>
          </p:cNvSpPr>
          <p:nvPr/>
        </p:nvSpPr>
        <p:spPr bwMode="auto">
          <a:xfrm>
            <a:off x="4368800" y="2214563"/>
            <a:ext cx="1677988" cy="381000"/>
          </a:xfrm>
          <a:prstGeom prst="wedgeRectCallout">
            <a:avLst>
              <a:gd name="adj1" fmla="val -10962"/>
              <a:gd name="adj2" fmla="val 22427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>
                <a:solidFill>
                  <a:srgbClr val="000000"/>
                </a:solidFill>
              </a:rPr>
              <a:t>1997:11.6%</a:t>
            </a: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6396" name="AutoShape 13"/>
          <p:cNvSpPr>
            <a:spLocks noChangeArrowheads="1"/>
          </p:cNvSpPr>
          <p:nvPr/>
        </p:nvSpPr>
        <p:spPr bwMode="auto">
          <a:xfrm>
            <a:off x="6175669" y="2137502"/>
            <a:ext cx="1422400" cy="381000"/>
          </a:xfrm>
          <a:prstGeom prst="wedgeRectCallout">
            <a:avLst>
              <a:gd name="adj1" fmla="val -15031"/>
              <a:gd name="adj2" fmla="val 209199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>
                <a:solidFill>
                  <a:srgbClr val="000000"/>
                </a:solidFill>
              </a:rPr>
              <a:t>2006:12.7%</a:t>
            </a: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6401" name="AutoShape 18"/>
          <p:cNvSpPr>
            <a:spLocks noChangeArrowheads="1"/>
          </p:cNvSpPr>
          <p:nvPr/>
        </p:nvSpPr>
        <p:spPr bwMode="auto">
          <a:xfrm>
            <a:off x="2600474" y="5168745"/>
            <a:ext cx="1447800" cy="381000"/>
          </a:xfrm>
          <a:prstGeom prst="wedgeRectCallout">
            <a:avLst>
              <a:gd name="adj1" fmla="val -48611"/>
              <a:gd name="adj2" fmla="val -129759"/>
            </a:avLst>
          </a:prstGeom>
          <a:solidFill>
            <a:srgbClr val="FF3300">
              <a:alpha val="8313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>
                <a:solidFill>
                  <a:srgbClr val="000000"/>
                </a:solidFill>
              </a:rPr>
              <a:t>1984: 1.8%</a:t>
            </a: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6402" name="AutoShape 19"/>
          <p:cNvSpPr>
            <a:spLocks noChangeArrowheads="1"/>
          </p:cNvSpPr>
          <p:nvPr/>
        </p:nvSpPr>
        <p:spPr bwMode="auto">
          <a:xfrm>
            <a:off x="4148999" y="5176682"/>
            <a:ext cx="1447800" cy="381000"/>
          </a:xfrm>
          <a:prstGeom prst="wedgeRectCallout">
            <a:avLst>
              <a:gd name="adj1" fmla="val -53621"/>
              <a:gd name="adj2" fmla="val -233609"/>
            </a:avLst>
          </a:prstGeom>
          <a:solidFill>
            <a:srgbClr val="FF3300">
              <a:alpha val="8313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>
                <a:solidFill>
                  <a:srgbClr val="000000"/>
                </a:solidFill>
              </a:rPr>
              <a:t>1992: 4.5%</a:t>
            </a: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6403" name="AutoShape 20"/>
          <p:cNvSpPr>
            <a:spLocks noChangeArrowheads="1"/>
          </p:cNvSpPr>
          <p:nvPr/>
        </p:nvSpPr>
        <p:spPr bwMode="auto">
          <a:xfrm>
            <a:off x="6059418" y="5136279"/>
            <a:ext cx="1600200" cy="381000"/>
          </a:xfrm>
          <a:prstGeom prst="wedgeRectCallout">
            <a:avLst>
              <a:gd name="adj1" fmla="val -60548"/>
              <a:gd name="adj2" fmla="val -32442"/>
            </a:avLst>
          </a:prstGeom>
          <a:solidFill>
            <a:srgbClr val="FF3300">
              <a:alpha val="8313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>
                <a:solidFill>
                  <a:srgbClr val="000000"/>
                </a:solidFill>
              </a:rPr>
              <a:t>2001: -1.2%</a:t>
            </a: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6404" name="AutoShape 21"/>
          <p:cNvSpPr>
            <a:spLocks noChangeArrowheads="1"/>
          </p:cNvSpPr>
          <p:nvPr/>
        </p:nvSpPr>
        <p:spPr bwMode="auto">
          <a:xfrm rot="511939">
            <a:off x="1493836" y="2070101"/>
            <a:ext cx="1603375" cy="612775"/>
          </a:xfrm>
          <a:prstGeom prst="rightArrow">
            <a:avLst>
              <a:gd name="adj1" fmla="val 50000"/>
              <a:gd name="adj2" fmla="val 93119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400" b="1">
                <a:solidFill>
                  <a:srgbClr val="FFFFFF"/>
                </a:solidFill>
              </a:rPr>
              <a:t>10 Years</a:t>
            </a:r>
          </a:p>
        </p:txBody>
      </p:sp>
      <p:sp>
        <p:nvSpPr>
          <p:cNvPr id="16405" name="AutoShape 22"/>
          <p:cNvSpPr>
            <a:spLocks noChangeArrowheads="1"/>
          </p:cNvSpPr>
          <p:nvPr/>
        </p:nvSpPr>
        <p:spPr bwMode="auto">
          <a:xfrm rot="1557988">
            <a:off x="3327401" y="2652713"/>
            <a:ext cx="1711325" cy="612775"/>
          </a:xfrm>
          <a:prstGeom prst="rightArrow">
            <a:avLst>
              <a:gd name="adj1" fmla="val 50000"/>
              <a:gd name="adj2" fmla="val 92949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400" b="1">
                <a:solidFill>
                  <a:srgbClr val="FFFFFF"/>
                </a:solidFill>
              </a:rPr>
              <a:t>10 Years</a:t>
            </a:r>
          </a:p>
        </p:txBody>
      </p:sp>
      <p:sp>
        <p:nvSpPr>
          <p:cNvPr id="16406" name="AutoShape 23"/>
          <p:cNvSpPr>
            <a:spLocks noChangeArrowheads="1"/>
          </p:cNvSpPr>
          <p:nvPr/>
        </p:nvSpPr>
        <p:spPr bwMode="auto">
          <a:xfrm>
            <a:off x="5157789" y="2989265"/>
            <a:ext cx="1447800" cy="612775"/>
          </a:xfrm>
          <a:prstGeom prst="rightArrow">
            <a:avLst>
              <a:gd name="adj1" fmla="val 50000"/>
              <a:gd name="adj2" fmla="val 82979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400" b="1">
                <a:solidFill>
                  <a:srgbClr val="FFFFFF"/>
                </a:solidFill>
              </a:rPr>
              <a:t>9 Years</a:t>
            </a:r>
          </a:p>
        </p:txBody>
      </p:sp>
      <p:sp>
        <p:nvSpPr>
          <p:cNvPr id="16407" name="Text Box 17"/>
          <p:cNvSpPr txBox="1">
            <a:spLocks noChangeArrowheads="1"/>
          </p:cNvSpPr>
          <p:nvPr/>
        </p:nvSpPr>
        <p:spPr bwMode="auto">
          <a:xfrm>
            <a:off x="5621338" y="1117600"/>
            <a:ext cx="3254375" cy="923330"/>
          </a:xfrm>
          <a:prstGeom prst="rect">
            <a:avLst/>
          </a:prstGeom>
          <a:solidFill>
            <a:srgbClr val="2868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>
                <a:solidFill>
                  <a:srgbClr val="FFFFFF"/>
                </a:solidFill>
              </a:rPr>
              <a:t>History suggests next ROE peak will be in </a:t>
            </a:r>
            <a:r>
              <a:rPr lang="en-US" b="1" dirty="0" smtClean="0">
                <a:solidFill>
                  <a:srgbClr val="FFFFFF"/>
                </a:solidFill>
              </a:rPr>
              <a:t>2016-2017, but that seems unlikely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16408" name="Rectangle 7"/>
          <p:cNvSpPr>
            <a:spLocks noChangeArrowheads="1"/>
          </p:cNvSpPr>
          <p:nvPr/>
        </p:nvSpPr>
        <p:spPr bwMode="black">
          <a:xfrm>
            <a:off x="185738" y="1155700"/>
            <a:ext cx="1023937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143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143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143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143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14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14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14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14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600" b="1">
                <a:solidFill>
                  <a:srgbClr val="225A7A"/>
                </a:solidFill>
              </a:rPr>
              <a:t>ROE</a:t>
            </a:r>
          </a:p>
        </p:txBody>
      </p:sp>
      <p:sp>
        <p:nvSpPr>
          <p:cNvPr id="16409" name="AutoShape 6"/>
          <p:cNvSpPr>
            <a:spLocks noChangeArrowheads="1"/>
          </p:cNvSpPr>
          <p:nvPr/>
        </p:nvSpPr>
        <p:spPr bwMode="auto">
          <a:xfrm>
            <a:off x="902751" y="5147749"/>
            <a:ext cx="1447800" cy="381000"/>
          </a:xfrm>
          <a:prstGeom prst="wedgeRectCallout">
            <a:avLst>
              <a:gd name="adj1" fmla="val -43472"/>
              <a:gd name="adj2" fmla="val -143778"/>
            </a:avLst>
          </a:prstGeom>
          <a:solidFill>
            <a:srgbClr val="FF3300">
              <a:alpha val="8313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>
                <a:solidFill>
                  <a:srgbClr val="000000"/>
                </a:solidFill>
              </a:rPr>
              <a:t>1975: 2.4%</a:t>
            </a: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9" name="AutoShape 8"/>
          <p:cNvSpPr>
            <a:spLocks noChangeArrowheads="1"/>
          </p:cNvSpPr>
          <p:nvPr/>
        </p:nvSpPr>
        <p:spPr bwMode="blackWhite">
          <a:xfrm>
            <a:off x="7080185" y="2720980"/>
            <a:ext cx="879475" cy="660400"/>
          </a:xfrm>
          <a:prstGeom prst="wedgeRectCallout">
            <a:avLst>
              <a:gd name="adj1" fmla="val 52204"/>
              <a:gd name="adj2" fmla="val 78967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FFFFFF"/>
                </a:solidFill>
              </a:rPr>
              <a:t>2013 9.8%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19" name="AutoShape 8"/>
          <p:cNvSpPr>
            <a:spLocks noChangeArrowheads="1"/>
          </p:cNvSpPr>
          <p:nvPr/>
        </p:nvSpPr>
        <p:spPr bwMode="blackWhite">
          <a:xfrm>
            <a:off x="7693112" y="4500487"/>
            <a:ext cx="1106399" cy="618801"/>
          </a:xfrm>
          <a:prstGeom prst="wedgeRectCallout">
            <a:avLst>
              <a:gd name="adj1" fmla="val -7730"/>
              <a:gd name="adj2" fmla="val -137390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FFFFFF"/>
                </a:solidFill>
              </a:rPr>
              <a:t>2014 8.2%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20" name="AutoShape 8"/>
          <p:cNvSpPr>
            <a:spLocks noChangeArrowheads="1"/>
          </p:cNvSpPr>
          <p:nvPr/>
        </p:nvSpPr>
        <p:spPr bwMode="blackWhite">
          <a:xfrm>
            <a:off x="8057066" y="2781404"/>
            <a:ext cx="1106399" cy="618801"/>
          </a:xfrm>
          <a:prstGeom prst="wedgeRectCallout">
            <a:avLst>
              <a:gd name="adj1" fmla="val -3856"/>
              <a:gd name="adj2" fmla="val 145717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1200" b="1" dirty="0" smtClean="0">
                <a:solidFill>
                  <a:srgbClr val="FFFFFF"/>
                </a:solidFill>
              </a:rPr>
              <a:t>2015F=6.5%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  <a:defRPr/>
            </a:pPr>
            <a:r>
              <a:rPr lang="en-US" sz="1200" b="1" dirty="0" smtClean="0">
                <a:solidFill>
                  <a:srgbClr val="FFFFFF"/>
                </a:solidFill>
              </a:rPr>
              <a:t>2016F=6.3%</a:t>
            </a:r>
            <a:endParaRPr lang="en-US" sz="1200" b="1" dirty="0">
              <a:solidFill>
                <a:srgbClr val="FFFFFF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9545943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26"/>
          <p:cNvSpPr>
            <a:spLocks noGrp="1"/>
          </p:cNvSpPr>
          <p:nvPr>
            <p:ph type="title"/>
          </p:nvPr>
        </p:nvSpPr>
        <p:spPr>
          <a:xfrm>
            <a:off x="148048" y="159339"/>
            <a:ext cx="8609510" cy="795370"/>
          </a:xfrm>
        </p:spPr>
        <p:txBody>
          <a:bodyPr/>
          <a:lstStyle/>
          <a:p>
            <a:pPr lvl="0"/>
            <a:r>
              <a:rPr lang="de-DE" dirty="0">
                <a:solidFill>
                  <a:srgbClr val="2B7299"/>
                </a:solidFill>
              </a:rPr>
              <a:t>Loss </a:t>
            </a:r>
            <a:r>
              <a:rPr lang="de-DE" dirty="0" smtClean="0">
                <a:solidFill>
                  <a:srgbClr val="2B7299"/>
                </a:solidFill>
              </a:rPr>
              <a:t>Events </a:t>
            </a:r>
            <a:r>
              <a:rPr lang="de-DE" dirty="0">
                <a:solidFill>
                  <a:srgbClr val="2B7299"/>
                </a:solidFill>
              </a:rPr>
              <a:t>in the </a:t>
            </a:r>
            <a:r>
              <a:rPr lang="de-DE" dirty="0" smtClean="0">
                <a:solidFill>
                  <a:srgbClr val="2B7299"/>
                </a:solidFill>
              </a:rPr>
              <a:t>US, </a:t>
            </a:r>
            <a:r>
              <a:rPr lang="de-DE" dirty="0">
                <a:solidFill>
                  <a:srgbClr val="2B7299"/>
                </a:solidFill>
              </a:rPr>
              <a:t>1980 – 2014</a:t>
            </a:r>
            <a:br>
              <a:rPr lang="de-DE" dirty="0">
                <a:solidFill>
                  <a:srgbClr val="2B7299"/>
                </a:solidFill>
              </a:rPr>
            </a:br>
            <a:r>
              <a:rPr lang="de-DE" sz="2000" dirty="0"/>
              <a:t>Overall and insured losses </a:t>
            </a:r>
            <a:endParaRPr lang="de-DE" sz="2000" dirty="0">
              <a:solidFill>
                <a:srgbClr val="4D4E53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68823" y="6340316"/>
            <a:ext cx="685800" cy="246217"/>
          </a:xfrm>
          <a:prstGeom prst="rect">
            <a:avLst/>
          </a:prstGeom>
          <a:noFill/>
        </p:spPr>
        <p:txBody>
          <a:bodyPr wrap="square" lIns="91436" tIns="45718" rIns="91436" bIns="45718" rtlCol="0" anchor="ctr">
            <a:spAutoFit/>
          </a:bodyPr>
          <a:lstStyle/>
          <a:p>
            <a:pPr algn="r"/>
            <a:fld id="{09D5B349-258F-4228-B765-8A08036DA0B9}" type="slidenum">
              <a:rPr lang="en-US" sz="1000">
                <a:solidFill>
                  <a:schemeClr val="accent4">
                    <a:lumMod val="75000"/>
                  </a:schemeClr>
                </a:solidFill>
              </a:rPr>
              <a:pPr algn="r"/>
              <a:t>60</a:t>
            </a:fld>
            <a:endParaRPr lang="en-US" sz="1000" dirty="0"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2" name="Gruppieren 18"/>
          <p:cNvGrpSpPr>
            <a:grpSpLocks/>
          </p:cNvGrpSpPr>
          <p:nvPr/>
        </p:nvGrpSpPr>
        <p:grpSpPr bwMode="auto">
          <a:xfrm>
            <a:off x="7660357" y="4469250"/>
            <a:ext cx="1440101" cy="966050"/>
            <a:chOff x="1766029" y="5007184"/>
            <a:chExt cx="1044622" cy="969285"/>
          </a:xfrm>
        </p:grpSpPr>
        <p:sp>
          <p:nvSpPr>
            <p:cNvPr id="42" name="Textfeld 25"/>
            <p:cNvSpPr txBox="1">
              <a:spLocks noChangeArrowheads="1"/>
            </p:cNvSpPr>
            <p:nvPr/>
          </p:nvSpPr>
          <p:spPr bwMode="auto">
            <a:xfrm>
              <a:off x="1901118" y="5007184"/>
              <a:ext cx="909533" cy="40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 sz="1000" b="1" dirty="0"/>
                <a:t>Overall </a:t>
              </a:r>
              <a:r>
                <a:rPr lang="de-DE" sz="1000" b="1" dirty="0" err="1"/>
                <a:t>losses</a:t>
              </a:r>
              <a:r>
                <a:rPr lang="de-DE" sz="1000" b="1" dirty="0"/>
                <a:t> </a:t>
              </a:r>
            </a:p>
            <a:p>
              <a:r>
                <a:rPr lang="de-DE" sz="1000" b="1" dirty="0"/>
                <a:t>(in 2013 </a:t>
              </a:r>
              <a:r>
                <a:rPr lang="de-DE" sz="1000" b="1" dirty="0" err="1"/>
                <a:t>values</a:t>
              </a:r>
              <a:r>
                <a:rPr lang="de-DE" sz="1000" b="1" dirty="0"/>
                <a:t>)*  </a:t>
              </a:r>
            </a:p>
          </p:txBody>
        </p:sp>
        <p:sp>
          <p:nvSpPr>
            <p:cNvPr id="43" name="Textfeld 26"/>
            <p:cNvSpPr txBox="1">
              <a:spLocks noChangeArrowheads="1"/>
            </p:cNvSpPr>
            <p:nvPr/>
          </p:nvSpPr>
          <p:spPr bwMode="auto">
            <a:xfrm>
              <a:off x="1867870" y="5531361"/>
              <a:ext cx="909533" cy="40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de-DE" sz="1000" b="1" dirty="0" err="1"/>
                <a:t>Insured</a:t>
              </a:r>
              <a:r>
                <a:rPr lang="de-DE" sz="1000" b="1" dirty="0"/>
                <a:t> </a:t>
              </a:r>
              <a:r>
                <a:rPr lang="de-DE" sz="1000" b="1" dirty="0" err="1"/>
                <a:t>losses</a:t>
              </a:r>
              <a:r>
                <a:rPr lang="de-DE" sz="1000" b="1" dirty="0"/>
                <a:t> </a:t>
              </a:r>
            </a:p>
            <a:p>
              <a:r>
                <a:rPr lang="de-DE" sz="1000" b="1" dirty="0"/>
                <a:t>(in 2013 </a:t>
              </a:r>
              <a:r>
                <a:rPr lang="de-DE" sz="1000" b="1" dirty="0" err="1"/>
                <a:t>values</a:t>
              </a:r>
              <a:r>
                <a:rPr lang="de-DE" sz="1000" b="1" dirty="0"/>
                <a:t>)*  </a:t>
              </a:r>
            </a:p>
          </p:txBody>
        </p:sp>
        <p:sp>
          <p:nvSpPr>
            <p:cNvPr id="44" name="Rechteck 30"/>
            <p:cNvSpPr>
              <a:spLocks noChangeArrowheads="1"/>
            </p:cNvSpPr>
            <p:nvPr/>
          </p:nvSpPr>
          <p:spPr bwMode="auto">
            <a:xfrm>
              <a:off x="1766235" y="5121258"/>
              <a:ext cx="101635" cy="370569"/>
            </a:xfrm>
            <a:prstGeom prst="rect">
              <a:avLst/>
            </a:prstGeom>
            <a:solidFill>
              <a:srgbClr val="92D050"/>
            </a:solidFill>
            <a:ln w="9525" algn="ctr">
              <a:solidFill>
                <a:srgbClr val="4D4E53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66687" indent="-265100"/>
              <a:endParaRPr lang="de-DE" dirty="0"/>
            </a:p>
          </p:txBody>
        </p:sp>
        <p:sp>
          <p:nvSpPr>
            <p:cNvPr id="45" name="Rechteck 31"/>
            <p:cNvSpPr>
              <a:spLocks noChangeArrowheads="1"/>
            </p:cNvSpPr>
            <p:nvPr/>
          </p:nvSpPr>
          <p:spPr bwMode="auto">
            <a:xfrm>
              <a:off x="1766029" y="5605900"/>
              <a:ext cx="92860" cy="370569"/>
            </a:xfrm>
            <a:prstGeom prst="rect">
              <a:avLst/>
            </a:prstGeom>
            <a:solidFill>
              <a:srgbClr val="00206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marL="266687" indent="-265100"/>
              <a:endParaRPr lang="de-DE" dirty="0"/>
            </a:p>
          </p:txBody>
        </p:sp>
      </p:grpSp>
      <p:sp>
        <p:nvSpPr>
          <p:cNvPr id="47" name="Textfeld 11"/>
          <p:cNvSpPr txBox="1"/>
          <p:nvPr/>
        </p:nvSpPr>
        <p:spPr>
          <a:xfrm>
            <a:off x="6775009" y="6186430"/>
            <a:ext cx="1084579" cy="507827"/>
          </a:xfrm>
          <a:prstGeom prst="rect">
            <a:avLst/>
          </a:prstGeom>
          <a:noFill/>
          <a:effectLst/>
        </p:spPr>
        <p:txBody>
          <a:bodyPr wrap="square" lIns="91436" tIns="45718" rIns="91436" bIns="45718" rtlCol="0">
            <a:spAutoFit/>
          </a:bodyPr>
          <a:lstStyle/>
          <a:p>
            <a:r>
              <a:rPr lang="de-DE" sz="900" dirty="0"/>
              <a:t>*Losses adjusted to inflation based </a:t>
            </a:r>
            <a:r>
              <a:rPr lang="de-DE" sz="900" dirty="0" smtClean="0"/>
              <a:t>on CPI.</a:t>
            </a:r>
            <a:endParaRPr lang="en-US" sz="900" dirty="0" err="1"/>
          </a:p>
        </p:txBody>
      </p:sp>
      <p:sp>
        <p:nvSpPr>
          <p:cNvPr id="48" name="Text Box 17"/>
          <p:cNvSpPr txBox="1">
            <a:spLocks noChangeArrowheads="1"/>
          </p:cNvSpPr>
          <p:nvPr/>
        </p:nvSpPr>
        <p:spPr bwMode="auto">
          <a:xfrm>
            <a:off x="406691" y="1285708"/>
            <a:ext cx="6701819" cy="338550"/>
          </a:xfrm>
          <a:prstGeom prst="rect">
            <a:avLst/>
          </a:prstGeom>
          <a:solidFill>
            <a:srgbClr val="2B7299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 lIns="91436" tIns="45718" rIns="91436" bIns="45718">
            <a:spAutoFit/>
          </a:bodyPr>
          <a:lstStyle/>
          <a:p>
            <a:pPr>
              <a:defRPr/>
            </a:pPr>
            <a:r>
              <a:rPr lang="en-US" sz="1600" b="1" dirty="0">
                <a:solidFill>
                  <a:schemeClr val="bg1"/>
                </a:solidFill>
              </a:rPr>
              <a:t>Overall losses totaled US$ 25bn; Insured losses totaled US$ 15.3bn</a:t>
            </a:r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35013" y="2345857"/>
            <a:ext cx="7245176" cy="3634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 Box 49"/>
          <p:cNvSpPr txBox="1">
            <a:spLocks noChangeArrowheads="1"/>
          </p:cNvSpPr>
          <p:nvPr/>
        </p:nvSpPr>
        <p:spPr bwMode="auto">
          <a:xfrm>
            <a:off x="148048" y="6463425"/>
            <a:ext cx="5942012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10000"/>
              </a:spcBef>
            </a:pPr>
            <a:r>
              <a:rPr lang="en-US" sz="900" dirty="0">
                <a:solidFill>
                  <a:schemeClr val="accent4">
                    <a:lumMod val="75000"/>
                  </a:schemeClr>
                </a:solidFill>
              </a:rPr>
              <a:t>Source: Property Claim Services, MR </a:t>
            </a:r>
            <a:r>
              <a:rPr lang="en-US" sz="900" dirty="0" err="1">
                <a:solidFill>
                  <a:schemeClr val="accent4">
                    <a:lumMod val="75000"/>
                  </a:schemeClr>
                </a:solidFill>
              </a:rPr>
              <a:t>NatCatSERVICE</a:t>
            </a:r>
            <a:r>
              <a:rPr lang="en-US" sz="900" dirty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15" name="Textfeld 9"/>
          <p:cNvSpPr txBox="1"/>
          <p:nvPr/>
        </p:nvSpPr>
        <p:spPr bwMode="auto">
          <a:xfrm>
            <a:off x="148048" y="1891408"/>
            <a:ext cx="985547" cy="307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6" tIns="45718" rIns="91436" bIns="45718" rtlCol="0">
            <a:spAutoFit/>
          </a:bodyPr>
          <a:lstStyle/>
          <a:p>
            <a:pPr algn="just" eaLnBrk="0" hangingPunct="0">
              <a:buClr>
                <a:srgbClr val="FF3300"/>
              </a:buClr>
            </a:pPr>
            <a:r>
              <a:rPr lang="de-DE" sz="1400" b="1" dirty="0" smtClean="0">
                <a:solidFill>
                  <a:srgbClr val="2B7299"/>
                </a:solidFill>
              </a:rPr>
              <a:t>$ Billions</a:t>
            </a:r>
            <a:endParaRPr lang="de-DE" sz="1400" b="1" dirty="0">
              <a:solidFill>
                <a:srgbClr val="2B729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8447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4498" name="Rectangle 2"/>
          <p:cNvSpPr>
            <a:spLocks noGrp="1" noChangeArrowheads="1"/>
          </p:cNvSpPr>
          <p:nvPr>
            <p:ph type="ctrTitle" idx="4294967295"/>
          </p:nvPr>
        </p:nvSpPr>
        <p:spPr bwMode="blackWhite">
          <a:xfrm>
            <a:off x="551529" y="2231967"/>
            <a:ext cx="7981950" cy="1470025"/>
          </a:xfr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cap="flat" algn="ctr">
            <a:solidFill>
              <a:srgbClr val="FF6801"/>
            </a:solidFill>
          </a:ln>
        </p:spPr>
        <p:txBody>
          <a:bodyPr/>
          <a:lstStyle/>
          <a:p>
            <a:pPr algn="ctr" defTabSz="914400" eaLnBrk="1" hangingPunct="1">
              <a:lnSpc>
                <a:spcPct val="95000"/>
              </a:lnSpc>
              <a:spcBef>
                <a:spcPct val="25000"/>
              </a:spcBef>
            </a:pPr>
            <a:r>
              <a:rPr lang="en-US" sz="3800" dirty="0" smtClean="0">
                <a:solidFill>
                  <a:schemeClr val="bg1"/>
                </a:solidFill>
              </a:rPr>
              <a:t>Investments: </a:t>
            </a:r>
            <a:br>
              <a:rPr lang="en-US" sz="3800" dirty="0" smtClean="0">
                <a:solidFill>
                  <a:schemeClr val="bg1"/>
                </a:solidFill>
              </a:rPr>
            </a:br>
            <a:r>
              <a:rPr lang="en-US" sz="3800" dirty="0" smtClean="0">
                <a:solidFill>
                  <a:schemeClr val="bg1"/>
                </a:solidFill>
              </a:rPr>
              <a:t>The Grim Reality</a:t>
            </a:r>
          </a:p>
        </p:txBody>
      </p:sp>
      <p:sp>
        <p:nvSpPr>
          <p:cNvPr id="143363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4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>
              <a:lnSpc>
                <a:spcPct val="85000"/>
              </a:lnSpc>
              <a:spcBef>
                <a:spcPct val="20000"/>
              </a:spcBef>
            </a:pPr>
            <a:fld id="{9FAF68DA-B98E-484D-9896-A23C0EED5EBE}" type="slidenum">
              <a:rPr lang="en-US" sz="900">
                <a:solidFill>
                  <a:schemeClr val="bg1"/>
                </a:solidFill>
              </a:rPr>
              <a:pPr algn="r" eaLnBrk="0" hangingPunct="0">
                <a:lnSpc>
                  <a:spcPct val="85000"/>
                </a:lnSpc>
                <a:spcBef>
                  <a:spcPct val="20000"/>
                </a:spcBef>
              </a:pPr>
              <a:t>61</a:t>
            </a:fld>
            <a:endParaRPr lang="en-US" sz="900">
              <a:solidFill>
                <a:schemeClr val="bg1"/>
              </a:solidFill>
            </a:endParaRPr>
          </a:p>
        </p:txBody>
      </p:sp>
      <p:pic>
        <p:nvPicPr>
          <p:cNvPr id="14336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339213" y="4005661"/>
            <a:ext cx="8450825" cy="175124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45720" rIns="45720">
            <a:spAutoFit/>
          </a:bodyPr>
          <a:lstStyle/>
          <a:p>
            <a:pPr marL="292100" indent="-292100"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2800" b="1" dirty="0">
                <a:solidFill>
                  <a:srgbClr val="225A7A"/>
                </a:solidFill>
              </a:rPr>
              <a:t>Investment Performance is a Key Driver of </a:t>
            </a:r>
            <a:r>
              <a:rPr lang="en-US" sz="2800" b="1" dirty="0" smtClean="0">
                <a:solidFill>
                  <a:srgbClr val="225A7A"/>
                </a:solidFill>
              </a:rPr>
              <a:t>Profitability</a:t>
            </a:r>
          </a:p>
          <a:p>
            <a:pPr marL="292100" indent="-292100"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2800" b="1" dirty="0" smtClean="0">
                <a:solidFill>
                  <a:srgbClr val="225A7A"/>
                </a:solidFill>
              </a:rPr>
              <a:t> </a:t>
            </a:r>
            <a:r>
              <a:rPr lang="en-US" sz="2800" b="1" i="1" dirty="0" smtClean="0">
                <a:solidFill>
                  <a:srgbClr val="225A7A"/>
                </a:solidFill>
              </a:rPr>
              <a:t>Depressed Yields Will Necessarily Affect Underwriting &amp; Pricing</a:t>
            </a:r>
            <a:endParaRPr lang="en-US" sz="2800" b="1" i="1" dirty="0">
              <a:solidFill>
                <a:srgbClr val="225A7A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49112-2361-4913-9798-B6AEBB59A8D4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082217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154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498" grpId="0" animBg="1"/>
      <p:bldP spid="6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900">
                <a:solidFill>
                  <a:srgbClr val="FFFFFF"/>
                </a:solidFill>
                <a:cs typeface="Arial" charset="0"/>
              </a:rPr>
              <a:t>12/01/09 - 9pm</a:t>
            </a:r>
          </a:p>
        </p:txBody>
      </p:sp>
      <p:sp>
        <p:nvSpPr>
          <p:cNvPr id="133123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900">
                <a:solidFill>
                  <a:srgbClr val="FFFFFF"/>
                </a:solidFill>
                <a:cs typeface="Arial" charset="0"/>
              </a:rPr>
              <a:t>eSlide – P6466 – The Financial Crisis and the Future of the P/C</a:t>
            </a:r>
          </a:p>
        </p:txBody>
      </p:sp>
      <p:sp>
        <p:nvSpPr>
          <p:cNvPr id="13312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fontAlgn="base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Tx/>
              <a:buFontTx/>
              <a:buNone/>
            </a:pPr>
            <a:fld id="{596A66CA-72D4-46B7-901D-7C640B315CE2}" type="slidenum">
              <a:rPr lang="en-US" altLang="en-US" sz="900">
                <a:solidFill>
                  <a:srgbClr val="000000"/>
                </a:solidFill>
                <a:cs typeface="Arial" charset="0"/>
              </a:rPr>
              <a:pPr algn="r" fontAlgn="base">
                <a:lnSpc>
                  <a:spcPct val="85000"/>
                </a:lnSpc>
                <a:spcBef>
                  <a:spcPct val="20000"/>
                </a:spcBef>
                <a:spcAft>
                  <a:spcPct val="0"/>
                </a:spcAft>
                <a:buClrTx/>
                <a:buFontTx/>
                <a:buNone/>
              </a:pPr>
              <a:t>62</a:t>
            </a:fld>
            <a:endParaRPr lang="en-US" altLang="en-US" sz="9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33125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291881" y="117475"/>
            <a:ext cx="7102475" cy="860425"/>
          </a:xfrm>
        </p:spPr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US Treasury Note 10-Year Yields: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A Long Downward Trend, 2000–2016*</a:t>
            </a:r>
          </a:p>
        </p:txBody>
      </p:sp>
      <p:sp>
        <p:nvSpPr>
          <p:cNvPr id="133126" name="Text Box 5"/>
          <p:cNvSpPr txBox="1">
            <a:spLocks noChangeArrowheads="1"/>
          </p:cNvSpPr>
          <p:nvPr/>
        </p:nvSpPr>
        <p:spPr bwMode="auto">
          <a:xfrm>
            <a:off x="0" y="6284913"/>
            <a:ext cx="8724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anose="05000000000000000000" pitchFamily="2" charset="2"/>
              <a:buNone/>
            </a:pPr>
            <a:r>
              <a:rPr lang="en-US" altLang="en-US" sz="1100" dirty="0">
                <a:solidFill>
                  <a:srgbClr val="000000"/>
                </a:solidFill>
                <a:cs typeface="Arial" charset="0"/>
              </a:rPr>
              <a:t>*Monthly, constant maturity, nominal </a:t>
            </a:r>
            <a:r>
              <a:rPr lang="en-US" altLang="en-US" sz="1100" dirty="0" smtClean="0">
                <a:solidFill>
                  <a:srgbClr val="000000"/>
                </a:solidFill>
                <a:cs typeface="Arial" charset="0"/>
              </a:rPr>
              <a:t>rates.</a:t>
            </a:r>
            <a:endParaRPr lang="en-US" altLang="en-US" sz="1100" dirty="0">
              <a:solidFill>
                <a:srgbClr val="000000"/>
              </a:solidFill>
              <a:cs typeface="Arial" charset="0"/>
            </a:endParaRPr>
          </a:p>
          <a:p>
            <a:pPr fontAlgn="base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anose="05000000000000000000" pitchFamily="2" charset="2"/>
              <a:buNone/>
            </a:pPr>
            <a:r>
              <a:rPr lang="en-US" altLang="en-US" sz="1100" dirty="0">
                <a:solidFill>
                  <a:srgbClr val="000000"/>
                </a:solidFill>
                <a:cs typeface="Arial" charset="0"/>
              </a:rPr>
              <a:t>Sources: Federal Reserve Bank at </a:t>
            </a:r>
            <a:r>
              <a:rPr lang="en-US" altLang="en-US" sz="1100" dirty="0">
                <a:solidFill>
                  <a:srgbClr val="000000"/>
                </a:solidFill>
                <a:cs typeface="Arial" charset="0"/>
                <a:hlinkClick r:id="rId4"/>
              </a:rPr>
              <a:t>http://</a:t>
            </a:r>
            <a:r>
              <a:rPr lang="en-US" altLang="en-US" sz="1100" dirty="0" smtClean="0">
                <a:solidFill>
                  <a:srgbClr val="000000"/>
                </a:solidFill>
                <a:cs typeface="Arial" charset="0"/>
                <a:hlinkClick r:id="rId4"/>
              </a:rPr>
              <a:t>www.federalreserve.gov/releases/h15/data.htm</a:t>
            </a:r>
            <a:r>
              <a:rPr lang="en-US" altLang="en-US" sz="1100" dirty="0" smtClean="0">
                <a:solidFill>
                  <a:srgbClr val="000000"/>
                </a:solidFill>
                <a:cs typeface="Arial" charset="0"/>
              </a:rPr>
              <a:t>; </a:t>
            </a:r>
            <a:r>
              <a:rPr lang="en-US" altLang="en-US" sz="1100" dirty="0">
                <a:solidFill>
                  <a:srgbClr val="000000"/>
                </a:solidFill>
                <a:cs typeface="Arial" charset="0"/>
              </a:rPr>
              <a:t>National Bureau of Economic Research (recession dates); Insurance Information Institute.</a:t>
            </a:r>
          </a:p>
        </p:txBody>
      </p:sp>
      <p:graphicFrame>
        <p:nvGraphicFramePr>
          <p:cNvPr id="1331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0640010"/>
              </p:ext>
            </p:extLst>
          </p:nvPr>
        </p:nvGraphicFramePr>
        <p:xfrm>
          <a:off x="463550" y="977900"/>
          <a:ext cx="840422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46078" name="Chart" r:id="rId5" imgW="8343770" imgH="4381358" progId="MSGraph.Chart.8">
                  <p:embed followColorScheme="full"/>
                </p:oleObj>
              </mc:Choice>
              <mc:Fallback>
                <p:oleObj name="Chart" r:id="rId5" imgW="8343770" imgH="4381358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977900"/>
                        <a:ext cx="8404225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utoShape 38"/>
          <p:cNvSpPr>
            <a:spLocks noChangeArrowheads="1"/>
          </p:cNvSpPr>
          <p:nvPr/>
        </p:nvSpPr>
        <p:spPr bwMode="blackWhite">
          <a:xfrm>
            <a:off x="5724525" y="1181099"/>
            <a:ext cx="3105150" cy="969248"/>
          </a:xfrm>
          <a:prstGeom prst="wedgeRectCallout">
            <a:avLst>
              <a:gd name="adj1" fmla="val -15496"/>
              <a:gd name="adj2" fmla="val 188976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anose="05000000000000000000" pitchFamily="2" charset="2"/>
              <a:buNone/>
            </a:pPr>
            <a:r>
              <a:rPr lang="en-US" altLang="en-US" sz="1800" b="1" dirty="0">
                <a:solidFill>
                  <a:srgbClr val="FFFFFF"/>
                </a:solidFill>
                <a:cs typeface="Arial" charset="0"/>
              </a:rPr>
              <a:t>Yields on 10-Year </a:t>
            </a:r>
            <a:r>
              <a:rPr lang="en-US" altLang="en-US" sz="1800" b="1" dirty="0" smtClean="0">
                <a:solidFill>
                  <a:srgbClr val="FFFFFF"/>
                </a:solidFill>
                <a:cs typeface="Arial" charset="0"/>
              </a:rPr>
              <a:t>US </a:t>
            </a:r>
            <a:r>
              <a:rPr lang="en-US" altLang="en-US" sz="1800" b="1" dirty="0">
                <a:solidFill>
                  <a:srgbClr val="FFFFFF"/>
                </a:solidFill>
                <a:cs typeface="Arial" charset="0"/>
              </a:rPr>
              <a:t>Treasury Notes have been </a:t>
            </a:r>
            <a:r>
              <a:rPr lang="en-US" altLang="en-US" sz="1800" b="1" dirty="0" smtClean="0">
                <a:solidFill>
                  <a:srgbClr val="FFFFFF"/>
                </a:solidFill>
                <a:cs typeface="Arial" charset="0"/>
              </a:rPr>
              <a:t>below 3% </a:t>
            </a:r>
            <a:r>
              <a:rPr lang="en-US" altLang="en-US" sz="1800" b="1" dirty="0">
                <a:solidFill>
                  <a:srgbClr val="FFFFFF"/>
                </a:solidFill>
                <a:cs typeface="Arial" charset="0"/>
              </a:rPr>
              <a:t>for </a:t>
            </a:r>
            <a:r>
              <a:rPr lang="en-US" altLang="en-US" sz="1800" b="1" dirty="0" smtClean="0">
                <a:solidFill>
                  <a:srgbClr val="FFFFFF"/>
                </a:solidFill>
              </a:rPr>
              <a:t>4½ </a:t>
            </a:r>
            <a:r>
              <a:rPr lang="en-US" altLang="en-US" sz="1800" b="1" dirty="0" smtClean="0">
                <a:solidFill>
                  <a:srgbClr val="FFFFFF"/>
                </a:solidFill>
                <a:cs typeface="Arial" charset="0"/>
              </a:rPr>
              <a:t>years</a:t>
            </a:r>
            <a:endParaRPr lang="en-US" altLang="en-US" sz="180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33129" name="Rectangle 4"/>
          <p:cNvSpPr>
            <a:spLocks noChangeArrowheads="1"/>
          </p:cNvSpPr>
          <p:nvPr/>
        </p:nvSpPr>
        <p:spPr bwMode="blackWhite">
          <a:xfrm>
            <a:off x="447675" y="5667375"/>
            <a:ext cx="8382000" cy="57150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anose="05000000000000000000" pitchFamily="2" charset="2"/>
              <a:buNone/>
            </a:pPr>
            <a:r>
              <a:rPr lang="en-US" altLang="en-US" sz="1600" b="1" dirty="0">
                <a:solidFill>
                  <a:srgbClr val="FFFFFF"/>
                </a:solidFill>
                <a:cs typeface="Arial" charset="0"/>
              </a:rPr>
              <a:t>Since roughly 80% of P/C bond/cash investments are in </a:t>
            </a:r>
            <a:r>
              <a:rPr lang="en-US" altLang="en-US" sz="1600" b="1" dirty="0" smtClean="0">
                <a:solidFill>
                  <a:srgbClr val="FFFFFF"/>
                </a:solidFill>
                <a:cs typeface="Arial" charset="0"/>
              </a:rPr>
              <a:t>5-to-10-year </a:t>
            </a:r>
            <a:r>
              <a:rPr lang="en-US" altLang="en-US" sz="1600" b="1" dirty="0">
                <a:solidFill>
                  <a:srgbClr val="FFFFFF"/>
                </a:solidFill>
                <a:cs typeface="Arial" charset="0"/>
              </a:rPr>
              <a:t>durations, most P/C insurer portfolios will have low-yielding bonds for years to come. </a:t>
            </a:r>
          </a:p>
        </p:txBody>
      </p:sp>
      <p:sp>
        <p:nvSpPr>
          <p:cNvPr id="11" name="AutoShape 38"/>
          <p:cNvSpPr>
            <a:spLocks noChangeArrowheads="1"/>
          </p:cNvSpPr>
          <p:nvPr/>
        </p:nvSpPr>
        <p:spPr bwMode="blackWhite">
          <a:xfrm>
            <a:off x="3263899" y="3589339"/>
            <a:ext cx="1704975" cy="1500187"/>
          </a:xfrm>
          <a:prstGeom prst="wedgeRectCallout">
            <a:avLst>
              <a:gd name="adj1" fmla="val 166427"/>
              <a:gd name="adj2" fmla="val 4593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anose="05000000000000000000" pitchFamily="2" charset="2"/>
              <a:buNone/>
            </a:pPr>
            <a:r>
              <a:rPr lang="en-US" altLang="en-US" sz="1400" b="1" dirty="0" smtClean="0">
                <a:solidFill>
                  <a:srgbClr val="FFFFFF"/>
                </a:solidFill>
                <a:cs typeface="Arial" charset="0"/>
              </a:rPr>
              <a:t>US </a:t>
            </a:r>
            <a:r>
              <a:rPr lang="en-US" altLang="en-US" sz="1400" b="1" dirty="0">
                <a:solidFill>
                  <a:srgbClr val="FFFFFF"/>
                </a:solidFill>
                <a:cs typeface="Arial" charset="0"/>
              </a:rPr>
              <a:t>Treasury yields plunged to historic lows in </a:t>
            </a:r>
            <a:r>
              <a:rPr lang="en-US" altLang="en-US" sz="1400" b="1" dirty="0" smtClean="0">
                <a:solidFill>
                  <a:srgbClr val="FFFFFF"/>
                </a:solidFill>
                <a:cs typeface="Arial" charset="0"/>
              </a:rPr>
              <a:t>2013, then rebounded and sank again</a:t>
            </a:r>
            <a:endParaRPr lang="en-US" altLang="en-US" sz="1400" b="1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12/01/09 - 9pm</a:t>
            </a:r>
          </a:p>
        </p:txBody>
      </p:sp>
      <p:sp>
        <p:nvSpPr>
          <p:cNvPr id="133132" name="Slide Number Placeholder 1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46B904B8-BB1A-4D80-AA36-25600A24DC73}" type="slidenum">
              <a:rPr lang="en-US" altLang="en-US" sz="900" smtClean="0">
                <a:solidFill>
                  <a:srgbClr val="000000"/>
                </a:solidFill>
              </a:rPr>
              <a:pPr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62</a:t>
            </a:fld>
            <a:endParaRPr lang="en-US" altLang="en-US" sz="9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03510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10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12/01/09 - 9pm</a:t>
            </a:r>
          </a:p>
        </p:txBody>
      </p:sp>
      <p:sp>
        <p:nvSpPr>
          <p:cNvPr id="13317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CC844C-F7CF-495C-870B-6E498E1C0FB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63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P/C Insurer Portfolio Yields,</a:t>
            </a:r>
            <a:br>
              <a:rPr lang="en-US" dirty="0" smtClean="0"/>
            </a:br>
            <a:r>
              <a:rPr lang="en-US" dirty="0" smtClean="0"/>
              <a:t>2002-2015:Q3</a:t>
            </a:r>
          </a:p>
        </p:txBody>
      </p:sp>
      <p:graphicFrame>
        <p:nvGraphicFramePr>
          <p:cNvPr id="11266" name="Object 4"/>
          <p:cNvGraphicFramePr>
            <a:graphicFrameLocks noChangeAspect="1"/>
          </p:cNvGraphicFramePr>
          <p:nvPr>
            <p:extLst/>
          </p:nvPr>
        </p:nvGraphicFramePr>
        <p:xfrm>
          <a:off x="268771" y="1084358"/>
          <a:ext cx="8656637" cy="431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47102" name="Chart" r:id="rId4" imgW="7829485" imgH="4105417" progId="MSGraph.Chart.8">
                  <p:embed followColorScheme="full"/>
                </p:oleObj>
              </mc:Choice>
              <mc:Fallback>
                <p:oleObj name="Chart" r:id="rId4" imgW="7829485" imgH="4105417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268771" y="1084358"/>
                        <a:ext cx="8656637" cy="431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Rectangle 5"/>
          <p:cNvSpPr>
            <a:spLocks noChangeArrowheads="1"/>
          </p:cNvSpPr>
          <p:nvPr/>
        </p:nvSpPr>
        <p:spPr bwMode="auto">
          <a:xfrm>
            <a:off x="0" y="6580378"/>
            <a:ext cx="8772211" cy="282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5760" tIns="0" rIns="0" bIns="137160" anchor="b">
            <a:spAutoFit/>
          </a:bodyPr>
          <a:lstStyle/>
          <a:p>
            <a:pPr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itchFamily="2" charset="2"/>
              <a:buNone/>
            </a:pP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Sources: 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NAIC, via SNL Financial; Insurance </a:t>
            </a: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Information Institute.</a:t>
            </a:r>
          </a:p>
        </p:txBody>
      </p:sp>
      <p:sp>
        <p:nvSpPr>
          <p:cNvPr id="1915910" name="Rectangle 6"/>
          <p:cNvSpPr>
            <a:spLocks noChangeArrowheads="1"/>
          </p:cNvSpPr>
          <p:nvPr/>
        </p:nvSpPr>
        <p:spPr bwMode="blackWhite">
          <a:xfrm>
            <a:off x="327991" y="5318234"/>
            <a:ext cx="8597417" cy="1158766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 fontAlgn="base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P/C carrier yields have been falling for over a decade, reflecting the long downtrend in prevailing interest rates. Even as prevailing rates rise in the next few years, portfolio yields are unlikely to rise quickly, </a:t>
            </a:r>
            <a:br>
              <a:rPr lang="en-US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</a:br>
            <a:r>
              <a:rPr lang="en-US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since low yields of recent years are “baked in” to future returns.</a:t>
            </a:r>
            <a:endParaRPr lang="en-US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46776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15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15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5910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10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FFFFFF"/>
                </a:solidFill>
              </a:rPr>
              <a:t>12/01/09 - 9pm</a:t>
            </a:r>
          </a:p>
        </p:txBody>
      </p:sp>
      <p:sp>
        <p:nvSpPr>
          <p:cNvPr id="4101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135512-3975-4301-9265-B6D1E168D6F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64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6389" name="Rectangle 11"/>
          <p:cNvSpPr>
            <a:spLocks noGrp="1" noChangeArrowheads="1"/>
          </p:cNvSpPr>
          <p:nvPr>
            <p:ph type="title"/>
          </p:nvPr>
        </p:nvSpPr>
        <p:spPr>
          <a:xfrm>
            <a:off x="762000" y="96340"/>
            <a:ext cx="6014358" cy="860425"/>
          </a:xfrm>
        </p:spPr>
        <p:txBody>
          <a:bodyPr/>
          <a:lstStyle/>
          <a:p>
            <a:r>
              <a:rPr lang="en-US" dirty="0"/>
              <a:t>Forecasts of Avg. </a:t>
            </a:r>
            <a:r>
              <a:rPr lang="en-US" dirty="0" smtClean="0"/>
              <a:t>Yield</a:t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10-Year US Treasury Notes</a:t>
            </a:r>
            <a:endParaRPr lang="en-US" sz="2400" dirty="0" smtClean="0"/>
          </a:p>
        </p:txBody>
      </p:sp>
      <p:graphicFrame>
        <p:nvGraphicFramePr>
          <p:cNvPr id="1638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0553625"/>
              </p:ext>
            </p:extLst>
          </p:nvPr>
        </p:nvGraphicFramePr>
        <p:xfrm>
          <a:off x="283368" y="1012848"/>
          <a:ext cx="8577263" cy="468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52222" name="Chart" r:id="rId4" imgW="8534284" imgH="3771784" progId="MSGraph.Chart.8">
                  <p:embed followColorScheme="full"/>
                </p:oleObj>
              </mc:Choice>
              <mc:Fallback>
                <p:oleObj name="Chart" r:id="rId4" imgW="8534284" imgH="3771784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283368" y="1012848"/>
                        <a:ext cx="8577263" cy="4681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26150" name="Rectangle 6"/>
          <p:cNvSpPr>
            <a:spLocks noChangeArrowheads="1"/>
          </p:cNvSpPr>
          <p:nvPr/>
        </p:nvSpPr>
        <p:spPr bwMode="blackWhite">
          <a:xfrm>
            <a:off x="461963" y="5614988"/>
            <a:ext cx="8220075" cy="773112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 fontAlgn="base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All forecasts expect US intermediate- and long-term interest rates</a:t>
            </a:r>
            <a:b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</a:br>
            <a:r>
              <a:rPr lang="en-US" sz="20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to rise over the next three years and stabilize about 2019.</a:t>
            </a:r>
            <a:endParaRPr lang="en-US" sz="20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6391" name="Rectangle 4"/>
          <p:cNvSpPr>
            <a:spLocks noChangeArrowheads="1"/>
          </p:cNvSpPr>
          <p:nvPr/>
        </p:nvSpPr>
        <p:spPr bwMode="auto">
          <a:xfrm>
            <a:off x="-147638" y="6575425"/>
            <a:ext cx="9090026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5760" tIns="0" rIns="0" bIns="137160" anchor="b">
            <a:spAutoFit/>
          </a:bodyPr>
          <a:lstStyle/>
          <a:p>
            <a:pPr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itchFamily="2" charset="2"/>
              <a:buNone/>
            </a:pP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Sources: </a:t>
            </a: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Blue Chip Economic Indicators, </a:t>
            </a:r>
            <a:r>
              <a:rPr lang="en-US" sz="1100" dirty="0" smtClean="0">
                <a:solidFill>
                  <a:srgbClr val="000000"/>
                </a:solidFill>
              </a:rPr>
              <a:t>March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2016 issue; I.I.I.  </a:t>
            </a:r>
            <a:endParaRPr lang="en-US" sz="11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AutoShape 38"/>
          <p:cNvSpPr>
            <a:spLocks noChangeArrowheads="1"/>
          </p:cNvSpPr>
          <p:nvPr/>
        </p:nvSpPr>
        <p:spPr bwMode="blackWhite">
          <a:xfrm>
            <a:off x="1829348" y="2072268"/>
            <a:ext cx="1691533" cy="616496"/>
          </a:xfrm>
          <a:prstGeom prst="wedgeRectCallout">
            <a:avLst>
              <a:gd name="adj1" fmla="val 10746"/>
              <a:gd name="adj2" fmla="val 163292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Top 10 Avg.: 3.6%</a:t>
            </a:r>
            <a:b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</a:br>
            <a: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Bot 10 Avg.: 2.2%</a:t>
            </a:r>
            <a:endParaRPr lang="en-US" sz="14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AutoShape 38"/>
          <p:cNvSpPr>
            <a:spLocks noChangeArrowheads="1"/>
          </p:cNvSpPr>
          <p:nvPr/>
        </p:nvSpPr>
        <p:spPr bwMode="blackWhite">
          <a:xfrm>
            <a:off x="3112001" y="1051614"/>
            <a:ext cx="1691533" cy="616496"/>
          </a:xfrm>
          <a:prstGeom prst="wedgeRectCallout">
            <a:avLst>
              <a:gd name="adj1" fmla="val 8517"/>
              <a:gd name="adj2" fmla="val 166349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Top 10 Avg.: 4.2%</a:t>
            </a:r>
            <a:b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</a:br>
            <a: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Bot 10 Avg.: </a:t>
            </a:r>
            <a:r>
              <a:rPr lang="en-US" sz="1400" b="1" dirty="0" smtClean="0">
                <a:solidFill>
                  <a:srgbClr val="FFFFFF"/>
                </a:solidFill>
              </a:rPr>
              <a:t>2.6</a:t>
            </a:r>
            <a: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%</a:t>
            </a:r>
            <a:endParaRPr lang="en-US" sz="14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AutoShape 38"/>
          <p:cNvSpPr>
            <a:spLocks noChangeArrowheads="1"/>
          </p:cNvSpPr>
          <p:nvPr/>
        </p:nvSpPr>
        <p:spPr bwMode="blackWhite">
          <a:xfrm>
            <a:off x="4699839" y="3660932"/>
            <a:ext cx="1691533" cy="616496"/>
          </a:xfrm>
          <a:prstGeom prst="wedgeRectCallout">
            <a:avLst>
              <a:gd name="adj1" fmla="val -6530"/>
              <a:gd name="adj2" fmla="val -111945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Top 10 Avg.: 4.4%</a:t>
            </a:r>
            <a:b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</a:br>
            <a: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Bot 10 Avg.: </a:t>
            </a:r>
            <a:r>
              <a:rPr lang="en-US" sz="1400" b="1" dirty="0" smtClean="0">
                <a:solidFill>
                  <a:srgbClr val="FFFFFF"/>
                </a:solidFill>
              </a:rPr>
              <a:t>2.8</a:t>
            </a:r>
            <a: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%</a:t>
            </a:r>
            <a:endParaRPr lang="en-US" sz="14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AutoShape 38"/>
          <p:cNvSpPr>
            <a:spLocks noChangeArrowheads="1"/>
          </p:cNvSpPr>
          <p:nvPr/>
        </p:nvSpPr>
        <p:spPr bwMode="blackWhite">
          <a:xfrm>
            <a:off x="6136850" y="1251068"/>
            <a:ext cx="1691533" cy="616496"/>
          </a:xfrm>
          <a:prstGeom prst="wedgeRectCallout">
            <a:avLst>
              <a:gd name="adj1" fmla="val -11546"/>
              <a:gd name="adj2" fmla="val 138826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Top 10 Avg.: 4.5%</a:t>
            </a:r>
            <a:b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</a:br>
            <a: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Bot 10 Avg.: 3.0%</a:t>
            </a:r>
            <a:endParaRPr lang="en-US" sz="14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AutoShape 38"/>
          <p:cNvSpPr>
            <a:spLocks noChangeArrowheads="1"/>
          </p:cNvSpPr>
          <p:nvPr/>
        </p:nvSpPr>
        <p:spPr bwMode="blackWhite">
          <a:xfrm>
            <a:off x="7357217" y="3693833"/>
            <a:ext cx="1691533" cy="616496"/>
          </a:xfrm>
          <a:prstGeom prst="wedgeRectCallout">
            <a:avLst>
              <a:gd name="adj1" fmla="val 9073"/>
              <a:gd name="adj2" fmla="val -139470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Top 10 Avg.: 4.5%</a:t>
            </a:r>
            <a:b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</a:br>
            <a: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Bot 10 Avg.: 3.2%</a:t>
            </a:r>
            <a:endParaRPr lang="en-US" sz="14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AutoShape 38"/>
          <p:cNvSpPr>
            <a:spLocks noChangeArrowheads="1"/>
          </p:cNvSpPr>
          <p:nvPr/>
        </p:nvSpPr>
        <p:spPr bwMode="blackWhite">
          <a:xfrm>
            <a:off x="851274" y="3025053"/>
            <a:ext cx="1691533" cy="616496"/>
          </a:xfrm>
          <a:prstGeom prst="wedgeRectCallout">
            <a:avLst>
              <a:gd name="adj1" fmla="val 157"/>
              <a:gd name="adj2" fmla="val 146471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Top 10 Avg.: 2.5%</a:t>
            </a:r>
            <a:b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</a:br>
            <a: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Bot 10 Avg.: </a:t>
            </a:r>
            <a:r>
              <a:rPr lang="en-US" sz="1400" b="1" dirty="0" smtClean="0">
                <a:solidFill>
                  <a:srgbClr val="FFFFFF"/>
                </a:solidFill>
              </a:rPr>
              <a:t>1.9</a:t>
            </a:r>
            <a:r>
              <a:rPr lang="en-US" sz="14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%</a:t>
            </a:r>
            <a:endParaRPr lang="en-US" sz="14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09624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2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2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6150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900">
                <a:solidFill>
                  <a:srgbClr val="FFFFFF"/>
                </a:solidFill>
                <a:cs typeface="Arial" charset="0"/>
              </a:rPr>
              <a:t>12/01/09 - 9pm</a:t>
            </a:r>
          </a:p>
        </p:txBody>
      </p:sp>
      <p:sp>
        <p:nvSpPr>
          <p:cNvPr id="133123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900">
                <a:solidFill>
                  <a:srgbClr val="FFFFFF"/>
                </a:solidFill>
                <a:cs typeface="Arial" charset="0"/>
              </a:rPr>
              <a:t>eSlide – P6466 – The Financial Crisis and the Future of the P/C</a:t>
            </a:r>
          </a:p>
        </p:txBody>
      </p:sp>
      <p:sp>
        <p:nvSpPr>
          <p:cNvPr id="13312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fontAlgn="base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Tx/>
              <a:buFontTx/>
              <a:buNone/>
            </a:pPr>
            <a:fld id="{596A66CA-72D4-46B7-901D-7C640B315CE2}" type="slidenum">
              <a:rPr lang="en-US" altLang="en-US" sz="900">
                <a:solidFill>
                  <a:srgbClr val="000000"/>
                </a:solidFill>
                <a:cs typeface="Arial" charset="0"/>
              </a:rPr>
              <a:pPr algn="r" fontAlgn="base">
                <a:lnSpc>
                  <a:spcPct val="85000"/>
                </a:lnSpc>
                <a:spcBef>
                  <a:spcPct val="20000"/>
                </a:spcBef>
                <a:spcAft>
                  <a:spcPct val="0"/>
                </a:spcAft>
                <a:buClrTx/>
                <a:buFontTx/>
                <a:buNone/>
              </a:pPr>
              <a:t>65</a:t>
            </a:fld>
            <a:endParaRPr lang="en-US" altLang="en-US" sz="9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33125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375060" y="117475"/>
            <a:ext cx="7082762" cy="860425"/>
          </a:xfrm>
        </p:spPr>
        <p:txBody>
          <a:bodyPr/>
          <a:lstStyle/>
          <a:p>
            <a:r>
              <a:rPr lang="en-US" dirty="0" smtClean="0"/>
              <a:t>Inflation Expectations, 5 Years Ahead*</a:t>
            </a:r>
            <a:br>
              <a:rPr lang="en-US" dirty="0" smtClean="0"/>
            </a:br>
            <a:r>
              <a:rPr lang="en-US" dirty="0" smtClean="0"/>
              <a:t>from the Bond Market</a:t>
            </a:r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133126" name="Text Box 5"/>
          <p:cNvSpPr txBox="1">
            <a:spLocks noChangeArrowheads="1"/>
          </p:cNvSpPr>
          <p:nvPr/>
        </p:nvSpPr>
        <p:spPr bwMode="auto">
          <a:xfrm>
            <a:off x="0" y="6284913"/>
            <a:ext cx="8724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anose="05000000000000000000" pitchFamily="2" charset="2"/>
              <a:buNone/>
            </a:pPr>
            <a:r>
              <a:rPr lang="en-US" altLang="en-US" sz="1100" dirty="0">
                <a:solidFill>
                  <a:srgbClr val="000000"/>
                </a:solidFill>
                <a:cs typeface="Arial" charset="0"/>
              </a:rPr>
              <a:t>*Monthly, </a:t>
            </a:r>
            <a:r>
              <a:rPr lang="en-US" altLang="en-US" sz="1100" dirty="0" smtClean="0">
                <a:solidFill>
                  <a:srgbClr val="000000"/>
                </a:solidFill>
                <a:cs typeface="Arial" charset="0"/>
              </a:rPr>
              <a:t>yields on US Treasury </a:t>
            </a:r>
            <a:r>
              <a:rPr lang="en-US" altLang="en-US" sz="1100" dirty="0">
                <a:solidFill>
                  <a:srgbClr val="000000"/>
                </a:solidFill>
                <a:cs typeface="Arial" charset="0"/>
              </a:rPr>
              <a:t>5</a:t>
            </a:r>
            <a:r>
              <a:rPr lang="en-US" altLang="en-US" sz="1100" dirty="0" smtClean="0">
                <a:solidFill>
                  <a:srgbClr val="000000"/>
                </a:solidFill>
                <a:cs typeface="Arial" charset="0"/>
              </a:rPr>
              <a:t>-Year Notes minus yields on 5-Year TIPS, through Nov. </a:t>
            </a:r>
            <a:r>
              <a:rPr lang="en-US" altLang="en-US" sz="1100" dirty="0">
                <a:solidFill>
                  <a:srgbClr val="000000"/>
                </a:solidFill>
                <a:cs typeface="Arial" charset="0"/>
              </a:rPr>
              <a:t>2015</a:t>
            </a:r>
            <a:r>
              <a:rPr lang="en-US" altLang="en-US" sz="1100" dirty="0" smtClean="0">
                <a:solidFill>
                  <a:srgbClr val="000000"/>
                </a:solidFill>
                <a:cs typeface="Arial" charset="0"/>
              </a:rPr>
              <a:t>. **CPI less food and energy.</a:t>
            </a:r>
            <a:endParaRPr lang="en-US" altLang="en-US" sz="1100" dirty="0">
              <a:solidFill>
                <a:srgbClr val="000000"/>
              </a:solidFill>
              <a:cs typeface="Arial" charset="0"/>
            </a:endParaRPr>
          </a:p>
          <a:p>
            <a:pPr fontAlgn="base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anose="05000000000000000000" pitchFamily="2" charset="2"/>
              <a:buNone/>
            </a:pPr>
            <a:r>
              <a:rPr lang="en-US" altLang="en-US" sz="1100" dirty="0">
                <a:solidFill>
                  <a:srgbClr val="000000"/>
                </a:solidFill>
                <a:cs typeface="Arial" charset="0"/>
              </a:rPr>
              <a:t>Sources: Federal Reserve Bank at </a:t>
            </a:r>
            <a:r>
              <a:rPr lang="en-US" altLang="en-US" sz="1100" dirty="0">
                <a:solidFill>
                  <a:srgbClr val="000000"/>
                </a:solidFill>
                <a:cs typeface="Arial" charset="0"/>
                <a:hlinkClick r:id="rId4"/>
              </a:rPr>
              <a:t>http://www.federalreserve.gov/releases/h15/data.htm</a:t>
            </a:r>
            <a:r>
              <a:rPr lang="en-US" altLang="en-US" sz="1100" dirty="0">
                <a:solidFill>
                  <a:srgbClr val="000000"/>
                </a:solidFill>
                <a:cs typeface="Arial" charset="0"/>
              </a:rPr>
              <a:t>. National Bureau of Economic Research (recession dates); Insurance Information Institute.</a:t>
            </a:r>
          </a:p>
        </p:txBody>
      </p:sp>
      <p:graphicFrame>
        <p:nvGraphicFramePr>
          <p:cNvPr id="133127" name="Object 2"/>
          <p:cNvGraphicFramePr>
            <a:graphicFrameLocks noChangeAspect="1"/>
          </p:cNvGraphicFramePr>
          <p:nvPr>
            <p:extLst/>
          </p:nvPr>
        </p:nvGraphicFramePr>
        <p:xfrm>
          <a:off x="463550" y="977900"/>
          <a:ext cx="840422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51198" name="Chart" r:id="rId5" imgW="8343770" imgH="4381358" progId="MSGraph.Chart.8">
                  <p:embed followColorScheme="full"/>
                </p:oleObj>
              </mc:Choice>
              <mc:Fallback>
                <p:oleObj name="Chart" r:id="rId5" imgW="8343770" imgH="4381358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977900"/>
                        <a:ext cx="8404225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29" name="Rectangle 4"/>
          <p:cNvSpPr>
            <a:spLocks noChangeArrowheads="1"/>
          </p:cNvSpPr>
          <p:nvPr/>
        </p:nvSpPr>
        <p:spPr bwMode="blackWhite">
          <a:xfrm>
            <a:off x="447675" y="5667375"/>
            <a:ext cx="8382000" cy="57150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anose="05000000000000000000" pitchFamily="2" charset="2"/>
              <a:buNone/>
            </a:pPr>
            <a:r>
              <a:rPr lang="en-US" altLang="en-US" sz="1600" b="1">
                <a:solidFill>
                  <a:srgbClr val="FFFFFF"/>
                </a:solidFill>
                <a:cs typeface="Arial" charset="0"/>
              </a:rPr>
              <a:t>Since roughly 80% of P/C bond/cash investments are in 5-to10-year durations, most P/C insurer portfolios will have low-yielding bonds for years to come. 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12/01/09 - 9pm</a:t>
            </a:r>
          </a:p>
        </p:txBody>
      </p:sp>
      <p:sp>
        <p:nvSpPr>
          <p:cNvPr id="133132" name="Slide Number Placeholder 1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46B904B8-BB1A-4D80-AA36-25600A24DC73}" type="slidenum">
              <a:rPr lang="en-US" altLang="en-US" sz="900" smtClean="0">
                <a:solidFill>
                  <a:srgbClr val="000000"/>
                </a:solidFill>
              </a:rPr>
              <a:pPr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65</a:t>
            </a:fld>
            <a:endParaRPr lang="en-US" altLang="en-US" sz="900" smtClean="0">
              <a:solidFill>
                <a:srgbClr val="000000"/>
              </a:solidFill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grayWhite">
          <a:xfrm>
            <a:off x="5677318" y="3296167"/>
            <a:ext cx="3147593" cy="1695635"/>
          </a:xfrm>
          <a:prstGeom prst="rect">
            <a:avLst/>
          </a:prstGeom>
          <a:noFill/>
          <a:ln w="2857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sz="180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19291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10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12/01/09 - 9pm</a:t>
            </a:r>
          </a:p>
        </p:txBody>
      </p:sp>
      <p:sp>
        <p:nvSpPr>
          <p:cNvPr id="13317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CC844C-F7CF-495C-870B-6E498E1C0FB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66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title"/>
          </p:nvPr>
        </p:nvSpPr>
        <p:spPr>
          <a:xfrm>
            <a:off x="268771" y="185928"/>
            <a:ext cx="7400925" cy="860425"/>
          </a:xfrm>
        </p:spPr>
        <p:txBody>
          <a:bodyPr/>
          <a:lstStyle/>
          <a:p>
            <a:r>
              <a:rPr lang="en-US" sz="2400" dirty="0" smtClean="0"/>
              <a:t>P/C Insurers Below-Investment-Grade (BIG) Bonds as a Percent of Total Bonds, 2001-2015:Q3</a:t>
            </a:r>
          </a:p>
        </p:txBody>
      </p:sp>
      <p:graphicFrame>
        <p:nvGraphicFramePr>
          <p:cNvPr id="11266" name="Object 4"/>
          <p:cNvGraphicFramePr>
            <a:graphicFrameLocks noChangeAspect="1"/>
          </p:cNvGraphicFramePr>
          <p:nvPr>
            <p:extLst/>
          </p:nvPr>
        </p:nvGraphicFramePr>
        <p:xfrm>
          <a:off x="268771" y="1084358"/>
          <a:ext cx="8656637" cy="431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48126" name="Chart" r:id="rId4" imgW="7829485" imgH="4105417" progId="MSGraph.Chart.8">
                  <p:embed followColorScheme="full"/>
                </p:oleObj>
              </mc:Choice>
              <mc:Fallback>
                <p:oleObj name="Chart" r:id="rId4" imgW="7829485" imgH="4105417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268771" y="1084358"/>
                        <a:ext cx="8656637" cy="431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Rectangle 5"/>
          <p:cNvSpPr>
            <a:spLocks noChangeArrowheads="1"/>
          </p:cNvSpPr>
          <p:nvPr/>
        </p:nvSpPr>
        <p:spPr bwMode="auto">
          <a:xfrm>
            <a:off x="52701" y="6489890"/>
            <a:ext cx="8772211" cy="282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5760" tIns="0" rIns="0" bIns="137160" anchor="b">
            <a:spAutoFit/>
          </a:bodyPr>
          <a:lstStyle/>
          <a:p>
            <a:pPr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itchFamily="2" charset="2"/>
              <a:buNone/>
            </a:pP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Sources</a:t>
            </a: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: 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NAIC, via SNL Financial; Insurance </a:t>
            </a: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Information Institute.</a:t>
            </a:r>
          </a:p>
        </p:txBody>
      </p:sp>
      <p:sp>
        <p:nvSpPr>
          <p:cNvPr id="1915910" name="Rectangle 6"/>
          <p:cNvSpPr>
            <a:spLocks noChangeArrowheads="1"/>
          </p:cNvSpPr>
          <p:nvPr/>
        </p:nvSpPr>
        <p:spPr bwMode="blackWhite">
          <a:xfrm>
            <a:off x="451333" y="5257801"/>
            <a:ext cx="8597417" cy="1039812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 fontAlgn="base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As a group, P/C carriers have increased the percentage of bond investments in riskier instruments. Since 2006-07, that percentage has risen over 200 basis points (double what it was). As interest rates rise, will this percentage return to pre-recession levels?</a:t>
            </a:r>
            <a:endParaRPr lang="en-US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80471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15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15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5910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10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srgbClr val="FFFFFF"/>
                </a:solidFill>
              </a:rPr>
              <a:t>12/01/09 - 9pm</a:t>
            </a:r>
          </a:p>
        </p:txBody>
      </p:sp>
      <p:sp>
        <p:nvSpPr>
          <p:cNvPr id="13317" name="Rectangle 1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CC844C-F7CF-495C-870B-6E498E1C0FB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67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 dirty="0" smtClean="0"/>
              <a:t>P/C Insurer Groups Holdings of BIG** Bonds as a Percent of Total Bonds, 2014</a:t>
            </a:r>
          </a:p>
        </p:txBody>
      </p:sp>
      <p:graphicFrame>
        <p:nvGraphicFramePr>
          <p:cNvPr id="11266" name="Object 4"/>
          <p:cNvGraphicFramePr>
            <a:graphicFrameLocks noChangeAspect="1"/>
          </p:cNvGraphicFramePr>
          <p:nvPr>
            <p:extLst/>
          </p:nvPr>
        </p:nvGraphicFramePr>
        <p:xfrm>
          <a:off x="298450" y="1407523"/>
          <a:ext cx="8656637" cy="431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49150" name="Chart" r:id="rId4" imgW="7829485" imgH="4105417" progId="MSGraph.Chart.8">
                  <p:embed followColorScheme="full"/>
                </p:oleObj>
              </mc:Choice>
              <mc:Fallback>
                <p:oleObj name="Chart" r:id="rId4" imgW="7829485" imgH="4105417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298450" y="1407523"/>
                        <a:ext cx="8656637" cy="431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Rectangle 5"/>
          <p:cNvSpPr>
            <a:spLocks noChangeArrowheads="1"/>
          </p:cNvSpPr>
          <p:nvPr/>
        </p:nvSpPr>
        <p:spPr bwMode="auto">
          <a:xfrm>
            <a:off x="52701" y="6474923"/>
            <a:ext cx="8772211" cy="426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5760" tIns="0" rIns="0" bIns="137160" anchor="b">
            <a:spAutoFit/>
          </a:bodyPr>
          <a:lstStyle/>
          <a:p>
            <a:pPr eaLnBrk="0" fontAlgn="base" hangingPunct="0">
              <a:lnSpc>
                <a:spcPct val="85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itchFamily="2" charset="2"/>
              <a:buNone/>
            </a:pP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*Below Investment Grade</a:t>
            </a:r>
            <a:b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Sources</a:t>
            </a: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: </a:t>
            </a:r>
            <a:r>
              <a:rPr lang="en-US" sz="11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NAIC, via SNL Financial; Insurance </a:t>
            </a:r>
            <a:r>
              <a:rPr lang="en-US" sz="1100" dirty="0">
                <a:solidFill>
                  <a:srgbClr val="000000"/>
                </a:solidFill>
                <a:latin typeface="Arial" charset="0"/>
                <a:cs typeface="Arial" charset="0"/>
              </a:rPr>
              <a:t>Information Institute.</a:t>
            </a:r>
          </a:p>
        </p:txBody>
      </p:sp>
      <p:sp>
        <p:nvSpPr>
          <p:cNvPr id="1915910" name="Rectangle 6"/>
          <p:cNvSpPr>
            <a:spLocks noChangeArrowheads="1"/>
          </p:cNvSpPr>
          <p:nvPr/>
        </p:nvSpPr>
        <p:spPr bwMode="blackWhite">
          <a:xfrm>
            <a:off x="451333" y="5588095"/>
            <a:ext cx="8597417" cy="843634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 fontAlgn="base">
              <a:lnSpc>
                <a:spcPct val="95000"/>
              </a:lnSpc>
              <a:spcBef>
                <a:spcPct val="2500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There is a wide disparity among insurance groups regarding holdings of below-investment-grade bonds. Some hold none (or almost none); a few have over 10% of their bond portfolio in BIGs.</a:t>
            </a:r>
            <a:endParaRPr lang="en-US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701" y="1084357"/>
            <a:ext cx="16052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Number of Groups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51799" y="1186459"/>
            <a:ext cx="552659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The 67 groups graphed are those </a:t>
            </a: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with over $3 </a:t>
            </a:r>
            <a:r>
              <a:rPr lang="en-US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billion in cash </a:t>
            </a: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&amp; admitted assets </a:t>
            </a:r>
            <a:r>
              <a:rPr lang="en-US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as </a:t>
            </a: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of </a:t>
            </a:r>
            <a:r>
              <a:rPr lang="en-US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year-end </a:t>
            </a:r>
            <a:endParaRPr lang="en-US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AutoShape 38"/>
          <p:cNvSpPr>
            <a:spLocks noChangeArrowheads="1"/>
          </p:cNvSpPr>
          <p:nvPr/>
        </p:nvSpPr>
        <p:spPr bwMode="blackWhite">
          <a:xfrm>
            <a:off x="4626768" y="2266893"/>
            <a:ext cx="1534114" cy="636943"/>
          </a:xfrm>
          <a:prstGeom prst="wedgeRectCallout">
            <a:avLst>
              <a:gd name="adj1" fmla="val -117514"/>
              <a:gd name="adj2" fmla="val 63198"/>
            </a:avLst>
          </a:prstGeom>
          <a:solidFill>
            <a:srgbClr val="FFC000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FFFFF"/>
              </a:buClr>
              <a:buFont typeface="Wingdings" panose="05000000000000000000" pitchFamily="2" charset="2"/>
              <a:buNone/>
            </a:pPr>
            <a:r>
              <a:rPr lang="en-US" altLang="en-US" sz="1600" b="1" dirty="0" smtClean="0">
                <a:cs typeface="Arial" charset="0"/>
              </a:rPr>
              <a:t>P/C industry average</a:t>
            </a:r>
            <a:endParaRPr lang="en-US" altLang="en-US" sz="16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81761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15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15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5910" grpId="0" animBg="1"/>
      <p:bldP spid="10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900">
                <a:solidFill>
                  <a:srgbClr val="FFFFFF"/>
                </a:solidFill>
                <a:latin typeface="Arial" charset="0"/>
                <a:cs typeface="Arial" charset="0"/>
              </a:rPr>
              <a:t>12/01/09 - 9pm</a:t>
            </a:r>
          </a:p>
        </p:txBody>
      </p:sp>
      <p:sp>
        <p:nvSpPr>
          <p:cNvPr id="65539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900">
                <a:solidFill>
                  <a:srgbClr val="FFFFFF"/>
                </a:solidFill>
                <a:latin typeface="Arial" charset="0"/>
                <a:cs typeface="Arial" charset="0"/>
              </a:rPr>
              <a:t>eSlide – P6466 – The Financial Crisis and the Future of the P/C</a:t>
            </a:r>
          </a:p>
        </p:txBody>
      </p:sp>
      <p:sp>
        <p:nvSpPr>
          <p:cNvPr id="6554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</a:pPr>
            <a:fld id="{E49E9257-1E9E-4115-9E11-7EEC0715408B}" type="slidenum">
              <a:rPr lang="en-US" sz="900">
                <a:solidFill>
                  <a:srgbClr val="000000"/>
                </a:solidFill>
                <a:latin typeface="Arial" charset="0"/>
                <a:cs typeface="Arial" charset="0"/>
              </a:rPr>
              <a:pPr algn="r" eaLnBrk="0" fontAlgn="base" hangingPunct="0">
                <a:lnSpc>
                  <a:spcPct val="85000"/>
                </a:lnSpc>
                <a:spcBef>
                  <a:spcPct val="20000"/>
                </a:spcBef>
                <a:spcAft>
                  <a:spcPct val="0"/>
                </a:spcAft>
              </a:pPr>
              <a:t>68</a:t>
            </a:fld>
            <a:endParaRPr lang="en-US" sz="9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6554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39213" y="127787"/>
            <a:ext cx="6330281" cy="860425"/>
          </a:xfrm>
        </p:spPr>
        <p:txBody>
          <a:bodyPr/>
          <a:lstStyle/>
          <a:p>
            <a:r>
              <a:rPr lang="en-US" dirty="0" smtClean="0"/>
              <a:t>Other Things That Could Affect</a:t>
            </a:r>
            <a:br>
              <a:rPr lang="en-US" dirty="0" smtClean="0"/>
            </a:br>
            <a:r>
              <a:rPr lang="en-US" dirty="0" smtClean="0"/>
              <a:t>the Course of Interest Rates</a:t>
            </a:r>
            <a:endParaRPr lang="en-US" dirty="0"/>
          </a:p>
        </p:txBody>
      </p:sp>
      <p:sp>
        <p:nvSpPr>
          <p:cNvPr id="19220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2223" y="1218006"/>
            <a:ext cx="8048417" cy="4652963"/>
          </a:xfrm>
        </p:spPr>
        <p:txBody>
          <a:bodyPr/>
          <a:lstStyle/>
          <a:p>
            <a:r>
              <a:rPr lang="en-US" sz="2600" dirty="0" smtClean="0"/>
              <a:t>Prices of world currencies (the value of the US Dollar vs. the Euro, the Yen, the Yuan and other major world currencies)</a:t>
            </a:r>
          </a:p>
          <a:p>
            <a:r>
              <a:rPr lang="en-US" sz="2600" dirty="0" smtClean="0"/>
              <a:t>Prices of a number of commodities (especially oil)</a:t>
            </a:r>
          </a:p>
          <a:p>
            <a:r>
              <a:rPr lang="en-US" sz="2600" dirty="0" smtClean="0"/>
              <a:t>Prevailing interest rates in other countries (determined, in part, by those countries’ central banks)</a:t>
            </a:r>
          </a:p>
          <a:p>
            <a:r>
              <a:rPr lang="en-US" sz="2600" dirty="0" smtClean="0"/>
              <a:t>The demand for, and the supply of, loanable funds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64561417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2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2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2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2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2051" grpId="0" build="p" autoUpdateAnimBg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Property/Casualty Insurance Industry Investment Income: 2000–2014</a:t>
            </a:r>
            <a:r>
              <a:rPr lang="en-US" baseline="30000" dirty="0" smtClean="0"/>
              <a:t>1</a:t>
            </a:r>
          </a:p>
        </p:txBody>
      </p:sp>
      <p:graphicFrame>
        <p:nvGraphicFramePr>
          <p:cNvPr id="58370" name="Object 3"/>
          <p:cNvGraphicFramePr>
            <a:graphicFrameLocks/>
          </p:cNvGraphicFramePr>
          <p:nvPr>
            <p:extLst/>
          </p:nvPr>
        </p:nvGraphicFramePr>
        <p:xfrm>
          <a:off x="225893" y="1518584"/>
          <a:ext cx="8451850" cy="366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09271" name="Chart" r:id="rId4" imgW="8429540" imgH="3638536" progId="MSGraph.Chart.8">
                  <p:embed followColorScheme="full"/>
                </p:oleObj>
              </mc:Choice>
              <mc:Fallback>
                <p:oleObj name="Chart" r:id="rId4" imgW="8429540" imgH="3638536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93" y="1518584"/>
                        <a:ext cx="8451850" cy="3663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2692" name="Rectangle 4"/>
          <p:cNvSpPr>
            <a:spLocks noChangeArrowheads="1"/>
          </p:cNvSpPr>
          <p:nvPr/>
        </p:nvSpPr>
        <p:spPr bwMode="blackWhite">
          <a:xfrm>
            <a:off x="437323" y="5225536"/>
            <a:ext cx="8240420" cy="1049337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>
              <a:lnSpc>
                <a:spcPct val="95000"/>
              </a:lnSpc>
              <a:spcBef>
                <a:spcPct val="25000"/>
              </a:spcBef>
            </a:pPr>
            <a:r>
              <a:rPr lang="en-US" sz="2000" b="1" dirty="0" smtClean="0">
                <a:solidFill>
                  <a:srgbClr val="FFFFFF"/>
                </a:solidFill>
              </a:rPr>
              <a:t>Due </a:t>
            </a:r>
            <a:r>
              <a:rPr lang="en-US" sz="2000" b="1" dirty="0">
                <a:solidFill>
                  <a:srgbClr val="FFFFFF"/>
                </a:solidFill>
              </a:rPr>
              <a:t>to persistently low interest </a:t>
            </a:r>
            <a:r>
              <a:rPr lang="en-US" sz="2000" b="1" dirty="0" smtClean="0">
                <a:solidFill>
                  <a:srgbClr val="FFFFFF"/>
                </a:solidFill>
              </a:rPr>
              <a:t>rates,</a:t>
            </a:r>
            <a:br>
              <a:rPr lang="en-US" sz="2000" b="1" dirty="0" smtClean="0">
                <a:solidFill>
                  <a:srgbClr val="FFFFFF"/>
                </a:solidFill>
              </a:rPr>
            </a:br>
            <a:r>
              <a:rPr lang="en-US" sz="2000" b="1" dirty="0" smtClean="0">
                <a:solidFill>
                  <a:srgbClr val="FFFFFF"/>
                </a:solidFill>
              </a:rPr>
              <a:t>investment income </a:t>
            </a:r>
            <a:r>
              <a:rPr lang="en-US" sz="2000" b="1" dirty="0">
                <a:solidFill>
                  <a:srgbClr val="FFFFFF"/>
                </a:solidFill>
              </a:rPr>
              <a:t>f</a:t>
            </a:r>
            <a:r>
              <a:rPr lang="en-US" sz="2000" b="1" dirty="0" smtClean="0">
                <a:solidFill>
                  <a:srgbClr val="FFFFFF"/>
                </a:solidFill>
              </a:rPr>
              <a:t>ell in 2012, 2013 and 2014.</a:t>
            </a:r>
            <a:endParaRPr lang="en-US" sz="2000" b="1" dirty="0">
              <a:solidFill>
                <a:srgbClr val="FFFFFF"/>
              </a:solidFill>
            </a:endParaRPr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-1" y="6454490"/>
            <a:ext cx="8915401" cy="4431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365760" tIns="0" rIns="0" bIns="137160" anchor="b">
            <a:spAutoFit/>
          </a:bodyPr>
          <a:lstStyle/>
          <a:p>
            <a:pPr marL="133350" indent="-133350" eaLnBrk="0" hangingPunct="0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None/>
              <a:tabLst>
                <a:tab pos="112713" algn="r"/>
              </a:tabLst>
            </a:pPr>
            <a:r>
              <a:rPr lang="en-US" sz="1100" baseline="30000" dirty="0" smtClean="0"/>
              <a:t>1</a:t>
            </a:r>
            <a:r>
              <a:rPr lang="en-US" sz="1100" dirty="0" smtClean="0"/>
              <a:t> </a:t>
            </a:r>
            <a:r>
              <a:rPr lang="en-US" sz="1100" dirty="0"/>
              <a:t>Investment gains consist primarily of </a:t>
            </a:r>
            <a:r>
              <a:rPr lang="en-US" sz="1100" dirty="0" smtClean="0"/>
              <a:t>interest and </a:t>
            </a:r>
            <a:r>
              <a:rPr lang="en-US" sz="1100" dirty="0"/>
              <a:t>stock </a:t>
            </a:r>
            <a:r>
              <a:rPr lang="en-US" sz="1100" dirty="0" smtClean="0"/>
              <a:t>dividends.        *2014 figure is estimated based on annualized data through Q3.</a:t>
            </a:r>
          </a:p>
          <a:p>
            <a:pPr marL="133350" indent="-133350" eaLnBrk="0" hangingPunct="0">
              <a:lnSpc>
                <a:spcPct val="90000"/>
              </a:lnSpc>
              <a:buClr>
                <a:schemeClr val="accent2"/>
              </a:buClr>
              <a:tabLst>
                <a:tab pos="112713" algn="r"/>
              </a:tabLst>
            </a:pPr>
            <a:r>
              <a:rPr lang="en-US" sz="1100" dirty="0" smtClean="0"/>
              <a:t>Sources</a:t>
            </a:r>
            <a:r>
              <a:rPr lang="en-US" sz="1100" dirty="0"/>
              <a:t>: </a:t>
            </a:r>
            <a:r>
              <a:rPr lang="en-US" sz="1100" dirty="0" smtClean="0"/>
              <a:t>ISO; Insurance </a:t>
            </a:r>
            <a:r>
              <a:rPr lang="en-US" sz="1100" dirty="0"/>
              <a:t>Information </a:t>
            </a:r>
            <a:r>
              <a:rPr lang="en-US" sz="1100" dirty="0" smtClean="0"/>
              <a:t>Institute.</a:t>
            </a:r>
            <a:endParaRPr lang="en-US" sz="1100" dirty="0"/>
          </a:p>
        </p:txBody>
      </p:sp>
      <p:sp>
        <p:nvSpPr>
          <p:cNvPr id="58374" name="Rectangle 6"/>
          <p:cNvSpPr>
            <a:spLocks noChangeArrowheads="1"/>
          </p:cNvSpPr>
          <p:nvPr/>
        </p:nvSpPr>
        <p:spPr bwMode="black">
          <a:xfrm>
            <a:off x="347663" y="1266825"/>
            <a:ext cx="8221662" cy="220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143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1600" b="1">
                <a:solidFill>
                  <a:srgbClr val="225A7A"/>
                </a:solidFill>
              </a:rPr>
              <a:t>($ Billions)</a:t>
            </a: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blackWhite">
          <a:xfrm>
            <a:off x="6425736" y="1105268"/>
            <a:ext cx="2489664" cy="795771"/>
          </a:xfrm>
          <a:prstGeom prst="wedgeRectCallout">
            <a:avLst>
              <a:gd name="adj1" fmla="val 25062"/>
              <a:gd name="adj2" fmla="val 135542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+mn-cs"/>
              </a:rPr>
              <a:t>Investment earnings are still below their 2007 pre-crisis peak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668242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2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2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2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10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5646EB-362A-483F-BF88-F05F54F12F08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2116" y="169719"/>
            <a:ext cx="7069394" cy="862157"/>
          </a:xfrm>
        </p:spPr>
        <p:txBody>
          <a:bodyPr lIns="92075" tIns="46038" rIns="92075" bIns="46038" anchor="b"/>
          <a:lstStyle/>
          <a:p>
            <a:r>
              <a:rPr lang="en-US" dirty="0" smtClean="0"/>
              <a:t>Return on Net Worth (RNW)</a:t>
            </a:r>
            <a:br>
              <a:rPr lang="en-US" dirty="0" smtClean="0"/>
            </a:br>
            <a:r>
              <a:rPr lang="en-US" dirty="0" smtClean="0"/>
              <a:t>Largest Lines: 2005-2014 Average</a:t>
            </a:r>
          </a:p>
        </p:txBody>
      </p:sp>
      <p:graphicFrame>
        <p:nvGraphicFramePr>
          <p:cNvPr id="1026" name="Object 3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873489989"/>
              </p:ext>
            </p:extLst>
          </p:nvPr>
        </p:nvGraphicFramePr>
        <p:xfrm>
          <a:off x="3175" y="1301753"/>
          <a:ext cx="9140825" cy="49656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95788" name="Chart" r:id="rId4" imgW="8820230" imgH="4562424" progId="MSGraph.Chart.8">
                  <p:embed followColorScheme="full"/>
                </p:oleObj>
              </mc:Choice>
              <mc:Fallback>
                <p:oleObj name="Chart" r:id="rId4" imgW="8820230" imgH="4562424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" y="1301753"/>
                        <a:ext cx="9140825" cy="496569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6386511"/>
            <a:ext cx="87503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100" dirty="0"/>
          </a:p>
          <a:p>
            <a:r>
              <a:rPr lang="en-US" sz="1100" dirty="0"/>
              <a:t>Source: </a:t>
            </a:r>
            <a:r>
              <a:rPr lang="en-US" sz="1100" dirty="0" smtClean="0"/>
              <a:t>NAIC; Insurance Information Institute.</a:t>
            </a:r>
            <a:r>
              <a:rPr lang="en-US" sz="1100" dirty="0"/>
              <a:t>	</a:t>
            </a:r>
          </a:p>
        </p:txBody>
      </p:sp>
      <p:sp>
        <p:nvSpPr>
          <p:cNvPr id="6" name="AutoShape 9"/>
          <p:cNvSpPr>
            <a:spLocks noChangeArrowheads="1"/>
          </p:cNvSpPr>
          <p:nvPr/>
        </p:nvSpPr>
        <p:spPr bwMode="blackWhite">
          <a:xfrm>
            <a:off x="1514168" y="1123300"/>
            <a:ext cx="3370313" cy="833319"/>
          </a:xfrm>
          <a:prstGeom prst="wedgeRectCallout">
            <a:avLst>
              <a:gd name="adj1" fmla="val 79112"/>
              <a:gd name="adj2" fmla="val 20642"/>
            </a:avLst>
          </a:prstGeom>
          <a:solidFill>
            <a:srgbClr val="225A7A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</a:pPr>
            <a:r>
              <a:rPr lang="en-US" sz="1600" b="1" dirty="0" smtClean="0">
                <a:solidFill>
                  <a:srgbClr val="FFFFFF"/>
                </a:solidFill>
              </a:rPr>
              <a:t>Commercial lines have tended to be more profitable than personal lines over the past decade</a:t>
            </a:r>
            <a:endParaRPr lang="en-US" sz="1600" b="1" dirty="0">
              <a:solidFill>
                <a:srgbClr val="FFFF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8236" y="1182692"/>
            <a:ext cx="1445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Percent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5256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Property/Casualty Insurance Industry Investment Gain: 1994–2014</a:t>
            </a:r>
            <a:r>
              <a:rPr lang="en-US" baseline="30000" dirty="0" smtClean="0"/>
              <a:t>1</a:t>
            </a:r>
          </a:p>
        </p:txBody>
      </p:sp>
      <p:graphicFrame>
        <p:nvGraphicFramePr>
          <p:cNvPr id="58370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765327"/>
              </p:ext>
            </p:extLst>
          </p:nvPr>
        </p:nvGraphicFramePr>
        <p:xfrm>
          <a:off x="360363" y="1558925"/>
          <a:ext cx="8451850" cy="366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57927" name="Chart" r:id="rId4" imgW="8429540" imgH="3638536" progId="MSGraph.Chart.8">
                  <p:embed followColorScheme="full"/>
                </p:oleObj>
              </mc:Choice>
              <mc:Fallback>
                <p:oleObj name="Chart" r:id="rId4" imgW="8429540" imgH="3638536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63" y="1558925"/>
                        <a:ext cx="8451850" cy="3663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2692" name="Rectangle 4"/>
          <p:cNvSpPr>
            <a:spLocks noChangeArrowheads="1"/>
          </p:cNvSpPr>
          <p:nvPr/>
        </p:nvSpPr>
        <p:spPr bwMode="blackWhite">
          <a:xfrm>
            <a:off x="484094" y="5202985"/>
            <a:ext cx="8283295" cy="1049337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bIns="64008" anchor="ctr"/>
          <a:lstStyle/>
          <a:p>
            <a:pPr algn="ctr">
              <a:lnSpc>
                <a:spcPct val="95000"/>
              </a:lnSpc>
              <a:spcBef>
                <a:spcPct val="25000"/>
              </a:spcBef>
            </a:pPr>
            <a:r>
              <a:rPr lang="en-US" b="1" dirty="0" smtClean="0">
                <a:solidFill>
                  <a:srgbClr val="FFFFFF"/>
                </a:solidFill>
              </a:rPr>
              <a:t>Total Investment Gains Were Down Slightly in 2014 as Low Interest Rates Pressured Investment Income but Realized Capital Gains Remained Robust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-103236" y="6302140"/>
            <a:ext cx="9144000" cy="59554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365760" tIns="0" rIns="0" bIns="137160" anchor="b">
            <a:spAutoFit/>
          </a:bodyPr>
          <a:lstStyle/>
          <a:p>
            <a:pPr marL="133350" indent="-133350" eaLnBrk="0" hangingPunct="0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None/>
              <a:tabLst>
                <a:tab pos="112713" algn="r"/>
              </a:tabLst>
            </a:pPr>
            <a:r>
              <a:rPr lang="en-US" sz="1100" baseline="30000" dirty="0"/>
              <a:t>1</a:t>
            </a:r>
            <a:r>
              <a:rPr lang="en-US" sz="1100" dirty="0"/>
              <a:t> Investment gains consist primarily of interest, stock dividends and realized capital gains and losses.</a:t>
            </a:r>
          </a:p>
          <a:p>
            <a:pPr marL="133350" indent="-133350" eaLnBrk="0" hangingPunct="0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None/>
              <a:tabLst>
                <a:tab pos="112713" algn="r"/>
              </a:tabLst>
            </a:pPr>
            <a:r>
              <a:rPr lang="en-US" sz="1100" dirty="0"/>
              <a:t>* 2005 figure includes special one-time dividend of $</a:t>
            </a:r>
            <a:r>
              <a:rPr lang="en-US" sz="1100" dirty="0" smtClean="0"/>
              <a:t>3.2B; </a:t>
            </a:r>
            <a:endParaRPr lang="en-US" sz="1100" dirty="0"/>
          </a:p>
          <a:p>
            <a:pPr marL="133350" indent="-133350" eaLnBrk="0" hangingPunct="0">
              <a:lnSpc>
                <a:spcPct val="90000"/>
              </a:lnSpc>
              <a:buClr>
                <a:schemeClr val="accent2"/>
              </a:buClr>
              <a:buFont typeface="Wingdings" pitchFamily="2" charset="2"/>
              <a:buNone/>
              <a:tabLst>
                <a:tab pos="112713" algn="r"/>
              </a:tabLst>
            </a:pPr>
            <a:r>
              <a:rPr lang="en-US" sz="1100" dirty="0"/>
              <a:t>Sources: ISO; Insurance Information Institute.</a:t>
            </a:r>
          </a:p>
        </p:txBody>
      </p:sp>
      <p:sp>
        <p:nvSpPr>
          <p:cNvPr id="58374" name="Rectangle 6"/>
          <p:cNvSpPr>
            <a:spLocks noChangeArrowheads="1"/>
          </p:cNvSpPr>
          <p:nvPr/>
        </p:nvSpPr>
        <p:spPr bwMode="black">
          <a:xfrm>
            <a:off x="347663" y="1266825"/>
            <a:ext cx="8221662" cy="220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143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1600" b="1">
                <a:solidFill>
                  <a:srgbClr val="225A7A"/>
                </a:solidFill>
              </a:rPr>
              <a:t>($ Billions)</a:t>
            </a: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blackWhite">
          <a:xfrm>
            <a:off x="3814762" y="3716594"/>
            <a:ext cx="2810735" cy="976429"/>
          </a:xfrm>
          <a:prstGeom prst="wedgeRectCallout">
            <a:avLst>
              <a:gd name="adj1" fmla="val 115385"/>
              <a:gd name="adj2" fmla="val -96745"/>
            </a:avLst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+mn-cs"/>
              </a:rPr>
              <a:t>Investment </a:t>
            </a:r>
            <a:r>
              <a:rPr lang="en-US" sz="1600" b="1" dirty="0">
                <a:solidFill>
                  <a:schemeClr val="bg1"/>
                </a:solidFill>
                <a:latin typeface="Arial" pitchFamily="34" charset="0"/>
                <a:cs typeface="+mn-cs"/>
              </a:rPr>
              <a:t>gains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+mn-cs"/>
              </a:rPr>
              <a:t>in 2014 will rival the post-crisis high reached in 2013</a:t>
            </a:r>
            <a:endParaRPr lang="en-US" sz="1600" b="1" dirty="0">
              <a:solidFill>
                <a:schemeClr val="bg1"/>
              </a:solidFill>
              <a:latin typeface="Arial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167700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2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2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2" grpId="0" animBg="1"/>
      <p:bldP spid="8" grpId="0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699" name="Rectangle 3"/>
          <p:cNvSpPr>
            <a:spLocks noChangeArrowheads="1"/>
          </p:cNvSpPr>
          <p:nvPr/>
        </p:nvSpPr>
        <p:spPr bwMode="blackWhite">
          <a:xfrm>
            <a:off x="685800" y="2327275"/>
            <a:ext cx="7772400" cy="147002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/>
          <a:p>
            <a:pPr algn="ctr" defTabSz="114300">
              <a:lnSpc>
                <a:spcPct val="95000"/>
              </a:lnSpc>
              <a:spcBef>
                <a:spcPct val="25000"/>
              </a:spcBef>
            </a:pPr>
            <a:r>
              <a:rPr lang="en-US" sz="6000" b="1">
                <a:solidFill>
                  <a:srgbClr val="FFFFFF"/>
                </a:solidFill>
              </a:rPr>
              <a:t>www.iii.org</a:t>
            </a:r>
          </a:p>
        </p:txBody>
      </p:sp>
      <p:sp>
        <p:nvSpPr>
          <p:cNvPr id="2077700" name="Rectangle 4"/>
          <p:cNvSpPr>
            <a:spLocks noChangeArrowheads="1"/>
          </p:cNvSpPr>
          <p:nvPr/>
        </p:nvSpPr>
        <p:spPr bwMode="auto">
          <a:xfrm>
            <a:off x="161925" y="4232275"/>
            <a:ext cx="8696325" cy="10895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3600" b="1" i="1" dirty="0">
                <a:solidFill>
                  <a:srgbClr val="225A7A"/>
                </a:solidFill>
              </a:rPr>
              <a:t>Thank you for your time</a:t>
            </a:r>
            <a:br>
              <a:rPr lang="en-US" sz="3600" b="1" i="1" dirty="0">
                <a:solidFill>
                  <a:srgbClr val="225A7A"/>
                </a:solidFill>
              </a:rPr>
            </a:br>
            <a:r>
              <a:rPr lang="en-US" sz="3600" b="1" i="1" dirty="0">
                <a:solidFill>
                  <a:srgbClr val="225A7A"/>
                </a:solidFill>
              </a:rPr>
              <a:t>and your attention</a:t>
            </a:r>
            <a:r>
              <a:rPr lang="en-US" sz="3600" b="1" i="1" dirty="0" smtClean="0">
                <a:solidFill>
                  <a:srgbClr val="225A7A"/>
                </a:solidFill>
              </a:rPr>
              <a:t>!</a:t>
            </a:r>
            <a:endParaRPr lang="en-US" sz="3600" b="1" i="1" dirty="0">
              <a:solidFill>
                <a:srgbClr val="FF0000"/>
              </a:solidFill>
            </a:endParaRPr>
          </a:p>
        </p:txBody>
      </p:sp>
      <p:sp>
        <p:nvSpPr>
          <p:cNvPr id="2077702" name="Rectangle 6"/>
          <p:cNvSpPr>
            <a:spLocks noChangeArrowheads="1"/>
          </p:cNvSpPr>
          <p:nvPr/>
        </p:nvSpPr>
        <p:spPr bwMode="auto">
          <a:xfrm>
            <a:off x="668338" y="1597025"/>
            <a:ext cx="7807325" cy="476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  <a:tabLst>
                <a:tab pos="6172200" algn="l"/>
              </a:tabLst>
            </a:pPr>
            <a:r>
              <a:rPr lang="en-US" sz="2800" b="1">
                <a:solidFill>
                  <a:srgbClr val="225A7A"/>
                </a:solidFill>
              </a:rPr>
              <a:t>Insurance Information Institute Online: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D1549-189B-430A-BC2E-B6FA9183E25C}" type="slidenum">
              <a:rPr lang="en-US" smtClean="0"/>
              <a:pPr>
                <a:defRPr/>
              </a:pPr>
              <a:t>71</a:t>
            </a:fld>
            <a:endParaRPr lang="en-US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77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7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7699" grpId="0" animBg="1"/>
      <p:bldP spid="2077700" grpId="0"/>
      <p:bldP spid="207770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10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5646EB-362A-483F-BF88-F05F54F12F08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44129" y="117567"/>
            <a:ext cx="7266039" cy="885466"/>
          </a:xfrm>
        </p:spPr>
        <p:txBody>
          <a:bodyPr lIns="92075" tIns="46038" rIns="92075" bIns="46038" anchor="b"/>
          <a:lstStyle/>
          <a:p>
            <a:r>
              <a:rPr lang="en-US" sz="2600" dirty="0" smtClean="0"/>
              <a:t>RNW All Lines by State,</a:t>
            </a:r>
            <a:br>
              <a:rPr lang="en-US" sz="2600" dirty="0" smtClean="0"/>
            </a:br>
            <a:r>
              <a:rPr lang="en-US" sz="2600" dirty="0" smtClean="0"/>
              <a:t>10-Year (2005-2014) </a:t>
            </a:r>
            <a:r>
              <a:rPr lang="en-US" sz="2600" dirty="0" err="1" smtClean="0"/>
              <a:t>Avg</a:t>
            </a:r>
            <a:endParaRPr lang="en-US" sz="2600" dirty="0" smtClean="0"/>
          </a:p>
        </p:txBody>
      </p:sp>
      <p:graphicFrame>
        <p:nvGraphicFramePr>
          <p:cNvPr id="1026" name="Object 3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97427163"/>
              </p:ext>
            </p:extLst>
          </p:nvPr>
        </p:nvGraphicFramePr>
        <p:xfrm>
          <a:off x="-195263" y="1233694"/>
          <a:ext cx="9140825" cy="4969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91695" name="Chart" r:id="rId4" imgW="8820230" imgH="4562424" progId="MSGraph.Chart.8">
                  <p:embed followColorScheme="full"/>
                </p:oleObj>
              </mc:Choice>
              <mc:Fallback>
                <p:oleObj name="Chart" r:id="rId4" imgW="8820230" imgH="4562424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95263" y="1233694"/>
                        <a:ext cx="9140825" cy="496908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AutoShape 9"/>
          <p:cNvSpPr>
            <a:spLocks noChangeArrowheads="1"/>
          </p:cNvSpPr>
          <p:nvPr/>
        </p:nvSpPr>
        <p:spPr bwMode="blackWhite">
          <a:xfrm>
            <a:off x="530942" y="5801032"/>
            <a:ext cx="8070133" cy="671619"/>
          </a:xfrm>
          <a:prstGeom prst="wedgeRectCallout">
            <a:avLst>
              <a:gd name="adj1" fmla="val -36237"/>
              <a:gd name="adj2" fmla="val -5191"/>
            </a:avLst>
          </a:prstGeom>
          <a:solidFill>
            <a:srgbClr val="225A7A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buClr>
                <a:srgbClr val="FFFFFF"/>
              </a:buClr>
              <a:buFont typeface="Wingdings" pitchFamily="2" charset="2"/>
              <a:buNone/>
            </a:pPr>
            <a:r>
              <a:rPr lang="en-US" sz="2000" b="1" dirty="0" smtClean="0">
                <a:solidFill>
                  <a:srgbClr val="FFFFFF"/>
                </a:solidFill>
              </a:rPr>
              <a:t>The most profitable states over the past decade</a:t>
            </a:r>
            <a:br>
              <a:rPr lang="en-US" sz="2000" b="1" dirty="0" smtClean="0">
                <a:solidFill>
                  <a:srgbClr val="FFFFFF"/>
                </a:solidFill>
              </a:rPr>
            </a:br>
            <a:r>
              <a:rPr lang="en-US" sz="2000" b="1" dirty="0" smtClean="0">
                <a:solidFill>
                  <a:srgbClr val="FFFFFF"/>
                </a:solidFill>
              </a:rPr>
              <a:t>are widely distributed geographically</a:t>
            </a:r>
            <a:endParaRPr lang="en-US" sz="2000" b="1" dirty="0">
              <a:solidFill>
                <a:srgbClr val="FFFFFF"/>
              </a:solidFill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6386511"/>
            <a:ext cx="87503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100" dirty="0"/>
          </a:p>
          <a:p>
            <a:r>
              <a:rPr lang="en-US" sz="1100" dirty="0"/>
              <a:t>Source: </a:t>
            </a:r>
            <a:r>
              <a:rPr lang="en-US" sz="1100" dirty="0" smtClean="0"/>
              <a:t>NAIC; Insurance Information Institute.</a:t>
            </a:r>
            <a:r>
              <a:rPr lang="en-US" sz="1100" dirty="0"/>
              <a:t>	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blackWhite">
          <a:xfrm>
            <a:off x="4709652" y="1862959"/>
            <a:ext cx="3374298" cy="7572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</p:spPr>
        <p:txBody>
          <a:bodyPr tIns="91440" bIns="91440" anchor="ctr"/>
          <a:lstStyle/>
          <a:p>
            <a:pPr algn="ctr" eaLnBrk="0" hangingPunct="0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600" b="1" u="sng" dirty="0" smtClean="0">
                <a:solidFill>
                  <a:schemeClr val="bg1"/>
                </a:solidFill>
                <a:cs typeface="+mn-cs"/>
              </a:rPr>
              <a:t>Profitability Benchmark: All P/C</a:t>
            </a:r>
          </a:p>
          <a:p>
            <a:pPr algn="ctr" eaLnBrk="0" hangingPunct="0">
              <a:lnSpc>
                <a:spcPct val="85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600" b="1" dirty="0" smtClean="0">
                <a:solidFill>
                  <a:schemeClr val="bg1"/>
                </a:solidFill>
                <a:cs typeface="+mn-cs"/>
              </a:rPr>
              <a:t>US: 8.4%</a:t>
            </a:r>
            <a:endParaRPr lang="en-US" sz="1600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1134789"/>
            <a:ext cx="2713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Return on Net Worth (%)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123703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110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7FEC58-C3B1-4DBD-89E8-2FF98000DBAF}" type="slidenum">
              <a:rPr lang="en-US" smtClean="0"/>
              <a:pPr/>
              <a:t>9</a:t>
            </a:fld>
            <a:endParaRPr lang="en-US" smtClean="0"/>
          </a:p>
        </p:txBody>
      </p:sp>
      <p:graphicFrame>
        <p:nvGraphicFramePr>
          <p:cNvPr id="2050" name="Object 3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79250401"/>
              </p:ext>
            </p:extLst>
          </p:nvPr>
        </p:nvGraphicFramePr>
        <p:xfrm>
          <a:off x="-19050" y="1237948"/>
          <a:ext cx="9067800" cy="470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92719" name="Chart" r:id="rId4" imgW="8820230" imgH="4572154" progId="MSGraph.Chart.8">
                  <p:embed followColorScheme="full"/>
                </p:oleObj>
              </mc:Choice>
              <mc:Fallback>
                <p:oleObj name="Chart" r:id="rId4" imgW="8820230" imgH="4572154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9050" y="1237948"/>
                        <a:ext cx="9067800" cy="4700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Rectangle 2"/>
          <p:cNvSpPr txBox="1">
            <a:spLocks noChangeArrowheads="1"/>
          </p:cNvSpPr>
          <p:nvPr/>
        </p:nvSpPr>
        <p:spPr bwMode="auto">
          <a:xfrm>
            <a:off x="324464" y="68826"/>
            <a:ext cx="7216877" cy="104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pPr eaLnBrk="0" hangingPunct="0"/>
            <a:r>
              <a:rPr lang="en-US" sz="2600" b="1" dirty="0" smtClean="0">
                <a:solidFill>
                  <a:schemeClr val="accent1"/>
                </a:solidFill>
              </a:rPr>
              <a:t>RNW All Lines by State, 2005-2014 Average: </a:t>
            </a:r>
          </a:p>
          <a:p>
            <a:pPr eaLnBrk="0" hangingPunct="0"/>
            <a:r>
              <a:rPr lang="en-US" sz="2600" b="1" dirty="0" smtClean="0">
                <a:solidFill>
                  <a:schemeClr val="accent1"/>
                </a:solidFill>
              </a:rPr>
              <a:t>(cont’d)</a:t>
            </a:r>
            <a:endParaRPr lang="en-US" sz="2600" b="1" dirty="0">
              <a:solidFill>
                <a:schemeClr val="accent1"/>
              </a:solidFill>
            </a:endParaRPr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0" y="6429375"/>
            <a:ext cx="87503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100" dirty="0"/>
          </a:p>
          <a:p>
            <a:r>
              <a:rPr lang="en-US" sz="1100" dirty="0"/>
              <a:t>Source: </a:t>
            </a:r>
            <a:r>
              <a:rPr lang="en-US" sz="1100" dirty="0" smtClean="0"/>
              <a:t>NAIC; Insurance Information Institute.</a:t>
            </a:r>
            <a:r>
              <a:rPr lang="en-US" sz="1100" dirty="0"/>
              <a:t>	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134789"/>
            <a:ext cx="2713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Return on Net Worth (%)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731977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lideNumber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TITLE_TAG" val="P/C Insurance Industry Combined Ratio"/>
  <p:tag name="ARTICULATE_SLIDE_GUID" val="d597db85-55e1-4188-b89d-d656c2dd132a"/>
  <p:tag name="ARTICULATE_SLIDE_NAV" val="52"/>
  <p:tag name="ARTICULATE_SLIDE_PAUSE" val="0"/>
  <p:tag name="ARTICULATE_NAV_LEVEL" val="3"/>
  <p:tag name="ARTICULATE_SLIDE_PRESENTER" val="Dr. Robert P. Hartwig, CPCU"/>
  <p:tag name="ARTICULATE_SLIDE_PRESENTER_GUID" val="87C4BC35D5FE"/>
  <p:tag name="ARTICULATE_PLAYLIST_ID" val="-1"/>
  <p:tag name="ARTICULATE_LOCK_SLIDE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TITLE_TAG" val="P/C Net Income After Taxes"/>
  <p:tag name="ARTICULATE_SLIDE_GUID" val="b36d2394-cab0-4993-8a78-0afe809536e5"/>
  <p:tag name="ARTICULATE_SLIDE_NAV" val="43"/>
  <p:tag name="ARTICULATE_SLIDE_PAUSE" val="0"/>
  <p:tag name="ARTICULATE_NAV_LEVEL" val="3"/>
  <p:tag name="ARTICULATE_SLIDE_PRESENTER" val="Dr. Robert P. Hartwig, CPCU"/>
  <p:tag name="ARTICULATE_SLIDE_PRESENTER_GUID" val="87C4BC35D5FE"/>
  <p:tag name="ARTICULATE_PLAYLIST_ID" val="-1"/>
  <p:tag name="ARTICULATE_LOCK_SLIDE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TITLE_TAG" val="Profitability Peaks &amp; Troughs in the P/C Insurance Industry"/>
  <p:tag name="ARTICULATE_SLIDE_GUID" val="5f352899-b35e-44e4-b252-7ee23066d223"/>
  <p:tag name="ARTICULATE_SLIDE_NAV" val="44"/>
  <p:tag name="ARTICULATE_SLIDE_PAUSE" val="0"/>
  <p:tag name="ARTICULATE_NAV_LEVEL" val="3"/>
  <p:tag name="ARTICULATE_SLIDE_PRESENTER" val="Dr. Robert P. Hartwig, CPCU"/>
  <p:tag name="ARTICULATE_SLIDE_PRESENTER_GUID" val="87C4BC35D5FE"/>
  <p:tag name="ARTICULATE_PLAYLIST_ID" val="-1"/>
  <p:tag name="ARTICULATE_LOCK_SLIDE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8d816a7d-974e-4f1a-9550-52aea7948b6c"/>
  <p:tag name="ARTICULATE_SLIDE_NAV" val="48"/>
  <p:tag name="ARTICULATE_SLIDE_PAUSE" val="0"/>
  <p:tag name="ARTICULATE_NAV_LEVEL" val="3"/>
  <p:tag name="ARTICULATE_SLIDE_PRESENTER" val="Dr. Robert P. Hartwig, CPCU"/>
  <p:tag name="ARTICULATE_SLIDE_PRESENTER_GUID" val="87C4BC35D5FE"/>
  <p:tag name="ARTICULATE_PLAYLIST_ID" val="-1"/>
  <p:tag name="ARTICULATE_LOCK_SLIDE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_AUDIO_FILEPATH" val="C:\Users\n1100201\Desktop\NATCAT\Articulate\07CH.mp3"/>
  <p:tag name="ELAPSEDTIME" val="27.242"/>
  <p:tag name="ARTICULATE_TITLE_TAG" val="Loss events in the U.S. 1980 – 2014 - Number of events (annual totals 1980 – 2013 vs. first six months 2014)"/>
  <p:tag name="ARTICULATE_NAV_LEVEL" val="2"/>
  <p:tag name="ARTICULATE_SLIDE_PRESENTER_GUID" val="6a29da7b-ddb8-4065-9744-cac789f56456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629"/>
  <p:tag name="ARTICULATE_USED_LAYOUT" val="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_AUDIO_FILEPATH" val="C:\Users\n1100201\Desktop\NATCAT\Articulate\08CH.mp3"/>
  <p:tag name="ELAPSEDTIME" val="36.432"/>
  <p:tag name="ARTICULATE_TITLE_TAG" val="Loss events in the U.S. 1980 – 2014 - Overall and insured losses (annual totals 1980 – 2013 vs. first six months 2014)"/>
  <p:tag name="ARTICULATE_NAV_LEVEL" val="2"/>
  <p:tag name="ARTICULATE_SLIDE_PRESENTER_GUID" val="6a29da7b-ddb8-4065-9744-cac789f56456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630"/>
  <p:tag name="ARTICULATE_USED_LAYOUT" val="6"/>
  <p:tag name="ARTICULATE_SLIDE_THUMBNAIL_REFRESH" val="1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EEC100"/>
      </a:dk2>
      <a:lt2>
        <a:srgbClr val="6FCAEF"/>
      </a:lt2>
      <a:accent1>
        <a:srgbClr val="225A7A"/>
      </a:accent1>
      <a:accent2>
        <a:srgbClr val="FF6801"/>
      </a:accent2>
      <a:accent3>
        <a:srgbClr val="FFFFFF"/>
      </a:accent3>
      <a:accent4>
        <a:srgbClr val="000000"/>
      </a:accent4>
      <a:accent5>
        <a:srgbClr val="ABB5BE"/>
      </a:accent5>
      <a:accent6>
        <a:srgbClr val="E75E01"/>
      </a:accent6>
      <a:hlink>
        <a:srgbClr val="339966"/>
      </a:hlink>
      <a:folHlink>
        <a:srgbClr val="A5002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黑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宋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336699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2376BD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66CCFF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7DC3"/>
      </a:dk2>
      <a:lt2>
        <a:srgbClr val="808080"/>
      </a:lt2>
      <a:accent1>
        <a:srgbClr val="0A2E4E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ADB2"/>
      </a:accent5>
      <a:accent6>
        <a:srgbClr val="8AB900"/>
      </a:accent6>
      <a:hlink>
        <a:srgbClr val="007DC3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R - BlueSkyCrepuscule">
    <a:dk1>
      <a:srgbClr val="283E36"/>
    </a:dk1>
    <a:lt1>
      <a:sysClr val="window" lastClr="FFFFFF"/>
    </a:lt1>
    <a:dk2>
      <a:srgbClr val="0F4DBC"/>
    </a:dk2>
    <a:lt2>
      <a:srgbClr val="0493D9"/>
    </a:lt2>
    <a:accent1>
      <a:srgbClr val="627D77"/>
    </a:accent1>
    <a:accent2>
      <a:srgbClr val="A1B1AD"/>
    </a:accent2>
    <a:accent3>
      <a:srgbClr val="0F4DBC"/>
    </a:accent3>
    <a:accent4>
      <a:srgbClr val="6F94D7"/>
    </a:accent4>
    <a:accent5>
      <a:srgbClr val="00A9E0"/>
    </a:accent5>
    <a:accent6>
      <a:srgbClr val="66CBEC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203690</TotalTime>
  <Words>3603</Words>
  <Application>Microsoft Office PowerPoint</Application>
  <PresentationFormat>On-screen Show (4:3)</PresentationFormat>
  <Paragraphs>580</Paragraphs>
  <Slides>71</Slides>
  <Notes>65</Notes>
  <HiddenSlides>15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80" baseType="lpstr">
      <vt:lpstr>ＭＳ Ｐゴシック</vt:lpstr>
      <vt:lpstr>Arial</vt:lpstr>
      <vt:lpstr>SwissReSans</vt:lpstr>
      <vt:lpstr>Symbol</vt:lpstr>
      <vt:lpstr>Times New Roman</vt:lpstr>
      <vt:lpstr>Verdana</vt:lpstr>
      <vt:lpstr>Wingdings</vt:lpstr>
      <vt:lpstr>Default Design</vt:lpstr>
      <vt:lpstr>Chart</vt:lpstr>
      <vt:lpstr>Trends, Challenges and Opportunities in P/C Insurance Focus on Mississippi Markets</vt:lpstr>
      <vt:lpstr>PowerPoint Presentation</vt:lpstr>
      <vt:lpstr>Net Premium Growth: Annual Change,  1971—2016F</vt:lpstr>
      <vt:lpstr>P/C Insurance Industry  Combined Ratio, 2001–2015:Q3  (Est.)*</vt:lpstr>
      <vt:lpstr>P/C Industry Net Income After Taxes 1991–2015 (Est.)</vt:lpstr>
      <vt:lpstr>Profitability Peaks &amp; Troughs in the P/C Insurance Industry, 1975 – 2016F</vt:lpstr>
      <vt:lpstr>Return on Net Worth (RNW) Largest Lines: 2005-2014 Average</vt:lpstr>
      <vt:lpstr>RNW All Lines by State, 10-Year (2005-2014) Avg</vt:lpstr>
      <vt:lpstr>PowerPoint Presentation</vt:lpstr>
      <vt:lpstr>Policyholder Surplus,  2006:Q4–2015:Q3</vt:lpstr>
      <vt:lpstr>Advertising Expenditures by P/C Insurance Industry, 1999-2014</vt:lpstr>
      <vt:lpstr>PowerPoint Presentation</vt:lpstr>
      <vt:lpstr>Profitability: Return on Net Worth</vt:lpstr>
      <vt:lpstr>RNW All Lines: MS vs. U.S., 2005-2014</vt:lpstr>
      <vt:lpstr>RNW All Lines: MS vs. U.S., 2005-2014</vt:lpstr>
      <vt:lpstr>RNW PP Auto: MS vs. U.S., 2005-2013</vt:lpstr>
      <vt:lpstr>RNW Commercial Auto: MS vs. U.S., 2005-2014</vt:lpstr>
      <vt:lpstr>RNW Commercial Multi-Peril: MS vs. U.S., 2005-2014</vt:lpstr>
      <vt:lpstr>RNW Homeowners: MS vs. U.S., 2005-2014</vt:lpstr>
      <vt:lpstr>RNW Workers Compensation: MS vs. U.S., 2005-2014</vt:lpstr>
      <vt:lpstr>All Lines: 10-Year Average RNW MS &amp; Nearby States</vt:lpstr>
      <vt:lpstr>PP Auto: 10-Year Average RNW MS &amp; Nearby States</vt:lpstr>
      <vt:lpstr>Commercial Auto: 10-Year Average RNW, MS &amp; Nearby States</vt:lpstr>
      <vt:lpstr>Commercial Multiple-Peril: 10-Year Average RNW, MS &amp; Neighbors</vt:lpstr>
      <vt:lpstr>Homeowners: 10-Year Average RNW  MS &amp; Nearby States</vt:lpstr>
      <vt:lpstr>Workers Comp: 10-Year Average RNW  MS &amp; Nearby States</vt:lpstr>
      <vt:lpstr>Premium Growth</vt:lpstr>
      <vt:lpstr>All Lines DWP Growth: MS vs. U.S., 2005-2014</vt:lpstr>
      <vt:lpstr>Commercial Lines DWP Growth:  MS vs. U.S., 2005-2014</vt:lpstr>
      <vt:lpstr>Personal Lines DWP Growth: MS vs. U.S., 2005-2014</vt:lpstr>
      <vt:lpstr>Homeowner’s MP DWP Growth: MS vs. U.S., 2005-2014</vt:lpstr>
      <vt:lpstr>Private Passenger Auto Growth: MS vs. U.S., 2005-2014</vt:lpstr>
      <vt:lpstr>Competition</vt:lpstr>
      <vt:lpstr>Brief Background on the HH Index</vt:lpstr>
      <vt:lpstr>Examples for the HH Index</vt:lpstr>
      <vt:lpstr>LOB Competition in MS in 2014, as Indicated by the HH Index</vt:lpstr>
      <vt:lpstr>HH Index for PP Auto in Mississippi, 2014</vt:lpstr>
      <vt:lpstr>PowerPoint Presentation</vt:lpstr>
      <vt:lpstr>Growth of PP Auto Exposures</vt:lpstr>
      <vt:lpstr>Auto/Light Truck Sales Will Likely Continue at Recent Levels</vt:lpstr>
      <vt:lpstr>America is Driving More Again: Total Miles Driven*, 1996–2016</vt:lpstr>
      <vt:lpstr>More People Working and Driving =&gt; More Collisions, 2006–2015</vt:lpstr>
      <vt:lpstr>Growth of Homeowners/Renters Exposures</vt:lpstr>
      <vt:lpstr>Forecast: Continued Growth in Private Housing Unit Starts, 1995-2019F</vt:lpstr>
      <vt:lpstr>Giant Age Cohort (Millenials) Is Approaching Home-Buying Stage </vt:lpstr>
      <vt:lpstr>Growth in Number of Households =&gt; Increased Demand for Housing</vt:lpstr>
      <vt:lpstr>Number of Owner-Occupied &amp; Renter-Occupied Housing Units, US, Quarterly, 1990:Q1-2015:Q4</vt:lpstr>
      <vt:lpstr>I.I.I. Poll: Renters Insurance</vt:lpstr>
      <vt:lpstr>PowerPoint Presentation</vt:lpstr>
      <vt:lpstr>PowerPoint Presentation</vt:lpstr>
      <vt:lpstr>Number of Tornadoes in Mississippi, Yearly, 2000-2015</vt:lpstr>
      <vt:lpstr>Number of High Wind Events in Mississippi, Yearly, 2000-2015</vt:lpstr>
      <vt:lpstr>P/C Industry Homeowners Claim Frequency, Mississippi, 1997-2013</vt:lpstr>
      <vt:lpstr>P/C Industry HO Average Claim Severity, Mississippi, 1997-2013</vt:lpstr>
      <vt:lpstr>P/C Industry HO Average Claim Severity, Inflation-adjusted, Mississippi, 1997-2013</vt:lpstr>
      <vt:lpstr>U.S. Insured Catastrophe Losses</vt:lpstr>
      <vt:lpstr>Combined Ratio Points Associated with Catastrophe Losses: 1960 – 2013*</vt:lpstr>
      <vt:lpstr>Inflation Adjusted U.S. Catastrophe Losses by Cause of Loss, 1994–20131</vt:lpstr>
      <vt:lpstr>Loss events in the US, 1980 – 2014 Number of events </vt:lpstr>
      <vt:lpstr>Loss Events in the US, 1980 – 2014 Overall and insured losses </vt:lpstr>
      <vt:lpstr>Investments:  The Grim Reality</vt:lpstr>
      <vt:lpstr>US Treasury Note 10-Year Yields: A Long Downward Trend, 2000–2016*</vt:lpstr>
      <vt:lpstr>P/C Insurer Portfolio Yields, 2002-2015:Q3</vt:lpstr>
      <vt:lpstr>Forecasts of Avg. Yield of 10-Year US Treasury Notes</vt:lpstr>
      <vt:lpstr>Inflation Expectations, 5 Years Ahead* from the Bond Market</vt:lpstr>
      <vt:lpstr>P/C Insurers Below-Investment-Grade (BIG) Bonds as a Percent of Total Bonds, 2001-2015:Q3</vt:lpstr>
      <vt:lpstr>P/C Insurer Groups Holdings of BIG** Bonds as a Percent of Total Bonds, 2014</vt:lpstr>
      <vt:lpstr>Other Things That Could Affect the Course of Interest Rates</vt:lpstr>
      <vt:lpstr>Property/Casualty Insurance Industry Investment Income: 2000–20141</vt:lpstr>
      <vt:lpstr>Property/Casualty Insurance Industry Investment Gain: 1994–20141</vt:lpstr>
      <vt:lpstr>PowerPoint Presentation</vt:lpstr>
    </vt:vector>
  </TitlesOfParts>
  <Company>insurance information institute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P6466 - iii Template</dc:title>
  <dc:creator>Call @ 866-2-eSlide</dc:creator>
  <cp:lastModifiedBy>Rodriguez, Marielle</cp:lastModifiedBy>
  <cp:revision>4308</cp:revision>
  <cp:lastPrinted>2016-03-03T14:28:09Z</cp:lastPrinted>
  <dcterms:modified xsi:type="dcterms:W3CDTF">2016-04-22T13:42:18Z</dcterms:modified>
</cp:coreProperties>
</file>