
<file path=[Content_Types].xml><?xml version="1.0" encoding="utf-8"?>
<Types xmlns="http://schemas.openxmlformats.org/package/2006/content-types">
  <Default Extension="png" ContentType="image/png"/>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6.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tags/tag7.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tags/tag8.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tags/tag9.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charts/chart7.xml" ContentType="application/vnd.openxmlformats-officedocument.drawingml.chart+xml"/>
  <Override PartName="/ppt/tags/tag12.xml" ContentType="application/vnd.openxmlformats-officedocument.presentationml.tags+xml"/>
  <Override PartName="/ppt/notesSlides/notesSlide11.xml" ContentType="application/vnd.openxmlformats-officedocument.presentationml.notesSlide+xml"/>
  <Override PartName="/ppt/charts/chart8.xml" ContentType="application/vnd.openxmlformats-officedocument.drawingml.chart+xml"/>
  <Override PartName="/ppt/tags/tag13.xml" ContentType="application/vnd.openxmlformats-officedocument.presentationml.tags+xml"/>
  <Override PartName="/ppt/notesSlides/notesSlide12.xml" ContentType="application/vnd.openxmlformats-officedocument.presentationml.notesSlide+xml"/>
  <Override PartName="/ppt/charts/chart9.xml" ContentType="application/vnd.openxmlformats-officedocument.drawingml.chart+xml"/>
  <Override PartName="/ppt/tags/tag14.xml" ContentType="application/vnd.openxmlformats-officedocument.presentationml.tags+xml"/>
  <Override PartName="/ppt/notesSlides/notesSlide13.xml" ContentType="application/vnd.openxmlformats-officedocument.presentationml.notesSlide+xml"/>
  <Override PartName="/ppt/charts/chart10.xml" ContentType="application/vnd.openxmlformats-officedocument.drawingml.chart+xml"/>
  <Override PartName="/ppt/tags/tag15.xml" ContentType="application/vnd.openxmlformats-officedocument.presentationml.tags+xml"/>
  <Override PartName="/ppt/notesSlides/notesSlide14.xml" ContentType="application/vnd.openxmlformats-officedocument.presentationml.notesSlide+xml"/>
  <Override PartName="/ppt/charts/chart11.xml" ContentType="application/vnd.openxmlformats-officedocument.drawingml.chart+xml"/>
  <Override PartName="/ppt/tags/tag16.xml" ContentType="application/vnd.openxmlformats-officedocument.presentationml.tags+xml"/>
  <Override PartName="/ppt/notesSlides/notesSlide15.xml" ContentType="application/vnd.openxmlformats-officedocument.presentationml.notesSlide+xml"/>
  <Override PartName="/ppt/charts/chart12.xml" ContentType="application/vnd.openxmlformats-officedocument.drawingml.chart+xml"/>
  <Override PartName="/ppt/tags/tag17.xml" ContentType="application/vnd.openxmlformats-officedocument.presentationml.tags+xml"/>
  <Override PartName="/ppt/notesSlides/notesSlide16.xml" ContentType="application/vnd.openxmlformats-officedocument.presentationml.notesSlide+xml"/>
  <Override PartName="/ppt/charts/chart13.xml" ContentType="application/vnd.openxmlformats-officedocument.drawingml.chart+xml"/>
  <Override PartName="/ppt/tags/tag18.xml" ContentType="application/vnd.openxmlformats-officedocument.presentationml.tags+xml"/>
  <Override PartName="/ppt/notesSlides/notesSlide17.xml" ContentType="application/vnd.openxmlformats-officedocument.presentationml.notesSlide+xml"/>
  <Override PartName="/ppt/charts/chart14.xml" ContentType="application/vnd.openxmlformats-officedocument.drawingml.chart+xml"/>
  <Override PartName="/ppt/tags/tag19.xml" ContentType="application/vnd.openxmlformats-officedocument.presentationml.tags+xml"/>
  <Override PartName="/ppt/notesSlides/notesSlide18.xml" ContentType="application/vnd.openxmlformats-officedocument.presentationml.notesSlide+xml"/>
  <Override PartName="/ppt/charts/chart15.xml" ContentType="application/vnd.openxmlformats-officedocument.drawingml.chart+xml"/>
  <Override PartName="/ppt/tags/tag20.xml" ContentType="application/vnd.openxmlformats-officedocument.presentationml.tags+xml"/>
  <Override PartName="/ppt/notesSlides/notesSlide19.xml" ContentType="application/vnd.openxmlformats-officedocument.presentationml.notesSlide+xml"/>
  <Override PartName="/ppt/charts/chart16.xml" ContentType="application/vnd.openxmlformats-officedocument.drawingml.chart+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charts/chart17.xml" ContentType="application/vnd.openxmlformats-officedocument.drawingml.chart+xml"/>
  <Override PartName="/ppt/tags/tag23.xml" ContentType="application/vnd.openxmlformats-officedocument.presentationml.tags+xml"/>
  <Override PartName="/ppt/notesSlides/notesSlide22.xml" ContentType="application/vnd.openxmlformats-officedocument.presentationml.notesSlide+xml"/>
  <Override PartName="/ppt/charts/chart18.xml" ContentType="application/vnd.openxmlformats-officedocument.drawingml.chart+xml"/>
  <Override PartName="/ppt/drawings/drawing2.xml" ContentType="application/vnd.openxmlformats-officedocument.drawingml.chartshapes+xml"/>
  <Override PartName="/ppt/tags/tag24.xml" ContentType="application/vnd.openxmlformats-officedocument.presentationml.tags+xml"/>
  <Override PartName="/ppt/notesSlides/notesSlide23.xml" ContentType="application/vnd.openxmlformats-officedocument.presentationml.notesSlide+xml"/>
  <Override PartName="/ppt/charts/chart19.xml" ContentType="application/vnd.openxmlformats-officedocument.drawingml.chart+xml"/>
  <Override PartName="/ppt/tags/tag25.xml" ContentType="application/vnd.openxmlformats-officedocument.presentationml.tags+xml"/>
  <Override PartName="/ppt/notesSlides/notesSlide24.xml" ContentType="application/vnd.openxmlformats-officedocument.presentationml.notesSlide+xml"/>
  <Override PartName="/ppt/charts/chart20.xml" ContentType="application/vnd.openxmlformats-officedocument.drawingml.chart+xml"/>
  <Override PartName="/ppt/tags/tag26.xml" ContentType="application/vnd.openxmlformats-officedocument.presentationml.tags+xml"/>
  <Override PartName="/ppt/notesSlides/notesSlide25.xml" ContentType="application/vnd.openxmlformats-officedocument.presentationml.notesSlide+xml"/>
  <Override PartName="/ppt/charts/chart21.xml" ContentType="application/vnd.openxmlformats-officedocument.drawingml.chart+xml"/>
  <Override PartName="/ppt/tags/tag27.xml" ContentType="application/vnd.openxmlformats-officedocument.presentationml.tags+xml"/>
  <Override PartName="/ppt/notesSlides/notesSlide26.xml" ContentType="application/vnd.openxmlformats-officedocument.presentationml.notesSlide+xml"/>
  <Override PartName="/ppt/charts/chart22.xml" ContentType="application/vnd.openxmlformats-officedocument.drawingml.chart+xml"/>
  <Override PartName="/ppt/tags/tag28.xml" ContentType="application/vnd.openxmlformats-officedocument.presentationml.tags+xml"/>
  <Override PartName="/ppt/notesSlides/notesSlide27.xml" ContentType="application/vnd.openxmlformats-officedocument.presentationml.notesSlide+xml"/>
  <Override PartName="/ppt/charts/chart23.xml" ContentType="application/vnd.openxmlformats-officedocument.drawingml.chart+xml"/>
  <Override PartName="/ppt/tags/tag29.xml" ContentType="application/vnd.openxmlformats-officedocument.presentationml.tags+xml"/>
  <Override PartName="/ppt/notesSlides/notesSlide28.xml" ContentType="application/vnd.openxmlformats-officedocument.presentationml.notesSlide+xml"/>
  <Override PartName="/ppt/charts/chart24.xml" ContentType="application/vnd.openxmlformats-officedocument.drawingml.chart+xml"/>
  <Override PartName="/ppt/tags/tag30.xml" ContentType="application/vnd.openxmlformats-officedocument.presentationml.tags+xml"/>
  <Override PartName="/ppt/notesSlides/notesSlide29.xml" ContentType="application/vnd.openxmlformats-officedocument.presentationml.notesSlide+xml"/>
  <Override PartName="/ppt/charts/chart25.xml" ContentType="application/vnd.openxmlformats-officedocument.drawingml.chart+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charts/chart26.xml" ContentType="application/vnd.openxmlformats-officedocument.drawingml.chart+xml"/>
  <Override PartName="/ppt/drawings/drawing3.xml" ContentType="application/vnd.openxmlformats-officedocument.drawingml.chartshapes+xml"/>
  <Override PartName="/ppt/tags/tag33.xml" ContentType="application/vnd.openxmlformats-officedocument.presentationml.tags+xml"/>
  <Override PartName="/ppt/notesSlides/notesSlide32.xml" ContentType="application/vnd.openxmlformats-officedocument.presentationml.notesSlide+xml"/>
  <Override PartName="/ppt/charts/chart27.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4.xml" ContentType="application/vnd.openxmlformats-officedocument.drawingml.chartshapes+xml"/>
  <Override PartName="/ppt/tags/tag34.xml" ContentType="application/vnd.openxmlformats-officedocument.presentationml.tags+xml"/>
  <Override PartName="/ppt/notesSlides/notesSlide33.xml" ContentType="application/vnd.openxmlformats-officedocument.presentationml.notesSlide+xml"/>
  <Override PartName="/ppt/charts/chart28.xml" ContentType="application/vnd.openxmlformats-officedocument.drawingml.chart+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charts/chart29.xml" ContentType="application/vnd.openxmlformats-officedocument.drawingml.chart+xml"/>
  <Override PartName="/ppt/notesSlides/notesSlide36.xml" ContentType="application/vnd.openxmlformats-officedocument.presentationml.notesSlide+xml"/>
  <Override PartName="/ppt/charts/chart30.xml" ContentType="application/vnd.openxmlformats-officedocument.drawingml.chart+xml"/>
  <Override PartName="/ppt/notesSlides/notesSlide37.xml" ContentType="application/vnd.openxmlformats-officedocument.presentationml.notesSlide+xml"/>
  <Override PartName="/ppt/charts/chart31.xml" ContentType="application/vnd.openxmlformats-officedocument.drawingml.chart+xml"/>
  <Override PartName="/ppt/notesSlides/notesSlide38.xml" ContentType="application/vnd.openxmlformats-officedocument.presentationml.notesSlide+xml"/>
  <Override PartName="/ppt/charts/chart32.xml" ContentType="application/vnd.openxmlformats-officedocument.drawingml.chart+xml"/>
  <Override PartName="/ppt/notesSlides/notesSlide39.xml" ContentType="application/vnd.openxmlformats-officedocument.presentationml.notesSlide+xml"/>
  <Override PartName="/ppt/charts/chart33.xml" ContentType="application/vnd.openxmlformats-officedocument.drawingml.chart+xml"/>
  <Override PartName="/ppt/notesSlides/notesSlide40.xml" ContentType="application/vnd.openxmlformats-officedocument.presentationml.notesSlide+xml"/>
  <Override PartName="/ppt/charts/chart34.xml" ContentType="application/vnd.openxmlformats-officedocument.drawingml.chart+xml"/>
  <Override PartName="/ppt/notesSlides/notesSlide41.xml" ContentType="application/vnd.openxmlformats-officedocument.presentationml.notesSlide+xml"/>
  <Override PartName="/ppt/charts/chart35.xml" ContentType="application/vnd.openxmlformats-officedocument.drawingml.chart+xml"/>
  <Override PartName="/ppt/notesSlides/notesSlide42.xml" ContentType="application/vnd.openxmlformats-officedocument.presentationml.notesSlide+xml"/>
  <Override PartName="/ppt/charts/chart36.xml" ContentType="application/vnd.openxmlformats-officedocument.drawingml.chart+xml"/>
  <Override PartName="/ppt/notesSlides/notesSlide43.xml" ContentType="application/vnd.openxmlformats-officedocument.presentationml.notesSlide+xml"/>
  <Override PartName="/ppt/charts/chart37.xml" ContentType="application/vnd.openxmlformats-officedocument.drawingml.chart+xml"/>
  <Override PartName="/ppt/notesSlides/notesSlide44.xml" ContentType="application/vnd.openxmlformats-officedocument.presentationml.notesSlide+xml"/>
  <Override PartName="/ppt/charts/chart38.xml" ContentType="application/vnd.openxmlformats-officedocument.drawingml.chart+xml"/>
  <Override PartName="/ppt/notesSlides/notesSlide45.xml" ContentType="application/vnd.openxmlformats-officedocument.presentationml.notesSlide+xml"/>
  <Override PartName="/ppt/charts/chart39.xml" ContentType="application/vnd.openxmlformats-officedocument.drawingml.chart+xml"/>
  <Override PartName="/ppt/notesSlides/notesSlide46.xml" ContentType="application/vnd.openxmlformats-officedocument.presentationml.notesSlide+xml"/>
  <Override PartName="/ppt/charts/chart40.xml" ContentType="application/vnd.openxmlformats-officedocument.drawingml.chart+xml"/>
  <Override PartName="/ppt/notesSlides/notesSlide47.xml" ContentType="application/vnd.openxmlformats-officedocument.presentationml.notesSlide+xml"/>
  <Override PartName="/ppt/charts/chart41.xml" ContentType="application/vnd.openxmlformats-officedocument.drawingml.chart+xml"/>
  <Override PartName="/ppt/notesSlides/notesSlide48.xml" ContentType="application/vnd.openxmlformats-officedocument.presentationml.notesSlide+xml"/>
  <Override PartName="/ppt/charts/chart42.xml" ContentType="application/vnd.openxmlformats-officedocument.drawingml.chart+xml"/>
  <Override PartName="/ppt/notesSlides/notesSlide49.xml" ContentType="application/vnd.openxmlformats-officedocument.presentationml.notesSlide+xml"/>
  <Override PartName="/ppt/charts/chart43.xml" ContentType="application/vnd.openxmlformats-officedocument.drawingml.chart+xml"/>
  <Override PartName="/ppt/notesSlides/notesSlide50.xml" ContentType="application/vnd.openxmlformats-officedocument.presentationml.notesSlide+xml"/>
  <Override PartName="/ppt/charts/chart44.xml" ContentType="application/vnd.openxmlformats-officedocument.drawingml.chart+xml"/>
  <Override PartName="/ppt/tags/tag37.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4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3.xml" ContentType="application/vnd.openxmlformats-officedocument.presentationml.notesSlide+xml"/>
  <Override PartName="/ppt/charts/chart4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4.xml" ContentType="application/vnd.openxmlformats-officedocument.presentationml.notesSlide+xml"/>
  <Override PartName="/ppt/charts/chart4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5.xml" ContentType="application/vnd.openxmlformats-officedocument.presentationml.notesSlide+xml"/>
  <Override PartName="/ppt/charts/chart4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6.xml" ContentType="application/vnd.openxmlformats-officedocument.presentationml.notesSlide+xml"/>
  <Override PartName="/ppt/charts/chart4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38.xml" ContentType="application/vnd.openxmlformats-officedocument.presentationml.tags+xml"/>
  <Override PartName="/ppt/notesSlides/notesSlide59.xml" ContentType="application/vnd.openxmlformats-officedocument.presentationml.notesSlide+xml"/>
  <Override PartName="/ppt/charts/chart50.xml" ContentType="application/vnd.openxmlformats-officedocument.drawingml.chart+xml"/>
  <Override PartName="/ppt/tags/tag39.xml" ContentType="application/vnd.openxmlformats-officedocument.presentationml.tags+xml"/>
  <Override PartName="/ppt/notesSlides/notesSlide60.xml" ContentType="application/vnd.openxmlformats-officedocument.presentationml.notesSlide+xml"/>
  <Override PartName="/ppt/charts/chart51.xml" ContentType="application/vnd.openxmlformats-officedocument.drawingml.chart+xml"/>
  <Override PartName="/ppt/tags/tag40.xml" ContentType="application/vnd.openxmlformats-officedocument.presentationml.tags+xml"/>
  <Override PartName="/ppt/notesSlides/notesSlide61.xml" ContentType="application/vnd.openxmlformats-officedocument.presentationml.notesSlide+xml"/>
  <Override PartName="/ppt/charts/chart52.xml" ContentType="application/vnd.openxmlformats-officedocument.drawingml.chart+xml"/>
  <Override PartName="/ppt/tags/tag41.xml" ContentType="application/vnd.openxmlformats-officedocument.presentationml.tags+xml"/>
  <Override PartName="/ppt/notesSlides/notesSlide62.xml" ContentType="application/vnd.openxmlformats-officedocument.presentationml.notesSlide+xml"/>
  <Override PartName="/ppt/charts/chart53.xml" ContentType="application/vnd.openxmlformats-officedocument.drawingml.chart+xml"/>
  <Override PartName="/ppt/tags/tag42.xml" ContentType="application/vnd.openxmlformats-officedocument.presentationml.tags+xml"/>
  <Override PartName="/ppt/notesSlides/notesSlide63.xml" ContentType="application/vnd.openxmlformats-officedocument.presentationml.notesSlide+xml"/>
  <Override PartName="/ppt/charts/chart54.xml" ContentType="application/vnd.openxmlformats-officedocument.drawingml.chart+xml"/>
  <Override PartName="/ppt/drawings/drawing5.xml" ContentType="application/vnd.openxmlformats-officedocument.drawingml.chartshapes+xml"/>
  <Override PartName="/ppt/tags/tag43.xml" ContentType="application/vnd.openxmlformats-officedocument.presentationml.tags+xml"/>
  <Override PartName="/ppt/notesSlides/notesSlide64.xml" ContentType="application/vnd.openxmlformats-officedocument.presentationml.notesSlide+xml"/>
  <Override PartName="/ppt/charts/chart55.xml" ContentType="application/vnd.openxmlformats-officedocument.drawingml.chart+xml"/>
  <Override PartName="/ppt/notesSlides/notesSlide65.xml" ContentType="application/vnd.openxmlformats-officedocument.presentationml.notesSlide+xml"/>
  <Override PartName="/ppt/charts/chart56.xml" ContentType="application/vnd.openxmlformats-officedocument.drawingml.chart+xml"/>
  <Override PartName="/ppt/notesSlides/notesSlide66.xml" ContentType="application/vnd.openxmlformats-officedocument.presentationml.notesSlide+xml"/>
  <Override PartName="/ppt/charts/chart57.xml" ContentType="application/vnd.openxmlformats-officedocument.drawingml.chart+xml"/>
  <Override PartName="/ppt/notesSlides/notesSlide67.xml" ContentType="application/vnd.openxmlformats-officedocument.presentationml.notesSlide+xml"/>
  <Override PartName="/ppt/charts/chart58.xml" ContentType="application/vnd.openxmlformats-officedocument.drawingml.chart+xml"/>
  <Override PartName="/ppt/notesSlides/notesSlide68.xml" ContentType="application/vnd.openxmlformats-officedocument.presentationml.notesSlide+xml"/>
  <Override PartName="/ppt/charts/chart59.xml" ContentType="application/vnd.openxmlformats-officedocument.drawingml.chart+xml"/>
  <Override PartName="/ppt/notesSlides/notesSlide69.xml" ContentType="application/vnd.openxmlformats-officedocument.presentationml.notesSlide+xml"/>
  <Override PartName="/ppt/charts/chart60.xml" ContentType="application/vnd.openxmlformats-officedocument.drawingml.chart+xml"/>
  <Override PartName="/ppt/notesSlides/notesSlide70.xml" ContentType="application/vnd.openxmlformats-officedocument.presentationml.notesSlide+xml"/>
  <Override PartName="/ppt/charts/chart61.xml" ContentType="application/vnd.openxmlformats-officedocument.drawingml.chart+xml"/>
  <Override PartName="/ppt/tags/tag44.xml" ContentType="application/vnd.openxmlformats-officedocument.presentationml.tags+xml"/>
  <Override PartName="/ppt/notesSlides/notesSlide71.xml" ContentType="application/vnd.openxmlformats-officedocument.presentationml.notesSlide+xml"/>
  <Override PartName="/ppt/tags/tag45.xml" ContentType="application/vnd.openxmlformats-officedocument.presentationml.tags+xml"/>
  <Override PartName="/ppt/notesSlides/notesSlide72.xml" ContentType="application/vnd.openxmlformats-officedocument.presentationml.notesSlide+xml"/>
  <Override PartName="/ppt/charts/chart62.xml" ContentType="application/vnd.openxmlformats-officedocument.drawingml.chart+xml"/>
  <Override PartName="/ppt/notesSlides/notesSlide73.xml" ContentType="application/vnd.openxmlformats-officedocument.presentationml.notesSlide+xml"/>
  <Override PartName="/ppt/charts/chart63.xml" ContentType="application/vnd.openxmlformats-officedocument.drawingml.chart+xml"/>
  <Override PartName="/ppt/notesSlides/notesSlide74.xml" ContentType="application/vnd.openxmlformats-officedocument.presentationml.notesSlide+xml"/>
  <Override PartName="/ppt/charts/chart64.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65.xml" ContentType="application/vnd.openxmlformats-officedocument.drawingml.chart+xml"/>
  <Override PartName="/ppt/notesSlides/notesSlide77.xml" ContentType="application/vnd.openxmlformats-officedocument.presentationml.notesSlide+xml"/>
  <Override PartName="/ppt/charts/chart66.xml" ContentType="application/vnd.openxmlformats-officedocument.drawingml.chart+xml"/>
  <Override PartName="/ppt/notesSlides/notesSlide78.xml" ContentType="application/vnd.openxmlformats-officedocument.presentationml.notesSlide+xml"/>
  <Override PartName="/ppt/charts/chart67.xml" ContentType="application/vnd.openxmlformats-officedocument.drawingml.chart+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68.xml" ContentType="application/vnd.openxmlformats-officedocument.drawingml.chart+xml"/>
  <Override PartName="/ppt/notesSlides/notesSlide81.xml" ContentType="application/vnd.openxmlformats-officedocument.presentationml.notesSlide+xml"/>
  <Override PartName="/ppt/charts/chart69.xml" ContentType="application/vnd.openxmlformats-officedocument.drawingml.chart+xml"/>
  <Override PartName="/ppt/notesSlides/notesSlide82.xml" ContentType="application/vnd.openxmlformats-officedocument.presentationml.notesSlide+xml"/>
  <Override PartName="/ppt/charts/chart70.xml" ContentType="application/vnd.openxmlformats-officedocument.drawingml.chart+xml"/>
  <Override PartName="/ppt/notesSlides/notesSlide83.xml" ContentType="application/vnd.openxmlformats-officedocument.presentationml.notesSlide+xml"/>
  <Override PartName="/ppt/charts/chart71.xml" ContentType="application/vnd.openxmlformats-officedocument.drawingml.chart+xml"/>
  <Override PartName="/ppt/notesSlides/notesSlide84.xml" ContentType="application/vnd.openxmlformats-officedocument.presentationml.notesSlide+xml"/>
  <Override PartName="/ppt/charts/chart72.xml" ContentType="application/vnd.openxmlformats-officedocument.drawingml.chart+xml"/>
  <Override PartName="/ppt/notesSlides/notesSlide85.xml" ContentType="application/vnd.openxmlformats-officedocument.presentationml.notesSlide+xml"/>
  <Override PartName="/ppt/charts/chart73.xml" ContentType="application/vnd.openxmlformats-officedocument.drawingml.chart+xml"/>
  <Override PartName="/ppt/notesSlides/notesSlide86.xml" ContentType="application/vnd.openxmlformats-officedocument.presentationml.notesSlide+xml"/>
  <Override PartName="/ppt/charts/chart74.xml" ContentType="application/vnd.openxmlformats-officedocument.drawingml.chart+xml"/>
  <Override PartName="/ppt/drawings/drawing6.xml" ContentType="application/vnd.openxmlformats-officedocument.drawingml.chartshapes+xml"/>
  <Override PartName="/ppt/tags/tag46.xml" ContentType="application/vnd.openxmlformats-officedocument.presentationml.tags+xml"/>
  <Override PartName="/ppt/notesSlides/notesSlide87.xml" ContentType="application/vnd.openxmlformats-officedocument.presentationml.notesSlide+xml"/>
  <Override PartName="/ppt/tags/tag47.xml" ContentType="application/vnd.openxmlformats-officedocument.presentationml.tags+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handoutMasterIdLst>
    <p:handoutMasterId r:id="rId91"/>
  </p:handoutMasterIdLst>
  <p:sldIdLst>
    <p:sldId id="368" r:id="rId2"/>
    <p:sldId id="369" r:id="rId3"/>
    <p:sldId id="370" r:id="rId4"/>
    <p:sldId id="441" r:id="rId5"/>
    <p:sldId id="371" r:id="rId6"/>
    <p:sldId id="372" r:id="rId7"/>
    <p:sldId id="373" r:id="rId8"/>
    <p:sldId id="374" r:id="rId9"/>
    <p:sldId id="375" r:id="rId10"/>
    <p:sldId id="378" r:id="rId11"/>
    <p:sldId id="376" r:id="rId12"/>
    <p:sldId id="377" r:id="rId13"/>
    <p:sldId id="379" r:id="rId14"/>
    <p:sldId id="380" r:id="rId15"/>
    <p:sldId id="381" r:id="rId16"/>
    <p:sldId id="382" r:id="rId17"/>
    <p:sldId id="383" r:id="rId18"/>
    <p:sldId id="384" r:id="rId19"/>
    <p:sldId id="385" r:id="rId20"/>
    <p:sldId id="386" r:id="rId21"/>
    <p:sldId id="387" r:id="rId22"/>
    <p:sldId id="443" r:id="rId23"/>
    <p:sldId id="388" r:id="rId24"/>
    <p:sldId id="389" r:id="rId25"/>
    <p:sldId id="390" r:id="rId26"/>
    <p:sldId id="391" r:id="rId27"/>
    <p:sldId id="392" r:id="rId28"/>
    <p:sldId id="393" r:id="rId29"/>
    <p:sldId id="395" r:id="rId30"/>
    <p:sldId id="313" r:id="rId31"/>
    <p:sldId id="314" r:id="rId32"/>
    <p:sldId id="442" r:id="rId33"/>
    <p:sldId id="315" r:id="rId34"/>
    <p:sldId id="318" r:id="rId35"/>
    <p:sldId id="423" r:id="rId36"/>
    <p:sldId id="426"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337" r:id="rId52"/>
    <p:sldId id="466" r:id="rId53"/>
    <p:sldId id="467" r:id="rId54"/>
    <p:sldId id="468" r:id="rId55"/>
    <p:sldId id="469" r:id="rId56"/>
    <p:sldId id="470" r:id="rId57"/>
    <p:sldId id="471" r:id="rId58"/>
    <p:sldId id="472" r:id="rId59"/>
    <p:sldId id="444" r:id="rId60"/>
    <p:sldId id="445" r:id="rId61"/>
    <p:sldId id="446" r:id="rId62"/>
    <p:sldId id="447" r:id="rId63"/>
    <p:sldId id="448" r:id="rId64"/>
    <p:sldId id="449" r:id="rId65"/>
    <p:sldId id="450" r:id="rId66"/>
    <p:sldId id="451" r:id="rId67"/>
    <p:sldId id="463" r:id="rId68"/>
    <p:sldId id="464" r:id="rId69"/>
    <p:sldId id="465" r:id="rId70"/>
    <p:sldId id="457" r:id="rId71"/>
    <p:sldId id="405" r:id="rId72"/>
    <p:sldId id="406" r:id="rId73"/>
    <p:sldId id="474" r:id="rId74"/>
    <p:sldId id="475" r:id="rId75"/>
    <p:sldId id="478" r:id="rId76"/>
    <p:sldId id="479" r:id="rId77"/>
    <p:sldId id="480" r:id="rId78"/>
    <p:sldId id="481" r:id="rId79"/>
    <p:sldId id="482" r:id="rId80"/>
    <p:sldId id="483" r:id="rId81"/>
    <p:sldId id="484" r:id="rId82"/>
    <p:sldId id="485" r:id="rId83"/>
    <p:sldId id="486" r:id="rId84"/>
    <p:sldId id="487" r:id="rId85"/>
    <p:sldId id="489" r:id="rId86"/>
    <p:sldId id="490" r:id="rId87"/>
    <p:sldId id="421" r:id="rId88"/>
    <p:sldId id="422" r:id="rId89"/>
  </p:sldIdLst>
  <p:sldSz cx="9144000" cy="6858000" type="screen4x3"/>
  <p:notesSz cx="6858000" cy="9144000"/>
  <p:custDataLst>
    <p:tags r:id="rId9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15:clr>
            <a:srgbClr val="A4A3A4"/>
          </p15:clr>
        </p15:guide>
        <p15:guide id="4" orient="horz" pos="3583">
          <p15:clr>
            <a:srgbClr val="A4A3A4"/>
          </p15:clr>
        </p15:guide>
        <p15:guide id="5" orient="horz" pos="1198">
          <p15:clr>
            <a:srgbClr val="A4A3A4"/>
          </p15:clr>
        </p15:guide>
        <p15:guide id="6" pos="772">
          <p15:clr>
            <a:srgbClr val="A4A3A4"/>
          </p15:clr>
        </p15:guide>
        <p15:guide id="7" pos="548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2AD"/>
    <a:srgbClr val="868686"/>
    <a:srgbClr val="43A892"/>
    <a:srgbClr val="A6DCF7"/>
    <a:srgbClr val="337DBE"/>
    <a:srgbClr val="072C44"/>
    <a:srgbClr val="444648"/>
    <a:srgbClr val="56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03" autoAdjust="0"/>
    <p:restoredTop sz="94569" autoAdjust="0"/>
  </p:normalViewPr>
  <p:slideViewPr>
    <p:cSldViewPr snapToGrid="0">
      <p:cViewPr varScale="1">
        <p:scale>
          <a:sx n="109" d="100"/>
          <a:sy n="109" d="100"/>
        </p:scale>
        <p:origin x="1746" y="102"/>
      </p:cViewPr>
      <p:guideLst>
        <p:guide orient="horz" pos="2160"/>
        <p:guide pos="2880"/>
        <p:guide orient="horz"/>
        <p:guide orient="horz" pos="3583"/>
        <p:guide orient="horz" pos="1198"/>
        <p:guide pos="772"/>
        <p:guide pos="5483"/>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80" d="100"/>
          <a:sy n="80" d="100"/>
        </p:scale>
        <p:origin x="-121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xml"/><Relationship Id="rId1" Type="http://schemas.microsoft.com/office/2011/relationships/chartStyle" Target="style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xml"/><Relationship Id="rId1" Type="http://schemas.microsoft.com/office/2011/relationships/chartStyle" Target="style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xml"/><Relationship Id="rId1" Type="http://schemas.microsoft.com/office/2011/relationships/chartStyle" Target="style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5.xml"/><Relationship Id="rId1" Type="http://schemas.microsoft.com/office/2011/relationships/chartStyle" Target="style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8608680398601"/>
          <c:y val="8.2649635447203995E-2"/>
          <c:w val="0.83764325000626505"/>
          <c:h val="0.78983116333405101"/>
        </c:manualLayout>
      </c:layout>
      <c:barChart>
        <c:barDir val="col"/>
        <c:grouping val="clustered"/>
        <c:varyColors val="0"/>
        <c:ser>
          <c:idx val="2"/>
          <c:order val="0"/>
          <c:tx>
            <c:strRef>
              <c:f>Sheet1!$A$2</c:f>
              <c:strCache>
                <c:ptCount val="1"/>
                <c:pt idx="0">
                  <c:v>Investment Income</c:v>
                </c:pt>
              </c:strCache>
            </c:strRef>
          </c:tx>
          <c:spPr>
            <a:solidFill>
              <a:srgbClr val="337DBE"/>
            </a:solidFill>
          </c:spPr>
          <c:invertIfNegative val="0"/>
          <c:dPt>
            <c:idx val="10"/>
            <c:invertIfNegative val="0"/>
            <c:bubble3D val="0"/>
            <c:extLst>
              <c:ext xmlns:c16="http://schemas.microsoft.com/office/drawing/2014/chart" uri="{C3380CC4-5D6E-409C-BE32-E72D297353CC}">
                <c16:uniqueId val="{00000001-6060-4A09-B385-14594237D649}"/>
              </c:ext>
            </c:extLst>
          </c:dPt>
          <c:dPt>
            <c:idx val="15"/>
            <c:invertIfNegative val="0"/>
            <c:bubble3D val="0"/>
            <c:extLst>
              <c:ext xmlns:c16="http://schemas.microsoft.com/office/drawing/2014/chart" uri="{C3380CC4-5D6E-409C-BE32-E72D297353CC}">
                <c16:uniqueId val="{00000000-17A7-413B-A9B3-6FD57A22FF25}"/>
              </c:ext>
            </c:extLst>
          </c:dPt>
          <c:dPt>
            <c:idx val="24"/>
            <c:invertIfNegative val="0"/>
            <c:bubble3D val="0"/>
            <c:extLst>
              <c:ext xmlns:c16="http://schemas.microsoft.com/office/drawing/2014/chart" uri="{C3380CC4-5D6E-409C-BE32-E72D297353CC}">
                <c16:uniqueId val="{00000004-6060-4A09-B385-14594237D649}"/>
              </c:ext>
            </c:extLst>
          </c:dPt>
          <c:dLbls>
            <c:dLbl>
              <c:idx val="10"/>
              <c:layout>
                <c:manualLayout>
                  <c:x val="0"/>
                  <c:y val="9.13259629576555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60-4A09-B385-14594237D649}"/>
                </c:ext>
              </c:extLst>
            </c:dLbl>
            <c:numFmt formatCode="#,##0" sourceLinked="0"/>
            <c:spPr>
              <a:noFill/>
              <a:ln>
                <a:noFill/>
              </a:ln>
              <a:effectLst/>
            </c:spPr>
            <c:txPr>
              <a:bodyPr rot="-5400000" vert="horz"/>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c:v>
                </c:pt>
                <c:pt idx="23">
                  <c:v>14</c:v>
                </c:pt>
                <c:pt idx="24">
                  <c:v>15</c:v>
                </c:pt>
                <c:pt idx="25">
                  <c:v>16:Q2</c:v>
                </c:pt>
              </c:strCache>
            </c:strRef>
          </c:cat>
          <c:val>
            <c:numRef>
              <c:f>Sheet1!$B$2:$AA$2</c:f>
              <c:numCache>
                <c:formatCode>"$"#,##0;[Red]\-"$"#,##0</c:formatCode>
                <c:ptCount val="26"/>
                <c:pt idx="0">
                  <c:v>14178</c:v>
                </c:pt>
                <c:pt idx="1">
                  <c:v>5840</c:v>
                </c:pt>
                <c:pt idx="2">
                  <c:v>19316</c:v>
                </c:pt>
                <c:pt idx="3">
                  <c:v>10870</c:v>
                </c:pt>
                <c:pt idx="4">
                  <c:v>20598</c:v>
                </c:pt>
                <c:pt idx="5">
                  <c:v>24404</c:v>
                </c:pt>
                <c:pt idx="6">
                  <c:v>36819</c:v>
                </c:pt>
                <c:pt idx="7">
                  <c:v>30773</c:v>
                </c:pt>
                <c:pt idx="8">
                  <c:v>21865</c:v>
                </c:pt>
                <c:pt idx="9">
                  <c:v>20559</c:v>
                </c:pt>
                <c:pt idx="10">
                  <c:v>-6970</c:v>
                </c:pt>
                <c:pt idx="11">
                  <c:v>3046</c:v>
                </c:pt>
                <c:pt idx="12">
                  <c:v>30029</c:v>
                </c:pt>
                <c:pt idx="13">
                  <c:v>38501</c:v>
                </c:pt>
                <c:pt idx="14">
                  <c:v>44155</c:v>
                </c:pt>
                <c:pt idx="15">
                  <c:v>65777</c:v>
                </c:pt>
                <c:pt idx="16">
                  <c:v>62496</c:v>
                </c:pt>
                <c:pt idx="17">
                  <c:v>3043</c:v>
                </c:pt>
                <c:pt idx="18">
                  <c:v>28672</c:v>
                </c:pt>
                <c:pt idx="19">
                  <c:v>35204</c:v>
                </c:pt>
                <c:pt idx="20">
                  <c:v>19456</c:v>
                </c:pt>
                <c:pt idx="21">
                  <c:v>33522</c:v>
                </c:pt>
                <c:pt idx="22">
                  <c:v>63784</c:v>
                </c:pt>
                <c:pt idx="23">
                  <c:v>55501</c:v>
                </c:pt>
                <c:pt idx="24">
                  <c:v>56600</c:v>
                </c:pt>
                <c:pt idx="25">
                  <c:v>45000</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34962344"/>
        <c:axId val="234961560"/>
      </c:barChart>
      <c:catAx>
        <c:axId val="234962344"/>
        <c:scaling>
          <c:orientation val="minMax"/>
        </c:scaling>
        <c:delete val="0"/>
        <c:axPos val="b"/>
        <c:numFmt formatCode="General" sourceLinked="1"/>
        <c:majorTickMark val="out"/>
        <c:minorTickMark val="none"/>
        <c:tickLblPos val="low"/>
        <c:spPr>
          <a:noFill/>
        </c:spPr>
        <c:txPr>
          <a:bodyPr rot="-5400000" vert="horz" anchor="t" anchorCtr="0"/>
          <a:lstStyle/>
          <a:p>
            <a:pPr>
              <a:defRPr sz="1100"/>
            </a:pPr>
            <a:endParaRPr lang="en-US"/>
          </a:p>
        </c:txPr>
        <c:crossAx val="234961560"/>
        <c:crossesAt val="0"/>
        <c:auto val="1"/>
        <c:lblAlgn val="ctr"/>
        <c:lblOffset val="400"/>
        <c:tickLblSkip val="1"/>
        <c:tickMarkSkip val="1"/>
        <c:noMultiLvlLbl val="0"/>
      </c:catAx>
      <c:valAx>
        <c:axId val="234961560"/>
        <c:scaling>
          <c:orientation val="minMax"/>
          <c:max val="80000"/>
          <c:min val="-20000"/>
        </c:scaling>
        <c:delete val="0"/>
        <c:axPos val="l"/>
        <c:title>
          <c:tx>
            <c:rich>
              <a:bodyPr rot="-5400000" vert="horz"/>
              <a:lstStyle/>
              <a:p>
                <a:pPr>
                  <a:defRPr sz="1200"/>
                </a:pPr>
                <a:r>
                  <a:rPr lang="en-US" sz="1200" dirty="0"/>
                  <a:t>Millions</a:t>
                </a:r>
              </a:p>
            </c:rich>
          </c:tx>
          <c:layout>
            <c:manualLayout>
              <c:xMode val="edge"/>
              <c:yMode val="edge"/>
              <c:x val="7.9111403850184103E-4"/>
              <c:y val="0.370081092372674"/>
            </c:manualLayout>
          </c:layout>
          <c:overlay val="0"/>
        </c:title>
        <c:numFmt formatCode="\$#,##0" sourceLinked="0"/>
        <c:majorTickMark val="out"/>
        <c:minorTickMark val="none"/>
        <c:tickLblPos val="nextTo"/>
        <c:txPr>
          <a:bodyPr/>
          <a:lstStyle/>
          <a:p>
            <a:pPr>
              <a:defRPr sz="1200"/>
            </a:pPr>
            <a:endParaRPr lang="en-US"/>
          </a:p>
        </c:txPr>
        <c:crossAx val="234962344"/>
        <c:crosses val="autoZero"/>
        <c:crossBetween val="between"/>
        <c:majorUnit val="1000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084549373895596E-2"/>
          <c:y val="6.5315470661731503E-2"/>
          <c:w val="0.90691229700850495"/>
          <c:h val="0.85112671306541099"/>
        </c:manualLayout>
      </c:layout>
      <c:barChart>
        <c:barDir val="bar"/>
        <c:grouping val="percentStacked"/>
        <c:varyColors val="0"/>
        <c:ser>
          <c:idx val="0"/>
          <c:order val="0"/>
          <c:tx>
            <c:strRef>
              <c:f>Sheet1!$A$2</c:f>
              <c:strCache>
                <c:ptCount val="1"/>
                <c:pt idx="0">
                  <c:v>Under 1 year</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B-38CA-43DB-B667-FEF873C017BC}"/>
              </c:ext>
            </c:extLst>
          </c:dPt>
          <c:dPt>
            <c:idx val="2"/>
            <c:invertIfNegative val="0"/>
            <c:bubble3D val="0"/>
            <c:extLst>
              <c:ext xmlns:c16="http://schemas.microsoft.com/office/drawing/2014/chart" uri="{C3380CC4-5D6E-409C-BE32-E72D297353CC}">
                <c16:uniqueId val="{0000000A-38CA-43DB-B667-FEF873C017BC}"/>
              </c:ext>
            </c:extLst>
          </c:dPt>
          <c:dPt>
            <c:idx val="3"/>
            <c:invertIfNegative val="0"/>
            <c:bubble3D val="0"/>
            <c:extLst>
              <c:ext xmlns:c16="http://schemas.microsoft.com/office/drawing/2014/chart" uri="{C3380CC4-5D6E-409C-BE32-E72D297353CC}">
                <c16:uniqueId val="{00000009-38CA-43DB-B667-FEF873C017BC}"/>
              </c:ext>
            </c:extLst>
          </c:dPt>
          <c:dPt>
            <c:idx val="4"/>
            <c:invertIfNegative val="0"/>
            <c:bubble3D val="0"/>
            <c:extLst>
              <c:ext xmlns:c16="http://schemas.microsoft.com/office/drawing/2014/chart" uri="{C3380CC4-5D6E-409C-BE32-E72D297353CC}">
                <c16:uniqueId val="{00000008-38CA-43DB-B667-FEF873C017BC}"/>
              </c:ext>
            </c:extLst>
          </c:dPt>
          <c:dPt>
            <c:idx val="5"/>
            <c:invertIfNegative val="0"/>
            <c:bubble3D val="0"/>
            <c:extLst>
              <c:ext xmlns:c16="http://schemas.microsoft.com/office/drawing/2014/chart" uri="{C3380CC4-5D6E-409C-BE32-E72D297353CC}">
                <c16:uniqueId val="{00000007-38CA-43DB-B667-FEF873C017BC}"/>
              </c:ext>
            </c:extLst>
          </c:dPt>
          <c:dPt>
            <c:idx val="6"/>
            <c:invertIfNegative val="0"/>
            <c:bubble3D val="0"/>
            <c:extLst>
              <c:ext xmlns:c16="http://schemas.microsoft.com/office/drawing/2014/chart" uri="{C3380CC4-5D6E-409C-BE32-E72D297353CC}">
                <c16:uniqueId val="{00000006-38CA-43DB-B667-FEF873C017BC}"/>
              </c:ext>
            </c:extLst>
          </c:dPt>
          <c:dPt>
            <c:idx val="7"/>
            <c:invertIfNegative val="0"/>
            <c:bubble3D val="0"/>
            <c:extLst>
              <c:ext xmlns:c16="http://schemas.microsoft.com/office/drawing/2014/chart" uri="{C3380CC4-5D6E-409C-BE32-E72D297353CC}">
                <c16:uniqueId val="{00000005-38CA-43DB-B667-FEF873C017BC}"/>
              </c:ext>
            </c:extLst>
          </c:dPt>
          <c:dPt>
            <c:idx val="8"/>
            <c:invertIfNegative val="0"/>
            <c:bubble3D val="0"/>
            <c:extLst>
              <c:ext xmlns:c16="http://schemas.microsoft.com/office/drawing/2014/chart" uri="{C3380CC4-5D6E-409C-BE32-E72D297353CC}">
                <c16:uniqueId val="{00000004-38CA-43DB-B667-FEF873C017BC}"/>
              </c:ext>
            </c:extLst>
          </c:dPt>
          <c:dPt>
            <c:idx val="9"/>
            <c:invertIfNegative val="0"/>
            <c:bubble3D val="0"/>
            <c:extLst>
              <c:ext xmlns:c16="http://schemas.microsoft.com/office/drawing/2014/chart" uri="{C3380CC4-5D6E-409C-BE32-E72D297353CC}">
                <c16:uniqueId val="{00000003-38CA-43DB-B667-FEF873C017BC}"/>
              </c:ext>
            </c:extLst>
          </c:dPt>
          <c:dPt>
            <c:idx val="10"/>
            <c:invertIfNegative val="0"/>
            <c:bubble3D val="0"/>
            <c:extLst>
              <c:ext xmlns:c16="http://schemas.microsoft.com/office/drawing/2014/chart" uri="{C3380CC4-5D6E-409C-BE32-E72D297353CC}">
                <c16:uniqueId val="{00000002-38CA-43DB-B667-FEF873C017BC}"/>
              </c:ext>
            </c:extLst>
          </c:dPt>
          <c:dPt>
            <c:idx val="11"/>
            <c:invertIfNegative val="0"/>
            <c:bubble3D val="0"/>
            <c:extLst>
              <c:ext xmlns:c16="http://schemas.microsoft.com/office/drawing/2014/chart" uri="{C3380CC4-5D6E-409C-BE32-E72D297353CC}">
                <c16:uniqueId val="{0000000A-DF23-42C1-BDDD-483B4DBF5AA6}"/>
              </c:ext>
            </c:extLst>
          </c:dPt>
          <c:dPt>
            <c:idx val="12"/>
            <c:invertIfNegative val="0"/>
            <c:bubble3D val="0"/>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Pt>
            <c:idx val="26"/>
            <c:invertIfNegative val="0"/>
            <c:bubble3D val="0"/>
            <c:spPr>
              <a:solidFill>
                <a:schemeClr val="accent2"/>
              </a:solidFill>
            </c:spPr>
            <c:extLst>
              <c:ext xmlns:c16="http://schemas.microsoft.com/office/drawing/2014/chart" uri="{C3380CC4-5D6E-409C-BE32-E72D297353CC}">
                <c16:uniqueId val="{0000000E-DF23-42C1-BDDD-483B4DBF5AA6}"/>
              </c:ext>
            </c:extLst>
          </c:dPt>
          <c:dPt>
            <c:idx val="27"/>
            <c:invertIfNegative val="0"/>
            <c:bubble3D val="0"/>
            <c:spPr>
              <a:solidFill>
                <a:schemeClr val="accent2"/>
              </a:solidFill>
            </c:spPr>
            <c:extLst>
              <c:ext xmlns:c16="http://schemas.microsoft.com/office/drawing/2014/chart" uri="{C3380CC4-5D6E-409C-BE32-E72D297353CC}">
                <c16:uniqueId val="{00000010-DF23-42C1-BDDD-483B4DBF5AA6}"/>
              </c:ext>
            </c:extLst>
          </c:dPt>
          <c:dLbls>
            <c:spPr>
              <a:noFill/>
              <a:ln>
                <a:noFill/>
              </a:ln>
              <a:effectLst/>
            </c:spPr>
            <c:txPr>
              <a:bodyPr rot="0" vert="horz"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Sheet1!$D$1:$N$1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Sheet1!$D$2:$N$2</c:f>
              <c:numCache>
                <c:formatCode>0.0%</c:formatCode>
                <c:ptCount val="11"/>
                <c:pt idx="0">
                  <c:v>0.16</c:v>
                </c:pt>
                <c:pt idx="1">
                  <c:v>0.16</c:v>
                </c:pt>
                <c:pt idx="2">
                  <c:v>0.152</c:v>
                </c:pt>
                <c:pt idx="3">
                  <c:v>0.157</c:v>
                </c:pt>
                <c:pt idx="4">
                  <c:v>0.156</c:v>
                </c:pt>
                <c:pt idx="5">
                  <c:v>0.16</c:v>
                </c:pt>
                <c:pt idx="6">
                  <c:v>0.14899999999999999</c:v>
                </c:pt>
                <c:pt idx="7">
                  <c:v>0.16600000000000001</c:v>
                </c:pt>
                <c:pt idx="8">
                  <c:v>0.16500000000000001</c:v>
                </c:pt>
                <c:pt idx="9">
                  <c:v>0.16800000000000001</c:v>
                </c:pt>
                <c:pt idx="10">
                  <c:v>0.16300000000000001</c:v>
                </c:pt>
              </c:numCache>
            </c:numRef>
          </c:val>
          <c:extLst>
            <c:ext xmlns:c16="http://schemas.microsoft.com/office/drawing/2014/chart" uri="{C3380CC4-5D6E-409C-BE32-E72D297353CC}">
              <c16:uniqueId val="{0000000D-38CA-43DB-B667-FEF873C017BC}"/>
            </c:ext>
          </c:extLst>
        </c:ser>
        <c:ser>
          <c:idx val="1"/>
          <c:order val="1"/>
          <c:tx>
            <c:strRef>
              <c:f>Sheet1!$A$3</c:f>
              <c:strCache>
                <c:ptCount val="1"/>
                <c:pt idx="0">
                  <c:v>1-5 years</c:v>
                </c:pt>
              </c:strCache>
            </c:strRef>
          </c:tx>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Sheet1!$D$1:$N$1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Sheet1!$D$3:$N$3</c:f>
              <c:numCache>
                <c:formatCode>0.0%</c:formatCode>
                <c:ptCount val="11"/>
                <c:pt idx="0">
                  <c:v>0.28799999999999998</c:v>
                </c:pt>
                <c:pt idx="1">
                  <c:v>0.29499999999999998</c:v>
                </c:pt>
                <c:pt idx="2">
                  <c:v>0.3</c:v>
                </c:pt>
                <c:pt idx="3">
                  <c:v>0.32400000000000001</c:v>
                </c:pt>
                <c:pt idx="4">
                  <c:v>0.36399999999999999</c:v>
                </c:pt>
                <c:pt idx="5">
                  <c:v>0.39500000000000002</c:v>
                </c:pt>
                <c:pt idx="6">
                  <c:v>0.41199999999999998</c:v>
                </c:pt>
                <c:pt idx="7">
                  <c:v>0.40400000000000003</c:v>
                </c:pt>
                <c:pt idx="8">
                  <c:v>0.38800000000000001</c:v>
                </c:pt>
                <c:pt idx="9">
                  <c:v>0.371</c:v>
                </c:pt>
                <c:pt idx="10">
                  <c:v>0.35799999999999998</c:v>
                </c:pt>
              </c:numCache>
            </c:numRef>
          </c:val>
          <c:extLst>
            <c:ext xmlns:c16="http://schemas.microsoft.com/office/drawing/2014/chart" uri="{C3380CC4-5D6E-409C-BE32-E72D297353CC}">
              <c16:uniqueId val="{00000011-DF23-42C1-BDDD-483B4DBF5AA6}"/>
            </c:ext>
          </c:extLst>
        </c:ser>
        <c:ser>
          <c:idx val="2"/>
          <c:order val="2"/>
          <c:tx>
            <c:strRef>
              <c:f>Sheet1!$A$4</c:f>
              <c:strCache>
                <c:ptCount val="1"/>
                <c:pt idx="0">
                  <c:v>5-10 years</c:v>
                </c:pt>
              </c:strCache>
            </c:strRef>
          </c:tx>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Sheet1!$D$1:$N$1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Sheet1!$D$4:$N$4</c:f>
              <c:numCache>
                <c:formatCode>0.0%</c:formatCode>
                <c:ptCount val="11"/>
                <c:pt idx="0">
                  <c:v>0.34100000000000003</c:v>
                </c:pt>
                <c:pt idx="1">
                  <c:v>0.34100000000000003</c:v>
                </c:pt>
                <c:pt idx="2">
                  <c:v>0.33800000000000002</c:v>
                </c:pt>
                <c:pt idx="3">
                  <c:v>0.312</c:v>
                </c:pt>
                <c:pt idx="4">
                  <c:v>0.28999999999999998</c:v>
                </c:pt>
                <c:pt idx="5">
                  <c:v>0.27100000000000002</c:v>
                </c:pt>
                <c:pt idx="6">
                  <c:v>0.27300000000000002</c:v>
                </c:pt>
                <c:pt idx="7">
                  <c:v>0.27600000000000002</c:v>
                </c:pt>
                <c:pt idx="8">
                  <c:v>0.29299999999999998</c:v>
                </c:pt>
                <c:pt idx="9">
                  <c:v>0.308</c:v>
                </c:pt>
                <c:pt idx="10">
                  <c:v>0.33700000000000002</c:v>
                </c:pt>
              </c:numCache>
            </c:numRef>
          </c:val>
          <c:extLst>
            <c:ext xmlns:c16="http://schemas.microsoft.com/office/drawing/2014/chart" uri="{C3380CC4-5D6E-409C-BE32-E72D297353CC}">
              <c16:uniqueId val="{00000012-DF23-42C1-BDDD-483B4DBF5AA6}"/>
            </c:ext>
          </c:extLst>
        </c:ser>
        <c:ser>
          <c:idx val="3"/>
          <c:order val="3"/>
          <c:tx>
            <c:strRef>
              <c:f>Sheet1!$A$5</c:f>
              <c:strCache>
                <c:ptCount val="1"/>
                <c:pt idx="0">
                  <c:v>10-20 years</c:v>
                </c:pt>
              </c:strCache>
            </c:strRef>
          </c:tx>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Sheet1!$D$1:$N$1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Sheet1!$D$5:$N$5</c:f>
              <c:numCache>
                <c:formatCode>0.0%</c:formatCode>
                <c:ptCount val="11"/>
                <c:pt idx="0">
                  <c:v>0.13600000000000001</c:v>
                </c:pt>
                <c:pt idx="1">
                  <c:v>0.13100000000000001</c:v>
                </c:pt>
                <c:pt idx="2">
                  <c:v>0.129</c:v>
                </c:pt>
                <c:pt idx="3">
                  <c:v>0.127</c:v>
                </c:pt>
                <c:pt idx="4">
                  <c:v>0.11899999999999999</c:v>
                </c:pt>
                <c:pt idx="5">
                  <c:v>0.112</c:v>
                </c:pt>
                <c:pt idx="6">
                  <c:v>0.104</c:v>
                </c:pt>
                <c:pt idx="7">
                  <c:v>9.8000000000000004E-2</c:v>
                </c:pt>
                <c:pt idx="8">
                  <c:v>9.8000000000000004E-2</c:v>
                </c:pt>
                <c:pt idx="9">
                  <c:v>9.6000000000000002E-2</c:v>
                </c:pt>
                <c:pt idx="10">
                  <c:v>0.09</c:v>
                </c:pt>
              </c:numCache>
            </c:numRef>
          </c:val>
          <c:extLst>
            <c:ext xmlns:c16="http://schemas.microsoft.com/office/drawing/2014/chart" uri="{C3380CC4-5D6E-409C-BE32-E72D297353CC}">
              <c16:uniqueId val="{00000013-DF23-42C1-BDDD-483B4DBF5AA6}"/>
            </c:ext>
          </c:extLst>
        </c:ser>
        <c:ser>
          <c:idx val="4"/>
          <c:order val="4"/>
          <c:tx>
            <c:strRef>
              <c:f>Sheet1!$A$6</c:f>
              <c:strCache>
                <c:ptCount val="1"/>
                <c:pt idx="0">
                  <c:v>Over 20 years</c:v>
                </c:pt>
              </c:strCache>
            </c:strRef>
          </c:tx>
          <c:invertIfNegative val="0"/>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Sheet1!$D$1:$N$1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Sheet1!$D$6:$N$6</c:f>
              <c:numCache>
                <c:formatCode>0.0%</c:formatCode>
                <c:ptCount val="11"/>
                <c:pt idx="0">
                  <c:v>7.5999999999999998E-2</c:v>
                </c:pt>
                <c:pt idx="1">
                  <c:v>7.3999999999999996E-2</c:v>
                </c:pt>
                <c:pt idx="2">
                  <c:v>8.1000000000000003E-2</c:v>
                </c:pt>
                <c:pt idx="3">
                  <c:v>8.1000000000000003E-2</c:v>
                </c:pt>
                <c:pt idx="4">
                  <c:v>7.0999999999999994E-2</c:v>
                </c:pt>
                <c:pt idx="5">
                  <c:v>6.2E-2</c:v>
                </c:pt>
                <c:pt idx="6">
                  <c:v>6.2E-2</c:v>
                </c:pt>
                <c:pt idx="7">
                  <c:v>5.7000000000000002E-2</c:v>
                </c:pt>
                <c:pt idx="8">
                  <c:v>5.7000000000000002E-2</c:v>
                </c:pt>
                <c:pt idx="9">
                  <c:v>5.7000000000000002E-2</c:v>
                </c:pt>
                <c:pt idx="10">
                  <c:v>5.0999999999999997E-2</c:v>
                </c:pt>
              </c:numCache>
            </c:numRef>
          </c:val>
          <c:extLst>
            <c:ext xmlns:c16="http://schemas.microsoft.com/office/drawing/2014/chart" uri="{C3380CC4-5D6E-409C-BE32-E72D297353CC}">
              <c16:uniqueId val="{00000014-DF23-42C1-BDDD-483B4DBF5AA6}"/>
            </c:ext>
          </c:extLst>
        </c:ser>
        <c:dLbls>
          <c:showLegendKey val="0"/>
          <c:showVal val="1"/>
          <c:showCatName val="0"/>
          <c:showSerName val="0"/>
          <c:showPercent val="0"/>
          <c:showBubbleSize val="0"/>
        </c:dLbls>
        <c:gapWidth val="50"/>
        <c:overlap val="100"/>
        <c:axId val="233299504"/>
        <c:axId val="233303424"/>
      </c:barChart>
      <c:catAx>
        <c:axId val="233299504"/>
        <c:scaling>
          <c:orientation val="minMax"/>
        </c:scaling>
        <c:delete val="0"/>
        <c:axPos val="l"/>
        <c:numFmt formatCode="General" sourceLinked="1"/>
        <c:majorTickMark val="out"/>
        <c:minorTickMark val="none"/>
        <c:tickLblPos val="low"/>
        <c:txPr>
          <a:bodyPr rot="0" vert="horz"/>
          <a:lstStyle/>
          <a:p>
            <a:pPr>
              <a:defRPr sz="1200"/>
            </a:pPr>
            <a:endParaRPr lang="en-US"/>
          </a:p>
        </c:txPr>
        <c:crossAx val="233303424"/>
        <c:crosses val="autoZero"/>
        <c:auto val="1"/>
        <c:lblAlgn val="ctr"/>
        <c:lblOffset val="20"/>
        <c:noMultiLvlLbl val="0"/>
      </c:catAx>
      <c:valAx>
        <c:axId val="233303424"/>
        <c:scaling>
          <c:orientation val="minMax"/>
          <c:max val="1"/>
          <c:min val="0"/>
        </c:scaling>
        <c:delete val="1"/>
        <c:axPos val="b"/>
        <c:numFmt formatCode="0%" sourceLinked="0"/>
        <c:majorTickMark val="out"/>
        <c:minorTickMark val="none"/>
        <c:tickLblPos val="nextTo"/>
        <c:crossAx val="233299504"/>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FD62-4171-B070-03B71D672475}"/>
              </c:ext>
            </c:extLst>
          </c:dPt>
          <c:dPt>
            <c:idx val="9"/>
            <c:invertIfNegative val="0"/>
            <c:bubble3D val="0"/>
            <c:extLst>
              <c:ext xmlns:c16="http://schemas.microsoft.com/office/drawing/2014/chart" uri="{C3380CC4-5D6E-409C-BE32-E72D297353CC}">
                <c16:uniqueId val="{00000001-FD62-4171-B070-03B71D672475}"/>
              </c:ext>
            </c:extLst>
          </c:dPt>
          <c:dPt>
            <c:idx val="15"/>
            <c:invertIfNegative val="0"/>
            <c:bubble3D val="0"/>
            <c:extLst>
              <c:ext xmlns:c16="http://schemas.microsoft.com/office/drawing/2014/chart" uri="{C3380CC4-5D6E-409C-BE32-E72D297353CC}">
                <c16:uniqueId val="{00000000-17A7-413B-A9B3-6FD57A22FF25}"/>
              </c:ext>
            </c:extLst>
          </c:dPt>
          <c:dLbls>
            <c:numFmt formatCode="#,##0.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Sheet1!$B$1:$P$1</c:f>
              <c:numCache>
                <c:formatCode>00</c:formatCode>
                <c:ptCount val="15"/>
                <c:pt idx="0">
                  <c:v>1</c:v>
                </c:pt>
                <c:pt idx="1">
                  <c:v>2</c:v>
                </c:pt>
                <c:pt idx="2">
                  <c:v>3</c:v>
                </c:pt>
                <c:pt idx="3">
                  <c:v>4</c:v>
                </c:pt>
                <c:pt idx="4">
                  <c:v>5</c:v>
                </c:pt>
                <c:pt idx="5">
                  <c:v>6</c:v>
                </c:pt>
                <c:pt idx="6">
                  <c:v>7</c:v>
                </c:pt>
                <c:pt idx="7">
                  <c:v>8</c:v>
                </c:pt>
                <c:pt idx="8">
                  <c:v>9</c:v>
                </c:pt>
                <c:pt idx="9" formatCode="General">
                  <c:v>10</c:v>
                </c:pt>
                <c:pt idx="10" formatCode="General">
                  <c:v>11</c:v>
                </c:pt>
                <c:pt idx="11" formatCode="General">
                  <c:v>12</c:v>
                </c:pt>
                <c:pt idx="12" formatCode="General">
                  <c:v>13</c:v>
                </c:pt>
                <c:pt idx="13" formatCode="General">
                  <c:v>14</c:v>
                </c:pt>
                <c:pt idx="14" formatCode="General">
                  <c:v>15</c:v>
                </c:pt>
              </c:numCache>
            </c:numRef>
          </c:cat>
          <c:val>
            <c:numRef>
              <c:f>Sheet1!$B$2:$P$2</c:f>
              <c:numCache>
                <c:formatCode>General</c:formatCode>
                <c:ptCount val="15"/>
                <c:pt idx="0">
                  <c:v>3.07</c:v>
                </c:pt>
                <c:pt idx="1">
                  <c:v>3.37</c:v>
                </c:pt>
                <c:pt idx="2">
                  <c:v>2.69</c:v>
                </c:pt>
                <c:pt idx="3">
                  <c:v>2.1</c:v>
                </c:pt>
                <c:pt idx="4">
                  <c:v>2.17</c:v>
                </c:pt>
                <c:pt idx="5">
                  <c:v>1.98</c:v>
                </c:pt>
                <c:pt idx="6">
                  <c:v>2.04</c:v>
                </c:pt>
                <c:pt idx="7">
                  <c:v>2.27</c:v>
                </c:pt>
                <c:pt idx="8">
                  <c:v>2.58</c:v>
                </c:pt>
                <c:pt idx="9">
                  <c:v>3.07</c:v>
                </c:pt>
                <c:pt idx="10">
                  <c:v>3.1</c:v>
                </c:pt>
                <c:pt idx="11">
                  <c:v>4.07</c:v>
                </c:pt>
                <c:pt idx="12">
                  <c:v>3.99</c:v>
                </c:pt>
                <c:pt idx="13">
                  <c:v>4.22</c:v>
                </c:pt>
                <c:pt idx="14">
                  <c:v>4.46</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33299896"/>
        <c:axId val="233300288"/>
      </c:barChart>
      <c:catAx>
        <c:axId val="233299896"/>
        <c:scaling>
          <c:orientation val="minMax"/>
        </c:scaling>
        <c:delete val="0"/>
        <c:axPos val="b"/>
        <c:numFmt formatCode="00" sourceLinked="1"/>
        <c:majorTickMark val="out"/>
        <c:minorTickMark val="none"/>
        <c:tickLblPos val="nextTo"/>
        <c:txPr>
          <a:bodyPr rot="0" vert="horz"/>
          <a:lstStyle/>
          <a:p>
            <a:pPr>
              <a:defRPr sz="1200"/>
            </a:pPr>
            <a:endParaRPr lang="en-US"/>
          </a:p>
        </c:txPr>
        <c:crossAx val="233300288"/>
        <c:crosses val="autoZero"/>
        <c:auto val="0"/>
        <c:lblAlgn val="ctr"/>
        <c:lblOffset val="100"/>
        <c:tickLblSkip val="1"/>
        <c:tickMarkSkip val="1"/>
        <c:noMultiLvlLbl val="0"/>
      </c:catAx>
      <c:valAx>
        <c:axId val="233300288"/>
        <c:scaling>
          <c:orientation val="minMax"/>
          <c:max val="5"/>
          <c:min val="0"/>
        </c:scaling>
        <c:delete val="0"/>
        <c:axPos val="l"/>
        <c:numFmt formatCode="0&quot;%&quot;" sourceLinked="0"/>
        <c:majorTickMark val="out"/>
        <c:minorTickMark val="none"/>
        <c:tickLblPos val="nextTo"/>
        <c:txPr>
          <a:bodyPr/>
          <a:lstStyle/>
          <a:p>
            <a:pPr>
              <a:defRPr sz="1200"/>
            </a:pPr>
            <a:endParaRPr lang="en-US"/>
          </a:p>
        </c:txPr>
        <c:crossAx val="23329989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328051846829769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5"/>
            <c:invertIfNegative val="0"/>
            <c:bubble3D val="0"/>
            <c:spPr>
              <a:solidFill>
                <a:schemeClr val="accent2"/>
              </a:solidFill>
            </c:spPr>
            <c:extLst>
              <c:ext xmlns:c16="http://schemas.microsoft.com/office/drawing/2014/chart" uri="{C3380CC4-5D6E-409C-BE32-E72D297353CC}">
                <c16:uniqueId val="{00000001-5CCC-4E33-938F-692371AB2493}"/>
              </c:ext>
            </c:extLst>
          </c:dPt>
          <c:dPt>
            <c:idx val="8"/>
            <c:invertIfNegative val="0"/>
            <c:bubble3D val="0"/>
            <c:extLst>
              <c:ext xmlns:c16="http://schemas.microsoft.com/office/drawing/2014/chart" uri="{C3380CC4-5D6E-409C-BE32-E72D297353CC}">
                <c16:uniqueId val="{00000002-5CCC-4E33-938F-692371AB2493}"/>
              </c:ext>
            </c:extLst>
          </c:dPt>
          <c:dPt>
            <c:idx val="9"/>
            <c:invertIfNegative val="0"/>
            <c:bubble3D val="0"/>
            <c:extLst>
              <c:ext xmlns:c16="http://schemas.microsoft.com/office/drawing/2014/chart" uri="{C3380CC4-5D6E-409C-BE32-E72D297353CC}">
                <c16:uniqueId val="{00000003-5CCC-4E33-938F-692371AB2493}"/>
              </c:ext>
            </c:extLst>
          </c:dPt>
          <c:dPt>
            <c:idx val="15"/>
            <c:invertIfNegative val="0"/>
            <c:bubble3D val="0"/>
            <c:extLst>
              <c:ext xmlns:c16="http://schemas.microsoft.com/office/drawing/2014/chart" uri="{C3380CC4-5D6E-409C-BE32-E72D297353CC}">
                <c16:uniqueId val="{00000000-17A7-413B-A9B3-6FD57A22FF25}"/>
              </c:ext>
            </c:extLst>
          </c:dPt>
          <c:dLbls>
            <c:numFmt formatCode="General"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Under 0.1%</c:v>
                </c:pt>
                <c:pt idx="1">
                  <c:v>0.11% - 0.99%%</c:v>
                </c:pt>
                <c:pt idx="2">
                  <c:v>1% - 1.99%</c:v>
                </c:pt>
                <c:pt idx="3">
                  <c:v>2% - 2.99%</c:v>
                </c:pt>
                <c:pt idx="4">
                  <c:v>3% - 3.99%</c:v>
                </c:pt>
                <c:pt idx="5">
                  <c:v>4% - 4.99%</c:v>
                </c:pt>
                <c:pt idx="6">
                  <c:v>5% - 5.99%</c:v>
                </c:pt>
                <c:pt idx="7">
                  <c:v>6% - 6.99%</c:v>
                </c:pt>
                <c:pt idx="8">
                  <c:v>7% - 7.99%</c:v>
                </c:pt>
                <c:pt idx="9">
                  <c:v>8% - 8.99%</c:v>
                </c:pt>
                <c:pt idx="10">
                  <c:v>9% - 9.99%</c:v>
                </c:pt>
                <c:pt idx="11">
                  <c:v>10% - 10.99%</c:v>
                </c:pt>
                <c:pt idx="12">
                  <c:v>11% - 11.99%</c:v>
                </c:pt>
                <c:pt idx="13">
                  <c:v>12% - 12.99%</c:v>
                </c:pt>
                <c:pt idx="14">
                  <c:v>13% - 16.99%</c:v>
                </c:pt>
                <c:pt idx="15">
                  <c:v>17% and over</c:v>
                </c:pt>
              </c:strCache>
            </c:strRef>
          </c:cat>
          <c:val>
            <c:numRef>
              <c:f>Sheet1!$B$2:$Q$2</c:f>
              <c:numCache>
                <c:formatCode>0.00</c:formatCode>
                <c:ptCount val="16"/>
                <c:pt idx="0">
                  <c:v>10</c:v>
                </c:pt>
                <c:pt idx="1">
                  <c:v>11</c:v>
                </c:pt>
                <c:pt idx="2">
                  <c:v>2</c:v>
                </c:pt>
                <c:pt idx="3">
                  <c:v>11</c:v>
                </c:pt>
                <c:pt idx="4">
                  <c:v>4</c:v>
                </c:pt>
                <c:pt idx="5">
                  <c:v>10</c:v>
                </c:pt>
                <c:pt idx="6">
                  <c:v>3</c:v>
                </c:pt>
                <c:pt idx="7">
                  <c:v>3</c:v>
                </c:pt>
                <c:pt idx="8">
                  <c:v>1</c:v>
                </c:pt>
                <c:pt idx="9">
                  <c:v>4</c:v>
                </c:pt>
                <c:pt idx="10">
                  <c:v>3</c:v>
                </c:pt>
                <c:pt idx="11">
                  <c:v>0</c:v>
                </c:pt>
                <c:pt idx="12">
                  <c:v>2</c:v>
                </c:pt>
                <c:pt idx="13">
                  <c:v>1</c:v>
                </c:pt>
                <c:pt idx="14">
                  <c:v>0</c:v>
                </c:pt>
                <c:pt idx="15">
                  <c:v>2</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33307344"/>
        <c:axId val="233304208"/>
      </c:barChart>
      <c:catAx>
        <c:axId val="233307344"/>
        <c:scaling>
          <c:orientation val="minMax"/>
        </c:scaling>
        <c:delete val="0"/>
        <c:axPos val="b"/>
        <c:numFmt formatCode="General" sourceLinked="1"/>
        <c:majorTickMark val="out"/>
        <c:minorTickMark val="none"/>
        <c:tickLblPos val="nextTo"/>
        <c:txPr>
          <a:bodyPr rot="-5400000" vert="horz"/>
          <a:lstStyle/>
          <a:p>
            <a:pPr>
              <a:defRPr sz="1100"/>
            </a:pPr>
            <a:endParaRPr lang="en-US"/>
          </a:p>
        </c:txPr>
        <c:crossAx val="233304208"/>
        <c:crosses val="autoZero"/>
        <c:auto val="0"/>
        <c:lblAlgn val="ctr"/>
        <c:lblOffset val="100"/>
        <c:tickLblSkip val="1"/>
        <c:tickMarkSkip val="1"/>
        <c:noMultiLvlLbl val="0"/>
      </c:catAx>
      <c:valAx>
        <c:axId val="233304208"/>
        <c:scaling>
          <c:orientation val="minMax"/>
          <c:max val="15"/>
          <c:min val="0"/>
        </c:scaling>
        <c:delete val="0"/>
        <c:axPos val="l"/>
        <c:title>
          <c:tx>
            <c:rich>
              <a:bodyPr rot="-5400000" vert="horz"/>
              <a:lstStyle/>
              <a:p>
                <a:pPr>
                  <a:defRPr sz="1200"/>
                </a:pPr>
                <a:r>
                  <a:rPr lang="en-US" sz="1200" dirty="0"/>
                  <a:t>Number of Groups</a:t>
                </a:r>
              </a:p>
            </c:rich>
          </c:tx>
          <c:layout>
            <c:manualLayout>
              <c:xMode val="edge"/>
              <c:yMode val="edge"/>
              <c:x val="1.9558815604323199E-2"/>
              <c:y val="0.25257205545560801"/>
            </c:manualLayout>
          </c:layout>
          <c:overlay val="0"/>
        </c:title>
        <c:numFmt formatCode="#,##0" sourceLinked="0"/>
        <c:majorTickMark val="out"/>
        <c:minorTickMark val="none"/>
        <c:tickLblPos val="nextTo"/>
        <c:txPr>
          <a:bodyPr/>
          <a:lstStyle/>
          <a:p>
            <a:pPr>
              <a:defRPr sz="1200"/>
            </a:pPr>
            <a:endParaRPr lang="en-US"/>
          </a:p>
        </c:txPr>
        <c:crossAx val="233307344"/>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4.8128342245989303E-2"/>
          <c:w val="0.90592880452681102"/>
          <c:h val="0.83957219251336901"/>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15"/>
            <c:invertIfNegative val="0"/>
            <c:bubble3D val="0"/>
            <c:spPr>
              <a:solidFill>
                <a:schemeClr val="accent2"/>
              </a:solidFill>
            </c:spPr>
            <c:extLst>
              <c:ext xmlns:c16="http://schemas.microsoft.com/office/drawing/2014/chart" uri="{C3380CC4-5D6E-409C-BE32-E72D297353CC}">
                <c16:uniqueId val="{00000000-17A7-413B-A9B3-6FD57A22FF25}"/>
              </c:ext>
            </c:extLst>
          </c:dPt>
          <c:dLbls>
            <c:numFmt formatCode="\$#,##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strCache>
            </c:strRef>
          </c:cat>
          <c:val>
            <c:numRef>
              <c:f>Sheet1!$B$2:$Q$2</c:f>
              <c:numCache>
                <c:formatCode>"$"#,##0.00_);[Red]\("$"#,##0.00\)</c:formatCode>
                <c:ptCount val="16"/>
                <c:pt idx="0">
                  <c:v>38.9</c:v>
                </c:pt>
                <c:pt idx="1">
                  <c:v>37.1</c:v>
                </c:pt>
                <c:pt idx="2" formatCode="&quot;$&quot;#,##0.00">
                  <c:v>36.700000000000003</c:v>
                </c:pt>
                <c:pt idx="3" formatCode="&quot;$&quot;#,##0.00">
                  <c:v>38.700000000000003</c:v>
                </c:pt>
                <c:pt idx="4" formatCode="&quot;$&quot;#,##0.00">
                  <c:v>39.6</c:v>
                </c:pt>
                <c:pt idx="5" formatCode="&quot;$&quot;#,##0.00">
                  <c:v>49.5</c:v>
                </c:pt>
                <c:pt idx="6" formatCode="&quot;$&quot;#,##0.00">
                  <c:v>52.3</c:v>
                </c:pt>
                <c:pt idx="7" formatCode="&quot;$&quot;#,##0.00">
                  <c:v>54.6</c:v>
                </c:pt>
                <c:pt idx="8" formatCode="&quot;$&quot;#,##0.00">
                  <c:v>51.2</c:v>
                </c:pt>
                <c:pt idx="9" formatCode="&quot;$&quot;#,##0.00">
                  <c:v>47.1</c:v>
                </c:pt>
                <c:pt idx="10" formatCode="&quot;$&quot;#,##0.00">
                  <c:v>47.567</c:v>
                </c:pt>
                <c:pt idx="11" formatCode="&quot;$&quot;#,##0.00">
                  <c:v>49.194000000000003</c:v>
                </c:pt>
                <c:pt idx="12" formatCode="&quot;$&quot;#,##0.00">
                  <c:v>48.007000000000012</c:v>
                </c:pt>
                <c:pt idx="13" formatCode="&quot;$&quot;#,##0.00">
                  <c:v>47.341999999999999</c:v>
                </c:pt>
                <c:pt idx="14" formatCode="&quot;$&quot;#,##0.00">
                  <c:v>46.152000000000001</c:v>
                </c:pt>
                <c:pt idx="15" formatCode="&quot;$&quot;#,##0.00">
                  <c:v>47.2</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33314400"/>
        <c:axId val="233312048"/>
      </c:barChart>
      <c:catAx>
        <c:axId val="233314400"/>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233312048"/>
        <c:crosses val="autoZero"/>
        <c:auto val="0"/>
        <c:lblAlgn val="ctr"/>
        <c:lblOffset val="100"/>
        <c:tickLblSkip val="1"/>
        <c:tickMarkSkip val="1"/>
        <c:noMultiLvlLbl val="0"/>
      </c:catAx>
      <c:valAx>
        <c:axId val="233312048"/>
        <c:scaling>
          <c:orientation val="minMax"/>
          <c:max val="60"/>
          <c:min val="30"/>
        </c:scaling>
        <c:delete val="0"/>
        <c:axPos val="l"/>
        <c:title>
          <c:tx>
            <c:rich>
              <a:bodyPr rot="-5400000" vert="horz"/>
              <a:lstStyle/>
              <a:p>
                <a:pPr>
                  <a:defRPr sz="1200"/>
                </a:pPr>
                <a:r>
                  <a:rPr lang="en-US" sz="1200" dirty="0"/>
                  <a:t>Billions</a:t>
                </a:r>
              </a:p>
            </c:rich>
          </c:tx>
          <c:overlay val="0"/>
        </c:title>
        <c:numFmt formatCode="\$#,##0" sourceLinked="0"/>
        <c:majorTickMark val="out"/>
        <c:minorTickMark val="none"/>
        <c:tickLblPos val="nextTo"/>
        <c:txPr>
          <a:bodyPr/>
          <a:lstStyle/>
          <a:p>
            <a:pPr>
              <a:defRPr sz="1200"/>
            </a:pPr>
            <a:endParaRPr lang="en-US"/>
          </a:p>
        </c:txPr>
        <c:crossAx val="23331440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15046787490305E-2"/>
          <c:y val="0.14148654642687"/>
          <c:w val="0.89192821847683201"/>
          <c:h val="0.67108598852962797"/>
        </c:manualLayout>
      </c:layout>
      <c:barChart>
        <c:barDir val="col"/>
        <c:grouping val="clustered"/>
        <c:varyColors val="0"/>
        <c:ser>
          <c:idx val="0"/>
          <c:order val="0"/>
          <c:tx>
            <c:strRef>
              <c:f>Sheet1!$A$2</c:f>
              <c:strCache>
                <c:ptCount val="1"/>
                <c:pt idx="0">
                  <c:v>Percent</c:v>
                </c:pt>
              </c:strCache>
            </c:strRef>
          </c:tx>
          <c:spPr>
            <a:solidFill>
              <a:srgbClr val="337DBE"/>
            </a:solidFill>
          </c:spPr>
          <c:invertIfNegative val="0"/>
          <c:dPt>
            <c:idx val="1"/>
            <c:invertIfNegative val="0"/>
            <c:bubble3D val="0"/>
            <c:extLst>
              <c:ext xmlns:c16="http://schemas.microsoft.com/office/drawing/2014/chart" uri="{C3380CC4-5D6E-409C-BE32-E72D297353CC}">
                <c16:uniqueId val="{0000000B-38CA-43DB-B667-FEF873C017BC}"/>
              </c:ext>
            </c:extLst>
          </c:dPt>
          <c:dPt>
            <c:idx val="2"/>
            <c:invertIfNegative val="0"/>
            <c:bubble3D val="0"/>
            <c:extLst>
              <c:ext xmlns:c16="http://schemas.microsoft.com/office/drawing/2014/chart" uri="{C3380CC4-5D6E-409C-BE32-E72D297353CC}">
                <c16:uniqueId val="{0000000A-38CA-43DB-B667-FEF873C017BC}"/>
              </c:ext>
            </c:extLst>
          </c:dPt>
          <c:dPt>
            <c:idx val="3"/>
            <c:invertIfNegative val="0"/>
            <c:bubble3D val="0"/>
            <c:extLst>
              <c:ext xmlns:c16="http://schemas.microsoft.com/office/drawing/2014/chart" uri="{C3380CC4-5D6E-409C-BE32-E72D297353CC}">
                <c16:uniqueId val="{00000009-38CA-43DB-B667-FEF873C017BC}"/>
              </c:ext>
            </c:extLst>
          </c:dPt>
          <c:dPt>
            <c:idx val="4"/>
            <c:invertIfNegative val="0"/>
            <c:bubble3D val="0"/>
            <c:extLst>
              <c:ext xmlns:c16="http://schemas.microsoft.com/office/drawing/2014/chart" uri="{C3380CC4-5D6E-409C-BE32-E72D297353CC}">
                <c16:uniqueId val="{00000008-38CA-43DB-B667-FEF873C017BC}"/>
              </c:ext>
            </c:extLst>
          </c:dPt>
          <c:dPt>
            <c:idx val="5"/>
            <c:invertIfNegative val="0"/>
            <c:bubble3D val="0"/>
            <c:extLst>
              <c:ext xmlns:c16="http://schemas.microsoft.com/office/drawing/2014/chart" uri="{C3380CC4-5D6E-409C-BE32-E72D297353CC}">
                <c16:uniqueId val="{00000007-38CA-43DB-B667-FEF873C017BC}"/>
              </c:ext>
            </c:extLst>
          </c:dPt>
          <c:dPt>
            <c:idx val="6"/>
            <c:invertIfNegative val="0"/>
            <c:bubble3D val="0"/>
            <c:extLst>
              <c:ext xmlns:c16="http://schemas.microsoft.com/office/drawing/2014/chart" uri="{C3380CC4-5D6E-409C-BE32-E72D297353CC}">
                <c16:uniqueId val="{00000006-38CA-43DB-B667-FEF873C017BC}"/>
              </c:ext>
            </c:extLst>
          </c:dPt>
          <c:dPt>
            <c:idx val="7"/>
            <c:invertIfNegative val="0"/>
            <c:bubble3D val="0"/>
            <c:extLst>
              <c:ext xmlns:c16="http://schemas.microsoft.com/office/drawing/2014/chart" uri="{C3380CC4-5D6E-409C-BE32-E72D297353CC}">
                <c16:uniqueId val="{00000005-38CA-43DB-B667-FEF873C017BC}"/>
              </c:ext>
            </c:extLst>
          </c:dPt>
          <c:dPt>
            <c:idx val="8"/>
            <c:invertIfNegative val="0"/>
            <c:bubble3D val="0"/>
            <c:extLst>
              <c:ext xmlns:c16="http://schemas.microsoft.com/office/drawing/2014/chart" uri="{C3380CC4-5D6E-409C-BE32-E72D297353CC}">
                <c16:uniqueId val="{00000004-38CA-43DB-B667-FEF873C017BC}"/>
              </c:ext>
            </c:extLst>
          </c:dPt>
          <c:dPt>
            <c:idx val="9"/>
            <c:invertIfNegative val="0"/>
            <c:bubble3D val="0"/>
            <c:extLst>
              <c:ext xmlns:c16="http://schemas.microsoft.com/office/drawing/2014/chart" uri="{C3380CC4-5D6E-409C-BE32-E72D297353CC}">
                <c16:uniqueId val="{00000003-38CA-43DB-B667-FEF873C017BC}"/>
              </c:ext>
            </c:extLst>
          </c:dPt>
          <c:dPt>
            <c:idx val="10"/>
            <c:invertIfNegative val="0"/>
            <c:bubble3D val="0"/>
            <c:extLst>
              <c:ext xmlns:c16="http://schemas.microsoft.com/office/drawing/2014/chart" uri="{C3380CC4-5D6E-409C-BE32-E72D297353CC}">
                <c16:uniqueId val="{00000002-38CA-43DB-B667-FEF873C017BC}"/>
              </c:ext>
            </c:extLst>
          </c:dPt>
          <c:dPt>
            <c:idx val="11"/>
            <c:invertIfNegative val="0"/>
            <c:bubble3D val="0"/>
            <c:extLst>
              <c:ext xmlns:c16="http://schemas.microsoft.com/office/drawing/2014/chart" uri="{C3380CC4-5D6E-409C-BE32-E72D297353CC}">
                <c16:uniqueId val="{0000000A-4C56-4188-B629-FE4389CA59D5}"/>
              </c:ext>
            </c:extLst>
          </c:dPt>
          <c:dPt>
            <c:idx val="12"/>
            <c:invertIfNegative val="0"/>
            <c:bubble3D val="0"/>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Pt>
            <c:idx val="18"/>
            <c:invertIfNegative val="0"/>
            <c:bubble3D val="0"/>
            <c:extLst>
              <c:ext xmlns:c16="http://schemas.microsoft.com/office/drawing/2014/chart" uri="{C3380CC4-5D6E-409C-BE32-E72D297353CC}">
                <c16:uniqueId val="{0000000F-4C56-4188-B629-FE4389CA59D5}"/>
              </c:ext>
            </c:extLst>
          </c:dPt>
          <c:dPt>
            <c:idx val="19"/>
            <c:invertIfNegative val="0"/>
            <c:bubble3D val="0"/>
            <c:extLst>
              <c:ext xmlns:c16="http://schemas.microsoft.com/office/drawing/2014/chart" uri="{C3380CC4-5D6E-409C-BE32-E72D297353CC}">
                <c16:uniqueId val="{00000011-4C56-4188-B629-FE4389CA59D5}"/>
              </c:ext>
            </c:extLst>
          </c:dPt>
          <c:dPt>
            <c:idx val="23"/>
            <c:invertIfNegative val="0"/>
            <c:bubble3D val="0"/>
            <c:extLst>
              <c:ext xmlns:c16="http://schemas.microsoft.com/office/drawing/2014/chart" uri="{C3380CC4-5D6E-409C-BE32-E72D297353CC}">
                <c16:uniqueId val="{00000013-4C56-4188-B629-FE4389CA59D5}"/>
              </c:ext>
            </c:extLst>
          </c:dPt>
          <c:dPt>
            <c:idx val="24"/>
            <c:invertIfNegative val="0"/>
            <c:bubble3D val="0"/>
            <c:extLst>
              <c:ext xmlns:c16="http://schemas.microsoft.com/office/drawing/2014/chart" uri="{C3380CC4-5D6E-409C-BE32-E72D297353CC}">
                <c16:uniqueId val="{00000015-4C56-4188-B629-FE4389CA59D5}"/>
              </c:ext>
            </c:extLst>
          </c:dPt>
          <c:dPt>
            <c:idx val="25"/>
            <c:invertIfNegative val="0"/>
            <c:bubble3D val="0"/>
            <c:extLst>
              <c:ext xmlns:c16="http://schemas.microsoft.com/office/drawing/2014/chart" uri="{C3380CC4-5D6E-409C-BE32-E72D297353CC}">
                <c16:uniqueId val="{00000017-4C56-4188-B629-FE4389CA59D5}"/>
              </c:ext>
            </c:extLst>
          </c:dPt>
          <c:dPt>
            <c:idx val="26"/>
            <c:invertIfNegative val="0"/>
            <c:bubble3D val="0"/>
            <c:extLst>
              <c:ext xmlns:c16="http://schemas.microsoft.com/office/drawing/2014/chart" uri="{C3380CC4-5D6E-409C-BE32-E72D297353CC}">
                <c16:uniqueId val="{00000019-4C56-4188-B629-FE4389CA59D5}"/>
              </c:ext>
            </c:extLst>
          </c:dPt>
          <c:dPt>
            <c:idx val="27"/>
            <c:invertIfNegative val="0"/>
            <c:bubble3D val="0"/>
            <c:extLst>
              <c:ext xmlns:c16="http://schemas.microsoft.com/office/drawing/2014/chart" uri="{C3380CC4-5D6E-409C-BE32-E72D297353CC}">
                <c16:uniqueId val="{0000001B-4C56-4188-B629-FE4389CA59D5}"/>
              </c:ext>
            </c:extLst>
          </c:dPt>
          <c:dLbls>
            <c:dLbl>
              <c:idx val="14"/>
              <c:layout>
                <c:manualLayout>
                  <c:x val="0"/>
                  <c:y val="3.46232162568809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CA-43DB-B667-FEF873C017BC}"/>
                </c:ext>
              </c:extLst>
            </c:dLbl>
            <c:dLbl>
              <c:idx val="23"/>
              <c:layout>
                <c:manualLayout>
                  <c:x val="-1.4984078531675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C56-4188-B629-FE4389CA59D5}"/>
                </c:ext>
              </c:extLst>
            </c:dLbl>
            <c:dLbl>
              <c:idx val="25"/>
              <c:layout>
                <c:manualLayout>
                  <c:x val="1.4984078531673601E-3"/>
                  <c:y val="6.9246432513762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C56-4188-B629-FE4389CA59D5}"/>
                </c:ext>
              </c:extLst>
            </c:dLbl>
            <c:numFmt formatCode="#,##0.00" sourceLinked="0"/>
            <c:spPr>
              <a:noFill/>
              <a:ln>
                <a:noFill/>
              </a:ln>
              <a:effectLst/>
            </c:spPr>
            <c:txPr>
              <a:bodyPr rot="0" vert="horz"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Sheet1!$B$1:$AA$1</c:f>
              <c:strCache>
                <c:ptCount val="26"/>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c:v>
                </c:pt>
                <c:pt idx="25">
                  <c:v>15*</c:v>
                </c:pt>
              </c:strCache>
            </c:strRef>
          </c:cat>
          <c:val>
            <c:numRef>
              <c:f>Sheet1!$B$2:$AA$2</c:f>
              <c:numCache>
                <c:formatCode>"$"#,##0.00</c:formatCode>
                <c:ptCount val="26"/>
                <c:pt idx="0">
                  <c:v>2.88</c:v>
                </c:pt>
                <c:pt idx="1">
                  <c:v>4.8099999999999996</c:v>
                </c:pt>
                <c:pt idx="2">
                  <c:v>9.89</c:v>
                </c:pt>
                <c:pt idx="3">
                  <c:v>9.82</c:v>
                </c:pt>
                <c:pt idx="4">
                  <c:v>1.66</c:v>
                </c:pt>
                <c:pt idx="5">
                  <c:v>6</c:v>
                </c:pt>
                <c:pt idx="6">
                  <c:v>9.24</c:v>
                </c:pt>
                <c:pt idx="7">
                  <c:v>10.81</c:v>
                </c:pt>
                <c:pt idx="8">
                  <c:v>18.02</c:v>
                </c:pt>
                <c:pt idx="9">
                  <c:v>13.02</c:v>
                </c:pt>
                <c:pt idx="10">
                  <c:v>16.21</c:v>
                </c:pt>
                <c:pt idx="11">
                  <c:v>6.63</c:v>
                </c:pt>
                <c:pt idx="12">
                  <c:v>-1.21</c:v>
                </c:pt>
                <c:pt idx="13">
                  <c:v>6.6099999999999977</c:v>
                </c:pt>
                <c:pt idx="14">
                  <c:v>9.1299999999999972</c:v>
                </c:pt>
                <c:pt idx="15">
                  <c:v>9.7000000000000011</c:v>
                </c:pt>
                <c:pt idx="16">
                  <c:v>3.52</c:v>
                </c:pt>
                <c:pt idx="17">
                  <c:v>8.92</c:v>
                </c:pt>
                <c:pt idx="18">
                  <c:v>-19.809999999999999</c:v>
                </c:pt>
                <c:pt idx="19">
                  <c:v>-7.9</c:v>
                </c:pt>
                <c:pt idx="20">
                  <c:v>5.85</c:v>
                </c:pt>
                <c:pt idx="21">
                  <c:v>7.04</c:v>
                </c:pt>
                <c:pt idx="22">
                  <c:v>6.18</c:v>
                </c:pt>
                <c:pt idx="23">
                  <c:v>11.37</c:v>
                </c:pt>
                <c:pt idx="24">
                  <c:v>10.06</c:v>
                </c:pt>
                <c:pt idx="25">
                  <c:v>9.4</c:v>
                </c:pt>
              </c:numCache>
            </c:numRef>
          </c:val>
          <c:extLst>
            <c:ext xmlns:c16="http://schemas.microsoft.com/office/drawing/2014/chart" uri="{C3380CC4-5D6E-409C-BE32-E72D297353CC}">
              <c16:uniqueId val="{0000000D-38CA-43DB-B667-FEF873C017BC}"/>
            </c:ext>
          </c:extLst>
        </c:ser>
        <c:dLbls>
          <c:dLblPos val="outEnd"/>
          <c:showLegendKey val="0"/>
          <c:showVal val="1"/>
          <c:showCatName val="0"/>
          <c:showSerName val="0"/>
          <c:showPercent val="0"/>
          <c:showBubbleSize val="0"/>
        </c:dLbls>
        <c:gapWidth val="50"/>
        <c:axId val="233312832"/>
        <c:axId val="233313616"/>
      </c:barChart>
      <c:catAx>
        <c:axId val="233312832"/>
        <c:scaling>
          <c:orientation val="minMax"/>
        </c:scaling>
        <c:delete val="0"/>
        <c:axPos val="b"/>
        <c:numFmt formatCode="General" sourceLinked="1"/>
        <c:majorTickMark val="out"/>
        <c:minorTickMark val="none"/>
        <c:tickLblPos val="low"/>
        <c:txPr>
          <a:bodyPr rot="0" vert="horz"/>
          <a:lstStyle/>
          <a:p>
            <a:pPr>
              <a:defRPr sz="1200"/>
            </a:pPr>
            <a:endParaRPr lang="en-US"/>
          </a:p>
        </c:txPr>
        <c:crossAx val="233313616"/>
        <c:crosses val="autoZero"/>
        <c:auto val="1"/>
        <c:lblAlgn val="ctr"/>
        <c:lblOffset val="700"/>
        <c:tickLblSkip val="1"/>
        <c:tickMarkSkip val="1"/>
        <c:noMultiLvlLbl val="0"/>
      </c:catAx>
      <c:valAx>
        <c:axId val="233313616"/>
        <c:scaling>
          <c:orientation val="minMax"/>
          <c:max val="20"/>
          <c:min val="-25"/>
        </c:scaling>
        <c:delete val="0"/>
        <c:axPos val="l"/>
        <c:title>
          <c:tx>
            <c:rich>
              <a:bodyPr/>
              <a:lstStyle/>
              <a:p>
                <a:pPr>
                  <a:defRPr sz="1100"/>
                </a:pPr>
                <a:r>
                  <a:rPr lang="en-US" sz="1100" dirty="0"/>
                  <a:t>Billions</a:t>
                </a:r>
              </a:p>
            </c:rich>
          </c:tx>
          <c:layout>
            <c:manualLayout>
              <c:xMode val="edge"/>
              <c:yMode val="edge"/>
              <c:x val="1.58520932226777E-2"/>
              <c:y val="0.38223540024846903"/>
            </c:manualLayout>
          </c:layout>
          <c:overlay val="0"/>
        </c:title>
        <c:numFmt formatCode="&quot;$&quot;#,##0" sourceLinked="0"/>
        <c:majorTickMark val="out"/>
        <c:minorTickMark val="none"/>
        <c:tickLblPos val="nextTo"/>
        <c:txPr>
          <a:bodyPr/>
          <a:lstStyle/>
          <a:p>
            <a:pPr>
              <a:defRPr sz="1200"/>
            </a:pPr>
            <a:endParaRPr lang="en-US"/>
          </a:p>
        </c:txPr>
        <c:crossAx val="233312832"/>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15046787490305E-2"/>
          <c:y val="0.14148654642687"/>
          <c:w val="0.89192821847683201"/>
          <c:h val="0.67108598852962797"/>
        </c:manualLayout>
      </c:layout>
      <c:barChart>
        <c:barDir val="col"/>
        <c:grouping val="clustered"/>
        <c:varyColors val="0"/>
        <c:ser>
          <c:idx val="0"/>
          <c:order val="0"/>
          <c:tx>
            <c:strRef>
              <c:f>Sheet1!$A$2</c:f>
              <c:strCache>
                <c:ptCount val="1"/>
                <c:pt idx="0">
                  <c:v>Percent</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B-38CA-43DB-B667-FEF873C017BC}"/>
              </c:ext>
            </c:extLst>
          </c:dPt>
          <c:dPt>
            <c:idx val="2"/>
            <c:invertIfNegative val="0"/>
            <c:bubble3D val="0"/>
            <c:extLst>
              <c:ext xmlns:c16="http://schemas.microsoft.com/office/drawing/2014/chart" uri="{C3380CC4-5D6E-409C-BE32-E72D297353CC}">
                <c16:uniqueId val="{0000000A-38CA-43DB-B667-FEF873C017BC}"/>
              </c:ext>
            </c:extLst>
          </c:dPt>
          <c:dPt>
            <c:idx val="3"/>
            <c:invertIfNegative val="0"/>
            <c:bubble3D val="0"/>
            <c:extLst>
              <c:ext xmlns:c16="http://schemas.microsoft.com/office/drawing/2014/chart" uri="{C3380CC4-5D6E-409C-BE32-E72D297353CC}">
                <c16:uniqueId val="{00000009-38CA-43DB-B667-FEF873C017BC}"/>
              </c:ext>
            </c:extLst>
          </c:dPt>
          <c:dPt>
            <c:idx val="4"/>
            <c:invertIfNegative val="0"/>
            <c:bubble3D val="0"/>
            <c:extLst>
              <c:ext xmlns:c16="http://schemas.microsoft.com/office/drawing/2014/chart" uri="{C3380CC4-5D6E-409C-BE32-E72D297353CC}">
                <c16:uniqueId val="{00000008-38CA-43DB-B667-FEF873C017BC}"/>
              </c:ext>
            </c:extLst>
          </c:dPt>
          <c:dPt>
            <c:idx val="5"/>
            <c:invertIfNegative val="0"/>
            <c:bubble3D val="0"/>
            <c:extLst>
              <c:ext xmlns:c16="http://schemas.microsoft.com/office/drawing/2014/chart" uri="{C3380CC4-5D6E-409C-BE32-E72D297353CC}">
                <c16:uniqueId val="{00000007-38CA-43DB-B667-FEF873C017BC}"/>
              </c:ext>
            </c:extLst>
          </c:dPt>
          <c:dPt>
            <c:idx val="6"/>
            <c:invertIfNegative val="0"/>
            <c:bubble3D val="0"/>
            <c:extLst>
              <c:ext xmlns:c16="http://schemas.microsoft.com/office/drawing/2014/chart" uri="{C3380CC4-5D6E-409C-BE32-E72D297353CC}">
                <c16:uniqueId val="{00000006-38CA-43DB-B667-FEF873C017BC}"/>
              </c:ext>
            </c:extLst>
          </c:dPt>
          <c:dPt>
            <c:idx val="7"/>
            <c:invertIfNegative val="0"/>
            <c:bubble3D val="0"/>
            <c:extLst>
              <c:ext xmlns:c16="http://schemas.microsoft.com/office/drawing/2014/chart" uri="{C3380CC4-5D6E-409C-BE32-E72D297353CC}">
                <c16:uniqueId val="{00000005-38CA-43DB-B667-FEF873C017BC}"/>
              </c:ext>
            </c:extLst>
          </c:dPt>
          <c:dPt>
            <c:idx val="8"/>
            <c:invertIfNegative val="0"/>
            <c:bubble3D val="0"/>
            <c:extLst>
              <c:ext xmlns:c16="http://schemas.microsoft.com/office/drawing/2014/chart" uri="{C3380CC4-5D6E-409C-BE32-E72D297353CC}">
                <c16:uniqueId val="{00000004-38CA-43DB-B667-FEF873C017BC}"/>
              </c:ext>
            </c:extLst>
          </c:dPt>
          <c:dPt>
            <c:idx val="9"/>
            <c:invertIfNegative val="0"/>
            <c:bubble3D val="0"/>
            <c:extLst>
              <c:ext xmlns:c16="http://schemas.microsoft.com/office/drawing/2014/chart" uri="{C3380CC4-5D6E-409C-BE32-E72D297353CC}">
                <c16:uniqueId val="{00000003-38CA-43DB-B667-FEF873C017BC}"/>
              </c:ext>
            </c:extLst>
          </c:dPt>
          <c:dPt>
            <c:idx val="10"/>
            <c:invertIfNegative val="0"/>
            <c:bubble3D val="0"/>
            <c:extLst>
              <c:ext xmlns:c16="http://schemas.microsoft.com/office/drawing/2014/chart" uri="{C3380CC4-5D6E-409C-BE32-E72D297353CC}">
                <c16:uniqueId val="{00000002-38CA-43DB-B667-FEF873C017BC}"/>
              </c:ext>
            </c:extLst>
          </c:dPt>
          <c:dPt>
            <c:idx val="11"/>
            <c:invertIfNegative val="0"/>
            <c:bubble3D val="0"/>
            <c:extLst>
              <c:ext xmlns:c16="http://schemas.microsoft.com/office/drawing/2014/chart" uri="{C3380CC4-5D6E-409C-BE32-E72D297353CC}">
                <c16:uniqueId val="{0000000A-6B21-4CA9-9E50-B39350FEBB3E}"/>
              </c:ext>
            </c:extLst>
          </c:dPt>
          <c:dPt>
            <c:idx val="12"/>
            <c:invertIfNegative val="0"/>
            <c:bubble3D val="0"/>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Pt>
            <c:idx val="18"/>
            <c:invertIfNegative val="0"/>
            <c:bubble3D val="0"/>
            <c:extLst>
              <c:ext xmlns:c16="http://schemas.microsoft.com/office/drawing/2014/chart" uri="{C3380CC4-5D6E-409C-BE32-E72D297353CC}">
                <c16:uniqueId val="{0000000F-6B21-4CA9-9E50-B39350FEBB3E}"/>
              </c:ext>
            </c:extLst>
          </c:dPt>
          <c:dPt>
            <c:idx val="19"/>
            <c:invertIfNegative val="0"/>
            <c:bubble3D val="0"/>
            <c:extLst>
              <c:ext xmlns:c16="http://schemas.microsoft.com/office/drawing/2014/chart" uri="{C3380CC4-5D6E-409C-BE32-E72D297353CC}">
                <c16:uniqueId val="{00000011-6B21-4CA9-9E50-B39350FEBB3E}"/>
              </c:ext>
            </c:extLst>
          </c:dPt>
          <c:dPt>
            <c:idx val="21"/>
            <c:invertIfNegative val="0"/>
            <c:bubble3D val="0"/>
            <c:spPr>
              <a:solidFill>
                <a:schemeClr val="accent2"/>
              </a:solidFill>
            </c:spPr>
            <c:extLst>
              <c:ext xmlns:c16="http://schemas.microsoft.com/office/drawing/2014/chart" uri="{C3380CC4-5D6E-409C-BE32-E72D297353CC}">
                <c16:uniqueId val="{00000013-6B21-4CA9-9E50-B39350FEBB3E}"/>
              </c:ext>
            </c:extLst>
          </c:dPt>
          <c:dPt>
            <c:idx val="23"/>
            <c:invertIfNegative val="0"/>
            <c:bubble3D val="0"/>
            <c:extLst>
              <c:ext xmlns:c16="http://schemas.microsoft.com/office/drawing/2014/chart" uri="{C3380CC4-5D6E-409C-BE32-E72D297353CC}">
                <c16:uniqueId val="{00000015-6B21-4CA9-9E50-B39350FEBB3E}"/>
              </c:ext>
            </c:extLst>
          </c:dPt>
          <c:dPt>
            <c:idx val="24"/>
            <c:invertIfNegative val="0"/>
            <c:bubble3D val="0"/>
            <c:extLst>
              <c:ext xmlns:c16="http://schemas.microsoft.com/office/drawing/2014/chart" uri="{C3380CC4-5D6E-409C-BE32-E72D297353CC}">
                <c16:uniqueId val="{00000017-6B21-4CA9-9E50-B39350FEBB3E}"/>
              </c:ext>
            </c:extLst>
          </c:dPt>
          <c:dPt>
            <c:idx val="25"/>
            <c:invertIfNegative val="0"/>
            <c:bubble3D val="0"/>
            <c:extLst>
              <c:ext xmlns:c16="http://schemas.microsoft.com/office/drawing/2014/chart" uri="{C3380CC4-5D6E-409C-BE32-E72D297353CC}">
                <c16:uniqueId val="{00000019-6B21-4CA9-9E50-B39350FEBB3E}"/>
              </c:ext>
            </c:extLst>
          </c:dPt>
          <c:dPt>
            <c:idx val="26"/>
            <c:invertIfNegative val="0"/>
            <c:bubble3D val="0"/>
            <c:extLst>
              <c:ext xmlns:c16="http://schemas.microsoft.com/office/drawing/2014/chart" uri="{C3380CC4-5D6E-409C-BE32-E72D297353CC}">
                <c16:uniqueId val="{0000001B-6B21-4CA9-9E50-B39350FEBB3E}"/>
              </c:ext>
            </c:extLst>
          </c:dPt>
          <c:dPt>
            <c:idx val="27"/>
            <c:invertIfNegative val="0"/>
            <c:bubble3D val="0"/>
            <c:extLst>
              <c:ext xmlns:c16="http://schemas.microsoft.com/office/drawing/2014/chart" uri="{C3380CC4-5D6E-409C-BE32-E72D297353CC}">
                <c16:uniqueId val="{0000001D-6B21-4CA9-9E50-B39350FEBB3E}"/>
              </c:ext>
            </c:extLst>
          </c:dPt>
          <c:dLbls>
            <c:dLbl>
              <c:idx val="21"/>
              <c:layout>
                <c:manualLayout>
                  <c:x val="-1.49840785316747E-3"/>
                  <c:y val="-3.46232162568814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B21-4CA9-9E50-B39350FEBB3E}"/>
                </c:ext>
              </c:extLst>
            </c:dLbl>
            <c:numFmt formatCode="#,##0.0" sourceLinked="0"/>
            <c:spPr>
              <a:noFill/>
              <a:ln>
                <a:noFill/>
              </a:ln>
              <a:effectLst/>
            </c:spPr>
            <c:txPr>
              <a:bodyPr rot="0" vert="horz"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94</c:v>
                </c:pt>
                <c:pt idx="1">
                  <c:v>95</c:v>
                </c:pt>
                <c:pt idx="2">
                  <c:v>96</c:v>
                </c:pt>
                <c:pt idx="3">
                  <c:v>97</c:v>
                </c:pt>
                <c:pt idx="4">
                  <c:v>98</c:v>
                </c:pt>
                <c:pt idx="5">
                  <c:v>99</c:v>
                </c:pt>
                <c:pt idx="6">
                  <c:v>00</c:v>
                </c:pt>
                <c:pt idx="7">
                  <c:v>01</c:v>
                </c:pt>
                <c:pt idx="8">
                  <c:v>02</c:v>
                </c:pt>
                <c:pt idx="9">
                  <c:v>03</c:v>
                </c:pt>
                <c:pt idx="10">
                  <c:v>04</c:v>
                </c:pt>
                <c:pt idx="11">
                  <c:v>05*</c:v>
                </c:pt>
                <c:pt idx="12">
                  <c:v>06</c:v>
                </c:pt>
                <c:pt idx="13">
                  <c:v>07</c:v>
                </c:pt>
                <c:pt idx="14">
                  <c:v>08</c:v>
                </c:pt>
                <c:pt idx="15">
                  <c:v>09</c:v>
                </c:pt>
                <c:pt idx="16">
                  <c:v>10</c:v>
                </c:pt>
                <c:pt idx="17">
                  <c:v>11</c:v>
                </c:pt>
                <c:pt idx="18">
                  <c:v>12</c:v>
                </c:pt>
                <c:pt idx="19">
                  <c:v>13</c:v>
                </c:pt>
                <c:pt idx="20">
                  <c:v>14</c:v>
                </c:pt>
                <c:pt idx="21">
                  <c:v>15</c:v>
                </c:pt>
              </c:strCache>
            </c:strRef>
          </c:cat>
          <c:val>
            <c:numRef>
              <c:f>Sheet1!$B$2:$W$2</c:f>
              <c:numCache>
                <c:formatCode>"$"#,##0.00</c:formatCode>
                <c:ptCount val="22"/>
                <c:pt idx="0">
                  <c:v>35.35</c:v>
                </c:pt>
                <c:pt idx="1">
                  <c:v>42.83</c:v>
                </c:pt>
                <c:pt idx="2">
                  <c:v>47.21</c:v>
                </c:pt>
                <c:pt idx="3">
                  <c:v>52.31</c:v>
                </c:pt>
                <c:pt idx="4">
                  <c:v>57.95</c:v>
                </c:pt>
                <c:pt idx="5">
                  <c:v>51.87</c:v>
                </c:pt>
                <c:pt idx="6">
                  <c:v>56.91</c:v>
                </c:pt>
                <c:pt idx="7">
                  <c:v>44.37</c:v>
                </c:pt>
                <c:pt idx="8">
                  <c:v>36.01</c:v>
                </c:pt>
                <c:pt idx="9">
                  <c:v>45.26</c:v>
                </c:pt>
                <c:pt idx="10">
                  <c:v>48.89</c:v>
                </c:pt>
                <c:pt idx="11">
                  <c:v>59.43</c:v>
                </c:pt>
                <c:pt idx="12">
                  <c:v>55.65</c:v>
                </c:pt>
                <c:pt idx="13">
                  <c:v>63.97</c:v>
                </c:pt>
                <c:pt idx="14">
                  <c:v>31.65</c:v>
                </c:pt>
                <c:pt idx="15">
                  <c:v>39.15</c:v>
                </c:pt>
                <c:pt idx="16">
                  <c:v>53.42</c:v>
                </c:pt>
                <c:pt idx="17">
                  <c:v>56.24</c:v>
                </c:pt>
                <c:pt idx="18">
                  <c:v>54.19</c:v>
                </c:pt>
                <c:pt idx="19">
                  <c:v>58.71</c:v>
                </c:pt>
                <c:pt idx="20">
                  <c:v>56.22</c:v>
                </c:pt>
                <c:pt idx="21">
                  <c:v>56.6</c:v>
                </c:pt>
              </c:numCache>
            </c:numRef>
          </c:val>
          <c:extLst>
            <c:ext xmlns:c16="http://schemas.microsoft.com/office/drawing/2014/chart" uri="{C3380CC4-5D6E-409C-BE32-E72D297353CC}">
              <c16:uniqueId val="{0000000D-38CA-43DB-B667-FEF873C017BC}"/>
            </c:ext>
          </c:extLst>
        </c:ser>
        <c:dLbls>
          <c:dLblPos val="outEnd"/>
          <c:showLegendKey val="0"/>
          <c:showVal val="1"/>
          <c:showCatName val="0"/>
          <c:showSerName val="0"/>
          <c:showPercent val="0"/>
          <c:showBubbleSize val="0"/>
        </c:dLbls>
        <c:gapWidth val="50"/>
        <c:axId val="233311264"/>
        <c:axId val="233311656"/>
      </c:barChart>
      <c:catAx>
        <c:axId val="233311264"/>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233311656"/>
        <c:crosses val="autoZero"/>
        <c:auto val="1"/>
        <c:lblAlgn val="ctr"/>
        <c:lblOffset val="0"/>
        <c:tickLblSkip val="1"/>
        <c:tickMarkSkip val="1"/>
        <c:noMultiLvlLbl val="0"/>
      </c:catAx>
      <c:valAx>
        <c:axId val="233311656"/>
        <c:scaling>
          <c:orientation val="minMax"/>
          <c:max val="70"/>
          <c:min val="0"/>
        </c:scaling>
        <c:delete val="0"/>
        <c:axPos val="l"/>
        <c:title>
          <c:tx>
            <c:rich>
              <a:bodyPr/>
              <a:lstStyle/>
              <a:p>
                <a:pPr>
                  <a:defRPr sz="1100"/>
                </a:pPr>
                <a:r>
                  <a:rPr lang="en-US" sz="1100" dirty="0"/>
                  <a:t>Billions</a:t>
                </a:r>
              </a:p>
            </c:rich>
          </c:tx>
          <c:layout>
            <c:manualLayout>
              <c:xMode val="edge"/>
              <c:yMode val="edge"/>
              <c:x val="1.58520932226777E-2"/>
              <c:y val="0.38223540024846903"/>
            </c:manualLayout>
          </c:layout>
          <c:overlay val="0"/>
        </c:title>
        <c:numFmt formatCode="&quot;$&quot;#,##0" sourceLinked="0"/>
        <c:majorTickMark val="out"/>
        <c:minorTickMark val="none"/>
        <c:tickLblPos val="nextTo"/>
        <c:txPr>
          <a:bodyPr/>
          <a:lstStyle/>
          <a:p>
            <a:pPr>
              <a:defRPr sz="1200"/>
            </a:pPr>
            <a:endParaRPr lang="en-US"/>
          </a:p>
        </c:txPr>
        <c:crossAx val="233311264"/>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3F19-469E-AAEB-77E432460D2E}"/>
              </c:ext>
            </c:extLst>
          </c:dPt>
          <c:dPt>
            <c:idx val="9"/>
            <c:invertIfNegative val="0"/>
            <c:bubble3D val="0"/>
            <c:extLst>
              <c:ext xmlns:c16="http://schemas.microsoft.com/office/drawing/2014/chart" uri="{C3380CC4-5D6E-409C-BE32-E72D297353CC}">
                <c16:uniqueId val="{00000001-3F19-469E-AAEB-77E432460D2E}"/>
              </c:ext>
            </c:extLst>
          </c:dPt>
          <c:dPt>
            <c:idx val="15"/>
            <c:invertIfNegative val="0"/>
            <c:bubble3D val="0"/>
            <c:extLst>
              <c:ext xmlns:c16="http://schemas.microsoft.com/office/drawing/2014/chart" uri="{C3380CC4-5D6E-409C-BE32-E72D297353CC}">
                <c16:uniqueId val="{00000000-17A7-413B-A9B3-6FD57A22FF25}"/>
              </c:ext>
            </c:extLst>
          </c:dPt>
          <c:dLbls>
            <c:numFmt formatCode="#,##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16F</c:v>
                </c:pt>
                <c:pt idx="1">
                  <c:v>17F</c:v>
                </c:pt>
                <c:pt idx="2">
                  <c:v>18F</c:v>
                </c:pt>
                <c:pt idx="3">
                  <c:v>19F</c:v>
                </c:pt>
                <c:pt idx="4">
                  <c:v>20F</c:v>
                </c:pt>
                <c:pt idx="5">
                  <c:v>21F</c:v>
                </c:pt>
                <c:pt idx="7">
                  <c:v>16F</c:v>
                </c:pt>
                <c:pt idx="8">
                  <c:v>17F</c:v>
                </c:pt>
                <c:pt idx="9">
                  <c:v>18F</c:v>
                </c:pt>
                <c:pt idx="10">
                  <c:v>19F</c:v>
                </c:pt>
                <c:pt idx="11">
                  <c:v>20F</c:v>
                </c:pt>
                <c:pt idx="12">
                  <c:v>21F</c:v>
                </c:pt>
              </c:strCache>
            </c:strRef>
          </c:cat>
          <c:val>
            <c:numRef>
              <c:f>Sheet1!$B$2:$N$2</c:f>
              <c:numCache>
                <c:formatCode>0.0</c:formatCode>
                <c:ptCount val="13"/>
                <c:pt idx="0">
                  <c:v>0.3</c:v>
                </c:pt>
                <c:pt idx="1">
                  <c:v>0.9</c:v>
                </c:pt>
                <c:pt idx="2">
                  <c:v>2.2999999999999998</c:v>
                </c:pt>
                <c:pt idx="3">
                  <c:v>2.7</c:v>
                </c:pt>
                <c:pt idx="4">
                  <c:v>2.9</c:v>
                </c:pt>
                <c:pt idx="5">
                  <c:v>3</c:v>
                </c:pt>
                <c:pt idx="7">
                  <c:v>1.7</c:v>
                </c:pt>
                <c:pt idx="8">
                  <c:v>2.1</c:v>
                </c:pt>
                <c:pt idx="9">
                  <c:v>3.4</c:v>
                </c:pt>
                <c:pt idx="10">
                  <c:v>3.7</c:v>
                </c:pt>
                <c:pt idx="11">
                  <c:v>3.8</c:v>
                </c:pt>
                <c:pt idx="12">
                  <c:v>3.9</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35053504"/>
        <c:axId val="235049584"/>
      </c:barChart>
      <c:catAx>
        <c:axId val="235053504"/>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235049584"/>
        <c:crosses val="autoZero"/>
        <c:auto val="0"/>
        <c:lblAlgn val="ctr"/>
        <c:lblOffset val="100"/>
        <c:tickLblSkip val="1"/>
        <c:tickMarkSkip val="1"/>
        <c:noMultiLvlLbl val="0"/>
      </c:catAx>
      <c:valAx>
        <c:axId val="235049584"/>
        <c:scaling>
          <c:orientation val="minMax"/>
          <c:max val="6"/>
          <c:min val="0"/>
        </c:scaling>
        <c:delete val="0"/>
        <c:axPos val="l"/>
        <c:title>
          <c:tx>
            <c:rich>
              <a:bodyPr rot="-5400000" vert="horz"/>
              <a:lstStyle/>
              <a:p>
                <a:pPr>
                  <a:defRPr sz="1200"/>
                </a:pPr>
                <a:r>
                  <a:rPr lang="en-US" sz="1200" dirty="0"/>
                  <a:t>Yield</a:t>
                </a:r>
              </a:p>
            </c:rich>
          </c:tx>
          <c:layout>
            <c:manualLayout>
              <c:xMode val="edge"/>
              <c:yMode val="edge"/>
              <c:x val="1.6516990509266201E-2"/>
              <c:y val="0.38735912534511102"/>
            </c:manualLayout>
          </c:layout>
          <c:overlay val="0"/>
        </c:title>
        <c:numFmt formatCode="0&quot;%&quot;" sourceLinked="0"/>
        <c:majorTickMark val="out"/>
        <c:minorTickMark val="none"/>
        <c:tickLblPos val="nextTo"/>
        <c:txPr>
          <a:bodyPr/>
          <a:lstStyle/>
          <a:p>
            <a:pPr>
              <a:defRPr sz="1200"/>
            </a:pPr>
            <a:endParaRPr lang="en-US"/>
          </a:p>
        </c:txPr>
        <c:crossAx val="235053504"/>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NPW Growth</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spPr>
              <a:ln>
                <a:solidFill>
                  <a:schemeClr val="accent6"/>
                </a:solidFill>
              </a:ln>
            </c:spPr>
            <c:extLst>
              <c:ext xmlns:c16="http://schemas.microsoft.com/office/drawing/2014/chart" uri="{C3380CC4-5D6E-409C-BE32-E72D297353CC}">
                <c16:uniqueId val="{00000003-A171-4298-8DB5-CF288B9252B6}"/>
              </c:ext>
            </c:extLst>
          </c:dPt>
          <c:dPt>
            <c:idx val="38"/>
            <c:bubble3D val="0"/>
            <c:spPr>
              <a:ln>
                <a:solidFill>
                  <a:schemeClr val="accent6"/>
                </a:solidFill>
              </a:ln>
            </c:spPr>
            <c:extLst>
              <c:ext xmlns:c16="http://schemas.microsoft.com/office/drawing/2014/chart" uri="{C3380CC4-5D6E-409C-BE32-E72D297353CC}">
                <c16:uniqueId val="{00000005-A171-4298-8DB5-CF288B9252B6}"/>
              </c:ext>
            </c:extLst>
          </c:dPt>
          <c:dPt>
            <c:idx val="39"/>
            <c:bubble3D val="0"/>
            <c:spPr>
              <a:ln>
                <a:solidFill>
                  <a:schemeClr val="accent6"/>
                </a:solidFill>
              </a:ln>
            </c:spPr>
            <c:extLst>
              <c:ext xmlns:c16="http://schemas.microsoft.com/office/drawing/2014/chart" uri="{C3380CC4-5D6E-409C-BE32-E72D297353CC}">
                <c16:uniqueId val="{00000007-A171-4298-8DB5-CF288B9252B6}"/>
              </c:ext>
            </c:extLst>
          </c:dPt>
          <c:cat>
            <c:strRef>
              <c:f>Sheet1!$B$1:$BT$1</c:f>
              <c:strCache>
                <c:ptCount val="45"/>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13</c:v>
                </c:pt>
                <c:pt idx="42">
                  <c:v>14</c:v>
                </c:pt>
                <c:pt idx="43">
                  <c:v>15</c:v>
                </c:pt>
                <c:pt idx="44">
                  <c:v>16:Q2</c:v>
                </c:pt>
              </c:strCache>
            </c:strRef>
          </c:cat>
          <c:val>
            <c:numRef>
              <c:f>Sheet1!$B$2:$BT$2</c:f>
              <c:numCache>
                <c:formatCode>0.0%</c:formatCode>
                <c:ptCount val="45"/>
                <c:pt idx="0">
                  <c:v>8.5400000000000004E-2</c:v>
                </c:pt>
                <c:pt idx="1">
                  <c:v>0.10100000000000001</c:v>
                </c:pt>
                <c:pt idx="2">
                  <c:v>8.0799999999999997E-2</c:v>
                </c:pt>
                <c:pt idx="3">
                  <c:v>6.25E-2</c:v>
                </c:pt>
                <c:pt idx="4">
                  <c:v>0.1096</c:v>
                </c:pt>
                <c:pt idx="5">
                  <c:v>0.21840000000000001</c:v>
                </c:pt>
                <c:pt idx="6">
                  <c:v>0.19800000000000001</c:v>
                </c:pt>
                <c:pt idx="7">
                  <c:v>0.1283</c:v>
                </c:pt>
                <c:pt idx="8">
                  <c:v>0.1037</c:v>
                </c:pt>
                <c:pt idx="9">
                  <c:v>6.1400000000000003E-2</c:v>
                </c:pt>
                <c:pt idx="10">
                  <c:v>3.8399999999999997E-2</c:v>
                </c:pt>
                <c:pt idx="11">
                  <c:v>4.6899999999999997E-2</c:v>
                </c:pt>
                <c:pt idx="12">
                  <c:v>5.0099999999999999E-2</c:v>
                </c:pt>
                <c:pt idx="13">
                  <c:v>8.5500000000000007E-2</c:v>
                </c:pt>
                <c:pt idx="14">
                  <c:v>0.2215</c:v>
                </c:pt>
                <c:pt idx="15">
                  <c:v>0.2218</c:v>
                </c:pt>
                <c:pt idx="16">
                  <c:v>9.4299999999999995E-2</c:v>
                </c:pt>
                <c:pt idx="17">
                  <c:v>4.4400000000000002E-2</c:v>
                </c:pt>
                <c:pt idx="18">
                  <c:v>3.2399999999999998E-2</c:v>
                </c:pt>
                <c:pt idx="19">
                  <c:v>4.4400000000000002E-2</c:v>
                </c:pt>
                <c:pt idx="20">
                  <c:v>2.3599999999999999E-2</c:v>
                </c:pt>
                <c:pt idx="21">
                  <c:v>2.0199999999999999E-2</c:v>
                </c:pt>
                <c:pt idx="22">
                  <c:v>6.1199999999999997E-2</c:v>
                </c:pt>
                <c:pt idx="23">
                  <c:v>3.73E-2</c:v>
                </c:pt>
                <c:pt idx="24">
                  <c:v>3.6299999999999999E-2</c:v>
                </c:pt>
                <c:pt idx="25">
                  <c:v>3.44E-2</c:v>
                </c:pt>
                <c:pt idx="26">
                  <c:v>2.92E-2</c:v>
                </c:pt>
                <c:pt idx="27">
                  <c:v>1.2E-2</c:v>
                </c:pt>
                <c:pt idx="28">
                  <c:v>1.9E-2</c:v>
                </c:pt>
                <c:pt idx="29">
                  <c:v>0.05</c:v>
                </c:pt>
                <c:pt idx="30">
                  <c:v>8.4000000000000005E-2</c:v>
                </c:pt>
                <c:pt idx="31">
                  <c:v>0.153</c:v>
                </c:pt>
                <c:pt idx="32">
                  <c:v>0.1</c:v>
                </c:pt>
                <c:pt idx="33">
                  <c:v>3.9E-2</c:v>
                </c:pt>
                <c:pt idx="34">
                  <c:v>5.0000000000000001E-3</c:v>
                </c:pt>
                <c:pt idx="35">
                  <c:v>2.7E-2</c:v>
                </c:pt>
                <c:pt idx="36">
                  <c:v>-7.0000000000000001E-3</c:v>
                </c:pt>
                <c:pt idx="37">
                  <c:v>-0.02</c:v>
                </c:pt>
                <c:pt idx="38">
                  <c:v>-4.2000000000000003E-2</c:v>
                </c:pt>
                <c:pt idx="39">
                  <c:v>8.9999999999999993E-3</c:v>
                </c:pt>
                <c:pt idx="40">
                  <c:v>3.3000000000000002E-2</c:v>
                </c:pt>
                <c:pt idx="41">
                  <c:v>4.5999999999999999E-2</c:v>
                </c:pt>
                <c:pt idx="42">
                  <c:v>4.1000000000000002E-2</c:v>
                </c:pt>
                <c:pt idx="43">
                  <c:v>3.4000000000000002E-2</c:v>
                </c:pt>
                <c:pt idx="44">
                  <c:v>2.5999999999999999E-2</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Nominal GDP Growth</c:v>
                </c:pt>
              </c:strCache>
            </c:strRef>
          </c:tx>
          <c:marker>
            <c:symbol val="none"/>
          </c:marker>
          <c:cat>
            <c:strRef>
              <c:f>Sheet1!$B$1:$BT$1</c:f>
              <c:strCache>
                <c:ptCount val="45"/>
                <c:pt idx="0">
                  <c:v>71</c:v>
                </c:pt>
                <c:pt idx="1">
                  <c:v>72</c:v>
                </c:pt>
                <c:pt idx="2">
                  <c:v>73</c:v>
                </c:pt>
                <c:pt idx="3">
                  <c:v>74</c:v>
                </c:pt>
                <c:pt idx="4">
                  <c:v>75</c:v>
                </c:pt>
                <c:pt idx="5">
                  <c:v>76</c:v>
                </c:pt>
                <c:pt idx="6">
                  <c:v>77</c:v>
                </c:pt>
                <c:pt idx="7">
                  <c:v>78</c:v>
                </c:pt>
                <c:pt idx="8">
                  <c:v>79</c:v>
                </c:pt>
                <c:pt idx="9">
                  <c:v>80</c:v>
                </c:pt>
                <c:pt idx="10">
                  <c:v>81</c:v>
                </c:pt>
                <c:pt idx="11">
                  <c:v>82</c:v>
                </c:pt>
                <c:pt idx="12">
                  <c:v>83</c:v>
                </c:pt>
                <c:pt idx="13">
                  <c:v>84</c:v>
                </c:pt>
                <c:pt idx="14">
                  <c:v>85</c:v>
                </c:pt>
                <c:pt idx="15">
                  <c:v>86</c:v>
                </c:pt>
                <c:pt idx="16">
                  <c:v>87</c:v>
                </c:pt>
                <c:pt idx="17">
                  <c:v>88</c:v>
                </c:pt>
                <c:pt idx="18">
                  <c:v>89</c:v>
                </c:pt>
                <c:pt idx="19">
                  <c:v>90</c:v>
                </c:pt>
                <c:pt idx="20">
                  <c:v>91</c:v>
                </c:pt>
                <c:pt idx="21">
                  <c:v>92</c:v>
                </c:pt>
                <c:pt idx="22">
                  <c:v>93</c:v>
                </c:pt>
                <c:pt idx="23">
                  <c:v>94</c:v>
                </c:pt>
                <c:pt idx="24">
                  <c:v>95</c:v>
                </c:pt>
                <c:pt idx="25">
                  <c:v>96</c:v>
                </c:pt>
                <c:pt idx="26">
                  <c:v>97</c:v>
                </c:pt>
                <c:pt idx="27">
                  <c:v>98</c:v>
                </c:pt>
                <c:pt idx="28">
                  <c:v>99</c:v>
                </c:pt>
                <c:pt idx="29">
                  <c:v>00</c:v>
                </c:pt>
                <c:pt idx="30">
                  <c:v>01</c:v>
                </c:pt>
                <c:pt idx="31">
                  <c:v>02</c:v>
                </c:pt>
                <c:pt idx="32">
                  <c:v>03</c:v>
                </c:pt>
                <c:pt idx="33">
                  <c:v>04</c:v>
                </c:pt>
                <c:pt idx="34">
                  <c:v>05</c:v>
                </c:pt>
                <c:pt idx="35">
                  <c:v>06</c:v>
                </c:pt>
                <c:pt idx="36">
                  <c:v>07</c:v>
                </c:pt>
                <c:pt idx="37">
                  <c:v>08</c:v>
                </c:pt>
                <c:pt idx="38">
                  <c:v>09</c:v>
                </c:pt>
                <c:pt idx="39">
                  <c:v>10</c:v>
                </c:pt>
                <c:pt idx="40">
                  <c:v>11</c:v>
                </c:pt>
                <c:pt idx="41">
                  <c:v>13</c:v>
                </c:pt>
                <c:pt idx="42">
                  <c:v>14</c:v>
                </c:pt>
                <c:pt idx="43">
                  <c:v>15</c:v>
                </c:pt>
                <c:pt idx="44">
                  <c:v>16:Q2</c:v>
                </c:pt>
              </c:strCache>
            </c:strRef>
          </c:cat>
          <c:val>
            <c:numRef>
              <c:f>Sheet1!$B$3:$BT$3</c:f>
              <c:numCache>
                <c:formatCode>0.0%</c:formatCode>
                <c:ptCount val="45"/>
                <c:pt idx="0">
                  <c:v>8.541689999999999E-2</c:v>
                </c:pt>
                <c:pt idx="1">
                  <c:v>9.813319999999999E-2</c:v>
                </c:pt>
                <c:pt idx="2">
                  <c:v>0.114005</c:v>
                </c:pt>
                <c:pt idx="3">
                  <c:v>8.4138300000000013E-2</c:v>
                </c:pt>
                <c:pt idx="4">
                  <c:v>0.09</c:v>
                </c:pt>
                <c:pt idx="5">
                  <c:v>0.11199999999999999</c:v>
                </c:pt>
                <c:pt idx="6">
                  <c:v>0.111</c:v>
                </c:pt>
                <c:pt idx="7">
                  <c:v>0.13</c:v>
                </c:pt>
                <c:pt idx="8">
                  <c:v>0.11699999999999999</c:v>
                </c:pt>
                <c:pt idx="9">
                  <c:v>8.8000000000000009E-2</c:v>
                </c:pt>
                <c:pt idx="10">
                  <c:v>0.122</c:v>
                </c:pt>
                <c:pt idx="11">
                  <c:v>4.2000000000000003E-2</c:v>
                </c:pt>
                <c:pt idx="12">
                  <c:v>8.8000000000000009E-2</c:v>
                </c:pt>
                <c:pt idx="13">
                  <c:v>0.111</c:v>
                </c:pt>
                <c:pt idx="14">
                  <c:v>7.5999999999999998E-2</c:v>
                </c:pt>
                <c:pt idx="15">
                  <c:v>5.5999999999999994E-2</c:v>
                </c:pt>
                <c:pt idx="16">
                  <c:v>6.0999999999999999E-2</c:v>
                </c:pt>
                <c:pt idx="17">
                  <c:v>7.9000000000000001E-2</c:v>
                </c:pt>
                <c:pt idx="18">
                  <c:v>7.6999999999999999E-2</c:v>
                </c:pt>
                <c:pt idx="19">
                  <c:v>5.7000000000000002E-2</c:v>
                </c:pt>
                <c:pt idx="20">
                  <c:v>3.3000000000000002E-2</c:v>
                </c:pt>
                <c:pt idx="21">
                  <c:v>5.9000000000000004E-2</c:v>
                </c:pt>
                <c:pt idx="22">
                  <c:v>5.2000000000000005E-2</c:v>
                </c:pt>
                <c:pt idx="23">
                  <c:v>6.3E-2</c:v>
                </c:pt>
                <c:pt idx="24">
                  <c:v>4.9000000000000002E-2</c:v>
                </c:pt>
                <c:pt idx="25">
                  <c:v>5.7000000000000002E-2</c:v>
                </c:pt>
                <c:pt idx="26">
                  <c:v>6.3E-2</c:v>
                </c:pt>
                <c:pt idx="27">
                  <c:v>5.5999999999999994E-2</c:v>
                </c:pt>
                <c:pt idx="28">
                  <c:v>6.3E-2</c:v>
                </c:pt>
                <c:pt idx="29">
                  <c:v>6.5000000000000002E-2</c:v>
                </c:pt>
                <c:pt idx="30">
                  <c:v>3.3000000000000002E-2</c:v>
                </c:pt>
                <c:pt idx="31">
                  <c:v>3.3000000000000002E-2</c:v>
                </c:pt>
                <c:pt idx="32">
                  <c:v>4.9000000000000002E-2</c:v>
                </c:pt>
                <c:pt idx="33">
                  <c:v>6.6000000000000003E-2</c:v>
                </c:pt>
                <c:pt idx="34">
                  <c:v>6.7000000000000004E-2</c:v>
                </c:pt>
                <c:pt idx="35">
                  <c:v>5.7999999999999996E-2</c:v>
                </c:pt>
                <c:pt idx="36">
                  <c:v>4.4999999999999998E-2</c:v>
                </c:pt>
                <c:pt idx="37">
                  <c:v>1.7000000000000001E-2</c:v>
                </c:pt>
                <c:pt idx="38">
                  <c:v>-0.02</c:v>
                </c:pt>
                <c:pt idx="39">
                  <c:v>3.7999999999999999E-2</c:v>
                </c:pt>
                <c:pt idx="40">
                  <c:v>3.7000000000000005E-2</c:v>
                </c:pt>
                <c:pt idx="41">
                  <c:v>3.1E-2</c:v>
                </c:pt>
                <c:pt idx="42">
                  <c:v>4.0999999999999995E-2</c:v>
                </c:pt>
                <c:pt idx="43">
                  <c:v>3.5000000000000003E-2</c:v>
                </c:pt>
                <c:pt idx="44">
                  <c:v>2.4E-2</c:v>
                </c:pt>
              </c:numCache>
            </c:numRef>
          </c:val>
          <c:smooth val="0"/>
          <c:extLst>
            <c:ext xmlns:c16="http://schemas.microsoft.com/office/drawing/2014/chart" uri="{C3380CC4-5D6E-409C-BE32-E72D297353CC}">
              <c16:uniqueId val="{00000008-E1D6-4701-95C2-4E8A69054120}"/>
            </c:ext>
          </c:extLst>
        </c:ser>
        <c:dLbls>
          <c:showLegendKey val="0"/>
          <c:showVal val="0"/>
          <c:showCatName val="0"/>
          <c:showSerName val="0"/>
          <c:showPercent val="0"/>
          <c:showBubbleSize val="0"/>
        </c:dLbls>
        <c:smooth val="0"/>
        <c:axId val="235044880"/>
        <c:axId val="235050368"/>
      </c:lineChart>
      <c:catAx>
        <c:axId val="235044880"/>
        <c:scaling>
          <c:orientation val="minMax"/>
        </c:scaling>
        <c:delete val="0"/>
        <c:axPos val="b"/>
        <c:numFmt formatCode="0" sourceLinked="0"/>
        <c:majorTickMark val="out"/>
        <c:minorTickMark val="none"/>
        <c:tickLblPos val="low"/>
        <c:txPr>
          <a:bodyPr rot="0" vert="horz"/>
          <a:lstStyle/>
          <a:p>
            <a:pPr>
              <a:defRPr sz="1400"/>
            </a:pPr>
            <a:endParaRPr lang="en-US"/>
          </a:p>
        </c:txPr>
        <c:crossAx val="235050368"/>
        <c:crossesAt val="0"/>
        <c:auto val="1"/>
        <c:lblAlgn val="ctr"/>
        <c:lblOffset val="100"/>
        <c:tickLblSkip val="2"/>
        <c:tickMarkSkip val="1"/>
        <c:noMultiLvlLbl val="0"/>
      </c:catAx>
      <c:valAx>
        <c:axId val="235050368"/>
        <c:scaling>
          <c:orientation val="minMax"/>
          <c:max val="0.25"/>
          <c:min val="-0.05"/>
        </c:scaling>
        <c:delete val="0"/>
        <c:axPos val="l"/>
        <c:numFmt formatCode="0%" sourceLinked="0"/>
        <c:majorTickMark val="out"/>
        <c:minorTickMark val="none"/>
        <c:tickLblPos val="nextTo"/>
        <c:txPr>
          <a:bodyPr/>
          <a:lstStyle/>
          <a:p>
            <a:pPr>
              <a:defRPr sz="1400"/>
            </a:pPr>
            <a:endParaRPr lang="en-US"/>
          </a:p>
        </c:txPr>
        <c:crossAx val="235044880"/>
        <c:crossesAt val="1"/>
        <c:crossBetween val="between"/>
      </c:valAx>
    </c:plotArea>
    <c:legend>
      <c:legendPos val="r"/>
      <c:layout>
        <c:manualLayout>
          <c:xMode val="edge"/>
          <c:yMode val="edge"/>
          <c:x val="0.76898049131173296"/>
          <c:y val="5.0920622096184302E-2"/>
          <c:w val="0.229519821378975"/>
          <c:h val="0.110394484508057"/>
        </c:manualLayout>
      </c:layout>
      <c:overlay val="0"/>
      <c:spPr>
        <a:ln>
          <a:no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84776902887104E-2"/>
          <c:y val="6.6776441662279903E-2"/>
          <c:w val="0.89182209936523904"/>
          <c:h val="0.81045394101219204"/>
        </c:manualLayout>
      </c:layout>
      <c:barChart>
        <c:barDir val="col"/>
        <c:grouping val="clustered"/>
        <c:varyColors val="0"/>
        <c:ser>
          <c:idx val="2"/>
          <c:order val="0"/>
          <c:tx>
            <c:strRef>
              <c:f>Sheet1!$A$2</c:f>
              <c:strCache>
                <c:ptCount val="1"/>
                <c:pt idx="0">
                  <c:v>US</c:v>
                </c:pt>
              </c:strCache>
            </c:strRef>
          </c:tx>
          <c:spPr>
            <a:solidFill>
              <a:schemeClr val="accent1"/>
            </a:solidFill>
          </c:spPr>
          <c:invertIfNegative val="0"/>
          <c:dPt>
            <c:idx val="7"/>
            <c:invertIfNegative val="0"/>
            <c:bubble3D val="0"/>
            <c:extLst>
              <c:ext xmlns:c16="http://schemas.microsoft.com/office/drawing/2014/chart" uri="{C3380CC4-5D6E-409C-BE32-E72D297353CC}">
                <c16:uniqueId val="{00000000-4CEA-4A0D-9E7F-102BDCA5B527}"/>
              </c:ext>
            </c:extLst>
          </c:dPt>
          <c:dPt>
            <c:idx val="32"/>
            <c:invertIfNegative val="0"/>
            <c:bubble3D val="0"/>
            <c:spPr>
              <a:solidFill>
                <a:srgbClr val="337DBE"/>
              </a:solidFill>
            </c:spPr>
            <c:extLst>
              <c:ext xmlns:c16="http://schemas.microsoft.com/office/drawing/2014/chart" uri="{C3380CC4-5D6E-409C-BE32-E72D297353CC}">
                <c16:uniqueId val="{00000002-4CEA-4A0D-9E7F-102BDCA5B527}"/>
              </c:ext>
            </c:extLst>
          </c:dPt>
          <c:dPt>
            <c:idx val="33"/>
            <c:invertIfNegative val="0"/>
            <c:bubble3D val="0"/>
            <c:extLst>
              <c:ext xmlns:c16="http://schemas.microsoft.com/office/drawing/2014/chart" uri="{C3380CC4-5D6E-409C-BE32-E72D297353CC}">
                <c16:uniqueId val="{00000004-4CEA-4A0D-9E7F-102BDCA5B527}"/>
              </c:ext>
            </c:extLst>
          </c:dPt>
          <c:dPt>
            <c:idx val="34"/>
            <c:invertIfNegative val="0"/>
            <c:bubble3D val="0"/>
            <c:spPr>
              <a:solidFill>
                <a:schemeClr val="accent3"/>
              </a:solidFill>
            </c:spPr>
            <c:extLst>
              <c:ext xmlns:c16="http://schemas.microsoft.com/office/drawing/2014/chart" uri="{C3380CC4-5D6E-409C-BE32-E72D297353CC}">
                <c16:uniqueId val="{00000006-4CEA-4A0D-9E7F-102BDCA5B527}"/>
              </c:ext>
            </c:extLst>
          </c:dPt>
          <c:dPt>
            <c:idx val="35"/>
            <c:invertIfNegative val="0"/>
            <c:bubble3D val="0"/>
            <c:spPr>
              <a:solidFill>
                <a:schemeClr val="accent2"/>
              </a:solidFill>
            </c:spPr>
            <c:extLst>
              <c:ext xmlns:c16="http://schemas.microsoft.com/office/drawing/2014/chart" uri="{C3380CC4-5D6E-409C-BE32-E72D297353CC}">
                <c16:uniqueId val="{00000008-4CEA-4A0D-9E7F-102BDCA5B527}"/>
              </c:ext>
            </c:extLst>
          </c:dPt>
          <c:dPt>
            <c:idx val="36"/>
            <c:invertIfNegative val="0"/>
            <c:bubble3D val="0"/>
            <c:spPr>
              <a:solidFill>
                <a:schemeClr val="accent2"/>
              </a:solidFill>
            </c:spPr>
            <c:extLst>
              <c:ext xmlns:c16="http://schemas.microsoft.com/office/drawing/2014/chart" uri="{C3380CC4-5D6E-409C-BE32-E72D297353CC}">
                <c16:uniqueId val="{0000000A-4CEA-4A0D-9E7F-102BDCA5B527}"/>
              </c:ext>
            </c:extLst>
          </c:dPt>
          <c:dPt>
            <c:idx val="37"/>
            <c:invertIfNegative val="0"/>
            <c:bubble3D val="0"/>
            <c:spPr>
              <a:solidFill>
                <a:schemeClr val="accent2"/>
              </a:solidFill>
            </c:spPr>
            <c:extLst>
              <c:ext xmlns:c16="http://schemas.microsoft.com/office/drawing/2014/chart" uri="{C3380CC4-5D6E-409C-BE32-E72D297353CC}">
                <c16:uniqueId val="{0000000C-4CEA-4A0D-9E7F-102BDCA5B527}"/>
              </c:ext>
            </c:extLst>
          </c:dPt>
          <c:dPt>
            <c:idx val="38"/>
            <c:invertIfNegative val="0"/>
            <c:bubble3D val="0"/>
            <c:spPr>
              <a:solidFill>
                <a:schemeClr val="accent2"/>
              </a:solidFill>
            </c:spPr>
            <c:extLst>
              <c:ext xmlns:c16="http://schemas.microsoft.com/office/drawing/2014/chart" uri="{C3380CC4-5D6E-409C-BE32-E72D297353CC}">
                <c16:uniqueId val="{0000000E-4CEA-4A0D-9E7F-102BDCA5B527}"/>
              </c:ext>
            </c:extLst>
          </c:dPt>
          <c:dPt>
            <c:idx val="39"/>
            <c:invertIfNegative val="0"/>
            <c:bubble3D val="0"/>
            <c:spPr>
              <a:solidFill>
                <a:schemeClr val="accent2"/>
              </a:solidFill>
            </c:spPr>
            <c:extLst>
              <c:ext xmlns:c16="http://schemas.microsoft.com/office/drawing/2014/chart" uri="{C3380CC4-5D6E-409C-BE32-E72D297353CC}">
                <c16:uniqueId val="{00000010-4CEA-4A0D-9E7F-102BDCA5B527}"/>
              </c:ext>
            </c:extLst>
          </c:dPt>
          <c:dLbls>
            <c:dLbl>
              <c:idx val="32"/>
              <c:layout>
                <c:manualLayout>
                  <c:x val="0"/>
                  <c:y val="6.904254570195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EA-4A0D-9E7F-102BDCA5B527}"/>
                </c:ext>
              </c:extLst>
            </c:dLbl>
            <c:dLbl>
              <c:idx val="34"/>
              <c:layout>
                <c:manualLayout>
                  <c:x val="0"/>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EA-4A0D-9E7F-102BDCA5B527}"/>
                </c:ext>
              </c:extLst>
            </c:dLbl>
            <c:dLbl>
              <c:idx val="36"/>
              <c:layout>
                <c:manualLayout>
                  <c:x val="-1.1153229838812999E-16"/>
                  <c:y val="3.45212728509756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CEA-4A0D-9E7F-102BDCA5B527}"/>
                </c:ext>
              </c:extLst>
            </c:dLbl>
            <c:dLbl>
              <c:idx val="38"/>
              <c:layout>
                <c:manualLayout>
                  <c:x val="-1.1153229838812999E-1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CEA-4A0D-9E7F-102BDCA5B527}"/>
                </c:ext>
              </c:extLst>
            </c:dLbl>
            <c:dLbl>
              <c:idx val="39"/>
              <c:layout>
                <c:manualLayout>
                  <c:x val="7.6045627376425797E-4"/>
                  <c:y val="1.35910523035339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2.1482829855393501E-2"/>
                      <c:h val="3.1742446296995498E-2"/>
                    </c:manualLayout>
                  </c15:layout>
                </c:ext>
                <c:ext xmlns:c16="http://schemas.microsoft.com/office/drawing/2014/chart" uri="{C3380CC4-5D6E-409C-BE32-E72D297353CC}">
                  <c16:uniqueId val="{00000010-4CEA-4A0D-9E7F-102BDCA5B527}"/>
                </c:ext>
              </c:extLst>
            </c:dLbl>
            <c:spPr>
              <a:noFill/>
              <a:ln>
                <a:noFill/>
              </a:ln>
              <a:effectLst/>
            </c:spPr>
            <c:txPr>
              <a:bodyPr rot="0" vert="horz" lIns="0" tIns="0" rIns="0"/>
              <a:lstStyle/>
              <a:p>
                <a:pPr>
                  <a:defRPr sz="8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Sheet1!$B$1:$AO$1</c:f>
              <c:strCache>
                <c:ptCount val="40"/>
                <c:pt idx="0">
                  <c:v>08:1Q</c:v>
                </c:pt>
                <c:pt idx="1">
                  <c:v>08:2Q</c:v>
                </c:pt>
                <c:pt idx="2">
                  <c:v>08:3Q</c:v>
                </c:pt>
                <c:pt idx="3">
                  <c:v>08:4Q</c:v>
                </c:pt>
                <c:pt idx="4">
                  <c:v>09:1Q</c:v>
                </c:pt>
                <c:pt idx="5">
                  <c:v>09:2Q</c:v>
                </c:pt>
                <c:pt idx="6">
                  <c:v>09:3Q</c:v>
                </c:pt>
                <c:pt idx="7">
                  <c:v>09:4Q</c:v>
                </c:pt>
                <c:pt idx="8">
                  <c:v>10:1Q</c:v>
                </c:pt>
                <c:pt idx="9">
                  <c:v>10:2Q</c:v>
                </c:pt>
                <c:pt idx="10">
                  <c:v>10:3Q</c:v>
                </c:pt>
                <c:pt idx="11">
                  <c:v>10:4Q</c:v>
                </c:pt>
                <c:pt idx="12">
                  <c:v>11:1Q</c:v>
                </c:pt>
                <c:pt idx="13">
                  <c:v>11:2Q</c:v>
                </c:pt>
                <c:pt idx="14">
                  <c:v>11:3Q</c:v>
                </c:pt>
                <c:pt idx="15">
                  <c:v>11:4Q</c:v>
                </c:pt>
                <c:pt idx="16">
                  <c:v>12:1Q</c:v>
                </c:pt>
                <c:pt idx="17">
                  <c:v>12:2Q</c:v>
                </c:pt>
                <c:pt idx="18">
                  <c:v>12:3Q</c:v>
                </c:pt>
                <c:pt idx="19">
                  <c:v>12:4Q</c:v>
                </c:pt>
                <c:pt idx="20">
                  <c:v>13:1Q</c:v>
                </c:pt>
                <c:pt idx="21">
                  <c:v>13:2Q</c:v>
                </c:pt>
                <c:pt idx="22">
                  <c:v>13:3Q</c:v>
                </c:pt>
                <c:pt idx="23">
                  <c:v>13:4Q</c:v>
                </c:pt>
                <c:pt idx="24">
                  <c:v>14:1Q</c:v>
                </c:pt>
                <c:pt idx="25">
                  <c:v>14:2Q</c:v>
                </c:pt>
                <c:pt idx="26">
                  <c:v>14:3Q</c:v>
                </c:pt>
                <c:pt idx="27">
                  <c:v>14:4Q</c:v>
                </c:pt>
                <c:pt idx="28">
                  <c:v>15:1Q</c:v>
                </c:pt>
                <c:pt idx="29">
                  <c:v>15:2Q</c:v>
                </c:pt>
                <c:pt idx="30">
                  <c:v>15:3Q</c:v>
                </c:pt>
                <c:pt idx="31">
                  <c:v>15:4Q</c:v>
                </c:pt>
                <c:pt idx="32">
                  <c:v>16:1Q</c:v>
                </c:pt>
                <c:pt idx="33">
                  <c:v>16:2Q</c:v>
                </c:pt>
                <c:pt idx="34">
                  <c:v>16:3Q</c:v>
                </c:pt>
                <c:pt idx="35">
                  <c:v>16:4Q</c:v>
                </c:pt>
                <c:pt idx="36">
                  <c:v>17:1Q</c:v>
                </c:pt>
                <c:pt idx="37">
                  <c:v>17:2Q</c:v>
                </c:pt>
                <c:pt idx="38">
                  <c:v>17:3Q</c:v>
                </c:pt>
                <c:pt idx="39">
                  <c:v>17:4Q</c:v>
                </c:pt>
              </c:strCache>
            </c:strRef>
          </c:cat>
          <c:val>
            <c:numRef>
              <c:f>Sheet1!$B$2:$AO$2</c:f>
              <c:numCache>
                <c:formatCode>0.0</c:formatCode>
                <c:ptCount val="40"/>
                <c:pt idx="0">
                  <c:v>-1.7999999999999998</c:v>
                </c:pt>
                <c:pt idx="1">
                  <c:v>1.3</c:v>
                </c:pt>
                <c:pt idx="2">
                  <c:v>-3.6999999999999997</c:v>
                </c:pt>
                <c:pt idx="3">
                  <c:v>-8.9</c:v>
                </c:pt>
                <c:pt idx="4">
                  <c:v>-5.3</c:v>
                </c:pt>
                <c:pt idx="5">
                  <c:v>-0.3</c:v>
                </c:pt>
                <c:pt idx="6">
                  <c:v>1.4000000000000001</c:v>
                </c:pt>
                <c:pt idx="7">
                  <c:v>5</c:v>
                </c:pt>
                <c:pt idx="8">
                  <c:v>2.2999999999999998</c:v>
                </c:pt>
                <c:pt idx="9">
                  <c:v>2.1999999999999997</c:v>
                </c:pt>
                <c:pt idx="10">
                  <c:v>2.6</c:v>
                </c:pt>
                <c:pt idx="11">
                  <c:v>2.4</c:v>
                </c:pt>
                <c:pt idx="12">
                  <c:v>0.1</c:v>
                </c:pt>
                <c:pt idx="13">
                  <c:v>2.5</c:v>
                </c:pt>
                <c:pt idx="14">
                  <c:v>1.3</c:v>
                </c:pt>
                <c:pt idx="15">
                  <c:v>4.1000000000000005</c:v>
                </c:pt>
                <c:pt idx="16">
                  <c:v>2</c:v>
                </c:pt>
                <c:pt idx="17">
                  <c:v>1.3</c:v>
                </c:pt>
                <c:pt idx="18">
                  <c:v>3.1</c:v>
                </c:pt>
                <c:pt idx="19">
                  <c:v>0.4</c:v>
                </c:pt>
                <c:pt idx="20">
                  <c:v>2.7</c:v>
                </c:pt>
                <c:pt idx="21">
                  <c:v>1.7999999999999998</c:v>
                </c:pt>
                <c:pt idx="22">
                  <c:v>4.5</c:v>
                </c:pt>
                <c:pt idx="23">
                  <c:v>3.5000000000000004</c:v>
                </c:pt>
                <c:pt idx="24">
                  <c:v>-0.89999999999999991</c:v>
                </c:pt>
                <c:pt idx="25">
                  <c:v>4.5999999999999996</c:v>
                </c:pt>
                <c:pt idx="26">
                  <c:v>4.3</c:v>
                </c:pt>
                <c:pt idx="27">
                  <c:v>2.1</c:v>
                </c:pt>
                <c:pt idx="28">
                  <c:v>0.6</c:v>
                </c:pt>
                <c:pt idx="29">
                  <c:v>3.9</c:v>
                </c:pt>
                <c:pt idx="30">
                  <c:v>2</c:v>
                </c:pt>
                <c:pt idx="31">
                  <c:v>0.9</c:v>
                </c:pt>
                <c:pt idx="32">
                  <c:v>0.8</c:v>
                </c:pt>
                <c:pt idx="33">
                  <c:v>1.2</c:v>
                </c:pt>
                <c:pt idx="34">
                  <c:v>3.5</c:v>
                </c:pt>
                <c:pt idx="35">
                  <c:v>2.2999999999999998</c:v>
                </c:pt>
                <c:pt idx="36">
                  <c:v>2.2000000000000002</c:v>
                </c:pt>
                <c:pt idx="37">
                  <c:v>2.2999999999999998</c:v>
                </c:pt>
                <c:pt idx="38">
                  <c:v>2.1999999999999997</c:v>
                </c:pt>
                <c:pt idx="39">
                  <c:v>2.1</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328820632"/>
        <c:axId val="328819064"/>
      </c:barChart>
      <c:catAx>
        <c:axId val="328820632"/>
        <c:scaling>
          <c:orientation val="minMax"/>
        </c:scaling>
        <c:delete val="0"/>
        <c:axPos val="b"/>
        <c:numFmt formatCode="General" sourceLinked="1"/>
        <c:majorTickMark val="out"/>
        <c:minorTickMark val="none"/>
        <c:tickLblPos val="low"/>
        <c:txPr>
          <a:bodyPr rot="0" vert="horz"/>
          <a:lstStyle/>
          <a:p>
            <a:pPr>
              <a:defRPr sz="1200"/>
            </a:pPr>
            <a:endParaRPr lang="en-US"/>
          </a:p>
        </c:txPr>
        <c:crossAx val="328819064"/>
        <c:crosses val="autoZero"/>
        <c:auto val="0"/>
        <c:lblAlgn val="ctr"/>
        <c:lblOffset val="500"/>
        <c:tickLblSkip val="4"/>
        <c:tickMarkSkip val="1"/>
        <c:noMultiLvlLbl val="0"/>
      </c:catAx>
      <c:valAx>
        <c:axId val="328819064"/>
        <c:scaling>
          <c:orientation val="minMax"/>
          <c:min val="-10"/>
        </c:scaling>
        <c:delete val="0"/>
        <c:axPos val="l"/>
        <c:title>
          <c:tx>
            <c:rich>
              <a:bodyPr/>
              <a:lstStyle/>
              <a:p>
                <a:pPr>
                  <a:defRPr/>
                </a:pPr>
                <a:r>
                  <a:rPr lang="en-US" sz="1200" dirty="0"/>
                  <a:t>Real GDP Growth</a:t>
                </a:r>
              </a:p>
            </c:rich>
          </c:tx>
          <c:overlay val="0"/>
        </c:title>
        <c:numFmt formatCode="0&quot;%&quot;" sourceLinked="0"/>
        <c:majorTickMark val="out"/>
        <c:minorTickMark val="none"/>
        <c:tickLblPos val="nextTo"/>
        <c:txPr>
          <a:bodyPr/>
          <a:lstStyle/>
          <a:p>
            <a:pPr>
              <a:defRPr sz="1200"/>
            </a:pPr>
            <a:endParaRPr lang="en-US"/>
          </a:p>
        </c:txPr>
        <c:crossAx val="32882063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81793958265"/>
          <c:y val="7.22932535919113E-2"/>
          <c:w val="0.89482590341606605"/>
          <c:h val="0.85213967228938203"/>
        </c:manualLayout>
      </c:layout>
      <c:barChart>
        <c:barDir val="col"/>
        <c:grouping val="clustered"/>
        <c:varyColors val="0"/>
        <c:ser>
          <c:idx val="2"/>
          <c:order val="0"/>
          <c:tx>
            <c:strRef>
              <c:f>Sheet1!$A$2</c:f>
              <c:strCache>
                <c:ptCount val="1"/>
              </c:strCache>
            </c:strRef>
          </c:tx>
          <c:spPr>
            <a:solidFill>
              <a:schemeClr val="accent1"/>
            </a:solidFill>
          </c:spPr>
          <c:invertIfNegative val="0"/>
          <c:dPt>
            <c:idx val="0"/>
            <c:invertIfNegative val="0"/>
            <c:bubble3D val="0"/>
            <c:spPr>
              <a:solidFill>
                <a:schemeClr val="accent2"/>
              </a:solidFill>
            </c:spPr>
            <c:extLst>
              <c:ext xmlns:c16="http://schemas.microsoft.com/office/drawing/2014/chart" uri="{C3380CC4-5D6E-409C-BE32-E72D297353CC}">
                <c16:uniqueId val="{00000001-F5B7-4D7F-81AC-098C33FE500C}"/>
              </c:ext>
            </c:extLst>
          </c:dPt>
          <c:dPt>
            <c:idx val="8"/>
            <c:invertIfNegative val="0"/>
            <c:bubble3D val="0"/>
            <c:extLst>
              <c:ext xmlns:c16="http://schemas.microsoft.com/office/drawing/2014/chart" uri="{C3380CC4-5D6E-409C-BE32-E72D297353CC}">
                <c16:uniqueId val="{00000002-F5B7-4D7F-81AC-098C33FE500C}"/>
              </c:ext>
            </c:extLst>
          </c:dPt>
          <c:dPt>
            <c:idx val="9"/>
            <c:invertIfNegative val="0"/>
            <c:bubble3D val="0"/>
            <c:extLst>
              <c:ext xmlns:c16="http://schemas.microsoft.com/office/drawing/2014/chart" uri="{C3380CC4-5D6E-409C-BE32-E72D297353CC}">
                <c16:uniqueId val="{00000003-F5B7-4D7F-81AC-098C33FE500C}"/>
              </c:ext>
            </c:extLst>
          </c:dPt>
          <c:dPt>
            <c:idx val="15"/>
            <c:invertIfNegative val="0"/>
            <c:bubble3D val="0"/>
            <c:extLst>
              <c:ext xmlns:c16="http://schemas.microsoft.com/office/drawing/2014/chart" uri="{C3380CC4-5D6E-409C-BE32-E72D297353CC}">
                <c16:uniqueId val="{00000000-17A7-413B-A9B3-6FD57A22FF25}"/>
              </c:ext>
            </c:extLst>
          </c:dPt>
          <c:dLbls>
            <c:numFmt formatCode="#,##0.0" sourceLinked="0"/>
            <c:spPr>
              <a:noFill/>
              <a:ln>
                <a:noFill/>
              </a:ln>
              <a:effectLst/>
            </c:spPr>
            <c:txPr>
              <a:bodyPr rot="0" vert="horz"/>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ND</c:v>
                </c:pt>
                <c:pt idx="1">
                  <c:v>OK</c:v>
                </c:pt>
                <c:pt idx="2">
                  <c:v>SD</c:v>
                </c:pt>
                <c:pt idx="3">
                  <c:v>TX</c:v>
                </c:pt>
                <c:pt idx="4">
                  <c:v>NE</c:v>
                </c:pt>
                <c:pt idx="5">
                  <c:v>KS</c:v>
                </c:pt>
                <c:pt idx="6">
                  <c:v>IA</c:v>
                </c:pt>
                <c:pt idx="7">
                  <c:v>VT</c:v>
                </c:pt>
                <c:pt idx="8">
                  <c:v>WY</c:v>
                </c:pt>
                <c:pt idx="9">
                  <c:v>CO</c:v>
                </c:pt>
                <c:pt idx="10">
                  <c:v>MN</c:v>
                </c:pt>
                <c:pt idx="11">
                  <c:v>IN</c:v>
                </c:pt>
                <c:pt idx="12">
                  <c:v>MI</c:v>
                </c:pt>
                <c:pt idx="13">
                  <c:v>TN</c:v>
                </c:pt>
                <c:pt idx="14">
                  <c:v>AR</c:v>
                </c:pt>
                <c:pt idx="15">
                  <c:v>WI</c:v>
                </c:pt>
                <c:pt idx="16">
                  <c:v>GA</c:v>
                </c:pt>
                <c:pt idx="17">
                  <c:v>SC</c:v>
                </c:pt>
                <c:pt idx="18">
                  <c:v>NJ</c:v>
                </c:pt>
                <c:pt idx="19">
                  <c:v>OH</c:v>
                </c:pt>
                <c:pt idx="20">
                  <c:v>AK</c:v>
                </c:pt>
                <c:pt idx="21">
                  <c:v>KY</c:v>
                </c:pt>
                <c:pt idx="22">
                  <c:v>VA</c:v>
                </c:pt>
                <c:pt idx="23">
                  <c:v>LA</c:v>
                </c:pt>
                <c:pt idx="24">
                  <c:v>CT</c:v>
                </c:pt>
                <c:pt idx="25">
                  <c:v>MT</c:v>
                </c:pt>
              </c:strCache>
            </c:strRef>
          </c:cat>
          <c:val>
            <c:numRef>
              <c:f>Sheet1!$B$2:$AA$2</c:f>
              <c:numCache>
                <c:formatCode>0.0</c:formatCode>
                <c:ptCount val="26"/>
                <c:pt idx="0">
                  <c:v>70.7</c:v>
                </c:pt>
                <c:pt idx="1">
                  <c:v>36.700000000000003</c:v>
                </c:pt>
                <c:pt idx="2">
                  <c:v>36.200000000000003</c:v>
                </c:pt>
                <c:pt idx="3">
                  <c:v>30.3</c:v>
                </c:pt>
                <c:pt idx="4">
                  <c:v>29.4</c:v>
                </c:pt>
                <c:pt idx="5">
                  <c:v>26.8</c:v>
                </c:pt>
                <c:pt idx="6">
                  <c:v>24.7</c:v>
                </c:pt>
                <c:pt idx="7">
                  <c:v>23.7</c:v>
                </c:pt>
                <c:pt idx="8">
                  <c:v>21.6</c:v>
                </c:pt>
                <c:pt idx="9">
                  <c:v>20.7</c:v>
                </c:pt>
                <c:pt idx="10">
                  <c:v>19.2</c:v>
                </c:pt>
                <c:pt idx="11">
                  <c:v>19.2</c:v>
                </c:pt>
                <c:pt idx="12">
                  <c:v>18.600000000000001</c:v>
                </c:pt>
                <c:pt idx="13">
                  <c:v>18.100000000000001</c:v>
                </c:pt>
                <c:pt idx="14">
                  <c:v>18</c:v>
                </c:pt>
                <c:pt idx="15">
                  <c:v>17</c:v>
                </c:pt>
                <c:pt idx="16">
                  <c:v>15.2</c:v>
                </c:pt>
                <c:pt idx="17">
                  <c:v>15.1</c:v>
                </c:pt>
                <c:pt idx="18">
                  <c:v>15</c:v>
                </c:pt>
                <c:pt idx="19">
                  <c:v>14.9</c:v>
                </c:pt>
                <c:pt idx="20">
                  <c:v>14.8</c:v>
                </c:pt>
                <c:pt idx="21">
                  <c:v>14.7</c:v>
                </c:pt>
                <c:pt idx="22">
                  <c:v>14.4</c:v>
                </c:pt>
                <c:pt idx="23">
                  <c:v>14.2</c:v>
                </c:pt>
                <c:pt idx="24">
                  <c:v>13.8</c:v>
                </c:pt>
                <c:pt idx="25">
                  <c:v>13.5</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35046840"/>
        <c:axId val="235051936"/>
      </c:barChart>
      <c:catAx>
        <c:axId val="235046840"/>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235051936"/>
        <c:crosses val="autoZero"/>
        <c:auto val="0"/>
        <c:lblAlgn val="ctr"/>
        <c:lblOffset val="100"/>
        <c:tickLblSkip val="1"/>
        <c:tickMarkSkip val="1"/>
        <c:noMultiLvlLbl val="0"/>
      </c:catAx>
      <c:valAx>
        <c:axId val="235051936"/>
        <c:scaling>
          <c:orientation val="minMax"/>
          <c:max val="80"/>
          <c:min val="0"/>
        </c:scaling>
        <c:delete val="0"/>
        <c:axPos val="l"/>
        <c:title>
          <c:tx>
            <c:rich>
              <a:bodyPr rot="-5400000" vert="horz"/>
              <a:lstStyle/>
              <a:p>
                <a:pPr>
                  <a:defRPr sz="1200"/>
                </a:pPr>
                <a:r>
                  <a:rPr lang="en-US" sz="1200" dirty="0"/>
                  <a:t>% Change</a:t>
                </a:r>
              </a:p>
            </c:rich>
          </c:tx>
          <c:layout>
            <c:manualLayout>
              <c:xMode val="edge"/>
              <c:yMode val="edge"/>
              <c:x val="0"/>
              <c:y val="0.418913546920892"/>
            </c:manualLayout>
          </c:layout>
          <c:overlay val="0"/>
        </c:title>
        <c:numFmt formatCode="0&quot;%&quot;" sourceLinked="0"/>
        <c:majorTickMark val="out"/>
        <c:minorTickMark val="none"/>
        <c:tickLblPos val="nextTo"/>
        <c:txPr>
          <a:bodyPr/>
          <a:lstStyle/>
          <a:p>
            <a:pPr>
              <a:defRPr sz="1200"/>
            </a:pPr>
            <a:endParaRPr lang="en-US"/>
          </a:p>
        </c:txPr>
        <c:crossAx val="23504684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976593253775"/>
          <c:y val="7.5510656961747705E-2"/>
          <c:w val="0.85581678590061305"/>
          <c:h val="0.83916838103990199"/>
        </c:manualLayout>
      </c:layout>
      <c:lineChart>
        <c:grouping val="standard"/>
        <c:varyColors val="0"/>
        <c:ser>
          <c:idx val="0"/>
          <c:order val="0"/>
          <c:tx>
            <c:strRef>
              <c:f>Sheet1!$A$2</c:f>
              <c:strCache>
                <c:ptCount val="1"/>
                <c:pt idx="0">
                  <c:v>Fortune 500</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strRef>
              <c:f>Sheet1!$AA$1:$AL$1</c:f>
              <c:strCache>
                <c:ptCount val="12"/>
                <c:pt idx="0">
                  <c:v>04</c:v>
                </c:pt>
                <c:pt idx="1">
                  <c:v>05</c:v>
                </c:pt>
                <c:pt idx="2">
                  <c:v>06</c:v>
                </c:pt>
                <c:pt idx="3">
                  <c:v>07</c:v>
                </c:pt>
                <c:pt idx="4">
                  <c:v>08</c:v>
                </c:pt>
                <c:pt idx="5">
                  <c:v>09</c:v>
                </c:pt>
                <c:pt idx="6">
                  <c:v>10</c:v>
                </c:pt>
                <c:pt idx="7">
                  <c:v>11</c:v>
                </c:pt>
                <c:pt idx="8">
                  <c:v>12</c:v>
                </c:pt>
                <c:pt idx="9">
                  <c:v>13</c:v>
                </c:pt>
                <c:pt idx="10">
                  <c:v>14</c:v>
                </c:pt>
                <c:pt idx="11">
                  <c:v>15E</c:v>
                </c:pt>
              </c:strCache>
            </c:strRef>
          </c:cat>
          <c:val>
            <c:numRef>
              <c:f>Sheet1!$AA$2:$AL$2</c:f>
              <c:numCache>
                <c:formatCode>0%</c:formatCode>
                <c:ptCount val="12"/>
                <c:pt idx="0">
                  <c:v>0.13900000000000001</c:v>
                </c:pt>
                <c:pt idx="1">
                  <c:v>0.14899999999999999</c:v>
                </c:pt>
                <c:pt idx="2">
                  <c:v>0.154</c:v>
                </c:pt>
                <c:pt idx="3">
                  <c:v>0.152</c:v>
                </c:pt>
                <c:pt idx="4">
                  <c:v>0.13100000000000001</c:v>
                </c:pt>
                <c:pt idx="5">
                  <c:v>0.105</c:v>
                </c:pt>
                <c:pt idx="6">
                  <c:v>0.127</c:v>
                </c:pt>
                <c:pt idx="7">
                  <c:v>0.14499999999999999</c:v>
                </c:pt>
                <c:pt idx="8">
                  <c:v>0.15</c:v>
                </c:pt>
                <c:pt idx="9">
                  <c:v>0.13700000000000001</c:v>
                </c:pt>
                <c:pt idx="10">
                  <c:v>0.14199999999999999</c:v>
                </c:pt>
                <c:pt idx="11">
                  <c:v>0.14000000000000001</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P/C Insurers</c:v>
                </c:pt>
              </c:strCache>
            </c:strRef>
          </c:tx>
          <c:marker>
            <c:symbol val="circle"/>
            <c:size val="7"/>
          </c:marker>
          <c:cat>
            <c:strRef>
              <c:f>Sheet1!$AA$1:$AL$1</c:f>
              <c:strCache>
                <c:ptCount val="12"/>
                <c:pt idx="0">
                  <c:v>04</c:v>
                </c:pt>
                <c:pt idx="1">
                  <c:v>05</c:v>
                </c:pt>
                <c:pt idx="2">
                  <c:v>06</c:v>
                </c:pt>
                <c:pt idx="3">
                  <c:v>07</c:v>
                </c:pt>
                <c:pt idx="4">
                  <c:v>08</c:v>
                </c:pt>
                <c:pt idx="5">
                  <c:v>09</c:v>
                </c:pt>
                <c:pt idx="6">
                  <c:v>10</c:v>
                </c:pt>
                <c:pt idx="7">
                  <c:v>11</c:v>
                </c:pt>
                <c:pt idx="8">
                  <c:v>12</c:v>
                </c:pt>
                <c:pt idx="9">
                  <c:v>13</c:v>
                </c:pt>
                <c:pt idx="10">
                  <c:v>14</c:v>
                </c:pt>
                <c:pt idx="11">
                  <c:v>15E</c:v>
                </c:pt>
              </c:strCache>
            </c:strRef>
          </c:cat>
          <c:val>
            <c:numRef>
              <c:f>Sheet1!$AA$3:$AL$3</c:f>
              <c:numCache>
                <c:formatCode>0%</c:formatCode>
                <c:ptCount val="12"/>
                <c:pt idx="0">
                  <c:v>9.4E-2</c:v>
                </c:pt>
                <c:pt idx="1">
                  <c:v>9.6000000000000002E-2</c:v>
                </c:pt>
                <c:pt idx="2">
                  <c:v>0.127</c:v>
                </c:pt>
                <c:pt idx="3">
                  <c:v>0.109</c:v>
                </c:pt>
                <c:pt idx="4">
                  <c:v>1E-3</c:v>
                </c:pt>
                <c:pt idx="5">
                  <c:v>0.05</c:v>
                </c:pt>
                <c:pt idx="6">
                  <c:v>5.6000000000000001E-2</c:v>
                </c:pt>
                <c:pt idx="7">
                  <c:v>0.03</c:v>
                </c:pt>
                <c:pt idx="8">
                  <c:v>5.2999999999999999E-2</c:v>
                </c:pt>
                <c:pt idx="9">
                  <c:v>0.09</c:v>
                </c:pt>
                <c:pt idx="10">
                  <c:v>7.4999999999999997E-2</c:v>
                </c:pt>
                <c:pt idx="11">
                  <c:v>8.7999999999999995E-2</c:v>
                </c:pt>
              </c:numCache>
            </c:numRef>
          </c:val>
          <c:smooth val="1"/>
          <c:extLst>
            <c:ext xmlns:c16="http://schemas.microsoft.com/office/drawing/2014/chart" uri="{C3380CC4-5D6E-409C-BE32-E72D297353CC}">
              <c16:uniqueId val="{00000002-9F1B-490F-89D9-C7F8CE07E59A}"/>
            </c:ext>
          </c:extLst>
        </c:ser>
        <c:ser>
          <c:idx val="2"/>
          <c:order val="2"/>
          <c:tx>
            <c:strRef>
              <c:f>Sheet1!$A$4</c:f>
              <c:strCache>
                <c:ptCount val="1"/>
                <c:pt idx="0">
                  <c:v>Life Insurers</c:v>
                </c:pt>
              </c:strCache>
            </c:strRef>
          </c:tx>
          <c:marker>
            <c:symbol val="circle"/>
            <c:size val="7"/>
          </c:marker>
          <c:cat>
            <c:strRef>
              <c:f>Sheet1!$AA$1:$AL$1</c:f>
              <c:strCache>
                <c:ptCount val="12"/>
                <c:pt idx="0">
                  <c:v>04</c:v>
                </c:pt>
                <c:pt idx="1">
                  <c:v>05</c:v>
                </c:pt>
                <c:pt idx="2">
                  <c:v>06</c:v>
                </c:pt>
                <c:pt idx="3">
                  <c:v>07</c:v>
                </c:pt>
                <c:pt idx="4">
                  <c:v>08</c:v>
                </c:pt>
                <c:pt idx="5">
                  <c:v>09</c:v>
                </c:pt>
                <c:pt idx="6">
                  <c:v>10</c:v>
                </c:pt>
                <c:pt idx="7">
                  <c:v>11</c:v>
                </c:pt>
                <c:pt idx="8">
                  <c:v>12</c:v>
                </c:pt>
                <c:pt idx="9">
                  <c:v>13</c:v>
                </c:pt>
                <c:pt idx="10">
                  <c:v>14</c:v>
                </c:pt>
                <c:pt idx="11">
                  <c:v>15E</c:v>
                </c:pt>
              </c:strCache>
            </c:strRef>
          </c:cat>
          <c:val>
            <c:numRef>
              <c:f>Sheet1!$AA$4:$AL$4</c:f>
              <c:numCache>
                <c:formatCode>0%</c:formatCode>
                <c:ptCount val="12"/>
                <c:pt idx="0">
                  <c:v>0.11</c:v>
                </c:pt>
                <c:pt idx="1">
                  <c:v>0.13</c:v>
                </c:pt>
                <c:pt idx="2">
                  <c:v>0.12</c:v>
                </c:pt>
                <c:pt idx="3">
                  <c:v>0.11</c:v>
                </c:pt>
                <c:pt idx="4">
                  <c:v>0.01</c:v>
                </c:pt>
                <c:pt idx="5">
                  <c:v>0.04</c:v>
                </c:pt>
                <c:pt idx="6">
                  <c:v>7.0000000000000007E-2</c:v>
                </c:pt>
                <c:pt idx="7">
                  <c:v>0.08</c:v>
                </c:pt>
                <c:pt idx="8">
                  <c:v>7.0000000000000007E-2</c:v>
                </c:pt>
                <c:pt idx="9">
                  <c:v>7.0000000000000007E-2</c:v>
                </c:pt>
                <c:pt idx="10">
                  <c:v>0.09</c:v>
                </c:pt>
                <c:pt idx="11">
                  <c:v>0.09</c:v>
                </c:pt>
              </c:numCache>
            </c:numRef>
          </c:val>
          <c:smooth val="1"/>
          <c:extLst>
            <c:ext xmlns:c16="http://schemas.microsoft.com/office/drawing/2014/chart" uri="{C3380CC4-5D6E-409C-BE32-E72D297353CC}">
              <c16:uniqueId val="{00000003-9F1B-490F-89D9-C7F8CE07E59A}"/>
            </c:ext>
          </c:extLst>
        </c:ser>
        <c:ser>
          <c:idx val="3"/>
          <c:order val="3"/>
          <c:tx>
            <c:strRef>
              <c:f>Sheet1!$A$5</c:f>
              <c:strCache>
                <c:ptCount val="1"/>
                <c:pt idx="0">
                  <c:v>Commercial Banks</c:v>
                </c:pt>
              </c:strCache>
            </c:strRef>
          </c:tx>
          <c:spPr>
            <a:ln>
              <a:solidFill>
                <a:srgbClr val="D9AE3A"/>
              </a:solidFill>
            </a:ln>
          </c:spPr>
          <c:marker>
            <c:symbol val="circle"/>
            <c:size val="7"/>
          </c:marker>
          <c:cat>
            <c:strRef>
              <c:f>Sheet1!$AA$1:$AL$1</c:f>
              <c:strCache>
                <c:ptCount val="12"/>
                <c:pt idx="0">
                  <c:v>04</c:v>
                </c:pt>
                <c:pt idx="1">
                  <c:v>05</c:v>
                </c:pt>
                <c:pt idx="2">
                  <c:v>06</c:v>
                </c:pt>
                <c:pt idx="3">
                  <c:v>07</c:v>
                </c:pt>
                <c:pt idx="4">
                  <c:v>08</c:v>
                </c:pt>
                <c:pt idx="5">
                  <c:v>09</c:v>
                </c:pt>
                <c:pt idx="6">
                  <c:v>10</c:v>
                </c:pt>
                <c:pt idx="7">
                  <c:v>11</c:v>
                </c:pt>
                <c:pt idx="8">
                  <c:v>12</c:v>
                </c:pt>
                <c:pt idx="9">
                  <c:v>13</c:v>
                </c:pt>
                <c:pt idx="10">
                  <c:v>14</c:v>
                </c:pt>
                <c:pt idx="11">
                  <c:v>15E</c:v>
                </c:pt>
              </c:strCache>
            </c:strRef>
          </c:cat>
          <c:val>
            <c:numRef>
              <c:f>Sheet1!$AA$5:$AL$5</c:f>
              <c:numCache>
                <c:formatCode>General</c:formatCode>
                <c:ptCount val="12"/>
                <c:pt idx="0">
                  <c:v>0.155</c:v>
                </c:pt>
                <c:pt idx="1">
                  <c:v>0.16</c:v>
                </c:pt>
                <c:pt idx="2">
                  <c:v>0.15</c:v>
                </c:pt>
                <c:pt idx="3">
                  <c:v>0.11</c:v>
                </c:pt>
                <c:pt idx="4">
                  <c:v>0.03</c:v>
                </c:pt>
                <c:pt idx="5">
                  <c:v>0.04</c:v>
                </c:pt>
                <c:pt idx="6">
                  <c:v>0.08</c:v>
                </c:pt>
                <c:pt idx="7">
                  <c:v>0.08</c:v>
                </c:pt>
                <c:pt idx="8">
                  <c:v>0.09</c:v>
                </c:pt>
                <c:pt idx="9">
                  <c:v>0.09</c:v>
                </c:pt>
                <c:pt idx="10">
                  <c:v>0.09</c:v>
                </c:pt>
                <c:pt idx="11">
                  <c:v>0.09</c:v>
                </c:pt>
              </c:numCache>
            </c:numRef>
          </c:val>
          <c:smooth val="0"/>
          <c:extLst>
            <c:ext xmlns:c16="http://schemas.microsoft.com/office/drawing/2014/chart" uri="{C3380CC4-5D6E-409C-BE32-E72D297353CC}">
              <c16:uniqueId val="{00000004-9F1B-490F-89D9-C7F8CE07E59A}"/>
            </c:ext>
          </c:extLst>
        </c:ser>
        <c:dLbls>
          <c:showLegendKey val="0"/>
          <c:showVal val="0"/>
          <c:showCatName val="0"/>
          <c:showSerName val="0"/>
          <c:showPercent val="0"/>
          <c:showBubbleSize val="0"/>
        </c:dLbls>
        <c:marker val="1"/>
        <c:smooth val="0"/>
        <c:axId val="228583000"/>
        <c:axId val="172357568"/>
      </c:lineChart>
      <c:catAx>
        <c:axId val="228583000"/>
        <c:scaling>
          <c:orientation val="minMax"/>
        </c:scaling>
        <c:delete val="0"/>
        <c:axPos val="b"/>
        <c:numFmt formatCode="0" sourceLinked="0"/>
        <c:majorTickMark val="out"/>
        <c:minorTickMark val="none"/>
        <c:tickLblPos val="nextTo"/>
        <c:txPr>
          <a:bodyPr rot="0" vert="horz"/>
          <a:lstStyle/>
          <a:p>
            <a:pPr>
              <a:defRPr sz="1400"/>
            </a:pPr>
            <a:endParaRPr lang="en-US"/>
          </a:p>
        </c:txPr>
        <c:crossAx val="172357568"/>
        <c:crossesAt val="-20"/>
        <c:auto val="1"/>
        <c:lblAlgn val="ctr"/>
        <c:lblOffset val="100"/>
        <c:tickMarkSkip val="1"/>
        <c:noMultiLvlLbl val="0"/>
      </c:catAx>
      <c:valAx>
        <c:axId val="172357568"/>
        <c:scaling>
          <c:orientation val="minMax"/>
          <c:max val="0.18"/>
          <c:min val="-0.02"/>
        </c:scaling>
        <c:delete val="0"/>
        <c:axPos val="l"/>
        <c:numFmt formatCode="0%" sourceLinked="0"/>
        <c:majorTickMark val="out"/>
        <c:minorTickMark val="none"/>
        <c:tickLblPos val="nextTo"/>
        <c:txPr>
          <a:bodyPr/>
          <a:lstStyle/>
          <a:p>
            <a:pPr>
              <a:defRPr sz="1400"/>
            </a:pPr>
            <a:endParaRPr lang="en-US"/>
          </a:p>
        </c:txPr>
        <c:crossAx val="228583000"/>
        <c:crossesAt val="1"/>
        <c:crossBetween val="between"/>
        <c:majorUnit val="0.02"/>
      </c:valAx>
    </c:plotArea>
    <c:legend>
      <c:legendPos val="r"/>
      <c:layout>
        <c:manualLayout>
          <c:xMode val="edge"/>
          <c:yMode val="edge"/>
          <c:x val="0.75555090744692699"/>
          <c:y val="0.59992141730803406"/>
          <c:w val="0.24444909255307301"/>
          <c:h val="0.28492569888992197"/>
        </c:manualLayout>
      </c:layout>
      <c:overlay val="0"/>
      <c:spPr>
        <a:solidFill>
          <a:schemeClr val="bg1"/>
        </a:solidFill>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54845663303"/>
          <c:y val="5.76273574797364E-2"/>
          <c:w val="0.89482590341606605"/>
          <c:h val="0.84070455621845197"/>
        </c:manualLayout>
      </c:layout>
      <c:barChart>
        <c:barDir val="col"/>
        <c:grouping val="clustered"/>
        <c:varyColors val="0"/>
        <c:ser>
          <c:idx val="2"/>
          <c:order val="0"/>
          <c:tx>
            <c:strRef>
              <c:f>Sheet1!$A$2</c:f>
              <c:strCache>
                <c:ptCount val="1"/>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338B-470A-87C7-9B25E38A528E}"/>
              </c:ext>
            </c:extLst>
          </c:dPt>
          <c:dPt>
            <c:idx val="3"/>
            <c:invertIfNegative val="0"/>
            <c:bubble3D val="0"/>
            <c:spPr>
              <a:solidFill>
                <a:schemeClr val="accent2"/>
              </a:solidFill>
            </c:spPr>
            <c:extLst>
              <c:ext xmlns:c16="http://schemas.microsoft.com/office/drawing/2014/chart" uri="{C3380CC4-5D6E-409C-BE32-E72D297353CC}">
                <c16:uniqueId val="{00000002-BF69-42AE-AB3D-B834FA0B5872}"/>
              </c:ext>
            </c:extLst>
          </c:dPt>
          <c:dPt>
            <c:idx val="8"/>
            <c:invertIfNegative val="0"/>
            <c:bubble3D val="0"/>
            <c:extLst>
              <c:ext xmlns:c16="http://schemas.microsoft.com/office/drawing/2014/chart" uri="{C3380CC4-5D6E-409C-BE32-E72D297353CC}">
                <c16:uniqueId val="{00000002-338B-470A-87C7-9B25E38A528E}"/>
              </c:ext>
            </c:extLst>
          </c:dPt>
          <c:dPt>
            <c:idx val="9"/>
            <c:invertIfNegative val="0"/>
            <c:bubble3D val="0"/>
            <c:extLst>
              <c:ext xmlns:c16="http://schemas.microsoft.com/office/drawing/2014/chart" uri="{C3380CC4-5D6E-409C-BE32-E72D297353CC}">
                <c16:uniqueId val="{00000003-338B-470A-87C7-9B25E38A528E}"/>
              </c:ext>
            </c:extLst>
          </c:dPt>
          <c:dPt>
            <c:idx val="15"/>
            <c:invertIfNegative val="0"/>
            <c:bubble3D val="0"/>
            <c:extLst>
              <c:ext xmlns:c16="http://schemas.microsoft.com/office/drawing/2014/chart" uri="{C3380CC4-5D6E-409C-BE32-E72D297353CC}">
                <c16:uniqueId val="{00000000-17A7-413B-A9B3-6FD57A22FF25}"/>
              </c:ext>
            </c:extLst>
          </c:dPt>
          <c:dPt>
            <c:idx val="21"/>
            <c:invertIfNegative val="0"/>
            <c:bubble3D val="0"/>
            <c:extLst>
              <c:ext xmlns:c16="http://schemas.microsoft.com/office/drawing/2014/chart" uri="{C3380CC4-5D6E-409C-BE32-E72D297353CC}">
                <c16:uniqueId val="{00000006-338B-470A-87C7-9B25E38A528E}"/>
              </c:ext>
            </c:extLst>
          </c:dPt>
          <c:dPt>
            <c:idx val="22"/>
            <c:invertIfNegative val="0"/>
            <c:bubble3D val="0"/>
            <c:extLst>
              <c:ext xmlns:c16="http://schemas.microsoft.com/office/drawing/2014/chart" uri="{C3380CC4-5D6E-409C-BE32-E72D297353CC}">
                <c16:uniqueId val="{00000008-338B-470A-87C7-9B25E38A528E}"/>
              </c:ext>
            </c:extLst>
          </c:dPt>
          <c:dPt>
            <c:idx val="23"/>
            <c:invertIfNegative val="0"/>
            <c:bubble3D val="0"/>
            <c:extLst>
              <c:ext xmlns:c16="http://schemas.microsoft.com/office/drawing/2014/chart" uri="{C3380CC4-5D6E-409C-BE32-E72D297353CC}">
                <c16:uniqueId val="{0000000A-338B-470A-87C7-9B25E38A528E}"/>
              </c:ext>
            </c:extLst>
          </c:dPt>
          <c:dPt>
            <c:idx val="24"/>
            <c:invertIfNegative val="0"/>
            <c:bubble3D val="0"/>
            <c:extLst>
              <c:ext xmlns:c16="http://schemas.microsoft.com/office/drawing/2014/chart" uri="{C3380CC4-5D6E-409C-BE32-E72D297353CC}">
                <c16:uniqueId val="{0000000C-338B-470A-87C7-9B25E38A528E}"/>
              </c:ext>
            </c:extLst>
          </c:dPt>
          <c:dPt>
            <c:idx val="25"/>
            <c:invertIfNegative val="0"/>
            <c:bubble3D val="0"/>
            <c:extLst>
              <c:ext xmlns:c16="http://schemas.microsoft.com/office/drawing/2014/chart" uri="{C3380CC4-5D6E-409C-BE32-E72D297353CC}">
                <c16:uniqueId val="{0000000E-338B-470A-87C7-9B25E38A528E}"/>
              </c:ext>
            </c:extLst>
          </c:dPt>
          <c:dLbls>
            <c:numFmt formatCode="#,##0.0" sourceLinked="0"/>
            <c:spPr>
              <a:noFill/>
              <a:ln>
                <a:noFill/>
              </a:ln>
              <a:effectLst/>
            </c:spPr>
            <c:txPr>
              <a:bodyPr rot="0" vert="horz"/>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Sheet1!$B$1:$AA$1</c:f>
              <c:strCache>
                <c:ptCount val="26"/>
                <c:pt idx="0">
                  <c:v>MO</c:v>
                </c:pt>
                <c:pt idx="1">
                  <c:v>NY</c:v>
                </c:pt>
                <c:pt idx="2">
                  <c:v>UT</c:v>
                </c:pt>
                <c:pt idx="3">
                  <c:v>US</c:v>
                </c:pt>
                <c:pt idx="4">
                  <c:v>NM</c:v>
                </c:pt>
                <c:pt idx="5">
                  <c:v>MS</c:v>
                </c:pt>
                <c:pt idx="6">
                  <c:v>MA</c:v>
                </c:pt>
                <c:pt idx="7">
                  <c:v>AL</c:v>
                </c:pt>
                <c:pt idx="8">
                  <c:v>NC</c:v>
                </c:pt>
                <c:pt idx="9">
                  <c:v>MD</c:v>
                </c:pt>
                <c:pt idx="10">
                  <c:v>WA</c:v>
                </c:pt>
                <c:pt idx="11">
                  <c:v>RI</c:v>
                </c:pt>
                <c:pt idx="12">
                  <c:v>NH</c:v>
                </c:pt>
                <c:pt idx="13">
                  <c:v>IL</c:v>
                </c:pt>
                <c:pt idx="14">
                  <c:v>PA</c:v>
                </c:pt>
                <c:pt idx="15">
                  <c:v>ID</c:v>
                </c:pt>
                <c:pt idx="16">
                  <c:v>ME</c:v>
                </c:pt>
                <c:pt idx="17">
                  <c:v>CA</c:v>
                </c:pt>
                <c:pt idx="18">
                  <c:v>OR</c:v>
                </c:pt>
                <c:pt idx="19">
                  <c:v>FL</c:v>
                </c:pt>
                <c:pt idx="20">
                  <c:v>AZ</c:v>
                </c:pt>
                <c:pt idx="21">
                  <c:v>DC</c:v>
                </c:pt>
                <c:pt idx="22">
                  <c:v>HI</c:v>
                </c:pt>
                <c:pt idx="23">
                  <c:v>WV</c:v>
                </c:pt>
                <c:pt idx="24">
                  <c:v>NV</c:v>
                </c:pt>
                <c:pt idx="25">
                  <c:v>DE</c:v>
                </c:pt>
              </c:strCache>
            </c:strRef>
          </c:cat>
          <c:val>
            <c:numRef>
              <c:f>Sheet1!$B$2:$AA$2</c:f>
              <c:numCache>
                <c:formatCode>0.0</c:formatCode>
                <c:ptCount val="26"/>
                <c:pt idx="0">
                  <c:v>13.4</c:v>
                </c:pt>
                <c:pt idx="1">
                  <c:v>13.1</c:v>
                </c:pt>
                <c:pt idx="2">
                  <c:v>13.1</c:v>
                </c:pt>
                <c:pt idx="3">
                  <c:v>13</c:v>
                </c:pt>
                <c:pt idx="4">
                  <c:v>13</c:v>
                </c:pt>
                <c:pt idx="5">
                  <c:v>12.9</c:v>
                </c:pt>
                <c:pt idx="6">
                  <c:v>12.4</c:v>
                </c:pt>
                <c:pt idx="7">
                  <c:v>12.2</c:v>
                </c:pt>
                <c:pt idx="8">
                  <c:v>11.7</c:v>
                </c:pt>
                <c:pt idx="9">
                  <c:v>11</c:v>
                </c:pt>
                <c:pt idx="10">
                  <c:v>10.5</c:v>
                </c:pt>
                <c:pt idx="11">
                  <c:v>9.4</c:v>
                </c:pt>
                <c:pt idx="12">
                  <c:v>9.4</c:v>
                </c:pt>
                <c:pt idx="13">
                  <c:v>9.2000000000000011</c:v>
                </c:pt>
                <c:pt idx="14">
                  <c:v>9.1</c:v>
                </c:pt>
                <c:pt idx="15">
                  <c:v>8.2000000000000011</c:v>
                </c:pt>
                <c:pt idx="16">
                  <c:v>6.3</c:v>
                </c:pt>
                <c:pt idx="17">
                  <c:v>6</c:v>
                </c:pt>
                <c:pt idx="18">
                  <c:v>4.7</c:v>
                </c:pt>
                <c:pt idx="19">
                  <c:v>2.2000000000000002</c:v>
                </c:pt>
                <c:pt idx="20">
                  <c:v>1.3</c:v>
                </c:pt>
                <c:pt idx="21">
                  <c:v>-0.8</c:v>
                </c:pt>
                <c:pt idx="22">
                  <c:v>-1.6</c:v>
                </c:pt>
                <c:pt idx="23">
                  <c:v>-4.3</c:v>
                </c:pt>
                <c:pt idx="24">
                  <c:v>-7.3</c:v>
                </c:pt>
                <c:pt idx="25">
                  <c:v>-12.9</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35050760"/>
        <c:axId val="235057424"/>
      </c:barChart>
      <c:catAx>
        <c:axId val="235050760"/>
        <c:scaling>
          <c:orientation val="minMax"/>
        </c:scaling>
        <c:delete val="0"/>
        <c:axPos val="b"/>
        <c:numFmt formatCode="General" sourceLinked="1"/>
        <c:majorTickMark val="out"/>
        <c:minorTickMark val="none"/>
        <c:tickLblPos val="low"/>
        <c:txPr>
          <a:bodyPr rot="0" vert="horz"/>
          <a:lstStyle/>
          <a:p>
            <a:pPr>
              <a:defRPr sz="1200"/>
            </a:pPr>
            <a:endParaRPr lang="en-US"/>
          </a:p>
        </c:txPr>
        <c:crossAx val="235057424"/>
        <c:crosses val="autoZero"/>
        <c:auto val="0"/>
        <c:lblAlgn val="ctr"/>
        <c:lblOffset val="500"/>
        <c:tickLblSkip val="1"/>
        <c:tickMarkSkip val="1"/>
        <c:noMultiLvlLbl val="0"/>
      </c:catAx>
      <c:valAx>
        <c:axId val="235057424"/>
        <c:scaling>
          <c:orientation val="minMax"/>
          <c:max val="15"/>
          <c:min val="-15"/>
        </c:scaling>
        <c:delete val="0"/>
        <c:axPos val="l"/>
        <c:title>
          <c:tx>
            <c:rich>
              <a:bodyPr rot="-5400000" vert="horz"/>
              <a:lstStyle/>
              <a:p>
                <a:pPr>
                  <a:defRPr sz="1200"/>
                </a:pPr>
                <a:r>
                  <a:rPr lang="en-US" sz="1200" dirty="0"/>
                  <a:t>% Change</a:t>
                </a:r>
              </a:p>
            </c:rich>
          </c:tx>
          <c:layout>
            <c:manualLayout>
              <c:xMode val="edge"/>
              <c:yMode val="edge"/>
              <c:x val="0"/>
              <c:y val="0.418913546920892"/>
            </c:manualLayout>
          </c:layout>
          <c:overlay val="0"/>
        </c:title>
        <c:numFmt formatCode="0&quot;%&quot;" sourceLinked="0"/>
        <c:majorTickMark val="out"/>
        <c:minorTickMark val="none"/>
        <c:tickLblPos val="nextTo"/>
        <c:txPr>
          <a:bodyPr/>
          <a:lstStyle/>
          <a:p>
            <a:pPr>
              <a:defRPr sz="1200"/>
            </a:pPr>
            <a:endParaRPr lang="en-US"/>
          </a:p>
        </c:txPr>
        <c:crossAx val="23505076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231136819067297E-2"/>
          <c:y val="0.18140566461118099"/>
          <c:w val="0.79045147649981196"/>
          <c:h val="0.75728011385754401"/>
        </c:manualLayout>
      </c:layout>
      <c:barChart>
        <c:barDir val="col"/>
        <c:grouping val="stacked"/>
        <c:varyColors val="0"/>
        <c:ser>
          <c:idx val="0"/>
          <c:order val="0"/>
          <c:tx>
            <c:strRef>
              <c:f>Sheet1!$B$1</c:f>
              <c:strCache>
                <c:ptCount val="1"/>
                <c:pt idx="0">
                  <c:v>PY Reserve Development ex A&amp;E (lhs)</c:v>
                </c:pt>
              </c:strCache>
            </c:strRef>
          </c:tx>
          <c:spPr>
            <a:solidFill>
              <a:schemeClr val="accent1"/>
            </a:solidFill>
            <a:ln w="25400">
              <a:noFill/>
            </a:ln>
            <a:effectLst/>
          </c:spPr>
          <c:invertIfNegative val="0"/>
          <c:dPt>
            <c:idx val="1"/>
            <c:invertIfNegative val="0"/>
            <c:bubble3D val="0"/>
            <c:spPr>
              <a:solidFill>
                <a:schemeClr val="accent1"/>
              </a:solidFill>
              <a:ln w="25400" cap="rnd" cmpd="sng" algn="ctr">
                <a:noFill/>
                <a:prstDash val="solid"/>
                <a:round/>
              </a:ln>
              <a:effectLst/>
            </c:spPr>
            <c:extLst>
              <c:ext xmlns:c16="http://schemas.microsoft.com/office/drawing/2014/chart" uri="{C3380CC4-5D6E-409C-BE32-E72D297353CC}">
                <c16:uniqueId val="{00000002-2E4E-48C1-A73E-DA7E1D95B490}"/>
              </c:ext>
            </c:extLst>
          </c:dPt>
          <c:dPt>
            <c:idx val="2"/>
            <c:invertIfNegative val="0"/>
            <c:bubble3D val="0"/>
            <c:spPr>
              <a:solidFill>
                <a:schemeClr val="accent1"/>
              </a:solidFill>
              <a:ln w="25400" cap="rnd" cmpd="sng" algn="ctr">
                <a:noFill/>
                <a:prstDash val="solid"/>
                <a:round/>
              </a:ln>
              <a:effectLst/>
            </c:spPr>
            <c:extLst>
              <c:ext xmlns:c16="http://schemas.microsoft.com/office/drawing/2014/chart" uri="{C3380CC4-5D6E-409C-BE32-E72D297353CC}">
                <c16:uniqueId val="{00000004-2E4E-48C1-A73E-DA7E1D95B490}"/>
              </c:ext>
            </c:extLst>
          </c:dPt>
          <c:dPt>
            <c:idx val="3"/>
            <c:invertIfNegative val="0"/>
            <c:bubble3D val="0"/>
            <c:spPr>
              <a:solidFill>
                <a:schemeClr val="accent1"/>
              </a:solidFill>
              <a:ln w="25400" cap="rnd" cmpd="sng" algn="ctr">
                <a:noFill/>
                <a:prstDash val="solid"/>
                <a:round/>
              </a:ln>
              <a:effectLst/>
            </c:spPr>
            <c:extLst>
              <c:ext xmlns:c16="http://schemas.microsoft.com/office/drawing/2014/chart" uri="{C3380CC4-5D6E-409C-BE32-E72D297353CC}">
                <c16:uniqueId val="{00000006-2E4E-48C1-A73E-DA7E1D95B490}"/>
              </c:ext>
            </c:extLst>
          </c:dPt>
          <c:dPt>
            <c:idx val="4"/>
            <c:invertIfNegative val="0"/>
            <c:bubble3D val="0"/>
            <c:spPr>
              <a:solidFill>
                <a:schemeClr val="accent1"/>
              </a:solidFill>
              <a:ln w="25400" cap="rnd" cmpd="sng" algn="ctr">
                <a:noFill/>
                <a:prstDash val="solid"/>
                <a:round/>
              </a:ln>
              <a:effectLst/>
            </c:spPr>
            <c:extLst>
              <c:ext xmlns:c16="http://schemas.microsoft.com/office/drawing/2014/chart" uri="{C3380CC4-5D6E-409C-BE32-E72D297353CC}">
                <c16:uniqueId val="{00000008-2E4E-48C1-A73E-DA7E1D95B490}"/>
              </c:ext>
            </c:extLst>
          </c:dPt>
          <c:dPt>
            <c:idx val="5"/>
            <c:invertIfNegative val="0"/>
            <c:bubble3D val="0"/>
            <c:spPr>
              <a:solidFill>
                <a:schemeClr val="accent1"/>
              </a:solidFill>
              <a:ln w="25400" cap="rnd" cmpd="sng" algn="ctr">
                <a:noFill/>
                <a:prstDash val="solid"/>
                <a:round/>
              </a:ln>
              <a:effectLst/>
            </c:spPr>
            <c:extLst>
              <c:ext xmlns:c16="http://schemas.microsoft.com/office/drawing/2014/chart" uri="{C3380CC4-5D6E-409C-BE32-E72D297353CC}">
                <c16:uniqueId val="{0000000A-2E4E-48C1-A73E-DA7E1D95B490}"/>
              </c:ext>
            </c:extLst>
          </c:dPt>
          <c:cat>
            <c:strRef>
              <c:f>Sheet1!$A$2:$A$27</c:f>
              <c:strCache>
                <c:ptCount val="26"/>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c:v>
                </c:pt>
                <c:pt idx="23">
                  <c:v>15E</c:v>
                </c:pt>
                <c:pt idx="24">
                  <c:v>16E</c:v>
                </c:pt>
                <c:pt idx="25">
                  <c:v>17E</c:v>
                </c:pt>
              </c:strCache>
            </c:strRef>
          </c:cat>
          <c:val>
            <c:numRef>
              <c:f>Sheet1!$B$2:$B$27</c:f>
              <c:numCache>
                <c:formatCode>_(* #,##0.0_);_(* \(#,##0.0\);_(* "-"??_);_(@_)</c:formatCode>
                <c:ptCount val="26"/>
                <c:pt idx="0">
                  <c:v>-2.9</c:v>
                </c:pt>
                <c:pt idx="1">
                  <c:v>-9</c:v>
                </c:pt>
                <c:pt idx="2">
                  <c:v>-13</c:v>
                </c:pt>
                <c:pt idx="3">
                  <c:v>-13.4</c:v>
                </c:pt>
                <c:pt idx="4">
                  <c:v>-12</c:v>
                </c:pt>
                <c:pt idx="5">
                  <c:v>-12</c:v>
                </c:pt>
                <c:pt idx="6">
                  <c:v>-12.8</c:v>
                </c:pt>
                <c:pt idx="7">
                  <c:v>-7</c:v>
                </c:pt>
                <c:pt idx="8">
                  <c:v>-2</c:v>
                </c:pt>
                <c:pt idx="9">
                  <c:v>7.5</c:v>
                </c:pt>
                <c:pt idx="10">
                  <c:v>15.5</c:v>
                </c:pt>
                <c:pt idx="11">
                  <c:v>7.2</c:v>
                </c:pt>
                <c:pt idx="12">
                  <c:v>4.5999999999999996</c:v>
                </c:pt>
                <c:pt idx="13">
                  <c:v>4.7</c:v>
                </c:pt>
                <c:pt idx="14">
                  <c:v>-7</c:v>
                </c:pt>
                <c:pt idx="15">
                  <c:v>-9.2000000000000011</c:v>
                </c:pt>
                <c:pt idx="16">
                  <c:v>-14.2</c:v>
                </c:pt>
                <c:pt idx="17">
                  <c:v>-14</c:v>
                </c:pt>
                <c:pt idx="18">
                  <c:v>-13</c:v>
                </c:pt>
                <c:pt idx="19">
                  <c:v>-17.2</c:v>
                </c:pt>
                <c:pt idx="20">
                  <c:v>-15</c:v>
                </c:pt>
                <c:pt idx="21">
                  <c:v>-15.3</c:v>
                </c:pt>
                <c:pt idx="22">
                  <c:v>-13.8</c:v>
                </c:pt>
                <c:pt idx="23">
                  <c:v>-15.5</c:v>
                </c:pt>
                <c:pt idx="24">
                  <c:v>-13</c:v>
                </c:pt>
                <c:pt idx="25">
                  <c:v>-11.2</c:v>
                </c:pt>
              </c:numCache>
            </c:numRef>
          </c:val>
          <c:extLst>
            <c:ext xmlns:c16="http://schemas.microsoft.com/office/drawing/2014/chart" uri="{C3380CC4-5D6E-409C-BE32-E72D297353CC}">
              <c16:uniqueId val="{0000000F-2E4E-48C1-A73E-DA7E1D95B490}"/>
            </c:ext>
          </c:extLst>
        </c:ser>
        <c:ser>
          <c:idx val="1"/>
          <c:order val="1"/>
          <c:tx>
            <c:strRef>
              <c:f>Sheet1!$C$1</c:f>
              <c:strCache>
                <c:ptCount val="1"/>
                <c:pt idx="0">
                  <c:v>Asbestos &amp; Environmental Development (lhs)</c:v>
                </c:pt>
              </c:strCache>
            </c:strRef>
          </c:tx>
          <c:spPr>
            <a:solidFill>
              <a:schemeClr val="accent3"/>
            </a:solidFill>
            <a:ln w="28575" cap="rnd" cmpd="sng" algn="ctr">
              <a:noFill/>
              <a:prstDash val="solid"/>
              <a:round/>
            </a:ln>
            <a:effectLst/>
          </c:spPr>
          <c:invertIfNegative val="0"/>
          <c:cat>
            <c:strRef>
              <c:f>Sheet1!$A$2:$A$27</c:f>
              <c:strCache>
                <c:ptCount val="26"/>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c:v>
                </c:pt>
                <c:pt idx="23">
                  <c:v>15E</c:v>
                </c:pt>
                <c:pt idx="24">
                  <c:v>16E</c:v>
                </c:pt>
                <c:pt idx="25">
                  <c:v>17E</c:v>
                </c:pt>
              </c:strCache>
            </c:strRef>
          </c:cat>
          <c:val>
            <c:numRef>
              <c:f>Sheet1!$C$2:$C$27</c:f>
              <c:numCache>
                <c:formatCode>#,##0_);\(#,##0\)</c:formatCode>
                <c:ptCount val="26"/>
                <c:pt idx="0">
                  <c:v>5</c:v>
                </c:pt>
                <c:pt idx="1">
                  <c:v>6.5</c:v>
                </c:pt>
                <c:pt idx="2">
                  <c:v>4.5</c:v>
                </c:pt>
                <c:pt idx="3">
                  <c:v>11</c:v>
                </c:pt>
                <c:pt idx="4">
                  <c:v>5</c:v>
                </c:pt>
                <c:pt idx="5">
                  <c:v>2</c:v>
                </c:pt>
                <c:pt idx="6">
                  <c:v>3</c:v>
                </c:pt>
                <c:pt idx="7">
                  <c:v>2.8</c:v>
                </c:pt>
                <c:pt idx="8">
                  <c:v>2</c:v>
                </c:pt>
                <c:pt idx="9">
                  <c:v>3.5</c:v>
                </c:pt>
                <c:pt idx="10">
                  <c:v>8</c:v>
                </c:pt>
                <c:pt idx="11">
                  <c:v>7.5</c:v>
                </c:pt>
                <c:pt idx="12">
                  <c:v>6</c:v>
                </c:pt>
                <c:pt idx="13">
                  <c:v>5</c:v>
                </c:pt>
                <c:pt idx="14">
                  <c:v>2</c:v>
                </c:pt>
                <c:pt idx="15">
                  <c:v>0.5</c:v>
                </c:pt>
                <c:pt idx="16">
                  <c:v>1.5</c:v>
                </c:pt>
                <c:pt idx="17">
                  <c:v>2.2000000000000002</c:v>
                </c:pt>
                <c:pt idx="18">
                  <c:v>3</c:v>
                </c:pt>
                <c:pt idx="19">
                  <c:v>3</c:v>
                </c:pt>
                <c:pt idx="20">
                  <c:v>3</c:v>
                </c:pt>
                <c:pt idx="21">
                  <c:v>3</c:v>
                </c:pt>
                <c:pt idx="22">
                  <c:v>3</c:v>
                </c:pt>
                <c:pt idx="23">
                  <c:v>3</c:v>
                </c:pt>
                <c:pt idx="24">
                  <c:v>3</c:v>
                </c:pt>
                <c:pt idx="25">
                  <c:v>3</c:v>
                </c:pt>
              </c:numCache>
            </c:numRef>
          </c:val>
          <c:extLst>
            <c:ext xmlns:c16="http://schemas.microsoft.com/office/drawing/2014/chart" uri="{C3380CC4-5D6E-409C-BE32-E72D297353CC}">
              <c16:uniqueId val="{00000000-2E4E-48C1-A73E-DA7E1D95B490}"/>
            </c:ext>
          </c:extLst>
        </c:ser>
        <c:dLbls>
          <c:showLegendKey val="0"/>
          <c:showVal val="0"/>
          <c:showCatName val="0"/>
          <c:showSerName val="0"/>
          <c:showPercent val="0"/>
          <c:showBubbleSize val="0"/>
        </c:dLbls>
        <c:gapWidth val="75"/>
        <c:overlap val="100"/>
        <c:axId val="315689072"/>
        <c:axId val="315689856"/>
      </c:barChart>
      <c:lineChart>
        <c:grouping val="standard"/>
        <c:varyColors val="0"/>
        <c:ser>
          <c:idx val="2"/>
          <c:order val="2"/>
          <c:tx>
            <c:strRef>
              <c:f>Sheet1!$D$1</c:f>
              <c:strCache>
                <c:ptCount val="1"/>
                <c:pt idx="0">
                  <c:v>Combined Ratio Points (rhs)</c:v>
                </c:pt>
              </c:strCache>
            </c:strRef>
          </c:tx>
          <c:spPr>
            <a:ln>
              <a:solidFill>
                <a:schemeClr val="accent2"/>
              </a:solidFill>
            </a:ln>
          </c:spPr>
          <c:marker>
            <c:symbol val="circle"/>
            <c:size val="7"/>
            <c:spPr>
              <a:solidFill>
                <a:schemeClr val="accent2"/>
              </a:solidFill>
              <a:ln>
                <a:noFill/>
              </a:ln>
            </c:spPr>
          </c:marker>
          <c:cat>
            <c:strRef>
              <c:f>Sheet1!$A$2:$A$27</c:f>
              <c:strCache>
                <c:ptCount val="26"/>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c:v>
                </c:pt>
                <c:pt idx="23">
                  <c:v>15E</c:v>
                </c:pt>
                <c:pt idx="24">
                  <c:v>16E</c:v>
                </c:pt>
                <c:pt idx="25">
                  <c:v>17E</c:v>
                </c:pt>
              </c:strCache>
            </c:strRef>
          </c:cat>
          <c:val>
            <c:numRef>
              <c:f>Sheet1!$D$2:$D$27</c:f>
              <c:numCache>
                <c:formatCode>0%</c:formatCode>
                <c:ptCount val="26"/>
                <c:pt idx="0">
                  <c:v>0.01</c:v>
                </c:pt>
                <c:pt idx="1">
                  <c:v>-0.01</c:v>
                </c:pt>
                <c:pt idx="2">
                  <c:v>-3.5000000000000003E-2</c:v>
                </c:pt>
                <c:pt idx="3">
                  <c:v>-0.01</c:v>
                </c:pt>
                <c:pt idx="4">
                  <c:v>-2.5000000000000001E-2</c:v>
                </c:pt>
                <c:pt idx="5">
                  <c:v>-3.7999999999999999E-2</c:v>
                </c:pt>
                <c:pt idx="6">
                  <c:v>-3.5999999999999997E-2</c:v>
                </c:pt>
                <c:pt idx="7">
                  <c:v>-1.4999999999999999E-2</c:v>
                </c:pt>
                <c:pt idx="8">
                  <c:v>0</c:v>
                </c:pt>
                <c:pt idx="9">
                  <c:v>3.5000000000000003E-2</c:v>
                </c:pt>
                <c:pt idx="10">
                  <c:v>6.5000000000000002E-2</c:v>
                </c:pt>
                <c:pt idx="11">
                  <c:v>3.7999999999999999E-2</c:v>
                </c:pt>
                <c:pt idx="12">
                  <c:v>2.5000000000000001E-2</c:v>
                </c:pt>
                <c:pt idx="13">
                  <c:v>2.1999999999999999E-2</c:v>
                </c:pt>
                <c:pt idx="14">
                  <c:v>-0.01</c:v>
                </c:pt>
                <c:pt idx="15">
                  <c:v>-0.02</c:v>
                </c:pt>
                <c:pt idx="16">
                  <c:v>-0.03</c:v>
                </c:pt>
                <c:pt idx="17">
                  <c:v>-2.7E-2</c:v>
                </c:pt>
                <c:pt idx="18">
                  <c:v>-2.4E-2</c:v>
                </c:pt>
                <c:pt idx="19">
                  <c:v>-3.5000000000000003E-2</c:v>
                </c:pt>
                <c:pt idx="20">
                  <c:v>-2.7E-2</c:v>
                </c:pt>
                <c:pt idx="21">
                  <c:v>-2.7E-2</c:v>
                </c:pt>
                <c:pt idx="22">
                  <c:v>-2.3E-2</c:v>
                </c:pt>
                <c:pt idx="23">
                  <c:v>-2.5000000000000001E-2</c:v>
                </c:pt>
                <c:pt idx="24">
                  <c:v>-0.02</c:v>
                </c:pt>
                <c:pt idx="25">
                  <c:v>-1.4999999999999999E-2</c:v>
                </c:pt>
              </c:numCache>
            </c:numRef>
          </c:val>
          <c:smooth val="0"/>
          <c:extLst>
            <c:ext xmlns:c16="http://schemas.microsoft.com/office/drawing/2014/chart" uri="{C3380CC4-5D6E-409C-BE32-E72D297353CC}">
              <c16:uniqueId val="{0000000A-360E-47D3-AA2D-190706C5648A}"/>
            </c:ext>
          </c:extLst>
        </c:ser>
        <c:dLbls>
          <c:showLegendKey val="0"/>
          <c:showVal val="0"/>
          <c:showCatName val="0"/>
          <c:showSerName val="0"/>
          <c:showPercent val="0"/>
          <c:showBubbleSize val="0"/>
        </c:dLbls>
        <c:marker val="1"/>
        <c:smooth val="0"/>
        <c:axId val="315682408"/>
        <c:axId val="315686720"/>
      </c:lineChart>
      <c:catAx>
        <c:axId val="315689072"/>
        <c:scaling>
          <c:orientation val="minMax"/>
        </c:scaling>
        <c:delete val="0"/>
        <c:axPos val="b"/>
        <c:numFmt formatCode="General" sourceLinked="1"/>
        <c:majorTickMark val="out"/>
        <c:minorTickMark val="none"/>
        <c:tickLblPos val="low"/>
        <c:spPr>
          <a:noFill/>
          <a:ln w="12518" cap="rnd" cmpd="sng" algn="ctr">
            <a:solidFill>
              <a:schemeClr val="tx1"/>
            </a:solidFill>
            <a:prstDash val="solid"/>
            <a:round/>
          </a:ln>
          <a:effectLst/>
        </c:spPr>
        <c:txPr>
          <a:bodyPr rot="0" spcFirstLastPara="1" vertOverflow="ellipsis" wrap="square" anchor="ctr" anchorCtr="1"/>
          <a:lstStyle/>
          <a:p>
            <a:pPr>
              <a:defRPr sz="1100" b="0" i="0" u="none" strike="noStrike" kern="1200" baseline="0">
                <a:solidFill>
                  <a:schemeClr val="tx1"/>
                </a:solidFill>
                <a:latin typeface="Arial"/>
                <a:ea typeface="Arial"/>
                <a:cs typeface="Arial"/>
              </a:defRPr>
            </a:pPr>
            <a:endParaRPr lang="en-US"/>
          </a:p>
        </c:txPr>
        <c:crossAx val="315689856"/>
        <c:crosses val="autoZero"/>
        <c:auto val="1"/>
        <c:lblAlgn val="ctr"/>
        <c:lblOffset val="20"/>
        <c:noMultiLvlLbl val="0"/>
      </c:catAx>
      <c:valAx>
        <c:axId val="315689856"/>
        <c:scaling>
          <c:orientation val="minMax"/>
          <c:max val="30"/>
          <c:min val="-20"/>
        </c:scaling>
        <c:delete val="0"/>
        <c:axPos val="l"/>
        <c:title>
          <c:tx>
            <c:rich>
              <a:bodyPr rot="-5400000" spcFirstLastPara="1" vertOverflow="ellipsis" vert="horz" wrap="square" anchor="ctr" anchorCtr="1"/>
              <a:lstStyle/>
              <a:p>
                <a:pPr>
                  <a:defRPr sz="1200" b="0" i="0" u="none" strike="noStrike" kern="1200" baseline="0">
                    <a:solidFill>
                      <a:schemeClr val="accent1"/>
                    </a:solidFill>
                    <a:latin typeface="Arial"/>
                    <a:ea typeface="Arial"/>
                    <a:cs typeface="Arial"/>
                  </a:defRPr>
                </a:pPr>
                <a:r>
                  <a:rPr lang="en-US" sz="1200" b="1" dirty="0">
                    <a:solidFill>
                      <a:schemeClr val="tx1"/>
                    </a:solidFill>
                    <a:effectLst/>
                  </a:rPr>
                  <a:t>$ Billions</a:t>
                </a:r>
              </a:p>
            </c:rich>
          </c:tx>
          <c:layout>
            <c:manualLayout>
              <c:xMode val="edge"/>
              <c:yMode val="edge"/>
              <c:x val="8.8936304905575699E-3"/>
              <c:y val="0.39417546260825997"/>
            </c:manualLayout>
          </c:layout>
          <c:overlay val="0"/>
          <c:spPr>
            <a:noFill/>
            <a:ln>
              <a:noFill/>
            </a:ln>
            <a:effectLst/>
          </c:spPr>
        </c:title>
        <c:numFmt formatCode="_(&quot;$&quot;* #,##0_);_(&quot;$&quot;* \(#,##0\);_(&quot;$&quot;* &quot;-&quot;_);_(@_)" sourceLinked="0"/>
        <c:majorTickMark val="out"/>
        <c:minorTickMark val="none"/>
        <c:tickLblPos val="nextTo"/>
        <c:spPr>
          <a:noFill/>
          <a:ln w="3129" cap="rnd" cmpd="sng" algn="ctr">
            <a:solidFill>
              <a:schemeClr val="tx1"/>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a:ea typeface="Arial"/>
                <a:cs typeface="Arial"/>
              </a:defRPr>
            </a:pPr>
            <a:endParaRPr lang="en-US"/>
          </a:p>
        </c:txPr>
        <c:crossAx val="315689072"/>
        <c:crosses val="autoZero"/>
        <c:crossBetween val="between"/>
        <c:majorUnit val="5"/>
      </c:valAx>
      <c:valAx>
        <c:axId val="315686720"/>
        <c:scaling>
          <c:orientation val="minMax"/>
          <c:max val="0.08"/>
          <c:min val="-0.06"/>
        </c:scaling>
        <c:delete val="0"/>
        <c:axPos val="r"/>
        <c:title>
          <c:tx>
            <c:rich>
              <a:bodyPr rot="5400000" vert="horz"/>
              <a:lstStyle/>
              <a:p>
                <a:pPr>
                  <a:defRPr/>
                </a:pPr>
                <a:r>
                  <a:rPr lang="en-US" b="1" dirty="0"/>
                  <a:t>Combined Ratio Points</a:t>
                </a:r>
              </a:p>
            </c:rich>
          </c:tx>
          <c:layout>
            <c:manualLayout>
              <c:xMode val="edge"/>
              <c:yMode val="edge"/>
              <c:x val="0.94850724572584399"/>
              <c:y val="0.34276129339393202"/>
            </c:manualLayout>
          </c:layout>
          <c:overlay val="0"/>
        </c:title>
        <c:numFmt formatCode="0%" sourceLinked="0"/>
        <c:majorTickMark val="out"/>
        <c:minorTickMark val="none"/>
        <c:tickLblPos val="nextTo"/>
        <c:crossAx val="315682408"/>
        <c:crosses val="max"/>
        <c:crossBetween val="between"/>
      </c:valAx>
      <c:catAx>
        <c:axId val="315682408"/>
        <c:scaling>
          <c:orientation val="minMax"/>
        </c:scaling>
        <c:delete val="1"/>
        <c:axPos val="b"/>
        <c:numFmt formatCode="General" sourceLinked="0"/>
        <c:majorTickMark val="out"/>
        <c:minorTickMark val="none"/>
        <c:tickLblPos val="nextTo"/>
        <c:crossAx val="315686720"/>
        <c:crosses val="autoZero"/>
        <c:auto val="1"/>
        <c:lblAlgn val="ctr"/>
        <c:lblOffset val="100"/>
        <c:noMultiLvlLbl val="0"/>
      </c:catAx>
      <c:spPr>
        <a:noFill/>
        <a:ln w="25395">
          <a:noFill/>
        </a:ln>
        <a:effectLst/>
      </c:spPr>
    </c:plotArea>
    <c:legend>
      <c:legendPos val="t"/>
      <c:layout>
        <c:manualLayout>
          <c:xMode val="edge"/>
          <c:yMode val="edge"/>
          <c:x val="0.28185942141383602"/>
          <c:y val="3.77872163169366E-2"/>
          <c:w val="0.41542935530179897"/>
          <c:h val="0.157609884183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a:ea typeface="Arial"/>
              <a:cs typeface="Arial"/>
            </a:defRPr>
          </a:pPr>
          <a:endParaRPr lang="en-US"/>
        </a:p>
      </c:txPr>
    </c:legend>
    <c:plotVisOnly val="1"/>
    <c:dispBlanksAs val="gap"/>
    <c:showDLblsOverMax val="0"/>
  </c:chart>
  <c:spPr>
    <a:noFill/>
    <a:ln w="9525" cap="flat" cmpd="sng" algn="ctr">
      <a:noFill/>
      <a:prstDash val="solid"/>
    </a:ln>
    <a:effectLst/>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extLst>
              <c:ext xmlns:c16="http://schemas.microsoft.com/office/drawing/2014/chart" uri="{C3380CC4-5D6E-409C-BE32-E72D297353CC}">
                <c16:uniqueId val="{00000001-1D36-4722-88D5-2DE47070DE5E}"/>
              </c:ext>
            </c:extLst>
          </c:dPt>
          <c:dPt>
            <c:idx val="3"/>
            <c:invertIfNegative val="0"/>
            <c:bubble3D val="0"/>
            <c:extLst>
              <c:ext xmlns:c16="http://schemas.microsoft.com/office/drawing/2014/chart" uri="{C3380CC4-5D6E-409C-BE32-E72D297353CC}">
                <c16:uniqueId val="{00000003-1D36-4722-88D5-2DE47070DE5E}"/>
              </c:ext>
            </c:extLst>
          </c:dPt>
          <c:dPt>
            <c:idx val="5"/>
            <c:invertIfNegative val="0"/>
            <c:bubble3D val="0"/>
            <c:extLst>
              <c:ext xmlns:c16="http://schemas.microsoft.com/office/drawing/2014/chart" uri="{C3380CC4-5D6E-409C-BE32-E72D297353CC}">
                <c16:uniqueId val="{00000005-1D36-4722-88D5-2DE47070DE5E}"/>
              </c:ext>
            </c:extLst>
          </c:dPt>
          <c:dPt>
            <c:idx val="7"/>
            <c:invertIfNegative val="0"/>
            <c:bubble3D val="0"/>
            <c:extLst>
              <c:ext xmlns:c16="http://schemas.microsoft.com/office/drawing/2014/chart" uri="{C3380CC4-5D6E-409C-BE32-E72D297353CC}">
                <c16:uniqueId val="{00000007-1D36-4722-88D5-2DE47070DE5E}"/>
              </c:ext>
            </c:extLst>
          </c:dPt>
          <c:dLbls>
            <c:dLbl>
              <c:idx val="6"/>
              <c:layout>
                <c:manualLayout>
                  <c:x val="4.1889725238089736E-3"/>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97-40D8-9CF4-E77F2DEC11B2}"/>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97-40D8-9CF4-E77F2DEC11B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Pers Auto Liab</c:v>
                </c:pt>
                <c:pt idx="1">
                  <c:v>HO/FO</c:v>
                </c:pt>
                <c:pt idx="2">
                  <c:v>PhysDam (Comm &amp; Pers)</c:v>
                </c:pt>
                <c:pt idx="3">
                  <c:v>GL (Incl prods)</c:v>
                </c:pt>
                <c:pt idx="4">
                  <c:v>WC</c:v>
                </c:pt>
                <c:pt idx="5">
                  <c:v>Fire</c:v>
                </c:pt>
                <c:pt idx="6">
                  <c:v>CMP</c:v>
                </c:pt>
                <c:pt idx="7">
                  <c:v>Comm Auto Liab</c:v>
                </c:pt>
                <c:pt idx="8">
                  <c:v>Other </c:v>
                </c:pt>
                <c:pt idx="9">
                  <c:v>Total</c:v>
                </c:pt>
              </c:strCache>
            </c:strRef>
          </c:cat>
          <c:val>
            <c:numRef>
              <c:f>Sheet1!$B$2:$B$11</c:f>
              <c:numCache>
                <c:formatCode>0.0%</c:formatCode>
                <c:ptCount val="10"/>
                <c:pt idx="0">
                  <c:v>5.7695202331539575E-2</c:v>
                </c:pt>
                <c:pt idx="1">
                  <c:v>2.2775614358187202E-2</c:v>
                </c:pt>
                <c:pt idx="2">
                  <c:v>7.0817721659535371E-2</c:v>
                </c:pt>
                <c:pt idx="3">
                  <c:v>2.4233408718215665E-2</c:v>
                </c:pt>
                <c:pt idx="4">
                  <c:v>2.4503815014362829E-2</c:v>
                </c:pt>
                <c:pt idx="5">
                  <c:v>-5.4686463122780249E-2</c:v>
                </c:pt>
                <c:pt idx="6">
                  <c:v>4.6801366571762593E-3</c:v>
                </c:pt>
                <c:pt idx="7">
                  <c:v>4.2027449681280249E-2</c:v>
                </c:pt>
                <c:pt idx="8">
                  <c:v>1.4803302826577047E-2</c:v>
                </c:pt>
                <c:pt idx="9">
                  <c:v>3.1145088124560072E-2</c:v>
                </c:pt>
              </c:numCache>
            </c:numRef>
          </c:val>
          <c:extLst>
            <c:ext xmlns:c16="http://schemas.microsoft.com/office/drawing/2014/chart" uri="{C3380CC4-5D6E-409C-BE32-E72D297353CC}">
              <c16:uniqueId val="{00000008-1D36-4722-88D5-2DE47070DE5E}"/>
            </c:ext>
          </c:extLst>
        </c:ser>
        <c:dLbls>
          <c:showLegendKey val="0"/>
          <c:showVal val="0"/>
          <c:showCatName val="0"/>
          <c:showSerName val="0"/>
          <c:showPercent val="0"/>
          <c:showBubbleSize val="0"/>
        </c:dLbls>
        <c:gapWidth val="25"/>
        <c:axId val="315687896"/>
        <c:axId val="315682800"/>
      </c:barChart>
      <c:catAx>
        <c:axId val="315687896"/>
        <c:scaling>
          <c:orientation val="maxMin"/>
        </c:scaling>
        <c:delete val="1"/>
        <c:axPos val="l"/>
        <c:numFmt formatCode="General" sourceLinked="1"/>
        <c:majorTickMark val="none"/>
        <c:minorTickMark val="none"/>
        <c:tickLblPos val="nextTo"/>
        <c:crossAx val="315682800"/>
        <c:crosses val="autoZero"/>
        <c:auto val="1"/>
        <c:lblAlgn val="ctr"/>
        <c:lblOffset val="100"/>
        <c:noMultiLvlLbl val="0"/>
      </c:catAx>
      <c:valAx>
        <c:axId val="315682800"/>
        <c:scaling>
          <c:orientation val="minMax"/>
        </c:scaling>
        <c:delete val="1"/>
        <c:axPos val="t"/>
        <c:majorGridlines>
          <c:spPr>
            <a:ln w="9525" cap="flat" cmpd="sng" algn="ctr">
              <a:noFill/>
              <a:round/>
            </a:ln>
            <a:effectLst/>
          </c:spPr>
        </c:majorGridlines>
        <c:numFmt formatCode="0.0%" sourceLinked="1"/>
        <c:majorTickMark val="none"/>
        <c:minorTickMark val="none"/>
        <c:tickLblPos val="nextTo"/>
        <c:crossAx val="315687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27003775397903E-2"/>
          <c:y val="7.4552152520054704E-2"/>
          <c:w val="0.95592356609742501"/>
          <c:h val="0.83827493261455499"/>
        </c:manualLayout>
      </c:layout>
      <c:barChart>
        <c:barDir val="col"/>
        <c:grouping val="clustered"/>
        <c:varyColors val="0"/>
        <c:ser>
          <c:idx val="0"/>
          <c:order val="0"/>
          <c:tx>
            <c:strRef>
              <c:f>Sheet1!$A$2</c:f>
              <c:strCache>
                <c:ptCount val="1"/>
                <c:pt idx="0">
                  <c:v>110.1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c:ext xmlns:c16="http://schemas.microsoft.com/office/drawing/2014/chart" uri="{C3380CC4-5D6E-409C-BE32-E72D297353CC}">
                <c16:uniqueId val="{00000008-38CA-43DB-B667-FEF873C017BC}"/>
              </c:ext>
            </c:extLst>
          </c:dPt>
          <c:dPt>
            <c:idx val="5"/>
            <c:invertIfNegative val="0"/>
            <c:bubble3D val="0"/>
            <c:spPr>
              <a:solidFill>
                <a:schemeClr val="accent4"/>
              </a:solidFill>
              <a:ln>
                <a:solidFill>
                  <a:schemeClr val="accent4"/>
                </a:solidFill>
              </a:ln>
            </c:spPr>
            <c:extLst>
              <c:ext xmlns:c16="http://schemas.microsoft.com/office/drawing/2014/chart" uri="{C3380CC4-5D6E-409C-BE32-E72D297353CC}">
                <c16:uniqueId val="{00000007-38CA-43DB-B667-FEF873C017BC}"/>
              </c:ext>
            </c:extLst>
          </c:dPt>
          <c:dPt>
            <c:idx val="6"/>
            <c:invertIfNegative val="0"/>
            <c:bubble3D val="0"/>
            <c:spPr>
              <a:solidFill>
                <a:schemeClr val="accent1">
                  <a:lumMod val="60000"/>
                  <a:lumOff val="40000"/>
                </a:schemeClr>
              </a:solidFill>
              <a:ln>
                <a:solidFill>
                  <a:schemeClr val="accent1">
                    <a:lumMod val="60000"/>
                    <a:lumOff val="40000"/>
                  </a:schemeClr>
                </a:solidFill>
              </a:ln>
            </c:spPr>
            <c:extLst>
              <c:ext xmlns:c16="http://schemas.microsoft.com/office/drawing/2014/chart" uri="{C3380CC4-5D6E-409C-BE32-E72D297353CC}">
                <c16:uniqueId val="{00000006-38CA-43DB-B667-FEF873C017BC}"/>
              </c:ext>
            </c:extLst>
          </c:dPt>
          <c:dPt>
            <c:idx val="7"/>
            <c:invertIfNegative val="0"/>
            <c:bubble3D val="0"/>
            <c:spPr>
              <a:solidFill>
                <a:schemeClr val="accent4"/>
              </a:solidFill>
            </c:spPr>
            <c:extLst>
              <c:ext xmlns:c16="http://schemas.microsoft.com/office/drawing/2014/chart" uri="{C3380CC4-5D6E-409C-BE32-E72D297353CC}">
                <c16:uniqueId val="{00000005-38CA-43DB-B667-FEF873C017BC}"/>
              </c:ext>
            </c:extLst>
          </c:dPt>
          <c:dPt>
            <c:idx val="8"/>
            <c:invertIfNegative val="0"/>
            <c:bubble3D val="0"/>
            <c:spPr>
              <a:solidFill>
                <a:schemeClr val="accent5"/>
              </a:solidFill>
            </c:spPr>
            <c:extLst>
              <c:ext xmlns:c16="http://schemas.microsoft.com/office/drawing/2014/chart" uri="{C3380CC4-5D6E-409C-BE32-E72D297353CC}">
                <c16:uniqueId val="{00000004-38CA-43DB-B667-FEF873C017BC}"/>
              </c:ext>
            </c:extLst>
          </c:dPt>
          <c:dPt>
            <c:idx val="9"/>
            <c:invertIfNegative val="0"/>
            <c:bubble3D val="0"/>
            <c:spPr>
              <a:solidFill>
                <a:schemeClr val="tx1"/>
              </a:solidFill>
            </c:spPr>
            <c:extLs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c:ext xmlns:c16="http://schemas.microsoft.com/office/drawing/2014/chart" uri="{C3380CC4-5D6E-409C-BE32-E72D297353CC}">
                <c16:uniqueId val="{00000002-38CA-43DB-B667-FEF873C017BC}"/>
              </c:ext>
            </c:extLst>
          </c:dPt>
          <c:dPt>
            <c:idx val="11"/>
            <c:invertIfNegative val="0"/>
            <c:bubble3D val="0"/>
            <c:spPr>
              <a:solidFill>
                <a:schemeClr val="accent5">
                  <a:lumMod val="60000"/>
                  <a:lumOff val="40000"/>
                </a:schemeClr>
              </a:solidFill>
            </c:spPr>
            <c:extLst>
              <c:ext xmlns:c16="http://schemas.microsoft.com/office/drawing/2014/chart" uri="{C3380CC4-5D6E-409C-BE32-E72D297353CC}">
                <c16:uniqueId val="{00000015-67FB-430E-A139-D18F8A7DCA95}"/>
              </c:ext>
            </c:extLst>
          </c:dPt>
          <c:dPt>
            <c:idx val="12"/>
            <c:invertIfNegative val="0"/>
            <c:bubble3D val="0"/>
            <c:spPr>
              <a:solidFill>
                <a:schemeClr val="accent5">
                  <a:lumMod val="60000"/>
                  <a:lumOff val="40000"/>
                </a:schemeClr>
              </a:solidFill>
            </c:spPr>
            <c:extLst>
              <c:ext xmlns:c16="http://schemas.microsoft.com/office/drawing/2014/chart" uri="{C3380CC4-5D6E-409C-BE32-E72D297353CC}">
                <c16:uniqueId val="{00000001-38CA-43DB-B667-FEF873C017BC}"/>
              </c:ext>
            </c:extLst>
          </c:dPt>
          <c:dPt>
            <c:idx val="13"/>
            <c:invertIfNegative val="0"/>
            <c:bubble3D val="0"/>
            <c:spPr>
              <a:solidFill>
                <a:schemeClr val="accent5">
                  <a:lumMod val="60000"/>
                  <a:lumOff val="40000"/>
                </a:schemeClr>
              </a:solidFill>
            </c:spPr>
            <c:extLst>
              <c:ext xmlns:c16="http://schemas.microsoft.com/office/drawing/2014/chart" uri="{C3380CC4-5D6E-409C-BE32-E72D297353CC}">
                <c16:uniqueId val="{00000019-40F4-438D-B075-DFC0219FC5F0}"/>
              </c:ext>
            </c:extLst>
          </c:dPt>
          <c:dPt>
            <c:idx val="14"/>
            <c:invertIfNegative val="0"/>
            <c:bubble3D val="0"/>
            <c:extLst>
              <c:ext xmlns:c16="http://schemas.microsoft.com/office/drawing/2014/chart" uri="{C3380CC4-5D6E-409C-BE32-E72D297353CC}">
                <c16:uniqueId val="{00000000-38CA-43DB-B667-FEF873C017BC}"/>
              </c:ext>
            </c:extLst>
          </c:dPt>
          <c:dLbls>
            <c:dLbl>
              <c:idx val="7"/>
              <c:numFmt formatCode="0.0" sourceLinked="0"/>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8CA-43DB-B667-FEF873C017BC}"/>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Sheet1!$C$1:$Q$1</c:f>
              <c:strCache>
                <c:ptCount val="15"/>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16:Q2</c:v>
                </c:pt>
              </c:strCache>
            </c:strRef>
          </c:cat>
          <c:val>
            <c:numRef>
              <c:f>Sheet1!$C$2:$Q$2</c:f>
              <c:numCache>
                <c:formatCode>General</c:formatCode>
                <c:ptCount val="15"/>
                <c:pt idx="0">
                  <c:v>107.5</c:v>
                </c:pt>
                <c:pt idx="1">
                  <c:v>100.1</c:v>
                </c:pt>
                <c:pt idx="2">
                  <c:v>98.4</c:v>
                </c:pt>
                <c:pt idx="3">
                  <c:v>100.8</c:v>
                </c:pt>
                <c:pt idx="4">
                  <c:v>92.6</c:v>
                </c:pt>
                <c:pt idx="5">
                  <c:v>95.7</c:v>
                </c:pt>
                <c:pt idx="6">
                  <c:v>101</c:v>
                </c:pt>
                <c:pt idx="7">
                  <c:v>99.3</c:v>
                </c:pt>
                <c:pt idx="8" formatCode="0.0">
                  <c:v>101.1</c:v>
                </c:pt>
                <c:pt idx="9" formatCode="0.0">
                  <c:v>106.5</c:v>
                </c:pt>
                <c:pt idx="10" formatCode="0.0">
                  <c:v>102.5</c:v>
                </c:pt>
                <c:pt idx="11" formatCode="0.0">
                  <c:v>96.4</c:v>
                </c:pt>
                <c:pt idx="12" formatCode="0.0">
                  <c:v>97</c:v>
                </c:pt>
                <c:pt idx="13" formatCode="0.0">
                  <c:v>97.8</c:v>
                </c:pt>
                <c:pt idx="14" formatCode="0.0">
                  <c:v>99.8</c:v>
                </c:pt>
              </c:numCache>
            </c:numRef>
          </c:val>
          <c:extLs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315684760"/>
        <c:axId val="315687112"/>
      </c:barChart>
      <c:catAx>
        <c:axId val="315684760"/>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315687112"/>
        <c:crosses val="autoZero"/>
        <c:auto val="1"/>
        <c:lblAlgn val="ctr"/>
        <c:lblOffset val="20"/>
        <c:tickLblSkip val="1"/>
        <c:tickMarkSkip val="1"/>
        <c:noMultiLvlLbl val="0"/>
      </c:catAx>
      <c:valAx>
        <c:axId val="315687112"/>
        <c:scaling>
          <c:orientation val="minMax"/>
          <c:max val="120"/>
          <c:min val="90"/>
        </c:scaling>
        <c:delete val="0"/>
        <c:axPos val="l"/>
        <c:numFmt formatCode="0" sourceLinked="0"/>
        <c:majorTickMark val="out"/>
        <c:minorTickMark val="none"/>
        <c:tickLblPos val="nextTo"/>
        <c:txPr>
          <a:bodyPr/>
          <a:lstStyle/>
          <a:p>
            <a:pPr>
              <a:defRPr sz="1200"/>
            </a:pPr>
            <a:endParaRPr lang="en-US"/>
          </a:p>
        </c:txPr>
        <c:crossAx val="31568476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extLst>
              <c:ext xmlns:c16="http://schemas.microsoft.com/office/drawing/2014/chart" uri="{C3380CC4-5D6E-409C-BE32-E72D297353CC}">
                <c16:uniqueId val="{00000001-2052-4F35-B458-D0119886FF8C}"/>
              </c:ext>
            </c:extLst>
          </c:dPt>
          <c:dPt>
            <c:idx val="3"/>
            <c:invertIfNegative val="0"/>
            <c:bubble3D val="0"/>
            <c:extLst>
              <c:ext xmlns:c16="http://schemas.microsoft.com/office/drawing/2014/chart" uri="{C3380CC4-5D6E-409C-BE32-E72D297353CC}">
                <c16:uniqueId val="{00000003-2052-4F35-B458-D0119886FF8C}"/>
              </c:ext>
            </c:extLst>
          </c:dPt>
          <c:dPt>
            <c:idx val="5"/>
            <c:invertIfNegative val="0"/>
            <c:bubble3D val="0"/>
            <c:extLst>
              <c:ext xmlns:c16="http://schemas.microsoft.com/office/drawing/2014/chart" uri="{C3380CC4-5D6E-409C-BE32-E72D297353CC}">
                <c16:uniqueId val="{00000005-2052-4F35-B458-D0119886FF8C}"/>
              </c:ext>
            </c:extLst>
          </c:dPt>
          <c:dPt>
            <c:idx val="7"/>
            <c:invertIfNegative val="0"/>
            <c:bubble3D val="0"/>
            <c:extLst>
              <c:ext xmlns:c16="http://schemas.microsoft.com/office/drawing/2014/chart" uri="{C3380CC4-5D6E-409C-BE32-E72D297353CC}">
                <c16:uniqueId val="{00000007-2052-4F35-B458-D0119886FF8C}"/>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52-4F35-B458-D0119886FF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Personal Auto Liab</c:v>
                </c:pt>
                <c:pt idx="1">
                  <c:v>Homeowners</c:v>
                </c:pt>
                <c:pt idx="2">
                  <c:v>PhysDam (Comm &amp; Pers)</c:v>
                </c:pt>
                <c:pt idx="3">
                  <c:v>GL (Incl Products)</c:v>
                </c:pt>
                <c:pt idx="4">
                  <c:v>WC</c:v>
                </c:pt>
                <c:pt idx="5">
                  <c:v>Fire &amp; Allied Lines</c:v>
                </c:pt>
                <c:pt idx="6">
                  <c:v>CMP</c:v>
                </c:pt>
                <c:pt idx="7">
                  <c:v>Commercial Auto Liab</c:v>
                </c:pt>
                <c:pt idx="8">
                  <c:v>Other</c:v>
                </c:pt>
                <c:pt idx="9">
                  <c:v>Total</c:v>
                </c:pt>
              </c:strCache>
            </c:strRef>
          </c:cat>
          <c:val>
            <c:numRef>
              <c:f>Sheet1!$B$2:$B$11</c:f>
              <c:numCache>
                <c:formatCode>_(* #,##0_);_(* \(#,##0\);_(* "-"??_);_(@_)</c:formatCode>
                <c:ptCount val="10"/>
                <c:pt idx="0">
                  <c:v>4.1102535600293084</c:v>
                </c:pt>
                <c:pt idx="1">
                  <c:v>1.3351004587854876</c:v>
                </c:pt>
                <c:pt idx="2">
                  <c:v>3.2529312819329914</c:v>
                </c:pt>
                <c:pt idx="3">
                  <c:v>0.51184540111702814</c:v>
                </c:pt>
                <c:pt idx="4">
                  <c:v>-5.1717172263066153</c:v>
                </c:pt>
                <c:pt idx="5">
                  <c:v>1.3545086161098618</c:v>
                </c:pt>
                <c:pt idx="6">
                  <c:v>2.9738094945749474</c:v>
                </c:pt>
                <c:pt idx="7">
                  <c:v>2.6221194308548634</c:v>
                </c:pt>
                <c:pt idx="8">
                  <c:v>2.0027210109508031</c:v>
                </c:pt>
                <c:pt idx="9">
                  <c:v>1.8456965215579713</c:v>
                </c:pt>
              </c:numCache>
            </c:numRef>
          </c:val>
          <c:extLst>
            <c:ext xmlns:c16="http://schemas.microsoft.com/office/drawing/2014/chart" uri="{C3380CC4-5D6E-409C-BE32-E72D297353CC}">
              <c16:uniqueId val="{00000008-2052-4F35-B458-D0119886FF8C}"/>
            </c:ext>
          </c:extLst>
        </c:ser>
        <c:dLbls>
          <c:showLegendKey val="0"/>
          <c:showVal val="0"/>
          <c:showCatName val="0"/>
          <c:showSerName val="0"/>
          <c:showPercent val="0"/>
          <c:showBubbleSize val="0"/>
        </c:dLbls>
        <c:gapWidth val="25"/>
        <c:axId val="234954504"/>
        <c:axId val="234956464"/>
      </c:barChart>
      <c:catAx>
        <c:axId val="234954504"/>
        <c:scaling>
          <c:orientation val="maxMin"/>
        </c:scaling>
        <c:delete val="1"/>
        <c:axPos val="l"/>
        <c:numFmt formatCode="General" sourceLinked="1"/>
        <c:majorTickMark val="none"/>
        <c:minorTickMark val="none"/>
        <c:tickLblPos val="nextTo"/>
        <c:crossAx val="234956464"/>
        <c:crosses val="autoZero"/>
        <c:auto val="1"/>
        <c:lblAlgn val="ctr"/>
        <c:lblOffset val="100"/>
        <c:noMultiLvlLbl val="0"/>
      </c:catAx>
      <c:valAx>
        <c:axId val="234956464"/>
        <c:scaling>
          <c:orientation val="minMax"/>
        </c:scaling>
        <c:delete val="1"/>
        <c:axPos val="t"/>
        <c:majorGridlines>
          <c:spPr>
            <a:ln w="9525" cap="flat" cmpd="sng" algn="ctr">
              <a:noFill/>
              <a:round/>
            </a:ln>
            <a:effectLst/>
          </c:spPr>
        </c:majorGridlines>
        <c:numFmt formatCode="_(* #,##0_);_(* \(#,##0\);_(* &quot;-&quot;??_);_(@_)" sourceLinked="1"/>
        <c:majorTickMark val="none"/>
        <c:minorTickMark val="none"/>
        <c:tickLblPos val="nextTo"/>
        <c:crossAx val="234954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24807640489804E-2"/>
          <c:y val="4.8128342245989303E-2"/>
          <c:w val="0.91657519235951002"/>
          <c:h val="0.79111317686887594"/>
        </c:manualLayout>
      </c:layout>
      <c:barChart>
        <c:barDir val="col"/>
        <c:grouping val="clustered"/>
        <c:varyColors val="0"/>
        <c:ser>
          <c:idx val="2"/>
          <c:order val="0"/>
          <c:tx>
            <c:strRef>
              <c:f>Sheet1!$A$2</c:f>
              <c:strCache>
                <c:ptCount val="1"/>
                <c:pt idx="0">
                  <c:v>RNW</c:v>
                </c:pt>
              </c:strCache>
            </c:strRef>
          </c:tx>
          <c:spPr>
            <a:solidFill>
              <a:schemeClr val="accent1"/>
            </a:solidFill>
          </c:spPr>
          <c:invertIfNegative val="0"/>
          <c:dPt>
            <c:idx val="0"/>
            <c:invertIfNegative val="0"/>
            <c:bubble3D val="0"/>
            <c:spPr>
              <a:solidFill>
                <a:schemeClr val="accent2"/>
              </a:solidFill>
            </c:spPr>
            <c:extLst>
              <c:ext xmlns:c16="http://schemas.microsoft.com/office/drawing/2014/chart" uri="{C3380CC4-5D6E-409C-BE32-E72D297353CC}">
                <c16:uniqueId val="{00000003-17CF-4462-82E6-67DAB25A5537}"/>
              </c:ext>
            </c:extLst>
          </c:dPt>
          <c:dPt>
            <c:idx val="1"/>
            <c:invertIfNegative val="0"/>
            <c:bubble3D val="0"/>
            <c:spPr>
              <a:solidFill>
                <a:schemeClr val="accent2"/>
              </a:solidFill>
            </c:spPr>
            <c:extLst>
              <c:ext xmlns:c16="http://schemas.microsoft.com/office/drawing/2014/chart" uri="{C3380CC4-5D6E-409C-BE32-E72D297353CC}">
                <c16:uniqueId val="{00000004-17CF-4462-82E6-67DAB25A5537}"/>
              </c:ext>
            </c:extLst>
          </c:dPt>
          <c:dPt>
            <c:idx val="15"/>
            <c:invertIfNegative val="0"/>
            <c:bubble3D val="0"/>
            <c:extLst>
              <c:ext xmlns:c16="http://schemas.microsoft.com/office/drawing/2014/chart" uri="{C3380CC4-5D6E-409C-BE32-E72D297353CC}">
                <c16:uniqueId val="{00000001-17CF-4462-82E6-67DAB25A5537}"/>
              </c:ext>
            </c:extLst>
          </c:dPt>
          <c:dLbls>
            <c:numFmt formatCode="General"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PP
Auto
Total</c:v>
                </c:pt>
                <c:pt idx="1">
                  <c:v>Home-owners
MP</c:v>
                </c:pt>
                <c:pt idx="2">
                  <c:v>Other
Liability </c:v>
                </c:pt>
                <c:pt idx="3">
                  <c:v>Workers
Comp</c:v>
                </c:pt>
                <c:pt idx="4">
                  <c:v>Comm
MP</c:v>
                </c:pt>
                <c:pt idx="5">
                  <c:v>Comm
Auto
Total</c:v>
                </c:pt>
                <c:pt idx="6">
                  <c:v>Inland
Marine</c:v>
                </c:pt>
                <c:pt idx="7">
                  <c:v>Allied
Lines</c:v>
                </c:pt>
                <c:pt idx="8">
                  <c:v>Fire</c:v>
                </c:pt>
                <c:pt idx="9">
                  <c:v>Med
Prof
Liab</c:v>
                </c:pt>
                <c:pt idx="10">
                  <c:v>A &amp; H</c:v>
                </c:pt>
                <c:pt idx="11">
                  <c:v>Farm
MP</c:v>
                </c:pt>
              </c:strCache>
            </c:strRef>
          </c:cat>
          <c:val>
            <c:numRef>
              <c:f>Sheet1!$B$2:$M$2</c:f>
              <c:numCache>
                <c:formatCode>General</c:formatCode>
                <c:ptCount val="12"/>
                <c:pt idx="0">
                  <c:v>6.2</c:v>
                </c:pt>
                <c:pt idx="1">
                  <c:v>3.8</c:v>
                </c:pt>
                <c:pt idx="2">
                  <c:v>8</c:v>
                </c:pt>
                <c:pt idx="3">
                  <c:v>6.3</c:v>
                </c:pt>
                <c:pt idx="4">
                  <c:v>6.4</c:v>
                </c:pt>
                <c:pt idx="5">
                  <c:v>6.9</c:v>
                </c:pt>
                <c:pt idx="6">
                  <c:v>12.8</c:v>
                </c:pt>
                <c:pt idx="7">
                  <c:v>6.7</c:v>
                </c:pt>
                <c:pt idx="8">
                  <c:v>15.6</c:v>
                </c:pt>
                <c:pt idx="9">
                  <c:v>11.9</c:v>
                </c:pt>
                <c:pt idx="10">
                  <c:v>2.2000000000000002</c:v>
                </c:pt>
                <c:pt idx="11">
                  <c:v>2.8</c:v>
                </c:pt>
              </c:numCache>
            </c:numRef>
          </c:val>
          <c:extLst>
            <c:ext xmlns:c16="http://schemas.microsoft.com/office/drawing/2014/chart" uri="{C3380CC4-5D6E-409C-BE32-E72D297353CC}">
              <c16:uniqueId val="{00000002-17CF-4462-82E6-67DAB25A5537}"/>
            </c:ext>
          </c:extLst>
        </c:ser>
        <c:dLbls>
          <c:showLegendKey val="0"/>
          <c:showVal val="0"/>
          <c:showCatName val="0"/>
          <c:showSerName val="0"/>
          <c:showPercent val="0"/>
          <c:showBubbleSize val="0"/>
        </c:dLbls>
        <c:gapWidth val="52"/>
        <c:axId val="324715000"/>
        <c:axId val="324714608"/>
      </c:barChart>
      <c:catAx>
        <c:axId val="324715000"/>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324714608"/>
        <c:crosses val="autoZero"/>
        <c:auto val="0"/>
        <c:lblAlgn val="ctr"/>
        <c:lblOffset val="100"/>
        <c:tickLblSkip val="1"/>
        <c:tickMarkSkip val="1"/>
        <c:noMultiLvlLbl val="0"/>
      </c:catAx>
      <c:valAx>
        <c:axId val="324714608"/>
        <c:scaling>
          <c:orientation val="minMax"/>
          <c:max val="16"/>
          <c:min val="0"/>
        </c:scaling>
        <c:delete val="0"/>
        <c:axPos val="l"/>
        <c:title>
          <c:tx>
            <c:rich>
              <a:bodyPr rot="-5400000" vert="horz"/>
              <a:lstStyle/>
              <a:p>
                <a:pPr>
                  <a:defRPr sz="1200"/>
                </a:pPr>
                <a:r>
                  <a:rPr lang="en-US" sz="1200" dirty="0"/>
                  <a:t>Percent</a:t>
                </a:r>
              </a:p>
            </c:rich>
          </c:tx>
          <c:overlay val="0"/>
        </c:title>
        <c:numFmt formatCode="General" sourceLinked="0"/>
        <c:majorTickMark val="out"/>
        <c:minorTickMark val="none"/>
        <c:tickLblPos val="nextTo"/>
        <c:txPr>
          <a:bodyPr/>
          <a:lstStyle/>
          <a:p>
            <a:pPr>
              <a:defRPr sz="1200"/>
            </a:pPr>
            <a:endParaRPr lang="en-US"/>
          </a:p>
        </c:txPr>
        <c:crossAx val="324715000"/>
        <c:crosses val="autoZero"/>
        <c:crossBetween val="between"/>
        <c:majorUnit val="4"/>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13131147924E-2"/>
          <c:y val="2.4032399175909502E-2"/>
          <c:w val="0.896993738171453"/>
          <c:h val="0.86734061468123003"/>
        </c:manualLayout>
      </c:layout>
      <c:barChart>
        <c:barDir val="col"/>
        <c:grouping val="clustered"/>
        <c:varyColors val="0"/>
        <c:ser>
          <c:idx val="0"/>
          <c:order val="0"/>
          <c:tx>
            <c:strRef>
              <c:f>Sheet1!$B$1</c:f>
              <c:strCache>
                <c:ptCount val="1"/>
                <c:pt idx="0">
                  <c:v>Costs ($000s)</c:v>
                </c:pt>
              </c:strCache>
            </c:strRef>
          </c:tx>
          <c:spPr>
            <a:solidFill>
              <a:schemeClr val="accent1"/>
            </a:solidFill>
          </c:spPr>
          <c:invertIfNegative val="0"/>
          <c:dPt>
            <c:idx val="23"/>
            <c:invertIfNegative val="0"/>
            <c:bubble3D val="0"/>
            <c:extLst>
              <c:ext xmlns:c16="http://schemas.microsoft.com/office/drawing/2014/chart" uri="{C3380CC4-5D6E-409C-BE32-E72D297353CC}">
                <c16:uniqueId val="{00000000-AC74-493F-90D3-7BC3CBDAB987}"/>
              </c:ext>
            </c:extLst>
          </c:dPt>
          <c:dPt>
            <c:idx val="25"/>
            <c:invertIfNegative val="0"/>
            <c:bubble3D val="0"/>
            <c:extLst>
              <c:ext xmlns:c16="http://schemas.microsoft.com/office/drawing/2014/chart" uri="{C3380CC4-5D6E-409C-BE32-E72D297353CC}">
                <c16:uniqueId val="{00000001-AC74-493F-90D3-7BC3CBDAB987}"/>
              </c:ext>
            </c:extLst>
          </c:dPt>
          <c:dPt>
            <c:idx val="26"/>
            <c:invertIfNegative val="0"/>
            <c:bubble3D val="0"/>
            <c:spPr>
              <a:solidFill>
                <a:srgbClr val="337DBE"/>
              </a:solidFill>
            </c:spPr>
            <c:extLst>
              <c:ext xmlns:c16="http://schemas.microsoft.com/office/drawing/2014/chart" uri="{C3380CC4-5D6E-409C-BE32-E72D297353CC}">
                <c16:uniqueId val="{00000003-AC74-493F-90D3-7BC3CBDAB987}"/>
              </c:ext>
            </c:extLst>
          </c:dPt>
          <c:dLbls>
            <c:dLbl>
              <c:idx val="6"/>
              <c:layout>
                <c:manualLayout>
                  <c:x val="-5.4400954147029602E-17"/>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7E-4C3E-AC5C-A2B2ECC39D57}"/>
                </c:ext>
              </c:extLst>
            </c:dLbl>
            <c:dLbl>
              <c:idx val="7"/>
              <c:layout>
                <c:manualLayout>
                  <c:x val="0"/>
                  <c:y val="1.43369175627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7E-4C3E-AC5C-A2B2ECC39D57}"/>
                </c:ext>
              </c:extLst>
            </c:dLbl>
            <c:dLbl>
              <c:idx val="10"/>
              <c:layout>
                <c:manualLayout>
                  <c:x val="-5.4400954147029602E-17"/>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7E-4C3E-AC5C-A2B2ECC39D57}"/>
                </c:ext>
              </c:extLst>
            </c:dLbl>
            <c:dLbl>
              <c:idx val="20"/>
              <c:layout>
                <c:manualLayout>
                  <c:x val="0"/>
                  <c:y val="3.5842293906810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7E-4C3E-AC5C-A2B2ECC39D57}"/>
                </c:ext>
              </c:extLst>
            </c:dLbl>
            <c:dLbl>
              <c:idx val="22"/>
              <c:layout>
                <c:manualLayout>
                  <c:x val="0"/>
                  <c:y val="7.1684587813620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7E-4C3E-AC5C-A2B2ECC39D57}"/>
                </c:ext>
              </c:extLst>
            </c:dLbl>
            <c:dLbl>
              <c:idx val="23"/>
              <c:layout>
                <c:manualLayout>
                  <c:x val="-1.08801908294058E-16"/>
                  <c:y val="-7.1684587813620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4-493F-90D3-7BC3CBDAB987}"/>
                </c:ext>
              </c:extLst>
            </c:dLbl>
            <c:dLbl>
              <c:idx val="24"/>
              <c:layout>
                <c:manualLayout>
                  <c:x val="1.08801908294058E-16"/>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7E-4C3E-AC5C-A2B2ECC39D57}"/>
                </c:ext>
              </c:extLst>
            </c:dLbl>
            <c:dLbl>
              <c:idx val="25"/>
              <c:layout>
                <c:manualLayout>
                  <c:x val="0"/>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4-493F-90D3-7BC3CBDAB987}"/>
                </c:ext>
              </c:extLst>
            </c:dLbl>
            <c:dLbl>
              <c:idx val="26"/>
              <c:layout>
                <c:manualLayout>
                  <c:x val="1.48367952522266E-3"/>
                  <c:y val="1.0752688172042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74-493F-90D3-7BC3CBDAB987}"/>
                </c:ext>
              </c:extLst>
            </c:dLbl>
            <c:spPr>
              <a:noFill/>
              <a:ln>
                <a:noFill/>
              </a:ln>
              <a:effectLst/>
            </c:spPr>
            <c:txPr>
              <a:bodyPr rot="0" vert="horz"/>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strCache>
            </c:strRef>
          </c:cat>
          <c:val>
            <c:numRef>
              <c:f>Sheet1!$B$2:$B$29</c:f>
              <c:numCache>
                <c:formatCode>"$"#,##0.0</c:formatCode>
                <c:ptCount val="28"/>
                <c:pt idx="0">
                  <c:v>14.4</c:v>
                </c:pt>
                <c:pt idx="1">
                  <c:v>5</c:v>
                </c:pt>
                <c:pt idx="2">
                  <c:v>8.1999999999999993</c:v>
                </c:pt>
                <c:pt idx="3">
                  <c:v>38.9</c:v>
                </c:pt>
                <c:pt idx="4">
                  <c:v>9.1</c:v>
                </c:pt>
                <c:pt idx="5">
                  <c:v>27.2</c:v>
                </c:pt>
                <c:pt idx="6">
                  <c:v>13</c:v>
                </c:pt>
                <c:pt idx="7">
                  <c:v>11.3</c:v>
                </c:pt>
                <c:pt idx="8">
                  <c:v>3.9</c:v>
                </c:pt>
                <c:pt idx="9">
                  <c:v>14.8</c:v>
                </c:pt>
                <c:pt idx="10">
                  <c:v>11.9</c:v>
                </c:pt>
                <c:pt idx="11">
                  <c:v>6.3</c:v>
                </c:pt>
                <c:pt idx="12">
                  <c:v>35.799999999999997</c:v>
                </c:pt>
                <c:pt idx="13">
                  <c:v>7.8</c:v>
                </c:pt>
                <c:pt idx="14">
                  <c:v>16.8</c:v>
                </c:pt>
                <c:pt idx="15">
                  <c:v>34.700000000000003</c:v>
                </c:pt>
                <c:pt idx="16">
                  <c:v>75.7</c:v>
                </c:pt>
                <c:pt idx="17">
                  <c:v>10.9</c:v>
                </c:pt>
                <c:pt idx="18">
                  <c:v>7.7</c:v>
                </c:pt>
                <c:pt idx="19">
                  <c:v>30.1</c:v>
                </c:pt>
                <c:pt idx="20">
                  <c:v>11.8</c:v>
                </c:pt>
                <c:pt idx="21">
                  <c:v>14.9</c:v>
                </c:pt>
                <c:pt idx="22">
                  <c:v>34.6</c:v>
                </c:pt>
                <c:pt idx="23">
                  <c:v>36.1</c:v>
                </c:pt>
                <c:pt idx="24">
                  <c:v>13.1</c:v>
                </c:pt>
                <c:pt idx="25">
                  <c:v>15.5</c:v>
                </c:pt>
                <c:pt idx="26">
                  <c:v>15</c:v>
                </c:pt>
                <c:pt idx="27">
                  <c:v>13.5</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324709120"/>
        <c:axId val="324709904"/>
      </c:barChart>
      <c:catAx>
        <c:axId val="324709120"/>
        <c:scaling>
          <c:orientation val="minMax"/>
        </c:scaling>
        <c:delete val="0"/>
        <c:axPos val="b"/>
        <c:numFmt formatCode="General" sourceLinked="0"/>
        <c:majorTickMark val="out"/>
        <c:minorTickMark val="none"/>
        <c:tickLblPos val="low"/>
        <c:crossAx val="324709904"/>
        <c:crosses val="autoZero"/>
        <c:auto val="1"/>
        <c:lblAlgn val="ctr"/>
        <c:lblOffset val="100"/>
        <c:noMultiLvlLbl val="0"/>
      </c:catAx>
      <c:valAx>
        <c:axId val="324709904"/>
        <c:scaling>
          <c:orientation val="minMax"/>
          <c:max val="90"/>
          <c:min val="0"/>
        </c:scaling>
        <c:delete val="0"/>
        <c:axPos val="l"/>
        <c:title>
          <c:tx>
            <c:rich>
              <a:bodyPr rot="-5400000" vert="horz"/>
              <a:lstStyle/>
              <a:p>
                <a:pPr>
                  <a:defRPr/>
                </a:pPr>
                <a:r>
                  <a:rPr lang="en-US" dirty="0"/>
                  <a:t>Billions ($2015)</a:t>
                </a:r>
              </a:p>
            </c:rich>
          </c:tx>
          <c:layout>
            <c:manualLayout>
              <c:xMode val="edge"/>
              <c:yMode val="edge"/>
              <c:x val="5.9198813056379803E-3"/>
              <c:y val="0.32499496009741102"/>
            </c:manualLayout>
          </c:layout>
          <c:overlay val="0"/>
        </c:title>
        <c:numFmt formatCode="&quot;$&quot;#,##0" sourceLinked="0"/>
        <c:majorTickMark val="out"/>
        <c:minorTickMark val="none"/>
        <c:tickLblPos val="nextTo"/>
        <c:crossAx val="324709120"/>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extLst>
              <c:ext xmlns:c16="http://schemas.microsoft.com/office/drawing/2014/chart" uri="{C3380CC4-5D6E-409C-BE32-E72D297353CC}">
                <c16:uniqueId val="{00000001-1D36-4722-88D5-2DE47070DE5E}"/>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0-649C-42F9-94C1-F9AB38C6E1C7}"/>
              </c:ext>
            </c:extLst>
          </c:dPt>
          <c:dPt>
            <c:idx val="3"/>
            <c:invertIfNegative val="0"/>
            <c:bubble3D val="0"/>
            <c:extLst>
              <c:ext xmlns:c16="http://schemas.microsoft.com/office/drawing/2014/chart" uri="{C3380CC4-5D6E-409C-BE32-E72D297353CC}">
                <c16:uniqueId val="{00000003-1D36-4722-88D5-2DE47070DE5E}"/>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1-649C-42F9-94C1-F9AB38C6E1C7}"/>
              </c:ext>
            </c:extLst>
          </c:dPt>
          <c:dPt>
            <c:idx val="5"/>
            <c:invertIfNegative val="0"/>
            <c:bubble3D val="0"/>
            <c:extLst>
              <c:ext xmlns:c16="http://schemas.microsoft.com/office/drawing/2014/chart" uri="{C3380CC4-5D6E-409C-BE32-E72D297353CC}">
                <c16:uniqueId val="{00000005-1D36-4722-88D5-2DE47070DE5E}"/>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4-4197-40D8-9CF4-E77F2DEC11B2}"/>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7-1D36-4722-88D5-2DE47070DE5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Texas</c:v>
                </c:pt>
                <c:pt idx="1">
                  <c:v>Nebraska</c:v>
                </c:pt>
                <c:pt idx="2">
                  <c:v>Missouri</c:v>
                </c:pt>
                <c:pt idx="3">
                  <c:v>Arkansas</c:v>
                </c:pt>
                <c:pt idx="4">
                  <c:v>Illinois</c:v>
                </c:pt>
                <c:pt idx="5">
                  <c:v>Virginia</c:v>
                </c:pt>
                <c:pt idx="6">
                  <c:v>Kansas</c:v>
                </c:pt>
                <c:pt idx="7">
                  <c:v>Indiana</c:v>
                </c:pt>
                <c:pt idx="8">
                  <c:v>Montana</c:v>
                </c:pt>
                <c:pt idx="9">
                  <c:v>New York</c:v>
                </c:pt>
              </c:strCache>
            </c:strRef>
          </c:cat>
          <c:val>
            <c:numRef>
              <c:f>Sheet1!$B$2:$B$11</c:f>
              <c:numCache>
                <c:formatCode>_(* #,##0_);_(* \(#,##0\);_(* "-"??_);_(@_)</c:formatCode>
                <c:ptCount val="10"/>
                <c:pt idx="0">
                  <c:v>7600</c:v>
                </c:pt>
                <c:pt idx="1">
                  <c:v>550</c:v>
                </c:pt>
                <c:pt idx="2">
                  <c:v>440</c:v>
                </c:pt>
                <c:pt idx="3">
                  <c:v>410</c:v>
                </c:pt>
                <c:pt idx="4">
                  <c:v>360</c:v>
                </c:pt>
                <c:pt idx="5">
                  <c:v>340</c:v>
                </c:pt>
                <c:pt idx="6">
                  <c:v>290</c:v>
                </c:pt>
                <c:pt idx="7">
                  <c:v>280</c:v>
                </c:pt>
                <c:pt idx="8">
                  <c:v>260</c:v>
                </c:pt>
                <c:pt idx="9">
                  <c:v>250</c:v>
                </c:pt>
              </c:numCache>
            </c:numRef>
          </c:val>
          <c:extLst>
            <c:ext xmlns:c16="http://schemas.microsoft.com/office/drawing/2014/chart" uri="{C3380CC4-5D6E-409C-BE32-E72D297353CC}">
              <c16:uniqueId val="{00000008-1D36-4722-88D5-2DE47070DE5E}"/>
            </c:ext>
          </c:extLst>
        </c:ser>
        <c:dLbls>
          <c:showLegendKey val="0"/>
          <c:showVal val="0"/>
          <c:showCatName val="0"/>
          <c:showSerName val="0"/>
          <c:showPercent val="0"/>
          <c:showBubbleSize val="0"/>
        </c:dLbls>
        <c:gapWidth val="25"/>
        <c:axId val="315687896"/>
        <c:axId val="315682800"/>
      </c:barChart>
      <c:catAx>
        <c:axId val="315687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5682800"/>
        <c:crosses val="autoZero"/>
        <c:auto val="1"/>
        <c:lblAlgn val="ctr"/>
        <c:lblOffset val="100"/>
        <c:noMultiLvlLbl val="0"/>
      </c:catAx>
      <c:valAx>
        <c:axId val="315682800"/>
        <c:scaling>
          <c:orientation val="minMax"/>
        </c:scaling>
        <c:delete val="0"/>
        <c:axPos val="t"/>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5687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00000000000001"/>
          <c:y val="5.2910052910052898E-3"/>
          <c:w val="0.75600000000000001"/>
          <c:h val="1"/>
        </c:manualLayout>
      </c:layout>
      <c:doughnutChart>
        <c:varyColors val="1"/>
        <c:ser>
          <c:idx val="0"/>
          <c:order val="0"/>
          <c:tx>
            <c:strRef>
              <c:f>Sheet1!$A$2</c:f>
              <c:strCache>
                <c:ptCount val="1"/>
                <c:pt idx="0">
                  <c:v>Rating</c:v>
                </c:pt>
              </c:strCache>
            </c:strRef>
          </c:tx>
          <c:spPr>
            <a:ln w="9525">
              <a:solidFill>
                <a:schemeClr val="bg2"/>
              </a:solidFill>
            </a:ln>
          </c:spPr>
          <c:dPt>
            <c:idx val="0"/>
            <c:bubble3D val="0"/>
            <c:extLst>
              <c:ext xmlns:c16="http://schemas.microsoft.com/office/drawing/2014/chart" uri="{C3380CC4-5D6E-409C-BE32-E72D297353CC}">
                <c16:uniqueId val="{00000000-4075-443C-9779-23809A0BC4C7}"/>
              </c:ext>
            </c:extLst>
          </c:dPt>
          <c:dPt>
            <c:idx val="1"/>
            <c:bubble3D val="0"/>
            <c:spPr>
              <a:solidFill>
                <a:srgbClr val="F69322"/>
              </a:solidFill>
              <a:ln w="9525">
                <a:solidFill>
                  <a:schemeClr val="bg2"/>
                </a:solidFill>
              </a:ln>
            </c:spPr>
            <c:extLst>
              <c:ext xmlns:c16="http://schemas.microsoft.com/office/drawing/2014/chart" uri="{C3380CC4-5D6E-409C-BE32-E72D297353CC}">
                <c16:uniqueId val="{00000002-4075-443C-9779-23809A0BC4C7}"/>
              </c:ext>
            </c:extLst>
          </c:dPt>
          <c:dPt>
            <c:idx val="2"/>
            <c:bubble3D val="0"/>
            <c:extLst>
              <c:ext xmlns:c16="http://schemas.microsoft.com/office/drawing/2014/chart" uri="{C3380CC4-5D6E-409C-BE32-E72D297353CC}">
                <c16:uniqueId val="{00000003-4075-443C-9779-23809A0BC4C7}"/>
              </c:ext>
            </c:extLst>
          </c:dPt>
          <c:dPt>
            <c:idx val="3"/>
            <c:bubble3D val="0"/>
            <c:extLst>
              <c:ext xmlns:c16="http://schemas.microsoft.com/office/drawing/2014/chart" uri="{C3380CC4-5D6E-409C-BE32-E72D297353CC}">
                <c16:uniqueId val="{00000004-4075-443C-9779-23809A0BC4C7}"/>
              </c:ext>
            </c:extLst>
          </c:dPt>
          <c:dPt>
            <c:idx val="4"/>
            <c:bubble3D val="0"/>
            <c:spPr>
              <a:solidFill>
                <a:srgbClr val="9A9A9A"/>
              </a:solidFill>
              <a:ln w="9525">
                <a:solidFill>
                  <a:schemeClr val="bg2"/>
                </a:solidFill>
              </a:ln>
            </c:spPr>
            <c:extLst>
              <c:ext xmlns:c16="http://schemas.microsoft.com/office/drawing/2014/chart" uri="{C3380CC4-5D6E-409C-BE32-E72D297353CC}">
                <c16:uniqueId val="{00000006-4075-443C-9779-23809A0BC4C7}"/>
              </c:ext>
            </c:extLst>
          </c:dPt>
          <c:dPt>
            <c:idx val="5"/>
            <c:bubble3D val="0"/>
            <c:spPr>
              <a:solidFill>
                <a:srgbClr val="D34D27"/>
              </a:solidFill>
              <a:ln w="9525">
                <a:solidFill>
                  <a:schemeClr val="bg2"/>
                </a:solidFill>
              </a:ln>
            </c:spPr>
            <c:extLst>
              <c:ext xmlns:c16="http://schemas.microsoft.com/office/drawing/2014/chart" uri="{C3380CC4-5D6E-409C-BE32-E72D297353CC}">
                <c16:uniqueId val="{00000008-4075-443C-9779-23809A0BC4C7}"/>
              </c:ext>
            </c:extLst>
          </c:dPt>
          <c:dPt>
            <c:idx val="6"/>
            <c:bubble3D val="0"/>
            <c:spPr>
              <a:solidFill>
                <a:schemeClr val="accent1">
                  <a:lumMod val="60000"/>
                  <a:lumOff val="40000"/>
                </a:schemeClr>
              </a:solidFill>
              <a:ln w="9525">
                <a:solidFill>
                  <a:schemeClr val="bg2"/>
                </a:solidFill>
              </a:ln>
            </c:spPr>
            <c:extLst>
              <c:ext xmlns:c16="http://schemas.microsoft.com/office/drawing/2014/chart" uri="{C3380CC4-5D6E-409C-BE32-E72D297353CC}">
                <c16:uniqueId val="{0000000A-4075-443C-9779-23809A0BC4C7}"/>
              </c:ext>
            </c:extLst>
          </c:dPt>
          <c:dPt>
            <c:idx val="7"/>
            <c:bubble3D val="0"/>
            <c:spPr>
              <a:solidFill>
                <a:schemeClr val="accent2">
                  <a:lumMod val="60000"/>
                  <a:lumOff val="40000"/>
                </a:schemeClr>
              </a:solidFill>
              <a:ln w="9525">
                <a:solidFill>
                  <a:schemeClr val="bg2"/>
                </a:solidFill>
              </a:ln>
            </c:spPr>
            <c:extLst>
              <c:ext xmlns:c16="http://schemas.microsoft.com/office/drawing/2014/chart" uri="{C3380CC4-5D6E-409C-BE32-E72D297353CC}">
                <c16:uniqueId val="{0000000C-4075-443C-9779-23809A0BC4C7}"/>
              </c:ext>
            </c:extLst>
          </c:dPt>
          <c:dPt>
            <c:idx val="8"/>
            <c:bubble3D val="0"/>
            <c:extLst>
              <c:ext xmlns:c16="http://schemas.microsoft.com/office/drawing/2014/chart" uri="{C3380CC4-5D6E-409C-BE32-E72D297353CC}">
                <c16:uniqueId val="{0000000D-4075-443C-9779-23809A0BC4C7}"/>
              </c:ext>
            </c:extLst>
          </c:dPt>
          <c:dLbls>
            <c:dLbl>
              <c:idx val="0"/>
              <c:numFmt formatCode="0.0%" sourceLinked="0"/>
              <c:spPr/>
              <c:txPr>
                <a:bodyPr/>
                <a:lstStyle/>
                <a:p>
                  <a:pPr>
                    <a:defRPr sz="1400">
                      <a:solidFill>
                        <a:schemeClr val="bg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0-4075-443C-9779-23809A0BC4C7}"/>
                </c:ext>
              </c:extLst>
            </c:dLbl>
            <c:dLbl>
              <c:idx val="1"/>
              <c:layout>
                <c:manualLayout>
                  <c:x val="0"/>
                  <c:y val="2.3499863688454699E-2"/>
                </c:manualLayout>
              </c:layout>
              <c:numFmt formatCode="0.0%" sourceLinked="0"/>
              <c:spPr/>
              <c:txPr>
                <a:bodyPr/>
                <a:lstStyle/>
                <a:p>
                  <a:pPr>
                    <a:defRPr sz="14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075-443C-9779-23809A0BC4C7}"/>
                </c:ext>
              </c:extLst>
            </c:dLbl>
            <c:dLbl>
              <c:idx val="2"/>
              <c:numFmt formatCode="0.0%" sourceLinked="0"/>
              <c:spPr/>
              <c:txPr>
                <a:bodyPr/>
                <a:lstStyle/>
                <a:p>
                  <a:pPr>
                    <a:defRPr sz="1400">
                      <a:solidFill>
                        <a:schemeClr val="bg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3-4075-443C-9779-23809A0BC4C7}"/>
                </c:ext>
              </c:extLst>
            </c:dLbl>
            <c:dLbl>
              <c:idx val="3"/>
              <c:layout>
                <c:manualLayout>
                  <c:x val="-9.6313712721727198E-3"/>
                  <c:y val="3.9166439480757898E-3"/>
                </c:manualLayout>
              </c:layout>
              <c:numFmt formatCode="0.0%" sourceLinked="0"/>
              <c:spPr/>
              <c:txPr>
                <a:bodyPr/>
                <a:lstStyle/>
                <a:p>
                  <a:pPr>
                    <a:defRPr sz="14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4075-443C-9779-23809A0BC4C7}"/>
                </c:ext>
              </c:extLst>
            </c:dLbl>
            <c:dLbl>
              <c:idx val="4"/>
              <c:layout>
                <c:manualLayout>
                  <c:x val="-9.6313712721726903E-3"/>
                  <c:y val="-3.916643948075820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4075-443C-9779-23809A0BC4C7}"/>
                </c:ext>
              </c:extLst>
            </c:dLbl>
            <c:dLbl>
              <c:idx val="5"/>
              <c:layout>
                <c:manualLayout>
                  <c:x val="-2.5279189690742002E-7"/>
                  <c:y val="-1.17499318442274E-2"/>
                </c:manualLayout>
              </c:layout>
              <c:numFmt formatCode="0.0%" sourceLinked="0"/>
              <c:spPr/>
              <c:txPr>
                <a:bodyPr/>
                <a:lstStyle/>
                <a:p>
                  <a:pPr>
                    <a:defRPr sz="1400">
                      <a:solidFill>
                        <a:schemeClr val="bg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8-4075-443C-9779-23809A0BC4C7}"/>
                </c:ext>
              </c:extLst>
            </c:dLbl>
            <c:dLbl>
              <c:idx val="6"/>
              <c:layout>
                <c:manualLayout>
                  <c:x val="-2.24731996350696E-2"/>
                  <c:y val="-1.958321974037889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4075-443C-9779-23809A0BC4C7}"/>
                </c:ext>
              </c:extLst>
            </c:dLbl>
            <c:dLbl>
              <c:idx val="7"/>
              <c:layout>
                <c:manualLayout>
                  <c:x val="0"/>
                  <c:y val="-6.6582947117288405E-2"/>
                </c:manualLayout>
              </c:layout>
              <c:numFmt formatCode="0.0%" sourceLinked="0"/>
              <c:spPr>
                <a:noFill/>
                <a:ln>
                  <a:noFill/>
                </a:ln>
                <a:effectLst/>
              </c:spPr>
              <c:txPr>
                <a:bodyPr/>
                <a:lstStyle/>
                <a:p>
                  <a:pPr>
                    <a:defRPr sz="1400">
                      <a:solidFill>
                        <a:schemeClr val="bg2"/>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4075-443C-9779-23809A0BC4C7}"/>
                </c:ext>
              </c:extLst>
            </c:dLbl>
            <c:numFmt formatCode="0.0%" sourceLinked="0"/>
            <c:spPr>
              <a:noFill/>
              <a:ln>
                <a:noFill/>
              </a:ln>
              <a:effectLst/>
            </c:spPr>
            <c:txPr>
              <a:bodyPr/>
              <a:lstStyle/>
              <a:p>
                <a:pPr>
                  <a:defRPr sz="1400">
                    <a:latin typeface="+mn-lt"/>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Sheet1!$B$1:$I$1</c:f>
              <c:strCache>
                <c:ptCount val="8"/>
                <c:pt idx="0">
                  <c:v>Hurricane &amp; Tropical Storms</c:v>
                </c:pt>
                <c:pt idx="1">
                  <c:v>Events Involving Tornado</c:v>
                </c:pt>
                <c:pt idx="2">
                  <c:v>Winter Storm</c:v>
                </c:pt>
                <c:pt idx="3">
                  <c:v>Terrorism</c:v>
                </c:pt>
                <c:pt idx="4">
                  <c:v>Geological</c:v>
                </c:pt>
                <c:pt idx="5">
                  <c:v>Wind/Hail/Flood</c:v>
                </c:pt>
                <c:pt idx="6">
                  <c:v>Fires</c:v>
                </c:pt>
                <c:pt idx="7">
                  <c:v>Other</c:v>
                </c:pt>
              </c:strCache>
            </c:strRef>
          </c:cat>
          <c:val>
            <c:numRef>
              <c:f>Sheet1!$B$2:$I$2</c:f>
              <c:numCache>
                <c:formatCode>"$"#,##0.0_);[Red]\("$"#,##0.0\)</c:formatCode>
                <c:ptCount val="8"/>
                <c:pt idx="0">
                  <c:v>161.19999999999999</c:v>
                </c:pt>
                <c:pt idx="1">
                  <c:v>154.9</c:v>
                </c:pt>
                <c:pt idx="2">
                  <c:v>26.9</c:v>
                </c:pt>
                <c:pt idx="3">
                  <c:v>24.5</c:v>
                </c:pt>
                <c:pt idx="4">
                  <c:v>0.5</c:v>
                </c:pt>
                <c:pt idx="5">
                  <c:v>21.4</c:v>
                </c:pt>
                <c:pt idx="6">
                  <c:v>6</c:v>
                </c:pt>
                <c:pt idx="7">
                  <c:v>0.22</c:v>
                </c:pt>
              </c:numCache>
            </c:numRef>
          </c:val>
          <c:extLst>
            <c:ext xmlns:c16="http://schemas.microsoft.com/office/drawing/2014/chart" uri="{C3380CC4-5D6E-409C-BE32-E72D297353CC}">
              <c16:uniqueId val="{0000000F-4075-443C-9779-23809A0BC4C7}"/>
            </c:ext>
          </c:extLst>
        </c:ser>
        <c:dLbls>
          <c:showLegendKey val="0"/>
          <c:showVal val="1"/>
          <c:showCatName val="1"/>
          <c:showSerName val="0"/>
          <c:showPercent val="0"/>
          <c:showBubbleSize val="0"/>
          <c:separator>
</c:separator>
          <c:showLeaderLines val="0"/>
        </c:dLbls>
        <c:firstSliceAng val="320"/>
        <c:holeSize val="50"/>
      </c:doughnutChart>
      <c:spPr>
        <a:noFill/>
        <a:ln w="25313">
          <a:noFill/>
        </a:ln>
      </c:spPr>
    </c:plotArea>
    <c:plotVisOnly val="1"/>
    <c:dispBlanksAs val="zero"/>
    <c:showDLblsOverMax val="0"/>
  </c:chart>
  <c:spPr>
    <a:noFill/>
    <a:ln>
      <a:noFill/>
    </a:ln>
  </c:spPr>
  <c:txPr>
    <a:bodyPr/>
    <a:lstStyle/>
    <a:p>
      <a:pPr>
        <a:defRPr sz="747"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29363875405107E-2"/>
          <c:y val="4.8288023171562125E-2"/>
          <c:w val="0.89219094704715651"/>
          <c:h val="0.85559943443429898"/>
        </c:manualLayout>
      </c:layout>
      <c:barChart>
        <c:barDir val="col"/>
        <c:grouping val="clustered"/>
        <c:varyColors val="0"/>
        <c:ser>
          <c:idx val="4"/>
          <c:order val="0"/>
          <c:tx>
            <c:strRef>
              <c:f>Sheet1!$A$2</c:f>
              <c:strCache>
                <c:ptCount val="1"/>
                <c:pt idx="0">
                  <c:v>YoY pm change</c:v>
                </c:pt>
              </c:strCache>
            </c:strRef>
          </c:tx>
          <c:spPr>
            <a:solidFill>
              <a:schemeClr val="accent1"/>
            </a:solidFill>
          </c:spPr>
          <c:invertIfNegative val="0"/>
          <c:dLbls>
            <c:dLbl>
              <c:idx val="1"/>
              <c:numFmt formatCode="#,##0" sourceLinked="0"/>
              <c:spPr>
                <a:noFill/>
                <a:ln>
                  <a:noFill/>
                </a:ln>
                <a:effectLst/>
              </c:spPr>
              <c:txPr>
                <a:bodyPr rot="0" vert="horz" anchorCtr="0"/>
                <a:lstStyle/>
                <a:p>
                  <a:pPr algn="ctr">
                    <a:defRPr sz="10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9B3-4A17-8B53-E797DCAAA0A3}"/>
                </c:ext>
              </c:extLst>
            </c:dLbl>
            <c:dLbl>
              <c:idx val="51"/>
              <c:tx>
                <c:rich>
                  <a:bodyPr/>
                  <a:lstStyle/>
                  <a:p>
                    <a:r>
                      <a:rPr lang="en-US"/>
                      <a:t>&lt;1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A0-4D00-A962-321756C33D35}"/>
                </c:ext>
              </c:extLst>
            </c:dLbl>
            <c:numFmt formatCode="#,##0" sourceLinked="0"/>
            <c:spPr>
              <a:noFill/>
              <a:ln>
                <a:noFill/>
              </a:ln>
              <a:effectLst/>
            </c:spPr>
            <c:txPr>
              <a:bodyPr rot="0" vert="horz"/>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Sheet1!$B$1:$BA$1</c:f>
              <c:strCache>
                <c:ptCount val="52"/>
                <c:pt idx="0">
                  <c:v>2003:Q2</c:v>
                </c:pt>
                <c:pt idx="1">
                  <c:v>2003:Q3</c:v>
                </c:pt>
                <c:pt idx="2">
                  <c:v>2003:Q4</c:v>
                </c:pt>
                <c:pt idx="3">
                  <c:v>2004:Q1</c:v>
                </c:pt>
                <c:pt idx="4">
                  <c:v>2004:Q2</c:v>
                </c:pt>
                <c:pt idx="5">
                  <c:v>2004:Q3</c:v>
                </c:pt>
                <c:pt idx="6">
                  <c:v>2004:Q4</c:v>
                </c:pt>
                <c:pt idx="7">
                  <c:v>2005:Q1</c:v>
                </c:pt>
                <c:pt idx="8">
                  <c:v>2005:Q2</c:v>
                </c:pt>
                <c:pt idx="9">
                  <c:v>2005:Q3</c:v>
                </c:pt>
                <c:pt idx="10">
                  <c:v>2005:Q4</c:v>
                </c:pt>
                <c:pt idx="11">
                  <c:v>2006:Q1</c:v>
                </c:pt>
                <c:pt idx="12">
                  <c:v>2006:Q2</c:v>
                </c:pt>
                <c:pt idx="13">
                  <c:v>2006:Q3</c:v>
                </c:pt>
                <c:pt idx="14">
                  <c:v>2006:Q4</c:v>
                </c:pt>
                <c:pt idx="15">
                  <c:v>2007:Q1</c:v>
                </c:pt>
                <c:pt idx="16">
                  <c:v>2007:Q2</c:v>
                </c:pt>
                <c:pt idx="17">
                  <c:v>2007:Q3</c:v>
                </c:pt>
                <c:pt idx="18">
                  <c:v>2007:Q4</c:v>
                </c:pt>
                <c:pt idx="19">
                  <c:v>2008:Q1</c:v>
                </c:pt>
                <c:pt idx="20">
                  <c:v>2008:Q2</c:v>
                </c:pt>
                <c:pt idx="21">
                  <c:v>2008:Q3</c:v>
                </c:pt>
                <c:pt idx="22">
                  <c:v>2008:Q4</c:v>
                </c:pt>
                <c:pt idx="23">
                  <c:v>2009:Q1</c:v>
                </c:pt>
                <c:pt idx="24">
                  <c:v>2009:Q2</c:v>
                </c:pt>
                <c:pt idx="25">
                  <c:v>2009:Q3</c:v>
                </c:pt>
                <c:pt idx="26">
                  <c:v>2009:Q4</c:v>
                </c:pt>
                <c:pt idx="27">
                  <c:v>2010:Q1</c:v>
                </c:pt>
                <c:pt idx="28">
                  <c:v>2010:Q2</c:v>
                </c:pt>
                <c:pt idx="29">
                  <c:v>2010:Q3</c:v>
                </c:pt>
                <c:pt idx="30">
                  <c:v>2010:Q4</c:v>
                </c:pt>
                <c:pt idx="31">
                  <c:v>2011:Q1</c:v>
                </c:pt>
                <c:pt idx="32">
                  <c:v>2011:Q2</c:v>
                </c:pt>
                <c:pt idx="33">
                  <c:v>2011:Q3</c:v>
                </c:pt>
                <c:pt idx="34">
                  <c:v>2011:Q4</c:v>
                </c:pt>
                <c:pt idx="35">
                  <c:v>2012:Q1</c:v>
                </c:pt>
                <c:pt idx="36">
                  <c:v>2012:Q2</c:v>
                </c:pt>
                <c:pt idx="37">
                  <c:v>2012:Q3</c:v>
                </c:pt>
                <c:pt idx="38">
                  <c:v>2012:Q4</c:v>
                </c:pt>
                <c:pt idx="39">
                  <c:v>2013:Q1</c:v>
                </c:pt>
                <c:pt idx="40">
                  <c:v>2013:Q1</c:v>
                </c:pt>
                <c:pt idx="41">
                  <c:v>2013:Q3</c:v>
                </c:pt>
                <c:pt idx="42">
                  <c:v>2013:Q4</c:v>
                </c:pt>
                <c:pt idx="43">
                  <c:v>2014:Q1</c:v>
                </c:pt>
                <c:pt idx="44">
                  <c:v>2014:Q2</c:v>
                </c:pt>
                <c:pt idx="45">
                  <c:v>2014:Q3</c:v>
                </c:pt>
                <c:pt idx="46">
                  <c:v>2014:Q4</c:v>
                </c:pt>
                <c:pt idx="47">
                  <c:v>2015:Q1</c:v>
                </c:pt>
                <c:pt idx="48">
                  <c:v>2015:Q2</c:v>
                </c:pt>
                <c:pt idx="49">
                  <c:v>2015:Q3</c:v>
                </c:pt>
                <c:pt idx="50">
                  <c:v>2015:Q4</c:v>
                </c:pt>
                <c:pt idx="51">
                  <c:v>2016:Q1</c:v>
                </c:pt>
              </c:strCache>
            </c:strRef>
          </c:cat>
          <c:val>
            <c:numRef>
              <c:f>Sheet1!$B$2:$BA$2</c:f>
              <c:numCache>
                <c:formatCode>0.00</c:formatCode>
                <c:ptCount val="52"/>
                <c:pt idx="0">
                  <c:v>13</c:v>
                </c:pt>
                <c:pt idx="1">
                  <c:v>12</c:v>
                </c:pt>
                <c:pt idx="2">
                  <c:v>9</c:v>
                </c:pt>
                <c:pt idx="3">
                  <c:v>5</c:v>
                </c:pt>
                <c:pt idx="4">
                  <c:v>3</c:v>
                </c:pt>
                <c:pt idx="5">
                  <c:v>0</c:v>
                </c:pt>
                <c:pt idx="6">
                  <c:v>-1</c:v>
                </c:pt>
                <c:pt idx="7">
                  <c:v>-1</c:v>
                </c:pt>
                <c:pt idx="8">
                  <c:v>-2</c:v>
                </c:pt>
                <c:pt idx="9">
                  <c:v>-2</c:v>
                </c:pt>
                <c:pt idx="10">
                  <c:v>-2</c:v>
                </c:pt>
                <c:pt idx="11">
                  <c:v>-2</c:v>
                </c:pt>
                <c:pt idx="12">
                  <c:v>-1</c:v>
                </c:pt>
                <c:pt idx="13">
                  <c:v>-1</c:v>
                </c:pt>
                <c:pt idx="14">
                  <c:v>-3</c:v>
                </c:pt>
                <c:pt idx="15">
                  <c:v>-4</c:v>
                </c:pt>
                <c:pt idx="16">
                  <c:v>-5</c:v>
                </c:pt>
                <c:pt idx="17">
                  <c:v>-5</c:v>
                </c:pt>
                <c:pt idx="18">
                  <c:v>-6</c:v>
                </c:pt>
                <c:pt idx="19">
                  <c:v>-6</c:v>
                </c:pt>
                <c:pt idx="20">
                  <c:v>-5</c:v>
                </c:pt>
                <c:pt idx="21">
                  <c:v>-4</c:v>
                </c:pt>
                <c:pt idx="22">
                  <c:v>-3</c:v>
                </c:pt>
                <c:pt idx="23">
                  <c:v>-1</c:v>
                </c:pt>
                <c:pt idx="24">
                  <c:v>1</c:v>
                </c:pt>
                <c:pt idx="25">
                  <c:v>0</c:v>
                </c:pt>
                <c:pt idx="26">
                  <c:v>0</c:v>
                </c:pt>
                <c:pt idx="27">
                  <c:v>-1</c:v>
                </c:pt>
                <c:pt idx="28">
                  <c:v>-1</c:v>
                </c:pt>
                <c:pt idx="29">
                  <c:v>-1</c:v>
                </c:pt>
                <c:pt idx="30">
                  <c:v>-1</c:v>
                </c:pt>
                <c:pt idx="31">
                  <c:v>1</c:v>
                </c:pt>
                <c:pt idx="32">
                  <c:v>2</c:v>
                </c:pt>
                <c:pt idx="33">
                  <c:v>2</c:v>
                </c:pt>
                <c:pt idx="34">
                  <c:v>3</c:v>
                </c:pt>
                <c:pt idx="35">
                  <c:v>5</c:v>
                </c:pt>
                <c:pt idx="36">
                  <c:v>6</c:v>
                </c:pt>
                <c:pt idx="37">
                  <c:v>6</c:v>
                </c:pt>
                <c:pt idx="38">
                  <c:v>7.0000000000000009</c:v>
                </c:pt>
                <c:pt idx="39">
                  <c:v>7.0000000000000009</c:v>
                </c:pt>
                <c:pt idx="40">
                  <c:v>6</c:v>
                </c:pt>
                <c:pt idx="41">
                  <c:v>6</c:v>
                </c:pt>
                <c:pt idx="42">
                  <c:v>5</c:v>
                </c:pt>
                <c:pt idx="43">
                  <c:v>4</c:v>
                </c:pt>
                <c:pt idx="44">
                  <c:v>3</c:v>
                </c:pt>
                <c:pt idx="45">
                  <c:v>3</c:v>
                </c:pt>
                <c:pt idx="46">
                  <c:v>2</c:v>
                </c:pt>
                <c:pt idx="47">
                  <c:v>2</c:v>
                </c:pt>
                <c:pt idx="48">
                  <c:v>1</c:v>
                </c:pt>
                <c:pt idx="49">
                  <c:v>1</c:v>
                </c:pt>
                <c:pt idx="50">
                  <c:v>1</c:v>
                </c:pt>
                <c:pt idx="51">
                  <c:v>0.5</c:v>
                </c:pt>
              </c:numCache>
            </c:numRef>
          </c:val>
          <c:extLst>
            <c:ext xmlns:c16="http://schemas.microsoft.com/office/drawing/2014/chart" uri="{C3380CC4-5D6E-409C-BE32-E72D297353CC}">
              <c16:uniqueId val="{00000000-AB51-4DB0-8D53-3218608B0DD2}"/>
            </c:ext>
          </c:extLst>
        </c:ser>
        <c:dLbls>
          <c:showLegendKey val="0"/>
          <c:showVal val="1"/>
          <c:showCatName val="0"/>
          <c:showSerName val="0"/>
          <c:showPercent val="0"/>
          <c:showBubbleSize val="0"/>
        </c:dLbls>
        <c:gapWidth val="33"/>
        <c:axId val="226602592"/>
        <c:axId val="226604552"/>
      </c:barChart>
      <c:dateAx>
        <c:axId val="226602592"/>
        <c:scaling>
          <c:orientation val="minMax"/>
        </c:scaling>
        <c:delete val="0"/>
        <c:axPos val="b"/>
        <c:numFmt formatCode="General" sourceLinked="1"/>
        <c:majorTickMark val="out"/>
        <c:minorTickMark val="none"/>
        <c:tickLblPos val="low"/>
        <c:txPr>
          <a:bodyPr rot="0" vert="horz"/>
          <a:lstStyle/>
          <a:p>
            <a:pPr>
              <a:defRPr/>
            </a:pPr>
            <a:endParaRPr lang="en-US"/>
          </a:p>
        </c:txPr>
        <c:crossAx val="226604552"/>
        <c:crosses val="autoZero"/>
        <c:auto val="0"/>
        <c:lblOffset val="200"/>
        <c:baseTimeUnit val="days"/>
        <c:majorUnit val="6"/>
        <c:minorUnit val="1"/>
      </c:dateAx>
      <c:valAx>
        <c:axId val="226604552"/>
        <c:scaling>
          <c:orientation val="minMax"/>
          <c:max val="20"/>
          <c:min val="-10"/>
        </c:scaling>
        <c:delete val="0"/>
        <c:axPos val="l"/>
        <c:numFmt formatCode="#,##0&quot;%&quot;" sourceLinked="0"/>
        <c:majorTickMark val="out"/>
        <c:minorTickMark val="none"/>
        <c:tickLblPos val="nextTo"/>
        <c:txPr>
          <a:bodyPr rot="0" vert="horz"/>
          <a:lstStyle/>
          <a:p>
            <a:pPr>
              <a:defRPr/>
            </a:pPr>
            <a:endParaRPr lang="en-US"/>
          </a:p>
        </c:txPr>
        <c:crossAx val="22660259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17803756720896E-2"/>
          <c:y val="5.46737444983392E-2"/>
          <c:w val="0.886175575397667"/>
          <c:h val="0.83679604162953203"/>
        </c:manualLayout>
      </c:layout>
      <c:lineChart>
        <c:grouping val="standard"/>
        <c:varyColors val="0"/>
        <c:ser>
          <c:idx val="0"/>
          <c:order val="0"/>
          <c:tx>
            <c:strRef>
              <c:f>Sheet1!$A$2</c:f>
              <c:strCache>
                <c:ptCount val="1"/>
                <c:pt idx="0">
                  <c:v>US P/C Insurers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Lbls>
            <c:dLbl>
              <c:idx val="0"/>
              <c:layout>
                <c:manualLayout>
                  <c:x val="-2.3459814345245199E-2"/>
                  <c:y val="5.1048262345947198E-2"/>
                </c:manualLayout>
              </c:layou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04-43F8-BF0D-5081219D1D17}"/>
                </c:ext>
              </c:extLst>
            </c:dLbl>
            <c:dLbl>
              <c:idx val="1"/>
              <c:delete val="1"/>
              <c:extLst>
                <c:ext xmlns:c15="http://schemas.microsoft.com/office/drawing/2012/chart" uri="{CE6537A1-D6FC-4f65-9D91-7224C49458BB}"/>
                <c:ext xmlns:c16="http://schemas.microsoft.com/office/drawing/2014/chart" uri="{C3380CC4-5D6E-409C-BE32-E72D297353CC}">
                  <c16:uniqueId val="{00000003-D104-43F8-BF0D-5081219D1D17}"/>
                </c:ext>
              </c:extLst>
            </c:dLbl>
            <c:dLbl>
              <c:idx val="2"/>
              <c:spPr/>
              <c:txPr>
                <a:bodyPr/>
                <a:lstStyle/>
                <a:p>
                  <a:pPr>
                    <a:defRPr sz="1600" b="1">
                      <a:solidFill>
                        <a:srgbClr val="00B05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6E84-40EE-9E11-21D7CFCFBD5F}"/>
                </c:ext>
              </c:extLst>
            </c:dLbl>
            <c:dLbl>
              <c:idx val="3"/>
              <c:delete val="1"/>
              <c:extLst>
                <c:ext xmlns:c15="http://schemas.microsoft.com/office/drawing/2012/chart" uri="{CE6537A1-D6FC-4f65-9D91-7224C49458BB}"/>
                <c:ext xmlns:c16="http://schemas.microsoft.com/office/drawing/2014/chart" uri="{C3380CC4-5D6E-409C-BE32-E72D297353CC}">
                  <c16:uniqueId val="{00000005-D104-43F8-BF0D-5081219D1D17}"/>
                </c:ext>
              </c:extLst>
            </c:dLbl>
            <c:dLbl>
              <c:idx val="4"/>
              <c:delete val="1"/>
              <c:extLst>
                <c:ext xmlns:c15="http://schemas.microsoft.com/office/drawing/2012/chart" uri="{CE6537A1-D6FC-4f65-9D91-7224C49458BB}"/>
                <c:ext xmlns:c16="http://schemas.microsoft.com/office/drawing/2014/chart" uri="{C3380CC4-5D6E-409C-BE32-E72D297353CC}">
                  <c16:uniqueId val="{00000006-D104-43F8-BF0D-5081219D1D17}"/>
                </c:ext>
              </c:extLst>
            </c:dLbl>
            <c:dLbl>
              <c:idx val="5"/>
              <c:delete val="1"/>
              <c:extLst>
                <c:ext xmlns:c15="http://schemas.microsoft.com/office/drawing/2012/chart" uri="{CE6537A1-D6FC-4f65-9D91-7224C49458BB}"/>
                <c:ext xmlns:c16="http://schemas.microsoft.com/office/drawing/2014/chart" uri="{C3380CC4-5D6E-409C-BE32-E72D297353CC}">
                  <c16:uniqueId val="{00000007-D104-43F8-BF0D-5081219D1D17}"/>
                </c:ext>
              </c:extLst>
            </c:dLbl>
            <c:dLbl>
              <c:idx val="6"/>
              <c:delete val="1"/>
              <c:extLst>
                <c:ext xmlns:c15="http://schemas.microsoft.com/office/drawing/2012/chart" uri="{CE6537A1-D6FC-4f65-9D91-7224C49458BB}"/>
                <c:ext xmlns:c16="http://schemas.microsoft.com/office/drawing/2014/chart" uri="{C3380CC4-5D6E-409C-BE32-E72D297353CC}">
                  <c16:uniqueId val="{00000008-D104-43F8-BF0D-5081219D1D17}"/>
                </c:ext>
              </c:extLst>
            </c:dLbl>
            <c:dLbl>
              <c:idx val="7"/>
              <c:delete val="1"/>
              <c:extLst>
                <c:ext xmlns:c15="http://schemas.microsoft.com/office/drawing/2012/chart" uri="{CE6537A1-D6FC-4f65-9D91-7224C49458BB}"/>
                <c:ext xmlns:c16="http://schemas.microsoft.com/office/drawing/2014/chart" uri="{C3380CC4-5D6E-409C-BE32-E72D297353CC}">
                  <c16:uniqueId val="{00000009-D104-43F8-BF0D-5081219D1D17}"/>
                </c:ext>
              </c:extLst>
            </c:dLbl>
            <c:dLbl>
              <c:idx val="8"/>
              <c:delete val="1"/>
              <c:extLst>
                <c:ext xmlns:c15="http://schemas.microsoft.com/office/drawing/2012/chart" uri="{CE6537A1-D6FC-4f65-9D91-7224C49458BB}"/>
                <c:ext xmlns:c16="http://schemas.microsoft.com/office/drawing/2014/chart" uri="{C3380CC4-5D6E-409C-BE32-E72D297353CC}">
                  <c16:uniqueId val="{0000000A-D104-43F8-BF0D-5081219D1D17}"/>
                </c:ext>
              </c:extLst>
            </c:dLbl>
            <c:dLbl>
              <c:idx val="9"/>
              <c:layout>
                <c:manualLayout>
                  <c:x val="-3.8639209093772199E-2"/>
                  <c:y val="4.5360433672304003E-2"/>
                </c:manualLayout>
              </c:layou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04-43F8-BF0D-5081219D1D17}"/>
                </c:ext>
              </c:extLst>
            </c:dLbl>
            <c:dLbl>
              <c:idx val="10"/>
              <c:delete val="1"/>
              <c:extLst>
                <c:ext xmlns:c15="http://schemas.microsoft.com/office/drawing/2012/chart" uri="{CE6537A1-D6FC-4f65-9D91-7224C49458BB}"/>
                <c:ext xmlns:c16="http://schemas.microsoft.com/office/drawing/2014/chart" uri="{C3380CC4-5D6E-409C-BE32-E72D297353CC}">
                  <c16:uniqueId val="{0000000C-D104-43F8-BF0D-5081219D1D17}"/>
                </c:ext>
              </c:extLst>
            </c:dLbl>
            <c:dLbl>
              <c:idx val="11"/>
              <c:delete val="1"/>
              <c:extLst>
                <c:ext xmlns:c15="http://schemas.microsoft.com/office/drawing/2012/chart" uri="{CE6537A1-D6FC-4f65-9D91-7224C49458BB}"/>
                <c:ext xmlns:c16="http://schemas.microsoft.com/office/drawing/2014/chart" uri="{C3380CC4-5D6E-409C-BE32-E72D297353CC}">
                  <c16:uniqueId val="{0000000D-D104-43F8-BF0D-5081219D1D17}"/>
                </c:ext>
              </c:extLst>
            </c:dLbl>
            <c:dLbl>
              <c:idx val="12"/>
              <c:spPr/>
              <c:txPr>
                <a:bodyPr/>
                <a:lstStyle/>
                <a:p>
                  <a:pPr>
                    <a:defRPr sz="1600" b="1">
                      <a:solidFill>
                        <a:srgbClr val="00B05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6E84-40EE-9E11-21D7CFCFBD5F}"/>
                </c:ext>
              </c:extLst>
            </c:dLbl>
            <c:dLbl>
              <c:idx val="13"/>
              <c:delete val="1"/>
              <c:extLst>
                <c:ext xmlns:c15="http://schemas.microsoft.com/office/drawing/2012/chart" uri="{CE6537A1-D6FC-4f65-9D91-7224C49458BB}"/>
                <c:ext xmlns:c16="http://schemas.microsoft.com/office/drawing/2014/chart" uri="{C3380CC4-5D6E-409C-BE32-E72D297353CC}">
                  <c16:uniqueId val="{0000000F-D104-43F8-BF0D-5081219D1D17}"/>
                </c:ext>
              </c:extLst>
            </c:dLbl>
            <c:dLbl>
              <c:idx val="14"/>
              <c:delete val="1"/>
              <c:extLst>
                <c:ext xmlns:c15="http://schemas.microsoft.com/office/drawing/2012/chart" uri="{CE6537A1-D6FC-4f65-9D91-7224C49458BB}"/>
                <c:ext xmlns:c16="http://schemas.microsoft.com/office/drawing/2014/chart" uri="{C3380CC4-5D6E-409C-BE32-E72D297353CC}">
                  <c16:uniqueId val="{00000010-D104-43F8-BF0D-5081219D1D17}"/>
                </c:ext>
              </c:extLst>
            </c:dLbl>
            <c:dLbl>
              <c:idx val="15"/>
              <c:delete val="1"/>
              <c:extLst>
                <c:ext xmlns:c15="http://schemas.microsoft.com/office/drawing/2012/chart" uri="{CE6537A1-D6FC-4f65-9D91-7224C49458BB}"/>
                <c:ext xmlns:c16="http://schemas.microsoft.com/office/drawing/2014/chart" uri="{C3380CC4-5D6E-409C-BE32-E72D297353CC}">
                  <c16:uniqueId val="{00000011-D104-43F8-BF0D-5081219D1D17}"/>
                </c:ext>
              </c:extLst>
            </c:dLbl>
            <c:dLbl>
              <c:idx val="16"/>
              <c:delete val="1"/>
              <c:extLst>
                <c:ext xmlns:c15="http://schemas.microsoft.com/office/drawing/2012/chart" uri="{CE6537A1-D6FC-4f65-9D91-7224C49458BB}"/>
                <c:ext xmlns:c16="http://schemas.microsoft.com/office/drawing/2014/chart" uri="{C3380CC4-5D6E-409C-BE32-E72D297353CC}">
                  <c16:uniqueId val="{00000012-D104-43F8-BF0D-5081219D1D17}"/>
                </c:ext>
              </c:extLst>
            </c:dLbl>
            <c:dLbl>
              <c:idx val="17"/>
              <c:layout>
                <c:manualLayout>
                  <c:x val="-3.8639209093772199E-2"/>
                  <c:y val="4.5360433672304003E-2"/>
                </c:manualLayout>
              </c:layou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FB-4A8B-8A2F-0E1ECFEFC1D7}"/>
                </c:ext>
              </c:extLst>
            </c:dLbl>
            <c:dLbl>
              <c:idx val="18"/>
              <c:delete val="1"/>
              <c:extLst>
                <c:ext xmlns:c15="http://schemas.microsoft.com/office/drawing/2012/chart" uri="{CE6537A1-D6FC-4f65-9D91-7224C49458BB}"/>
                <c:ext xmlns:c16="http://schemas.microsoft.com/office/drawing/2014/chart" uri="{C3380CC4-5D6E-409C-BE32-E72D297353CC}">
                  <c16:uniqueId val="{00000001-AFFB-4A8B-8A2F-0E1ECFEFC1D7}"/>
                </c:ext>
              </c:extLst>
            </c:dLbl>
            <c:dLbl>
              <c:idx val="19"/>
              <c:delete val="1"/>
              <c:extLst>
                <c:ext xmlns:c15="http://schemas.microsoft.com/office/drawing/2012/chart" uri="{CE6537A1-D6FC-4f65-9D91-7224C49458BB}"/>
                <c:ext xmlns:c16="http://schemas.microsoft.com/office/drawing/2014/chart" uri="{C3380CC4-5D6E-409C-BE32-E72D297353CC}">
                  <c16:uniqueId val="{00000013-D104-43F8-BF0D-5081219D1D17}"/>
                </c:ext>
              </c:extLst>
            </c:dLbl>
            <c:dLbl>
              <c:idx val="20"/>
              <c:delete val="1"/>
              <c:extLst>
                <c:ext xmlns:c15="http://schemas.microsoft.com/office/drawing/2012/chart" uri="{CE6537A1-D6FC-4f65-9D91-7224C49458BB}"/>
                <c:ext xmlns:c16="http://schemas.microsoft.com/office/drawing/2014/chart" uri="{C3380CC4-5D6E-409C-BE32-E72D297353CC}">
                  <c16:uniqueId val="{00000014-D104-43F8-BF0D-5081219D1D17}"/>
                </c:ext>
              </c:extLst>
            </c:dLbl>
            <c:dLbl>
              <c:idx val="21"/>
              <c:delete val="1"/>
              <c:extLst>
                <c:ext xmlns:c15="http://schemas.microsoft.com/office/drawing/2012/chart" uri="{CE6537A1-D6FC-4f65-9D91-7224C49458BB}"/>
                <c:ext xmlns:c16="http://schemas.microsoft.com/office/drawing/2014/chart" uri="{C3380CC4-5D6E-409C-BE32-E72D297353CC}">
                  <c16:uniqueId val="{00000015-D104-43F8-BF0D-5081219D1D17}"/>
                </c:ext>
              </c:extLst>
            </c:dLbl>
            <c:dLbl>
              <c:idx val="22"/>
              <c:spPr/>
              <c:txPr>
                <a:bodyPr/>
                <a:lstStyle/>
                <a:p>
                  <a:pPr>
                    <a:defRPr sz="1600" b="1">
                      <a:solidFill>
                        <a:srgbClr val="00B05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6E84-40EE-9E11-21D7CFCFBD5F}"/>
                </c:ext>
              </c:extLst>
            </c:dLbl>
            <c:dLbl>
              <c:idx val="23"/>
              <c:delete val="1"/>
              <c:extLst>
                <c:ext xmlns:c15="http://schemas.microsoft.com/office/drawing/2012/chart" uri="{CE6537A1-D6FC-4f65-9D91-7224C49458BB}"/>
                <c:ext xmlns:c16="http://schemas.microsoft.com/office/drawing/2014/chart" uri="{C3380CC4-5D6E-409C-BE32-E72D297353CC}">
                  <c16:uniqueId val="{00000017-D104-43F8-BF0D-5081219D1D17}"/>
                </c:ext>
              </c:extLst>
            </c:dLbl>
            <c:dLbl>
              <c:idx val="24"/>
              <c:delete val="1"/>
              <c:extLst>
                <c:ext xmlns:c15="http://schemas.microsoft.com/office/drawing/2012/chart" uri="{CE6537A1-D6FC-4f65-9D91-7224C49458BB}"/>
                <c:ext xmlns:c16="http://schemas.microsoft.com/office/drawing/2014/chart" uri="{C3380CC4-5D6E-409C-BE32-E72D297353CC}">
                  <c16:uniqueId val="{00000018-D104-43F8-BF0D-5081219D1D17}"/>
                </c:ext>
              </c:extLst>
            </c:dLbl>
            <c:dLbl>
              <c:idx val="25"/>
              <c:delete val="1"/>
              <c:extLst>
                <c:ext xmlns:c15="http://schemas.microsoft.com/office/drawing/2012/chart" uri="{CE6537A1-D6FC-4f65-9D91-7224C49458BB}"/>
                <c:ext xmlns:c16="http://schemas.microsoft.com/office/drawing/2014/chart" uri="{C3380CC4-5D6E-409C-BE32-E72D297353CC}">
                  <c16:uniqueId val="{00000019-D104-43F8-BF0D-5081219D1D17}"/>
                </c:ext>
              </c:extLst>
            </c:dLbl>
            <c:dLbl>
              <c:idx val="26"/>
              <c:layout>
                <c:manualLayout>
                  <c:x val="-4.2176008070179002E-2"/>
                  <c:y val="3.96726049986608E-2"/>
                </c:manualLayout>
              </c:layout>
              <c:spPr/>
              <c:txPr>
                <a:bodyPr/>
                <a:lstStyle/>
                <a:p>
                  <a:pPr>
                    <a:defRPr sz="1600" b="1">
                      <a:solidFill>
                        <a:schemeClr val="accent6"/>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104-43F8-BF0D-5081219D1D17}"/>
                </c:ext>
              </c:extLst>
            </c:dLbl>
            <c:dLbl>
              <c:idx val="27"/>
              <c:delete val="1"/>
              <c:extLst>
                <c:ext xmlns:c15="http://schemas.microsoft.com/office/drawing/2012/chart" uri="{CE6537A1-D6FC-4f65-9D91-7224C49458BB}"/>
                <c:ext xmlns:c16="http://schemas.microsoft.com/office/drawing/2014/chart" uri="{C3380CC4-5D6E-409C-BE32-E72D297353CC}">
                  <c16:uniqueId val="{0000001B-D104-43F8-BF0D-5081219D1D17}"/>
                </c:ext>
              </c:extLst>
            </c:dLbl>
            <c:dLbl>
              <c:idx val="28"/>
              <c:delete val="1"/>
              <c:extLst>
                <c:ext xmlns:c15="http://schemas.microsoft.com/office/drawing/2012/chart" uri="{CE6537A1-D6FC-4f65-9D91-7224C49458BB}"/>
                <c:ext xmlns:c16="http://schemas.microsoft.com/office/drawing/2014/chart" uri="{C3380CC4-5D6E-409C-BE32-E72D297353CC}">
                  <c16:uniqueId val="{0000001C-D104-43F8-BF0D-5081219D1D17}"/>
                </c:ext>
              </c:extLst>
            </c:dLbl>
            <c:dLbl>
              <c:idx val="29"/>
              <c:delete val="1"/>
              <c:extLst>
                <c:ext xmlns:c15="http://schemas.microsoft.com/office/drawing/2012/chart" uri="{CE6537A1-D6FC-4f65-9D91-7224C49458BB}"/>
                <c:ext xmlns:c16="http://schemas.microsoft.com/office/drawing/2014/chart" uri="{C3380CC4-5D6E-409C-BE32-E72D297353CC}">
                  <c16:uniqueId val="{0000001D-D104-43F8-BF0D-5081219D1D17}"/>
                </c:ext>
              </c:extLst>
            </c:dLbl>
            <c:dLbl>
              <c:idx val="30"/>
              <c:delete val="1"/>
              <c:extLst>
                <c:ext xmlns:c15="http://schemas.microsoft.com/office/drawing/2012/chart" uri="{CE6537A1-D6FC-4f65-9D91-7224C49458BB}"/>
                <c:ext xmlns:c16="http://schemas.microsoft.com/office/drawing/2014/chart" uri="{C3380CC4-5D6E-409C-BE32-E72D297353CC}">
                  <c16:uniqueId val="{0000001E-D104-43F8-BF0D-5081219D1D17}"/>
                </c:ext>
              </c:extLst>
            </c:dLbl>
            <c:dLbl>
              <c:idx val="31"/>
              <c:spPr/>
              <c:txPr>
                <a:bodyPr/>
                <a:lstStyle/>
                <a:p>
                  <a:pPr>
                    <a:defRPr sz="1600" b="1">
                      <a:solidFill>
                        <a:srgbClr val="00B05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6E84-40EE-9E11-21D7CFCFBD5F}"/>
                </c:ext>
              </c:extLst>
            </c:dLbl>
            <c:dLbl>
              <c:idx val="32"/>
              <c:delete val="1"/>
              <c:extLst>
                <c:ext xmlns:c15="http://schemas.microsoft.com/office/drawing/2012/chart" uri="{CE6537A1-D6FC-4f65-9D91-7224C49458BB}"/>
                <c:ext xmlns:c16="http://schemas.microsoft.com/office/drawing/2014/chart" uri="{C3380CC4-5D6E-409C-BE32-E72D297353CC}">
                  <c16:uniqueId val="{00000020-D104-43F8-BF0D-5081219D1D17}"/>
                </c:ext>
              </c:extLst>
            </c:dLbl>
            <c:dLbl>
              <c:idx val="33"/>
              <c:delete val="1"/>
              <c:extLst>
                <c:ext xmlns:c15="http://schemas.microsoft.com/office/drawing/2012/chart" uri="{CE6537A1-D6FC-4f65-9D91-7224C49458BB}"/>
                <c:ext xmlns:c16="http://schemas.microsoft.com/office/drawing/2014/chart" uri="{C3380CC4-5D6E-409C-BE32-E72D297353CC}">
                  <c16:uniqueId val="{00000021-D104-43F8-BF0D-5081219D1D17}"/>
                </c:ext>
              </c:extLst>
            </c:dLbl>
            <c:dLbl>
              <c:idx val="34"/>
              <c:delete val="1"/>
              <c:extLst>
                <c:ext xmlns:c15="http://schemas.microsoft.com/office/drawing/2012/chart" uri="{CE6537A1-D6FC-4f65-9D91-7224C49458BB}"/>
                <c:ext xmlns:c16="http://schemas.microsoft.com/office/drawing/2014/chart" uri="{C3380CC4-5D6E-409C-BE32-E72D297353CC}">
                  <c16:uniqueId val="{00000022-D104-43F8-BF0D-5081219D1D17}"/>
                </c:ext>
              </c:extLst>
            </c:dLbl>
            <c:dLbl>
              <c:idx val="35"/>
              <c:delete val="1"/>
              <c:extLst>
                <c:ext xmlns:c15="http://schemas.microsoft.com/office/drawing/2012/chart" uri="{CE6537A1-D6FC-4f65-9D91-7224C49458BB}"/>
                <c:ext xmlns:c16="http://schemas.microsoft.com/office/drawing/2014/chart" uri="{C3380CC4-5D6E-409C-BE32-E72D297353CC}">
                  <c16:uniqueId val="{00000023-D104-43F8-BF0D-5081219D1D17}"/>
                </c:ext>
              </c:extLst>
            </c:dLbl>
            <c:dLbl>
              <c:idx val="36"/>
              <c:delete val="1"/>
              <c:extLst>
                <c:ext xmlns:c15="http://schemas.microsoft.com/office/drawing/2012/chart" uri="{CE6537A1-D6FC-4f65-9D91-7224C49458BB}"/>
                <c:ext xmlns:c16="http://schemas.microsoft.com/office/drawing/2014/chart" uri="{C3380CC4-5D6E-409C-BE32-E72D297353CC}">
                  <c16:uniqueId val="{00000024-D104-43F8-BF0D-5081219D1D17}"/>
                </c:ext>
              </c:extLst>
            </c:dLbl>
            <c:dLbl>
              <c:idx val="37"/>
              <c:delete val="1"/>
              <c:extLst>
                <c:ext xmlns:c15="http://schemas.microsoft.com/office/drawing/2012/chart" uri="{CE6537A1-D6FC-4f65-9D91-7224C49458BB}"/>
                <c:ext xmlns:c16="http://schemas.microsoft.com/office/drawing/2014/chart" uri="{C3380CC4-5D6E-409C-BE32-E72D297353CC}">
                  <c16:uniqueId val="{00000025-D104-43F8-BF0D-5081219D1D17}"/>
                </c:ext>
              </c:extLst>
            </c:dLbl>
            <c:dLbl>
              <c:idx val="38"/>
              <c:layout>
                <c:manualLayout>
                  <c:x val="-4.2100111096436403E-2"/>
                  <c:y val="-5.7447069603795697E-2"/>
                </c:manualLayout>
              </c:layout>
              <c:spPr/>
              <c:txPr>
                <a:bodyPr/>
                <a:lstStyle/>
                <a:p>
                  <a:pPr>
                    <a:defRPr sz="1600" b="1">
                      <a:solidFill>
                        <a:schemeClr val="accent2"/>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104-43F8-BF0D-5081219D1D17}"/>
                </c:ext>
              </c:extLst>
            </c:dLbl>
            <c:dLbl>
              <c:idx val="39"/>
              <c:layout>
                <c:manualLayout>
                  <c:x val="-2.2669290590388701E-2"/>
                  <c:y val="3.9672604998660897E-2"/>
                </c:manualLayout>
              </c:layout>
              <c:spPr/>
              <c:txPr>
                <a:bodyPr/>
                <a:lstStyle/>
                <a:p>
                  <a:pPr>
                    <a:defRPr sz="1600" b="1">
                      <a:solidFill>
                        <a:schemeClr val="accent2"/>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D104-43F8-BF0D-5081219D1D17}"/>
                </c:ext>
              </c:extLst>
            </c:dLbl>
            <c:dLbl>
              <c:idx val="40"/>
              <c:layout>
                <c:manualLayout>
                  <c:x val="0"/>
                  <c:y val="-4.0383583582866298E-2"/>
                </c:manualLayout>
              </c:layout>
              <c:spPr/>
              <c:txPr>
                <a:bodyPr/>
                <a:lstStyle/>
                <a:p>
                  <a:pPr>
                    <a:defRPr sz="1600" b="1">
                      <a:solidFill>
                        <a:schemeClr val="accent2"/>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104-43F8-BF0D-5081219D1D17}"/>
                </c:ext>
              </c:extLst>
            </c:dLbl>
            <c:spPr>
              <a:noFill/>
              <a:ln>
                <a:noFill/>
              </a:ln>
              <a:effectLst/>
            </c:spPr>
            <c:txPr>
              <a:bodyPr/>
              <a:lstStyle/>
              <a:p>
                <a:pPr>
                  <a:defRPr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Sheet1!$B$1:$BP$1</c:f>
              <c:strCache>
                <c:ptCount val="41"/>
                <c:pt idx="0">
                  <c:v>75</c:v>
                </c:pt>
                <c:pt idx="1">
                  <c:v>76</c:v>
                </c:pt>
                <c:pt idx="2">
                  <c:v>77</c:v>
                </c:pt>
                <c:pt idx="3">
                  <c:v>78</c:v>
                </c:pt>
                <c:pt idx="4">
                  <c:v>79</c:v>
                </c:pt>
                <c:pt idx="5">
                  <c:v>80</c:v>
                </c:pt>
                <c:pt idx="6">
                  <c:v>81</c:v>
                </c:pt>
                <c:pt idx="7">
                  <c:v>82</c:v>
                </c:pt>
                <c:pt idx="8">
                  <c:v>83</c:v>
                </c:pt>
                <c:pt idx="9">
                  <c:v>84</c:v>
                </c:pt>
                <c:pt idx="10">
                  <c:v>85</c:v>
                </c:pt>
                <c:pt idx="11">
                  <c:v>86</c:v>
                </c:pt>
                <c:pt idx="12">
                  <c:v>87</c:v>
                </c:pt>
                <c:pt idx="13">
                  <c:v>88</c:v>
                </c:pt>
                <c:pt idx="14">
                  <c:v>89</c:v>
                </c:pt>
                <c:pt idx="15">
                  <c:v>90</c:v>
                </c:pt>
                <c:pt idx="16">
                  <c:v>91</c:v>
                </c:pt>
                <c:pt idx="17">
                  <c:v>92</c:v>
                </c:pt>
                <c:pt idx="18">
                  <c:v>93</c:v>
                </c:pt>
                <c:pt idx="19">
                  <c:v>94</c:v>
                </c:pt>
                <c:pt idx="20">
                  <c:v>95</c:v>
                </c:pt>
                <c:pt idx="21">
                  <c:v>96</c:v>
                </c:pt>
                <c:pt idx="22">
                  <c:v>97</c:v>
                </c:pt>
                <c:pt idx="23">
                  <c:v>98</c:v>
                </c:pt>
                <c:pt idx="24">
                  <c:v>99</c:v>
                </c:pt>
                <c:pt idx="25">
                  <c:v>00</c:v>
                </c:pt>
                <c:pt idx="26">
                  <c:v>01</c:v>
                </c:pt>
                <c:pt idx="27">
                  <c:v>02</c:v>
                </c:pt>
                <c:pt idx="28">
                  <c:v>03</c:v>
                </c:pt>
                <c:pt idx="29">
                  <c:v>04</c:v>
                </c:pt>
                <c:pt idx="30">
                  <c:v>05</c:v>
                </c:pt>
                <c:pt idx="31">
                  <c:v>06</c:v>
                </c:pt>
                <c:pt idx="32">
                  <c:v>07</c:v>
                </c:pt>
                <c:pt idx="33">
                  <c:v>08</c:v>
                </c:pt>
                <c:pt idx="34">
                  <c:v>09</c:v>
                </c:pt>
                <c:pt idx="35">
                  <c:v>10</c:v>
                </c:pt>
                <c:pt idx="36">
                  <c:v>11</c:v>
                </c:pt>
                <c:pt idx="37">
                  <c:v>12</c:v>
                </c:pt>
                <c:pt idx="38">
                  <c:v>13</c:v>
                </c:pt>
                <c:pt idx="39">
                  <c:v>14</c:v>
                </c:pt>
                <c:pt idx="40">
                  <c:v>15</c:v>
                </c:pt>
              </c:strCache>
            </c:strRef>
          </c:cat>
          <c:val>
            <c:numRef>
              <c:f>Sheet1!$B$2:$BP$2</c:f>
              <c:numCache>
                <c:formatCode>0.0%</c:formatCode>
                <c:ptCount val="41"/>
                <c:pt idx="0">
                  <c:v>2.4E-2</c:v>
                </c:pt>
                <c:pt idx="1">
                  <c:v>0.1</c:v>
                </c:pt>
                <c:pt idx="2">
                  <c:v>0.19</c:v>
                </c:pt>
                <c:pt idx="3">
                  <c:v>0.18099999999999999</c:v>
                </c:pt>
                <c:pt idx="4">
                  <c:v>0.155</c:v>
                </c:pt>
                <c:pt idx="5">
                  <c:v>0.13100000000000001</c:v>
                </c:pt>
                <c:pt idx="6">
                  <c:v>0.11799999999999999</c:v>
                </c:pt>
                <c:pt idx="7">
                  <c:v>8.7999999999999995E-2</c:v>
                </c:pt>
                <c:pt idx="8">
                  <c:v>8.3000000000000004E-2</c:v>
                </c:pt>
                <c:pt idx="9">
                  <c:v>1.7999999999999999E-2</c:v>
                </c:pt>
                <c:pt idx="10">
                  <c:v>0.154</c:v>
                </c:pt>
                <c:pt idx="11">
                  <c:v>0.13600000000000001</c:v>
                </c:pt>
                <c:pt idx="12">
                  <c:v>0.17299999999999999</c:v>
                </c:pt>
                <c:pt idx="13">
                  <c:v>0.14099999999999999</c:v>
                </c:pt>
                <c:pt idx="14">
                  <c:v>0.105</c:v>
                </c:pt>
                <c:pt idx="15">
                  <c:v>8.7999999999999995E-2</c:v>
                </c:pt>
                <c:pt idx="16">
                  <c:v>9.6000000000000002E-2</c:v>
                </c:pt>
                <c:pt idx="17">
                  <c:v>4.4999999999999998E-2</c:v>
                </c:pt>
                <c:pt idx="18">
                  <c:v>0.11</c:v>
                </c:pt>
                <c:pt idx="19">
                  <c:v>5.6000000000000001E-2</c:v>
                </c:pt>
                <c:pt idx="20">
                  <c:v>8.6999999999999994E-2</c:v>
                </c:pt>
                <c:pt idx="21">
                  <c:v>9.2999999999999999E-2</c:v>
                </c:pt>
                <c:pt idx="22">
                  <c:v>0.11600000000000001</c:v>
                </c:pt>
                <c:pt idx="23">
                  <c:v>8.5000000000000006E-2</c:v>
                </c:pt>
                <c:pt idx="24">
                  <c:v>0.06</c:v>
                </c:pt>
                <c:pt idx="25">
                  <c:v>5.8999999999999997E-2</c:v>
                </c:pt>
                <c:pt idx="26">
                  <c:v>-1.2E-2</c:v>
                </c:pt>
                <c:pt idx="27">
                  <c:v>2.1000000000000001E-2</c:v>
                </c:pt>
                <c:pt idx="28">
                  <c:v>8.7999999999999995E-2</c:v>
                </c:pt>
                <c:pt idx="29">
                  <c:v>9.4E-2</c:v>
                </c:pt>
                <c:pt idx="30">
                  <c:v>9.6000000000000002E-2</c:v>
                </c:pt>
                <c:pt idx="31">
                  <c:v>0.127</c:v>
                </c:pt>
                <c:pt idx="32">
                  <c:v>0.109</c:v>
                </c:pt>
                <c:pt idx="33">
                  <c:v>4.3999999999999997E-2</c:v>
                </c:pt>
                <c:pt idx="34">
                  <c:v>7.3999999999999996E-2</c:v>
                </c:pt>
                <c:pt idx="35">
                  <c:v>7.5999999999999998E-2</c:v>
                </c:pt>
                <c:pt idx="36">
                  <c:v>4.7E-2</c:v>
                </c:pt>
                <c:pt idx="37">
                  <c:v>5.8999999999999997E-2</c:v>
                </c:pt>
                <c:pt idx="38">
                  <c:v>9.8000000000000004E-2</c:v>
                </c:pt>
                <c:pt idx="39">
                  <c:v>8.4000000000000005E-2</c:v>
                </c:pt>
                <c:pt idx="40">
                  <c:v>8.4000000000000005E-2</c:v>
                </c:pt>
              </c:numCache>
            </c:numRef>
          </c:val>
          <c:smooth val="1"/>
          <c:extLst>
            <c:ext xmlns:c16="http://schemas.microsoft.com/office/drawing/2014/chart" uri="{C3380CC4-5D6E-409C-BE32-E72D297353CC}">
              <c16:uniqueId val="{00000004-AFFB-4A8B-8A2F-0E1ECFEFC1D7}"/>
            </c:ext>
          </c:extLst>
        </c:ser>
        <c:dLbls>
          <c:showLegendKey val="0"/>
          <c:showVal val="0"/>
          <c:showCatName val="0"/>
          <c:showSerName val="0"/>
          <c:showPercent val="0"/>
          <c:showBubbleSize val="0"/>
        </c:dLbls>
        <c:marker val="1"/>
        <c:smooth val="0"/>
        <c:axId val="234954896"/>
        <c:axId val="234962736"/>
      </c:lineChart>
      <c:catAx>
        <c:axId val="234954896"/>
        <c:scaling>
          <c:orientation val="minMax"/>
        </c:scaling>
        <c:delete val="0"/>
        <c:axPos val="b"/>
        <c:numFmt formatCode="0" sourceLinked="0"/>
        <c:majorTickMark val="out"/>
        <c:minorTickMark val="none"/>
        <c:tickLblPos val="nextTo"/>
        <c:txPr>
          <a:bodyPr rot="0" vert="horz"/>
          <a:lstStyle/>
          <a:p>
            <a:pPr>
              <a:defRPr sz="1400"/>
            </a:pPr>
            <a:endParaRPr lang="en-US"/>
          </a:p>
        </c:txPr>
        <c:crossAx val="234962736"/>
        <c:crossesAt val="-20"/>
        <c:auto val="1"/>
        <c:lblAlgn val="ctr"/>
        <c:lblOffset val="100"/>
        <c:tickLblSkip val="2"/>
        <c:tickMarkSkip val="1"/>
        <c:noMultiLvlLbl val="0"/>
      </c:catAx>
      <c:valAx>
        <c:axId val="234962736"/>
        <c:scaling>
          <c:orientation val="minMax"/>
        </c:scaling>
        <c:delete val="0"/>
        <c:axPos val="l"/>
        <c:title>
          <c:tx>
            <c:rich>
              <a:bodyPr rot="-5400000" vert="horz"/>
              <a:lstStyle/>
              <a:p>
                <a:pPr>
                  <a:defRPr sz="1400"/>
                </a:pPr>
                <a:r>
                  <a:rPr lang="en-US" sz="1400" dirty="0"/>
                  <a:t>ROE</a:t>
                </a:r>
              </a:p>
            </c:rich>
          </c:tx>
          <c:overlay val="0"/>
        </c:title>
        <c:numFmt formatCode="0%" sourceLinked="0"/>
        <c:majorTickMark val="out"/>
        <c:minorTickMark val="none"/>
        <c:tickLblPos val="nextTo"/>
        <c:txPr>
          <a:bodyPr/>
          <a:lstStyle/>
          <a:p>
            <a:pPr>
              <a:defRPr sz="1400"/>
            </a:pPr>
            <a:endParaRPr lang="en-US"/>
          </a:p>
        </c:txPr>
        <c:crossAx val="234954896"/>
        <c:crossesAt val="1"/>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59234832295556E-2"/>
          <c:y val="4.9462567839210811E-2"/>
          <c:w val="0.90102414045354795"/>
          <c:h val="0.85357361663210385"/>
        </c:manualLayout>
      </c:layout>
      <c:lineChart>
        <c:grouping val="standard"/>
        <c:varyColors val="0"/>
        <c:ser>
          <c:idx val="0"/>
          <c:order val="0"/>
          <c:marker>
            <c:symbol val="none"/>
          </c:marker>
          <c:cat>
            <c:strRef>
              <c:f>Sheet1!$A$1:$FZ$1</c:f>
              <c:strCache>
                <c:ptCount val="182"/>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pt idx="170">
                  <c:v>Sep-15</c:v>
                </c:pt>
                <c:pt idx="171">
                  <c:v>15-Oct</c:v>
                </c:pt>
                <c:pt idx="172">
                  <c:v>15-Nov</c:v>
                </c:pt>
                <c:pt idx="173">
                  <c:v>15-Dec</c:v>
                </c:pt>
                <c:pt idx="174">
                  <c:v>16-Jan</c:v>
                </c:pt>
                <c:pt idx="175">
                  <c:v>16-Feb</c:v>
                </c:pt>
                <c:pt idx="176">
                  <c:v>16-Mar</c:v>
                </c:pt>
                <c:pt idx="177">
                  <c:v>16-Apr</c:v>
                </c:pt>
                <c:pt idx="178">
                  <c:v>16-May</c:v>
                </c:pt>
                <c:pt idx="179">
                  <c:v>16-Jun</c:v>
                </c:pt>
                <c:pt idx="180">
                  <c:v>16-Jul</c:v>
                </c:pt>
                <c:pt idx="181">
                  <c:v>16-Aug</c:v>
                </c:pt>
              </c:strCache>
            </c:strRef>
          </c:cat>
          <c:val>
            <c:numRef>
              <c:f>Sheet1!$A$2:$FZ$2</c:f>
              <c:numCache>
                <c:formatCode>0</c:formatCode>
                <c:ptCount val="182"/>
                <c:pt idx="0">
                  <c:v>14.000000000000002</c:v>
                </c:pt>
                <c:pt idx="1">
                  <c:v>11</c:v>
                </c:pt>
                <c:pt idx="2">
                  <c:v>13</c:v>
                </c:pt>
                <c:pt idx="3">
                  <c:v>16</c:v>
                </c:pt>
                <c:pt idx="4">
                  <c:v>19</c:v>
                </c:pt>
                <c:pt idx="5">
                  <c:v>22</c:v>
                </c:pt>
                <c:pt idx="6">
                  <c:v>25</c:v>
                </c:pt>
                <c:pt idx="7">
                  <c:v>31</c:v>
                </c:pt>
                <c:pt idx="8">
                  <c:v>31</c:v>
                </c:pt>
                <c:pt idx="9">
                  <c:v>28.000000000000004</c:v>
                </c:pt>
                <c:pt idx="10">
                  <c:v>30</c:v>
                </c:pt>
                <c:pt idx="11">
                  <c:v>32</c:v>
                </c:pt>
                <c:pt idx="12">
                  <c:v>33</c:v>
                </c:pt>
                <c:pt idx="13">
                  <c:v>28.000000000000004</c:v>
                </c:pt>
                <c:pt idx="14">
                  <c:v>28.999999999999996</c:v>
                </c:pt>
                <c:pt idx="15">
                  <c:v>30</c:v>
                </c:pt>
                <c:pt idx="16">
                  <c:v>32</c:v>
                </c:pt>
                <c:pt idx="17">
                  <c:v>30</c:v>
                </c:pt>
                <c:pt idx="18">
                  <c:v>27</c:v>
                </c:pt>
                <c:pt idx="19">
                  <c:v>25</c:v>
                </c:pt>
                <c:pt idx="20">
                  <c:v>28.000000000000004</c:v>
                </c:pt>
                <c:pt idx="21">
                  <c:v>22</c:v>
                </c:pt>
                <c:pt idx="22">
                  <c:v>18</c:v>
                </c:pt>
                <c:pt idx="23">
                  <c:v>18</c:v>
                </c:pt>
                <c:pt idx="24">
                  <c:v>17</c:v>
                </c:pt>
                <c:pt idx="25">
                  <c:v>16</c:v>
                </c:pt>
                <c:pt idx="26">
                  <c:v>12</c:v>
                </c:pt>
                <c:pt idx="27">
                  <c:v>12</c:v>
                </c:pt>
                <c:pt idx="28">
                  <c:v>10</c:v>
                </c:pt>
                <c:pt idx="29">
                  <c:v>12</c:v>
                </c:pt>
                <c:pt idx="30">
                  <c:v>11</c:v>
                </c:pt>
                <c:pt idx="31">
                  <c:v>9</c:v>
                </c:pt>
                <c:pt idx="32">
                  <c:v>9</c:v>
                </c:pt>
                <c:pt idx="33">
                  <c:v>9</c:v>
                </c:pt>
                <c:pt idx="34">
                  <c:v>7.0000000000000009</c:v>
                </c:pt>
                <c:pt idx="35">
                  <c:v>7.0000000000000009</c:v>
                </c:pt>
                <c:pt idx="36">
                  <c:v>5</c:v>
                </c:pt>
                <c:pt idx="37">
                  <c:v>4</c:v>
                </c:pt>
                <c:pt idx="38">
                  <c:v>4</c:v>
                </c:pt>
                <c:pt idx="39">
                  <c:v>2</c:v>
                </c:pt>
                <c:pt idx="40">
                  <c:v>2</c:v>
                </c:pt>
                <c:pt idx="41">
                  <c:v>2</c:v>
                </c:pt>
                <c:pt idx="42">
                  <c:v>1</c:v>
                </c:pt>
                <c:pt idx="43">
                  <c:v>0</c:v>
                </c:pt>
                <c:pt idx="44">
                  <c:v>-1</c:v>
                </c:pt>
                <c:pt idx="45">
                  <c:v>-2</c:v>
                </c:pt>
                <c:pt idx="46">
                  <c:v>-2</c:v>
                </c:pt>
                <c:pt idx="47">
                  <c:v>-3</c:v>
                </c:pt>
                <c:pt idx="48">
                  <c:v>-5</c:v>
                </c:pt>
                <c:pt idx="49">
                  <c:v>-6</c:v>
                </c:pt>
                <c:pt idx="50">
                  <c:v>-5</c:v>
                </c:pt>
                <c:pt idx="51">
                  <c:v>-4</c:v>
                </c:pt>
                <c:pt idx="52">
                  <c:v>-4</c:v>
                </c:pt>
                <c:pt idx="53">
                  <c:v>-6</c:v>
                </c:pt>
                <c:pt idx="54">
                  <c:v>-6</c:v>
                </c:pt>
                <c:pt idx="55">
                  <c:v>-5</c:v>
                </c:pt>
                <c:pt idx="56">
                  <c:v>-6</c:v>
                </c:pt>
                <c:pt idx="57">
                  <c:v>-5</c:v>
                </c:pt>
                <c:pt idx="58">
                  <c:v>-6</c:v>
                </c:pt>
                <c:pt idx="59">
                  <c:v>-7.0000000000000009</c:v>
                </c:pt>
                <c:pt idx="60">
                  <c:v>-7.0000000000000009</c:v>
                </c:pt>
                <c:pt idx="61">
                  <c:v>-7.0000000000000009</c:v>
                </c:pt>
                <c:pt idx="62">
                  <c:v>-8</c:v>
                </c:pt>
                <c:pt idx="63">
                  <c:v>-9</c:v>
                </c:pt>
                <c:pt idx="64">
                  <c:v>-9</c:v>
                </c:pt>
                <c:pt idx="65">
                  <c:v>-8</c:v>
                </c:pt>
                <c:pt idx="66">
                  <c:v>-9</c:v>
                </c:pt>
                <c:pt idx="67">
                  <c:v>-10</c:v>
                </c:pt>
                <c:pt idx="68">
                  <c:v>-12</c:v>
                </c:pt>
                <c:pt idx="69">
                  <c:v>-12</c:v>
                </c:pt>
                <c:pt idx="70">
                  <c:v>-13</c:v>
                </c:pt>
                <c:pt idx="71">
                  <c:v>-14.000000000000002</c:v>
                </c:pt>
                <c:pt idx="72">
                  <c:v>-14.000000000000002</c:v>
                </c:pt>
                <c:pt idx="73">
                  <c:v>-14.000000000000002</c:v>
                </c:pt>
                <c:pt idx="74">
                  <c:v>-15</c:v>
                </c:pt>
                <c:pt idx="75">
                  <c:v>-15</c:v>
                </c:pt>
                <c:pt idx="76">
                  <c:v>-15</c:v>
                </c:pt>
                <c:pt idx="77">
                  <c:v>-16</c:v>
                </c:pt>
                <c:pt idx="78">
                  <c:v>-15</c:v>
                </c:pt>
                <c:pt idx="79">
                  <c:v>-14.000000000000002</c:v>
                </c:pt>
                <c:pt idx="80">
                  <c:v>-12</c:v>
                </c:pt>
                <c:pt idx="81">
                  <c:v>-12</c:v>
                </c:pt>
                <c:pt idx="82">
                  <c:v>-11</c:v>
                </c:pt>
                <c:pt idx="83">
                  <c:v>-11</c:v>
                </c:pt>
                <c:pt idx="84">
                  <c:v>-11</c:v>
                </c:pt>
                <c:pt idx="85">
                  <c:v>-10</c:v>
                </c:pt>
                <c:pt idx="86">
                  <c:v>-10</c:v>
                </c:pt>
                <c:pt idx="87">
                  <c:v>-9</c:v>
                </c:pt>
                <c:pt idx="88">
                  <c:v>-9</c:v>
                </c:pt>
                <c:pt idx="89">
                  <c:v>-9</c:v>
                </c:pt>
                <c:pt idx="90">
                  <c:v>-9</c:v>
                </c:pt>
                <c:pt idx="91">
                  <c:v>-8</c:v>
                </c:pt>
                <c:pt idx="92">
                  <c:v>-7.0000000000000009</c:v>
                </c:pt>
                <c:pt idx="93">
                  <c:v>-7.0000000000000009</c:v>
                </c:pt>
                <c:pt idx="94">
                  <c:v>-6</c:v>
                </c:pt>
                <c:pt idx="95">
                  <c:v>-6</c:v>
                </c:pt>
                <c:pt idx="96">
                  <c:v>-6</c:v>
                </c:pt>
                <c:pt idx="97">
                  <c:v>-5</c:v>
                </c:pt>
                <c:pt idx="98">
                  <c:v>-4</c:v>
                </c:pt>
                <c:pt idx="99">
                  <c:v>-5</c:v>
                </c:pt>
                <c:pt idx="100">
                  <c:v>-5</c:v>
                </c:pt>
                <c:pt idx="101">
                  <c:v>-4</c:v>
                </c:pt>
                <c:pt idx="102">
                  <c:v>-4</c:v>
                </c:pt>
                <c:pt idx="103">
                  <c:v>-5</c:v>
                </c:pt>
                <c:pt idx="104">
                  <c:v>-4</c:v>
                </c:pt>
                <c:pt idx="105">
                  <c:v>-4</c:v>
                </c:pt>
                <c:pt idx="106">
                  <c:v>-3</c:v>
                </c:pt>
                <c:pt idx="107">
                  <c:v>-3</c:v>
                </c:pt>
                <c:pt idx="108">
                  <c:v>-3</c:v>
                </c:pt>
                <c:pt idx="109">
                  <c:v>-4</c:v>
                </c:pt>
                <c:pt idx="110">
                  <c:v>-4</c:v>
                </c:pt>
                <c:pt idx="111">
                  <c:v>-4</c:v>
                </c:pt>
                <c:pt idx="112">
                  <c:v>-5</c:v>
                </c:pt>
                <c:pt idx="113">
                  <c:v>-5</c:v>
                </c:pt>
                <c:pt idx="114">
                  <c:v>-5</c:v>
                </c:pt>
                <c:pt idx="115">
                  <c:v>-5</c:v>
                </c:pt>
                <c:pt idx="116">
                  <c:v>-4</c:v>
                </c:pt>
                <c:pt idx="117">
                  <c:v>-4</c:v>
                </c:pt>
                <c:pt idx="118">
                  <c:v>-4</c:v>
                </c:pt>
                <c:pt idx="119">
                  <c:v>-3</c:v>
                </c:pt>
                <c:pt idx="120">
                  <c:v>-2</c:v>
                </c:pt>
                <c:pt idx="121">
                  <c:v>-2</c:v>
                </c:pt>
                <c:pt idx="122">
                  <c:v>0</c:v>
                </c:pt>
                <c:pt idx="123">
                  <c:v>0</c:v>
                </c:pt>
                <c:pt idx="124">
                  <c:v>1</c:v>
                </c:pt>
                <c:pt idx="125">
                  <c:v>1</c:v>
                </c:pt>
                <c:pt idx="126">
                  <c:v>1</c:v>
                </c:pt>
                <c:pt idx="127">
                  <c:v>2</c:v>
                </c:pt>
                <c:pt idx="128">
                  <c:v>3</c:v>
                </c:pt>
                <c:pt idx="129">
                  <c:v>3</c:v>
                </c:pt>
                <c:pt idx="130">
                  <c:v>4</c:v>
                </c:pt>
                <c:pt idx="131">
                  <c:v>4</c:v>
                </c:pt>
                <c:pt idx="132">
                  <c:v>4</c:v>
                </c:pt>
                <c:pt idx="133">
                  <c:v>5</c:v>
                </c:pt>
                <c:pt idx="134">
                  <c:v>5</c:v>
                </c:pt>
                <c:pt idx="135">
                  <c:v>4</c:v>
                </c:pt>
                <c:pt idx="136">
                  <c:v>5</c:v>
                </c:pt>
                <c:pt idx="137">
                  <c:v>5</c:v>
                </c:pt>
                <c:pt idx="138">
                  <c:v>5</c:v>
                </c:pt>
                <c:pt idx="139">
                  <c:v>4</c:v>
                </c:pt>
                <c:pt idx="140">
                  <c:v>5</c:v>
                </c:pt>
                <c:pt idx="141">
                  <c:v>5</c:v>
                </c:pt>
                <c:pt idx="142">
                  <c:v>5</c:v>
                </c:pt>
                <c:pt idx="143">
                  <c:v>5</c:v>
                </c:pt>
                <c:pt idx="144">
                  <c:v>4</c:v>
                </c:pt>
                <c:pt idx="145">
                  <c:v>4</c:v>
                </c:pt>
                <c:pt idx="146">
                  <c:v>5</c:v>
                </c:pt>
                <c:pt idx="147">
                  <c:v>4</c:v>
                </c:pt>
                <c:pt idx="148">
                  <c:v>4</c:v>
                </c:pt>
                <c:pt idx="149">
                  <c:v>3</c:v>
                </c:pt>
                <c:pt idx="150">
                  <c:v>3</c:v>
                </c:pt>
                <c:pt idx="151">
                  <c:v>2</c:v>
                </c:pt>
                <c:pt idx="152">
                  <c:v>3</c:v>
                </c:pt>
                <c:pt idx="153">
                  <c:v>2</c:v>
                </c:pt>
                <c:pt idx="154">
                  <c:v>3</c:v>
                </c:pt>
                <c:pt idx="155">
                  <c:v>2</c:v>
                </c:pt>
                <c:pt idx="156">
                  <c:v>2</c:v>
                </c:pt>
                <c:pt idx="157">
                  <c:v>2</c:v>
                </c:pt>
                <c:pt idx="158">
                  <c:v>2</c:v>
                </c:pt>
                <c:pt idx="159">
                  <c:v>1</c:v>
                </c:pt>
                <c:pt idx="160">
                  <c:v>1</c:v>
                </c:pt>
                <c:pt idx="161">
                  <c:v>0</c:v>
                </c:pt>
                <c:pt idx="162">
                  <c:v>0</c:v>
                </c:pt>
                <c:pt idx="163">
                  <c:v>1</c:v>
                </c:pt>
                <c:pt idx="164">
                  <c:v>0</c:v>
                </c:pt>
                <c:pt idx="165">
                  <c:v>0</c:v>
                </c:pt>
                <c:pt idx="166">
                  <c:v>0</c:v>
                </c:pt>
                <c:pt idx="167">
                  <c:v>0</c:v>
                </c:pt>
                <c:pt idx="168">
                  <c:v>1</c:v>
                </c:pt>
                <c:pt idx="169">
                  <c:v>0</c:v>
                </c:pt>
                <c:pt idx="170">
                  <c:v>-1</c:v>
                </c:pt>
                <c:pt idx="171">
                  <c:v>-2</c:v>
                </c:pt>
                <c:pt idx="172">
                  <c:v>-3</c:v>
                </c:pt>
                <c:pt idx="173">
                  <c:v>-4</c:v>
                </c:pt>
                <c:pt idx="174">
                  <c:v>-4</c:v>
                </c:pt>
                <c:pt idx="175">
                  <c:v>-4</c:v>
                </c:pt>
                <c:pt idx="176">
                  <c:v>-3</c:v>
                </c:pt>
                <c:pt idx="177">
                  <c:v>-2</c:v>
                </c:pt>
                <c:pt idx="178">
                  <c:v>-2</c:v>
                </c:pt>
                <c:pt idx="179">
                  <c:v>-1</c:v>
                </c:pt>
                <c:pt idx="180">
                  <c:v>-1</c:v>
                </c:pt>
                <c:pt idx="181">
                  <c:v>-1</c:v>
                </c:pt>
              </c:numCache>
            </c:numRef>
          </c:val>
          <c:smooth val="0"/>
          <c:extLst>
            <c:ext xmlns:c16="http://schemas.microsoft.com/office/drawing/2014/chart" uri="{C3380CC4-5D6E-409C-BE32-E72D297353CC}">
              <c16:uniqueId val="{00000000-D54A-482E-95CB-F6A50A29D031}"/>
            </c:ext>
          </c:extLst>
        </c:ser>
        <c:dLbls>
          <c:showLegendKey val="0"/>
          <c:showVal val="0"/>
          <c:showCatName val="0"/>
          <c:showSerName val="0"/>
          <c:showPercent val="0"/>
          <c:showBubbleSize val="0"/>
        </c:dLbls>
        <c:smooth val="0"/>
        <c:axId val="226599064"/>
        <c:axId val="226599456"/>
      </c:lineChart>
      <c:catAx>
        <c:axId val="226599064"/>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6599456"/>
        <c:crosses val="autoZero"/>
        <c:auto val="1"/>
        <c:lblAlgn val="ctr"/>
        <c:lblOffset val="200"/>
        <c:tickLblSkip val="12"/>
        <c:tickMarkSkip val="2"/>
        <c:noMultiLvlLbl val="0"/>
      </c:catAx>
      <c:valAx>
        <c:axId val="226599456"/>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6599064"/>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2951377061476E-2"/>
          <c:y val="4.9869404366696367E-2"/>
          <c:w val="0.89960370459167893"/>
          <c:h val="0.85363657386479019"/>
        </c:manualLayout>
      </c:layout>
      <c:lineChart>
        <c:grouping val="standard"/>
        <c:varyColors val="0"/>
        <c:ser>
          <c:idx val="0"/>
          <c:order val="0"/>
          <c:tx>
            <c:strRef>
              <c:f>Sheet1!$A$2</c:f>
              <c:strCache>
                <c:ptCount val="1"/>
                <c:pt idx="0">
                  <c:v>Property</c:v>
                </c:pt>
              </c:strCache>
            </c:strRef>
          </c:tx>
          <c:marker>
            <c:symbol val="none"/>
          </c:marker>
          <c:cat>
            <c:strRef>
              <c:f>Sheet1!$C$1:$CO$1</c:f>
              <c:strCache>
                <c:ptCount val="91"/>
                <c:pt idx="0">
                  <c:v>Feb-09</c:v>
                </c:pt>
                <c:pt idx="1">
                  <c:v>Mar-09</c:v>
                </c:pt>
                <c:pt idx="2">
                  <c:v>Apr-09</c:v>
                </c:pt>
                <c:pt idx="3">
                  <c:v>May-09</c:v>
                </c:pt>
                <c:pt idx="4">
                  <c:v>Jun-09</c:v>
                </c:pt>
                <c:pt idx="5">
                  <c:v>Jul-09</c:v>
                </c:pt>
                <c:pt idx="6">
                  <c:v>Aug-09</c:v>
                </c:pt>
                <c:pt idx="7">
                  <c:v>Sep-09</c:v>
                </c:pt>
                <c:pt idx="8">
                  <c:v>Oct-09</c:v>
                </c:pt>
                <c:pt idx="9">
                  <c:v>Nov-09</c:v>
                </c:pt>
                <c:pt idx="10">
                  <c:v>Dec-09</c:v>
                </c:pt>
                <c:pt idx="11">
                  <c:v>Jan-10</c:v>
                </c:pt>
                <c:pt idx="12">
                  <c:v>Feb-10</c:v>
                </c:pt>
                <c:pt idx="13">
                  <c:v>Mar-10</c:v>
                </c:pt>
                <c:pt idx="14">
                  <c:v>Apr-10</c:v>
                </c:pt>
                <c:pt idx="15">
                  <c:v>May-10</c:v>
                </c:pt>
                <c:pt idx="16">
                  <c:v>Jun-10</c:v>
                </c:pt>
                <c:pt idx="17">
                  <c:v>Jul-10</c:v>
                </c:pt>
                <c:pt idx="18">
                  <c:v>Aug-10</c:v>
                </c:pt>
                <c:pt idx="19">
                  <c:v>Sep-10</c:v>
                </c:pt>
                <c:pt idx="20">
                  <c:v>Oct-10</c:v>
                </c:pt>
                <c:pt idx="21">
                  <c:v>Nov-10</c:v>
                </c:pt>
                <c:pt idx="22">
                  <c:v>Dec-10</c:v>
                </c:pt>
                <c:pt idx="23">
                  <c:v>Jan-11</c:v>
                </c:pt>
                <c:pt idx="24">
                  <c:v>Feb-11</c:v>
                </c:pt>
                <c:pt idx="25">
                  <c:v>Mar-11</c:v>
                </c:pt>
                <c:pt idx="26">
                  <c:v>Apr-11</c:v>
                </c:pt>
                <c:pt idx="27">
                  <c:v>May-11</c:v>
                </c:pt>
                <c:pt idx="28">
                  <c:v>Jun-11</c:v>
                </c:pt>
                <c:pt idx="29">
                  <c:v>Jul-11</c:v>
                </c:pt>
                <c:pt idx="30">
                  <c:v>Aug-11</c:v>
                </c:pt>
                <c:pt idx="31">
                  <c:v>Sep-11</c:v>
                </c:pt>
                <c:pt idx="32">
                  <c:v>Oct-11</c:v>
                </c:pt>
                <c:pt idx="33">
                  <c:v>Nov-11</c:v>
                </c:pt>
                <c:pt idx="34">
                  <c:v>Dec-11</c:v>
                </c:pt>
                <c:pt idx="35">
                  <c:v>Jan-12</c:v>
                </c:pt>
                <c:pt idx="36">
                  <c:v>Feb-12</c:v>
                </c:pt>
                <c:pt idx="37">
                  <c:v>Mar-12</c:v>
                </c:pt>
                <c:pt idx="38">
                  <c:v>Apr-12</c:v>
                </c:pt>
                <c:pt idx="39">
                  <c:v>May-12</c:v>
                </c:pt>
                <c:pt idx="40">
                  <c:v>Jun-12</c:v>
                </c:pt>
                <c:pt idx="41">
                  <c:v>Jul-12</c:v>
                </c:pt>
                <c:pt idx="42">
                  <c:v>Aug-12</c:v>
                </c:pt>
                <c:pt idx="43">
                  <c:v>Sep-12</c:v>
                </c:pt>
                <c:pt idx="44">
                  <c:v>Oct-12</c:v>
                </c:pt>
                <c:pt idx="45">
                  <c:v>Nov-12</c:v>
                </c:pt>
                <c:pt idx="46">
                  <c:v>Dec-12</c:v>
                </c:pt>
                <c:pt idx="47">
                  <c:v>Jan-13</c:v>
                </c:pt>
                <c:pt idx="48">
                  <c:v>Feb-13</c:v>
                </c:pt>
                <c:pt idx="49">
                  <c:v>Mar-13</c:v>
                </c:pt>
                <c:pt idx="50">
                  <c:v>Apr-13</c:v>
                </c:pt>
                <c:pt idx="51">
                  <c:v>May-13</c:v>
                </c:pt>
                <c:pt idx="52">
                  <c:v>Jun-13</c:v>
                </c:pt>
                <c:pt idx="53">
                  <c:v>Jul-13</c:v>
                </c:pt>
                <c:pt idx="54">
                  <c:v>Aug-13</c:v>
                </c:pt>
                <c:pt idx="55">
                  <c:v>Sep-13</c:v>
                </c:pt>
                <c:pt idx="56">
                  <c:v>Oct-13</c:v>
                </c:pt>
                <c:pt idx="57">
                  <c:v>Nov-13</c:v>
                </c:pt>
                <c:pt idx="58">
                  <c:v>Dec-13</c:v>
                </c:pt>
                <c:pt idx="59">
                  <c:v>Jan-14</c:v>
                </c:pt>
                <c:pt idx="60">
                  <c:v>Feb-14</c:v>
                </c:pt>
                <c:pt idx="61">
                  <c:v>Mar-14</c:v>
                </c:pt>
                <c:pt idx="62">
                  <c:v>Apr-14</c:v>
                </c:pt>
                <c:pt idx="63">
                  <c:v>May-14</c:v>
                </c:pt>
                <c:pt idx="64">
                  <c:v>Jun-14</c:v>
                </c:pt>
                <c:pt idx="65">
                  <c:v>Jul-14</c:v>
                </c:pt>
                <c:pt idx="66">
                  <c:v>Aug-14</c:v>
                </c:pt>
                <c:pt idx="67">
                  <c:v>Sep-14</c:v>
                </c:pt>
                <c:pt idx="68">
                  <c:v>Oct-14</c:v>
                </c:pt>
                <c:pt idx="69">
                  <c:v>Nov-14</c:v>
                </c:pt>
                <c:pt idx="70">
                  <c:v>Dec-14</c:v>
                </c:pt>
                <c:pt idx="71">
                  <c:v>Jan-15</c:v>
                </c:pt>
                <c:pt idx="72">
                  <c:v>Feb-15</c:v>
                </c:pt>
                <c:pt idx="73">
                  <c:v>Mar-15</c:v>
                </c:pt>
                <c:pt idx="74">
                  <c:v>Apr-15</c:v>
                </c:pt>
                <c:pt idx="75">
                  <c:v>May-15</c:v>
                </c:pt>
                <c:pt idx="76">
                  <c:v>Jun-15</c:v>
                </c:pt>
                <c:pt idx="77">
                  <c:v>Jul-15</c:v>
                </c:pt>
                <c:pt idx="78">
                  <c:v>Aug-15</c:v>
                </c:pt>
                <c:pt idx="79">
                  <c:v>Sep-15</c:v>
                </c:pt>
                <c:pt idx="80">
                  <c:v>15-Oct</c:v>
                </c:pt>
                <c:pt idx="81">
                  <c:v>15-Nov</c:v>
                </c:pt>
                <c:pt idx="82">
                  <c:v>15-Dec</c:v>
                </c:pt>
                <c:pt idx="83">
                  <c:v>16-Jan</c:v>
                </c:pt>
                <c:pt idx="84">
                  <c:v>16-Feb</c:v>
                </c:pt>
                <c:pt idx="85">
                  <c:v>16-Mar</c:v>
                </c:pt>
                <c:pt idx="86">
                  <c:v>16-Apr</c:v>
                </c:pt>
                <c:pt idx="87">
                  <c:v>16-May</c:v>
                </c:pt>
                <c:pt idx="88">
                  <c:v>16-Jun</c:v>
                </c:pt>
                <c:pt idx="89">
                  <c:v>16-Jul</c:v>
                </c:pt>
                <c:pt idx="90">
                  <c:v>16-Aug</c:v>
                </c:pt>
              </c:strCache>
            </c:strRef>
          </c:cat>
          <c:val>
            <c:numRef>
              <c:f>Sheet1!$C$2:$CO$2</c:f>
              <c:numCache>
                <c:formatCode>0</c:formatCode>
                <c:ptCount val="91"/>
                <c:pt idx="0">
                  <c:v>-7.0000000000000009</c:v>
                </c:pt>
                <c:pt idx="1">
                  <c:v>-8</c:v>
                </c:pt>
                <c:pt idx="2">
                  <c:v>-8</c:v>
                </c:pt>
                <c:pt idx="3">
                  <c:v>-5</c:v>
                </c:pt>
                <c:pt idx="4">
                  <c:v>-5</c:v>
                </c:pt>
                <c:pt idx="5">
                  <c:v>-5</c:v>
                </c:pt>
                <c:pt idx="6">
                  <c:v>-4</c:v>
                </c:pt>
                <c:pt idx="7">
                  <c:v>-4</c:v>
                </c:pt>
                <c:pt idx="8">
                  <c:v>-5</c:v>
                </c:pt>
                <c:pt idx="9">
                  <c:v>-5</c:v>
                </c:pt>
                <c:pt idx="10">
                  <c:v>-5</c:v>
                </c:pt>
                <c:pt idx="11">
                  <c:v>-4</c:v>
                </c:pt>
                <c:pt idx="12">
                  <c:v>-5</c:v>
                </c:pt>
                <c:pt idx="13">
                  <c:v>-4</c:v>
                </c:pt>
                <c:pt idx="14">
                  <c:v>-3</c:v>
                </c:pt>
                <c:pt idx="15">
                  <c:v>-3.5000000000000004</c:v>
                </c:pt>
                <c:pt idx="16">
                  <c:v>-4</c:v>
                </c:pt>
                <c:pt idx="17">
                  <c:v>-4</c:v>
                </c:pt>
                <c:pt idx="18">
                  <c:v>-4</c:v>
                </c:pt>
                <c:pt idx="19">
                  <c:v>-4</c:v>
                </c:pt>
                <c:pt idx="20">
                  <c:v>-4</c:v>
                </c:pt>
                <c:pt idx="21">
                  <c:v>-5</c:v>
                </c:pt>
                <c:pt idx="22">
                  <c:v>-5</c:v>
                </c:pt>
                <c:pt idx="23">
                  <c:v>-5</c:v>
                </c:pt>
                <c:pt idx="24">
                  <c:v>-5</c:v>
                </c:pt>
                <c:pt idx="25">
                  <c:v>-4</c:v>
                </c:pt>
                <c:pt idx="26">
                  <c:v>-3</c:v>
                </c:pt>
                <c:pt idx="27">
                  <c:v>-2</c:v>
                </c:pt>
                <c:pt idx="28">
                  <c:v>-3</c:v>
                </c:pt>
                <c:pt idx="29">
                  <c:v>-2</c:v>
                </c:pt>
                <c:pt idx="30">
                  <c:v>0</c:v>
                </c:pt>
                <c:pt idx="31">
                  <c:v>1</c:v>
                </c:pt>
                <c:pt idx="32">
                  <c:v>1</c:v>
                </c:pt>
                <c:pt idx="33">
                  <c:v>2</c:v>
                </c:pt>
                <c:pt idx="34">
                  <c:v>2</c:v>
                </c:pt>
                <c:pt idx="35">
                  <c:v>2</c:v>
                </c:pt>
                <c:pt idx="36">
                  <c:v>3</c:v>
                </c:pt>
                <c:pt idx="37">
                  <c:v>4</c:v>
                </c:pt>
                <c:pt idx="38">
                  <c:v>4</c:v>
                </c:pt>
                <c:pt idx="39">
                  <c:v>5</c:v>
                </c:pt>
                <c:pt idx="40">
                  <c:v>5</c:v>
                </c:pt>
                <c:pt idx="41">
                  <c:v>6</c:v>
                </c:pt>
                <c:pt idx="42">
                  <c:v>7.0000000000000009</c:v>
                </c:pt>
                <c:pt idx="43">
                  <c:v>6</c:v>
                </c:pt>
                <c:pt idx="44">
                  <c:v>5</c:v>
                </c:pt>
                <c:pt idx="45">
                  <c:v>5</c:v>
                </c:pt>
                <c:pt idx="46">
                  <c:v>5</c:v>
                </c:pt>
                <c:pt idx="47">
                  <c:v>6</c:v>
                </c:pt>
                <c:pt idx="48">
                  <c:v>6</c:v>
                </c:pt>
                <c:pt idx="49">
                  <c:v>5</c:v>
                </c:pt>
                <c:pt idx="50">
                  <c:v>6</c:v>
                </c:pt>
                <c:pt idx="51">
                  <c:v>6</c:v>
                </c:pt>
                <c:pt idx="52">
                  <c:v>5</c:v>
                </c:pt>
                <c:pt idx="53">
                  <c:v>5</c:v>
                </c:pt>
                <c:pt idx="54">
                  <c:v>5</c:v>
                </c:pt>
                <c:pt idx="55">
                  <c:v>6</c:v>
                </c:pt>
                <c:pt idx="56">
                  <c:v>5</c:v>
                </c:pt>
                <c:pt idx="57">
                  <c:v>4</c:v>
                </c:pt>
                <c:pt idx="58">
                  <c:v>3</c:v>
                </c:pt>
                <c:pt idx="59">
                  <c:v>2</c:v>
                </c:pt>
                <c:pt idx="60">
                  <c:v>3</c:v>
                </c:pt>
                <c:pt idx="61">
                  <c:v>3</c:v>
                </c:pt>
                <c:pt idx="62">
                  <c:v>2</c:v>
                </c:pt>
                <c:pt idx="63">
                  <c:v>3</c:v>
                </c:pt>
                <c:pt idx="64">
                  <c:v>3</c:v>
                </c:pt>
                <c:pt idx="65">
                  <c:v>2</c:v>
                </c:pt>
                <c:pt idx="66">
                  <c:v>3</c:v>
                </c:pt>
                <c:pt idx="67">
                  <c:v>2</c:v>
                </c:pt>
                <c:pt idx="68">
                  <c:v>1</c:v>
                </c:pt>
                <c:pt idx="69">
                  <c:v>2</c:v>
                </c:pt>
                <c:pt idx="70">
                  <c:v>0</c:v>
                </c:pt>
                <c:pt idx="71">
                  <c:v>1</c:v>
                </c:pt>
                <c:pt idx="72">
                  <c:v>1</c:v>
                </c:pt>
                <c:pt idx="73">
                  <c:v>1</c:v>
                </c:pt>
                <c:pt idx="74">
                  <c:v>1</c:v>
                </c:pt>
                <c:pt idx="75">
                  <c:v>1</c:v>
                </c:pt>
                <c:pt idx="76">
                  <c:v>1</c:v>
                </c:pt>
                <c:pt idx="77">
                  <c:v>2</c:v>
                </c:pt>
                <c:pt idx="78">
                  <c:v>1</c:v>
                </c:pt>
                <c:pt idx="79">
                  <c:v>-1</c:v>
                </c:pt>
                <c:pt idx="80">
                  <c:v>-2</c:v>
                </c:pt>
                <c:pt idx="81">
                  <c:v>-3</c:v>
                </c:pt>
                <c:pt idx="82">
                  <c:v>-2</c:v>
                </c:pt>
                <c:pt idx="83">
                  <c:v>-5</c:v>
                </c:pt>
                <c:pt idx="84">
                  <c:v>-5</c:v>
                </c:pt>
                <c:pt idx="85">
                  <c:v>-4</c:v>
                </c:pt>
                <c:pt idx="86">
                  <c:v>-3</c:v>
                </c:pt>
                <c:pt idx="87">
                  <c:v>-2</c:v>
                </c:pt>
                <c:pt idx="88">
                  <c:v>-2</c:v>
                </c:pt>
                <c:pt idx="89">
                  <c:v>-2</c:v>
                </c:pt>
                <c:pt idx="90">
                  <c:v>-1</c:v>
                </c:pt>
              </c:numCache>
            </c:numRef>
          </c:val>
          <c:smooth val="0"/>
          <c:extLst>
            <c:ext xmlns:c16="http://schemas.microsoft.com/office/drawing/2014/chart" uri="{C3380CC4-5D6E-409C-BE32-E72D297353CC}">
              <c16:uniqueId val="{00000000-4598-43D8-8AA9-879D72708495}"/>
            </c:ext>
          </c:extLst>
        </c:ser>
        <c:dLbls>
          <c:showLegendKey val="0"/>
          <c:showVal val="0"/>
          <c:showCatName val="0"/>
          <c:showSerName val="0"/>
          <c:showPercent val="0"/>
          <c:showBubbleSize val="0"/>
        </c:dLbls>
        <c:smooth val="0"/>
        <c:axId val="226600632"/>
        <c:axId val="226601024"/>
      </c:lineChart>
      <c:catAx>
        <c:axId val="226600632"/>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6601024"/>
        <c:crosses val="autoZero"/>
        <c:auto val="1"/>
        <c:lblAlgn val="ctr"/>
        <c:lblOffset val="200"/>
        <c:tickLblSkip val="12"/>
        <c:noMultiLvlLbl val="0"/>
      </c:catAx>
      <c:valAx>
        <c:axId val="226601024"/>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660063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4048542499E-2"/>
          <c:w val="0.89414730803126563"/>
          <c:h val="0.7835170824547868"/>
        </c:manualLayout>
      </c:layout>
      <c:barChart>
        <c:barDir val="col"/>
        <c:grouping val="clustered"/>
        <c:varyColors val="0"/>
        <c:ser>
          <c:idx val="0"/>
          <c:order val="0"/>
          <c:invertIfNegative val="0"/>
          <c:dLbls>
            <c:spPr>
              <a:noFill/>
              <a:ln>
                <a:noFill/>
              </a:ln>
              <a:effectLst/>
            </c:spPr>
            <c:txPr>
              <a:bodyPr rot="0" vert="horz"/>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Sheet1!$A$1:$CI$1</c:f>
              <c:strCache>
                <c:ptCount val="87"/>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pt idx="76">
                  <c:v>15-Oct</c:v>
                </c:pt>
                <c:pt idx="77">
                  <c:v>15-Nov</c:v>
                </c:pt>
                <c:pt idx="78">
                  <c:v>15-Dec</c:v>
                </c:pt>
                <c:pt idx="79">
                  <c:v>16-Jan</c:v>
                </c:pt>
                <c:pt idx="80">
                  <c:v>16-Feb</c:v>
                </c:pt>
                <c:pt idx="81">
                  <c:v>16-Mar</c:v>
                </c:pt>
                <c:pt idx="82">
                  <c:v>16-Apr</c:v>
                </c:pt>
                <c:pt idx="83">
                  <c:v>16-May</c:v>
                </c:pt>
                <c:pt idx="84">
                  <c:v>16-Jun</c:v>
                </c:pt>
                <c:pt idx="85">
                  <c:v>16-Jul</c:v>
                </c:pt>
                <c:pt idx="86">
                  <c:v>16-Aug</c:v>
                </c:pt>
              </c:strCache>
            </c:strRef>
          </c:cat>
          <c:val>
            <c:numRef>
              <c:f>Sheet1!$A$2:$CI$2</c:f>
              <c:numCache>
                <c:formatCode>General</c:formatCode>
                <c:ptCount val="87"/>
                <c:pt idx="0">
                  <c:v>-4</c:v>
                </c:pt>
                <c:pt idx="1">
                  <c:v>-4</c:v>
                </c:pt>
                <c:pt idx="2">
                  <c:v>-4</c:v>
                </c:pt>
                <c:pt idx="3">
                  <c:v>-3</c:v>
                </c:pt>
                <c:pt idx="4">
                  <c:v>-3</c:v>
                </c:pt>
                <c:pt idx="5">
                  <c:v>-3</c:v>
                </c:pt>
                <c:pt idx="6">
                  <c:v>-2</c:v>
                </c:pt>
                <c:pt idx="7">
                  <c:v>-2</c:v>
                </c:pt>
                <c:pt idx="8">
                  <c:v>-1</c:v>
                </c:pt>
                <c:pt idx="9">
                  <c:v>-3</c:v>
                </c:pt>
                <c:pt idx="10">
                  <c:v>-3</c:v>
                </c:pt>
                <c:pt idx="11">
                  <c:v>0</c:v>
                </c:pt>
                <c:pt idx="12">
                  <c:v>-3</c:v>
                </c:pt>
                <c:pt idx="13">
                  <c:v>-3</c:v>
                </c:pt>
                <c:pt idx="14">
                  <c:v>0</c:v>
                </c:pt>
                <c:pt idx="15">
                  <c:v>0</c:v>
                </c:pt>
                <c:pt idx="16">
                  <c:v>-3</c:v>
                </c:pt>
                <c:pt idx="17">
                  <c:v>-3</c:v>
                </c:pt>
                <c:pt idx="18">
                  <c:v>0</c:v>
                </c:pt>
                <c:pt idx="19">
                  <c:v>-4</c:v>
                </c:pt>
                <c:pt idx="20">
                  <c:v>-4</c:v>
                </c:pt>
                <c:pt idx="21">
                  <c:v>-3</c:v>
                </c:pt>
                <c:pt idx="22">
                  <c:v>-3</c:v>
                </c:pt>
                <c:pt idx="23">
                  <c:v>0</c:v>
                </c:pt>
                <c:pt idx="24">
                  <c:v>-2</c:v>
                </c:pt>
                <c:pt idx="25">
                  <c:v>-2</c:v>
                </c:pt>
                <c:pt idx="26">
                  <c:v>0</c:v>
                </c:pt>
                <c:pt idx="27">
                  <c:v>0</c:v>
                </c:pt>
                <c:pt idx="28">
                  <c:v>0</c:v>
                </c:pt>
                <c:pt idx="29">
                  <c:v>1</c:v>
                </c:pt>
                <c:pt idx="30">
                  <c:v>1</c:v>
                </c:pt>
                <c:pt idx="31">
                  <c:v>2</c:v>
                </c:pt>
                <c:pt idx="32">
                  <c:v>1</c:v>
                </c:pt>
                <c:pt idx="33">
                  <c:v>1</c:v>
                </c:pt>
                <c:pt idx="34">
                  <c:v>1</c:v>
                </c:pt>
                <c:pt idx="35">
                  <c:v>2</c:v>
                </c:pt>
                <c:pt idx="36">
                  <c:v>2</c:v>
                </c:pt>
                <c:pt idx="37">
                  <c:v>3</c:v>
                </c:pt>
                <c:pt idx="38">
                  <c:v>4</c:v>
                </c:pt>
                <c:pt idx="39">
                  <c:v>4</c:v>
                </c:pt>
                <c:pt idx="40">
                  <c:v>4</c:v>
                </c:pt>
                <c:pt idx="41">
                  <c:v>3</c:v>
                </c:pt>
                <c:pt idx="42">
                  <c:v>4</c:v>
                </c:pt>
                <c:pt idx="43">
                  <c:v>3</c:v>
                </c:pt>
                <c:pt idx="44">
                  <c:v>3</c:v>
                </c:pt>
                <c:pt idx="45">
                  <c:v>3</c:v>
                </c:pt>
                <c:pt idx="46">
                  <c:v>3</c:v>
                </c:pt>
                <c:pt idx="47">
                  <c:v>3</c:v>
                </c:pt>
                <c:pt idx="48">
                  <c:v>2</c:v>
                </c:pt>
                <c:pt idx="49">
                  <c:v>2</c:v>
                </c:pt>
                <c:pt idx="50">
                  <c:v>2</c:v>
                </c:pt>
                <c:pt idx="51">
                  <c:v>3</c:v>
                </c:pt>
                <c:pt idx="52">
                  <c:v>3</c:v>
                </c:pt>
                <c:pt idx="53">
                  <c:v>3</c:v>
                </c:pt>
                <c:pt idx="54">
                  <c:v>3</c:v>
                </c:pt>
                <c:pt idx="55">
                  <c:v>2</c:v>
                </c:pt>
                <c:pt idx="56">
                  <c:v>2</c:v>
                </c:pt>
                <c:pt idx="57">
                  <c:v>2</c:v>
                </c:pt>
                <c:pt idx="58">
                  <c:v>1</c:v>
                </c:pt>
                <c:pt idx="59">
                  <c:v>1</c:v>
                </c:pt>
                <c:pt idx="60">
                  <c:v>1</c:v>
                </c:pt>
                <c:pt idx="61">
                  <c:v>1</c:v>
                </c:pt>
                <c:pt idx="62">
                  <c:v>0</c:v>
                </c:pt>
                <c:pt idx="63">
                  <c:v>1</c:v>
                </c:pt>
                <c:pt idx="64">
                  <c:v>1</c:v>
                </c:pt>
                <c:pt idx="65">
                  <c:v>1</c:v>
                </c:pt>
                <c:pt idx="66">
                  <c:v>0</c:v>
                </c:pt>
                <c:pt idx="67">
                  <c:v>0</c:v>
                </c:pt>
                <c:pt idx="68">
                  <c:v>0</c:v>
                </c:pt>
                <c:pt idx="69">
                  <c:v>0</c:v>
                </c:pt>
                <c:pt idx="70">
                  <c:v>0</c:v>
                </c:pt>
                <c:pt idx="71">
                  <c:v>0</c:v>
                </c:pt>
                <c:pt idx="72">
                  <c:v>-1</c:v>
                </c:pt>
                <c:pt idx="73">
                  <c:v>1</c:v>
                </c:pt>
                <c:pt idx="74">
                  <c:v>0</c:v>
                </c:pt>
                <c:pt idx="75">
                  <c:v>0</c:v>
                </c:pt>
                <c:pt idx="76">
                  <c:v>0</c:v>
                </c:pt>
                <c:pt idx="77">
                  <c:v>-1</c:v>
                </c:pt>
                <c:pt idx="78">
                  <c:v>-1</c:v>
                </c:pt>
                <c:pt idx="79">
                  <c:v>-2</c:v>
                </c:pt>
                <c:pt idx="80">
                  <c:v>-3</c:v>
                </c:pt>
                <c:pt idx="81">
                  <c:v>-3</c:v>
                </c:pt>
                <c:pt idx="82">
                  <c:v>-2</c:v>
                </c:pt>
                <c:pt idx="83">
                  <c:v>-1</c:v>
                </c:pt>
                <c:pt idx="84">
                  <c:v>-1</c:v>
                </c:pt>
                <c:pt idx="85">
                  <c:v>0</c:v>
                </c:pt>
                <c:pt idx="86">
                  <c:v>0</c:v>
                </c:pt>
              </c:numCache>
            </c:numRef>
          </c:val>
          <c:extLst>
            <c:ext xmlns:c16="http://schemas.microsoft.com/office/drawing/2014/chart" uri="{C3380CC4-5D6E-409C-BE32-E72D297353CC}">
              <c16:uniqueId val="{00000000-7A93-4605-AC40-3084775C8D16}"/>
            </c:ext>
          </c:extLst>
        </c:ser>
        <c:dLbls>
          <c:showLegendKey val="0"/>
          <c:showVal val="0"/>
          <c:showCatName val="0"/>
          <c:showSerName val="0"/>
          <c:showPercent val="0"/>
          <c:showBubbleSize val="0"/>
        </c:dLbls>
        <c:gapWidth val="33"/>
        <c:axId val="226603768"/>
        <c:axId val="227232528"/>
      </c:barChart>
      <c:catAx>
        <c:axId val="226603768"/>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2528"/>
        <c:crosses val="autoZero"/>
        <c:auto val="1"/>
        <c:lblAlgn val="ctr"/>
        <c:lblOffset val="100"/>
        <c:tickLblSkip val="6"/>
        <c:noMultiLvlLbl val="0"/>
      </c:catAx>
      <c:valAx>
        <c:axId val="227232528"/>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660376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4048542499E-2"/>
          <c:w val="0.89414730803126563"/>
          <c:h val="0.7835170824547868"/>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927A-4104-A695-FC8ADFD5C9D1}"/>
                </c:ext>
              </c:extLst>
            </c:dLbl>
            <c:spPr>
              <a:noFill/>
              <a:ln>
                <a:noFill/>
              </a:ln>
              <a:effectLst/>
            </c:spPr>
            <c:txPr>
              <a:bodyPr rot="0" vert="horz"/>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Sheet1!$A$1:$CI$1</c:f>
              <c:strCache>
                <c:ptCount val="87"/>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pt idx="76">
                  <c:v>15-Oct</c:v>
                </c:pt>
                <c:pt idx="77">
                  <c:v>15-Nov</c:v>
                </c:pt>
                <c:pt idx="78">
                  <c:v>15-Dec</c:v>
                </c:pt>
                <c:pt idx="79">
                  <c:v>16-Jan</c:v>
                </c:pt>
                <c:pt idx="80">
                  <c:v>16-Feb</c:v>
                </c:pt>
                <c:pt idx="81">
                  <c:v>16-Mar</c:v>
                </c:pt>
                <c:pt idx="82">
                  <c:v>16-Apr</c:v>
                </c:pt>
                <c:pt idx="83">
                  <c:v>16-May</c:v>
                </c:pt>
                <c:pt idx="84">
                  <c:v>16-Jun</c:v>
                </c:pt>
                <c:pt idx="85">
                  <c:v>16-Jul</c:v>
                </c:pt>
                <c:pt idx="86">
                  <c:v>16-Aug</c:v>
                </c:pt>
              </c:strCache>
            </c:strRef>
          </c:cat>
          <c:val>
            <c:numRef>
              <c:f>Sheet1!$A$2:$CI$2</c:f>
              <c:numCache>
                <c:formatCode>General</c:formatCode>
                <c:ptCount val="87"/>
                <c:pt idx="0">
                  <c:v>-5</c:v>
                </c:pt>
                <c:pt idx="1">
                  <c:v>-5</c:v>
                </c:pt>
                <c:pt idx="2">
                  <c:v>-4</c:v>
                </c:pt>
                <c:pt idx="3">
                  <c:v>-3</c:v>
                </c:pt>
                <c:pt idx="4">
                  <c:v>-3</c:v>
                </c:pt>
                <c:pt idx="5">
                  <c:v>-4</c:v>
                </c:pt>
                <c:pt idx="6">
                  <c:v>-3</c:v>
                </c:pt>
                <c:pt idx="7">
                  <c:v>-2</c:v>
                </c:pt>
                <c:pt idx="8">
                  <c:v>-2</c:v>
                </c:pt>
                <c:pt idx="9">
                  <c:v>-4</c:v>
                </c:pt>
                <c:pt idx="10">
                  <c:v>-1</c:v>
                </c:pt>
                <c:pt idx="11">
                  <c:v>0</c:v>
                </c:pt>
                <c:pt idx="12">
                  <c:v>-2</c:v>
                </c:pt>
                <c:pt idx="13">
                  <c:v>-4</c:v>
                </c:pt>
                <c:pt idx="14">
                  <c:v>0</c:v>
                </c:pt>
                <c:pt idx="15">
                  <c:v>-4</c:v>
                </c:pt>
                <c:pt idx="16">
                  <c:v>-3</c:v>
                </c:pt>
                <c:pt idx="17">
                  <c:v>-3</c:v>
                </c:pt>
                <c:pt idx="18">
                  <c:v>0</c:v>
                </c:pt>
                <c:pt idx="19">
                  <c:v>-4</c:v>
                </c:pt>
                <c:pt idx="20">
                  <c:v>-2</c:v>
                </c:pt>
                <c:pt idx="21">
                  <c:v>-1</c:v>
                </c:pt>
                <c:pt idx="22">
                  <c:v>0</c:v>
                </c:pt>
                <c:pt idx="23">
                  <c:v>0</c:v>
                </c:pt>
                <c:pt idx="24">
                  <c:v>0</c:v>
                </c:pt>
                <c:pt idx="25">
                  <c:v>0</c:v>
                </c:pt>
                <c:pt idx="26">
                  <c:v>0</c:v>
                </c:pt>
                <c:pt idx="27">
                  <c:v>1</c:v>
                </c:pt>
                <c:pt idx="28">
                  <c:v>1</c:v>
                </c:pt>
                <c:pt idx="29">
                  <c:v>2</c:v>
                </c:pt>
                <c:pt idx="30">
                  <c:v>2</c:v>
                </c:pt>
                <c:pt idx="31">
                  <c:v>2</c:v>
                </c:pt>
                <c:pt idx="32">
                  <c:v>2</c:v>
                </c:pt>
                <c:pt idx="33">
                  <c:v>2</c:v>
                </c:pt>
                <c:pt idx="34">
                  <c:v>3</c:v>
                </c:pt>
                <c:pt idx="35">
                  <c:v>4</c:v>
                </c:pt>
                <c:pt idx="36">
                  <c:v>4</c:v>
                </c:pt>
                <c:pt idx="37">
                  <c:v>4.5</c:v>
                </c:pt>
                <c:pt idx="38">
                  <c:v>5</c:v>
                </c:pt>
                <c:pt idx="39">
                  <c:v>6</c:v>
                </c:pt>
                <c:pt idx="40">
                  <c:v>5</c:v>
                </c:pt>
                <c:pt idx="41">
                  <c:v>4</c:v>
                </c:pt>
                <c:pt idx="42">
                  <c:v>4</c:v>
                </c:pt>
                <c:pt idx="43">
                  <c:v>5</c:v>
                </c:pt>
                <c:pt idx="44">
                  <c:v>4</c:v>
                </c:pt>
                <c:pt idx="45">
                  <c:v>5</c:v>
                </c:pt>
                <c:pt idx="46">
                  <c:v>5</c:v>
                </c:pt>
                <c:pt idx="47">
                  <c:v>4</c:v>
                </c:pt>
                <c:pt idx="48">
                  <c:v>4</c:v>
                </c:pt>
                <c:pt idx="49">
                  <c:v>4</c:v>
                </c:pt>
                <c:pt idx="50">
                  <c:v>5</c:v>
                </c:pt>
                <c:pt idx="51">
                  <c:v>5</c:v>
                </c:pt>
                <c:pt idx="52">
                  <c:v>5</c:v>
                </c:pt>
                <c:pt idx="53">
                  <c:v>4</c:v>
                </c:pt>
                <c:pt idx="54">
                  <c:v>3</c:v>
                </c:pt>
                <c:pt idx="55">
                  <c:v>3</c:v>
                </c:pt>
                <c:pt idx="56">
                  <c:v>4</c:v>
                </c:pt>
                <c:pt idx="57">
                  <c:v>4</c:v>
                </c:pt>
                <c:pt idx="58">
                  <c:v>2</c:v>
                </c:pt>
                <c:pt idx="59">
                  <c:v>3</c:v>
                </c:pt>
                <c:pt idx="60">
                  <c:v>3</c:v>
                </c:pt>
                <c:pt idx="61">
                  <c:v>3</c:v>
                </c:pt>
                <c:pt idx="62">
                  <c:v>2</c:v>
                </c:pt>
                <c:pt idx="63">
                  <c:v>2</c:v>
                </c:pt>
                <c:pt idx="64">
                  <c:v>2</c:v>
                </c:pt>
                <c:pt idx="65">
                  <c:v>2</c:v>
                </c:pt>
                <c:pt idx="66">
                  <c:v>1</c:v>
                </c:pt>
                <c:pt idx="67">
                  <c:v>1</c:v>
                </c:pt>
                <c:pt idx="68">
                  <c:v>1</c:v>
                </c:pt>
                <c:pt idx="69">
                  <c:v>1</c:v>
                </c:pt>
                <c:pt idx="70">
                  <c:v>0</c:v>
                </c:pt>
                <c:pt idx="71">
                  <c:v>1</c:v>
                </c:pt>
                <c:pt idx="72">
                  <c:v>1</c:v>
                </c:pt>
                <c:pt idx="73">
                  <c:v>1</c:v>
                </c:pt>
                <c:pt idx="74">
                  <c:v>0</c:v>
                </c:pt>
                <c:pt idx="75">
                  <c:v>0</c:v>
                </c:pt>
                <c:pt idx="76">
                  <c:v>1</c:v>
                </c:pt>
                <c:pt idx="77">
                  <c:v>0</c:v>
                </c:pt>
                <c:pt idx="78">
                  <c:v>0</c:v>
                </c:pt>
                <c:pt idx="79">
                  <c:v>-1</c:v>
                </c:pt>
                <c:pt idx="80">
                  <c:v>-1</c:v>
                </c:pt>
                <c:pt idx="81">
                  <c:v>-1</c:v>
                </c:pt>
                <c:pt idx="82">
                  <c:v>-2</c:v>
                </c:pt>
                <c:pt idx="83">
                  <c:v>-2</c:v>
                </c:pt>
                <c:pt idx="84">
                  <c:v>-1</c:v>
                </c:pt>
                <c:pt idx="85">
                  <c:v>0</c:v>
                </c:pt>
                <c:pt idx="86">
                  <c:v>0</c:v>
                </c:pt>
              </c:numCache>
            </c:numRef>
          </c:val>
          <c:extLst>
            <c:ext xmlns:c16="http://schemas.microsoft.com/office/drawing/2014/chart" uri="{C3380CC4-5D6E-409C-BE32-E72D297353CC}">
              <c16:uniqueId val="{00000001-927A-4104-A695-FC8ADFD5C9D1}"/>
            </c:ext>
          </c:extLst>
        </c:ser>
        <c:dLbls>
          <c:showLegendKey val="0"/>
          <c:showVal val="0"/>
          <c:showCatName val="0"/>
          <c:showSerName val="0"/>
          <c:showPercent val="0"/>
          <c:showBubbleSize val="0"/>
        </c:dLbls>
        <c:gapWidth val="33"/>
        <c:axId val="227234880"/>
        <c:axId val="227235272"/>
      </c:barChart>
      <c:catAx>
        <c:axId val="22723488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5272"/>
        <c:crosses val="autoZero"/>
        <c:auto val="1"/>
        <c:lblAlgn val="ctr"/>
        <c:lblOffset val="100"/>
        <c:tickLblSkip val="6"/>
        <c:noMultiLvlLbl val="0"/>
      </c:catAx>
      <c:valAx>
        <c:axId val="227235272"/>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488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62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7FAA-4265-A0ED-0C1A5DFD3634}"/>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Sheet1!$A$1:$CI$1</c:f>
              <c:strCache>
                <c:ptCount val="87"/>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pt idx="76">
                  <c:v>15-Oct</c:v>
                </c:pt>
                <c:pt idx="77">
                  <c:v>15-Nov</c:v>
                </c:pt>
                <c:pt idx="78">
                  <c:v>15-Dec</c:v>
                </c:pt>
                <c:pt idx="79">
                  <c:v>16-Jan</c:v>
                </c:pt>
                <c:pt idx="80">
                  <c:v>16-Feb</c:v>
                </c:pt>
                <c:pt idx="81">
                  <c:v>16-Mar</c:v>
                </c:pt>
                <c:pt idx="82">
                  <c:v>16-Apr</c:v>
                </c:pt>
                <c:pt idx="83">
                  <c:v>16-May</c:v>
                </c:pt>
                <c:pt idx="84">
                  <c:v>16-Jun</c:v>
                </c:pt>
                <c:pt idx="85">
                  <c:v>16-Jul</c:v>
                </c:pt>
                <c:pt idx="86">
                  <c:v>16-Aug</c:v>
                </c:pt>
              </c:strCache>
            </c:strRef>
          </c:cat>
          <c:val>
            <c:numRef>
              <c:f>Sheet1!$A$2:$CI$2</c:f>
              <c:numCache>
                <c:formatCode>General</c:formatCode>
                <c:ptCount val="87"/>
                <c:pt idx="0">
                  <c:v>-4</c:v>
                </c:pt>
                <c:pt idx="1">
                  <c:v>-4</c:v>
                </c:pt>
                <c:pt idx="2">
                  <c:v>-5</c:v>
                </c:pt>
                <c:pt idx="3">
                  <c:v>-3</c:v>
                </c:pt>
                <c:pt idx="4">
                  <c:v>-5</c:v>
                </c:pt>
                <c:pt idx="5">
                  <c:v>-5</c:v>
                </c:pt>
                <c:pt idx="6">
                  <c:v>-4</c:v>
                </c:pt>
                <c:pt idx="7">
                  <c:v>-4</c:v>
                </c:pt>
                <c:pt idx="8">
                  <c:v>-4</c:v>
                </c:pt>
                <c:pt idx="9">
                  <c:v>-3</c:v>
                </c:pt>
                <c:pt idx="10">
                  <c:v>-3</c:v>
                </c:pt>
                <c:pt idx="11">
                  <c:v>0</c:v>
                </c:pt>
                <c:pt idx="12">
                  <c:v>-3</c:v>
                </c:pt>
                <c:pt idx="13">
                  <c:v>-3</c:v>
                </c:pt>
                <c:pt idx="14">
                  <c:v>0</c:v>
                </c:pt>
                <c:pt idx="15">
                  <c:v>-4</c:v>
                </c:pt>
                <c:pt idx="16">
                  <c:v>-3</c:v>
                </c:pt>
                <c:pt idx="17">
                  <c:v>-3</c:v>
                </c:pt>
                <c:pt idx="18">
                  <c:v>0</c:v>
                </c:pt>
                <c:pt idx="19">
                  <c:v>-4</c:v>
                </c:pt>
                <c:pt idx="20">
                  <c:v>-3</c:v>
                </c:pt>
                <c:pt idx="21">
                  <c:v>-3</c:v>
                </c:pt>
                <c:pt idx="22">
                  <c:v>0</c:v>
                </c:pt>
                <c:pt idx="23">
                  <c:v>0</c:v>
                </c:pt>
                <c:pt idx="24">
                  <c:v>-2</c:v>
                </c:pt>
                <c:pt idx="25">
                  <c:v>-2</c:v>
                </c:pt>
                <c:pt idx="26">
                  <c:v>-2</c:v>
                </c:pt>
                <c:pt idx="27">
                  <c:v>-1</c:v>
                </c:pt>
                <c:pt idx="28">
                  <c:v>-1</c:v>
                </c:pt>
                <c:pt idx="29">
                  <c:v>0</c:v>
                </c:pt>
                <c:pt idx="30">
                  <c:v>1</c:v>
                </c:pt>
                <c:pt idx="31">
                  <c:v>0</c:v>
                </c:pt>
                <c:pt idx="32">
                  <c:v>1</c:v>
                </c:pt>
                <c:pt idx="33">
                  <c:v>1</c:v>
                </c:pt>
                <c:pt idx="34">
                  <c:v>2</c:v>
                </c:pt>
                <c:pt idx="35">
                  <c:v>2</c:v>
                </c:pt>
                <c:pt idx="36">
                  <c:v>2</c:v>
                </c:pt>
                <c:pt idx="37">
                  <c:v>2</c:v>
                </c:pt>
                <c:pt idx="38">
                  <c:v>2</c:v>
                </c:pt>
                <c:pt idx="39">
                  <c:v>2</c:v>
                </c:pt>
                <c:pt idx="40">
                  <c:v>2</c:v>
                </c:pt>
                <c:pt idx="41">
                  <c:v>3</c:v>
                </c:pt>
                <c:pt idx="42">
                  <c:v>3</c:v>
                </c:pt>
                <c:pt idx="43">
                  <c:v>3</c:v>
                </c:pt>
                <c:pt idx="44">
                  <c:v>3</c:v>
                </c:pt>
                <c:pt idx="45">
                  <c:v>3</c:v>
                </c:pt>
                <c:pt idx="46">
                  <c:v>3</c:v>
                </c:pt>
                <c:pt idx="47">
                  <c:v>3</c:v>
                </c:pt>
                <c:pt idx="48">
                  <c:v>3</c:v>
                </c:pt>
                <c:pt idx="49">
                  <c:v>3</c:v>
                </c:pt>
                <c:pt idx="50">
                  <c:v>2</c:v>
                </c:pt>
                <c:pt idx="51">
                  <c:v>2</c:v>
                </c:pt>
                <c:pt idx="52">
                  <c:v>2</c:v>
                </c:pt>
                <c:pt idx="53">
                  <c:v>2</c:v>
                </c:pt>
                <c:pt idx="54">
                  <c:v>2</c:v>
                </c:pt>
                <c:pt idx="55">
                  <c:v>1</c:v>
                </c:pt>
                <c:pt idx="56">
                  <c:v>1</c:v>
                </c:pt>
                <c:pt idx="57">
                  <c:v>1</c:v>
                </c:pt>
                <c:pt idx="58">
                  <c:v>1</c:v>
                </c:pt>
                <c:pt idx="59">
                  <c:v>1</c:v>
                </c:pt>
                <c:pt idx="60">
                  <c:v>1</c:v>
                </c:pt>
                <c:pt idx="61">
                  <c:v>1</c:v>
                </c:pt>
                <c:pt idx="62">
                  <c:v>1</c:v>
                </c:pt>
                <c:pt idx="63">
                  <c:v>1</c:v>
                </c:pt>
                <c:pt idx="64">
                  <c:v>1</c:v>
                </c:pt>
                <c:pt idx="65">
                  <c:v>1</c:v>
                </c:pt>
                <c:pt idx="66">
                  <c:v>0</c:v>
                </c:pt>
                <c:pt idx="67">
                  <c:v>0</c:v>
                </c:pt>
                <c:pt idx="68">
                  <c:v>0</c:v>
                </c:pt>
                <c:pt idx="69">
                  <c:v>0</c:v>
                </c:pt>
                <c:pt idx="70">
                  <c:v>0</c:v>
                </c:pt>
                <c:pt idx="71">
                  <c:v>0</c:v>
                </c:pt>
                <c:pt idx="72">
                  <c:v>0</c:v>
                </c:pt>
                <c:pt idx="73">
                  <c:v>0</c:v>
                </c:pt>
                <c:pt idx="74">
                  <c:v>0</c:v>
                </c:pt>
                <c:pt idx="75">
                  <c:v>0</c:v>
                </c:pt>
                <c:pt idx="76">
                  <c:v>0</c:v>
                </c:pt>
                <c:pt idx="77">
                  <c:v>-1</c:v>
                </c:pt>
                <c:pt idx="78">
                  <c:v>-1</c:v>
                </c:pt>
                <c:pt idx="79">
                  <c:v>-1</c:v>
                </c:pt>
                <c:pt idx="80">
                  <c:v>-3</c:v>
                </c:pt>
                <c:pt idx="81">
                  <c:v>-2</c:v>
                </c:pt>
                <c:pt idx="82">
                  <c:v>-1</c:v>
                </c:pt>
                <c:pt idx="83">
                  <c:v>-1</c:v>
                </c:pt>
                <c:pt idx="84">
                  <c:v>-1</c:v>
                </c:pt>
                <c:pt idx="85">
                  <c:v>-1</c:v>
                </c:pt>
                <c:pt idx="86">
                  <c:v>-1</c:v>
                </c:pt>
              </c:numCache>
            </c:numRef>
          </c:val>
          <c:extLst>
            <c:ext xmlns:c16="http://schemas.microsoft.com/office/drawing/2014/chart" uri="{C3380CC4-5D6E-409C-BE32-E72D297353CC}">
              <c16:uniqueId val="{00000001-7FAA-4265-A0ED-0C1A5DFD3634}"/>
            </c:ext>
          </c:extLst>
        </c:ser>
        <c:dLbls>
          <c:showLegendKey val="0"/>
          <c:showVal val="0"/>
          <c:showCatName val="0"/>
          <c:showSerName val="0"/>
          <c:showPercent val="0"/>
          <c:showBubbleSize val="0"/>
        </c:dLbls>
        <c:gapWidth val="33"/>
        <c:axId val="227232920"/>
        <c:axId val="227230568"/>
      </c:barChart>
      <c:catAx>
        <c:axId val="22723292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0568"/>
        <c:crosses val="autoZero"/>
        <c:auto val="1"/>
        <c:lblAlgn val="ctr"/>
        <c:lblOffset val="100"/>
        <c:tickLblSkip val="6"/>
        <c:noMultiLvlLbl val="0"/>
      </c:catAx>
      <c:valAx>
        <c:axId val="227230568"/>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292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38532631748919E-2"/>
          <c:y val="6.789824048542499E-2"/>
          <c:w val="0.89414950510979796"/>
          <c:h val="0.7835170824547868"/>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E767-4A4D-B355-E39BDE2CC34F}"/>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Sheet1!$A$1:$CI$1</c:f>
              <c:strCache>
                <c:ptCount val="87"/>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pt idx="76">
                  <c:v>15-Oct</c:v>
                </c:pt>
                <c:pt idx="77">
                  <c:v>15-Nov</c:v>
                </c:pt>
                <c:pt idx="78">
                  <c:v>15-Dec</c:v>
                </c:pt>
                <c:pt idx="79">
                  <c:v>16-Jan</c:v>
                </c:pt>
                <c:pt idx="80">
                  <c:v>16-Feb</c:v>
                </c:pt>
                <c:pt idx="81">
                  <c:v>16-Mar</c:v>
                </c:pt>
                <c:pt idx="82">
                  <c:v>16-Apr</c:v>
                </c:pt>
                <c:pt idx="83">
                  <c:v>16-May</c:v>
                </c:pt>
                <c:pt idx="84">
                  <c:v>16-Jun</c:v>
                </c:pt>
                <c:pt idx="85">
                  <c:v>16-Jul</c:v>
                </c:pt>
                <c:pt idx="86">
                  <c:v>16-Aug</c:v>
                </c:pt>
              </c:strCache>
            </c:strRef>
          </c:cat>
          <c:val>
            <c:numRef>
              <c:f>Sheet1!$A$2:$CI$2</c:f>
              <c:numCache>
                <c:formatCode>General</c:formatCode>
                <c:ptCount val="87"/>
                <c:pt idx="0">
                  <c:v>-6</c:v>
                </c:pt>
                <c:pt idx="1">
                  <c:v>-7.0000000000000009</c:v>
                </c:pt>
                <c:pt idx="2">
                  <c:v>-7.0000000000000009</c:v>
                </c:pt>
                <c:pt idx="3">
                  <c:v>-5</c:v>
                </c:pt>
                <c:pt idx="4">
                  <c:v>-6</c:v>
                </c:pt>
                <c:pt idx="5">
                  <c:v>-6</c:v>
                </c:pt>
                <c:pt idx="6">
                  <c:v>-5</c:v>
                </c:pt>
                <c:pt idx="7">
                  <c:v>-4</c:v>
                </c:pt>
                <c:pt idx="8">
                  <c:v>-5</c:v>
                </c:pt>
                <c:pt idx="9">
                  <c:v>-5</c:v>
                </c:pt>
                <c:pt idx="10">
                  <c:v>-4</c:v>
                </c:pt>
                <c:pt idx="11">
                  <c:v>-5</c:v>
                </c:pt>
                <c:pt idx="12">
                  <c:v>-4</c:v>
                </c:pt>
                <c:pt idx="13">
                  <c:v>-5</c:v>
                </c:pt>
                <c:pt idx="14">
                  <c:v>0</c:v>
                </c:pt>
                <c:pt idx="15">
                  <c:v>-5</c:v>
                </c:pt>
                <c:pt idx="16">
                  <c:v>-5</c:v>
                </c:pt>
                <c:pt idx="17">
                  <c:v>-6</c:v>
                </c:pt>
                <c:pt idx="18">
                  <c:v>-6</c:v>
                </c:pt>
                <c:pt idx="19">
                  <c:v>-5</c:v>
                </c:pt>
                <c:pt idx="20">
                  <c:v>-6</c:v>
                </c:pt>
                <c:pt idx="21">
                  <c:v>-5</c:v>
                </c:pt>
                <c:pt idx="22">
                  <c:v>-4</c:v>
                </c:pt>
                <c:pt idx="23">
                  <c:v>-4</c:v>
                </c:pt>
                <c:pt idx="24">
                  <c:v>-3</c:v>
                </c:pt>
                <c:pt idx="25">
                  <c:v>-2</c:v>
                </c:pt>
                <c:pt idx="26">
                  <c:v>-2</c:v>
                </c:pt>
                <c:pt idx="27">
                  <c:v>-2</c:v>
                </c:pt>
                <c:pt idx="28">
                  <c:v>0</c:v>
                </c:pt>
                <c:pt idx="29">
                  <c:v>1</c:v>
                </c:pt>
                <c:pt idx="30">
                  <c:v>2</c:v>
                </c:pt>
                <c:pt idx="31">
                  <c:v>2</c:v>
                </c:pt>
                <c:pt idx="32">
                  <c:v>2</c:v>
                </c:pt>
                <c:pt idx="33">
                  <c:v>2</c:v>
                </c:pt>
                <c:pt idx="34">
                  <c:v>3</c:v>
                </c:pt>
                <c:pt idx="35">
                  <c:v>3</c:v>
                </c:pt>
                <c:pt idx="36">
                  <c:v>4</c:v>
                </c:pt>
                <c:pt idx="37">
                  <c:v>4</c:v>
                </c:pt>
                <c:pt idx="38">
                  <c:v>6</c:v>
                </c:pt>
                <c:pt idx="39">
                  <c:v>6</c:v>
                </c:pt>
                <c:pt idx="40">
                  <c:v>5</c:v>
                </c:pt>
                <c:pt idx="41">
                  <c:v>5</c:v>
                </c:pt>
                <c:pt idx="42">
                  <c:v>5</c:v>
                </c:pt>
                <c:pt idx="43">
                  <c:v>6</c:v>
                </c:pt>
                <c:pt idx="44">
                  <c:v>4</c:v>
                </c:pt>
                <c:pt idx="45">
                  <c:v>4</c:v>
                </c:pt>
                <c:pt idx="46">
                  <c:v>4</c:v>
                </c:pt>
                <c:pt idx="47">
                  <c:v>6</c:v>
                </c:pt>
                <c:pt idx="48">
                  <c:v>5</c:v>
                </c:pt>
                <c:pt idx="49">
                  <c:v>5</c:v>
                </c:pt>
                <c:pt idx="50">
                  <c:v>6</c:v>
                </c:pt>
                <c:pt idx="51">
                  <c:v>6</c:v>
                </c:pt>
                <c:pt idx="52">
                  <c:v>5</c:v>
                </c:pt>
                <c:pt idx="53">
                  <c:v>4</c:v>
                </c:pt>
                <c:pt idx="54">
                  <c:v>3</c:v>
                </c:pt>
                <c:pt idx="55">
                  <c:v>3</c:v>
                </c:pt>
                <c:pt idx="56">
                  <c:v>2</c:v>
                </c:pt>
                <c:pt idx="57">
                  <c:v>2</c:v>
                </c:pt>
                <c:pt idx="58">
                  <c:v>2</c:v>
                </c:pt>
                <c:pt idx="59">
                  <c:v>3</c:v>
                </c:pt>
                <c:pt idx="60">
                  <c:v>3</c:v>
                </c:pt>
                <c:pt idx="61">
                  <c:v>2</c:v>
                </c:pt>
                <c:pt idx="62">
                  <c:v>2</c:v>
                </c:pt>
                <c:pt idx="63">
                  <c:v>2</c:v>
                </c:pt>
                <c:pt idx="64">
                  <c:v>2</c:v>
                </c:pt>
                <c:pt idx="65">
                  <c:v>2</c:v>
                </c:pt>
                <c:pt idx="66">
                  <c:v>1</c:v>
                </c:pt>
                <c:pt idx="67">
                  <c:v>1</c:v>
                </c:pt>
                <c:pt idx="68">
                  <c:v>1</c:v>
                </c:pt>
                <c:pt idx="69">
                  <c:v>0</c:v>
                </c:pt>
                <c:pt idx="70">
                  <c:v>0</c:v>
                </c:pt>
                <c:pt idx="71">
                  <c:v>0</c:v>
                </c:pt>
                <c:pt idx="72">
                  <c:v>0</c:v>
                </c:pt>
                <c:pt idx="73">
                  <c:v>1</c:v>
                </c:pt>
                <c:pt idx="74">
                  <c:v>0</c:v>
                </c:pt>
                <c:pt idx="75">
                  <c:v>0</c:v>
                </c:pt>
                <c:pt idx="76">
                  <c:v>0</c:v>
                </c:pt>
                <c:pt idx="77">
                  <c:v>-2</c:v>
                </c:pt>
                <c:pt idx="78">
                  <c:v>-2</c:v>
                </c:pt>
                <c:pt idx="79">
                  <c:v>-2</c:v>
                </c:pt>
                <c:pt idx="80">
                  <c:v>-2</c:v>
                </c:pt>
                <c:pt idx="81">
                  <c:v>-1</c:v>
                </c:pt>
                <c:pt idx="82">
                  <c:v>0</c:v>
                </c:pt>
                <c:pt idx="83">
                  <c:v>0</c:v>
                </c:pt>
                <c:pt idx="84">
                  <c:v>0</c:v>
                </c:pt>
                <c:pt idx="85">
                  <c:v>0</c:v>
                </c:pt>
                <c:pt idx="86">
                  <c:v>0</c:v>
                </c:pt>
              </c:numCache>
            </c:numRef>
          </c:val>
          <c:extLst>
            <c:ext xmlns:c16="http://schemas.microsoft.com/office/drawing/2014/chart" uri="{C3380CC4-5D6E-409C-BE32-E72D297353CC}">
              <c16:uniqueId val="{00000001-E767-4A4D-B355-E39BDE2CC34F}"/>
            </c:ext>
          </c:extLst>
        </c:ser>
        <c:dLbls>
          <c:showLegendKey val="0"/>
          <c:showVal val="0"/>
          <c:showCatName val="0"/>
          <c:showSerName val="0"/>
          <c:showPercent val="0"/>
          <c:showBubbleSize val="0"/>
        </c:dLbls>
        <c:gapWidth val="33"/>
        <c:axId val="227234096"/>
        <c:axId val="227237232"/>
      </c:barChart>
      <c:catAx>
        <c:axId val="227234096"/>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7232"/>
        <c:crosses val="autoZero"/>
        <c:auto val="1"/>
        <c:lblAlgn val="ctr"/>
        <c:lblOffset val="100"/>
        <c:tickLblSkip val="6"/>
        <c:noMultiLvlLbl val="0"/>
      </c:catAx>
      <c:valAx>
        <c:axId val="227237232"/>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4096"/>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8339-4552-B84E-4F2887C7035F}"/>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Sheet1!$A$1:$CI$1</c:f>
              <c:strCache>
                <c:ptCount val="87"/>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pt idx="76">
                  <c:v>15-Oct</c:v>
                </c:pt>
                <c:pt idx="77">
                  <c:v>15-Nov</c:v>
                </c:pt>
                <c:pt idx="78">
                  <c:v>15-Dec</c:v>
                </c:pt>
                <c:pt idx="79">
                  <c:v>16-Jan</c:v>
                </c:pt>
                <c:pt idx="80">
                  <c:v>16-Feb</c:v>
                </c:pt>
                <c:pt idx="81">
                  <c:v>16-Mar</c:v>
                </c:pt>
                <c:pt idx="82">
                  <c:v>16-Apr</c:v>
                </c:pt>
                <c:pt idx="83">
                  <c:v>16-May</c:v>
                </c:pt>
                <c:pt idx="84">
                  <c:v>16-Jun</c:v>
                </c:pt>
                <c:pt idx="85">
                  <c:v>16-Jul</c:v>
                </c:pt>
                <c:pt idx="86">
                  <c:v>16-Aug</c:v>
                </c:pt>
              </c:strCache>
            </c:strRef>
          </c:cat>
          <c:val>
            <c:numRef>
              <c:f>Sheet1!$A$2:$CI$2</c:f>
              <c:numCache>
                <c:formatCode>General</c:formatCode>
                <c:ptCount val="87"/>
                <c:pt idx="0">
                  <c:v>-5</c:v>
                </c:pt>
                <c:pt idx="1">
                  <c:v>-4</c:v>
                </c:pt>
                <c:pt idx="2">
                  <c:v>-4</c:v>
                </c:pt>
                <c:pt idx="3">
                  <c:v>-3</c:v>
                </c:pt>
                <c:pt idx="4">
                  <c:v>-5</c:v>
                </c:pt>
                <c:pt idx="5">
                  <c:v>-4</c:v>
                </c:pt>
                <c:pt idx="6">
                  <c:v>-3</c:v>
                </c:pt>
                <c:pt idx="7">
                  <c:v>-4</c:v>
                </c:pt>
                <c:pt idx="8">
                  <c:v>-4</c:v>
                </c:pt>
                <c:pt idx="9">
                  <c:v>-3</c:v>
                </c:pt>
                <c:pt idx="10">
                  <c:v>-4</c:v>
                </c:pt>
                <c:pt idx="11">
                  <c:v>0</c:v>
                </c:pt>
                <c:pt idx="12">
                  <c:v>-2</c:v>
                </c:pt>
                <c:pt idx="13">
                  <c:v>-2</c:v>
                </c:pt>
                <c:pt idx="14">
                  <c:v>0</c:v>
                </c:pt>
                <c:pt idx="15">
                  <c:v>0</c:v>
                </c:pt>
                <c:pt idx="16">
                  <c:v>-3</c:v>
                </c:pt>
                <c:pt idx="17">
                  <c:v>-3</c:v>
                </c:pt>
                <c:pt idx="18">
                  <c:v>0</c:v>
                </c:pt>
                <c:pt idx="19">
                  <c:v>-3</c:v>
                </c:pt>
                <c:pt idx="20">
                  <c:v>-3</c:v>
                </c:pt>
                <c:pt idx="21">
                  <c:v>-3</c:v>
                </c:pt>
                <c:pt idx="22">
                  <c:v>-4</c:v>
                </c:pt>
                <c:pt idx="23">
                  <c:v>-4</c:v>
                </c:pt>
                <c:pt idx="24">
                  <c:v>-2</c:v>
                </c:pt>
                <c:pt idx="25">
                  <c:v>-2</c:v>
                </c:pt>
                <c:pt idx="26">
                  <c:v>-3</c:v>
                </c:pt>
                <c:pt idx="27">
                  <c:v>-2</c:v>
                </c:pt>
                <c:pt idx="28">
                  <c:v>-1</c:v>
                </c:pt>
                <c:pt idx="29">
                  <c:v>0</c:v>
                </c:pt>
                <c:pt idx="30">
                  <c:v>0</c:v>
                </c:pt>
                <c:pt idx="31">
                  <c:v>1</c:v>
                </c:pt>
                <c:pt idx="32">
                  <c:v>2</c:v>
                </c:pt>
                <c:pt idx="33">
                  <c:v>2</c:v>
                </c:pt>
                <c:pt idx="34">
                  <c:v>3</c:v>
                </c:pt>
                <c:pt idx="35">
                  <c:v>3</c:v>
                </c:pt>
                <c:pt idx="36">
                  <c:v>3</c:v>
                </c:pt>
                <c:pt idx="37">
                  <c:v>4</c:v>
                </c:pt>
                <c:pt idx="38">
                  <c:v>3</c:v>
                </c:pt>
                <c:pt idx="39">
                  <c:v>4</c:v>
                </c:pt>
                <c:pt idx="40">
                  <c:v>4</c:v>
                </c:pt>
                <c:pt idx="41">
                  <c:v>5</c:v>
                </c:pt>
                <c:pt idx="42">
                  <c:v>4</c:v>
                </c:pt>
                <c:pt idx="43">
                  <c:v>3</c:v>
                </c:pt>
                <c:pt idx="44">
                  <c:v>5</c:v>
                </c:pt>
                <c:pt idx="45">
                  <c:v>5</c:v>
                </c:pt>
                <c:pt idx="46">
                  <c:v>5</c:v>
                </c:pt>
                <c:pt idx="47">
                  <c:v>5</c:v>
                </c:pt>
                <c:pt idx="48">
                  <c:v>4</c:v>
                </c:pt>
                <c:pt idx="49">
                  <c:v>4</c:v>
                </c:pt>
                <c:pt idx="50">
                  <c:v>4</c:v>
                </c:pt>
                <c:pt idx="51">
                  <c:v>4</c:v>
                </c:pt>
                <c:pt idx="52">
                  <c:v>4</c:v>
                </c:pt>
                <c:pt idx="53">
                  <c:v>3</c:v>
                </c:pt>
                <c:pt idx="54">
                  <c:v>3</c:v>
                </c:pt>
                <c:pt idx="55">
                  <c:v>3</c:v>
                </c:pt>
                <c:pt idx="56">
                  <c:v>2</c:v>
                </c:pt>
                <c:pt idx="57">
                  <c:v>3</c:v>
                </c:pt>
                <c:pt idx="58">
                  <c:v>2</c:v>
                </c:pt>
                <c:pt idx="59">
                  <c:v>2</c:v>
                </c:pt>
                <c:pt idx="60">
                  <c:v>1</c:v>
                </c:pt>
                <c:pt idx="61">
                  <c:v>2</c:v>
                </c:pt>
                <c:pt idx="62">
                  <c:v>1</c:v>
                </c:pt>
                <c:pt idx="63">
                  <c:v>2</c:v>
                </c:pt>
                <c:pt idx="64">
                  <c:v>2</c:v>
                </c:pt>
                <c:pt idx="65">
                  <c:v>2</c:v>
                </c:pt>
                <c:pt idx="66">
                  <c:v>1</c:v>
                </c:pt>
                <c:pt idx="67">
                  <c:v>1</c:v>
                </c:pt>
                <c:pt idx="68">
                  <c:v>1</c:v>
                </c:pt>
                <c:pt idx="69">
                  <c:v>0</c:v>
                </c:pt>
                <c:pt idx="70">
                  <c:v>0</c:v>
                </c:pt>
                <c:pt idx="71">
                  <c:v>0</c:v>
                </c:pt>
                <c:pt idx="72">
                  <c:v>0</c:v>
                </c:pt>
                <c:pt idx="73">
                  <c:v>1</c:v>
                </c:pt>
                <c:pt idx="74">
                  <c:v>0</c:v>
                </c:pt>
                <c:pt idx="75">
                  <c:v>0</c:v>
                </c:pt>
                <c:pt idx="76">
                  <c:v>-1</c:v>
                </c:pt>
                <c:pt idx="77">
                  <c:v>-2</c:v>
                </c:pt>
                <c:pt idx="78">
                  <c:v>-4</c:v>
                </c:pt>
                <c:pt idx="79">
                  <c:v>-3</c:v>
                </c:pt>
                <c:pt idx="80">
                  <c:v>-3</c:v>
                </c:pt>
                <c:pt idx="81">
                  <c:v>-2</c:v>
                </c:pt>
                <c:pt idx="82">
                  <c:v>-2</c:v>
                </c:pt>
                <c:pt idx="83">
                  <c:v>-2</c:v>
                </c:pt>
                <c:pt idx="84">
                  <c:v>-1</c:v>
                </c:pt>
                <c:pt idx="85">
                  <c:v>-1</c:v>
                </c:pt>
                <c:pt idx="86">
                  <c:v>-1</c:v>
                </c:pt>
              </c:numCache>
            </c:numRef>
          </c:val>
          <c:extLst>
            <c:ext xmlns:c16="http://schemas.microsoft.com/office/drawing/2014/chart" uri="{C3380CC4-5D6E-409C-BE32-E72D297353CC}">
              <c16:uniqueId val="{00000001-8339-4552-B84E-4F2887C7035F}"/>
            </c:ext>
          </c:extLst>
        </c:ser>
        <c:dLbls>
          <c:showLegendKey val="0"/>
          <c:showVal val="0"/>
          <c:showCatName val="0"/>
          <c:showSerName val="0"/>
          <c:showPercent val="0"/>
          <c:showBubbleSize val="0"/>
        </c:dLbls>
        <c:gapWidth val="33"/>
        <c:axId val="227231352"/>
        <c:axId val="227235664"/>
      </c:barChart>
      <c:catAx>
        <c:axId val="227231352"/>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5664"/>
        <c:crosses val="autoZero"/>
        <c:auto val="1"/>
        <c:lblAlgn val="ctr"/>
        <c:lblOffset val="100"/>
        <c:tickLblSkip val="6"/>
        <c:noMultiLvlLbl val="0"/>
      </c:catAx>
      <c:valAx>
        <c:axId val="227235664"/>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1352"/>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62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F230-485C-B018-CD8F951297B1}"/>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Sheet1!$A$1:$CI$1</c:f>
              <c:strCache>
                <c:ptCount val="87"/>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pt idx="76">
                  <c:v>15-Oct</c:v>
                </c:pt>
                <c:pt idx="77">
                  <c:v>15-Nov</c:v>
                </c:pt>
                <c:pt idx="78">
                  <c:v>15-Dec</c:v>
                </c:pt>
                <c:pt idx="79">
                  <c:v>16-Jan</c:v>
                </c:pt>
                <c:pt idx="80">
                  <c:v>16-Feb</c:v>
                </c:pt>
                <c:pt idx="81">
                  <c:v>16-Mar</c:v>
                </c:pt>
                <c:pt idx="82">
                  <c:v>16-Apr</c:v>
                </c:pt>
                <c:pt idx="83">
                  <c:v>16-May</c:v>
                </c:pt>
                <c:pt idx="84">
                  <c:v>16-Jun</c:v>
                </c:pt>
                <c:pt idx="85">
                  <c:v>16-Jul</c:v>
                </c:pt>
                <c:pt idx="86">
                  <c:v>16-Aug</c:v>
                </c:pt>
              </c:strCache>
            </c:strRef>
          </c:cat>
          <c:val>
            <c:numRef>
              <c:f>Sheet1!$A$2:$CI$2</c:f>
              <c:numCache>
                <c:formatCode>General</c:formatCode>
                <c:ptCount val="87"/>
                <c:pt idx="0">
                  <c:v>-4</c:v>
                </c:pt>
                <c:pt idx="1">
                  <c:v>-5</c:v>
                </c:pt>
                <c:pt idx="2">
                  <c:v>-5</c:v>
                </c:pt>
                <c:pt idx="3">
                  <c:v>-4</c:v>
                </c:pt>
                <c:pt idx="4">
                  <c:v>-4</c:v>
                </c:pt>
                <c:pt idx="5">
                  <c:v>-4</c:v>
                </c:pt>
                <c:pt idx="6">
                  <c:v>-3</c:v>
                </c:pt>
                <c:pt idx="7">
                  <c:v>-4</c:v>
                </c:pt>
                <c:pt idx="8">
                  <c:v>-4</c:v>
                </c:pt>
                <c:pt idx="9">
                  <c:v>-3</c:v>
                </c:pt>
                <c:pt idx="10">
                  <c:v>-3</c:v>
                </c:pt>
                <c:pt idx="11">
                  <c:v>-3</c:v>
                </c:pt>
                <c:pt idx="12">
                  <c:v>-2</c:v>
                </c:pt>
                <c:pt idx="13">
                  <c:v>-3</c:v>
                </c:pt>
                <c:pt idx="14">
                  <c:v>-3</c:v>
                </c:pt>
                <c:pt idx="15">
                  <c:v>-3</c:v>
                </c:pt>
                <c:pt idx="16">
                  <c:v>-3</c:v>
                </c:pt>
                <c:pt idx="17">
                  <c:v>-2</c:v>
                </c:pt>
                <c:pt idx="18">
                  <c:v>-1</c:v>
                </c:pt>
                <c:pt idx="19">
                  <c:v>-3</c:v>
                </c:pt>
                <c:pt idx="20">
                  <c:v>-3</c:v>
                </c:pt>
                <c:pt idx="21">
                  <c:v>-2</c:v>
                </c:pt>
                <c:pt idx="22">
                  <c:v>-3</c:v>
                </c:pt>
                <c:pt idx="23">
                  <c:v>0</c:v>
                </c:pt>
                <c:pt idx="24">
                  <c:v>-1</c:v>
                </c:pt>
                <c:pt idx="25">
                  <c:v>-2</c:v>
                </c:pt>
                <c:pt idx="26">
                  <c:v>-1</c:v>
                </c:pt>
                <c:pt idx="27">
                  <c:v>-1</c:v>
                </c:pt>
                <c:pt idx="28">
                  <c:v>0</c:v>
                </c:pt>
                <c:pt idx="29">
                  <c:v>1</c:v>
                </c:pt>
                <c:pt idx="30">
                  <c:v>0</c:v>
                </c:pt>
                <c:pt idx="31">
                  <c:v>1</c:v>
                </c:pt>
                <c:pt idx="32">
                  <c:v>1</c:v>
                </c:pt>
                <c:pt idx="33">
                  <c:v>1</c:v>
                </c:pt>
                <c:pt idx="34">
                  <c:v>2</c:v>
                </c:pt>
                <c:pt idx="35">
                  <c:v>3</c:v>
                </c:pt>
                <c:pt idx="36">
                  <c:v>4</c:v>
                </c:pt>
                <c:pt idx="37">
                  <c:v>5</c:v>
                </c:pt>
                <c:pt idx="38">
                  <c:v>4</c:v>
                </c:pt>
                <c:pt idx="39">
                  <c:v>5</c:v>
                </c:pt>
                <c:pt idx="40">
                  <c:v>5</c:v>
                </c:pt>
                <c:pt idx="41">
                  <c:v>5</c:v>
                </c:pt>
                <c:pt idx="42">
                  <c:v>6</c:v>
                </c:pt>
                <c:pt idx="43">
                  <c:v>5</c:v>
                </c:pt>
                <c:pt idx="44">
                  <c:v>5</c:v>
                </c:pt>
                <c:pt idx="45">
                  <c:v>5</c:v>
                </c:pt>
                <c:pt idx="46">
                  <c:v>5</c:v>
                </c:pt>
                <c:pt idx="47">
                  <c:v>5</c:v>
                </c:pt>
                <c:pt idx="48">
                  <c:v>6</c:v>
                </c:pt>
                <c:pt idx="49">
                  <c:v>5</c:v>
                </c:pt>
                <c:pt idx="50">
                  <c:v>4</c:v>
                </c:pt>
                <c:pt idx="51">
                  <c:v>5</c:v>
                </c:pt>
                <c:pt idx="52">
                  <c:v>5</c:v>
                </c:pt>
                <c:pt idx="53">
                  <c:v>5</c:v>
                </c:pt>
                <c:pt idx="54">
                  <c:v>4</c:v>
                </c:pt>
                <c:pt idx="55">
                  <c:v>4</c:v>
                </c:pt>
                <c:pt idx="56">
                  <c:v>4</c:v>
                </c:pt>
                <c:pt idx="57">
                  <c:v>4</c:v>
                </c:pt>
                <c:pt idx="58">
                  <c:v>3</c:v>
                </c:pt>
                <c:pt idx="59">
                  <c:v>3</c:v>
                </c:pt>
                <c:pt idx="60">
                  <c:v>3</c:v>
                </c:pt>
                <c:pt idx="61">
                  <c:v>3</c:v>
                </c:pt>
                <c:pt idx="62">
                  <c:v>2</c:v>
                </c:pt>
                <c:pt idx="63">
                  <c:v>2</c:v>
                </c:pt>
                <c:pt idx="64">
                  <c:v>3</c:v>
                </c:pt>
                <c:pt idx="65">
                  <c:v>3</c:v>
                </c:pt>
                <c:pt idx="66">
                  <c:v>1</c:v>
                </c:pt>
                <c:pt idx="67">
                  <c:v>1</c:v>
                </c:pt>
                <c:pt idx="68">
                  <c:v>2</c:v>
                </c:pt>
                <c:pt idx="69">
                  <c:v>1</c:v>
                </c:pt>
                <c:pt idx="70">
                  <c:v>2</c:v>
                </c:pt>
                <c:pt idx="71">
                  <c:v>2</c:v>
                </c:pt>
                <c:pt idx="72">
                  <c:v>2</c:v>
                </c:pt>
                <c:pt idx="73">
                  <c:v>2</c:v>
                </c:pt>
                <c:pt idx="74">
                  <c:v>2</c:v>
                </c:pt>
                <c:pt idx="75">
                  <c:v>2</c:v>
                </c:pt>
                <c:pt idx="76">
                  <c:v>1</c:v>
                </c:pt>
                <c:pt idx="77">
                  <c:v>0</c:v>
                </c:pt>
                <c:pt idx="78">
                  <c:v>0</c:v>
                </c:pt>
                <c:pt idx="79">
                  <c:v>0</c:v>
                </c:pt>
                <c:pt idx="80">
                  <c:v>-1</c:v>
                </c:pt>
                <c:pt idx="81">
                  <c:v>-1</c:v>
                </c:pt>
                <c:pt idx="82">
                  <c:v>-1</c:v>
                </c:pt>
                <c:pt idx="83">
                  <c:v>0</c:v>
                </c:pt>
                <c:pt idx="84">
                  <c:v>2</c:v>
                </c:pt>
                <c:pt idx="85">
                  <c:v>2</c:v>
                </c:pt>
                <c:pt idx="86">
                  <c:v>3</c:v>
                </c:pt>
              </c:numCache>
            </c:numRef>
          </c:val>
          <c:extLst>
            <c:ext xmlns:c16="http://schemas.microsoft.com/office/drawing/2014/chart" uri="{C3380CC4-5D6E-409C-BE32-E72D297353CC}">
              <c16:uniqueId val="{00000001-F230-485C-B018-CD8F951297B1}"/>
            </c:ext>
          </c:extLst>
        </c:ser>
        <c:dLbls>
          <c:showLegendKey val="0"/>
          <c:showVal val="0"/>
          <c:showCatName val="0"/>
          <c:showSerName val="0"/>
          <c:showPercent val="0"/>
          <c:showBubbleSize val="0"/>
        </c:dLbls>
        <c:gapWidth val="33"/>
        <c:axId val="227230176"/>
        <c:axId val="227232136"/>
      </c:barChart>
      <c:catAx>
        <c:axId val="227230176"/>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7232136"/>
        <c:crosses val="autoZero"/>
        <c:auto val="1"/>
        <c:lblAlgn val="ctr"/>
        <c:lblOffset val="100"/>
        <c:tickLblSkip val="6"/>
        <c:noMultiLvlLbl val="0"/>
      </c:catAx>
      <c:valAx>
        <c:axId val="227232136"/>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7230176"/>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01305807878629E-2"/>
          <c:y val="6.8743834956191213E-2"/>
          <c:w val="0.89458634056990138"/>
          <c:h val="0.78285761743324411"/>
        </c:manualLayout>
      </c:layout>
      <c:barChart>
        <c:barDir val="col"/>
        <c:grouping val="clustered"/>
        <c:varyColors val="0"/>
        <c:ser>
          <c:idx val="0"/>
          <c:order val="0"/>
          <c:tx>
            <c:strRef>
              <c:f>Sheet1!$B$1</c:f>
              <c:strCache>
                <c:ptCount val="1"/>
                <c:pt idx="0">
                  <c:v>Series 1</c:v>
                </c:pt>
              </c:strCache>
            </c:strRef>
          </c:tx>
          <c:invertIfNegative val="0"/>
          <c:dLbls>
            <c:dLbl>
              <c:idx val="5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0-674C-4975-8541-36CED51E3C73}"/>
                </c:ext>
              </c:extLst>
            </c:dLbl>
            <c:spPr>
              <a:noFill/>
              <a:ln>
                <a:noFill/>
              </a:ln>
              <a:effectLst/>
            </c:spPr>
            <c:txPr>
              <a:bodyPr rot="0" vert="horz"/>
              <a:lstStyle/>
              <a:p>
                <a:pPr>
                  <a:defRPr sz="900" b="1"/>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Sheet1!$A$2:$A$105</c:f>
              <c:strCache>
                <c:ptCount val="104"/>
                <c:pt idx="0">
                  <c:v>Jan-08</c:v>
                </c:pt>
                <c:pt idx="1">
                  <c:v>Feb-08</c:v>
                </c:pt>
                <c:pt idx="2">
                  <c:v>Mar-08</c:v>
                </c:pt>
                <c:pt idx="3">
                  <c:v>Apr-08</c:v>
                </c:pt>
                <c:pt idx="4">
                  <c:v>May-08</c:v>
                </c:pt>
                <c:pt idx="5">
                  <c:v>Jun-08</c:v>
                </c:pt>
                <c:pt idx="6">
                  <c:v>Jul-08</c:v>
                </c:pt>
                <c:pt idx="7">
                  <c:v>Aug-08</c:v>
                </c:pt>
                <c:pt idx="8">
                  <c:v>Sep-08</c:v>
                </c:pt>
                <c:pt idx="9">
                  <c:v>Oct-08</c:v>
                </c:pt>
                <c:pt idx="10">
                  <c:v>Nov-08</c:v>
                </c:pt>
                <c:pt idx="11">
                  <c:v>Dec-08</c:v>
                </c:pt>
                <c:pt idx="12">
                  <c:v>Jan-09</c:v>
                </c:pt>
                <c:pt idx="13">
                  <c:v>Feb-09</c:v>
                </c:pt>
                <c:pt idx="14">
                  <c:v>Mar-09</c:v>
                </c:pt>
                <c:pt idx="15">
                  <c:v>Apr-09</c:v>
                </c:pt>
                <c:pt idx="16">
                  <c:v>May-09</c:v>
                </c:pt>
                <c:pt idx="17">
                  <c:v>Jun-09</c:v>
                </c:pt>
                <c:pt idx="18">
                  <c:v>Jul-09</c:v>
                </c:pt>
                <c:pt idx="19">
                  <c:v>Aug-09</c:v>
                </c:pt>
                <c:pt idx="20">
                  <c:v>Sep-09</c:v>
                </c:pt>
                <c:pt idx="21">
                  <c:v>Oct-09</c:v>
                </c:pt>
                <c:pt idx="22">
                  <c:v>Nov-09</c:v>
                </c:pt>
                <c:pt idx="23">
                  <c:v>Dec-09</c:v>
                </c:pt>
                <c:pt idx="24">
                  <c:v>Jan-10</c:v>
                </c:pt>
                <c:pt idx="25">
                  <c:v>Feb-10</c:v>
                </c:pt>
                <c:pt idx="26">
                  <c:v>Mar-10</c:v>
                </c:pt>
                <c:pt idx="27">
                  <c:v>Apr-10</c:v>
                </c:pt>
                <c:pt idx="28">
                  <c:v>May-10</c:v>
                </c:pt>
                <c:pt idx="29">
                  <c:v>Jun-10</c:v>
                </c:pt>
                <c:pt idx="30">
                  <c:v>Jul-10</c:v>
                </c:pt>
                <c:pt idx="31">
                  <c:v>Aug-10</c:v>
                </c:pt>
                <c:pt idx="32">
                  <c:v>Sep-10</c:v>
                </c:pt>
                <c:pt idx="33">
                  <c:v>Oct-10</c:v>
                </c:pt>
                <c:pt idx="34">
                  <c:v>Nov-10</c:v>
                </c:pt>
                <c:pt idx="35">
                  <c:v>Dec-10</c:v>
                </c:pt>
                <c:pt idx="36">
                  <c:v>Jan-11</c:v>
                </c:pt>
                <c:pt idx="37">
                  <c:v>Feb-11</c:v>
                </c:pt>
                <c:pt idx="38">
                  <c:v>Mar-11</c:v>
                </c:pt>
                <c:pt idx="39">
                  <c:v>Apr-11</c:v>
                </c:pt>
                <c:pt idx="40">
                  <c:v>May-11</c:v>
                </c:pt>
                <c:pt idx="41">
                  <c:v>Jun-11</c:v>
                </c:pt>
                <c:pt idx="42">
                  <c:v>Jul-11</c:v>
                </c:pt>
                <c:pt idx="43">
                  <c:v>Aug-11</c:v>
                </c:pt>
                <c:pt idx="44">
                  <c:v>Sep-11</c:v>
                </c:pt>
                <c:pt idx="45">
                  <c:v>Oct-11</c:v>
                </c:pt>
                <c:pt idx="46">
                  <c:v>Nov-11</c:v>
                </c:pt>
                <c:pt idx="47">
                  <c:v>Dec-11</c:v>
                </c:pt>
                <c:pt idx="48">
                  <c:v>Jan-12</c:v>
                </c:pt>
                <c:pt idx="49">
                  <c:v>Feb-12</c:v>
                </c:pt>
                <c:pt idx="50">
                  <c:v>Mar-12</c:v>
                </c:pt>
                <c:pt idx="51">
                  <c:v>Apr-12</c:v>
                </c:pt>
                <c:pt idx="52">
                  <c:v>May-12</c:v>
                </c:pt>
                <c:pt idx="53">
                  <c:v>Jun-12</c:v>
                </c:pt>
                <c:pt idx="54">
                  <c:v>Jul-12</c:v>
                </c:pt>
                <c:pt idx="55">
                  <c:v>Aug-12</c:v>
                </c:pt>
                <c:pt idx="56">
                  <c:v>Sep-12</c:v>
                </c:pt>
                <c:pt idx="57">
                  <c:v>Oct-12</c:v>
                </c:pt>
                <c:pt idx="58">
                  <c:v>Nov-12</c:v>
                </c:pt>
                <c:pt idx="59">
                  <c:v>Dec-12</c:v>
                </c:pt>
                <c:pt idx="60">
                  <c:v>Jan-13</c:v>
                </c:pt>
                <c:pt idx="61">
                  <c:v>Feb-13</c:v>
                </c:pt>
                <c:pt idx="62">
                  <c:v>Mar-13</c:v>
                </c:pt>
                <c:pt idx="63">
                  <c:v>Apr-13</c:v>
                </c:pt>
                <c:pt idx="64">
                  <c:v>May-13</c:v>
                </c:pt>
                <c:pt idx="65">
                  <c:v>Jun-13</c:v>
                </c:pt>
                <c:pt idx="66">
                  <c:v>Jul-13</c:v>
                </c:pt>
                <c:pt idx="67">
                  <c:v>Aug-13</c:v>
                </c:pt>
                <c:pt idx="68">
                  <c:v>Sep-13</c:v>
                </c:pt>
                <c:pt idx="69">
                  <c:v>Oct-13</c:v>
                </c:pt>
                <c:pt idx="70">
                  <c:v>Nov-13</c:v>
                </c:pt>
                <c:pt idx="71">
                  <c:v>Dec-13</c:v>
                </c:pt>
                <c:pt idx="72">
                  <c:v>Jan-14</c:v>
                </c:pt>
                <c:pt idx="73">
                  <c:v>Feb-14</c:v>
                </c:pt>
                <c:pt idx="74">
                  <c:v>Mar-14</c:v>
                </c:pt>
                <c:pt idx="75">
                  <c:v>Apr-14</c:v>
                </c:pt>
                <c:pt idx="76">
                  <c:v>May-14</c:v>
                </c:pt>
                <c:pt idx="77">
                  <c:v>Jun-14</c:v>
                </c:pt>
                <c:pt idx="78">
                  <c:v>Jul-14</c:v>
                </c:pt>
                <c:pt idx="79">
                  <c:v>Aug-14</c:v>
                </c:pt>
                <c:pt idx="80">
                  <c:v>Sep-14</c:v>
                </c:pt>
                <c:pt idx="81">
                  <c:v>Oct-14</c:v>
                </c:pt>
                <c:pt idx="82">
                  <c:v>Nov-14</c:v>
                </c:pt>
                <c:pt idx="83">
                  <c:v>Dec-14</c:v>
                </c:pt>
                <c:pt idx="84">
                  <c:v>Jan-15</c:v>
                </c:pt>
                <c:pt idx="85">
                  <c:v>Feb-15</c:v>
                </c:pt>
                <c:pt idx="86">
                  <c:v>Mar-15</c:v>
                </c:pt>
                <c:pt idx="87">
                  <c:v>Apr-15</c:v>
                </c:pt>
                <c:pt idx="88">
                  <c:v>May-15</c:v>
                </c:pt>
                <c:pt idx="89">
                  <c:v>Jun-15</c:v>
                </c:pt>
                <c:pt idx="90">
                  <c:v>Jul-15</c:v>
                </c:pt>
                <c:pt idx="91">
                  <c:v>Aug-15</c:v>
                </c:pt>
                <c:pt idx="92">
                  <c:v>Sep-15</c:v>
                </c:pt>
                <c:pt idx="93">
                  <c:v>Oct-15</c:v>
                </c:pt>
                <c:pt idx="94">
                  <c:v>Nov-15</c:v>
                </c:pt>
                <c:pt idx="95">
                  <c:v>Dec-15</c:v>
                </c:pt>
                <c:pt idx="96">
                  <c:v>Jan-16</c:v>
                </c:pt>
                <c:pt idx="97">
                  <c:v>Feb-16</c:v>
                </c:pt>
                <c:pt idx="98">
                  <c:v>Mar-16</c:v>
                </c:pt>
                <c:pt idx="99">
                  <c:v>Apr-16</c:v>
                </c:pt>
                <c:pt idx="100">
                  <c:v>May-16</c:v>
                </c:pt>
                <c:pt idx="101">
                  <c:v>Jun-16</c:v>
                </c:pt>
                <c:pt idx="102">
                  <c:v>16-Jul</c:v>
                </c:pt>
                <c:pt idx="103">
                  <c:v>16-Aug</c:v>
                </c:pt>
              </c:strCache>
            </c:strRef>
          </c:cat>
          <c:val>
            <c:numRef>
              <c:f>Sheet1!$B$2:$B$105</c:f>
              <c:numCache>
                <c:formatCode>General</c:formatCode>
                <c:ptCount val="104"/>
                <c:pt idx="0">
                  <c:v>-14</c:v>
                </c:pt>
                <c:pt idx="1">
                  <c:v>-12</c:v>
                </c:pt>
                <c:pt idx="2">
                  <c:v>-9</c:v>
                </c:pt>
                <c:pt idx="3">
                  <c:v>-7.0000000000000009</c:v>
                </c:pt>
                <c:pt idx="4">
                  <c:v>-6</c:v>
                </c:pt>
                <c:pt idx="5">
                  <c:v>-7.0000000000000009</c:v>
                </c:pt>
                <c:pt idx="6">
                  <c:v>-9</c:v>
                </c:pt>
                <c:pt idx="7">
                  <c:v>-9</c:v>
                </c:pt>
                <c:pt idx="8">
                  <c:v>-9</c:v>
                </c:pt>
                <c:pt idx="9">
                  <c:v>-8</c:v>
                </c:pt>
                <c:pt idx="10">
                  <c:v>-7.0000000000000009</c:v>
                </c:pt>
                <c:pt idx="11">
                  <c:v>-6</c:v>
                </c:pt>
                <c:pt idx="12">
                  <c:v>-8</c:v>
                </c:pt>
                <c:pt idx="13">
                  <c:v>-7.0000000000000009</c:v>
                </c:pt>
                <c:pt idx="14">
                  <c:v>-7.0000000000000009</c:v>
                </c:pt>
                <c:pt idx="15">
                  <c:v>-6</c:v>
                </c:pt>
                <c:pt idx="16">
                  <c:v>-4</c:v>
                </c:pt>
                <c:pt idx="17">
                  <c:v>-4</c:v>
                </c:pt>
                <c:pt idx="18">
                  <c:v>-5</c:v>
                </c:pt>
                <c:pt idx="19">
                  <c:v>-5</c:v>
                </c:pt>
                <c:pt idx="20">
                  <c:v>-4</c:v>
                </c:pt>
                <c:pt idx="21">
                  <c:v>-4</c:v>
                </c:pt>
                <c:pt idx="22">
                  <c:v>-4</c:v>
                </c:pt>
                <c:pt idx="23">
                  <c:v>-3</c:v>
                </c:pt>
                <c:pt idx="24">
                  <c:v>-4</c:v>
                </c:pt>
                <c:pt idx="25">
                  <c:v>-4</c:v>
                </c:pt>
                <c:pt idx="26">
                  <c:v>-3</c:v>
                </c:pt>
                <c:pt idx="27">
                  <c:v>-3</c:v>
                </c:pt>
                <c:pt idx="28">
                  <c:v>-3</c:v>
                </c:pt>
                <c:pt idx="29">
                  <c:v>-2</c:v>
                </c:pt>
                <c:pt idx="30">
                  <c:v>-3</c:v>
                </c:pt>
                <c:pt idx="31">
                  <c:v>-3</c:v>
                </c:pt>
                <c:pt idx="32">
                  <c:v>-3</c:v>
                </c:pt>
                <c:pt idx="33">
                  <c:v>-3</c:v>
                </c:pt>
                <c:pt idx="34">
                  <c:v>-2</c:v>
                </c:pt>
                <c:pt idx="35">
                  <c:v>-1</c:v>
                </c:pt>
                <c:pt idx="36">
                  <c:v>-3</c:v>
                </c:pt>
                <c:pt idx="37">
                  <c:v>-3</c:v>
                </c:pt>
                <c:pt idx="38">
                  <c:v>-2</c:v>
                </c:pt>
                <c:pt idx="39">
                  <c:v>-3</c:v>
                </c:pt>
                <c:pt idx="40">
                  <c:v>0</c:v>
                </c:pt>
                <c:pt idx="41">
                  <c:v>-1</c:v>
                </c:pt>
                <c:pt idx="42">
                  <c:v>-2</c:v>
                </c:pt>
                <c:pt idx="43">
                  <c:v>-1</c:v>
                </c:pt>
                <c:pt idx="44">
                  <c:v>-1</c:v>
                </c:pt>
                <c:pt idx="45">
                  <c:v>0</c:v>
                </c:pt>
                <c:pt idx="46">
                  <c:v>1</c:v>
                </c:pt>
                <c:pt idx="47">
                  <c:v>0</c:v>
                </c:pt>
                <c:pt idx="48">
                  <c:v>1</c:v>
                </c:pt>
                <c:pt idx="49">
                  <c:v>1</c:v>
                </c:pt>
                <c:pt idx="50">
                  <c:v>1</c:v>
                </c:pt>
                <c:pt idx="51">
                  <c:v>2</c:v>
                </c:pt>
                <c:pt idx="52">
                  <c:v>3</c:v>
                </c:pt>
                <c:pt idx="53">
                  <c:v>4</c:v>
                </c:pt>
                <c:pt idx="54">
                  <c:v>5</c:v>
                </c:pt>
                <c:pt idx="55">
                  <c:v>4</c:v>
                </c:pt>
                <c:pt idx="56">
                  <c:v>5</c:v>
                </c:pt>
                <c:pt idx="57">
                  <c:v>5</c:v>
                </c:pt>
                <c:pt idx="58">
                  <c:v>5</c:v>
                </c:pt>
                <c:pt idx="59">
                  <c:v>6</c:v>
                </c:pt>
                <c:pt idx="60">
                  <c:v>5</c:v>
                </c:pt>
                <c:pt idx="61">
                  <c:v>5</c:v>
                </c:pt>
                <c:pt idx="62">
                  <c:v>5</c:v>
                </c:pt>
                <c:pt idx="63">
                  <c:v>5</c:v>
                </c:pt>
                <c:pt idx="64">
                  <c:v>5</c:v>
                </c:pt>
                <c:pt idx="65">
                  <c:v>6</c:v>
                </c:pt>
                <c:pt idx="66">
                  <c:v>5</c:v>
                </c:pt>
                <c:pt idx="67">
                  <c:v>4</c:v>
                </c:pt>
                <c:pt idx="68">
                  <c:v>5</c:v>
                </c:pt>
                <c:pt idx="69">
                  <c:v>5</c:v>
                </c:pt>
                <c:pt idx="70">
                  <c:v>5</c:v>
                </c:pt>
                <c:pt idx="71">
                  <c:v>4</c:v>
                </c:pt>
                <c:pt idx="72">
                  <c:v>4</c:v>
                </c:pt>
                <c:pt idx="73">
                  <c:v>4</c:v>
                </c:pt>
                <c:pt idx="74">
                  <c:v>4</c:v>
                </c:pt>
                <c:pt idx="75">
                  <c:v>3</c:v>
                </c:pt>
                <c:pt idx="76">
                  <c:v>3</c:v>
                </c:pt>
                <c:pt idx="77">
                  <c:v>3</c:v>
                </c:pt>
                <c:pt idx="78">
                  <c:v>3</c:v>
                </c:pt>
                <c:pt idx="79">
                  <c:v>2</c:v>
                </c:pt>
                <c:pt idx="80">
                  <c:v>2</c:v>
                </c:pt>
                <c:pt idx="81">
                  <c:v>3</c:v>
                </c:pt>
                <c:pt idx="82">
                  <c:v>3</c:v>
                </c:pt>
                <c:pt idx="83">
                  <c:v>0</c:v>
                </c:pt>
                <c:pt idx="84">
                  <c:v>0</c:v>
                </c:pt>
                <c:pt idx="85">
                  <c:v>0</c:v>
                </c:pt>
                <c:pt idx="86">
                  <c:v>0</c:v>
                </c:pt>
                <c:pt idx="87">
                  <c:v>0</c:v>
                </c:pt>
                <c:pt idx="88">
                  <c:v>0</c:v>
                </c:pt>
                <c:pt idx="89">
                  <c:v>1</c:v>
                </c:pt>
                <c:pt idx="90">
                  <c:v>1</c:v>
                </c:pt>
                <c:pt idx="91">
                  <c:v>0</c:v>
                </c:pt>
                <c:pt idx="92">
                  <c:v>0</c:v>
                </c:pt>
                <c:pt idx="93">
                  <c:v>0</c:v>
                </c:pt>
                <c:pt idx="94">
                  <c:v>-2</c:v>
                </c:pt>
                <c:pt idx="95">
                  <c:v>-4</c:v>
                </c:pt>
                <c:pt idx="96">
                  <c:v>-3</c:v>
                </c:pt>
                <c:pt idx="97">
                  <c:v>-3</c:v>
                </c:pt>
                <c:pt idx="98">
                  <c:v>-2</c:v>
                </c:pt>
                <c:pt idx="99">
                  <c:v>-1</c:v>
                </c:pt>
                <c:pt idx="100">
                  <c:v>-1</c:v>
                </c:pt>
                <c:pt idx="101">
                  <c:v>-1</c:v>
                </c:pt>
                <c:pt idx="102">
                  <c:v>-2</c:v>
                </c:pt>
                <c:pt idx="103">
                  <c:v>-1</c:v>
                </c:pt>
              </c:numCache>
            </c:numRef>
          </c:val>
          <c:extLst>
            <c:ext xmlns:c16="http://schemas.microsoft.com/office/drawing/2014/chart" uri="{C3380CC4-5D6E-409C-BE32-E72D297353CC}">
              <c16:uniqueId val="{00000001-674C-4975-8541-36CED51E3C73}"/>
            </c:ext>
          </c:extLst>
        </c:ser>
        <c:dLbls>
          <c:showLegendKey val="0"/>
          <c:showVal val="1"/>
          <c:showCatName val="0"/>
          <c:showSerName val="0"/>
          <c:showPercent val="0"/>
          <c:showBubbleSize val="0"/>
        </c:dLbls>
        <c:gapWidth val="33"/>
        <c:overlap val="-27"/>
        <c:axId val="227236056"/>
        <c:axId val="227236448"/>
        <c:extLst/>
      </c:barChart>
      <c:catAx>
        <c:axId val="227236056"/>
        <c:scaling>
          <c:orientation val="minMax"/>
        </c:scaling>
        <c:delete val="0"/>
        <c:axPos val="b"/>
        <c:numFmt formatCode="General" sourceLinked="1"/>
        <c:majorTickMark val="out"/>
        <c:minorTickMark val="none"/>
        <c:tickLblPos val="low"/>
        <c:txPr>
          <a:bodyPr rot="0" vert="horz"/>
          <a:lstStyle/>
          <a:p>
            <a:pPr>
              <a:defRPr/>
            </a:pPr>
            <a:endParaRPr lang="en-US"/>
          </a:p>
        </c:txPr>
        <c:crossAx val="227236448"/>
        <c:crosses val="autoZero"/>
        <c:auto val="1"/>
        <c:lblAlgn val="ctr"/>
        <c:lblOffset val="100"/>
        <c:tickLblSkip val="6"/>
        <c:noMultiLvlLbl val="0"/>
      </c:catAx>
      <c:valAx>
        <c:axId val="227236448"/>
        <c:scaling>
          <c:orientation val="minMax"/>
          <c:max val="10"/>
          <c:min val="-16"/>
        </c:scaling>
        <c:delete val="0"/>
        <c:axPos val="l"/>
        <c:numFmt formatCode="#,##0&quot;%&quot;" sourceLinked="0"/>
        <c:majorTickMark val="out"/>
        <c:minorTickMark val="none"/>
        <c:tickLblPos val="nextTo"/>
        <c:txPr>
          <a:bodyPr rot="-60000000" vert="horz"/>
          <a:lstStyle/>
          <a:p>
            <a:pPr>
              <a:defRPr/>
            </a:pPr>
            <a:endParaRPr lang="en-US"/>
          </a:p>
        </c:txPr>
        <c:crossAx val="227236056"/>
        <c:crosses val="autoZero"/>
        <c:crossBetween val="between"/>
        <c:majorUnit val="2"/>
      </c:valAx>
    </c:plotArea>
    <c:plotVisOnly val="1"/>
    <c:dispBlanksAs val="gap"/>
    <c:showDLblsOverMax val="0"/>
  </c:chart>
  <c:txPr>
    <a:bodyPr/>
    <a:lstStyle/>
    <a:p>
      <a:pPr>
        <a:defRPr sz="11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60D2-447C-A722-3EB859E8E491}"/>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Sheet1!$A$1:$CI$1</c:f>
              <c:strCache>
                <c:ptCount val="87"/>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pt idx="76">
                  <c:v>15-Oct</c:v>
                </c:pt>
                <c:pt idx="77">
                  <c:v>15-Nov</c:v>
                </c:pt>
                <c:pt idx="78">
                  <c:v>15-Dec</c:v>
                </c:pt>
                <c:pt idx="79">
                  <c:v>16-Jan</c:v>
                </c:pt>
                <c:pt idx="80">
                  <c:v>16-Feb</c:v>
                </c:pt>
                <c:pt idx="81">
                  <c:v>16-Mar</c:v>
                </c:pt>
                <c:pt idx="82">
                  <c:v>16-Apr</c:v>
                </c:pt>
                <c:pt idx="83">
                  <c:v>16-May</c:v>
                </c:pt>
                <c:pt idx="84">
                  <c:v>16-Jun</c:v>
                </c:pt>
                <c:pt idx="85">
                  <c:v>16-Jul</c:v>
                </c:pt>
                <c:pt idx="86">
                  <c:v>16-Aug</c:v>
                </c:pt>
              </c:strCache>
            </c:strRef>
          </c:cat>
          <c:val>
            <c:numRef>
              <c:f>Sheet1!$A$2:$CI$2</c:f>
              <c:numCache>
                <c:formatCode>General</c:formatCode>
                <c:ptCount val="87"/>
                <c:pt idx="0">
                  <c:v>-5</c:v>
                </c:pt>
                <c:pt idx="1">
                  <c:v>-6</c:v>
                </c:pt>
                <c:pt idx="2">
                  <c:v>-5</c:v>
                </c:pt>
                <c:pt idx="3">
                  <c:v>-4</c:v>
                </c:pt>
                <c:pt idx="4">
                  <c:v>-3</c:v>
                </c:pt>
                <c:pt idx="5">
                  <c:v>-3</c:v>
                </c:pt>
                <c:pt idx="6">
                  <c:v>-2</c:v>
                </c:pt>
                <c:pt idx="7">
                  <c:v>-1</c:v>
                </c:pt>
                <c:pt idx="8">
                  <c:v>-2</c:v>
                </c:pt>
                <c:pt idx="9">
                  <c:v>-3</c:v>
                </c:pt>
                <c:pt idx="10">
                  <c:v>0</c:v>
                </c:pt>
                <c:pt idx="11">
                  <c:v>0</c:v>
                </c:pt>
                <c:pt idx="12">
                  <c:v>-2</c:v>
                </c:pt>
                <c:pt idx="13">
                  <c:v>-1</c:v>
                </c:pt>
                <c:pt idx="14">
                  <c:v>0</c:v>
                </c:pt>
                <c:pt idx="15">
                  <c:v>0</c:v>
                </c:pt>
                <c:pt idx="16">
                  <c:v>-2</c:v>
                </c:pt>
                <c:pt idx="17">
                  <c:v>-1</c:v>
                </c:pt>
                <c:pt idx="18">
                  <c:v>-1</c:v>
                </c:pt>
                <c:pt idx="19">
                  <c:v>-1</c:v>
                </c:pt>
                <c:pt idx="20">
                  <c:v>-1</c:v>
                </c:pt>
                <c:pt idx="21">
                  <c:v>-1</c:v>
                </c:pt>
                <c:pt idx="22">
                  <c:v>0</c:v>
                </c:pt>
                <c:pt idx="23">
                  <c:v>0</c:v>
                </c:pt>
                <c:pt idx="24">
                  <c:v>0</c:v>
                </c:pt>
                <c:pt idx="25">
                  <c:v>1.5</c:v>
                </c:pt>
                <c:pt idx="26">
                  <c:v>1</c:v>
                </c:pt>
                <c:pt idx="27">
                  <c:v>0</c:v>
                </c:pt>
                <c:pt idx="28">
                  <c:v>0</c:v>
                </c:pt>
                <c:pt idx="29">
                  <c:v>0</c:v>
                </c:pt>
                <c:pt idx="30">
                  <c:v>0</c:v>
                </c:pt>
                <c:pt idx="31">
                  <c:v>0</c:v>
                </c:pt>
                <c:pt idx="32">
                  <c:v>1</c:v>
                </c:pt>
                <c:pt idx="33">
                  <c:v>2</c:v>
                </c:pt>
                <c:pt idx="34">
                  <c:v>2</c:v>
                </c:pt>
                <c:pt idx="35">
                  <c:v>2</c:v>
                </c:pt>
                <c:pt idx="36">
                  <c:v>1</c:v>
                </c:pt>
                <c:pt idx="37">
                  <c:v>2</c:v>
                </c:pt>
                <c:pt idx="38">
                  <c:v>3</c:v>
                </c:pt>
                <c:pt idx="39">
                  <c:v>3</c:v>
                </c:pt>
                <c:pt idx="40">
                  <c:v>3</c:v>
                </c:pt>
                <c:pt idx="41">
                  <c:v>4</c:v>
                </c:pt>
                <c:pt idx="42">
                  <c:v>4</c:v>
                </c:pt>
                <c:pt idx="43">
                  <c:v>4</c:v>
                </c:pt>
                <c:pt idx="44">
                  <c:v>4</c:v>
                </c:pt>
                <c:pt idx="45">
                  <c:v>3</c:v>
                </c:pt>
                <c:pt idx="46">
                  <c:v>3</c:v>
                </c:pt>
                <c:pt idx="47">
                  <c:v>3</c:v>
                </c:pt>
                <c:pt idx="48">
                  <c:v>3</c:v>
                </c:pt>
                <c:pt idx="49">
                  <c:v>3</c:v>
                </c:pt>
                <c:pt idx="50">
                  <c:v>3</c:v>
                </c:pt>
                <c:pt idx="51">
                  <c:v>3</c:v>
                </c:pt>
                <c:pt idx="52">
                  <c:v>3</c:v>
                </c:pt>
                <c:pt idx="53">
                  <c:v>3</c:v>
                </c:pt>
                <c:pt idx="54">
                  <c:v>2</c:v>
                </c:pt>
                <c:pt idx="55">
                  <c:v>2</c:v>
                </c:pt>
                <c:pt idx="56">
                  <c:v>2</c:v>
                </c:pt>
                <c:pt idx="57">
                  <c:v>2</c:v>
                </c:pt>
                <c:pt idx="58">
                  <c:v>2</c:v>
                </c:pt>
                <c:pt idx="59">
                  <c:v>2</c:v>
                </c:pt>
                <c:pt idx="60">
                  <c:v>2</c:v>
                </c:pt>
                <c:pt idx="61">
                  <c:v>2</c:v>
                </c:pt>
                <c:pt idx="62">
                  <c:v>2</c:v>
                </c:pt>
                <c:pt idx="63">
                  <c:v>1</c:v>
                </c:pt>
                <c:pt idx="64">
                  <c:v>2</c:v>
                </c:pt>
                <c:pt idx="65">
                  <c:v>2</c:v>
                </c:pt>
                <c:pt idx="66">
                  <c:v>1</c:v>
                </c:pt>
                <c:pt idx="67">
                  <c:v>1</c:v>
                </c:pt>
                <c:pt idx="68">
                  <c:v>2</c:v>
                </c:pt>
                <c:pt idx="69">
                  <c:v>1</c:v>
                </c:pt>
                <c:pt idx="70">
                  <c:v>0</c:v>
                </c:pt>
                <c:pt idx="71">
                  <c:v>0</c:v>
                </c:pt>
                <c:pt idx="72">
                  <c:v>0</c:v>
                </c:pt>
                <c:pt idx="73">
                  <c:v>1</c:v>
                </c:pt>
                <c:pt idx="74">
                  <c:v>0</c:v>
                </c:pt>
                <c:pt idx="75">
                  <c:v>0</c:v>
                </c:pt>
                <c:pt idx="76">
                  <c:v>0</c:v>
                </c:pt>
                <c:pt idx="77">
                  <c:v>0</c:v>
                </c:pt>
                <c:pt idx="78">
                  <c:v>-2</c:v>
                </c:pt>
                <c:pt idx="79">
                  <c:v>-4</c:v>
                </c:pt>
                <c:pt idx="80">
                  <c:v>-4</c:v>
                </c:pt>
                <c:pt idx="81">
                  <c:v>-3</c:v>
                </c:pt>
                <c:pt idx="82">
                  <c:v>-3</c:v>
                </c:pt>
                <c:pt idx="83">
                  <c:v>-3</c:v>
                </c:pt>
                <c:pt idx="84">
                  <c:v>-2</c:v>
                </c:pt>
                <c:pt idx="85">
                  <c:v>-1</c:v>
                </c:pt>
                <c:pt idx="86">
                  <c:v>0</c:v>
                </c:pt>
              </c:numCache>
            </c:numRef>
          </c:val>
          <c:extLst>
            <c:ext xmlns:c16="http://schemas.microsoft.com/office/drawing/2014/chart" uri="{C3380CC4-5D6E-409C-BE32-E72D297353CC}">
              <c16:uniqueId val="{00000001-60D2-447C-A722-3EB859E8E491}"/>
            </c:ext>
          </c:extLst>
        </c:ser>
        <c:dLbls>
          <c:showLegendKey val="0"/>
          <c:showVal val="0"/>
          <c:showCatName val="0"/>
          <c:showSerName val="0"/>
          <c:showPercent val="0"/>
          <c:showBubbleSize val="0"/>
        </c:dLbls>
        <c:gapWidth val="33"/>
        <c:axId val="228796800"/>
        <c:axId val="228801112"/>
      </c:barChart>
      <c:catAx>
        <c:axId val="22879680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801112"/>
        <c:crosses val="autoZero"/>
        <c:auto val="1"/>
        <c:lblAlgn val="ctr"/>
        <c:lblOffset val="100"/>
        <c:tickLblSkip val="6"/>
        <c:noMultiLvlLbl val="0"/>
      </c:catAx>
      <c:valAx>
        <c:axId val="228801112"/>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79680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84767374540502E-2"/>
          <c:y val="5.49283855060132E-2"/>
          <c:w val="0.89709654572155595"/>
          <c:h val="0.86151367102620802"/>
        </c:manualLayout>
      </c:layout>
      <c:barChart>
        <c:barDir val="col"/>
        <c:grouping val="clustered"/>
        <c:varyColors val="0"/>
        <c:ser>
          <c:idx val="0"/>
          <c:order val="0"/>
          <c:tx>
            <c:strRef>
              <c:f>Sheet1!$A$2</c:f>
              <c:strCache>
                <c:ptCount val="1"/>
                <c:pt idx="0">
                  <c:v>Percent</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B-38CA-43DB-B667-FEF873C017BC}"/>
              </c:ext>
            </c:extLst>
          </c:dPt>
          <c:dPt>
            <c:idx val="2"/>
            <c:invertIfNegative val="0"/>
            <c:bubble3D val="0"/>
            <c:extLst>
              <c:ext xmlns:c16="http://schemas.microsoft.com/office/drawing/2014/chart" uri="{C3380CC4-5D6E-409C-BE32-E72D297353CC}">
                <c16:uniqueId val="{0000000A-38CA-43DB-B667-FEF873C017BC}"/>
              </c:ext>
            </c:extLst>
          </c:dPt>
          <c:dPt>
            <c:idx val="3"/>
            <c:invertIfNegative val="0"/>
            <c:bubble3D val="0"/>
            <c:extLst>
              <c:ext xmlns:c16="http://schemas.microsoft.com/office/drawing/2014/chart" uri="{C3380CC4-5D6E-409C-BE32-E72D297353CC}">
                <c16:uniqueId val="{00000009-38CA-43DB-B667-FEF873C017BC}"/>
              </c:ext>
            </c:extLst>
          </c:dPt>
          <c:dPt>
            <c:idx val="4"/>
            <c:invertIfNegative val="0"/>
            <c:bubble3D val="0"/>
            <c:extLst>
              <c:ext xmlns:c16="http://schemas.microsoft.com/office/drawing/2014/chart" uri="{C3380CC4-5D6E-409C-BE32-E72D297353CC}">
                <c16:uniqueId val="{00000008-38CA-43DB-B667-FEF873C017BC}"/>
              </c:ext>
            </c:extLst>
          </c:dPt>
          <c:dPt>
            <c:idx val="5"/>
            <c:invertIfNegative val="0"/>
            <c:bubble3D val="0"/>
            <c:extLst>
              <c:ext xmlns:c16="http://schemas.microsoft.com/office/drawing/2014/chart" uri="{C3380CC4-5D6E-409C-BE32-E72D297353CC}">
                <c16:uniqueId val="{00000007-38CA-43DB-B667-FEF873C017BC}"/>
              </c:ext>
            </c:extLst>
          </c:dPt>
          <c:dPt>
            <c:idx val="6"/>
            <c:invertIfNegative val="0"/>
            <c:bubble3D val="0"/>
            <c:extLst>
              <c:ext xmlns:c16="http://schemas.microsoft.com/office/drawing/2014/chart" uri="{C3380CC4-5D6E-409C-BE32-E72D297353CC}">
                <c16:uniqueId val="{00000006-38CA-43DB-B667-FEF873C017BC}"/>
              </c:ext>
            </c:extLst>
          </c:dPt>
          <c:dPt>
            <c:idx val="7"/>
            <c:invertIfNegative val="0"/>
            <c:bubble3D val="0"/>
            <c:extLst>
              <c:ext xmlns:c16="http://schemas.microsoft.com/office/drawing/2014/chart" uri="{C3380CC4-5D6E-409C-BE32-E72D297353CC}">
                <c16:uniqueId val="{00000005-38CA-43DB-B667-FEF873C017BC}"/>
              </c:ext>
            </c:extLst>
          </c:dPt>
          <c:dPt>
            <c:idx val="8"/>
            <c:invertIfNegative val="0"/>
            <c:bubble3D val="0"/>
            <c:extLst>
              <c:ext xmlns:c16="http://schemas.microsoft.com/office/drawing/2014/chart" uri="{C3380CC4-5D6E-409C-BE32-E72D297353CC}">
                <c16:uniqueId val="{00000004-38CA-43DB-B667-FEF873C017BC}"/>
              </c:ext>
            </c:extLst>
          </c:dPt>
          <c:dPt>
            <c:idx val="9"/>
            <c:invertIfNegative val="0"/>
            <c:bubble3D val="0"/>
            <c:extLst>
              <c:ext xmlns:c16="http://schemas.microsoft.com/office/drawing/2014/chart" uri="{C3380CC4-5D6E-409C-BE32-E72D297353CC}">
                <c16:uniqueId val="{00000003-38CA-43DB-B667-FEF873C017BC}"/>
              </c:ext>
            </c:extLst>
          </c:dPt>
          <c:dPt>
            <c:idx val="10"/>
            <c:invertIfNegative val="0"/>
            <c:bubble3D val="0"/>
            <c:extLst>
              <c:ext xmlns:c16="http://schemas.microsoft.com/office/drawing/2014/chart" uri="{C3380CC4-5D6E-409C-BE32-E72D297353CC}">
                <c16:uniqueId val="{00000002-38CA-43DB-B667-FEF873C017BC}"/>
              </c:ext>
            </c:extLst>
          </c:dPt>
          <c:dPt>
            <c:idx val="11"/>
            <c:invertIfNegative val="0"/>
            <c:bubble3D val="0"/>
            <c:extLst>
              <c:ext xmlns:c16="http://schemas.microsoft.com/office/drawing/2014/chart" uri="{C3380CC4-5D6E-409C-BE32-E72D297353CC}">
                <c16:uniqueId val="{0000000A-3FFE-430C-8645-C2E415681663}"/>
              </c:ext>
            </c:extLst>
          </c:dPt>
          <c:dPt>
            <c:idx val="12"/>
            <c:invertIfNegative val="0"/>
            <c:bubble3D val="0"/>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Lbls>
            <c:spPr>
              <a:noFill/>
              <a:ln>
                <a:noFill/>
              </a:ln>
              <a:effectLst/>
            </c:spPr>
            <c:txPr>
              <a:bodyPr rot="0" vert="horz" wrap="square" lIns="38100" tIns="19050" rIns="38100" bIns="19050" anchor="ctr">
                <a:spAutoFit/>
              </a:bodyPr>
              <a:lstStyle/>
              <a:p>
                <a:pPr>
                  <a:defRPr sz="105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Sheet1!$B$1:$AA$1</c:f>
              <c:strCache>
                <c:ptCount val="26"/>
                <c:pt idx="0">
                  <c:v>HI</c:v>
                </c:pt>
                <c:pt idx="1">
                  <c:v>AK</c:v>
                </c:pt>
                <c:pt idx="2">
                  <c:v>VT</c:v>
                </c:pt>
                <c:pt idx="3">
                  <c:v>ME</c:v>
                </c:pt>
                <c:pt idx="4">
                  <c:v>ND</c:v>
                </c:pt>
                <c:pt idx="5">
                  <c:v>FL</c:v>
                </c:pt>
                <c:pt idx="6">
                  <c:v>WY</c:v>
                </c:pt>
                <c:pt idx="7">
                  <c:v>NH</c:v>
                </c:pt>
                <c:pt idx="8">
                  <c:v>VA</c:v>
                </c:pt>
                <c:pt idx="9">
                  <c:v>ID</c:v>
                </c:pt>
                <c:pt idx="10">
                  <c:v>UT</c:v>
                </c:pt>
                <c:pt idx="11">
                  <c:v>NC</c:v>
                </c:pt>
                <c:pt idx="12">
                  <c:v>WA</c:v>
                </c:pt>
                <c:pt idx="13">
                  <c:v>MA</c:v>
                </c:pt>
                <c:pt idx="14">
                  <c:v>SC</c:v>
                </c:pt>
                <c:pt idx="15">
                  <c:v>OH</c:v>
                </c:pt>
                <c:pt idx="16">
                  <c:v>WV</c:v>
                </c:pt>
                <c:pt idx="17">
                  <c:v>OR</c:v>
                </c:pt>
                <c:pt idx="18">
                  <c:v>DC</c:v>
                </c:pt>
                <c:pt idx="19">
                  <c:v>CA</c:v>
                </c:pt>
                <c:pt idx="20">
                  <c:v>RI</c:v>
                </c:pt>
                <c:pt idx="21">
                  <c:v>CT</c:v>
                </c:pt>
                <c:pt idx="22">
                  <c:v>MD</c:v>
                </c:pt>
                <c:pt idx="23">
                  <c:v>NM</c:v>
                </c:pt>
                <c:pt idx="24">
                  <c:v>SD</c:v>
                </c:pt>
                <c:pt idx="25">
                  <c:v>MT</c:v>
                </c:pt>
              </c:strCache>
            </c:strRef>
          </c:cat>
          <c:val>
            <c:numRef>
              <c:f>Sheet1!$B$2:$AA$2</c:f>
              <c:numCache>
                <c:formatCode>0.0</c:formatCode>
                <c:ptCount val="26"/>
                <c:pt idx="0">
                  <c:v>19.899999999999999</c:v>
                </c:pt>
                <c:pt idx="1">
                  <c:v>19</c:v>
                </c:pt>
                <c:pt idx="2">
                  <c:v>14</c:v>
                </c:pt>
                <c:pt idx="3">
                  <c:v>13.3</c:v>
                </c:pt>
                <c:pt idx="4">
                  <c:v>13.2</c:v>
                </c:pt>
                <c:pt idx="5">
                  <c:v>13</c:v>
                </c:pt>
                <c:pt idx="6">
                  <c:v>11.9</c:v>
                </c:pt>
                <c:pt idx="7">
                  <c:v>11.7</c:v>
                </c:pt>
                <c:pt idx="8">
                  <c:v>11.7</c:v>
                </c:pt>
                <c:pt idx="9">
                  <c:v>11.5</c:v>
                </c:pt>
                <c:pt idx="10">
                  <c:v>11.3</c:v>
                </c:pt>
                <c:pt idx="11">
                  <c:v>11.1</c:v>
                </c:pt>
                <c:pt idx="12">
                  <c:v>11</c:v>
                </c:pt>
                <c:pt idx="13">
                  <c:v>10.9</c:v>
                </c:pt>
                <c:pt idx="14">
                  <c:v>10.8</c:v>
                </c:pt>
                <c:pt idx="15">
                  <c:v>10.6</c:v>
                </c:pt>
                <c:pt idx="16">
                  <c:v>10.6</c:v>
                </c:pt>
                <c:pt idx="17">
                  <c:v>10.5</c:v>
                </c:pt>
                <c:pt idx="18">
                  <c:v>10.3</c:v>
                </c:pt>
                <c:pt idx="19">
                  <c:v>10</c:v>
                </c:pt>
                <c:pt idx="20">
                  <c:v>9.9</c:v>
                </c:pt>
                <c:pt idx="21">
                  <c:v>9.6</c:v>
                </c:pt>
                <c:pt idx="22">
                  <c:v>8.9</c:v>
                </c:pt>
                <c:pt idx="23">
                  <c:v>8.9</c:v>
                </c:pt>
                <c:pt idx="24">
                  <c:v>8.8000000000000007</c:v>
                </c:pt>
                <c:pt idx="25">
                  <c:v>8.3000000000000007</c:v>
                </c:pt>
              </c:numCache>
            </c:numRef>
          </c:val>
          <c:extLst>
            <c:ext xmlns:c16="http://schemas.microsoft.com/office/drawing/2014/chart" uri="{C3380CC4-5D6E-409C-BE32-E72D297353CC}">
              <c16:uniqueId val="{0000000D-38CA-43DB-B667-FEF873C017BC}"/>
            </c:ext>
          </c:extLst>
        </c:ser>
        <c:dLbls>
          <c:dLblPos val="outEnd"/>
          <c:showLegendKey val="0"/>
          <c:showVal val="1"/>
          <c:showCatName val="0"/>
          <c:showSerName val="0"/>
          <c:showPercent val="0"/>
          <c:showBubbleSize val="0"/>
        </c:dLbls>
        <c:gapWidth val="50"/>
        <c:axId val="234955288"/>
        <c:axId val="234961952"/>
      </c:barChart>
      <c:catAx>
        <c:axId val="234955288"/>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234961952"/>
        <c:crosses val="autoZero"/>
        <c:auto val="1"/>
        <c:lblAlgn val="ctr"/>
        <c:lblOffset val="20"/>
        <c:tickLblSkip val="1"/>
        <c:tickMarkSkip val="1"/>
        <c:noMultiLvlLbl val="0"/>
      </c:catAx>
      <c:valAx>
        <c:axId val="234961952"/>
        <c:scaling>
          <c:orientation val="minMax"/>
          <c:max val="22"/>
          <c:min val="0"/>
        </c:scaling>
        <c:delete val="0"/>
        <c:axPos val="l"/>
        <c:numFmt formatCode="0&quot;%&quot;" sourceLinked="0"/>
        <c:majorTickMark val="out"/>
        <c:minorTickMark val="none"/>
        <c:tickLblPos val="nextTo"/>
        <c:txPr>
          <a:bodyPr/>
          <a:lstStyle/>
          <a:p>
            <a:pPr>
              <a:defRPr sz="1200"/>
            </a:pPr>
            <a:endParaRPr lang="en-US"/>
          </a:p>
        </c:txPr>
        <c:crossAx val="234955288"/>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D4BC-48F7-AA26-83BDF7FFDA75}"/>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Sheet1!$A$1:$CI$1</c:f>
              <c:strCache>
                <c:ptCount val="87"/>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pt idx="76">
                  <c:v>15-Oct</c:v>
                </c:pt>
                <c:pt idx="77">
                  <c:v>15-Nov</c:v>
                </c:pt>
                <c:pt idx="78">
                  <c:v>15-Dec</c:v>
                </c:pt>
                <c:pt idx="79">
                  <c:v>16-Jan</c:v>
                </c:pt>
                <c:pt idx="80">
                  <c:v>16-Feb</c:v>
                </c:pt>
                <c:pt idx="81">
                  <c:v>16-Mar</c:v>
                </c:pt>
                <c:pt idx="82">
                  <c:v>16-Apr</c:v>
                </c:pt>
                <c:pt idx="83">
                  <c:v>16-May</c:v>
                </c:pt>
                <c:pt idx="84">
                  <c:v>16-Jun</c:v>
                </c:pt>
                <c:pt idx="85">
                  <c:v>16-Jul</c:v>
                </c:pt>
                <c:pt idx="86">
                  <c:v>16-Aug</c:v>
                </c:pt>
              </c:strCache>
            </c:strRef>
          </c:cat>
          <c:val>
            <c:numRef>
              <c:f>Sheet1!$A$2:$CI$2</c:f>
              <c:numCache>
                <c:formatCode>General</c:formatCode>
                <c:ptCount val="87"/>
                <c:pt idx="0">
                  <c:v>-3</c:v>
                </c:pt>
                <c:pt idx="1">
                  <c:v>-2</c:v>
                </c:pt>
                <c:pt idx="2">
                  <c:v>0</c:v>
                </c:pt>
                <c:pt idx="3">
                  <c:v>0</c:v>
                </c:pt>
                <c:pt idx="4">
                  <c:v>0</c:v>
                </c:pt>
                <c:pt idx="5">
                  <c:v>0</c:v>
                </c:pt>
                <c:pt idx="6">
                  <c:v>0</c:v>
                </c:pt>
                <c:pt idx="7">
                  <c:v>-2</c:v>
                </c:pt>
                <c:pt idx="8">
                  <c:v>-1</c:v>
                </c:pt>
                <c:pt idx="9">
                  <c:v>0</c:v>
                </c:pt>
                <c:pt idx="10">
                  <c:v>0</c:v>
                </c:pt>
                <c:pt idx="11">
                  <c:v>0</c:v>
                </c:pt>
                <c:pt idx="12">
                  <c:v>-1</c:v>
                </c:pt>
                <c:pt idx="13">
                  <c:v>-1</c:v>
                </c:pt>
                <c:pt idx="14">
                  <c:v>0</c:v>
                </c:pt>
                <c:pt idx="15">
                  <c:v>0</c:v>
                </c:pt>
                <c:pt idx="16">
                  <c:v>-2</c:v>
                </c:pt>
                <c:pt idx="17">
                  <c:v>-1</c:v>
                </c:pt>
                <c:pt idx="18">
                  <c:v>0</c:v>
                </c:pt>
                <c:pt idx="19">
                  <c:v>-1</c:v>
                </c:pt>
                <c:pt idx="20">
                  <c:v>-1</c:v>
                </c:pt>
                <c:pt idx="21">
                  <c:v>-1</c:v>
                </c:pt>
                <c:pt idx="22">
                  <c:v>0</c:v>
                </c:pt>
                <c:pt idx="23">
                  <c:v>0</c:v>
                </c:pt>
                <c:pt idx="24">
                  <c:v>0</c:v>
                </c:pt>
                <c:pt idx="25">
                  <c:v>1.5</c:v>
                </c:pt>
                <c:pt idx="26">
                  <c:v>1</c:v>
                </c:pt>
                <c:pt idx="27">
                  <c:v>0</c:v>
                </c:pt>
                <c:pt idx="28">
                  <c:v>0</c:v>
                </c:pt>
                <c:pt idx="29">
                  <c:v>0</c:v>
                </c:pt>
                <c:pt idx="30">
                  <c:v>0</c:v>
                </c:pt>
                <c:pt idx="31">
                  <c:v>1</c:v>
                </c:pt>
                <c:pt idx="32">
                  <c:v>1</c:v>
                </c:pt>
                <c:pt idx="33">
                  <c:v>1</c:v>
                </c:pt>
                <c:pt idx="34">
                  <c:v>2</c:v>
                </c:pt>
                <c:pt idx="35">
                  <c:v>2</c:v>
                </c:pt>
                <c:pt idx="36">
                  <c:v>2</c:v>
                </c:pt>
                <c:pt idx="37">
                  <c:v>3</c:v>
                </c:pt>
                <c:pt idx="38">
                  <c:v>4</c:v>
                </c:pt>
                <c:pt idx="39">
                  <c:v>4</c:v>
                </c:pt>
                <c:pt idx="40">
                  <c:v>4</c:v>
                </c:pt>
                <c:pt idx="41">
                  <c:v>4</c:v>
                </c:pt>
                <c:pt idx="42">
                  <c:v>4</c:v>
                </c:pt>
                <c:pt idx="43">
                  <c:v>4</c:v>
                </c:pt>
                <c:pt idx="44">
                  <c:v>4</c:v>
                </c:pt>
                <c:pt idx="45">
                  <c:v>3</c:v>
                </c:pt>
                <c:pt idx="46">
                  <c:v>3</c:v>
                </c:pt>
                <c:pt idx="47">
                  <c:v>4</c:v>
                </c:pt>
                <c:pt idx="48">
                  <c:v>5</c:v>
                </c:pt>
                <c:pt idx="49">
                  <c:v>4</c:v>
                </c:pt>
                <c:pt idx="50">
                  <c:v>3</c:v>
                </c:pt>
                <c:pt idx="51">
                  <c:v>4</c:v>
                </c:pt>
                <c:pt idx="52">
                  <c:v>3</c:v>
                </c:pt>
                <c:pt idx="53">
                  <c:v>2</c:v>
                </c:pt>
                <c:pt idx="54">
                  <c:v>2</c:v>
                </c:pt>
                <c:pt idx="55">
                  <c:v>2</c:v>
                </c:pt>
                <c:pt idx="56">
                  <c:v>2</c:v>
                </c:pt>
                <c:pt idx="57">
                  <c:v>3</c:v>
                </c:pt>
                <c:pt idx="58">
                  <c:v>2</c:v>
                </c:pt>
                <c:pt idx="59">
                  <c:v>2</c:v>
                </c:pt>
                <c:pt idx="60">
                  <c:v>1</c:v>
                </c:pt>
                <c:pt idx="61">
                  <c:v>1</c:v>
                </c:pt>
                <c:pt idx="62">
                  <c:v>1</c:v>
                </c:pt>
                <c:pt idx="63">
                  <c:v>2</c:v>
                </c:pt>
                <c:pt idx="64">
                  <c:v>2</c:v>
                </c:pt>
                <c:pt idx="65">
                  <c:v>2</c:v>
                </c:pt>
                <c:pt idx="66">
                  <c:v>1</c:v>
                </c:pt>
                <c:pt idx="67">
                  <c:v>1</c:v>
                </c:pt>
                <c:pt idx="68">
                  <c:v>1</c:v>
                </c:pt>
                <c:pt idx="69">
                  <c:v>1</c:v>
                </c:pt>
                <c:pt idx="70">
                  <c:v>0</c:v>
                </c:pt>
                <c:pt idx="71">
                  <c:v>0</c:v>
                </c:pt>
                <c:pt idx="72">
                  <c:v>1</c:v>
                </c:pt>
                <c:pt idx="73">
                  <c:v>1</c:v>
                </c:pt>
                <c:pt idx="74">
                  <c:v>0</c:v>
                </c:pt>
                <c:pt idx="75">
                  <c:v>0</c:v>
                </c:pt>
                <c:pt idx="76">
                  <c:v>0</c:v>
                </c:pt>
                <c:pt idx="77">
                  <c:v>0</c:v>
                </c:pt>
                <c:pt idx="78">
                  <c:v>0</c:v>
                </c:pt>
                <c:pt idx="79">
                  <c:v>-2</c:v>
                </c:pt>
                <c:pt idx="80">
                  <c:v>-2</c:v>
                </c:pt>
                <c:pt idx="81">
                  <c:v>-2</c:v>
                </c:pt>
                <c:pt idx="82">
                  <c:v>-2</c:v>
                </c:pt>
                <c:pt idx="83">
                  <c:v>-1</c:v>
                </c:pt>
                <c:pt idx="84">
                  <c:v>-1</c:v>
                </c:pt>
                <c:pt idx="85">
                  <c:v>0</c:v>
                </c:pt>
                <c:pt idx="86">
                  <c:v>0</c:v>
                </c:pt>
              </c:numCache>
            </c:numRef>
          </c:val>
          <c:extLst>
            <c:ext xmlns:c16="http://schemas.microsoft.com/office/drawing/2014/chart" uri="{C3380CC4-5D6E-409C-BE32-E72D297353CC}">
              <c16:uniqueId val="{00000001-D4BC-48F7-AA26-83BDF7FFDA75}"/>
            </c:ext>
          </c:extLst>
        </c:ser>
        <c:dLbls>
          <c:showLegendKey val="0"/>
          <c:showVal val="0"/>
          <c:showCatName val="0"/>
          <c:showSerName val="0"/>
          <c:showPercent val="0"/>
          <c:showBubbleSize val="0"/>
        </c:dLbls>
        <c:gapWidth val="33"/>
        <c:axId val="228801504"/>
        <c:axId val="228799152"/>
      </c:barChart>
      <c:catAx>
        <c:axId val="228801504"/>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799152"/>
        <c:crosses val="autoZero"/>
        <c:auto val="1"/>
        <c:lblAlgn val="ctr"/>
        <c:lblOffset val="100"/>
        <c:tickLblSkip val="6"/>
        <c:noMultiLvlLbl val="0"/>
      </c:catAx>
      <c:valAx>
        <c:axId val="228799152"/>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801504"/>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9D85-4847-AAB7-A69D68F3E243}"/>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Sheet1!$A$1:$CI$1</c:f>
              <c:strCache>
                <c:ptCount val="87"/>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pt idx="76">
                  <c:v>15-Oct</c:v>
                </c:pt>
                <c:pt idx="77">
                  <c:v>15-Nov</c:v>
                </c:pt>
                <c:pt idx="78">
                  <c:v>15-Dec</c:v>
                </c:pt>
                <c:pt idx="79">
                  <c:v>16-Jan</c:v>
                </c:pt>
                <c:pt idx="80">
                  <c:v>16-Feb</c:v>
                </c:pt>
                <c:pt idx="81">
                  <c:v>16-Mar</c:v>
                </c:pt>
                <c:pt idx="82">
                  <c:v>16-Apr</c:v>
                </c:pt>
                <c:pt idx="83">
                  <c:v>16-May</c:v>
                </c:pt>
                <c:pt idx="84">
                  <c:v>16-Jun</c:v>
                </c:pt>
                <c:pt idx="85">
                  <c:v>16-Jul</c:v>
                </c:pt>
                <c:pt idx="86">
                  <c:v>16-Aug</c:v>
                </c:pt>
              </c:strCache>
            </c:strRef>
          </c:cat>
          <c:val>
            <c:numRef>
              <c:f>Sheet1!$A$2:$CI$2</c:f>
              <c:numCache>
                <c:formatCode>General</c:formatCode>
                <c:ptCount val="87"/>
                <c:pt idx="0">
                  <c:v>-4</c:v>
                </c:pt>
                <c:pt idx="1">
                  <c:v>-3</c:v>
                </c:pt>
                <c:pt idx="2">
                  <c:v>-3</c:v>
                </c:pt>
                <c:pt idx="3">
                  <c:v>-2</c:v>
                </c:pt>
                <c:pt idx="4">
                  <c:v>-3</c:v>
                </c:pt>
                <c:pt idx="5">
                  <c:v>-2</c:v>
                </c:pt>
                <c:pt idx="6">
                  <c:v>-2</c:v>
                </c:pt>
                <c:pt idx="7">
                  <c:v>-1</c:v>
                </c:pt>
                <c:pt idx="8">
                  <c:v>-1</c:v>
                </c:pt>
                <c:pt idx="9">
                  <c:v>-1</c:v>
                </c:pt>
                <c:pt idx="10">
                  <c:v>0</c:v>
                </c:pt>
                <c:pt idx="11">
                  <c:v>0</c:v>
                </c:pt>
                <c:pt idx="12">
                  <c:v>-1</c:v>
                </c:pt>
                <c:pt idx="13">
                  <c:v>-1</c:v>
                </c:pt>
                <c:pt idx="14">
                  <c:v>0</c:v>
                </c:pt>
                <c:pt idx="15">
                  <c:v>0</c:v>
                </c:pt>
                <c:pt idx="16">
                  <c:v>-2</c:v>
                </c:pt>
                <c:pt idx="17">
                  <c:v>-2</c:v>
                </c:pt>
                <c:pt idx="18">
                  <c:v>0</c:v>
                </c:pt>
                <c:pt idx="19">
                  <c:v>-1</c:v>
                </c:pt>
                <c:pt idx="20">
                  <c:v>-1</c:v>
                </c:pt>
                <c:pt idx="21">
                  <c:v>-1</c:v>
                </c:pt>
                <c:pt idx="22">
                  <c:v>0</c:v>
                </c:pt>
                <c:pt idx="23">
                  <c:v>0</c:v>
                </c:pt>
                <c:pt idx="24">
                  <c:v>0</c:v>
                </c:pt>
                <c:pt idx="25">
                  <c:v>0</c:v>
                </c:pt>
                <c:pt idx="26">
                  <c:v>1</c:v>
                </c:pt>
                <c:pt idx="27">
                  <c:v>1</c:v>
                </c:pt>
                <c:pt idx="28">
                  <c:v>1</c:v>
                </c:pt>
                <c:pt idx="29">
                  <c:v>1</c:v>
                </c:pt>
                <c:pt idx="30">
                  <c:v>1</c:v>
                </c:pt>
                <c:pt idx="31">
                  <c:v>1</c:v>
                </c:pt>
                <c:pt idx="32">
                  <c:v>1</c:v>
                </c:pt>
                <c:pt idx="33">
                  <c:v>1</c:v>
                </c:pt>
                <c:pt idx="34">
                  <c:v>2</c:v>
                </c:pt>
                <c:pt idx="35">
                  <c:v>2</c:v>
                </c:pt>
                <c:pt idx="36">
                  <c:v>2</c:v>
                </c:pt>
                <c:pt idx="37">
                  <c:v>3</c:v>
                </c:pt>
                <c:pt idx="38">
                  <c:v>3</c:v>
                </c:pt>
                <c:pt idx="39">
                  <c:v>3</c:v>
                </c:pt>
                <c:pt idx="40">
                  <c:v>3</c:v>
                </c:pt>
                <c:pt idx="41">
                  <c:v>4</c:v>
                </c:pt>
                <c:pt idx="42">
                  <c:v>3</c:v>
                </c:pt>
                <c:pt idx="43">
                  <c:v>3</c:v>
                </c:pt>
                <c:pt idx="44">
                  <c:v>3</c:v>
                </c:pt>
                <c:pt idx="45">
                  <c:v>2</c:v>
                </c:pt>
                <c:pt idx="46">
                  <c:v>2</c:v>
                </c:pt>
                <c:pt idx="47">
                  <c:v>4</c:v>
                </c:pt>
                <c:pt idx="48">
                  <c:v>5</c:v>
                </c:pt>
                <c:pt idx="49">
                  <c:v>4</c:v>
                </c:pt>
                <c:pt idx="50">
                  <c:v>4</c:v>
                </c:pt>
                <c:pt idx="51">
                  <c:v>4</c:v>
                </c:pt>
                <c:pt idx="52">
                  <c:v>3</c:v>
                </c:pt>
                <c:pt idx="53">
                  <c:v>2</c:v>
                </c:pt>
                <c:pt idx="54">
                  <c:v>2</c:v>
                </c:pt>
                <c:pt idx="55">
                  <c:v>1</c:v>
                </c:pt>
                <c:pt idx="56">
                  <c:v>2</c:v>
                </c:pt>
                <c:pt idx="57">
                  <c:v>3</c:v>
                </c:pt>
                <c:pt idx="58">
                  <c:v>3</c:v>
                </c:pt>
                <c:pt idx="59">
                  <c:v>2</c:v>
                </c:pt>
                <c:pt idx="60">
                  <c:v>1</c:v>
                </c:pt>
                <c:pt idx="61">
                  <c:v>1</c:v>
                </c:pt>
                <c:pt idx="62">
                  <c:v>1</c:v>
                </c:pt>
                <c:pt idx="63">
                  <c:v>2</c:v>
                </c:pt>
                <c:pt idx="64">
                  <c:v>2</c:v>
                </c:pt>
                <c:pt idx="65">
                  <c:v>2</c:v>
                </c:pt>
                <c:pt idx="66">
                  <c:v>2</c:v>
                </c:pt>
                <c:pt idx="67">
                  <c:v>1</c:v>
                </c:pt>
                <c:pt idx="68">
                  <c:v>2</c:v>
                </c:pt>
                <c:pt idx="69">
                  <c:v>1</c:v>
                </c:pt>
                <c:pt idx="70">
                  <c:v>1</c:v>
                </c:pt>
                <c:pt idx="71">
                  <c:v>0</c:v>
                </c:pt>
                <c:pt idx="72">
                  <c:v>1</c:v>
                </c:pt>
                <c:pt idx="73">
                  <c:v>1</c:v>
                </c:pt>
                <c:pt idx="74">
                  <c:v>0</c:v>
                </c:pt>
                <c:pt idx="75">
                  <c:v>0</c:v>
                </c:pt>
                <c:pt idx="76">
                  <c:v>0</c:v>
                </c:pt>
                <c:pt idx="77">
                  <c:v>0</c:v>
                </c:pt>
                <c:pt idx="78">
                  <c:v>0</c:v>
                </c:pt>
                <c:pt idx="79">
                  <c:v>0</c:v>
                </c:pt>
                <c:pt idx="80">
                  <c:v>0</c:v>
                </c:pt>
                <c:pt idx="81">
                  <c:v>0</c:v>
                </c:pt>
                <c:pt idx="82">
                  <c:v>0</c:v>
                </c:pt>
                <c:pt idx="83">
                  <c:v>0</c:v>
                </c:pt>
                <c:pt idx="84">
                  <c:v>1</c:v>
                </c:pt>
                <c:pt idx="85">
                  <c:v>1</c:v>
                </c:pt>
                <c:pt idx="86">
                  <c:v>1</c:v>
                </c:pt>
              </c:numCache>
            </c:numRef>
          </c:val>
          <c:extLst>
            <c:ext xmlns:c16="http://schemas.microsoft.com/office/drawing/2014/chart" uri="{C3380CC4-5D6E-409C-BE32-E72D297353CC}">
              <c16:uniqueId val="{00000001-9D85-4847-AAB7-A69D68F3E243}"/>
            </c:ext>
          </c:extLst>
        </c:ser>
        <c:dLbls>
          <c:showLegendKey val="0"/>
          <c:showVal val="0"/>
          <c:showCatName val="0"/>
          <c:showSerName val="0"/>
          <c:showPercent val="0"/>
          <c:showBubbleSize val="0"/>
        </c:dLbls>
        <c:gapWidth val="33"/>
        <c:axId val="228800720"/>
        <c:axId val="228797976"/>
      </c:barChart>
      <c:catAx>
        <c:axId val="228800720"/>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797976"/>
        <c:crosses val="autoZero"/>
        <c:auto val="1"/>
        <c:lblAlgn val="ctr"/>
        <c:lblOffset val="100"/>
        <c:tickLblSkip val="6"/>
        <c:noMultiLvlLbl val="0"/>
      </c:catAx>
      <c:valAx>
        <c:axId val="228797976"/>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800720"/>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5434047829E-2"/>
          <c:w val="0.89414730803126563"/>
          <c:h val="0.7835172423362633"/>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9721-4013-9AE5-480C4682915E}"/>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Sheet1!$A$1:$CI$1</c:f>
              <c:strCache>
                <c:ptCount val="87"/>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pt idx="76">
                  <c:v>15-Oct</c:v>
                </c:pt>
                <c:pt idx="77">
                  <c:v>15-Nov</c:v>
                </c:pt>
                <c:pt idx="78">
                  <c:v>15-Dec</c:v>
                </c:pt>
                <c:pt idx="79">
                  <c:v>16-Jan</c:v>
                </c:pt>
                <c:pt idx="80">
                  <c:v>16-Feb</c:v>
                </c:pt>
                <c:pt idx="81">
                  <c:v>16-Mar</c:v>
                </c:pt>
                <c:pt idx="82">
                  <c:v>16-Apr</c:v>
                </c:pt>
                <c:pt idx="83">
                  <c:v>16-May</c:v>
                </c:pt>
                <c:pt idx="84">
                  <c:v>16-Jun</c:v>
                </c:pt>
                <c:pt idx="85">
                  <c:v>16-Jul</c:v>
                </c:pt>
                <c:pt idx="86">
                  <c:v>16-Aug</c:v>
                </c:pt>
              </c:strCache>
            </c:strRef>
          </c:cat>
          <c:val>
            <c:numRef>
              <c:f>Sheet1!$A$2:$CI$2</c:f>
              <c:numCache>
                <c:formatCode>General</c:formatCode>
                <c:ptCount val="87"/>
                <c:pt idx="0">
                  <c:v>-3</c:v>
                </c:pt>
                <c:pt idx="1">
                  <c:v>-2</c:v>
                </c:pt>
                <c:pt idx="2">
                  <c:v>-2</c:v>
                </c:pt>
                <c:pt idx="3">
                  <c:v>-3</c:v>
                </c:pt>
                <c:pt idx="4">
                  <c:v>-2</c:v>
                </c:pt>
                <c:pt idx="5">
                  <c:v>-1</c:v>
                </c:pt>
                <c:pt idx="6">
                  <c:v>-1</c:v>
                </c:pt>
                <c:pt idx="7">
                  <c:v>-1</c:v>
                </c:pt>
                <c:pt idx="8">
                  <c:v>-1</c:v>
                </c:pt>
                <c:pt idx="9">
                  <c:v>-1</c:v>
                </c:pt>
                <c:pt idx="10">
                  <c:v>0</c:v>
                </c:pt>
                <c:pt idx="11">
                  <c:v>0</c:v>
                </c:pt>
                <c:pt idx="12">
                  <c:v>-1</c:v>
                </c:pt>
                <c:pt idx="13">
                  <c:v>-2</c:v>
                </c:pt>
                <c:pt idx="14">
                  <c:v>0</c:v>
                </c:pt>
                <c:pt idx="15">
                  <c:v>0</c:v>
                </c:pt>
                <c:pt idx="16">
                  <c:v>-2</c:v>
                </c:pt>
                <c:pt idx="17">
                  <c:v>-1</c:v>
                </c:pt>
                <c:pt idx="18">
                  <c:v>0</c:v>
                </c:pt>
                <c:pt idx="19">
                  <c:v>-1</c:v>
                </c:pt>
                <c:pt idx="20">
                  <c:v>-1</c:v>
                </c:pt>
                <c:pt idx="21">
                  <c:v>-1</c:v>
                </c:pt>
                <c:pt idx="22">
                  <c:v>0</c:v>
                </c:pt>
                <c:pt idx="23">
                  <c:v>0</c:v>
                </c:pt>
                <c:pt idx="24">
                  <c:v>-1</c:v>
                </c:pt>
                <c:pt idx="25">
                  <c:v>0</c:v>
                </c:pt>
                <c:pt idx="26">
                  <c:v>0</c:v>
                </c:pt>
                <c:pt idx="27">
                  <c:v>0</c:v>
                </c:pt>
                <c:pt idx="28">
                  <c:v>0</c:v>
                </c:pt>
                <c:pt idx="29">
                  <c:v>0</c:v>
                </c:pt>
                <c:pt idx="30">
                  <c:v>0</c:v>
                </c:pt>
                <c:pt idx="31">
                  <c:v>0</c:v>
                </c:pt>
                <c:pt idx="32">
                  <c:v>0</c:v>
                </c:pt>
                <c:pt idx="33">
                  <c:v>0</c:v>
                </c:pt>
                <c:pt idx="34">
                  <c:v>0</c:v>
                </c:pt>
                <c:pt idx="35">
                  <c:v>1</c:v>
                </c:pt>
                <c:pt idx="36">
                  <c:v>1</c:v>
                </c:pt>
                <c:pt idx="37">
                  <c:v>1</c:v>
                </c:pt>
                <c:pt idx="38">
                  <c:v>1</c:v>
                </c:pt>
                <c:pt idx="39">
                  <c:v>1</c:v>
                </c:pt>
                <c:pt idx="40">
                  <c:v>1</c:v>
                </c:pt>
                <c:pt idx="41">
                  <c:v>2</c:v>
                </c:pt>
                <c:pt idx="42">
                  <c:v>2</c:v>
                </c:pt>
                <c:pt idx="43">
                  <c:v>2</c:v>
                </c:pt>
                <c:pt idx="44">
                  <c:v>2</c:v>
                </c:pt>
                <c:pt idx="45">
                  <c:v>3</c:v>
                </c:pt>
                <c:pt idx="46">
                  <c:v>3</c:v>
                </c:pt>
                <c:pt idx="47">
                  <c:v>2</c:v>
                </c:pt>
                <c:pt idx="48">
                  <c:v>2</c:v>
                </c:pt>
                <c:pt idx="49">
                  <c:v>3</c:v>
                </c:pt>
                <c:pt idx="50">
                  <c:v>3</c:v>
                </c:pt>
                <c:pt idx="51">
                  <c:v>3</c:v>
                </c:pt>
                <c:pt idx="52">
                  <c:v>3</c:v>
                </c:pt>
                <c:pt idx="53">
                  <c:v>3</c:v>
                </c:pt>
                <c:pt idx="54">
                  <c:v>1</c:v>
                </c:pt>
                <c:pt idx="55">
                  <c:v>1</c:v>
                </c:pt>
                <c:pt idx="56">
                  <c:v>1</c:v>
                </c:pt>
                <c:pt idx="57">
                  <c:v>1</c:v>
                </c:pt>
                <c:pt idx="58">
                  <c:v>1</c:v>
                </c:pt>
                <c:pt idx="59">
                  <c:v>1</c:v>
                </c:pt>
                <c:pt idx="60">
                  <c:v>1</c:v>
                </c:pt>
                <c:pt idx="61">
                  <c:v>1</c:v>
                </c:pt>
                <c:pt idx="62">
                  <c:v>0</c:v>
                </c:pt>
                <c:pt idx="63">
                  <c:v>1</c:v>
                </c:pt>
                <c:pt idx="64">
                  <c:v>1</c:v>
                </c:pt>
                <c:pt idx="65">
                  <c:v>1</c:v>
                </c:pt>
                <c:pt idx="66">
                  <c:v>0</c:v>
                </c:pt>
                <c:pt idx="67">
                  <c:v>0</c:v>
                </c:pt>
                <c:pt idx="68">
                  <c:v>0</c:v>
                </c:pt>
                <c:pt idx="69">
                  <c:v>0</c:v>
                </c:pt>
                <c:pt idx="70">
                  <c:v>0</c:v>
                </c:pt>
                <c:pt idx="71">
                  <c:v>0</c:v>
                </c:pt>
                <c:pt idx="72">
                  <c:v>0</c:v>
                </c:pt>
                <c:pt idx="73">
                  <c:v>0</c:v>
                </c:pt>
                <c:pt idx="74">
                  <c:v>0</c:v>
                </c:pt>
                <c:pt idx="75">
                  <c:v>0</c:v>
                </c:pt>
                <c:pt idx="76">
                  <c:v>0</c:v>
                </c:pt>
                <c:pt idx="77">
                  <c:v>0</c:v>
                </c:pt>
                <c:pt idx="78">
                  <c:v>-2</c:v>
                </c:pt>
                <c:pt idx="79">
                  <c:v>-2</c:v>
                </c:pt>
                <c:pt idx="80">
                  <c:v>-2</c:v>
                </c:pt>
                <c:pt idx="81">
                  <c:v>-2</c:v>
                </c:pt>
                <c:pt idx="82">
                  <c:v>-1</c:v>
                </c:pt>
                <c:pt idx="83">
                  <c:v>-1</c:v>
                </c:pt>
                <c:pt idx="84">
                  <c:v>-1</c:v>
                </c:pt>
                <c:pt idx="85">
                  <c:v>0</c:v>
                </c:pt>
                <c:pt idx="86">
                  <c:v>0</c:v>
                </c:pt>
              </c:numCache>
            </c:numRef>
          </c:val>
          <c:extLst>
            <c:ext xmlns:c16="http://schemas.microsoft.com/office/drawing/2014/chart" uri="{C3380CC4-5D6E-409C-BE32-E72D297353CC}">
              <c16:uniqueId val="{00000001-9721-4013-9AE5-480C4682915E}"/>
            </c:ext>
          </c:extLst>
        </c:ser>
        <c:dLbls>
          <c:showLegendKey val="0"/>
          <c:showVal val="0"/>
          <c:showCatName val="0"/>
          <c:showSerName val="0"/>
          <c:showPercent val="0"/>
          <c:showBubbleSize val="0"/>
        </c:dLbls>
        <c:gapWidth val="33"/>
        <c:axId val="228794448"/>
        <c:axId val="228794840"/>
      </c:barChart>
      <c:catAx>
        <c:axId val="228794448"/>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794840"/>
        <c:crosses val="autoZero"/>
        <c:auto val="1"/>
        <c:lblAlgn val="ctr"/>
        <c:lblOffset val="100"/>
        <c:tickLblSkip val="6"/>
        <c:noMultiLvlLbl val="0"/>
      </c:catAx>
      <c:valAx>
        <c:axId val="228794840"/>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79444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453547915148E-2"/>
          <c:y val="6.789824048542499E-2"/>
          <c:w val="0.89414730803126563"/>
          <c:h val="0.7835170824547868"/>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DD6F-4E5D-BAB7-139426A1E146}"/>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Sheet1!$A$1:$CI$1</c:f>
              <c:strCache>
                <c:ptCount val="87"/>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pt idx="76">
                  <c:v>15-Oct</c:v>
                </c:pt>
                <c:pt idx="77">
                  <c:v>15-Nov</c:v>
                </c:pt>
                <c:pt idx="78">
                  <c:v>15-Dec</c:v>
                </c:pt>
                <c:pt idx="79">
                  <c:v>16-Jan</c:v>
                </c:pt>
                <c:pt idx="80">
                  <c:v>16-Feb</c:v>
                </c:pt>
                <c:pt idx="81">
                  <c:v>16-Mar</c:v>
                </c:pt>
                <c:pt idx="82">
                  <c:v>16-Apr</c:v>
                </c:pt>
                <c:pt idx="83">
                  <c:v>16-May</c:v>
                </c:pt>
                <c:pt idx="84">
                  <c:v>16-Jun</c:v>
                </c:pt>
                <c:pt idx="85">
                  <c:v>16-Jul</c:v>
                </c:pt>
                <c:pt idx="86">
                  <c:v>16-Aug</c:v>
                </c:pt>
              </c:strCache>
            </c:strRef>
          </c:cat>
          <c:val>
            <c:numRef>
              <c:f>Sheet1!$A$2:$CI$2</c:f>
              <c:numCache>
                <c:formatCode>General</c:formatCode>
                <c:ptCount val="87"/>
                <c:pt idx="0">
                  <c:v>-4</c:v>
                </c:pt>
                <c:pt idx="1">
                  <c:v>-3</c:v>
                </c:pt>
                <c:pt idx="2">
                  <c:v>-2</c:v>
                </c:pt>
                <c:pt idx="3">
                  <c:v>-2</c:v>
                </c:pt>
                <c:pt idx="4">
                  <c:v>-2</c:v>
                </c:pt>
                <c:pt idx="5">
                  <c:v>-1</c:v>
                </c:pt>
                <c:pt idx="6">
                  <c:v>-1</c:v>
                </c:pt>
                <c:pt idx="7">
                  <c:v>-1</c:v>
                </c:pt>
                <c:pt idx="8">
                  <c:v>-1</c:v>
                </c:pt>
                <c:pt idx="9">
                  <c:v>-1</c:v>
                </c:pt>
                <c:pt idx="10">
                  <c:v>-1</c:v>
                </c:pt>
                <c:pt idx="11">
                  <c:v>0</c:v>
                </c:pt>
                <c:pt idx="12">
                  <c:v>1</c:v>
                </c:pt>
                <c:pt idx="13">
                  <c:v>0</c:v>
                </c:pt>
                <c:pt idx="14">
                  <c:v>0</c:v>
                </c:pt>
                <c:pt idx="15">
                  <c:v>0</c:v>
                </c:pt>
                <c:pt idx="16">
                  <c:v>-2</c:v>
                </c:pt>
                <c:pt idx="17">
                  <c:v>-2</c:v>
                </c:pt>
                <c:pt idx="18">
                  <c:v>0</c:v>
                </c:pt>
                <c:pt idx="19">
                  <c:v>-3</c:v>
                </c:pt>
                <c:pt idx="20">
                  <c:v>-1</c:v>
                </c:pt>
                <c:pt idx="21">
                  <c:v>-1</c:v>
                </c:pt>
                <c:pt idx="22">
                  <c:v>0</c:v>
                </c:pt>
                <c:pt idx="23">
                  <c:v>0</c:v>
                </c:pt>
                <c:pt idx="24">
                  <c:v>0</c:v>
                </c:pt>
                <c:pt idx="25">
                  <c:v>1.5</c:v>
                </c:pt>
                <c:pt idx="26">
                  <c:v>0</c:v>
                </c:pt>
                <c:pt idx="27">
                  <c:v>0</c:v>
                </c:pt>
                <c:pt idx="28">
                  <c:v>0</c:v>
                </c:pt>
                <c:pt idx="29">
                  <c:v>0</c:v>
                </c:pt>
                <c:pt idx="30">
                  <c:v>0</c:v>
                </c:pt>
                <c:pt idx="31">
                  <c:v>0</c:v>
                </c:pt>
                <c:pt idx="32">
                  <c:v>1</c:v>
                </c:pt>
                <c:pt idx="33">
                  <c:v>0</c:v>
                </c:pt>
                <c:pt idx="34">
                  <c:v>1</c:v>
                </c:pt>
                <c:pt idx="35">
                  <c:v>1</c:v>
                </c:pt>
                <c:pt idx="36">
                  <c:v>1</c:v>
                </c:pt>
                <c:pt idx="37">
                  <c:v>1</c:v>
                </c:pt>
                <c:pt idx="38">
                  <c:v>1</c:v>
                </c:pt>
                <c:pt idx="39">
                  <c:v>2</c:v>
                </c:pt>
                <c:pt idx="40">
                  <c:v>2</c:v>
                </c:pt>
                <c:pt idx="41">
                  <c:v>2</c:v>
                </c:pt>
                <c:pt idx="42">
                  <c:v>2</c:v>
                </c:pt>
                <c:pt idx="43">
                  <c:v>2</c:v>
                </c:pt>
                <c:pt idx="44">
                  <c:v>2</c:v>
                </c:pt>
                <c:pt idx="45">
                  <c:v>3</c:v>
                </c:pt>
                <c:pt idx="46">
                  <c:v>3</c:v>
                </c:pt>
                <c:pt idx="47">
                  <c:v>2</c:v>
                </c:pt>
                <c:pt idx="48">
                  <c:v>2</c:v>
                </c:pt>
                <c:pt idx="49">
                  <c:v>2</c:v>
                </c:pt>
                <c:pt idx="50">
                  <c:v>2</c:v>
                </c:pt>
                <c:pt idx="51">
                  <c:v>2</c:v>
                </c:pt>
                <c:pt idx="52">
                  <c:v>2</c:v>
                </c:pt>
                <c:pt idx="53">
                  <c:v>1</c:v>
                </c:pt>
                <c:pt idx="54">
                  <c:v>1</c:v>
                </c:pt>
                <c:pt idx="55">
                  <c:v>1</c:v>
                </c:pt>
                <c:pt idx="56">
                  <c:v>1</c:v>
                </c:pt>
                <c:pt idx="57">
                  <c:v>1</c:v>
                </c:pt>
                <c:pt idx="58">
                  <c:v>1</c:v>
                </c:pt>
                <c:pt idx="59">
                  <c:v>1</c:v>
                </c:pt>
                <c:pt idx="60">
                  <c:v>1</c:v>
                </c:pt>
                <c:pt idx="61">
                  <c:v>1</c:v>
                </c:pt>
                <c:pt idx="62">
                  <c:v>0</c:v>
                </c:pt>
                <c:pt idx="63">
                  <c:v>1</c:v>
                </c:pt>
                <c:pt idx="64">
                  <c:v>1</c:v>
                </c:pt>
                <c:pt idx="65">
                  <c:v>1</c:v>
                </c:pt>
                <c:pt idx="66">
                  <c:v>0</c:v>
                </c:pt>
                <c:pt idx="67">
                  <c:v>0</c:v>
                </c:pt>
                <c:pt idx="68">
                  <c:v>0</c:v>
                </c:pt>
                <c:pt idx="69">
                  <c:v>0</c:v>
                </c:pt>
                <c:pt idx="70">
                  <c:v>0</c:v>
                </c:pt>
                <c:pt idx="71">
                  <c:v>0</c:v>
                </c:pt>
                <c:pt idx="72">
                  <c:v>0</c:v>
                </c:pt>
                <c:pt idx="73">
                  <c:v>0</c:v>
                </c:pt>
                <c:pt idx="74">
                  <c:v>0</c:v>
                </c:pt>
                <c:pt idx="75">
                  <c:v>0</c:v>
                </c:pt>
                <c:pt idx="76">
                  <c:v>1</c:v>
                </c:pt>
                <c:pt idx="77">
                  <c:v>0</c:v>
                </c:pt>
                <c:pt idx="78">
                  <c:v>0</c:v>
                </c:pt>
                <c:pt idx="79">
                  <c:v>0</c:v>
                </c:pt>
                <c:pt idx="80">
                  <c:v>0</c:v>
                </c:pt>
                <c:pt idx="81">
                  <c:v>0</c:v>
                </c:pt>
                <c:pt idx="82">
                  <c:v>0</c:v>
                </c:pt>
                <c:pt idx="83">
                  <c:v>1</c:v>
                </c:pt>
                <c:pt idx="84">
                  <c:v>1</c:v>
                </c:pt>
                <c:pt idx="85">
                  <c:v>1</c:v>
                </c:pt>
                <c:pt idx="86">
                  <c:v>1</c:v>
                </c:pt>
              </c:numCache>
            </c:numRef>
          </c:val>
          <c:extLst>
            <c:ext xmlns:c16="http://schemas.microsoft.com/office/drawing/2014/chart" uri="{C3380CC4-5D6E-409C-BE32-E72D297353CC}">
              <c16:uniqueId val="{00000001-DD6F-4E5D-BAB7-139426A1E146}"/>
            </c:ext>
          </c:extLst>
        </c:ser>
        <c:dLbls>
          <c:showLegendKey val="0"/>
          <c:showVal val="0"/>
          <c:showCatName val="0"/>
          <c:showSerName val="0"/>
          <c:showPercent val="0"/>
          <c:showBubbleSize val="0"/>
        </c:dLbls>
        <c:gapWidth val="33"/>
        <c:axId val="228798368"/>
        <c:axId val="228799544"/>
      </c:barChart>
      <c:catAx>
        <c:axId val="228798368"/>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799544"/>
        <c:crosses val="autoZero"/>
        <c:auto val="1"/>
        <c:lblAlgn val="ctr"/>
        <c:lblOffset val="100"/>
        <c:tickLblSkip val="6"/>
        <c:noMultiLvlLbl val="0"/>
      </c:catAx>
      <c:valAx>
        <c:axId val="228799544"/>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798368"/>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40572447495232E-2"/>
          <c:y val="6.789824048542499E-2"/>
          <c:w val="0.89414717705260871"/>
          <c:h val="0.7835170824547868"/>
        </c:manualLayout>
      </c:layout>
      <c:barChart>
        <c:barDir val="col"/>
        <c:grouping val="clustered"/>
        <c:varyColors val="0"/>
        <c:ser>
          <c:idx val="0"/>
          <c:order val="0"/>
          <c:invertIfNegative val="0"/>
          <c:dLbls>
            <c:dLbl>
              <c:idx val="69"/>
              <c:delete val="1"/>
              <c:extLst>
                <c:ext xmlns:c15="http://schemas.microsoft.com/office/drawing/2012/chart" uri="{CE6537A1-D6FC-4f65-9D91-7224C49458BB}"/>
                <c:ext xmlns:c16="http://schemas.microsoft.com/office/drawing/2014/chart" uri="{C3380CC4-5D6E-409C-BE32-E72D297353CC}">
                  <c16:uniqueId val="{00000000-66B7-462E-B630-860F08F5CE97}"/>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Sheet1!$A$1:$CI$1</c:f>
              <c:strCache>
                <c:ptCount val="87"/>
                <c:pt idx="0">
                  <c:v>Jun-09</c:v>
                </c:pt>
                <c:pt idx="1">
                  <c:v>Jul-09</c:v>
                </c:pt>
                <c:pt idx="2">
                  <c:v>Aug-09</c:v>
                </c:pt>
                <c:pt idx="3">
                  <c:v>Sep-09</c:v>
                </c:pt>
                <c:pt idx="4">
                  <c:v>Oct-09</c:v>
                </c:pt>
                <c:pt idx="5">
                  <c:v>Nov-09</c:v>
                </c:pt>
                <c:pt idx="6">
                  <c:v>Dec-09</c:v>
                </c:pt>
                <c:pt idx="7">
                  <c:v>Jan-10</c:v>
                </c:pt>
                <c:pt idx="8">
                  <c:v>Feb-10</c:v>
                </c:pt>
                <c:pt idx="9">
                  <c:v>Mar-10</c:v>
                </c:pt>
                <c:pt idx="10">
                  <c:v>Apr-10</c:v>
                </c:pt>
                <c:pt idx="11">
                  <c:v>May-10</c:v>
                </c:pt>
                <c:pt idx="12">
                  <c:v>Jun-10</c:v>
                </c:pt>
                <c:pt idx="13">
                  <c:v>Jul-10</c:v>
                </c:pt>
                <c:pt idx="14">
                  <c:v>Aug-10</c:v>
                </c:pt>
                <c:pt idx="15">
                  <c:v>Sep-10</c:v>
                </c:pt>
                <c:pt idx="16">
                  <c:v>Oct-10</c:v>
                </c:pt>
                <c:pt idx="17">
                  <c:v>Nov-10</c:v>
                </c:pt>
                <c:pt idx="18">
                  <c:v>Dec-10</c:v>
                </c:pt>
                <c:pt idx="19">
                  <c:v>Jan-11</c:v>
                </c:pt>
                <c:pt idx="20">
                  <c:v>Feb-11</c:v>
                </c:pt>
                <c:pt idx="21">
                  <c:v>Mar-11</c:v>
                </c:pt>
                <c:pt idx="22">
                  <c:v>Apr-11</c:v>
                </c:pt>
                <c:pt idx="23">
                  <c:v>May-11</c:v>
                </c:pt>
                <c:pt idx="24">
                  <c:v>Jun-11</c:v>
                </c:pt>
                <c:pt idx="25">
                  <c:v>Jul-11</c:v>
                </c:pt>
                <c:pt idx="26">
                  <c:v>Aug-11</c:v>
                </c:pt>
                <c:pt idx="27">
                  <c:v>Sep-11</c:v>
                </c:pt>
                <c:pt idx="28">
                  <c:v>Oct-11</c:v>
                </c:pt>
                <c:pt idx="29">
                  <c:v>Nov-11</c:v>
                </c:pt>
                <c:pt idx="30">
                  <c:v>Dec-11</c:v>
                </c:pt>
                <c:pt idx="31">
                  <c:v>Jan-12</c:v>
                </c:pt>
                <c:pt idx="32">
                  <c:v>Feb-12</c:v>
                </c:pt>
                <c:pt idx="33">
                  <c:v>Mar-12</c:v>
                </c:pt>
                <c:pt idx="34">
                  <c:v>Apr-12</c:v>
                </c:pt>
                <c:pt idx="35">
                  <c:v>May-12</c:v>
                </c:pt>
                <c:pt idx="36">
                  <c:v>Jun-12</c:v>
                </c:pt>
                <c:pt idx="37">
                  <c:v>Jul-12</c:v>
                </c:pt>
                <c:pt idx="38">
                  <c:v>Aug-12</c:v>
                </c:pt>
                <c:pt idx="39">
                  <c:v>Sep-12</c:v>
                </c:pt>
                <c:pt idx="40">
                  <c:v>Oct-12</c:v>
                </c:pt>
                <c:pt idx="41">
                  <c:v>Nov-12</c:v>
                </c:pt>
                <c:pt idx="42">
                  <c:v>Dec-12</c:v>
                </c:pt>
                <c:pt idx="43">
                  <c:v>Jan-13</c:v>
                </c:pt>
                <c:pt idx="44">
                  <c:v>Feb-13</c:v>
                </c:pt>
                <c:pt idx="45">
                  <c:v>Mar-13</c:v>
                </c:pt>
                <c:pt idx="46">
                  <c:v>Apr-13</c:v>
                </c:pt>
                <c:pt idx="47">
                  <c:v>May-13</c:v>
                </c:pt>
                <c:pt idx="48">
                  <c:v>Jun-13</c:v>
                </c:pt>
                <c:pt idx="49">
                  <c:v>Jul-13</c:v>
                </c:pt>
                <c:pt idx="50">
                  <c:v>Aug-13</c:v>
                </c:pt>
                <c:pt idx="51">
                  <c:v>Sep-13</c:v>
                </c:pt>
                <c:pt idx="52">
                  <c:v>Oct-13</c:v>
                </c:pt>
                <c:pt idx="53">
                  <c:v>Nov-13</c:v>
                </c:pt>
                <c:pt idx="54">
                  <c:v>Dec-13</c:v>
                </c:pt>
                <c:pt idx="55">
                  <c:v>Jan-14</c:v>
                </c:pt>
                <c:pt idx="56">
                  <c:v>Feb-14</c:v>
                </c:pt>
                <c:pt idx="57">
                  <c:v>Mar-14</c:v>
                </c:pt>
                <c:pt idx="58">
                  <c:v>Apr-14</c:v>
                </c:pt>
                <c:pt idx="59">
                  <c:v>May-14</c:v>
                </c:pt>
                <c:pt idx="60">
                  <c:v>Jun-14</c:v>
                </c:pt>
                <c:pt idx="61">
                  <c:v>Jul-14</c:v>
                </c:pt>
                <c:pt idx="62">
                  <c:v>Aug-14</c:v>
                </c:pt>
                <c:pt idx="63">
                  <c:v>Sep-14</c:v>
                </c:pt>
                <c:pt idx="64">
                  <c:v>Oct-14</c:v>
                </c:pt>
                <c:pt idx="65">
                  <c:v>Nov-14</c:v>
                </c:pt>
                <c:pt idx="66">
                  <c:v>Dec-14</c:v>
                </c:pt>
                <c:pt idx="67">
                  <c:v>Jan-15</c:v>
                </c:pt>
                <c:pt idx="68">
                  <c:v>Feb-15</c:v>
                </c:pt>
                <c:pt idx="69">
                  <c:v>Mar-15</c:v>
                </c:pt>
                <c:pt idx="70">
                  <c:v>Apr-15</c:v>
                </c:pt>
                <c:pt idx="71">
                  <c:v>May-15</c:v>
                </c:pt>
                <c:pt idx="72">
                  <c:v>Jun-15</c:v>
                </c:pt>
                <c:pt idx="73">
                  <c:v>Jul-15</c:v>
                </c:pt>
                <c:pt idx="74">
                  <c:v>Aug-15</c:v>
                </c:pt>
                <c:pt idx="75">
                  <c:v>Sep-15</c:v>
                </c:pt>
                <c:pt idx="76">
                  <c:v>15-Oct</c:v>
                </c:pt>
                <c:pt idx="77">
                  <c:v>15-Nov</c:v>
                </c:pt>
                <c:pt idx="78">
                  <c:v>15-Dec</c:v>
                </c:pt>
                <c:pt idx="79">
                  <c:v>16-Jan</c:v>
                </c:pt>
                <c:pt idx="80">
                  <c:v>16-Feb</c:v>
                </c:pt>
                <c:pt idx="81">
                  <c:v>16-Mar</c:v>
                </c:pt>
                <c:pt idx="82">
                  <c:v>16-Apr</c:v>
                </c:pt>
                <c:pt idx="83">
                  <c:v>16-May</c:v>
                </c:pt>
                <c:pt idx="84">
                  <c:v>16-Jun</c:v>
                </c:pt>
                <c:pt idx="85">
                  <c:v>16-Jul</c:v>
                </c:pt>
                <c:pt idx="86">
                  <c:v>16-Aug</c:v>
                </c:pt>
              </c:strCache>
            </c:strRef>
          </c:cat>
          <c:val>
            <c:numRef>
              <c:f>Sheet1!$A$2:$CI$2</c:f>
              <c:numCache>
                <c:formatCode>General</c:formatCode>
                <c:ptCount val="87"/>
                <c:pt idx="0">
                  <c:v>-4</c:v>
                </c:pt>
                <c:pt idx="1">
                  <c:v>-4</c:v>
                </c:pt>
                <c:pt idx="2">
                  <c:v>-3</c:v>
                </c:pt>
                <c:pt idx="3">
                  <c:v>-3</c:v>
                </c:pt>
                <c:pt idx="4">
                  <c:v>-3</c:v>
                </c:pt>
                <c:pt idx="5">
                  <c:v>-2</c:v>
                </c:pt>
                <c:pt idx="6">
                  <c:v>-2</c:v>
                </c:pt>
                <c:pt idx="7">
                  <c:v>-1</c:v>
                </c:pt>
                <c:pt idx="8">
                  <c:v>-2</c:v>
                </c:pt>
                <c:pt idx="9">
                  <c:v>0</c:v>
                </c:pt>
                <c:pt idx="10">
                  <c:v>-2</c:v>
                </c:pt>
                <c:pt idx="11">
                  <c:v>0</c:v>
                </c:pt>
                <c:pt idx="12">
                  <c:v>-1</c:v>
                </c:pt>
                <c:pt idx="13">
                  <c:v>-1</c:v>
                </c:pt>
                <c:pt idx="14">
                  <c:v>0</c:v>
                </c:pt>
                <c:pt idx="15">
                  <c:v>0</c:v>
                </c:pt>
                <c:pt idx="16">
                  <c:v>-2</c:v>
                </c:pt>
                <c:pt idx="17">
                  <c:v>-1</c:v>
                </c:pt>
                <c:pt idx="18">
                  <c:v>-1</c:v>
                </c:pt>
                <c:pt idx="19">
                  <c:v>-1</c:v>
                </c:pt>
                <c:pt idx="20">
                  <c:v>0</c:v>
                </c:pt>
                <c:pt idx="21">
                  <c:v>-1</c:v>
                </c:pt>
                <c:pt idx="22">
                  <c:v>0</c:v>
                </c:pt>
                <c:pt idx="23">
                  <c:v>0</c:v>
                </c:pt>
                <c:pt idx="24">
                  <c:v>0</c:v>
                </c:pt>
                <c:pt idx="25">
                  <c:v>1.5</c:v>
                </c:pt>
                <c:pt idx="26">
                  <c:v>1</c:v>
                </c:pt>
                <c:pt idx="27">
                  <c:v>1</c:v>
                </c:pt>
                <c:pt idx="28">
                  <c:v>1</c:v>
                </c:pt>
                <c:pt idx="29">
                  <c:v>0</c:v>
                </c:pt>
                <c:pt idx="30">
                  <c:v>1</c:v>
                </c:pt>
                <c:pt idx="31">
                  <c:v>0</c:v>
                </c:pt>
                <c:pt idx="32">
                  <c:v>0</c:v>
                </c:pt>
                <c:pt idx="33">
                  <c:v>1</c:v>
                </c:pt>
                <c:pt idx="34">
                  <c:v>1</c:v>
                </c:pt>
                <c:pt idx="35">
                  <c:v>1</c:v>
                </c:pt>
                <c:pt idx="36">
                  <c:v>1</c:v>
                </c:pt>
                <c:pt idx="37">
                  <c:v>1</c:v>
                </c:pt>
                <c:pt idx="38">
                  <c:v>1</c:v>
                </c:pt>
                <c:pt idx="39">
                  <c:v>1</c:v>
                </c:pt>
                <c:pt idx="40">
                  <c:v>1</c:v>
                </c:pt>
                <c:pt idx="41">
                  <c:v>1</c:v>
                </c:pt>
                <c:pt idx="42">
                  <c:v>1</c:v>
                </c:pt>
                <c:pt idx="43">
                  <c:v>1</c:v>
                </c:pt>
                <c:pt idx="44">
                  <c:v>1</c:v>
                </c:pt>
                <c:pt idx="45">
                  <c:v>2</c:v>
                </c:pt>
                <c:pt idx="46">
                  <c:v>2</c:v>
                </c:pt>
                <c:pt idx="47">
                  <c:v>2</c:v>
                </c:pt>
                <c:pt idx="48">
                  <c:v>2</c:v>
                </c:pt>
                <c:pt idx="49">
                  <c:v>2</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0</c:v>
                </c:pt>
                <c:pt idx="66">
                  <c:v>0</c:v>
                </c:pt>
                <c:pt idx="67">
                  <c:v>0</c:v>
                </c:pt>
                <c:pt idx="68">
                  <c:v>0</c:v>
                </c:pt>
                <c:pt idx="69">
                  <c:v>0</c:v>
                </c:pt>
                <c:pt idx="70">
                  <c:v>0</c:v>
                </c:pt>
                <c:pt idx="71">
                  <c:v>0</c:v>
                </c:pt>
                <c:pt idx="72">
                  <c:v>0</c:v>
                </c:pt>
                <c:pt idx="73">
                  <c:v>0</c:v>
                </c:pt>
                <c:pt idx="74">
                  <c:v>0</c:v>
                </c:pt>
                <c:pt idx="75">
                  <c:v>0</c:v>
                </c:pt>
                <c:pt idx="76">
                  <c:v>0</c:v>
                </c:pt>
                <c:pt idx="77">
                  <c:v>0</c:v>
                </c:pt>
                <c:pt idx="78">
                  <c:v>-1</c:v>
                </c:pt>
                <c:pt idx="79">
                  <c:v>-1</c:v>
                </c:pt>
                <c:pt idx="80">
                  <c:v>-1</c:v>
                </c:pt>
                <c:pt idx="81">
                  <c:v>-1</c:v>
                </c:pt>
                <c:pt idx="82">
                  <c:v>-1</c:v>
                </c:pt>
                <c:pt idx="83">
                  <c:v>0</c:v>
                </c:pt>
                <c:pt idx="84">
                  <c:v>0</c:v>
                </c:pt>
                <c:pt idx="85">
                  <c:v>0</c:v>
                </c:pt>
                <c:pt idx="86">
                  <c:v>0</c:v>
                </c:pt>
              </c:numCache>
            </c:numRef>
          </c:val>
          <c:extLst>
            <c:ext xmlns:c16="http://schemas.microsoft.com/office/drawing/2014/chart" uri="{C3380CC4-5D6E-409C-BE32-E72D297353CC}">
              <c16:uniqueId val="{00000001-66B7-462E-B630-860F08F5CE97}"/>
            </c:ext>
          </c:extLst>
        </c:ser>
        <c:dLbls>
          <c:showLegendKey val="0"/>
          <c:showVal val="0"/>
          <c:showCatName val="0"/>
          <c:showSerName val="0"/>
          <c:showPercent val="0"/>
          <c:showBubbleSize val="0"/>
        </c:dLbls>
        <c:gapWidth val="33"/>
        <c:axId val="228795624"/>
        <c:axId val="228800328"/>
      </c:barChart>
      <c:catAx>
        <c:axId val="228795624"/>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28800328"/>
        <c:crosses val="autoZero"/>
        <c:auto val="1"/>
        <c:lblAlgn val="ctr"/>
        <c:lblOffset val="100"/>
        <c:tickLblSkip val="6"/>
        <c:noMultiLvlLbl val="0"/>
      </c:catAx>
      <c:valAx>
        <c:axId val="228800328"/>
        <c:scaling>
          <c:orientation val="minMax"/>
        </c:scaling>
        <c:delete val="0"/>
        <c:axPos val="l"/>
        <c:numFmt formatCode="#,##0&quot;%&quot;" sourceLinked="0"/>
        <c:majorTickMark val="out"/>
        <c:minorTickMark val="none"/>
        <c:tickLblPos val="nextTo"/>
        <c:txPr>
          <a:bodyPr rot="-60000000" vert="horz"/>
          <a:lstStyle/>
          <a:p>
            <a:pPr>
              <a:defRPr/>
            </a:pPr>
            <a:endParaRPr lang="en-US"/>
          </a:p>
        </c:txPr>
        <c:crossAx val="228795624"/>
        <c:crosses val="autoZero"/>
        <c:crossBetween val="between"/>
      </c:valAx>
    </c:plotArea>
    <c:plotVisOnly val="1"/>
    <c:dispBlanksAs val="gap"/>
    <c:showDLblsOverMax val="0"/>
  </c:chart>
  <c:txPr>
    <a:bodyPr/>
    <a:lstStyle/>
    <a:p>
      <a:pPr>
        <a:defRPr sz="11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c:v>
                </c:pt>
              </c:strCache>
            </c:strRef>
          </c:tx>
          <c:spPr>
            <a:solidFill>
              <a:schemeClr val="accent1"/>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3.367055943448638E-2</c:v>
                </c:pt>
                <c:pt idx="1">
                  <c:v>5.3106029765199736E-3</c:v>
                </c:pt>
                <c:pt idx="2">
                  <c:v>-2.1311804616279684E-2</c:v>
                </c:pt>
                <c:pt idx="3">
                  <c:v>-3.3171427301802114E-2</c:v>
                </c:pt>
                <c:pt idx="4">
                  <c:v>5.2888620092783611E-5</c:v>
                </c:pt>
                <c:pt idx="5">
                  <c:v>3.6728822614489509E-2</c:v>
                </c:pt>
                <c:pt idx="6">
                  <c:v>4.6048230208907803E-2</c:v>
                </c:pt>
                <c:pt idx="7">
                  <c:v>5.5160399034752672E-2</c:v>
                </c:pt>
                <c:pt idx="8">
                  <c:v>4.3944777235276788E-2</c:v>
                </c:pt>
                <c:pt idx="9">
                  <c:v>3.7712768077681647E-2</c:v>
                </c:pt>
              </c:numCache>
            </c:numRef>
          </c:val>
          <c:extLst>
            <c:ext xmlns:c16="http://schemas.microsoft.com/office/drawing/2014/chart" uri="{C3380CC4-5D6E-409C-BE32-E72D297353CC}">
              <c16:uniqueId val="{00000000-BC6C-4A99-8BF9-14C9A52F513A}"/>
            </c:ext>
          </c:extLst>
        </c:ser>
        <c:ser>
          <c:idx val="1"/>
          <c:order val="1"/>
          <c:tx>
            <c:strRef>
              <c:f>Sheet1!$C$1</c:f>
              <c:strCache>
                <c:ptCount val="1"/>
                <c:pt idx="0">
                  <c:v>MO</c:v>
                </c:pt>
              </c:strCache>
            </c:strRef>
          </c:tx>
          <c:spPr>
            <a:solidFill>
              <a:srgbClr val="43A892"/>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2.196910741306124E-2</c:v>
                </c:pt>
                <c:pt idx="1">
                  <c:v>-2.0207912596805766E-3</c:v>
                </c:pt>
                <c:pt idx="2">
                  <c:v>4.5330836526620288E-3</c:v>
                </c:pt>
                <c:pt idx="3">
                  <c:v>-2.2751242516784287E-2</c:v>
                </c:pt>
                <c:pt idx="4">
                  <c:v>4.9355807744655422E-3</c:v>
                </c:pt>
                <c:pt idx="5">
                  <c:v>2.4432839579675791E-2</c:v>
                </c:pt>
                <c:pt idx="6">
                  <c:v>2.7346335953320144E-2</c:v>
                </c:pt>
                <c:pt idx="7">
                  <c:v>4.9795185011313192E-2</c:v>
                </c:pt>
                <c:pt idx="8">
                  <c:v>4.0354143649785845E-2</c:v>
                </c:pt>
                <c:pt idx="9">
                  <c:v>3.7543003023718491E-2</c:v>
                </c:pt>
              </c:numCache>
            </c:numRef>
          </c:val>
          <c:extLst>
            <c:ext xmlns:c16="http://schemas.microsoft.com/office/drawing/2014/chart" uri="{C3380CC4-5D6E-409C-BE32-E72D297353CC}">
              <c16:uniqueId val="{00000001-BC6C-4A99-8BF9-14C9A52F513A}"/>
            </c:ext>
          </c:extLst>
        </c:ser>
        <c:dLbls>
          <c:showLegendKey val="0"/>
          <c:showVal val="0"/>
          <c:showCatName val="0"/>
          <c:showSerName val="0"/>
          <c:showPercent val="0"/>
          <c:showBubbleSize val="0"/>
        </c:dLbls>
        <c:gapWidth val="75"/>
        <c:overlap val="-10"/>
        <c:axId val="546201600"/>
        <c:axId val="546203168"/>
      </c:barChart>
      <c:catAx>
        <c:axId val="546201600"/>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3168"/>
        <c:crosses val="autoZero"/>
        <c:auto val="1"/>
        <c:lblAlgn val="ctr"/>
        <c:lblOffset val="100"/>
        <c:noMultiLvlLbl val="0"/>
      </c:catAx>
      <c:valAx>
        <c:axId val="54620316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1600"/>
        <c:crosses val="autoZero"/>
        <c:crossBetween val="between"/>
      </c:valAx>
      <c:spPr>
        <a:noFill/>
        <a:ln>
          <a:noFill/>
        </a:ln>
        <a:effectLst/>
      </c:spPr>
    </c:plotArea>
    <c:legend>
      <c:legendPos val="t"/>
      <c:layout>
        <c:manualLayout>
          <c:xMode val="edge"/>
          <c:yMode val="edge"/>
          <c:x val="0.7032292726115803"/>
          <c:y val="6.4198188598827829E-3"/>
          <c:w val="0.221738335733661"/>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c:v>
                </c:pt>
              </c:strCache>
            </c:strRef>
          </c:tx>
          <c:spPr>
            <a:solidFill>
              <a:schemeClr val="accent1"/>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4.5651282666415938E-2</c:v>
                </c:pt>
                <c:pt idx="1">
                  <c:v>-1.0372833692884331E-3</c:v>
                </c:pt>
                <c:pt idx="2">
                  <c:v>-4.0465594913017489E-2</c:v>
                </c:pt>
                <c:pt idx="3">
                  <c:v>-7.3350158665023701E-2</c:v>
                </c:pt>
                <c:pt idx="4">
                  <c:v>-2.5470006107344179E-2</c:v>
                </c:pt>
                <c:pt idx="5">
                  <c:v>5.1110576763208293E-2</c:v>
                </c:pt>
                <c:pt idx="6">
                  <c:v>5.114999701470313E-2</c:v>
                </c:pt>
                <c:pt idx="7">
                  <c:v>6.074764336282934E-2</c:v>
                </c:pt>
                <c:pt idx="8">
                  <c:v>4.2598400687821725E-2</c:v>
                </c:pt>
                <c:pt idx="9">
                  <c:v>2.9690667852071195E-2</c:v>
                </c:pt>
              </c:numCache>
            </c:numRef>
          </c:val>
          <c:extLst>
            <c:ext xmlns:c16="http://schemas.microsoft.com/office/drawing/2014/chart" uri="{C3380CC4-5D6E-409C-BE32-E72D297353CC}">
              <c16:uniqueId val="{00000000-BC6C-4A99-8BF9-14C9A52F513A}"/>
            </c:ext>
          </c:extLst>
        </c:ser>
        <c:ser>
          <c:idx val="1"/>
          <c:order val="1"/>
          <c:tx>
            <c:strRef>
              <c:f>Sheet1!$C$1</c:f>
              <c:strCache>
                <c:ptCount val="1"/>
                <c:pt idx="0">
                  <c:v>MO</c:v>
                </c:pt>
              </c:strCache>
            </c:strRef>
          </c:tx>
          <c:spPr>
            <a:solidFill>
              <a:srgbClr val="43A892"/>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3.607867483442373E-2</c:v>
                </c:pt>
                <c:pt idx="1">
                  <c:v>-1.9666413690760498E-2</c:v>
                </c:pt>
                <c:pt idx="2">
                  <c:v>-8.9604328019179391E-3</c:v>
                </c:pt>
                <c:pt idx="3">
                  <c:v>-7.109921217426507E-2</c:v>
                </c:pt>
                <c:pt idx="4">
                  <c:v>-2.2304605634577812E-2</c:v>
                </c:pt>
                <c:pt idx="5">
                  <c:v>4.1904952936088202E-2</c:v>
                </c:pt>
                <c:pt idx="6">
                  <c:v>1.4079275543567693E-2</c:v>
                </c:pt>
                <c:pt idx="7">
                  <c:v>5.827895517987125E-2</c:v>
                </c:pt>
                <c:pt idx="8">
                  <c:v>3.8286292792388377E-2</c:v>
                </c:pt>
                <c:pt idx="9">
                  <c:v>2.4799412933906195E-2</c:v>
                </c:pt>
              </c:numCache>
            </c:numRef>
          </c:val>
          <c:extLst>
            <c:ext xmlns:c16="http://schemas.microsoft.com/office/drawing/2014/chart" uri="{C3380CC4-5D6E-409C-BE32-E72D297353CC}">
              <c16:uniqueId val="{00000001-BC6C-4A99-8BF9-14C9A52F513A}"/>
            </c:ext>
          </c:extLst>
        </c:ser>
        <c:dLbls>
          <c:showLegendKey val="0"/>
          <c:showVal val="0"/>
          <c:showCatName val="0"/>
          <c:showSerName val="0"/>
          <c:showPercent val="0"/>
          <c:showBubbleSize val="0"/>
        </c:dLbls>
        <c:gapWidth val="75"/>
        <c:overlap val="-10"/>
        <c:axId val="546201600"/>
        <c:axId val="546203168"/>
      </c:barChart>
      <c:catAx>
        <c:axId val="546201600"/>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3168"/>
        <c:crosses val="autoZero"/>
        <c:auto val="1"/>
        <c:lblAlgn val="ctr"/>
        <c:lblOffset val="100"/>
        <c:noMultiLvlLbl val="0"/>
      </c:catAx>
      <c:valAx>
        <c:axId val="54620316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1600"/>
        <c:crosses val="autoZero"/>
        <c:crossBetween val="between"/>
      </c:valAx>
      <c:spPr>
        <a:noFill/>
        <a:ln>
          <a:noFill/>
        </a:ln>
        <a:effectLst/>
      </c:spPr>
    </c:plotArea>
    <c:legend>
      <c:legendPos val="t"/>
      <c:layout>
        <c:manualLayout>
          <c:xMode val="edge"/>
          <c:yMode val="edge"/>
          <c:x val="0.7032292726115803"/>
          <c:y val="6.4198188598827829E-3"/>
          <c:w val="0.221738335733661"/>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c:v>
                </c:pt>
              </c:strCache>
            </c:strRef>
          </c:tx>
          <c:spPr>
            <a:solidFill>
              <a:schemeClr val="accent1"/>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2.3010210241493967E-2</c:v>
                </c:pt>
                <c:pt idx="1">
                  <c:v>1.1851781236797754E-2</c:v>
                </c:pt>
                <c:pt idx="2">
                  <c:v>-5.2469327035886693E-4</c:v>
                </c:pt>
                <c:pt idx="3">
                  <c:v>1.0619101531466724E-2</c:v>
                </c:pt>
                <c:pt idx="4">
                  <c:v>2.5353129173745437E-2</c:v>
                </c:pt>
                <c:pt idx="5">
                  <c:v>2.209751235378965E-2</c:v>
                </c:pt>
                <c:pt idx="6">
                  <c:v>4.187616717302034E-2</c:v>
                </c:pt>
                <c:pt idx="7">
                  <c:v>5.1234475359994702E-2</c:v>
                </c:pt>
                <c:pt idx="8">
                  <c:v>4.7518588227750458E-2</c:v>
                </c:pt>
                <c:pt idx="9">
                  <c:v>4.5935757916200748E-2</c:v>
                </c:pt>
              </c:numCache>
            </c:numRef>
          </c:val>
          <c:extLst>
            <c:ext xmlns:c16="http://schemas.microsoft.com/office/drawing/2014/chart" uri="{C3380CC4-5D6E-409C-BE32-E72D297353CC}">
              <c16:uniqueId val="{00000000-BC6C-4A99-8BF9-14C9A52F513A}"/>
            </c:ext>
          </c:extLst>
        </c:ser>
        <c:ser>
          <c:idx val="1"/>
          <c:order val="1"/>
          <c:tx>
            <c:strRef>
              <c:f>Sheet1!$C$1</c:f>
              <c:strCache>
                <c:ptCount val="1"/>
                <c:pt idx="0">
                  <c:v>MO</c:v>
                </c:pt>
              </c:strCache>
            </c:strRef>
          </c:tx>
          <c:spPr>
            <a:solidFill>
              <a:srgbClr val="43A892"/>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8.9999999999999993E-3</c:v>
                </c:pt>
                <c:pt idx="1">
                  <c:v>1.5710264930020035E-2</c:v>
                </c:pt>
                <c:pt idx="2">
                  <c:v>2.5391928498746719E-2</c:v>
                </c:pt>
                <c:pt idx="3">
                  <c:v>3.9152003474240082E-2</c:v>
                </c:pt>
                <c:pt idx="4">
                  <c:v>4.0209693815649539E-2</c:v>
                </c:pt>
                <c:pt idx="5">
                  <c:v>1.3692231339486494E-2</c:v>
                </c:pt>
                <c:pt idx="6">
                  <c:v>4.1562621636631381E-2</c:v>
                </c:pt>
                <c:pt idx="7">
                  <c:v>4.2879652304494753E-2</c:v>
                </c:pt>
                <c:pt idx="8">
                  <c:v>4.6331930275331112E-2</c:v>
                </c:pt>
                <c:pt idx="9">
                  <c:v>4.9315098364347554E-2</c:v>
                </c:pt>
              </c:numCache>
            </c:numRef>
          </c:val>
          <c:extLst>
            <c:ext xmlns:c16="http://schemas.microsoft.com/office/drawing/2014/chart" uri="{C3380CC4-5D6E-409C-BE32-E72D297353CC}">
              <c16:uniqueId val="{00000001-BC6C-4A99-8BF9-14C9A52F513A}"/>
            </c:ext>
          </c:extLst>
        </c:ser>
        <c:dLbls>
          <c:showLegendKey val="0"/>
          <c:showVal val="0"/>
          <c:showCatName val="0"/>
          <c:showSerName val="0"/>
          <c:showPercent val="0"/>
          <c:showBubbleSize val="0"/>
        </c:dLbls>
        <c:gapWidth val="75"/>
        <c:overlap val="-10"/>
        <c:axId val="546201600"/>
        <c:axId val="546203168"/>
      </c:barChart>
      <c:catAx>
        <c:axId val="546201600"/>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3168"/>
        <c:crosses val="autoZero"/>
        <c:auto val="1"/>
        <c:lblAlgn val="ctr"/>
        <c:lblOffset val="100"/>
        <c:noMultiLvlLbl val="0"/>
      </c:catAx>
      <c:valAx>
        <c:axId val="54620316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1600"/>
        <c:crosses val="autoZero"/>
        <c:crossBetween val="between"/>
      </c:valAx>
      <c:spPr>
        <a:noFill/>
        <a:ln>
          <a:noFill/>
        </a:ln>
        <a:effectLst/>
      </c:spPr>
    </c:plotArea>
    <c:legend>
      <c:legendPos val="t"/>
      <c:layout>
        <c:manualLayout>
          <c:xMode val="edge"/>
          <c:yMode val="edge"/>
          <c:x val="0.7032292726115803"/>
          <c:y val="6.4198188598827829E-3"/>
          <c:w val="0.221738335733661"/>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c:v>
                </c:pt>
              </c:strCache>
            </c:strRef>
          </c:tx>
          <c:spPr>
            <a:solidFill>
              <a:schemeClr val="accent1"/>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4.4998990265330274E-3</c:v>
                </c:pt>
                <c:pt idx="1">
                  <c:v>-1.984546071888138E-4</c:v>
                </c:pt>
                <c:pt idx="2">
                  <c:v>-3.4758883693477571E-3</c:v>
                </c:pt>
                <c:pt idx="3">
                  <c:v>-8.3719771623946837E-4</c:v>
                </c:pt>
                <c:pt idx="4">
                  <c:v>1.5017926170122653E-2</c:v>
                </c:pt>
                <c:pt idx="5">
                  <c:v>1.4530382681309906E-2</c:v>
                </c:pt>
                <c:pt idx="6">
                  <c:v>3.4689189599181436E-2</c:v>
                </c:pt>
                <c:pt idx="7">
                  <c:v>4.5888751103811298E-2</c:v>
                </c:pt>
                <c:pt idx="8">
                  <c:v>4.8731961119167E-2</c:v>
                </c:pt>
                <c:pt idx="9">
                  <c:v>5.4652089214471511E-2</c:v>
                </c:pt>
              </c:numCache>
            </c:numRef>
          </c:val>
          <c:extLst>
            <c:ext xmlns:c16="http://schemas.microsoft.com/office/drawing/2014/chart" uri="{C3380CC4-5D6E-409C-BE32-E72D297353CC}">
              <c16:uniqueId val="{00000000-BC6C-4A99-8BF9-14C9A52F513A}"/>
            </c:ext>
          </c:extLst>
        </c:ser>
        <c:ser>
          <c:idx val="1"/>
          <c:order val="1"/>
          <c:tx>
            <c:strRef>
              <c:f>Sheet1!$C$1</c:f>
              <c:strCache>
                <c:ptCount val="1"/>
                <c:pt idx="0">
                  <c:v>MO</c:v>
                </c:pt>
              </c:strCache>
            </c:strRef>
          </c:tx>
          <c:spPr>
            <a:solidFill>
              <a:srgbClr val="43A892"/>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-2.9005792553468135E-3</c:v>
                </c:pt>
                <c:pt idx="1">
                  <c:v>-3.4815052434381544E-3</c:v>
                </c:pt>
                <c:pt idx="2">
                  <c:v>7.7348400867680578E-3</c:v>
                </c:pt>
                <c:pt idx="3">
                  <c:v>1.6585930876210409E-2</c:v>
                </c:pt>
                <c:pt idx="4">
                  <c:v>2.2205372186591132E-2</c:v>
                </c:pt>
                <c:pt idx="5">
                  <c:v>-5.0475970974328543E-4</c:v>
                </c:pt>
                <c:pt idx="6">
                  <c:v>2.2461216275696971E-2</c:v>
                </c:pt>
                <c:pt idx="7">
                  <c:v>3.3776528410268014E-2</c:v>
                </c:pt>
                <c:pt idx="8">
                  <c:v>3.9534427065259781E-2</c:v>
                </c:pt>
                <c:pt idx="9">
                  <c:v>5.6464171968340304E-2</c:v>
                </c:pt>
              </c:numCache>
            </c:numRef>
          </c:val>
          <c:extLst>
            <c:ext xmlns:c16="http://schemas.microsoft.com/office/drawing/2014/chart" uri="{C3380CC4-5D6E-409C-BE32-E72D297353CC}">
              <c16:uniqueId val="{00000001-BC6C-4A99-8BF9-14C9A52F513A}"/>
            </c:ext>
          </c:extLst>
        </c:ser>
        <c:dLbls>
          <c:showLegendKey val="0"/>
          <c:showVal val="0"/>
          <c:showCatName val="0"/>
          <c:showSerName val="0"/>
          <c:showPercent val="0"/>
          <c:showBubbleSize val="0"/>
        </c:dLbls>
        <c:gapWidth val="75"/>
        <c:overlap val="-10"/>
        <c:axId val="546201600"/>
        <c:axId val="546203168"/>
      </c:barChart>
      <c:catAx>
        <c:axId val="546201600"/>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3168"/>
        <c:crosses val="autoZero"/>
        <c:auto val="1"/>
        <c:lblAlgn val="ctr"/>
        <c:lblOffset val="100"/>
        <c:noMultiLvlLbl val="0"/>
      </c:catAx>
      <c:valAx>
        <c:axId val="54620316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1600"/>
        <c:crosses val="autoZero"/>
        <c:crossBetween val="between"/>
      </c:valAx>
      <c:spPr>
        <a:noFill/>
        <a:ln>
          <a:noFill/>
        </a:ln>
        <a:effectLst/>
      </c:spPr>
    </c:plotArea>
    <c:legend>
      <c:legendPos val="t"/>
      <c:layout>
        <c:manualLayout>
          <c:xMode val="edge"/>
          <c:yMode val="edge"/>
          <c:x val="0.7032292726115803"/>
          <c:y val="6.4198188598827829E-3"/>
          <c:w val="0.221738335733661"/>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no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c:v>
                </c:pt>
              </c:strCache>
            </c:strRef>
          </c:tx>
          <c:spPr>
            <a:solidFill>
              <a:schemeClr val="accent1"/>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7.4124126873202023E-2</c:v>
                </c:pt>
                <c:pt idx="1">
                  <c:v>4.1974195758064603E-2</c:v>
                </c:pt>
                <c:pt idx="2">
                  <c:v>5.384008839772747E-3</c:v>
                </c:pt>
                <c:pt idx="3">
                  <c:v>3.7731159561494643E-2</c:v>
                </c:pt>
                <c:pt idx="4">
                  <c:v>4.8728324511335019E-2</c:v>
                </c:pt>
                <c:pt idx="5">
                  <c:v>3.7895825245325643E-2</c:v>
                </c:pt>
                <c:pt idx="6">
                  <c:v>5.6802012076476505E-2</c:v>
                </c:pt>
                <c:pt idx="7">
                  <c:v>6.1825558071254116E-2</c:v>
                </c:pt>
                <c:pt idx="8">
                  <c:v>4.4162135412726844E-2</c:v>
                </c:pt>
                <c:pt idx="9">
                  <c:v>2.6936791159598128E-2</c:v>
                </c:pt>
              </c:numCache>
            </c:numRef>
          </c:val>
          <c:extLst>
            <c:ext xmlns:c16="http://schemas.microsoft.com/office/drawing/2014/chart" uri="{C3380CC4-5D6E-409C-BE32-E72D297353CC}">
              <c16:uniqueId val="{00000000-BC6C-4A99-8BF9-14C9A52F513A}"/>
            </c:ext>
          </c:extLst>
        </c:ser>
        <c:ser>
          <c:idx val="1"/>
          <c:order val="1"/>
          <c:tx>
            <c:strRef>
              <c:f>Sheet1!$C$1</c:f>
              <c:strCache>
                <c:ptCount val="1"/>
                <c:pt idx="0">
                  <c:v>MO</c:v>
                </c:pt>
              </c:strCache>
            </c:strRef>
          </c:tx>
          <c:spPr>
            <a:solidFill>
              <a:srgbClr val="43A892"/>
            </a:solidFill>
            <a:ln>
              <a:noFill/>
            </a:ln>
            <a:effectLst/>
          </c:spPr>
          <c:invertIfNegative val="0"/>
          <c:cat>
            <c:numRef>
              <c:f>Sheet1!$A$2:$A$11</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3.580629889043685E-2</c:v>
                </c:pt>
                <c:pt idx="1">
                  <c:v>5.8294550590207939E-2</c:v>
                </c:pt>
                <c:pt idx="2">
                  <c:v>6.3816063776352294E-2</c:v>
                </c:pt>
                <c:pt idx="3">
                  <c:v>8.8404863850788162E-2</c:v>
                </c:pt>
                <c:pt idx="4">
                  <c:v>7.5029451103443279E-2</c:v>
                </c:pt>
                <c:pt idx="5">
                  <c:v>3.7640176620859611E-2</c:v>
                </c:pt>
                <c:pt idx="6">
                  <c:v>7.0973047650648047E-2</c:v>
                </c:pt>
                <c:pt idx="7">
                  <c:v>5.7771580953424939E-2</c:v>
                </c:pt>
                <c:pt idx="8">
                  <c:v>5.5584767212960351E-2</c:v>
                </c:pt>
                <c:pt idx="9">
                  <c:v>3.8228396204595283E-2</c:v>
                </c:pt>
              </c:numCache>
            </c:numRef>
          </c:val>
          <c:extLst>
            <c:ext xmlns:c16="http://schemas.microsoft.com/office/drawing/2014/chart" uri="{C3380CC4-5D6E-409C-BE32-E72D297353CC}">
              <c16:uniqueId val="{00000001-BC6C-4A99-8BF9-14C9A52F513A}"/>
            </c:ext>
          </c:extLst>
        </c:ser>
        <c:dLbls>
          <c:showLegendKey val="0"/>
          <c:showVal val="0"/>
          <c:showCatName val="0"/>
          <c:showSerName val="0"/>
          <c:showPercent val="0"/>
          <c:showBubbleSize val="0"/>
        </c:dLbls>
        <c:gapWidth val="75"/>
        <c:overlap val="-10"/>
        <c:axId val="546201600"/>
        <c:axId val="546203168"/>
      </c:barChart>
      <c:catAx>
        <c:axId val="546201600"/>
        <c:scaling>
          <c:orientation val="minMax"/>
        </c:scaling>
        <c:delete val="0"/>
        <c:axPos val="b"/>
        <c:numFmt formatCode="0" sourceLinked="1"/>
        <c:majorTickMark val="out"/>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3168"/>
        <c:crosses val="autoZero"/>
        <c:auto val="1"/>
        <c:lblAlgn val="ctr"/>
        <c:lblOffset val="100"/>
        <c:noMultiLvlLbl val="0"/>
      </c:catAx>
      <c:valAx>
        <c:axId val="546203168"/>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tint val="75000"/>
                <a:shade val="95000"/>
                <a:satMod val="10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546201600"/>
        <c:crosses val="autoZero"/>
        <c:crossBetween val="between"/>
      </c:valAx>
      <c:spPr>
        <a:noFill/>
        <a:ln>
          <a:noFill/>
        </a:ln>
        <a:effectLst/>
      </c:spPr>
    </c:plotArea>
    <c:legend>
      <c:legendPos val="t"/>
      <c:layout>
        <c:manualLayout>
          <c:xMode val="edge"/>
          <c:yMode val="edge"/>
          <c:x val="0.7032292726115803"/>
          <c:y val="6.4198188598827829E-3"/>
          <c:w val="0.221738335733661"/>
          <c:h val="0.13914858271911501"/>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84767374540502E-2"/>
          <c:y val="5.49283855060132E-2"/>
          <c:w val="0.89709654572155595"/>
          <c:h val="0.86151367102620802"/>
        </c:manualLayout>
      </c:layout>
      <c:barChart>
        <c:barDir val="col"/>
        <c:grouping val="clustered"/>
        <c:varyColors val="0"/>
        <c:ser>
          <c:idx val="0"/>
          <c:order val="0"/>
          <c:tx>
            <c:strRef>
              <c:f>Sheet1!$A$2</c:f>
              <c:strCache>
                <c:ptCount val="1"/>
                <c:pt idx="0">
                  <c:v>Percent</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c:ext xmlns:c16="http://schemas.microsoft.com/office/drawing/2014/chart" uri="{C3380CC4-5D6E-409C-BE32-E72D297353CC}">
                <c16:uniqueId val="{0000000A-38CA-43DB-B667-FEF873C017BC}"/>
              </c:ext>
            </c:extLst>
          </c:dPt>
          <c:dPt>
            <c:idx val="3"/>
            <c:invertIfNegative val="0"/>
            <c:bubble3D val="0"/>
            <c:spPr>
              <a:solidFill>
                <a:srgbClr val="FF0000"/>
              </a:solidFill>
            </c:spPr>
            <c:extLst>
              <c:ext xmlns:c16="http://schemas.microsoft.com/office/drawing/2014/chart" uri="{C3380CC4-5D6E-409C-BE32-E72D297353CC}">
                <c16:uniqueId val="{00000009-38CA-43DB-B667-FEF873C017BC}"/>
              </c:ext>
            </c:extLst>
          </c:dPt>
          <c:dPt>
            <c:idx val="4"/>
            <c:invertIfNegative val="0"/>
            <c:bubble3D val="0"/>
            <c:extLst>
              <c:ext xmlns:c16="http://schemas.microsoft.com/office/drawing/2014/chart" uri="{C3380CC4-5D6E-409C-BE32-E72D297353CC}">
                <c16:uniqueId val="{00000008-38CA-43DB-B667-FEF873C017BC}"/>
              </c:ext>
            </c:extLst>
          </c:dPt>
          <c:dPt>
            <c:idx val="5"/>
            <c:invertIfNegative val="0"/>
            <c:bubble3D val="0"/>
            <c:spPr>
              <a:solidFill>
                <a:srgbClr val="FF0000"/>
              </a:solidFill>
            </c:spPr>
            <c:extLst>
              <c:ext xmlns:c16="http://schemas.microsoft.com/office/drawing/2014/chart" uri="{C3380CC4-5D6E-409C-BE32-E72D297353CC}">
                <c16:uniqueId val="{00000007-38CA-43DB-B667-FEF873C017BC}"/>
              </c:ext>
            </c:extLst>
          </c:dPt>
          <c:dPt>
            <c:idx val="6"/>
            <c:invertIfNegative val="0"/>
            <c:bubble3D val="0"/>
            <c:spPr>
              <a:solidFill>
                <a:srgbClr val="FF0000"/>
              </a:solidFill>
            </c:spPr>
            <c:extLst>
              <c:ext xmlns:c16="http://schemas.microsoft.com/office/drawing/2014/chart" uri="{C3380CC4-5D6E-409C-BE32-E72D297353CC}">
                <c16:uniqueId val="{00000006-38CA-43DB-B667-FEF873C017BC}"/>
              </c:ext>
            </c:extLst>
          </c:dPt>
          <c:dPt>
            <c:idx val="7"/>
            <c:invertIfNegative val="0"/>
            <c:bubble3D val="0"/>
            <c:extLst>
              <c:ext xmlns:c16="http://schemas.microsoft.com/office/drawing/2014/chart" uri="{C3380CC4-5D6E-409C-BE32-E72D297353CC}">
                <c16:uniqueId val="{00000005-38CA-43DB-B667-FEF873C017BC}"/>
              </c:ext>
            </c:extLst>
          </c:dPt>
          <c:dPt>
            <c:idx val="8"/>
            <c:invertIfNegative val="0"/>
            <c:bubble3D val="0"/>
            <c:extLst>
              <c:ext xmlns:c16="http://schemas.microsoft.com/office/drawing/2014/chart" uri="{C3380CC4-5D6E-409C-BE32-E72D297353CC}">
                <c16:uniqueId val="{00000004-38CA-43DB-B667-FEF873C017BC}"/>
              </c:ext>
            </c:extLst>
          </c:dPt>
          <c:dPt>
            <c:idx val="9"/>
            <c:invertIfNegative val="0"/>
            <c:bubble3D val="0"/>
            <c:extLst>
              <c:ext xmlns:c16="http://schemas.microsoft.com/office/drawing/2014/chart" uri="{C3380CC4-5D6E-409C-BE32-E72D297353CC}">
                <c16:uniqueId val="{00000003-38CA-43DB-B667-FEF873C017BC}"/>
              </c:ext>
            </c:extLst>
          </c:dPt>
          <c:dPt>
            <c:idx val="10"/>
            <c:invertIfNegative val="0"/>
            <c:bubble3D val="0"/>
            <c:extLst>
              <c:ext xmlns:c16="http://schemas.microsoft.com/office/drawing/2014/chart" uri="{C3380CC4-5D6E-409C-BE32-E72D297353CC}">
                <c16:uniqueId val="{00000002-38CA-43DB-B667-FEF873C017BC}"/>
              </c:ext>
            </c:extLst>
          </c:dPt>
          <c:dPt>
            <c:idx val="11"/>
            <c:invertIfNegative val="0"/>
            <c:bubble3D val="0"/>
            <c:extLst>
              <c:ext xmlns:c16="http://schemas.microsoft.com/office/drawing/2014/chart" uri="{C3380CC4-5D6E-409C-BE32-E72D297353CC}">
                <c16:uniqueId val="{0000000B-46F8-4EB3-A879-41854302E754}"/>
              </c:ext>
            </c:extLst>
          </c:dPt>
          <c:dPt>
            <c:idx val="12"/>
            <c:invertIfNegative val="0"/>
            <c:bubble3D val="0"/>
            <c:extLst>
              <c:ext xmlns:c16="http://schemas.microsoft.com/office/drawing/2014/chart" uri="{C3380CC4-5D6E-409C-BE32-E72D297353CC}">
                <c16:uniqueId val="{00000001-38CA-43DB-B667-FEF873C017BC}"/>
              </c:ext>
            </c:extLst>
          </c:dPt>
          <c:dPt>
            <c:idx val="13"/>
            <c:invertIfNegative val="0"/>
            <c:bubble3D val="0"/>
            <c:spPr>
              <a:solidFill>
                <a:srgbClr val="FF0000"/>
              </a:solidFill>
            </c:spPr>
            <c:extLst>
              <c:ext xmlns:c16="http://schemas.microsoft.com/office/drawing/2014/chart" uri="{C3380CC4-5D6E-409C-BE32-E72D297353CC}">
                <c16:uniqueId val="{0000000E-C7A5-4940-AEC9-E4633F978DA5}"/>
              </c:ext>
            </c:extLst>
          </c:dPt>
          <c:dPt>
            <c:idx val="14"/>
            <c:invertIfNegative val="0"/>
            <c:bubble3D val="0"/>
            <c:spPr>
              <a:solidFill>
                <a:srgbClr val="FF0000"/>
              </a:solidFill>
            </c:spPr>
            <c:extLst>
              <c:ext xmlns:c16="http://schemas.microsoft.com/office/drawing/2014/chart" uri="{C3380CC4-5D6E-409C-BE32-E72D297353CC}">
                <c16:uniqueId val="{00000000-38CA-43DB-B667-FEF873C017BC}"/>
              </c:ext>
            </c:extLst>
          </c:dPt>
          <c:dLbls>
            <c:spPr>
              <a:noFill/>
              <a:ln>
                <a:noFill/>
              </a:ln>
              <a:effectLst/>
            </c:spPr>
            <c:txPr>
              <a:bodyPr rot="0" vert="horz"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Sheet1!$B$1:$AA$1</c:f>
              <c:strCache>
                <c:ptCount val="26"/>
                <c:pt idx="0">
                  <c:v>PA</c:v>
                </c:pt>
                <c:pt idx="1">
                  <c:v>WI</c:v>
                </c:pt>
                <c:pt idx="2">
                  <c:v>US</c:v>
                </c:pt>
                <c:pt idx="3">
                  <c:v>IL</c:v>
                </c:pt>
                <c:pt idx="4">
                  <c:v>TX</c:v>
                </c:pt>
                <c:pt idx="5">
                  <c:v>IA</c:v>
                </c:pt>
                <c:pt idx="6">
                  <c:v>KS</c:v>
                </c:pt>
                <c:pt idx="7">
                  <c:v>MN</c:v>
                </c:pt>
                <c:pt idx="8">
                  <c:v>AR</c:v>
                </c:pt>
                <c:pt idx="9">
                  <c:v>NE</c:v>
                </c:pt>
                <c:pt idx="10">
                  <c:v>IN</c:v>
                </c:pt>
                <c:pt idx="11">
                  <c:v>CO</c:v>
                </c:pt>
                <c:pt idx="12">
                  <c:v>AZ</c:v>
                </c:pt>
                <c:pt idx="13">
                  <c:v>KY</c:v>
                </c:pt>
                <c:pt idx="14">
                  <c:v>MO</c:v>
                </c:pt>
                <c:pt idx="15">
                  <c:v>TN</c:v>
                </c:pt>
                <c:pt idx="16">
                  <c:v>NV</c:v>
                </c:pt>
                <c:pt idx="17">
                  <c:v>NJ</c:v>
                </c:pt>
                <c:pt idx="18">
                  <c:v>GA</c:v>
                </c:pt>
                <c:pt idx="19">
                  <c:v>NY</c:v>
                </c:pt>
                <c:pt idx="20">
                  <c:v>DE</c:v>
                </c:pt>
                <c:pt idx="21">
                  <c:v>AL</c:v>
                </c:pt>
                <c:pt idx="22">
                  <c:v>MI</c:v>
                </c:pt>
                <c:pt idx="23">
                  <c:v>OK</c:v>
                </c:pt>
                <c:pt idx="24">
                  <c:v>MS</c:v>
                </c:pt>
                <c:pt idx="25">
                  <c:v>LA</c:v>
                </c:pt>
              </c:strCache>
            </c:strRef>
          </c:cat>
          <c:val>
            <c:numRef>
              <c:f>Sheet1!$B$2:$AA$2</c:f>
              <c:numCache>
                <c:formatCode>0.0</c:formatCode>
                <c:ptCount val="26"/>
                <c:pt idx="0">
                  <c:v>7.8</c:v>
                </c:pt>
                <c:pt idx="1">
                  <c:v>7.8</c:v>
                </c:pt>
                <c:pt idx="2">
                  <c:v>7.7</c:v>
                </c:pt>
                <c:pt idx="3">
                  <c:v>7.5</c:v>
                </c:pt>
                <c:pt idx="4">
                  <c:v>7.5</c:v>
                </c:pt>
                <c:pt idx="5">
                  <c:v>7.4</c:v>
                </c:pt>
                <c:pt idx="6">
                  <c:v>7.3</c:v>
                </c:pt>
                <c:pt idx="7">
                  <c:v>7.3</c:v>
                </c:pt>
                <c:pt idx="8">
                  <c:v>7.1</c:v>
                </c:pt>
                <c:pt idx="9">
                  <c:v>7.1</c:v>
                </c:pt>
                <c:pt idx="10">
                  <c:v>7</c:v>
                </c:pt>
                <c:pt idx="11">
                  <c:v>6.9</c:v>
                </c:pt>
                <c:pt idx="12">
                  <c:v>6.8</c:v>
                </c:pt>
                <c:pt idx="13">
                  <c:v>6.5</c:v>
                </c:pt>
                <c:pt idx="14">
                  <c:v>6.3</c:v>
                </c:pt>
                <c:pt idx="15">
                  <c:v>6.2</c:v>
                </c:pt>
                <c:pt idx="16">
                  <c:v>6.1</c:v>
                </c:pt>
                <c:pt idx="17">
                  <c:v>5.5</c:v>
                </c:pt>
                <c:pt idx="18">
                  <c:v>5.0999999999999996</c:v>
                </c:pt>
                <c:pt idx="19">
                  <c:v>5.0999999999999996</c:v>
                </c:pt>
                <c:pt idx="20">
                  <c:v>4.7</c:v>
                </c:pt>
                <c:pt idx="21">
                  <c:v>4.0999999999999996</c:v>
                </c:pt>
                <c:pt idx="22">
                  <c:v>3.4</c:v>
                </c:pt>
                <c:pt idx="23">
                  <c:v>1.7</c:v>
                </c:pt>
                <c:pt idx="24">
                  <c:v>-7.4</c:v>
                </c:pt>
                <c:pt idx="25">
                  <c:v>-9.4</c:v>
                </c:pt>
              </c:numCache>
            </c:numRef>
          </c:val>
          <c:extLst>
            <c:ext xmlns:c16="http://schemas.microsoft.com/office/drawing/2014/chart" uri="{C3380CC4-5D6E-409C-BE32-E72D297353CC}">
              <c16:uniqueId val="{0000000D-38CA-43DB-B667-FEF873C017BC}"/>
            </c:ext>
          </c:extLst>
        </c:ser>
        <c:dLbls>
          <c:dLblPos val="outEnd"/>
          <c:showLegendKey val="0"/>
          <c:showVal val="1"/>
          <c:showCatName val="0"/>
          <c:showSerName val="0"/>
          <c:showPercent val="0"/>
          <c:showBubbleSize val="0"/>
        </c:dLbls>
        <c:gapWidth val="50"/>
        <c:axId val="234958424"/>
        <c:axId val="234955680"/>
      </c:barChart>
      <c:catAx>
        <c:axId val="234958424"/>
        <c:scaling>
          <c:orientation val="minMax"/>
        </c:scaling>
        <c:delete val="0"/>
        <c:axPos val="b"/>
        <c:numFmt formatCode="General" sourceLinked="1"/>
        <c:majorTickMark val="out"/>
        <c:minorTickMark val="none"/>
        <c:tickLblPos val="low"/>
        <c:txPr>
          <a:bodyPr rot="0" vert="horz"/>
          <a:lstStyle/>
          <a:p>
            <a:pPr>
              <a:defRPr sz="1200"/>
            </a:pPr>
            <a:endParaRPr lang="en-US"/>
          </a:p>
        </c:txPr>
        <c:crossAx val="234955680"/>
        <c:crosses val="autoZero"/>
        <c:auto val="1"/>
        <c:lblAlgn val="ctr"/>
        <c:lblOffset val="200"/>
        <c:tickLblSkip val="1"/>
        <c:tickMarkSkip val="1"/>
        <c:noMultiLvlLbl val="0"/>
      </c:catAx>
      <c:valAx>
        <c:axId val="234955680"/>
        <c:scaling>
          <c:orientation val="minMax"/>
          <c:max val="10"/>
          <c:min val="-11"/>
        </c:scaling>
        <c:delete val="0"/>
        <c:axPos val="l"/>
        <c:numFmt formatCode="0&quot;%&quot;" sourceLinked="0"/>
        <c:majorTickMark val="out"/>
        <c:minorTickMark val="none"/>
        <c:tickLblPos val="nextTo"/>
        <c:txPr>
          <a:bodyPr/>
          <a:lstStyle/>
          <a:p>
            <a:pPr>
              <a:defRPr sz="1200"/>
            </a:pPr>
            <a:endParaRPr lang="en-US"/>
          </a:p>
        </c:txPr>
        <c:crossAx val="234958424"/>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7925903039526"/>
          <c:y val="7.7425007994310374E-2"/>
          <c:w val="0.87554999907369802"/>
          <c:h val="0.74863469718806297"/>
        </c:manualLayout>
      </c:layout>
      <c:lineChart>
        <c:grouping val="standard"/>
        <c:varyColors val="0"/>
        <c:ser>
          <c:idx val="0"/>
          <c:order val="0"/>
          <c:tx>
            <c:strRef>
              <c:f>Sheet1!$A$2</c:f>
              <c:strCache>
                <c:ptCount val="1"/>
                <c:pt idx="0">
                  <c:v>U.S.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5.2999999999999999E-2</c:v>
                </c:pt>
                <c:pt idx="1">
                  <c:v>0.14399999999999999</c:v>
                </c:pt>
                <c:pt idx="2">
                  <c:v>0.125</c:v>
                </c:pt>
                <c:pt idx="3">
                  <c:v>2.4E-2</c:v>
                </c:pt>
                <c:pt idx="4">
                  <c:v>6.3E-2</c:v>
                </c:pt>
                <c:pt idx="5">
                  <c:v>0.08</c:v>
                </c:pt>
                <c:pt idx="6">
                  <c:v>4.9000000000000002E-2</c:v>
                </c:pt>
                <c:pt idx="7">
                  <c:v>5.8000000000000003E-2</c:v>
                </c:pt>
                <c:pt idx="8">
                  <c:v>0.09</c:v>
                </c:pt>
                <c:pt idx="9">
                  <c:v>8.4000000000000005E-2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MO </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0.153</c:v>
                </c:pt>
                <c:pt idx="1">
                  <c:v>2.5999999999999999E-2</c:v>
                </c:pt>
                <c:pt idx="2">
                  <c:v>0.14499999999999999</c:v>
                </c:pt>
                <c:pt idx="3">
                  <c:v>3.9E-2</c:v>
                </c:pt>
                <c:pt idx="4">
                  <c:v>8.5000000000000006E-2</c:v>
                </c:pt>
                <c:pt idx="5">
                  <c:v>0.1</c:v>
                </c:pt>
                <c:pt idx="6">
                  <c:v>-0.10299999999999999</c:v>
                </c:pt>
                <c:pt idx="7">
                  <c:v>-8.9999999999999993E-3</c:v>
                </c:pt>
                <c:pt idx="8">
                  <c:v>0.107</c:v>
                </c:pt>
                <c:pt idx="9">
                  <c:v>0.09</c:v>
                </c:pt>
              </c:numCache>
            </c:numRef>
          </c:val>
          <c:smooth val="1"/>
          <c:extLst>
            <c:ext xmlns:c16="http://schemas.microsoft.com/office/drawing/2014/chart" uri="{C3380CC4-5D6E-409C-BE32-E72D297353CC}">
              <c16:uniqueId val="{00000002-78B1-4A7D-A080-B46728351669}"/>
            </c:ext>
          </c:extLst>
        </c:ser>
        <c:dLbls>
          <c:showLegendKey val="0"/>
          <c:showVal val="0"/>
          <c:showCatName val="0"/>
          <c:showSerName val="0"/>
          <c:showPercent val="0"/>
          <c:showBubbleSize val="0"/>
        </c:dLbls>
        <c:marker val="1"/>
        <c:smooth val="0"/>
        <c:axId val="-2146582544"/>
        <c:axId val="-2136895184"/>
      </c:lineChart>
      <c:catAx>
        <c:axId val="-2146582544"/>
        <c:scaling>
          <c:orientation val="minMax"/>
        </c:scaling>
        <c:delete val="0"/>
        <c:axPos val="b"/>
        <c:numFmt formatCode="0" sourceLinked="0"/>
        <c:majorTickMark val="out"/>
        <c:minorTickMark val="none"/>
        <c:tickLblPos val="nextTo"/>
        <c:txPr>
          <a:bodyPr rot="0" vert="horz"/>
          <a:lstStyle/>
          <a:p>
            <a:pPr>
              <a:defRPr sz="1400"/>
            </a:pPr>
            <a:endParaRPr lang="en-US"/>
          </a:p>
        </c:txPr>
        <c:crossAx val="-2136895184"/>
        <c:crossesAt val="-20"/>
        <c:auto val="1"/>
        <c:lblAlgn val="ctr"/>
        <c:lblOffset val="100"/>
        <c:tickLblSkip val="1"/>
        <c:tickMarkSkip val="1"/>
        <c:noMultiLvlLbl val="0"/>
      </c:catAx>
      <c:valAx>
        <c:axId val="-2136895184"/>
        <c:scaling>
          <c:orientation val="minMax"/>
        </c:scaling>
        <c:delete val="0"/>
        <c:axPos val="l"/>
        <c:numFmt formatCode="0%" sourceLinked="0"/>
        <c:majorTickMark val="out"/>
        <c:minorTickMark val="none"/>
        <c:tickLblPos val="nextTo"/>
        <c:txPr>
          <a:bodyPr/>
          <a:lstStyle/>
          <a:p>
            <a:pPr>
              <a:defRPr sz="1400"/>
            </a:pPr>
            <a:endParaRPr lang="en-US"/>
          </a:p>
        </c:txPr>
        <c:crossAx val="-2146582544"/>
        <c:crossesAt val="1"/>
        <c:crossBetween val="between"/>
      </c:valAx>
    </c:plotArea>
    <c:legend>
      <c:legendPos val="t"/>
      <c:layout>
        <c:manualLayout>
          <c:xMode val="edge"/>
          <c:yMode val="edge"/>
          <c:x val="0.29470615620075302"/>
          <c:y val="4.2658715052323597E-2"/>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MO</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0.13900000000000001</c:v>
                </c:pt>
                <c:pt idx="1">
                  <c:v>4.2999999999999997E-2</c:v>
                </c:pt>
                <c:pt idx="2">
                  <c:v>8.7999999999999995E-2</c:v>
                </c:pt>
                <c:pt idx="3">
                  <c:v>3.6999999999999998E-2</c:v>
                </c:pt>
                <c:pt idx="4">
                  <c:v>8.5000000000000006E-2</c:v>
                </c:pt>
                <c:pt idx="5">
                  <c:v>0.114</c:v>
                </c:pt>
                <c:pt idx="6">
                  <c:v>3.2000000000000001E-2</c:v>
                </c:pt>
                <c:pt idx="7">
                  <c:v>1.4999999999999999E-2</c:v>
                </c:pt>
                <c:pt idx="8">
                  <c:v>8.2000000000000003E-2</c:v>
                </c:pt>
                <c:pt idx="9">
                  <c:v>5.2999999999999999E-2</c:v>
                </c:pt>
              </c:numCache>
            </c:numRef>
          </c:val>
          <c:smooth val="1"/>
          <c:extLst>
            <c:ext xmlns:c16="http://schemas.microsoft.com/office/drawing/2014/chart" uri="{C3380CC4-5D6E-409C-BE32-E72D297353CC}">
              <c16:uniqueId val="{00000002-78B1-4A7D-A080-B46728351669}"/>
            </c:ext>
          </c:extLst>
        </c:ser>
        <c:dLbls>
          <c:showLegendKey val="0"/>
          <c:showVal val="0"/>
          <c:showCatName val="0"/>
          <c:showSerName val="0"/>
          <c:showPercent val="0"/>
          <c:showBubbleSize val="0"/>
        </c:dLbls>
        <c:marker val="1"/>
        <c:smooth val="0"/>
        <c:axId val="-2146582544"/>
        <c:axId val="-2136895184"/>
      </c:lineChart>
      <c:catAx>
        <c:axId val="-2146582544"/>
        <c:scaling>
          <c:orientation val="minMax"/>
        </c:scaling>
        <c:delete val="0"/>
        <c:axPos val="b"/>
        <c:numFmt formatCode="0" sourceLinked="0"/>
        <c:majorTickMark val="out"/>
        <c:minorTickMark val="none"/>
        <c:tickLblPos val="nextTo"/>
        <c:txPr>
          <a:bodyPr rot="0" vert="horz"/>
          <a:lstStyle/>
          <a:p>
            <a:pPr>
              <a:defRPr sz="1400"/>
            </a:pPr>
            <a:endParaRPr lang="en-US"/>
          </a:p>
        </c:txPr>
        <c:crossAx val="-2136895184"/>
        <c:crossesAt val="-20"/>
        <c:auto val="1"/>
        <c:lblAlgn val="ctr"/>
        <c:lblOffset val="100"/>
        <c:tickLblSkip val="1"/>
        <c:tickMarkSkip val="1"/>
        <c:noMultiLvlLbl val="0"/>
      </c:catAx>
      <c:valAx>
        <c:axId val="-2136895184"/>
        <c:scaling>
          <c:orientation val="minMax"/>
        </c:scaling>
        <c:delete val="0"/>
        <c:axPos val="l"/>
        <c:numFmt formatCode="0%" sourceLinked="0"/>
        <c:majorTickMark val="out"/>
        <c:minorTickMark val="none"/>
        <c:tickLblPos val="nextTo"/>
        <c:txPr>
          <a:bodyPr/>
          <a:lstStyle/>
          <a:p>
            <a:pPr>
              <a:defRPr sz="1400"/>
            </a:pPr>
            <a:endParaRPr lang="en-US"/>
          </a:p>
        </c:txPr>
        <c:crossAx val="-2146582544"/>
        <c:crossesAt val="1"/>
        <c:crossBetween val="between"/>
      </c:valAx>
    </c:plotArea>
    <c:legend>
      <c:legendPos val="t"/>
      <c:layout>
        <c:manualLayout>
          <c:xMode val="edge"/>
          <c:yMode val="edge"/>
          <c:x val="0.29470615620075302"/>
          <c:y val="4.2658715052323597E-2"/>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 </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0.13700000000000001</c:v>
                </c:pt>
                <c:pt idx="1">
                  <c:v>0.14000000000000001</c:v>
                </c:pt>
                <c:pt idx="2">
                  <c:v>0.12</c:v>
                </c:pt>
                <c:pt idx="3">
                  <c:v>8.5999999999999993E-2</c:v>
                </c:pt>
                <c:pt idx="4">
                  <c:v>6.4000000000000001E-2</c:v>
                </c:pt>
                <c:pt idx="5">
                  <c:v>9.0999999999999998E-2</c:v>
                </c:pt>
                <c:pt idx="6">
                  <c:v>6.4000000000000001E-2</c:v>
                </c:pt>
                <c:pt idx="7">
                  <c:v>3.4000000000000002E-2</c:v>
                </c:pt>
                <c:pt idx="8">
                  <c:v>0.04</c:v>
                </c:pt>
                <c:pt idx="9">
                  <c:v>3.1E-2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MO </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0.129</c:v>
                </c:pt>
                <c:pt idx="1">
                  <c:v>6.6000000000000003E-2</c:v>
                </c:pt>
                <c:pt idx="2">
                  <c:v>9.1999999999999998E-2</c:v>
                </c:pt>
                <c:pt idx="3">
                  <c:v>0.13900000000000001</c:v>
                </c:pt>
                <c:pt idx="4">
                  <c:v>7.2999999999999995E-2</c:v>
                </c:pt>
                <c:pt idx="5">
                  <c:v>9.7000000000000003E-2</c:v>
                </c:pt>
                <c:pt idx="6">
                  <c:v>-7.0000000000000001E-3</c:v>
                </c:pt>
                <c:pt idx="7">
                  <c:v>0.126</c:v>
                </c:pt>
                <c:pt idx="8">
                  <c:v>5.8999999999999997E-2</c:v>
                </c:pt>
                <c:pt idx="9">
                  <c:v>4.7E-2</c:v>
                </c:pt>
              </c:numCache>
            </c:numRef>
          </c:val>
          <c:smooth val="1"/>
          <c:extLst>
            <c:ext xmlns:c16="http://schemas.microsoft.com/office/drawing/2014/chart" uri="{C3380CC4-5D6E-409C-BE32-E72D297353CC}">
              <c16:uniqueId val="{00000002-D65C-4D41-A687-107A7A11569D}"/>
            </c:ext>
          </c:extLst>
        </c:ser>
        <c:dLbls>
          <c:showLegendKey val="0"/>
          <c:showVal val="0"/>
          <c:showCatName val="0"/>
          <c:showSerName val="0"/>
          <c:showPercent val="0"/>
          <c:showBubbleSize val="0"/>
        </c:dLbls>
        <c:marker val="1"/>
        <c:smooth val="0"/>
        <c:axId val="-2130619616"/>
        <c:axId val="-2060686864"/>
      </c:lineChart>
      <c:catAx>
        <c:axId val="-2130619616"/>
        <c:scaling>
          <c:orientation val="minMax"/>
        </c:scaling>
        <c:delete val="0"/>
        <c:axPos val="b"/>
        <c:numFmt formatCode="0" sourceLinked="0"/>
        <c:majorTickMark val="out"/>
        <c:minorTickMark val="none"/>
        <c:tickLblPos val="nextTo"/>
        <c:txPr>
          <a:bodyPr rot="0" vert="horz"/>
          <a:lstStyle/>
          <a:p>
            <a:pPr>
              <a:defRPr sz="1400"/>
            </a:pPr>
            <a:endParaRPr lang="en-US"/>
          </a:p>
        </c:txPr>
        <c:crossAx val="-2060686864"/>
        <c:crossesAt val="-20"/>
        <c:auto val="1"/>
        <c:lblAlgn val="ctr"/>
        <c:lblOffset val="100"/>
        <c:tickLblSkip val="1"/>
        <c:tickMarkSkip val="1"/>
        <c:noMultiLvlLbl val="0"/>
      </c:catAx>
      <c:valAx>
        <c:axId val="-2060686864"/>
        <c:scaling>
          <c:orientation val="minMax"/>
        </c:scaling>
        <c:delete val="0"/>
        <c:axPos val="l"/>
        <c:numFmt formatCode="0%" sourceLinked="0"/>
        <c:majorTickMark val="out"/>
        <c:minorTickMark val="none"/>
        <c:tickLblPos val="nextTo"/>
        <c:txPr>
          <a:bodyPr/>
          <a:lstStyle/>
          <a:p>
            <a:pPr>
              <a:defRPr sz="1400"/>
            </a:pPr>
            <a:endParaRPr lang="en-US"/>
          </a:p>
        </c:txPr>
        <c:crossAx val="-2130619616"/>
        <c:crossesAt val="1"/>
        <c:crossBetween val="between"/>
      </c:valAx>
    </c:plotArea>
    <c:legend>
      <c:legendPos val="t"/>
      <c:layout>
        <c:manualLayout>
          <c:xMode val="edge"/>
          <c:yMode val="edge"/>
          <c:x val="0.29470615620075302"/>
          <c:y val="4.2658715052323597E-2"/>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 </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5.7000000000000002E-2</c:v>
                </c:pt>
                <c:pt idx="1">
                  <c:v>0.156</c:v>
                </c:pt>
                <c:pt idx="2">
                  <c:v>0.151</c:v>
                </c:pt>
                <c:pt idx="3">
                  <c:v>7.0999999999999994E-2</c:v>
                </c:pt>
                <c:pt idx="4">
                  <c:v>8.4000000000000005E-2</c:v>
                </c:pt>
                <c:pt idx="5">
                  <c:v>9.2999999999999999E-2</c:v>
                </c:pt>
                <c:pt idx="6">
                  <c:v>2.9000000000000001E-2</c:v>
                </c:pt>
                <c:pt idx="7">
                  <c:v>6.4000000000000001E-2</c:v>
                </c:pt>
                <c:pt idx="8">
                  <c:v>0.10299999999999999</c:v>
                </c:pt>
                <c:pt idx="9">
                  <c:v>8.5000000000000006E-2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MO</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0.21299999999999999</c:v>
                </c:pt>
                <c:pt idx="1">
                  <c:v>-0.08</c:v>
                </c:pt>
                <c:pt idx="2">
                  <c:v>0.129</c:v>
                </c:pt>
                <c:pt idx="3">
                  <c:v>0.112</c:v>
                </c:pt>
                <c:pt idx="4">
                  <c:v>2.8000000000000001E-2</c:v>
                </c:pt>
                <c:pt idx="5">
                  <c:v>0.11700000000000001</c:v>
                </c:pt>
                <c:pt idx="6">
                  <c:v>-0.46899999999999997</c:v>
                </c:pt>
                <c:pt idx="7">
                  <c:v>-0.17100000000000001</c:v>
                </c:pt>
                <c:pt idx="8">
                  <c:v>0.105</c:v>
                </c:pt>
                <c:pt idx="9">
                  <c:v>5.6000000000000001E-2</c:v>
                </c:pt>
              </c:numCache>
            </c:numRef>
          </c:val>
          <c:smooth val="1"/>
          <c:extLst>
            <c:ext xmlns:c16="http://schemas.microsoft.com/office/drawing/2014/chart" uri="{C3380CC4-5D6E-409C-BE32-E72D297353CC}">
              <c16:uniqueId val="{00000002-5815-4AAD-82D7-1D41A1C8C6FD}"/>
            </c:ext>
          </c:extLst>
        </c:ser>
        <c:dLbls>
          <c:showLegendKey val="0"/>
          <c:showVal val="0"/>
          <c:showCatName val="0"/>
          <c:showSerName val="0"/>
          <c:showPercent val="0"/>
          <c:showBubbleSize val="0"/>
        </c:dLbls>
        <c:marker val="1"/>
        <c:smooth val="0"/>
        <c:axId val="-2093166896"/>
        <c:axId val="-2073440896"/>
      </c:lineChart>
      <c:catAx>
        <c:axId val="-2093166896"/>
        <c:scaling>
          <c:orientation val="minMax"/>
        </c:scaling>
        <c:delete val="0"/>
        <c:axPos val="b"/>
        <c:numFmt formatCode="0" sourceLinked="0"/>
        <c:majorTickMark val="out"/>
        <c:minorTickMark val="none"/>
        <c:tickLblPos val="nextTo"/>
        <c:txPr>
          <a:bodyPr rot="0" vert="horz"/>
          <a:lstStyle/>
          <a:p>
            <a:pPr>
              <a:defRPr sz="1400"/>
            </a:pPr>
            <a:endParaRPr lang="en-US"/>
          </a:p>
        </c:txPr>
        <c:crossAx val="-2073440896"/>
        <c:crossesAt val="-20"/>
        <c:auto val="1"/>
        <c:lblAlgn val="ctr"/>
        <c:lblOffset val="100"/>
        <c:tickLblSkip val="1"/>
        <c:tickMarkSkip val="1"/>
        <c:noMultiLvlLbl val="0"/>
      </c:catAx>
      <c:valAx>
        <c:axId val="-2073440896"/>
        <c:scaling>
          <c:orientation val="minMax"/>
        </c:scaling>
        <c:delete val="0"/>
        <c:axPos val="l"/>
        <c:numFmt formatCode="0%" sourceLinked="0"/>
        <c:majorTickMark val="out"/>
        <c:minorTickMark val="none"/>
        <c:tickLblPos val="nextTo"/>
        <c:txPr>
          <a:bodyPr/>
          <a:lstStyle/>
          <a:p>
            <a:pPr>
              <a:defRPr sz="1400"/>
            </a:pPr>
            <a:endParaRPr lang="en-US"/>
          </a:p>
        </c:txPr>
        <c:crossAx val="-2093166896"/>
        <c:crossesAt val="1"/>
        <c:crossBetween val="between"/>
      </c:valAx>
    </c:plotArea>
    <c:legend>
      <c:legendPos val="t"/>
      <c:layout>
        <c:manualLayout>
          <c:xMode val="edge"/>
          <c:yMode val="edge"/>
          <c:x val="0.22336300088267599"/>
          <c:y val="4.2658715052323597E-2"/>
          <c:w val="0.57452503135979305"/>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-2.8000000000000001E-2</c:v>
                </c:pt>
                <c:pt idx="1">
                  <c:v>0.185</c:v>
                </c:pt>
                <c:pt idx="2">
                  <c:v>0.16</c:v>
                </c:pt>
                <c:pt idx="3">
                  <c:v>-2.5999999999999999E-2</c:v>
                </c:pt>
                <c:pt idx="4">
                  <c:v>6.2E-2</c:v>
                </c:pt>
                <c:pt idx="5">
                  <c:v>7.1999999999999995E-2</c:v>
                </c:pt>
                <c:pt idx="6">
                  <c:v>-3.7999999999999999E-2</c:v>
                </c:pt>
                <c:pt idx="7">
                  <c:v>8.1000000000000003E-2</c:v>
                </c:pt>
                <c:pt idx="8">
                  <c:v>0.157</c:v>
                </c:pt>
                <c:pt idx="9">
                  <c:v>0.13</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MO</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0.23899999999999999</c:v>
                </c:pt>
                <c:pt idx="1">
                  <c:v>-0.496</c:v>
                </c:pt>
                <c:pt idx="2">
                  <c:v>0.113</c:v>
                </c:pt>
                <c:pt idx="3">
                  <c:v>-0.125</c:v>
                </c:pt>
                <c:pt idx="4">
                  <c:v>5.8000000000000003E-2</c:v>
                </c:pt>
                <c:pt idx="5">
                  <c:v>0.10299999999999999</c:v>
                </c:pt>
                <c:pt idx="6">
                  <c:v>-0.39100000000000001</c:v>
                </c:pt>
                <c:pt idx="7">
                  <c:v>-5.1999999999999998E-2</c:v>
                </c:pt>
                <c:pt idx="8">
                  <c:v>0.2</c:v>
                </c:pt>
                <c:pt idx="9">
                  <c:v>9.1999999999999998E-2</c:v>
                </c:pt>
              </c:numCache>
            </c:numRef>
          </c:val>
          <c:smooth val="1"/>
          <c:extLst>
            <c:ext xmlns:c16="http://schemas.microsoft.com/office/drawing/2014/chart" uri="{C3380CC4-5D6E-409C-BE32-E72D297353CC}">
              <c16:uniqueId val="{00000002-A865-44A4-B455-E1640B34E430}"/>
            </c:ext>
          </c:extLst>
        </c:ser>
        <c:dLbls>
          <c:showLegendKey val="0"/>
          <c:showVal val="0"/>
          <c:showCatName val="0"/>
          <c:showSerName val="0"/>
          <c:showPercent val="0"/>
          <c:showBubbleSize val="0"/>
        </c:dLbls>
        <c:marker val="1"/>
        <c:smooth val="0"/>
        <c:axId val="-2128731600"/>
        <c:axId val="-2146533536"/>
      </c:lineChart>
      <c:catAx>
        <c:axId val="-2128731600"/>
        <c:scaling>
          <c:orientation val="minMax"/>
        </c:scaling>
        <c:delete val="0"/>
        <c:axPos val="b"/>
        <c:numFmt formatCode="0" sourceLinked="0"/>
        <c:majorTickMark val="out"/>
        <c:minorTickMark val="none"/>
        <c:tickLblPos val="nextTo"/>
        <c:txPr>
          <a:bodyPr rot="0" vert="horz"/>
          <a:lstStyle/>
          <a:p>
            <a:pPr>
              <a:defRPr sz="1400"/>
            </a:pPr>
            <a:endParaRPr lang="en-US"/>
          </a:p>
        </c:txPr>
        <c:crossAx val="-2146533536"/>
        <c:crossesAt val="-20"/>
        <c:auto val="1"/>
        <c:lblAlgn val="ctr"/>
        <c:lblOffset val="100"/>
        <c:tickLblSkip val="1"/>
        <c:tickMarkSkip val="1"/>
        <c:noMultiLvlLbl val="0"/>
      </c:catAx>
      <c:valAx>
        <c:axId val="-2146533536"/>
        <c:scaling>
          <c:orientation val="minMax"/>
        </c:scaling>
        <c:delete val="0"/>
        <c:axPos val="l"/>
        <c:numFmt formatCode="0%" sourceLinked="0"/>
        <c:majorTickMark val="out"/>
        <c:minorTickMark val="none"/>
        <c:tickLblPos val="nextTo"/>
        <c:txPr>
          <a:bodyPr/>
          <a:lstStyle/>
          <a:p>
            <a:pPr>
              <a:defRPr sz="1400"/>
            </a:pPr>
            <a:endParaRPr lang="en-US"/>
          </a:p>
        </c:txPr>
        <c:crossAx val="-2128731600"/>
        <c:crossesAt val="1"/>
        <c:crossBetween val="between"/>
      </c:valAx>
    </c:plotArea>
    <c:legend>
      <c:legendPos val="t"/>
      <c:layout>
        <c:manualLayout>
          <c:xMode val="edge"/>
          <c:yMode val="edge"/>
          <c:x val="0.29470615620075302"/>
          <c:y val="4.2658715052323597E-2"/>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4338008069"/>
          <c:y val="7.7425007994310402E-2"/>
          <c:w val="0.87554999907369802"/>
          <c:h val="0.74863469718806297"/>
        </c:manualLayout>
      </c:layout>
      <c:lineChart>
        <c:grouping val="standard"/>
        <c:varyColors val="0"/>
        <c:ser>
          <c:idx val="0"/>
          <c:order val="0"/>
          <c:tx>
            <c:strRef>
              <c:f>Sheet1!$A$2</c:f>
              <c:strCache>
                <c:ptCount val="1"/>
                <c:pt idx="0">
                  <c:v>U.S.</c:v>
                </c:pt>
              </c:strCache>
            </c:strRef>
          </c:tx>
          <c:marker>
            <c:symbol val="circle"/>
            <c:size val="7"/>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0.0%</c:formatCode>
                <c:ptCount val="10"/>
                <c:pt idx="0">
                  <c:v>9.6000000000000002E-2</c:v>
                </c:pt>
                <c:pt idx="1">
                  <c:v>0.1</c:v>
                </c:pt>
                <c:pt idx="2">
                  <c:v>0.09</c:v>
                </c:pt>
                <c:pt idx="3">
                  <c:v>5.0999999999999997E-2</c:v>
                </c:pt>
                <c:pt idx="4">
                  <c:v>4.2000000000000003E-2</c:v>
                </c:pt>
                <c:pt idx="5">
                  <c:v>3.9E-2</c:v>
                </c:pt>
                <c:pt idx="6">
                  <c:v>6.2E-2</c:v>
                </c:pt>
                <c:pt idx="7">
                  <c:v>5.8999999999999997E-2</c:v>
                </c:pt>
                <c:pt idx="8">
                  <c:v>7.1999999999999995E-2</c:v>
                </c:pt>
                <c:pt idx="9">
                  <c:v>7.4999999999999997E-2</c:v>
                </c:pt>
              </c:numCache>
            </c:numRef>
          </c:val>
          <c:smooth val="1"/>
          <c:extLst>
            <c:ext xmlns:c16="http://schemas.microsoft.com/office/drawing/2014/chart" uri="{C3380CC4-5D6E-409C-BE32-E72D297353CC}">
              <c16:uniqueId val="{00000004-AFFB-4A8B-8A2F-0E1ECFEFC1D7}"/>
            </c:ext>
          </c:extLst>
        </c:ser>
        <c:ser>
          <c:idx val="1"/>
          <c:order val="1"/>
          <c:tx>
            <c:strRef>
              <c:f>Sheet1!$A$3</c:f>
              <c:strCache>
                <c:ptCount val="1"/>
                <c:pt idx="0">
                  <c:v>MO</c:v>
                </c:pt>
              </c:strCache>
            </c:strRef>
          </c:tx>
          <c:marker>
            <c:symbol val="circle"/>
            <c:size val="7"/>
          </c:marker>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Sheet1!$B$3:$K$3</c:f>
              <c:numCache>
                <c:formatCode>0.0%</c:formatCode>
                <c:ptCount val="10"/>
                <c:pt idx="0">
                  <c:v>0.11899999999999999</c:v>
                </c:pt>
                <c:pt idx="1">
                  <c:v>0.13600000000000001</c:v>
                </c:pt>
                <c:pt idx="2">
                  <c:v>0.124</c:v>
                </c:pt>
                <c:pt idx="3">
                  <c:v>7.0999999999999994E-2</c:v>
                </c:pt>
                <c:pt idx="4">
                  <c:v>0.108</c:v>
                </c:pt>
                <c:pt idx="5">
                  <c:v>6.4000000000000001E-2</c:v>
                </c:pt>
                <c:pt idx="6">
                  <c:v>7.3999999999999996E-2</c:v>
                </c:pt>
                <c:pt idx="7">
                  <c:v>6.2E-2</c:v>
                </c:pt>
                <c:pt idx="8">
                  <c:v>8.8999999999999996E-2</c:v>
                </c:pt>
                <c:pt idx="9">
                  <c:v>8.7999999999999995E-2</c:v>
                </c:pt>
              </c:numCache>
            </c:numRef>
          </c:val>
          <c:smooth val="1"/>
          <c:extLst>
            <c:ext xmlns:c16="http://schemas.microsoft.com/office/drawing/2014/chart" uri="{C3380CC4-5D6E-409C-BE32-E72D297353CC}">
              <c16:uniqueId val="{00000002-CC18-4801-848A-9F7F71BA76E2}"/>
            </c:ext>
          </c:extLst>
        </c:ser>
        <c:dLbls>
          <c:showLegendKey val="0"/>
          <c:showVal val="0"/>
          <c:showCatName val="0"/>
          <c:showSerName val="0"/>
          <c:showPercent val="0"/>
          <c:showBubbleSize val="0"/>
        </c:dLbls>
        <c:marker val="1"/>
        <c:smooth val="0"/>
        <c:axId val="2108642080"/>
        <c:axId val="-2147309184"/>
      </c:lineChart>
      <c:catAx>
        <c:axId val="2108642080"/>
        <c:scaling>
          <c:orientation val="minMax"/>
        </c:scaling>
        <c:delete val="0"/>
        <c:axPos val="b"/>
        <c:numFmt formatCode="0" sourceLinked="0"/>
        <c:majorTickMark val="out"/>
        <c:minorTickMark val="none"/>
        <c:tickLblPos val="nextTo"/>
        <c:txPr>
          <a:bodyPr rot="0" vert="horz"/>
          <a:lstStyle/>
          <a:p>
            <a:pPr>
              <a:defRPr sz="1400"/>
            </a:pPr>
            <a:endParaRPr lang="en-US"/>
          </a:p>
        </c:txPr>
        <c:crossAx val="-2147309184"/>
        <c:crossesAt val="-20"/>
        <c:auto val="1"/>
        <c:lblAlgn val="ctr"/>
        <c:lblOffset val="100"/>
        <c:tickLblSkip val="1"/>
        <c:tickMarkSkip val="1"/>
        <c:noMultiLvlLbl val="0"/>
      </c:catAx>
      <c:valAx>
        <c:axId val="-2147309184"/>
        <c:scaling>
          <c:orientation val="minMax"/>
        </c:scaling>
        <c:delete val="0"/>
        <c:axPos val="l"/>
        <c:numFmt formatCode="0%" sourceLinked="0"/>
        <c:majorTickMark val="out"/>
        <c:minorTickMark val="none"/>
        <c:tickLblPos val="nextTo"/>
        <c:txPr>
          <a:bodyPr/>
          <a:lstStyle/>
          <a:p>
            <a:pPr>
              <a:defRPr sz="1400"/>
            </a:pPr>
            <a:endParaRPr lang="en-US"/>
          </a:p>
        </c:txPr>
        <c:crossAx val="2108642080"/>
        <c:crossesAt val="1"/>
        <c:crossBetween val="between"/>
      </c:valAx>
    </c:plotArea>
    <c:legend>
      <c:legendPos val="t"/>
      <c:layout>
        <c:manualLayout>
          <c:xMode val="edge"/>
          <c:yMode val="edge"/>
          <c:x val="0.29470615620075302"/>
          <c:y val="4.2658715052323597E-2"/>
          <c:w val="0.43183872072363899"/>
          <c:h val="7.368268544336850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0"/>
            <c:invertIfNegative val="0"/>
            <c:bubble3D val="0"/>
            <c:spPr>
              <a:solidFill>
                <a:schemeClr val="accent2"/>
              </a:solidFill>
            </c:spPr>
            <c:extLst>
              <c:ext xmlns:c16="http://schemas.microsoft.com/office/drawing/2014/chart" uri="{C3380CC4-5D6E-409C-BE32-E72D297353CC}">
                <c16:uniqueId val="{00000008-2BFF-456F-8DBE-29D95C71093E}"/>
              </c:ext>
            </c:extLst>
          </c:dPt>
          <c:dPt>
            <c:idx val="1"/>
            <c:invertIfNegative val="0"/>
            <c:bubble3D val="0"/>
            <c:extLst>
              <c:ext xmlns:c16="http://schemas.microsoft.com/office/drawing/2014/chart" uri="{C3380CC4-5D6E-409C-BE32-E72D297353CC}">
                <c16:uniqueId val="{00000001-D31A-4572-96AE-D15A3F4CE4CF}"/>
              </c:ext>
            </c:extLst>
          </c:dPt>
          <c:dPt>
            <c:idx val="2"/>
            <c:invertIfNegative val="0"/>
            <c:bubble3D val="0"/>
            <c:spPr>
              <a:solidFill>
                <a:schemeClr val="bg1">
                  <a:lumMod val="65000"/>
                </a:schemeClr>
              </a:solidFill>
            </c:spPr>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extLst>
              <c:ext xmlns:c16="http://schemas.microsoft.com/office/drawing/2014/chart" uri="{C3380CC4-5D6E-409C-BE32-E72D297353CC}">
                <c16:uniqueId val="{00000007-D31A-4572-96AE-D15A3F4CE4CF}"/>
              </c:ext>
            </c:extLst>
          </c:dPt>
          <c:dPt>
            <c:idx val="5"/>
            <c:invertIfNegative val="0"/>
            <c:bubble3D val="0"/>
            <c:spPr>
              <a:solidFill>
                <a:schemeClr val="accent1"/>
              </a:solidFill>
            </c:spPr>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7-2BFF-456F-8DBE-29D95C71093E}"/>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MO</c:v>
                </c:pt>
                <c:pt idx="1">
                  <c:v>KY</c:v>
                </c:pt>
                <c:pt idx="2">
                  <c:v>KS</c:v>
                </c:pt>
                <c:pt idx="3">
                  <c:v>IA</c:v>
                </c:pt>
                <c:pt idx="4">
                  <c:v>IL </c:v>
                </c:pt>
                <c:pt idx="5">
                  <c:v>U.S.</c:v>
                </c:pt>
              </c:strCache>
            </c:strRef>
          </c:cat>
          <c:val>
            <c:numRef>
              <c:f>Sheet1!$B$2:$B$7</c:f>
              <c:numCache>
                <c:formatCode>0.0%</c:formatCode>
                <c:ptCount val="6"/>
                <c:pt idx="0">
                  <c:v>6.3299999999999995E-2</c:v>
                </c:pt>
                <c:pt idx="1">
                  <c:v>6.4799999999999996E-2</c:v>
                </c:pt>
                <c:pt idx="2">
                  <c:v>7.2999999999999995E-2</c:v>
                </c:pt>
                <c:pt idx="3">
                  <c:v>7.4299999999999991E-2</c:v>
                </c:pt>
                <c:pt idx="4">
                  <c:v>7.4700000000000003E-2</c:v>
                </c:pt>
                <c:pt idx="5">
                  <c:v>7.6999999999999999E-2</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2009938496"/>
        <c:axId val="-2009936096"/>
      </c:barChart>
      <c:catAx>
        <c:axId val="-2009938496"/>
        <c:scaling>
          <c:orientation val="minMax"/>
        </c:scaling>
        <c:delete val="0"/>
        <c:axPos val="l"/>
        <c:numFmt formatCode="General" sourceLinked="0"/>
        <c:majorTickMark val="out"/>
        <c:minorTickMark val="none"/>
        <c:tickLblPos val="nextTo"/>
        <c:crossAx val="-2009936096"/>
        <c:crosses val="autoZero"/>
        <c:auto val="1"/>
        <c:lblAlgn val="ctr"/>
        <c:lblOffset val="100"/>
        <c:noMultiLvlLbl val="0"/>
      </c:catAx>
      <c:valAx>
        <c:axId val="-2009936096"/>
        <c:scaling>
          <c:orientation val="minMax"/>
        </c:scaling>
        <c:delete val="0"/>
        <c:axPos val="b"/>
        <c:numFmt formatCode="0%" sourceLinked="0"/>
        <c:majorTickMark val="out"/>
        <c:minorTickMark val="none"/>
        <c:tickLblPos val="nextTo"/>
        <c:crossAx val="-200993849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1"/>
            <c:invertIfNegative val="0"/>
            <c:bubble3D val="0"/>
            <c:spPr>
              <a:solidFill>
                <a:schemeClr val="accent1"/>
              </a:solidFill>
            </c:spPr>
            <c:extLst>
              <c:ext xmlns:c16="http://schemas.microsoft.com/office/drawing/2014/chart" uri="{C3380CC4-5D6E-409C-BE32-E72D297353CC}">
                <c16:uniqueId val="{00000001-D31A-4572-96AE-D15A3F4CE4CF}"/>
              </c:ext>
            </c:extLst>
          </c:dPt>
          <c:dPt>
            <c:idx val="2"/>
            <c:invertIfNegative val="0"/>
            <c:bubble3D val="0"/>
            <c:spPr>
              <a:solidFill>
                <a:schemeClr val="accent2"/>
              </a:solidFill>
            </c:spPr>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extLst>
              <c:ext xmlns:c16="http://schemas.microsoft.com/office/drawing/2014/chart" uri="{C3380CC4-5D6E-409C-BE32-E72D297353CC}">
                <c16:uniqueId val="{00000007-D31A-4572-96AE-D15A3F4CE4CF}"/>
              </c:ext>
            </c:extLst>
          </c:dPt>
          <c:dPt>
            <c:idx val="5"/>
            <c:invertIfNegative val="0"/>
            <c:bubble3D val="0"/>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7-69B4-46AE-A84A-96924BE19221}"/>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KY</c:v>
                </c:pt>
                <c:pt idx="1">
                  <c:v>U.S.</c:v>
                </c:pt>
                <c:pt idx="2">
                  <c:v>MO</c:v>
                </c:pt>
                <c:pt idx="3">
                  <c:v>IL </c:v>
                </c:pt>
                <c:pt idx="4">
                  <c:v>KS</c:v>
                </c:pt>
                <c:pt idx="5">
                  <c:v>IA</c:v>
                </c:pt>
              </c:strCache>
            </c:strRef>
          </c:cat>
          <c:val>
            <c:numRef>
              <c:f>Sheet1!$B$2:$B$7</c:f>
              <c:numCache>
                <c:formatCode>0.0%</c:formatCode>
                <c:ptCount val="6"/>
                <c:pt idx="0">
                  <c:v>4.9700000000000001E-2</c:v>
                </c:pt>
                <c:pt idx="1">
                  <c:v>6.2199999999999998E-2</c:v>
                </c:pt>
                <c:pt idx="2">
                  <c:v>6.88E-2</c:v>
                </c:pt>
                <c:pt idx="3">
                  <c:v>7.7899999999999997E-2</c:v>
                </c:pt>
                <c:pt idx="4">
                  <c:v>7.8199999999999992E-2</c:v>
                </c:pt>
                <c:pt idx="5">
                  <c:v>9.9500000000000005E-2</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2132542160"/>
        <c:axId val="-2129878640"/>
      </c:barChart>
      <c:catAx>
        <c:axId val="-2132542160"/>
        <c:scaling>
          <c:orientation val="minMax"/>
        </c:scaling>
        <c:delete val="0"/>
        <c:axPos val="l"/>
        <c:numFmt formatCode="General" sourceLinked="0"/>
        <c:majorTickMark val="out"/>
        <c:minorTickMark val="none"/>
        <c:tickLblPos val="nextTo"/>
        <c:crossAx val="-2129878640"/>
        <c:crosses val="autoZero"/>
        <c:auto val="1"/>
        <c:lblAlgn val="ctr"/>
        <c:lblOffset val="100"/>
        <c:noMultiLvlLbl val="0"/>
      </c:catAx>
      <c:valAx>
        <c:axId val="-2129878640"/>
        <c:scaling>
          <c:orientation val="minMax"/>
        </c:scaling>
        <c:delete val="0"/>
        <c:axPos val="b"/>
        <c:numFmt formatCode="0%" sourceLinked="0"/>
        <c:majorTickMark val="out"/>
        <c:minorTickMark val="none"/>
        <c:tickLblPos val="nextTo"/>
        <c:crossAx val="-213254216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1"/>
            <c:invertIfNegative val="0"/>
            <c:bubble3D val="0"/>
            <c:spPr>
              <a:solidFill>
                <a:schemeClr val="accent1"/>
              </a:solidFill>
            </c:spPr>
            <c:extLst>
              <c:ext xmlns:c16="http://schemas.microsoft.com/office/drawing/2014/chart" uri="{C3380CC4-5D6E-409C-BE32-E72D297353CC}">
                <c16:uniqueId val="{00000001-D31A-4572-96AE-D15A3F4CE4CF}"/>
              </c:ext>
            </c:extLst>
          </c:dPt>
          <c:dPt>
            <c:idx val="2"/>
            <c:invertIfNegative val="0"/>
            <c:bubble3D val="0"/>
            <c:spPr>
              <a:solidFill>
                <a:schemeClr val="accent2"/>
              </a:solidFill>
            </c:spPr>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extLst>
              <c:ext xmlns:c16="http://schemas.microsoft.com/office/drawing/2014/chart" uri="{C3380CC4-5D6E-409C-BE32-E72D297353CC}">
                <c16:uniqueId val="{00000007-D31A-4572-96AE-D15A3F4CE4CF}"/>
              </c:ext>
            </c:extLst>
          </c:dPt>
          <c:dPt>
            <c:idx val="5"/>
            <c:invertIfNegative val="0"/>
            <c:bubble3D val="0"/>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7-3C14-464F-ADC0-AD7F57747BF6}"/>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KY</c:v>
                </c:pt>
                <c:pt idx="1">
                  <c:v>U.S.</c:v>
                </c:pt>
                <c:pt idx="2">
                  <c:v>MO</c:v>
                </c:pt>
                <c:pt idx="3">
                  <c:v>IL </c:v>
                </c:pt>
                <c:pt idx="4">
                  <c:v>KS</c:v>
                </c:pt>
                <c:pt idx="5">
                  <c:v>IA</c:v>
                </c:pt>
              </c:strCache>
            </c:strRef>
          </c:cat>
          <c:val>
            <c:numRef>
              <c:f>Sheet1!$B$2:$B$7</c:f>
              <c:numCache>
                <c:formatCode>0.0%</c:formatCode>
                <c:ptCount val="6"/>
                <c:pt idx="0">
                  <c:v>6.7900000000000002E-2</c:v>
                </c:pt>
                <c:pt idx="1">
                  <c:v>8.0700000000000008E-2</c:v>
                </c:pt>
                <c:pt idx="2">
                  <c:v>8.2100000000000006E-2</c:v>
                </c:pt>
                <c:pt idx="3">
                  <c:v>8.9100000000000026E-2</c:v>
                </c:pt>
                <c:pt idx="4">
                  <c:v>0.1018</c:v>
                </c:pt>
                <c:pt idx="5">
                  <c:v>0.11640000000000002</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2013149584"/>
        <c:axId val="-2136595120"/>
      </c:barChart>
      <c:catAx>
        <c:axId val="-2013149584"/>
        <c:scaling>
          <c:orientation val="minMax"/>
        </c:scaling>
        <c:delete val="0"/>
        <c:axPos val="l"/>
        <c:numFmt formatCode="General" sourceLinked="0"/>
        <c:majorTickMark val="out"/>
        <c:minorTickMark val="none"/>
        <c:tickLblPos val="nextTo"/>
        <c:crossAx val="-2136595120"/>
        <c:crosses val="autoZero"/>
        <c:auto val="1"/>
        <c:lblAlgn val="ctr"/>
        <c:lblOffset val="100"/>
        <c:noMultiLvlLbl val="0"/>
      </c:catAx>
      <c:valAx>
        <c:axId val="-2136595120"/>
        <c:scaling>
          <c:orientation val="minMax"/>
        </c:scaling>
        <c:delete val="0"/>
        <c:axPos val="b"/>
        <c:numFmt formatCode="0%" sourceLinked="0"/>
        <c:majorTickMark val="out"/>
        <c:minorTickMark val="none"/>
        <c:tickLblPos val="nextTo"/>
        <c:crossAx val="-201314958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0"/>
            <c:invertIfNegative val="0"/>
            <c:bubble3D val="0"/>
            <c:spPr>
              <a:solidFill>
                <a:schemeClr val="accent2"/>
              </a:solidFill>
            </c:spPr>
            <c:extLst>
              <c:ext xmlns:c16="http://schemas.microsoft.com/office/drawing/2014/chart" uri="{C3380CC4-5D6E-409C-BE32-E72D297353CC}">
                <c16:uniqueId val="{00000008-C069-4CC8-8324-FC1DC325ED1D}"/>
              </c:ext>
            </c:extLst>
          </c:dPt>
          <c:dPt>
            <c:idx val="1"/>
            <c:invertIfNegative val="0"/>
            <c:bubble3D val="0"/>
            <c:extLst>
              <c:ext xmlns:c16="http://schemas.microsoft.com/office/drawing/2014/chart" uri="{C3380CC4-5D6E-409C-BE32-E72D297353CC}">
                <c16:uniqueId val="{00000001-D31A-4572-96AE-D15A3F4CE4CF}"/>
              </c:ext>
            </c:extLst>
          </c:dPt>
          <c:dPt>
            <c:idx val="2"/>
            <c:invertIfNegative val="0"/>
            <c:bubble3D val="0"/>
            <c:spPr>
              <a:solidFill>
                <a:schemeClr val="bg1">
                  <a:lumMod val="65000"/>
                </a:schemeClr>
              </a:solidFill>
            </c:spPr>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spPr>
              <a:solidFill>
                <a:schemeClr val="accent1"/>
              </a:solidFill>
            </c:spPr>
            <c:extLst>
              <c:ext xmlns:c16="http://schemas.microsoft.com/office/drawing/2014/chart" uri="{C3380CC4-5D6E-409C-BE32-E72D297353CC}">
                <c16:uniqueId val="{00000007-D31A-4572-96AE-D15A3F4CE4CF}"/>
              </c:ext>
            </c:extLst>
          </c:dPt>
          <c:dPt>
            <c:idx val="5"/>
            <c:invertIfNegative val="0"/>
            <c:bubble3D val="0"/>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7-C069-4CC8-8324-FC1DC325ED1D}"/>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MO</c:v>
                </c:pt>
                <c:pt idx="1">
                  <c:v>KS</c:v>
                </c:pt>
                <c:pt idx="2">
                  <c:v>IA</c:v>
                </c:pt>
                <c:pt idx="3">
                  <c:v>KY</c:v>
                </c:pt>
                <c:pt idx="4">
                  <c:v>U.S.</c:v>
                </c:pt>
                <c:pt idx="5">
                  <c:v>IL </c:v>
                </c:pt>
              </c:strCache>
            </c:strRef>
          </c:cat>
          <c:val>
            <c:numRef>
              <c:f>Sheet1!$B$2:$B$7</c:f>
              <c:numCache>
                <c:formatCode>0.0%</c:formatCode>
                <c:ptCount val="6"/>
                <c:pt idx="0">
                  <c:v>4.0000000000000027E-3</c:v>
                </c:pt>
                <c:pt idx="1">
                  <c:v>5.8000000000000003E-2</c:v>
                </c:pt>
                <c:pt idx="2">
                  <c:v>6.3200000000000006E-2</c:v>
                </c:pt>
                <c:pt idx="3">
                  <c:v>6.3500000000000001E-2</c:v>
                </c:pt>
                <c:pt idx="4">
                  <c:v>8.9300000000000004E-2</c:v>
                </c:pt>
                <c:pt idx="5">
                  <c:v>9.290000000000001E-2</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2012589392"/>
        <c:axId val="-2012961088"/>
      </c:barChart>
      <c:catAx>
        <c:axId val="-2012589392"/>
        <c:scaling>
          <c:orientation val="minMax"/>
        </c:scaling>
        <c:delete val="0"/>
        <c:axPos val="l"/>
        <c:numFmt formatCode="General" sourceLinked="0"/>
        <c:majorTickMark val="out"/>
        <c:minorTickMark val="none"/>
        <c:tickLblPos val="nextTo"/>
        <c:crossAx val="-2012961088"/>
        <c:crosses val="autoZero"/>
        <c:auto val="1"/>
        <c:lblAlgn val="ctr"/>
        <c:lblOffset val="100"/>
        <c:noMultiLvlLbl val="0"/>
      </c:catAx>
      <c:valAx>
        <c:axId val="-2012961088"/>
        <c:scaling>
          <c:orientation val="minMax"/>
        </c:scaling>
        <c:delete val="0"/>
        <c:axPos val="b"/>
        <c:numFmt formatCode="0%" sourceLinked="0"/>
        <c:majorTickMark val="out"/>
        <c:minorTickMark val="none"/>
        <c:tickLblPos val="nextTo"/>
        <c:crossAx val="-201258939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38702105074302E-2"/>
          <c:y val="0.14148654642687"/>
          <c:w val="0.88106204788935105"/>
          <c:h val="0.64752548404648202"/>
        </c:manualLayout>
      </c:layout>
      <c:barChart>
        <c:barDir val="col"/>
        <c:grouping val="clustered"/>
        <c:varyColors val="0"/>
        <c:ser>
          <c:idx val="0"/>
          <c:order val="0"/>
          <c:tx>
            <c:strRef>
              <c:f>Sheet1!$A$2</c:f>
              <c:strCache>
                <c:ptCount val="1"/>
                <c:pt idx="0">
                  <c:v>Percent</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B-38CA-43DB-B667-FEF873C017BC}"/>
              </c:ext>
            </c:extLst>
          </c:dPt>
          <c:dPt>
            <c:idx val="2"/>
            <c:invertIfNegative val="0"/>
            <c:bubble3D val="0"/>
            <c:extLst>
              <c:ext xmlns:c16="http://schemas.microsoft.com/office/drawing/2014/chart" uri="{C3380CC4-5D6E-409C-BE32-E72D297353CC}">
                <c16:uniqueId val="{0000000A-38CA-43DB-B667-FEF873C017BC}"/>
              </c:ext>
            </c:extLst>
          </c:dPt>
          <c:dPt>
            <c:idx val="3"/>
            <c:invertIfNegative val="0"/>
            <c:bubble3D val="0"/>
            <c:extLst>
              <c:ext xmlns:c16="http://schemas.microsoft.com/office/drawing/2014/chart" uri="{C3380CC4-5D6E-409C-BE32-E72D297353CC}">
                <c16:uniqueId val="{00000009-38CA-43DB-B667-FEF873C017BC}"/>
              </c:ext>
            </c:extLst>
          </c:dPt>
          <c:dPt>
            <c:idx val="4"/>
            <c:invertIfNegative val="0"/>
            <c:bubble3D val="0"/>
            <c:extLst>
              <c:ext xmlns:c16="http://schemas.microsoft.com/office/drawing/2014/chart" uri="{C3380CC4-5D6E-409C-BE32-E72D297353CC}">
                <c16:uniqueId val="{00000008-38CA-43DB-B667-FEF873C017BC}"/>
              </c:ext>
            </c:extLst>
          </c:dPt>
          <c:dPt>
            <c:idx val="5"/>
            <c:invertIfNegative val="0"/>
            <c:bubble3D val="0"/>
            <c:extLst>
              <c:ext xmlns:c16="http://schemas.microsoft.com/office/drawing/2014/chart" uri="{C3380CC4-5D6E-409C-BE32-E72D297353CC}">
                <c16:uniqueId val="{00000007-38CA-43DB-B667-FEF873C017BC}"/>
              </c:ext>
            </c:extLst>
          </c:dPt>
          <c:dPt>
            <c:idx val="6"/>
            <c:invertIfNegative val="0"/>
            <c:bubble3D val="0"/>
            <c:extLst>
              <c:ext xmlns:c16="http://schemas.microsoft.com/office/drawing/2014/chart" uri="{C3380CC4-5D6E-409C-BE32-E72D297353CC}">
                <c16:uniqueId val="{00000006-38CA-43DB-B667-FEF873C017BC}"/>
              </c:ext>
            </c:extLst>
          </c:dPt>
          <c:dPt>
            <c:idx val="7"/>
            <c:invertIfNegative val="0"/>
            <c:bubble3D val="0"/>
            <c:extLst>
              <c:ext xmlns:c16="http://schemas.microsoft.com/office/drawing/2014/chart" uri="{C3380CC4-5D6E-409C-BE32-E72D297353CC}">
                <c16:uniqueId val="{00000005-38CA-43DB-B667-FEF873C017BC}"/>
              </c:ext>
            </c:extLst>
          </c:dPt>
          <c:dPt>
            <c:idx val="8"/>
            <c:invertIfNegative val="0"/>
            <c:bubble3D val="0"/>
            <c:extLst>
              <c:ext xmlns:c16="http://schemas.microsoft.com/office/drawing/2014/chart" uri="{C3380CC4-5D6E-409C-BE32-E72D297353CC}">
                <c16:uniqueId val="{00000004-38CA-43DB-B667-FEF873C017BC}"/>
              </c:ext>
            </c:extLst>
          </c:dPt>
          <c:dPt>
            <c:idx val="9"/>
            <c:invertIfNegative val="0"/>
            <c:bubble3D val="0"/>
            <c:extLst>
              <c:ext xmlns:c16="http://schemas.microsoft.com/office/drawing/2014/chart" uri="{C3380CC4-5D6E-409C-BE32-E72D297353CC}">
                <c16:uniqueId val="{00000003-38CA-43DB-B667-FEF873C017BC}"/>
              </c:ext>
            </c:extLst>
          </c:dPt>
          <c:dPt>
            <c:idx val="10"/>
            <c:invertIfNegative val="0"/>
            <c:bubble3D val="0"/>
            <c:extLst>
              <c:ext xmlns:c16="http://schemas.microsoft.com/office/drawing/2014/chart" uri="{C3380CC4-5D6E-409C-BE32-E72D297353CC}">
                <c16:uniqueId val="{00000002-38CA-43DB-B667-FEF873C017BC}"/>
              </c:ext>
            </c:extLst>
          </c:dPt>
          <c:dPt>
            <c:idx val="11"/>
            <c:invertIfNegative val="0"/>
            <c:bubble3D val="0"/>
            <c:extLst>
              <c:ext xmlns:c16="http://schemas.microsoft.com/office/drawing/2014/chart" uri="{C3380CC4-5D6E-409C-BE32-E72D297353CC}">
                <c16:uniqueId val="{0000000B-A3A4-429D-B91A-1CF320E9F5F3}"/>
              </c:ext>
            </c:extLst>
          </c:dPt>
          <c:dPt>
            <c:idx val="12"/>
            <c:invertIfNegative val="0"/>
            <c:bubble3D val="0"/>
            <c:extLst>
              <c:ext xmlns:c16="http://schemas.microsoft.com/office/drawing/2014/chart" uri="{C3380CC4-5D6E-409C-BE32-E72D297353CC}">
                <c16:uniqueId val="{00000001-38CA-43DB-B667-FEF873C017BC}"/>
              </c:ext>
            </c:extLst>
          </c:dPt>
          <c:dPt>
            <c:idx val="14"/>
            <c:invertIfNegative val="0"/>
            <c:bubble3D val="0"/>
            <c:extLst>
              <c:ext xmlns:c16="http://schemas.microsoft.com/office/drawing/2014/chart" uri="{C3380CC4-5D6E-409C-BE32-E72D297353CC}">
                <c16:uniqueId val="{00000000-38CA-43DB-B667-FEF873C017BC}"/>
              </c:ext>
            </c:extLst>
          </c:dPt>
          <c:dPt>
            <c:idx val="18"/>
            <c:invertIfNegative val="0"/>
            <c:bubble3D val="0"/>
            <c:extLst>
              <c:ext xmlns:c16="http://schemas.microsoft.com/office/drawing/2014/chart" uri="{C3380CC4-5D6E-409C-BE32-E72D297353CC}">
                <c16:uniqueId val="{0000000E-A3A4-429D-B91A-1CF320E9F5F3}"/>
              </c:ext>
            </c:extLst>
          </c:dPt>
          <c:dPt>
            <c:idx val="19"/>
            <c:invertIfNegative val="0"/>
            <c:bubble3D val="0"/>
            <c:extLst>
              <c:ext xmlns:c16="http://schemas.microsoft.com/office/drawing/2014/chart" uri="{C3380CC4-5D6E-409C-BE32-E72D297353CC}">
                <c16:uniqueId val="{00000010-A3A4-429D-B91A-1CF320E9F5F3}"/>
              </c:ext>
            </c:extLst>
          </c:dPt>
          <c:dPt>
            <c:idx val="21"/>
            <c:invertIfNegative val="0"/>
            <c:bubble3D val="0"/>
            <c:extLst>
              <c:ext xmlns:c16="http://schemas.microsoft.com/office/drawing/2014/chart" uri="{C3380CC4-5D6E-409C-BE32-E72D297353CC}">
                <c16:uniqueId val="{00000011-A3A4-429D-B91A-1CF320E9F5F3}"/>
              </c:ext>
            </c:extLst>
          </c:dPt>
          <c:dPt>
            <c:idx val="23"/>
            <c:invertIfNegative val="0"/>
            <c:bubble3D val="0"/>
            <c:extLst>
              <c:ext xmlns:c16="http://schemas.microsoft.com/office/drawing/2014/chart" uri="{C3380CC4-5D6E-409C-BE32-E72D297353CC}">
                <c16:uniqueId val="{00000012-A3A4-429D-B91A-1CF320E9F5F3}"/>
              </c:ext>
            </c:extLst>
          </c:dPt>
          <c:dPt>
            <c:idx val="24"/>
            <c:invertIfNegative val="0"/>
            <c:bubble3D val="0"/>
            <c:extLst>
              <c:ext xmlns:c16="http://schemas.microsoft.com/office/drawing/2014/chart" uri="{C3380CC4-5D6E-409C-BE32-E72D297353CC}">
                <c16:uniqueId val="{00000013-A3A4-429D-B91A-1CF320E9F5F3}"/>
              </c:ext>
            </c:extLst>
          </c:dPt>
          <c:dPt>
            <c:idx val="25"/>
            <c:invertIfNegative val="0"/>
            <c:bubble3D val="0"/>
            <c:extLst>
              <c:ext xmlns:c16="http://schemas.microsoft.com/office/drawing/2014/chart" uri="{C3380CC4-5D6E-409C-BE32-E72D297353CC}">
                <c16:uniqueId val="{00000014-A3A4-429D-B91A-1CF320E9F5F3}"/>
              </c:ext>
            </c:extLst>
          </c:dPt>
          <c:dPt>
            <c:idx val="26"/>
            <c:invertIfNegative val="0"/>
            <c:bubble3D val="0"/>
            <c:extLst>
              <c:ext xmlns:c16="http://schemas.microsoft.com/office/drawing/2014/chart" uri="{C3380CC4-5D6E-409C-BE32-E72D297353CC}">
                <c16:uniqueId val="{00000015-A3A4-429D-B91A-1CF320E9F5F3}"/>
              </c:ext>
            </c:extLst>
          </c:dPt>
          <c:dPt>
            <c:idx val="27"/>
            <c:invertIfNegative val="0"/>
            <c:bubble3D val="0"/>
            <c:extLst>
              <c:ext xmlns:c16="http://schemas.microsoft.com/office/drawing/2014/chart" uri="{C3380CC4-5D6E-409C-BE32-E72D297353CC}">
                <c16:uniqueId val="{00000016-A3A4-429D-B91A-1CF320E9F5F3}"/>
              </c:ext>
            </c:extLst>
          </c:dPt>
          <c:dPt>
            <c:idx val="34"/>
            <c:invertIfNegative val="0"/>
            <c:bubble3D val="0"/>
            <c:spPr>
              <a:solidFill>
                <a:srgbClr val="337DBE"/>
              </a:solidFill>
            </c:spPr>
            <c:extLst>
              <c:ext xmlns:c16="http://schemas.microsoft.com/office/drawing/2014/chart" uri="{C3380CC4-5D6E-409C-BE32-E72D297353CC}">
                <c16:uniqueId val="{00000018-A3A4-429D-B91A-1CF320E9F5F3}"/>
              </c:ext>
            </c:extLst>
          </c:dPt>
          <c:dLbls>
            <c:numFmt formatCode="#,##0" sourceLinked="0"/>
            <c:spPr>
              <a:noFill/>
              <a:ln>
                <a:noFill/>
              </a:ln>
              <a:effectLst/>
            </c:spPr>
            <c:txPr>
              <a:bodyPr rot="0" vert="horz" wrap="square" lIns="38100" tIns="19050" rIns="38100" bIns="19050" anchor="ctr">
                <a:spAutoFit/>
              </a:bodyPr>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Sheet1!$B$1:$AL$1</c:f>
              <c:strCache>
                <c:ptCount val="37"/>
                <c:pt idx="0">
                  <c:v>06:Q4</c:v>
                </c:pt>
                <c:pt idx="1">
                  <c:v>07:Q1</c:v>
                </c:pt>
                <c:pt idx="2">
                  <c:v>07:Q2</c:v>
                </c:pt>
                <c:pt idx="3">
                  <c:v>07:Q3</c:v>
                </c:pt>
                <c:pt idx="4">
                  <c:v>07:Q4</c:v>
                </c:pt>
                <c:pt idx="5">
                  <c:v>08:Q1</c:v>
                </c:pt>
                <c:pt idx="6">
                  <c:v>08:Q2</c:v>
                </c:pt>
                <c:pt idx="7">
                  <c:v>08:Q3</c:v>
                </c:pt>
                <c:pt idx="8">
                  <c:v>08:Q4</c:v>
                </c:pt>
                <c:pt idx="9">
                  <c:v>09:Q1</c:v>
                </c:pt>
                <c:pt idx="10">
                  <c:v>09:Q2</c:v>
                </c:pt>
                <c:pt idx="11">
                  <c:v>09:Q3</c:v>
                </c:pt>
                <c:pt idx="12">
                  <c:v>09:Q4</c:v>
                </c:pt>
                <c:pt idx="13">
                  <c:v>10:Q1</c:v>
                </c:pt>
                <c:pt idx="14">
                  <c:v>10:Q2</c:v>
                </c:pt>
                <c:pt idx="15">
                  <c:v>10:Q3</c:v>
                </c:pt>
                <c:pt idx="16">
                  <c:v>10:Q4</c:v>
                </c:pt>
                <c:pt idx="17">
                  <c:v>11:Q1</c:v>
                </c:pt>
                <c:pt idx="18">
                  <c:v>11:Q2</c:v>
                </c:pt>
                <c:pt idx="19">
                  <c:v>11:Q3</c:v>
                </c:pt>
                <c:pt idx="20">
                  <c:v>11:Q4</c:v>
                </c:pt>
                <c:pt idx="21">
                  <c:v>12:Q1</c:v>
                </c:pt>
                <c:pt idx="22">
                  <c:v>12:Q2</c:v>
                </c:pt>
                <c:pt idx="23">
                  <c:v>12:Q3</c:v>
                </c:pt>
                <c:pt idx="24">
                  <c:v>12:Q4</c:v>
                </c:pt>
                <c:pt idx="25">
                  <c:v>13:Q1</c:v>
                </c:pt>
                <c:pt idx="26">
                  <c:v>13:Q2</c:v>
                </c:pt>
                <c:pt idx="27">
                  <c:v>13:Q3</c:v>
                </c:pt>
                <c:pt idx="28">
                  <c:v>13:Q4</c:v>
                </c:pt>
                <c:pt idx="29">
                  <c:v>14:Q1</c:v>
                </c:pt>
                <c:pt idx="30">
                  <c:v>14:Q2</c:v>
                </c:pt>
                <c:pt idx="31">
                  <c:v>14:Q3</c:v>
                </c:pt>
                <c:pt idx="32">
                  <c:v>14:Q4</c:v>
                </c:pt>
                <c:pt idx="33">
                  <c:v>15:Q2</c:v>
                </c:pt>
                <c:pt idx="34">
                  <c:v>15:Q3</c:v>
                </c:pt>
                <c:pt idx="35">
                  <c:v>15:Q4</c:v>
                </c:pt>
                <c:pt idx="36">
                  <c:v>16:Q1</c:v>
                </c:pt>
              </c:strCache>
            </c:strRef>
          </c:cat>
          <c:val>
            <c:numRef>
              <c:f>Sheet1!$B$2:$AL$2</c:f>
              <c:numCache>
                <c:formatCode>"$"#,##0.00</c:formatCode>
                <c:ptCount val="37"/>
                <c:pt idx="0">
                  <c:v>487.1</c:v>
                </c:pt>
                <c:pt idx="1">
                  <c:v>496.6</c:v>
                </c:pt>
                <c:pt idx="2">
                  <c:v>512.79999999999995</c:v>
                </c:pt>
                <c:pt idx="3">
                  <c:v>521.79999999999995</c:v>
                </c:pt>
                <c:pt idx="4">
                  <c:v>517.9</c:v>
                </c:pt>
                <c:pt idx="5">
                  <c:v>515.6</c:v>
                </c:pt>
                <c:pt idx="6">
                  <c:v>505</c:v>
                </c:pt>
                <c:pt idx="7">
                  <c:v>478.5</c:v>
                </c:pt>
                <c:pt idx="8">
                  <c:v>455.57</c:v>
                </c:pt>
                <c:pt idx="9">
                  <c:v>437.1</c:v>
                </c:pt>
                <c:pt idx="10">
                  <c:v>463</c:v>
                </c:pt>
                <c:pt idx="11">
                  <c:v>490.8</c:v>
                </c:pt>
                <c:pt idx="12">
                  <c:v>511.46</c:v>
                </c:pt>
                <c:pt idx="13">
                  <c:v>540.70000000000005</c:v>
                </c:pt>
                <c:pt idx="14">
                  <c:v>530.53</c:v>
                </c:pt>
                <c:pt idx="15">
                  <c:v>544.79999999999995</c:v>
                </c:pt>
                <c:pt idx="16">
                  <c:v>559.25</c:v>
                </c:pt>
                <c:pt idx="17">
                  <c:v>566.51</c:v>
                </c:pt>
                <c:pt idx="18">
                  <c:v>559.05999999999995</c:v>
                </c:pt>
                <c:pt idx="19">
                  <c:v>538.6</c:v>
                </c:pt>
                <c:pt idx="20">
                  <c:v>550.30999999999995</c:v>
                </c:pt>
                <c:pt idx="21">
                  <c:v>570.66999999999996</c:v>
                </c:pt>
                <c:pt idx="22">
                  <c:v>567.77</c:v>
                </c:pt>
                <c:pt idx="23">
                  <c:v>583.49</c:v>
                </c:pt>
                <c:pt idx="24">
                  <c:v>586.87</c:v>
                </c:pt>
                <c:pt idx="25">
                  <c:v>607.74</c:v>
                </c:pt>
                <c:pt idx="26" formatCode="&quot;$&quot;#,##0.00;[Red]\-&quot;$&quot;#,##0.00">
                  <c:v>613.99</c:v>
                </c:pt>
                <c:pt idx="27" formatCode="&quot;$&quot;#,##0.00;[Red]\-&quot;$&quot;#,##0.00">
                  <c:v>624.37</c:v>
                </c:pt>
                <c:pt idx="28" formatCode="&quot;$&quot;#,##0.00;[Red]\-&quot;$&quot;#,##0.00">
                  <c:v>653.38</c:v>
                </c:pt>
                <c:pt idx="29" formatCode="&quot;$&quot;#,##0.00;[Red]\-&quot;$&quot;#,##0.00">
                  <c:v>662</c:v>
                </c:pt>
                <c:pt idx="30" formatCode="&quot;$&quot;#,##0.00;[Red]\-&quot;$&quot;#,##0.00">
                  <c:v>671.58</c:v>
                </c:pt>
                <c:pt idx="31" formatCode="&quot;$&quot;#,##0.00;[Red]\-&quot;$&quot;#,##0.00">
                  <c:v>673.93</c:v>
                </c:pt>
                <c:pt idx="32" formatCode="&quot;$&quot;#,##0.00;[Red]\-&quot;$&quot;#,##0.00">
                  <c:v>674.71</c:v>
                </c:pt>
                <c:pt idx="33" formatCode="&quot;$&quot;#,##0.00;[Red]\-&quot;$&quot;#,##0.00">
                  <c:v>672.44</c:v>
                </c:pt>
                <c:pt idx="34" formatCode="&quot;$&quot;#,##0.00;[Red]\-&quot;$&quot;#,##0.00">
                  <c:v>663.87</c:v>
                </c:pt>
                <c:pt idx="35" formatCode="&quot;$&quot;#,##0.00;[Red]\-&quot;$&quot;#,##0.00">
                  <c:v>673.7</c:v>
                </c:pt>
                <c:pt idx="36" formatCode="&quot;$&quot;#,##0.00;[Red]\-&quot;$&quot;#,##0.00">
                  <c:v>676.3</c:v>
                </c:pt>
              </c:numCache>
            </c:numRef>
          </c:val>
          <c:extLst>
            <c:ext xmlns:c16="http://schemas.microsoft.com/office/drawing/2014/chart" uri="{C3380CC4-5D6E-409C-BE32-E72D297353CC}">
              <c16:uniqueId val="{0000000D-38CA-43DB-B667-FEF873C017BC}"/>
            </c:ext>
          </c:extLst>
        </c:ser>
        <c:dLbls>
          <c:dLblPos val="outEnd"/>
          <c:showLegendKey val="0"/>
          <c:showVal val="1"/>
          <c:showCatName val="0"/>
          <c:showSerName val="0"/>
          <c:showPercent val="0"/>
          <c:showBubbleSize val="0"/>
        </c:dLbls>
        <c:gapWidth val="50"/>
        <c:axId val="234957248"/>
        <c:axId val="234965872"/>
      </c:barChart>
      <c:catAx>
        <c:axId val="234957248"/>
        <c:scaling>
          <c:orientation val="minMax"/>
        </c:scaling>
        <c:delete val="0"/>
        <c:axPos val="b"/>
        <c:numFmt formatCode="General" sourceLinked="1"/>
        <c:majorTickMark val="out"/>
        <c:minorTickMark val="none"/>
        <c:tickLblPos val="nextTo"/>
        <c:txPr>
          <a:bodyPr rot="-5400000" vert="horz"/>
          <a:lstStyle/>
          <a:p>
            <a:pPr>
              <a:defRPr sz="1100"/>
            </a:pPr>
            <a:endParaRPr lang="en-US"/>
          </a:p>
        </c:txPr>
        <c:crossAx val="234965872"/>
        <c:crosses val="autoZero"/>
        <c:auto val="1"/>
        <c:lblAlgn val="ctr"/>
        <c:lblOffset val="100"/>
        <c:tickLblSkip val="4"/>
        <c:tickMarkSkip val="1"/>
        <c:noMultiLvlLbl val="0"/>
      </c:catAx>
      <c:valAx>
        <c:axId val="234965872"/>
        <c:scaling>
          <c:orientation val="minMax"/>
          <c:max val="700"/>
          <c:min val="400"/>
        </c:scaling>
        <c:delete val="0"/>
        <c:axPos val="l"/>
        <c:title>
          <c:tx>
            <c:rich>
              <a:bodyPr/>
              <a:lstStyle/>
              <a:p>
                <a:pPr>
                  <a:defRPr sz="1100"/>
                </a:pPr>
                <a:r>
                  <a:rPr lang="en-US" sz="1100" dirty="0"/>
                  <a:t>Billions</a:t>
                </a:r>
              </a:p>
            </c:rich>
          </c:tx>
          <c:layout>
            <c:manualLayout>
              <c:xMode val="edge"/>
              <c:yMode val="edge"/>
              <c:x val="1.58520932226777E-2"/>
              <c:y val="0.38223540024846903"/>
            </c:manualLayout>
          </c:layout>
          <c:overlay val="0"/>
        </c:title>
        <c:numFmt formatCode="&quot;$&quot;#,##0" sourceLinked="0"/>
        <c:majorTickMark val="out"/>
        <c:minorTickMark val="none"/>
        <c:tickLblPos val="nextTo"/>
        <c:txPr>
          <a:bodyPr/>
          <a:lstStyle/>
          <a:p>
            <a:pPr>
              <a:defRPr sz="1200"/>
            </a:pPr>
            <a:endParaRPr lang="en-US"/>
          </a:p>
        </c:txPr>
        <c:crossAx val="234957248"/>
        <c:crosses val="autoZero"/>
        <c:crossBetween val="between"/>
        <c:majorUnit val="50"/>
      </c:valAx>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7904277713317E-2"/>
          <c:y val="7.4969753878809761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E594-49C9-8DC7-9AE208C40076}"/>
              </c:ext>
            </c:extLst>
          </c:dPt>
          <c:dPt>
            <c:idx val="1"/>
            <c:invertIfNegative val="0"/>
            <c:bubble3D val="0"/>
            <c:spPr>
              <a:solidFill>
                <a:schemeClr val="accent2"/>
              </a:solidFill>
            </c:spPr>
            <c:extLst>
              <c:ext xmlns:c16="http://schemas.microsoft.com/office/drawing/2014/chart" uri="{C3380CC4-5D6E-409C-BE32-E72D297353CC}">
                <c16:uniqueId val="{00000001-D31A-4572-96AE-D15A3F4CE4CF}"/>
              </c:ext>
            </c:extLst>
          </c:dPt>
          <c:dPt>
            <c:idx val="2"/>
            <c:invertIfNegative val="0"/>
            <c:bubble3D val="0"/>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extLst>
              <c:ext xmlns:c16="http://schemas.microsoft.com/office/drawing/2014/chart" uri="{C3380CC4-5D6E-409C-BE32-E72D297353CC}">
                <c16:uniqueId val="{00000007-D31A-4572-96AE-D15A3F4CE4CF}"/>
              </c:ext>
            </c:extLst>
          </c:dPt>
          <c:dPt>
            <c:idx val="5"/>
            <c:invertIfNegative val="0"/>
            <c:bubble3D val="0"/>
            <c:spPr>
              <a:solidFill>
                <a:schemeClr val="accent1"/>
              </a:solidFill>
            </c:spPr>
            <c:extLst>
              <c:ext xmlns:c16="http://schemas.microsoft.com/office/drawing/2014/chart" uri="{C3380CC4-5D6E-409C-BE32-E72D297353CC}">
                <c16:uniqueId val="{00000009-D31A-4572-96AE-D15A3F4CE4CF}"/>
              </c:ext>
            </c:extLst>
          </c:dPt>
          <c:dPt>
            <c:idx val="6"/>
            <c:invertIfNegative val="0"/>
            <c:bubble3D val="0"/>
            <c:spPr>
              <a:solidFill>
                <a:schemeClr val="accent2"/>
              </a:solidFill>
            </c:spPr>
            <c:extLst>
              <c:ext xmlns:c16="http://schemas.microsoft.com/office/drawing/2014/chart" uri="{C3380CC4-5D6E-409C-BE32-E72D297353CC}">
                <c16:uniqueId val="{00000008-E594-49C9-8DC7-9AE208C40076}"/>
              </c:ext>
            </c:extLst>
          </c:dPt>
          <c:dLbls>
            <c:dLbl>
              <c:idx val="2"/>
              <c:layout>
                <c:manualLayout>
                  <c:x val="6.599169198338399E-2"/>
                  <c:y val="1.0921148651467486E-7"/>
                </c:manualLayout>
              </c:layout>
              <c:showLegendKey val="0"/>
              <c:showVal val="1"/>
              <c:showCatName val="0"/>
              <c:showSerName val="0"/>
              <c:showPercent val="0"/>
              <c:showBubbleSize val="0"/>
              <c:extLst>
                <c:ext xmlns:c15="http://schemas.microsoft.com/office/drawing/2012/chart" uri="{CE6537A1-D6FC-4f65-9D91-7224C49458BB}">
                  <c15:layout>
                    <c:manualLayout>
                      <c:w val="9.684289463817021E-2"/>
                      <c:h val="4.7434917052783868E-2"/>
                    </c:manualLayout>
                  </c15:layout>
                </c:ext>
                <c:ext xmlns:c16="http://schemas.microsoft.com/office/drawing/2014/chart" uri="{C3380CC4-5D6E-409C-BE32-E72D297353CC}">
                  <c16:uniqueId val="{00000003-D31A-4572-96AE-D15A3F4CE4CF}"/>
                </c:ext>
              </c:extLst>
            </c:dLbl>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KY</c:v>
                </c:pt>
                <c:pt idx="1">
                  <c:v>MO</c:v>
                </c:pt>
                <c:pt idx="2">
                  <c:v>KS</c:v>
                </c:pt>
                <c:pt idx="3">
                  <c:v>IL </c:v>
                </c:pt>
                <c:pt idx="4">
                  <c:v>IA</c:v>
                </c:pt>
                <c:pt idx="5">
                  <c:v>U.S.</c:v>
                </c:pt>
              </c:strCache>
            </c:strRef>
          </c:cat>
          <c:val>
            <c:numRef>
              <c:f>Sheet1!$B$2:$B$7</c:f>
              <c:numCache>
                <c:formatCode>0.0%</c:formatCode>
                <c:ptCount val="6"/>
                <c:pt idx="0">
                  <c:v>-4.009999999999999E-2</c:v>
                </c:pt>
                <c:pt idx="1">
                  <c:v>-2.5899999999999999E-2</c:v>
                </c:pt>
                <c:pt idx="2">
                  <c:v>-1.5000000000000042E-3</c:v>
                </c:pt>
                <c:pt idx="3">
                  <c:v>1.67E-2</c:v>
                </c:pt>
                <c:pt idx="4">
                  <c:v>4.5999999999999999E-2</c:v>
                </c:pt>
                <c:pt idx="5">
                  <c:v>7.5499999999999998E-2</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2012497968"/>
        <c:axId val="-2136614224"/>
      </c:barChart>
      <c:catAx>
        <c:axId val="-2012497968"/>
        <c:scaling>
          <c:orientation val="minMax"/>
        </c:scaling>
        <c:delete val="0"/>
        <c:axPos val="l"/>
        <c:numFmt formatCode="General" sourceLinked="0"/>
        <c:majorTickMark val="out"/>
        <c:minorTickMark val="none"/>
        <c:tickLblPos val="nextTo"/>
        <c:crossAx val="-2136614224"/>
        <c:crosses val="autoZero"/>
        <c:auto val="1"/>
        <c:lblAlgn val="ctr"/>
        <c:lblOffset val="100"/>
        <c:noMultiLvlLbl val="0"/>
      </c:catAx>
      <c:valAx>
        <c:axId val="-2136614224"/>
        <c:scaling>
          <c:orientation val="minMax"/>
        </c:scaling>
        <c:delete val="0"/>
        <c:axPos val="b"/>
        <c:numFmt formatCode="0%" sourceLinked="0"/>
        <c:majorTickMark val="out"/>
        <c:minorTickMark val="none"/>
        <c:tickLblPos val="nextTo"/>
        <c:crossAx val="-201249796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30154498404"/>
          <c:y val="7.4969753878809803E-2"/>
          <c:w val="0.92641045853520299"/>
          <c:h val="0.80966840553195496"/>
        </c:manualLayout>
      </c:layout>
      <c:barChart>
        <c:barDir val="bar"/>
        <c:grouping val="clustered"/>
        <c:varyColors val="0"/>
        <c:ser>
          <c:idx val="0"/>
          <c:order val="0"/>
          <c:tx>
            <c:strRef>
              <c:f>Sheet1!$B$1</c:f>
              <c:strCache>
                <c:ptCount val="1"/>
                <c:pt idx="0">
                  <c:v>Series 1</c:v>
                </c:pt>
              </c:strCache>
            </c:strRef>
          </c:tx>
          <c:spPr>
            <a:solidFill>
              <a:schemeClr val="bg1">
                <a:lumMod val="65000"/>
              </a:schemeClr>
            </a:solidFill>
          </c:spPr>
          <c:invertIfNegative val="0"/>
          <c:dPt>
            <c:idx val="1"/>
            <c:invertIfNegative val="0"/>
            <c:bubble3D val="0"/>
            <c:extLst>
              <c:ext xmlns:c16="http://schemas.microsoft.com/office/drawing/2014/chart" uri="{C3380CC4-5D6E-409C-BE32-E72D297353CC}">
                <c16:uniqueId val="{00000001-D31A-4572-96AE-D15A3F4CE4CF}"/>
              </c:ext>
            </c:extLst>
          </c:dPt>
          <c:dPt>
            <c:idx val="2"/>
            <c:invertIfNegative val="0"/>
            <c:bubble3D val="0"/>
            <c:spPr>
              <a:solidFill>
                <a:schemeClr val="accent1"/>
              </a:solidFill>
            </c:spPr>
            <c:extLst>
              <c:ext xmlns:c16="http://schemas.microsoft.com/office/drawing/2014/chart" uri="{C3380CC4-5D6E-409C-BE32-E72D297353CC}">
                <c16:uniqueId val="{00000003-D31A-4572-96AE-D15A3F4CE4CF}"/>
              </c:ext>
            </c:extLst>
          </c:dPt>
          <c:dPt>
            <c:idx val="3"/>
            <c:invertIfNegative val="0"/>
            <c:bubble3D val="0"/>
            <c:extLst>
              <c:ext xmlns:c16="http://schemas.microsoft.com/office/drawing/2014/chart" uri="{C3380CC4-5D6E-409C-BE32-E72D297353CC}">
                <c16:uniqueId val="{00000005-D31A-4572-96AE-D15A3F4CE4CF}"/>
              </c:ext>
            </c:extLst>
          </c:dPt>
          <c:dPt>
            <c:idx val="4"/>
            <c:invertIfNegative val="0"/>
            <c:bubble3D val="0"/>
            <c:extLst>
              <c:ext xmlns:c16="http://schemas.microsoft.com/office/drawing/2014/chart" uri="{C3380CC4-5D6E-409C-BE32-E72D297353CC}">
                <c16:uniqueId val="{00000007-D31A-4572-96AE-D15A3F4CE4CF}"/>
              </c:ext>
            </c:extLst>
          </c:dPt>
          <c:dPt>
            <c:idx val="5"/>
            <c:invertIfNegative val="0"/>
            <c:bubble3D val="0"/>
            <c:spPr>
              <a:solidFill>
                <a:schemeClr val="accent2"/>
              </a:solidFill>
            </c:spPr>
            <c:extLst>
              <c:ext xmlns:c16="http://schemas.microsoft.com/office/drawing/2014/chart" uri="{C3380CC4-5D6E-409C-BE32-E72D297353CC}">
                <c16:uniqueId val="{00000009-D31A-4572-96AE-D15A3F4CE4CF}"/>
              </c:ext>
            </c:extLst>
          </c:dPt>
          <c:dLbls>
            <c:numFmt formatCode="0.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IL </c:v>
                </c:pt>
                <c:pt idx="1">
                  <c:v>IA</c:v>
                </c:pt>
                <c:pt idx="2">
                  <c:v>U.S.</c:v>
                </c:pt>
                <c:pt idx="3">
                  <c:v>KY</c:v>
                </c:pt>
                <c:pt idx="4">
                  <c:v>KS</c:v>
                </c:pt>
                <c:pt idx="5">
                  <c:v>MO</c:v>
                </c:pt>
              </c:strCache>
            </c:strRef>
          </c:cat>
          <c:val>
            <c:numRef>
              <c:f>Sheet1!$B$2:$B$7</c:f>
              <c:numCache>
                <c:formatCode>0.0%</c:formatCode>
                <c:ptCount val="6"/>
                <c:pt idx="0">
                  <c:v>3.4000000000000002E-2</c:v>
                </c:pt>
                <c:pt idx="1">
                  <c:v>3.9600000000000003E-2</c:v>
                </c:pt>
                <c:pt idx="2">
                  <c:v>6.8000000000000005E-2</c:v>
                </c:pt>
                <c:pt idx="3">
                  <c:v>6.9200000000000012E-2</c:v>
                </c:pt>
                <c:pt idx="4">
                  <c:v>7.5999999999999998E-2</c:v>
                </c:pt>
                <c:pt idx="5">
                  <c:v>9.35E-2</c:v>
                </c:pt>
              </c:numCache>
            </c:numRef>
          </c:val>
          <c:extLst>
            <c:ext xmlns:c16="http://schemas.microsoft.com/office/drawing/2014/chart" uri="{C3380CC4-5D6E-409C-BE32-E72D297353CC}">
              <c16:uniqueId val="{0000000A-D31A-4572-96AE-D15A3F4CE4CF}"/>
            </c:ext>
          </c:extLst>
        </c:ser>
        <c:dLbls>
          <c:showLegendKey val="0"/>
          <c:showVal val="1"/>
          <c:showCatName val="0"/>
          <c:showSerName val="0"/>
          <c:showPercent val="0"/>
          <c:showBubbleSize val="0"/>
        </c:dLbls>
        <c:gapWidth val="75"/>
        <c:axId val="-2124453952"/>
        <c:axId val="-2093631488"/>
      </c:barChart>
      <c:catAx>
        <c:axId val="-2124453952"/>
        <c:scaling>
          <c:orientation val="minMax"/>
        </c:scaling>
        <c:delete val="0"/>
        <c:axPos val="l"/>
        <c:numFmt formatCode="General" sourceLinked="0"/>
        <c:majorTickMark val="out"/>
        <c:minorTickMark val="none"/>
        <c:tickLblPos val="nextTo"/>
        <c:crossAx val="-2093631488"/>
        <c:crosses val="autoZero"/>
        <c:auto val="1"/>
        <c:lblAlgn val="ctr"/>
        <c:lblOffset val="100"/>
        <c:noMultiLvlLbl val="0"/>
      </c:catAx>
      <c:valAx>
        <c:axId val="-2093631488"/>
        <c:scaling>
          <c:orientation val="minMax"/>
        </c:scaling>
        <c:delete val="0"/>
        <c:axPos val="b"/>
        <c:numFmt formatCode="0%" sourceLinked="0"/>
        <c:majorTickMark val="out"/>
        <c:minorTickMark val="none"/>
        <c:tickLblPos val="nextTo"/>
        <c:crossAx val="-212445395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20994060587501E-2"/>
          <c:y val="4.5373139797456101E-2"/>
          <c:w val="0.88891689342506097"/>
          <c:h val="0.78907422777984404"/>
        </c:manualLayout>
      </c:layout>
      <c:barChart>
        <c:barDir val="col"/>
        <c:grouping val="clustered"/>
        <c:varyColors val="0"/>
        <c:ser>
          <c:idx val="1"/>
          <c:order val="1"/>
          <c:tx>
            <c:strRef>
              <c:f>Sheet1!$C$1</c:f>
              <c:strCache>
                <c:ptCount val="1"/>
                <c:pt idx="0">
                  <c:v>Personal Auto</c:v>
                </c:pt>
              </c:strCache>
            </c:strRef>
          </c:tx>
          <c:spPr>
            <a:ln w="19050">
              <a:noFill/>
              <a:miter lim="800000"/>
            </a:ln>
          </c:spPr>
          <c:invertIfNegative val="0"/>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0.0%</c:formatCode>
                <c:ptCount val="10"/>
                <c:pt idx="0">
                  <c:v>0.11</c:v>
                </c:pt>
                <c:pt idx="1">
                  <c:v>0.121</c:v>
                </c:pt>
                <c:pt idx="2">
                  <c:v>8.7999999999999995E-2</c:v>
                </c:pt>
                <c:pt idx="3">
                  <c:v>4.4999999999999998E-2</c:v>
                </c:pt>
                <c:pt idx="4">
                  <c:v>4.8000000000000001E-2</c:v>
                </c:pt>
                <c:pt idx="5">
                  <c:v>6.0999999999999999E-2</c:v>
                </c:pt>
                <c:pt idx="6">
                  <c:v>2.5999999999999999E-2</c:v>
                </c:pt>
                <c:pt idx="7">
                  <c:v>3.7999999999999999E-2</c:v>
                </c:pt>
                <c:pt idx="8">
                  <c:v>4.2000000000000003E-2</c:v>
                </c:pt>
                <c:pt idx="9">
                  <c:v>4.2999999999999997E-2</c:v>
                </c:pt>
              </c:numCache>
            </c:numRef>
          </c:val>
          <c:extLst>
            <c:ext xmlns:c16="http://schemas.microsoft.com/office/drawing/2014/chart" uri="{C3380CC4-5D6E-409C-BE32-E72D297353CC}">
              <c16:uniqueId val="{00000000-C368-4D32-BA05-F096D105E823}"/>
            </c:ext>
          </c:extLst>
        </c:ser>
        <c:dLbls>
          <c:showLegendKey val="0"/>
          <c:showVal val="0"/>
          <c:showCatName val="0"/>
          <c:showSerName val="0"/>
          <c:showPercent val="0"/>
          <c:showBubbleSize val="0"/>
        </c:dLbls>
        <c:gapWidth val="60"/>
        <c:axId val="328829256"/>
        <c:axId val="3288300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Commercial Auto</c:v>
                      </c:pt>
                    </c:strCache>
                  </c:strRef>
                </c:tx>
                <c:spPr>
                  <a:ln w="19050">
                    <a:solidFill>
                      <a:schemeClr val="bg1"/>
                    </a:solidFill>
                    <a:miter lim="800000"/>
                  </a:ln>
                </c:spPr>
                <c:invertIfNegative val="0"/>
                <c:dLbls>
                  <c:dLbl>
                    <c:idx val="9"/>
                    <c:layout>
                      <c:manualLayout>
                        <c:x val="0"/>
                        <c:y val="9.1848461128452401E-3"/>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3-C368-4D32-BA05-F096D105E823}"/>
                      </c:ext>
                    </c:extLst>
                  </c:dLbl>
                  <c:spPr>
                    <a:noFill/>
                    <a:ln>
                      <a:noFill/>
                    </a:ln>
                    <a:effectLst/>
                  </c:spPr>
                  <c:txPr>
                    <a:bodyPr rot="0" vert="horz"/>
                    <a:lstStyle/>
                    <a:p>
                      <a:pPr>
                        <a:defRPr b="1"/>
                      </a:pPr>
                      <a:endParaRPr lang="en-US"/>
                    </a:p>
                  </c:txPr>
                  <c:dLblPos val="outEnd"/>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Sheet1!$A$2:$A$11</c15:sqref>
                        </c15:formulaRef>
                      </c:ext>
                    </c:extLst>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extLst>
                      <c:ext uri="{02D57815-91ED-43cb-92C2-25804820EDAC}">
                        <c15:formulaRef>
                          <c15:sqref>Sheet1!$B$2:$B$11</c15:sqref>
                        </c15:formulaRef>
                      </c:ext>
                    </c:extLst>
                    <c:numCache>
                      <c:formatCode>0.0%</c:formatCode>
                      <c:ptCount val="10"/>
                      <c:pt idx="0">
                        <c:v>0.13700000000000001</c:v>
                      </c:pt>
                      <c:pt idx="1">
                        <c:v>0.14000000000000001</c:v>
                      </c:pt>
                      <c:pt idx="2">
                        <c:v>0.12</c:v>
                      </c:pt>
                      <c:pt idx="3">
                        <c:v>8.5999999999999993E-2</c:v>
                      </c:pt>
                      <c:pt idx="4">
                        <c:v>6.4000000000000001E-2</c:v>
                      </c:pt>
                      <c:pt idx="5">
                        <c:v>9.0999999999999998E-2</c:v>
                      </c:pt>
                      <c:pt idx="6">
                        <c:v>6.4000000000000001E-2</c:v>
                      </c:pt>
                      <c:pt idx="7">
                        <c:v>3.4000000000000002E-2</c:v>
                      </c:pt>
                      <c:pt idx="8">
                        <c:v>0.04</c:v>
                      </c:pt>
                      <c:pt idx="9">
                        <c:v>3.1E-2</c:v>
                      </c:pt>
                    </c:numCache>
                  </c:numRef>
                </c:val>
                <c:extLst>
                  <c:ext xmlns:c16="http://schemas.microsoft.com/office/drawing/2014/chart" uri="{C3380CC4-5D6E-409C-BE32-E72D297353CC}">
                    <c16:uniqueId val="{00000004-C368-4D32-BA05-F096D105E823}"/>
                  </c:ext>
                </c:extLst>
              </c15:ser>
            </c15:filteredBarSeries>
          </c:ext>
        </c:extLst>
      </c:barChart>
      <c:lineChart>
        <c:grouping val="standard"/>
        <c:varyColors val="0"/>
        <c:ser>
          <c:idx val="2"/>
          <c:order val="2"/>
          <c:tx>
            <c:strRef>
              <c:f>Sheet1!$D$1</c:f>
              <c:strCache>
                <c:ptCount val="1"/>
                <c:pt idx="0">
                  <c:v>Fortune 500</c:v>
                </c:pt>
              </c:strCache>
            </c:strRef>
          </c:tx>
          <c:spPr>
            <a:ln w="38100"/>
          </c:spPr>
          <c:marker>
            <c:symbol val="circle"/>
            <c:size val="10"/>
            <c:spPr>
              <a:solidFill>
                <a:schemeClr val="accent3"/>
              </a:solidFill>
              <a:ln>
                <a:noFill/>
              </a:ln>
            </c:spPr>
          </c:marker>
          <c:dPt>
            <c:idx val="9"/>
            <c:bubble3D val="0"/>
            <c:extLst>
              <c:ext xmlns:c16="http://schemas.microsoft.com/office/drawing/2014/chart" uri="{C3380CC4-5D6E-409C-BE32-E72D297353CC}">
                <c16:uniqueId val="{00000001-C368-4D32-BA05-F096D105E823}"/>
              </c:ext>
            </c:extLst>
          </c:dPt>
          <c:dLbls>
            <c:dLbl>
              <c:idx val="9"/>
              <c:layout>
                <c:manualLayout>
                  <c:x val="-2.4778831463518301E-2"/>
                  <c:y val="-7.3631849671310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68-4D32-BA05-F096D105E823}"/>
                </c:ext>
              </c:extLst>
            </c:dLbl>
            <c:spPr>
              <a:noFill/>
              <a:ln>
                <a:noFill/>
              </a:ln>
              <a:effectLst/>
            </c:spPr>
            <c:txPr>
              <a:bodyPr rot="0" vert="horz"/>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0.0%</c:formatCode>
                <c:ptCount val="10"/>
                <c:pt idx="0">
                  <c:v>0.14899999999999999</c:v>
                </c:pt>
                <c:pt idx="1">
                  <c:v>0.154</c:v>
                </c:pt>
                <c:pt idx="2">
                  <c:v>0.152</c:v>
                </c:pt>
                <c:pt idx="3">
                  <c:v>0.13100000000000001</c:v>
                </c:pt>
                <c:pt idx="4">
                  <c:v>0.105</c:v>
                </c:pt>
                <c:pt idx="5">
                  <c:v>0.127</c:v>
                </c:pt>
                <c:pt idx="6">
                  <c:v>0.14299999999999999</c:v>
                </c:pt>
                <c:pt idx="7">
                  <c:v>0.13400000000000001</c:v>
                </c:pt>
                <c:pt idx="8">
                  <c:v>0.16600000000000001</c:v>
                </c:pt>
                <c:pt idx="9">
                  <c:v>0.14299999999999999</c:v>
                </c:pt>
              </c:numCache>
            </c:numRef>
          </c:val>
          <c:smooth val="0"/>
          <c:extLst>
            <c:ext xmlns:c16="http://schemas.microsoft.com/office/drawing/2014/chart" uri="{C3380CC4-5D6E-409C-BE32-E72D297353CC}">
              <c16:uniqueId val="{00000002-C368-4D32-BA05-F096D105E823}"/>
            </c:ext>
          </c:extLst>
        </c:ser>
        <c:dLbls>
          <c:showLegendKey val="0"/>
          <c:showVal val="0"/>
          <c:showCatName val="0"/>
          <c:showSerName val="0"/>
          <c:showPercent val="0"/>
          <c:showBubbleSize val="0"/>
        </c:dLbls>
        <c:marker val="1"/>
        <c:smooth val="0"/>
        <c:axId val="328829256"/>
        <c:axId val="328830040"/>
      </c:lineChart>
      <c:catAx>
        <c:axId val="328829256"/>
        <c:scaling>
          <c:orientation val="minMax"/>
        </c:scaling>
        <c:delete val="0"/>
        <c:axPos val="b"/>
        <c:numFmt formatCode="General" sourceLinked="1"/>
        <c:majorTickMark val="out"/>
        <c:minorTickMark val="none"/>
        <c:tickLblPos val="nextTo"/>
        <c:txPr>
          <a:bodyPr rot="-60000000" vert="horz"/>
          <a:lstStyle/>
          <a:p>
            <a:pPr>
              <a:defRPr/>
            </a:pPr>
            <a:endParaRPr lang="en-US"/>
          </a:p>
        </c:txPr>
        <c:crossAx val="328830040"/>
        <c:crosses val="autoZero"/>
        <c:auto val="1"/>
        <c:lblAlgn val="ctr"/>
        <c:lblOffset val="100"/>
        <c:noMultiLvlLbl val="0"/>
      </c:catAx>
      <c:valAx>
        <c:axId val="328830040"/>
        <c:scaling>
          <c:orientation val="minMax"/>
        </c:scaling>
        <c:delete val="0"/>
        <c:axPos val="l"/>
        <c:numFmt formatCode="0%" sourceLinked="0"/>
        <c:majorTickMark val="out"/>
        <c:minorTickMark val="none"/>
        <c:tickLblPos val="nextTo"/>
        <c:txPr>
          <a:bodyPr rot="-60000000" vert="horz"/>
          <a:lstStyle/>
          <a:p>
            <a:pPr>
              <a:defRPr/>
            </a:pPr>
            <a:endParaRPr lang="en-US"/>
          </a:p>
        </c:txPr>
        <c:crossAx val="328829256"/>
        <c:crosses val="autoZero"/>
        <c:crossBetween val="between"/>
      </c:valAx>
    </c:plotArea>
    <c:legend>
      <c:legendPos val="b"/>
      <c:layout>
        <c:manualLayout>
          <c:xMode val="edge"/>
          <c:yMode val="edge"/>
          <c:x val="0.241634830089408"/>
          <c:y val="2.18640319738716E-2"/>
          <c:w val="0.51673021928516105"/>
          <c:h val="7.1897818225386503E-2"/>
        </c:manualLayout>
      </c:layout>
      <c:overlay val="0"/>
      <c:txPr>
        <a:bodyPr rot="0" vert="horz"/>
        <a:lstStyle/>
        <a:p>
          <a:pP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91930715893599E-2"/>
          <c:y val="4.5373128859261702E-2"/>
          <c:w val="0.88924595676975504"/>
          <c:h val="0.77070459083087395"/>
        </c:manualLayout>
      </c:layout>
      <c:barChart>
        <c:barDir val="col"/>
        <c:grouping val="clustered"/>
        <c:varyColors val="0"/>
        <c:ser>
          <c:idx val="0"/>
          <c:order val="0"/>
          <c:tx>
            <c:strRef>
              <c:f>Sheet1!$B$1</c:f>
              <c:strCache>
                <c:ptCount val="1"/>
                <c:pt idx="0">
                  <c:v>Commercial </c:v>
                </c:pt>
              </c:strCache>
            </c:strRef>
          </c:tx>
          <c:spPr>
            <a:ln w="19050">
              <a:solidFill>
                <a:schemeClr val="bg1"/>
              </a:solidFill>
              <a:miter lim="800000"/>
            </a:ln>
          </c:spPr>
          <c:invertIfNegative val="0"/>
          <c:dLbls>
            <c:dLbl>
              <c:idx val="0"/>
              <c:layout>
                <c:manualLayout>
                  <c:x val="-4.592422502870259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7-4313-B714-2B478BC1C0CA}"/>
                </c:ext>
              </c:extLst>
            </c:dLbl>
            <c:dLbl>
              <c:idx val="1"/>
              <c:layout>
                <c:manualLayout>
                  <c:x val="-6.123230003827019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67-4313-B714-2B478BC1C0CA}"/>
                </c:ext>
              </c:extLst>
            </c:dLbl>
            <c:dLbl>
              <c:idx val="2"/>
              <c:layout>
                <c:manualLayout>
                  <c:x val="-4.5924225028702598E-3"/>
                  <c:y val="3.06161463287865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67-4313-B714-2B478BC1C0CA}"/>
                </c:ext>
              </c:extLst>
            </c:dLbl>
            <c:dLbl>
              <c:idx val="3"/>
              <c:layout>
                <c:manualLayout>
                  <c:x val="-6.123230003827019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67-4313-B714-2B478BC1C0CA}"/>
                </c:ext>
              </c:extLst>
            </c:dLbl>
            <c:dLbl>
              <c:idx val="4"/>
              <c:layout>
                <c:manualLayout>
                  <c:x val="-3.0616150019135099E-3"/>
                  <c:y val="-3.06161463287865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67-4313-B714-2B478BC1C0CA}"/>
                </c:ext>
              </c:extLst>
            </c:dLbl>
            <c:dLbl>
              <c:idx val="5"/>
              <c:layout>
                <c:manualLayout>
                  <c:x val="-6.1232300038270701E-3"/>
                  <c:y val="3.06161463287865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67-4313-B714-2B478BC1C0CA}"/>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0.0%</c:formatCode>
                <c:ptCount val="11"/>
                <c:pt idx="0">
                  <c:v>0.92099867382336298</c:v>
                </c:pt>
                <c:pt idx="1">
                  <c:v>0.92495921076374799</c:v>
                </c:pt>
                <c:pt idx="2">
                  <c:v>0.94336154300249297</c:v>
                </c:pt>
                <c:pt idx="3">
                  <c:v>0.96786549726092497</c:v>
                </c:pt>
                <c:pt idx="4">
                  <c:v>0.99451671442151601</c:v>
                </c:pt>
                <c:pt idx="5">
                  <c:v>0.98141123128612795</c:v>
                </c:pt>
                <c:pt idx="6">
                  <c:v>1.0359264817618561</c:v>
                </c:pt>
                <c:pt idx="7">
                  <c:v>1.0697820479145601</c:v>
                </c:pt>
                <c:pt idx="8">
                  <c:v>1.069219187470926</c:v>
                </c:pt>
                <c:pt idx="9">
                  <c:v>1.034303342316752</c:v>
                </c:pt>
                <c:pt idx="10">
                  <c:v>1.0879190725823511</c:v>
                </c:pt>
              </c:numCache>
            </c:numRef>
          </c:val>
          <c:extLst>
            <c:ext xmlns:c16="http://schemas.microsoft.com/office/drawing/2014/chart" uri="{C3380CC4-5D6E-409C-BE32-E72D297353CC}">
              <c16:uniqueId val="{00000006-CF67-4313-B714-2B478BC1C0CA}"/>
            </c:ext>
          </c:extLst>
        </c:ser>
        <c:ser>
          <c:idx val="1"/>
          <c:order val="1"/>
          <c:tx>
            <c:strRef>
              <c:f>Sheet1!$C$1</c:f>
              <c:strCache>
                <c:ptCount val="1"/>
                <c:pt idx="0">
                  <c:v>Personal</c:v>
                </c:pt>
              </c:strCache>
            </c:strRef>
          </c:tx>
          <c:spPr>
            <a:ln w="19050">
              <a:solidFill>
                <a:schemeClr val="bg1"/>
              </a:solidFill>
              <a:miter lim="800000"/>
            </a:ln>
          </c:spPr>
          <c:invertIfNegative val="0"/>
          <c:dLbls>
            <c:dLbl>
              <c:idx val="3"/>
              <c:layout>
                <c:manualLayout>
                  <c:x val="0"/>
                  <c:y val="-1.53080731643932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7-4313-B714-2B478BC1C0CA}"/>
                </c:ext>
              </c:extLst>
            </c:dLbl>
            <c:dLbl>
              <c:idx val="6"/>
              <c:layout>
                <c:manualLayout>
                  <c:x val="1.07156525066973E-2"/>
                  <c:y val="3.06161463287865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67-4313-B714-2B478BC1C0CA}"/>
                </c:ext>
              </c:extLst>
            </c:dLbl>
            <c:dLbl>
              <c:idx val="7"/>
              <c:layout>
                <c:manualLayout>
                  <c:x val="9.184845005740530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F67-4313-B714-2B478BC1C0CA}"/>
                </c:ext>
              </c:extLst>
            </c:dLbl>
            <c:dLbl>
              <c:idx val="8"/>
              <c:layout>
                <c:manualLayout>
                  <c:x val="1.07156525066973E-2"/>
                  <c:y val="9.18484389863596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F67-4313-B714-2B478BC1C0CA}"/>
                </c:ext>
              </c:extLst>
            </c:dLbl>
            <c:dLbl>
              <c:idx val="9"/>
              <c:layout>
                <c:manualLayout>
                  <c:x val="9.1848450057405301E-3"/>
                  <c:y val="9.18484389863596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F67-4313-B714-2B478BC1C0CA}"/>
                </c:ext>
              </c:extLst>
            </c:dLbl>
            <c:dLbl>
              <c:idx val="10"/>
              <c:layout>
                <c:manualLayout>
                  <c:x val="1.16211191167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F67-4313-B714-2B478BC1C0CA}"/>
                </c:ext>
              </c:extLst>
            </c:dLbl>
            <c:spPr>
              <a:noFill/>
              <a:ln>
                <a:noFill/>
              </a:ln>
              <a:effectLst/>
            </c:spPr>
            <c:txPr>
              <a:bodyPr rot="0" vert="horz"/>
              <a:lstStyle/>
              <a:p>
                <a:pPr>
                  <a:defRPr sz="9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0.0%</c:formatCode>
                <c:ptCount val="11"/>
                <c:pt idx="0">
                  <c:v>0.95081548437726704</c:v>
                </c:pt>
                <c:pt idx="1">
                  <c:v>0.95628989149955101</c:v>
                </c:pt>
                <c:pt idx="2">
                  <c:v>0.98317768915716097</c:v>
                </c:pt>
                <c:pt idx="3">
                  <c:v>1.001904683000914</c:v>
                </c:pt>
                <c:pt idx="4">
                  <c:v>1.0131609564977939</c:v>
                </c:pt>
                <c:pt idx="5">
                  <c:v>1.009730966746603</c:v>
                </c:pt>
                <c:pt idx="6">
                  <c:v>1.0199829159436</c:v>
                </c:pt>
                <c:pt idx="7">
                  <c:v>1.020587127018072</c:v>
                </c:pt>
                <c:pt idx="8">
                  <c:v>1.015526046337424</c:v>
                </c:pt>
                <c:pt idx="9">
                  <c:v>1.02463479563102</c:v>
                </c:pt>
                <c:pt idx="10">
                  <c:v>1.046020736182409</c:v>
                </c:pt>
              </c:numCache>
            </c:numRef>
          </c:val>
          <c:extLst>
            <c:ext xmlns:c16="http://schemas.microsoft.com/office/drawing/2014/chart" uri="{C3380CC4-5D6E-409C-BE32-E72D297353CC}">
              <c16:uniqueId val="{0000000D-CF67-4313-B714-2B478BC1C0CA}"/>
            </c:ext>
          </c:extLst>
        </c:ser>
        <c:dLbls>
          <c:showLegendKey val="0"/>
          <c:showVal val="0"/>
          <c:showCatName val="0"/>
          <c:showSerName val="0"/>
          <c:showPercent val="0"/>
          <c:showBubbleSize val="0"/>
        </c:dLbls>
        <c:gapWidth val="60"/>
        <c:axId val="237521432"/>
        <c:axId val="237513984"/>
      </c:barChart>
      <c:catAx>
        <c:axId val="237521432"/>
        <c:scaling>
          <c:orientation val="minMax"/>
        </c:scaling>
        <c:delete val="0"/>
        <c:axPos val="b"/>
        <c:numFmt formatCode="General" sourceLinked="1"/>
        <c:majorTickMark val="out"/>
        <c:minorTickMark val="none"/>
        <c:tickLblPos val="low"/>
        <c:txPr>
          <a:bodyPr rot="-60000000" vert="horz"/>
          <a:lstStyle/>
          <a:p>
            <a:pPr>
              <a:defRPr/>
            </a:pPr>
            <a:endParaRPr lang="en-US"/>
          </a:p>
        </c:txPr>
        <c:crossAx val="237513984"/>
        <c:crossesAt val="1"/>
        <c:auto val="1"/>
        <c:lblAlgn val="ctr"/>
        <c:lblOffset val="100"/>
        <c:noMultiLvlLbl val="0"/>
      </c:catAx>
      <c:valAx>
        <c:axId val="237513984"/>
        <c:scaling>
          <c:orientation val="minMax"/>
          <c:max val="1.1499999999999999"/>
          <c:min val="0.8"/>
        </c:scaling>
        <c:delete val="0"/>
        <c:axPos val="l"/>
        <c:numFmt formatCode="0%" sourceLinked="0"/>
        <c:majorTickMark val="out"/>
        <c:minorTickMark val="none"/>
        <c:tickLblPos val="nextTo"/>
        <c:txPr>
          <a:bodyPr rot="-60000000" vert="horz"/>
          <a:lstStyle/>
          <a:p>
            <a:pPr>
              <a:defRPr/>
            </a:pPr>
            <a:endParaRPr lang="en-US"/>
          </a:p>
        </c:txPr>
        <c:crossAx val="237521432"/>
        <c:crosses val="autoZero"/>
        <c:crossBetween val="between"/>
      </c:valAx>
    </c:plotArea>
    <c:legend>
      <c:legendPos val="b"/>
      <c:layout>
        <c:manualLayout>
          <c:xMode val="edge"/>
          <c:yMode val="edge"/>
          <c:x val="0.35124028554983999"/>
          <c:y val="3.7172340939476897E-2"/>
          <c:w val="0.29751930836429602"/>
          <c:h val="7.1897800892834304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120994060587501E-2"/>
          <c:y val="0.109789286130135"/>
          <c:w val="0.89504012342888895"/>
          <c:h val="0.68575579832585098"/>
        </c:manualLayout>
      </c:layout>
      <c:barChart>
        <c:barDir val="col"/>
        <c:grouping val="clustered"/>
        <c:varyColors val="0"/>
        <c:ser>
          <c:idx val="0"/>
          <c:order val="0"/>
          <c:tx>
            <c:strRef>
              <c:f>Sheet1!$B$1</c:f>
              <c:strCache>
                <c:ptCount val="1"/>
                <c:pt idx="0">
                  <c:v>Severity</c:v>
                </c:pt>
              </c:strCache>
            </c:strRef>
          </c:tx>
          <c:spPr>
            <a:ln w="19050">
              <a:solidFill>
                <a:schemeClr val="bg1"/>
              </a:solid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Sheet1!$B$2:$B$6</c:f>
              <c:numCache>
                <c:formatCode>0.0%</c:formatCode>
                <c:ptCount val="5"/>
                <c:pt idx="0">
                  <c:v>4.2999999999999997E-2</c:v>
                </c:pt>
                <c:pt idx="1">
                  <c:v>6.8000000000000005E-2</c:v>
                </c:pt>
                <c:pt idx="2">
                  <c:v>4.5999999999999999E-2</c:v>
                </c:pt>
                <c:pt idx="3">
                  <c:v>5.6000000000000001E-2</c:v>
                </c:pt>
                <c:pt idx="4">
                  <c:v>0</c:v>
                </c:pt>
              </c:numCache>
            </c:numRef>
          </c:val>
          <c:extLst>
            <c:ext xmlns:c16="http://schemas.microsoft.com/office/drawing/2014/chart" uri="{C3380CC4-5D6E-409C-BE32-E72D297353CC}">
              <c16:uniqueId val="{00000000-1BCE-410C-BA77-C89405A10858}"/>
            </c:ext>
          </c:extLst>
        </c:ser>
        <c:ser>
          <c:idx val="1"/>
          <c:order val="1"/>
          <c:tx>
            <c:strRef>
              <c:f>Sheet1!$C$1</c:f>
              <c:strCache>
                <c:ptCount val="1"/>
                <c:pt idx="0">
                  <c:v>Frequency</c:v>
                </c:pt>
              </c:strCache>
            </c:strRef>
          </c:tx>
          <c:spPr>
            <a:ln w="19050">
              <a:solidFill>
                <a:schemeClr val="bg1"/>
              </a:solidFill>
              <a:miter lim="800000"/>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Bodily Injury</c:v>
                </c:pt>
                <c:pt idx="1">
                  <c:v>Property Damage Liability</c:v>
                </c:pt>
                <c:pt idx="2">
                  <c:v>PIP</c:v>
                </c:pt>
                <c:pt idx="3">
                  <c:v>Collision </c:v>
                </c:pt>
                <c:pt idx="4">
                  <c:v>Comprehensive</c:v>
                </c:pt>
              </c:strCache>
            </c:strRef>
          </c:cat>
          <c:val>
            <c:numRef>
              <c:f>Sheet1!$C$2:$C$6</c:f>
              <c:numCache>
                <c:formatCode>0.0%</c:formatCode>
                <c:ptCount val="5"/>
                <c:pt idx="0">
                  <c:v>2.1999999999999999E-2</c:v>
                </c:pt>
                <c:pt idx="1">
                  <c:v>2.3E-2</c:v>
                </c:pt>
                <c:pt idx="2">
                  <c:v>8.5000000000000006E-2</c:v>
                </c:pt>
                <c:pt idx="3">
                  <c:v>8.0000000000000002E-3</c:v>
                </c:pt>
                <c:pt idx="4">
                  <c:v>0</c:v>
                </c:pt>
              </c:numCache>
            </c:numRef>
          </c:val>
          <c:extLst>
            <c:ext xmlns:c16="http://schemas.microsoft.com/office/drawing/2014/chart" uri="{C3380CC4-5D6E-409C-BE32-E72D297353CC}">
              <c16:uniqueId val="{00000001-1BCE-410C-BA77-C89405A10858}"/>
            </c:ext>
          </c:extLst>
        </c:ser>
        <c:dLbls>
          <c:showLegendKey val="0"/>
          <c:showVal val="0"/>
          <c:showCatName val="0"/>
          <c:showSerName val="0"/>
          <c:showPercent val="0"/>
          <c:showBubbleSize val="0"/>
        </c:dLbls>
        <c:gapWidth val="80"/>
        <c:axId val="237515944"/>
        <c:axId val="237518688"/>
      </c:barChart>
      <c:catAx>
        <c:axId val="237515944"/>
        <c:scaling>
          <c:orientation val="minMax"/>
        </c:scaling>
        <c:delete val="0"/>
        <c:axPos val="b"/>
        <c:numFmt formatCode="General" sourceLinked="0"/>
        <c:majorTickMark val="out"/>
        <c:minorTickMark val="none"/>
        <c:tickLblPos val="low"/>
        <c:crossAx val="237518688"/>
        <c:crosses val="autoZero"/>
        <c:auto val="1"/>
        <c:lblAlgn val="ctr"/>
        <c:lblOffset val="0"/>
        <c:noMultiLvlLbl val="0"/>
      </c:catAx>
      <c:valAx>
        <c:axId val="237518688"/>
        <c:scaling>
          <c:orientation val="minMax"/>
        </c:scaling>
        <c:delete val="0"/>
        <c:axPos val="l"/>
        <c:numFmt formatCode="0.0%" sourceLinked="0"/>
        <c:majorTickMark val="out"/>
        <c:minorTickMark val="none"/>
        <c:tickLblPos val="nextTo"/>
        <c:crossAx val="237515944"/>
        <c:crosses val="autoZero"/>
        <c:crossBetween val="between"/>
      </c:valAx>
    </c:plotArea>
    <c:legend>
      <c:legendPos val="t"/>
      <c:layout>
        <c:manualLayout>
          <c:xMode val="edge"/>
          <c:yMode val="edge"/>
          <c:x val="0.679235681073735"/>
          <c:y val="0.113279768725093"/>
          <c:w val="0.26609809824288599"/>
          <c:h val="7.1897818225386503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9E-2"/>
          <c:y val="6.8229926315390294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Sheet1!$B$2:$L$2</c:f>
              <c:numCache>
                <c:formatCode>0.0%</c:formatCode>
                <c:ptCount val="11"/>
                <c:pt idx="0">
                  <c:v>-1.7999999999999999E-2</c:v>
                </c:pt>
                <c:pt idx="1">
                  <c:v>-3.5999999999999997E-2</c:v>
                </c:pt>
                <c:pt idx="2">
                  <c:v>2.5000000000000001E-2</c:v>
                </c:pt>
                <c:pt idx="3">
                  <c:v>-2.4E-2</c:v>
                </c:pt>
                <c:pt idx="4">
                  <c:v>-1.4E-2</c:v>
                </c:pt>
                <c:pt idx="5">
                  <c:v>-5.0000000000000001E-3</c:v>
                </c:pt>
                <c:pt idx="6">
                  <c:v>8.9999999999999993E-3</c:v>
                </c:pt>
                <c:pt idx="7">
                  <c:v>-1.7999999999999999E-2</c:v>
                </c:pt>
                <c:pt idx="8">
                  <c:v>2.4E-2</c:v>
                </c:pt>
                <c:pt idx="9">
                  <c:v>4.3999999999999997E-2</c:v>
                </c:pt>
                <c:pt idx="10">
                  <c:v>8.0000000000000002E-3</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144719688"/>
        <c:axId val="144720080"/>
      </c:barChart>
      <c:catAx>
        <c:axId val="144719688"/>
        <c:scaling>
          <c:orientation val="minMax"/>
        </c:scaling>
        <c:delete val="0"/>
        <c:axPos val="b"/>
        <c:numFmt formatCode="General" sourceLinked="1"/>
        <c:majorTickMark val="out"/>
        <c:minorTickMark val="none"/>
        <c:tickLblPos val="low"/>
        <c:txPr>
          <a:bodyPr rot="0" vert="horz"/>
          <a:lstStyle/>
          <a:p>
            <a:pPr>
              <a:defRPr/>
            </a:pPr>
            <a:endParaRPr lang="en-US"/>
          </a:p>
        </c:txPr>
        <c:crossAx val="144720080"/>
        <c:crosses val="autoZero"/>
        <c:auto val="1"/>
        <c:lblAlgn val="ctr"/>
        <c:lblOffset val="200"/>
        <c:tickLblSkip val="1"/>
        <c:tickMarkSkip val="1"/>
        <c:noMultiLvlLbl val="0"/>
      </c:catAx>
      <c:valAx>
        <c:axId val="144720080"/>
        <c:scaling>
          <c:orientation val="minMax"/>
          <c:max val="0.06"/>
          <c:min val="-0.04"/>
        </c:scaling>
        <c:delete val="0"/>
        <c:axPos val="l"/>
        <c:numFmt formatCode="0.0%" sourceLinked="0"/>
        <c:majorTickMark val="out"/>
        <c:minorTickMark val="none"/>
        <c:tickLblPos val="nextTo"/>
        <c:txPr>
          <a:bodyPr rot="0" vert="horz"/>
          <a:lstStyle/>
          <a:p>
            <a:pPr>
              <a:defRPr/>
            </a:pPr>
            <a:endParaRPr lang="en-US"/>
          </a:p>
        </c:txPr>
        <c:crossAx val="144719688"/>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4321306851569E-2"/>
          <c:y val="6.8229926315390294E-2"/>
          <c:w val="0.88897607661269695"/>
          <c:h val="0.79594646174846095"/>
        </c:manualLayout>
      </c:layout>
      <c:barChart>
        <c:barDir val="col"/>
        <c:grouping val="clustered"/>
        <c:varyColors val="0"/>
        <c:ser>
          <c:idx val="0"/>
          <c:order val="0"/>
          <c:tx>
            <c:strRef>
              <c:f>Sheet1!$A$2</c:f>
              <c:strCache>
                <c:ptCount val="1"/>
                <c:pt idx="0">
                  <c:v>Severity</c:v>
                </c:pt>
              </c:strCache>
            </c:strRef>
          </c:tx>
          <c:invertIfNegative val="0"/>
          <c:dLbls>
            <c:dLbl>
              <c:idx val="2"/>
              <c:layout>
                <c:manualLayout>
                  <c:x val="-9.8256669516114201E-3"/>
                  <c:y val="-1.6809385541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9E-47EF-82E7-EA2483D07525}"/>
                </c:ext>
              </c:extLst>
            </c:dLbl>
            <c:dLbl>
              <c:idx val="4"/>
              <c:layout>
                <c:manualLayout>
                  <c:x val="3.0616150019135099E-3"/>
                  <c:y val="-3.21027287319422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E-47EF-82E7-EA2483D07525}"/>
                </c:ext>
              </c:extLst>
            </c:dLbl>
            <c:dLbl>
              <c:idx val="5"/>
              <c:layout>
                <c:manualLayout>
                  <c:x val="-6.1907301770975504E-4"/>
                  <c:y val="-5.76661063434487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E-47EF-82E7-EA2483D07525}"/>
                </c:ext>
              </c:extLst>
            </c:dLbl>
            <c:dLbl>
              <c:idx val="7"/>
              <c:layout>
                <c:manualLayout>
                  <c:x val="-1.5308075009567599E-3"/>
                  <c:y val="-1.926163723916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B1-4075-8C92-D974FECE3D62}"/>
                </c:ext>
              </c:extLst>
            </c:dLbl>
            <c:numFmt formatCode="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Sheet1!$B$2:$L$2</c:f>
              <c:numCache>
                <c:formatCode>0.0%</c:formatCode>
                <c:ptCount val="11"/>
                <c:pt idx="0">
                  <c:v>3.9E-2</c:v>
                </c:pt>
                <c:pt idx="1">
                  <c:v>3.1E-2</c:v>
                </c:pt>
                <c:pt idx="2">
                  <c:v>1E-3</c:v>
                </c:pt>
                <c:pt idx="3">
                  <c:v>5.0000000000000001E-3</c:v>
                </c:pt>
                <c:pt idx="4">
                  <c:v>-2.3E-2</c:v>
                </c:pt>
                <c:pt idx="5">
                  <c:v>-1E-3</c:v>
                </c:pt>
                <c:pt idx="6">
                  <c:v>2.8000000000000001E-2</c:v>
                </c:pt>
                <c:pt idx="7">
                  <c:v>1.2999999999999999E-2</c:v>
                </c:pt>
                <c:pt idx="8">
                  <c:v>4.1000000000000002E-2</c:v>
                </c:pt>
                <c:pt idx="9">
                  <c:v>1.2999999999999999E-2</c:v>
                </c:pt>
                <c:pt idx="10">
                  <c:v>5.7000000000000002E-2</c:v>
                </c:pt>
              </c:numCache>
            </c:numRef>
          </c:val>
          <c:extLst>
            <c:ext xmlns:c16="http://schemas.microsoft.com/office/drawing/2014/chart" uri="{C3380CC4-5D6E-409C-BE32-E72D297353CC}">
              <c16:uniqueId val="{00000006-079E-47EF-82E7-EA2483D07525}"/>
            </c:ext>
          </c:extLst>
        </c:ser>
        <c:dLbls>
          <c:showLegendKey val="0"/>
          <c:showVal val="0"/>
          <c:showCatName val="0"/>
          <c:showSerName val="0"/>
          <c:showPercent val="0"/>
          <c:showBubbleSize val="0"/>
        </c:dLbls>
        <c:gapWidth val="60"/>
        <c:axId val="237420176"/>
        <c:axId val="237424488"/>
      </c:barChart>
      <c:catAx>
        <c:axId val="237420176"/>
        <c:scaling>
          <c:orientation val="minMax"/>
        </c:scaling>
        <c:delete val="0"/>
        <c:axPos val="b"/>
        <c:numFmt formatCode="General" sourceLinked="1"/>
        <c:majorTickMark val="out"/>
        <c:minorTickMark val="none"/>
        <c:tickLblPos val="low"/>
        <c:txPr>
          <a:bodyPr rot="0" vert="horz"/>
          <a:lstStyle/>
          <a:p>
            <a:pPr>
              <a:defRPr/>
            </a:pPr>
            <a:endParaRPr lang="en-US"/>
          </a:p>
        </c:txPr>
        <c:crossAx val="237424488"/>
        <c:crosses val="autoZero"/>
        <c:auto val="1"/>
        <c:lblAlgn val="ctr"/>
        <c:lblOffset val="200"/>
        <c:tickLblSkip val="1"/>
        <c:tickMarkSkip val="1"/>
        <c:noMultiLvlLbl val="0"/>
      </c:catAx>
      <c:valAx>
        <c:axId val="237424488"/>
        <c:scaling>
          <c:orientation val="minMax"/>
          <c:max val="0.06"/>
          <c:min val="-0.04"/>
        </c:scaling>
        <c:delete val="0"/>
        <c:axPos val="l"/>
        <c:numFmt formatCode="0.0%" sourceLinked="0"/>
        <c:majorTickMark val="out"/>
        <c:minorTickMark val="none"/>
        <c:tickLblPos val="nextTo"/>
        <c:txPr>
          <a:bodyPr rot="0" vert="horz"/>
          <a:lstStyle/>
          <a:p>
            <a:pPr>
              <a:defRPr/>
            </a:pPr>
            <a:endParaRPr lang="en-US"/>
          </a:p>
        </c:txPr>
        <c:crossAx val="237420176"/>
        <c:crosses val="autoZero"/>
        <c:crossBetween val="between"/>
        <c:majorUnit val="0.02"/>
      </c:valAx>
    </c:plotArea>
    <c:plotVisOnly val="1"/>
    <c:dispBlanksAs val="gap"/>
    <c:showDLblsOverMax val="0"/>
  </c:chart>
  <c:txPr>
    <a:bodyPr/>
    <a:lstStyle/>
    <a:p>
      <a:pPr>
        <a:defRPr sz="14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04800852816404E-2"/>
          <c:y val="5.4578168398205403E-2"/>
          <c:w val="0.84653632545493895"/>
          <c:h val="0.77913916832152397"/>
        </c:manualLayout>
      </c:layout>
      <c:barChart>
        <c:barDir val="col"/>
        <c:grouping val="clustered"/>
        <c:varyColors val="0"/>
        <c:ser>
          <c:idx val="0"/>
          <c:order val="1"/>
          <c:tx>
            <c:strRef>
              <c:f>Sheet1!$A$3</c:f>
              <c:strCache>
                <c:ptCount val="1"/>
                <c:pt idx="0">
                  <c:v>% Chg from Prior Yr (right axis)</c:v>
                </c:pt>
              </c:strCache>
            </c:strRef>
          </c:tx>
          <c:invertIfNegative val="0"/>
          <c:dLbls>
            <c:dLbl>
              <c:idx val="0"/>
              <c:layout>
                <c:manualLayout>
                  <c:x val="-3.0616146328786599E-3"/>
                  <c:y val="8.7173481489985199E-3"/>
                </c:manualLayout>
              </c:layout>
              <c:spPr/>
              <c:txPr>
                <a:bodyPr rot="0" vert="horz"/>
                <a:lstStyle/>
                <a:p>
                  <a:pPr>
                    <a:defRPr sz="1100" b="1">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E8-4EB0-9C6B-AFD801F468AB}"/>
                </c:ext>
              </c:extLst>
            </c:dLbl>
            <c:spPr>
              <a:noFill/>
              <a:ln>
                <a:noFill/>
              </a:ln>
              <a:effectLst/>
            </c:spPr>
            <c:txPr>
              <a:bodyPr rot="0" vert="horz"/>
              <a:lstStyle/>
              <a:p>
                <a:pPr>
                  <a:defRPr sz="11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Sheet1!$B$1:$O$1</c:f>
              <c:strCache>
                <c:ptCount val="14"/>
                <c:pt idx="0">
                  <c:v>12:Q4</c:v>
                </c:pt>
                <c:pt idx="1">
                  <c:v>13:Q1</c:v>
                </c:pt>
                <c:pt idx="2">
                  <c:v>13:Q2</c:v>
                </c:pt>
                <c:pt idx="3">
                  <c:v>13:Q3</c:v>
                </c:pt>
                <c:pt idx="4">
                  <c:v>13:Q4</c:v>
                </c:pt>
                <c:pt idx="5">
                  <c:v>14:Q1</c:v>
                </c:pt>
                <c:pt idx="6">
                  <c:v>14:Q2</c:v>
                </c:pt>
                <c:pt idx="7">
                  <c:v>14:Q3</c:v>
                </c:pt>
                <c:pt idx="8">
                  <c:v>14:Q4</c:v>
                </c:pt>
                <c:pt idx="9">
                  <c:v>15:Q1</c:v>
                </c:pt>
                <c:pt idx="10">
                  <c:v>15:Q2</c:v>
                </c:pt>
                <c:pt idx="11">
                  <c:v>15:Q3</c:v>
                </c:pt>
                <c:pt idx="12">
                  <c:v>15:Q4</c:v>
                </c:pt>
                <c:pt idx="13">
                  <c:v>16:Q1</c:v>
                </c:pt>
              </c:strCache>
            </c:strRef>
          </c:cat>
          <c:val>
            <c:numRef>
              <c:f>Sheet1!$B$3:$O$3</c:f>
              <c:numCache>
                <c:formatCode>0.0%</c:formatCode>
                <c:ptCount val="14"/>
                <c:pt idx="0">
                  <c:v>-3.3924080247997868E-3</c:v>
                </c:pt>
                <c:pt idx="1">
                  <c:v>3.0263624541908118E-2</c:v>
                </c:pt>
                <c:pt idx="2">
                  <c:v>2.922987164527413E-2</c:v>
                </c:pt>
                <c:pt idx="3">
                  <c:v>3.7848837209302211E-2</c:v>
                </c:pt>
                <c:pt idx="4">
                  <c:v>6.5790245906449885E-2</c:v>
                </c:pt>
                <c:pt idx="5">
                  <c:v>6.8000000000000005E-2</c:v>
                </c:pt>
                <c:pt idx="6">
                  <c:v>6.4000000000000001E-2</c:v>
                </c:pt>
                <c:pt idx="7">
                  <c:v>6.1621197692006024E-2</c:v>
                </c:pt>
                <c:pt idx="8">
                  <c:v>5.7654185022026461E-2</c:v>
                </c:pt>
                <c:pt idx="9">
                  <c:v>4.3274916675626107E-2</c:v>
                </c:pt>
                <c:pt idx="10">
                  <c:v>5.3164826961019651E-2</c:v>
                </c:pt>
                <c:pt idx="11">
                  <c:v>5.8999999999999997E-2</c:v>
                </c:pt>
                <c:pt idx="12">
                  <c:v>6.7000000000000004E-2</c:v>
                </c:pt>
                <c:pt idx="13">
                  <c:v>6.5000000000000002E-2</c:v>
                </c:pt>
              </c:numCache>
            </c:numRef>
          </c:val>
          <c:extLst>
            <c:ext xmlns:c16="http://schemas.microsoft.com/office/drawing/2014/chart" uri="{C3380CC4-5D6E-409C-BE32-E72D297353CC}">
              <c16:uniqueId val="{00000001-E9E8-4EB0-9C6B-AFD801F468AB}"/>
            </c:ext>
          </c:extLst>
        </c:ser>
        <c:dLbls>
          <c:showLegendKey val="0"/>
          <c:showVal val="0"/>
          <c:showCatName val="0"/>
          <c:showSerName val="0"/>
          <c:showPercent val="0"/>
          <c:showBubbleSize val="0"/>
        </c:dLbls>
        <c:gapWidth val="30"/>
        <c:axId val="237423312"/>
        <c:axId val="237424880"/>
      </c:barChart>
      <c:lineChart>
        <c:grouping val="standard"/>
        <c:varyColors val="0"/>
        <c:ser>
          <c:idx val="1"/>
          <c:order val="0"/>
          <c:tx>
            <c:strRef>
              <c:f>Sheet1!$A$2</c:f>
              <c:strCache>
                <c:ptCount val="1"/>
                <c:pt idx="0">
                  <c:v>Pure Premium (left axis)</c:v>
                </c:pt>
              </c:strCache>
            </c:strRef>
          </c:tx>
          <c:spPr>
            <a:ln w="31750"/>
          </c:spPr>
          <c:marker>
            <c:symbol val="circle"/>
            <c:size val="8"/>
            <c:spPr>
              <a:ln>
                <a:noFill/>
              </a:ln>
            </c:spPr>
          </c:marker>
          <c:dLbls>
            <c:numFmt formatCode="&quot;$&quot;#,##0" sourceLinked="0"/>
            <c:spPr>
              <a:noFill/>
              <a:ln>
                <a:noFill/>
              </a:ln>
              <a:effectLst/>
            </c:spPr>
            <c:txPr>
              <a:bodyPr/>
              <a:lstStyle/>
              <a:p>
                <a:pPr>
                  <a:defRPr sz="11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12:Q4</c:v>
                </c:pt>
                <c:pt idx="1">
                  <c:v>13:Q1</c:v>
                </c:pt>
                <c:pt idx="2">
                  <c:v>13:Q2</c:v>
                </c:pt>
                <c:pt idx="3">
                  <c:v>13:Q3</c:v>
                </c:pt>
                <c:pt idx="4">
                  <c:v>13:Q4</c:v>
                </c:pt>
                <c:pt idx="5">
                  <c:v>14:Q1</c:v>
                </c:pt>
                <c:pt idx="6">
                  <c:v>14:Q2</c:v>
                </c:pt>
                <c:pt idx="7">
                  <c:v>14:Q3</c:v>
                </c:pt>
                <c:pt idx="8">
                  <c:v>14:Q4</c:v>
                </c:pt>
                <c:pt idx="9">
                  <c:v>15:Q1</c:v>
                </c:pt>
                <c:pt idx="10">
                  <c:v>15:Q2</c:v>
                </c:pt>
                <c:pt idx="11">
                  <c:v>15:Q3</c:v>
                </c:pt>
                <c:pt idx="12">
                  <c:v>15:Q4</c:v>
                </c:pt>
                <c:pt idx="13">
                  <c:v>16:Q1</c:v>
                </c:pt>
              </c:strCache>
            </c:strRef>
          </c:cat>
          <c:val>
            <c:numRef>
              <c:f>Sheet1!$B$2:$O$2</c:f>
              <c:numCache>
                <c:formatCode>"$"#,##0.00</c:formatCode>
                <c:ptCount val="14"/>
                <c:pt idx="0">
                  <c:v>170.64</c:v>
                </c:pt>
                <c:pt idx="1">
                  <c:v>174.54</c:v>
                </c:pt>
                <c:pt idx="2">
                  <c:v>176.67</c:v>
                </c:pt>
                <c:pt idx="3">
                  <c:v>178.8</c:v>
                </c:pt>
                <c:pt idx="4">
                  <c:v>181.92</c:v>
                </c:pt>
                <c:pt idx="5">
                  <c:v>186.39</c:v>
                </c:pt>
                <c:pt idx="6">
                  <c:v>187.91</c:v>
                </c:pt>
                <c:pt idx="7">
                  <c:v>189.88</c:v>
                </c:pt>
                <c:pt idx="8">
                  <c:v>192.46</c:v>
                </c:pt>
                <c:pt idx="9">
                  <c:v>194.47</c:v>
                </c:pt>
                <c:pt idx="10">
                  <c:v>197.88</c:v>
                </c:pt>
                <c:pt idx="11">
                  <c:v>201.02</c:v>
                </c:pt>
                <c:pt idx="12">
                  <c:v>205.37</c:v>
                </c:pt>
                <c:pt idx="13">
                  <c:v>207.06</c:v>
                </c:pt>
              </c:numCache>
            </c:numRef>
          </c:val>
          <c:smooth val="0"/>
          <c:extLst>
            <c:ext xmlns:c16="http://schemas.microsoft.com/office/drawing/2014/chart" uri="{C3380CC4-5D6E-409C-BE32-E72D297353CC}">
              <c16:uniqueId val="{00000002-E9E8-4EB0-9C6B-AFD801F468AB}"/>
            </c:ext>
          </c:extLst>
        </c:ser>
        <c:dLbls>
          <c:showLegendKey val="0"/>
          <c:showVal val="0"/>
          <c:showCatName val="0"/>
          <c:showSerName val="0"/>
          <c:showPercent val="0"/>
          <c:showBubbleSize val="0"/>
        </c:dLbls>
        <c:marker val="1"/>
        <c:smooth val="0"/>
        <c:axId val="237422920"/>
        <c:axId val="237424096"/>
      </c:lineChart>
      <c:catAx>
        <c:axId val="237422920"/>
        <c:scaling>
          <c:orientation val="minMax"/>
        </c:scaling>
        <c:delete val="0"/>
        <c:axPos val="b"/>
        <c:numFmt formatCode="General" sourceLinked="1"/>
        <c:majorTickMark val="out"/>
        <c:minorTickMark val="none"/>
        <c:tickLblPos val="low"/>
        <c:txPr>
          <a:bodyPr rot="0" vert="horz"/>
          <a:lstStyle/>
          <a:p>
            <a:pPr>
              <a:defRPr/>
            </a:pPr>
            <a:endParaRPr lang="en-US"/>
          </a:p>
        </c:txPr>
        <c:crossAx val="237424096"/>
        <c:crossesAt val="160"/>
        <c:auto val="1"/>
        <c:lblAlgn val="ctr"/>
        <c:lblOffset val="0"/>
        <c:noMultiLvlLbl val="0"/>
      </c:catAx>
      <c:valAx>
        <c:axId val="237424096"/>
        <c:scaling>
          <c:orientation val="minMax"/>
          <c:max val="210"/>
          <c:min val="150"/>
        </c:scaling>
        <c:delete val="0"/>
        <c:axPos val="l"/>
        <c:numFmt formatCode="&quot;$&quot;#,##0" sourceLinked="0"/>
        <c:majorTickMark val="out"/>
        <c:minorTickMark val="none"/>
        <c:tickLblPos val="nextTo"/>
        <c:txPr>
          <a:bodyPr rot="0" vert="horz"/>
          <a:lstStyle/>
          <a:p>
            <a:pPr>
              <a:defRPr/>
            </a:pPr>
            <a:endParaRPr lang="en-US"/>
          </a:p>
        </c:txPr>
        <c:crossAx val="237422920"/>
        <c:crosses val="autoZero"/>
        <c:crossBetween val="between"/>
        <c:majorUnit val="10"/>
        <c:minorUnit val="0.1"/>
      </c:valAx>
      <c:valAx>
        <c:axId val="237424880"/>
        <c:scaling>
          <c:orientation val="minMax"/>
          <c:max val="0.1"/>
        </c:scaling>
        <c:delete val="0"/>
        <c:axPos val="r"/>
        <c:numFmt formatCode="0%" sourceLinked="0"/>
        <c:majorTickMark val="out"/>
        <c:minorTickMark val="none"/>
        <c:tickLblPos val="nextTo"/>
        <c:crossAx val="237423312"/>
        <c:crosses val="max"/>
        <c:crossBetween val="between"/>
      </c:valAx>
      <c:catAx>
        <c:axId val="237423312"/>
        <c:scaling>
          <c:orientation val="minMax"/>
        </c:scaling>
        <c:delete val="1"/>
        <c:axPos val="b"/>
        <c:numFmt formatCode="General" sourceLinked="1"/>
        <c:majorTickMark val="out"/>
        <c:minorTickMark val="none"/>
        <c:tickLblPos val="nextTo"/>
        <c:crossAx val="237424880"/>
        <c:crossesAt val="0"/>
        <c:auto val="1"/>
        <c:lblAlgn val="ctr"/>
        <c:lblOffset val="100"/>
        <c:noMultiLvlLbl val="0"/>
      </c:catAx>
    </c:plotArea>
    <c:legend>
      <c:legendPos val="b"/>
      <c:layout>
        <c:manualLayout>
          <c:xMode val="edge"/>
          <c:yMode val="edge"/>
          <c:x val="9.0127787455480002E-2"/>
          <c:y val="4.5917727483486603E-2"/>
          <c:w val="0.69574891192144495"/>
          <c:h val="7.1244751456047695E-2"/>
        </c:manualLayout>
      </c:layout>
      <c:overlay val="1"/>
    </c:legend>
    <c:plotVisOnly val="1"/>
    <c:dispBlanksAs val="gap"/>
    <c:showDLblsOverMax val="0"/>
  </c:chart>
  <c:txPr>
    <a:bodyPr/>
    <a:lstStyle/>
    <a:p>
      <a:pPr>
        <a:defRPr sz="14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0"/>
          <c:order val="1"/>
          <c:tx>
            <c:strRef>
              <c:f>Sheet1!$C$1</c:f>
              <c:strCache>
                <c:ptCount val="1"/>
                <c:pt idx="0">
                  <c:v>Recession</c:v>
                </c:pt>
              </c:strCache>
            </c:strRef>
          </c:tx>
          <c:spPr>
            <a:solidFill>
              <a:schemeClr val="accent5">
                <a:lumMod val="60000"/>
                <a:lumOff val="40000"/>
              </a:schemeClr>
            </a:solidFill>
          </c:spPr>
          <c:invertIfNegative val="0"/>
          <c:cat>
            <c:numRef>
              <c:f>Sheet1!$A$2:$A$318</c:f>
              <c:numCache>
                <c:formatCode>mmm\-yy</c:formatCode>
                <c:ptCount val="317"/>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36952</c:v>
                </c:pt>
                <c:pt idx="135">
                  <c:v>36983</c:v>
                </c:pt>
                <c:pt idx="136">
                  <c:v>37013</c:v>
                </c:pt>
                <c:pt idx="137">
                  <c:v>37044</c:v>
                </c:pt>
                <c:pt idx="138">
                  <c:v>37074</c:v>
                </c:pt>
                <c:pt idx="139">
                  <c:v>37105</c:v>
                </c:pt>
                <c:pt idx="140">
                  <c:v>37136</c:v>
                </c:pt>
                <c:pt idx="141">
                  <c:v>37166</c:v>
                </c:pt>
                <c:pt idx="142">
                  <c:v>37197</c:v>
                </c:pt>
                <c:pt idx="143">
                  <c:v>37227</c:v>
                </c:pt>
                <c:pt idx="144">
                  <c:v>37258</c:v>
                </c:pt>
                <c:pt idx="145">
                  <c:v>37289</c:v>
                </c:pt>
                <c:pt idx="146">
                  <c:v>37318</c:v>
                </c:pt>
                <c:pt idx="147">
                  <c:v>37349</c:v>
                </c:pt>
                <c:pt idx="148">
                  <c:v>37379</c:v>
                </c:pt>
                <c:pt idx="149">
                  <c:v>37410</c:v>
                </c:pt>
                <c:pt idx="150">
                  <c:v>37440</c:v>
                </c:pt>
                <c:pt idx="151">
                  <c:v>37471</c:v>
                </c:pt>
                <c:pt idx="152">
                  <c:v>37502</c:v>
                </c:pt>
                <c:pt idx="153">
                  <c:v>37532</c:v>
                </c:pt>
                <c:pt idx="154">
                  <c:v>37563</c:v>
                </c:pt>
                <c:pt idx="155">
                  <c:v>37593</c:v>
                </c:pt>
                <c:pt idx="156">
                  <c:v>37624</c:v>
                </c:pt>
                <c:pt idx="157">
                  <c:v>37655</c:v>
                </c:pt>
                <c:pt idx="158">
                  <c:v>37684</c:v>
                </c:pt>
                <c:pt idx="159">
                  <c:v>37715</c:v>
                </c:pt>
                <c:pt idx="160">
                  <c:v>37745</c:v>
                </c:pt>
                <c:pt idx="161">
                  <c:v>37776</c:v>
                </c:pt>
                <c:pt idx="162">
                  <c:v>37806</c:v>
                </c:pt>
                <c:pt idx="163">
                  <c:v>37837</c:v>
                </c:pt>
                <c:pt idx="164">
                  <c:v>37868</c:v>
                </c:pt>
                <c:pt idx="165">
                  <c:v>37898</c:v>
                </c:pt>
                <c:pt idx="166">
                  <c:v>37929</c:v>
                </c:pt>
                <c:pt idx="167">
                  <c:v>37959</c:v>
                </c:pt>
                <c:pt idx="168">
                  <c:v>37990</c:v>
                </c:pt>
                <c:pt idx="169">
                  <c:v>38021</c:v>
                </c:pt>
                <c:pt idx="170">
                  <c:v>38050</c:v>
                </c:pt>
                <c:pt idx="171">
                  <c:v>38081</c:v>
                </c:pt>
                <c:pt idx="172">
                  <c:v>38111</c:v>
                </c:pt>
                <c:pt idx="173">
                  <c:v>38142</c:v>
                </c:pt>
                <c:pt idx="174">
                  <c:v>38172</c:v>
                </c:pt>
                <c:pt idx="175">
                  <c:v>38203</c:v>
                </c:pt>
                <c:pt idx="176">
                  <c:v>38234</c:v>
                </c:pt>
                <c:pt idx="177">
                  <c:v>38264</c:v>
                </c:pt>
                <c:pt idx="178">
                  <c:v>38295</c:v>
                </c:pt>
                <c:pt idx="179">
                  <c:v>38325</c:v>
                </c:pt>
                <c:pt idx="180">
                  <c:v>38356</c:v>
                </c:pt>
                <c:pt idx="181">
                  <c:v>38387</c:v>
                </c:pt>
                <c:pt idx="182">
                  <c:v>38416</c:v>
                </c:pt>
                <c:pt idx="183">
                  <c:v>38447</c:v>
                </c:pt>
                <c:pt idx="184">
                  <c:v>38477</c:v>
                </c:pt>
                <c:pt idx="185">
                  <c:v>38508</c:v>
                </c:pt>
                <c:pt idx="186">
                  <c:v>38538</c:v>
                </c:pt>
                <c:pt idx="187">
                  <c:v>38569</c:v>
                </c:pt>
                <c:pt idx="188">
                  <c:v>38600</c:v>
                </c:pt>
                <c:pt idx="189">
                  <c:v>38630</c:v>
                </c:pt>
                <c:pt idx="190">
                  <c:v>38661</c:v>
                </c:pt>
                <c:pt idx="191">
                  <c:v>38691</c:v>
                </c:pt>
                <c:pt idx="192">
                  <c:v>38722</c:v>
                </c:pt>
                <c:pt idx="193">
                  <c:v>38753</c:v>
                </c:pt>
                <c:pt idx="194">
                  <c:v>38782</c:v>
                </c:pt>
                <c:pt idx="195">
                  <c:v>38813</c:v>
                </c:pt>
                <c:pt idx="196">
                  <c:v>38843</c:v>
                </c:pt>
                <c:pt idx="197">
                  <c:v>38874</c:v>
                </c:pt>
                <c:pt idx="198">
                  <c:v>38904</c:v>
                </c:pt>
                <c:pt idx="199">
                  <c:v>38935</c:v>
                </c:pt>
                <c:pt idx="200">
                  <c:v>38966</c:v>
                </c:pt>
                <c:pt idx="201">
                  <c:v>38996</c:v>
                </c:pt>
                <c:pt idx="202">
                  <c:v>39027</c:v>
                </c:pt>
                <c:pt idx="203">
                  <c:v>39057</c:v>
                </c:pt>
                <c:pt idx="204">
                  <c:v>39088</c:v>
                </c:pt>
                <c:pt idx="205">
                  <c:v>39119</c:v>
                </c:pt>
                <c:pt idx="206">
                  <c:v>39148</c:v>
                </c:pt>
                <c:pt idx="207">
                  <c:v>39179</c:v>
                </c:pt>
                <c:pt idx="208">
                  <c:v>39209</c:v>
                </c:pt>
                <c:pt idx="209">
                  <c:v>39240</c:v>
                </c:pt>
                <c:pt idx="210">
                  <c:v>39270</c:v>
                </c:pt>
                <c:pt idx="211">
                  <c:v>39301</c:v>
                </c:pt>
                <c:pt idx="212">
                  <c:v>39332</c:v>
                </c:pt>
                <c:pt idx="213">
                  <c:v>39362</c:v>
                </c:pt>
                <c:pt idx="214">
                  <c:v>39393</c:v>
                </c:pt>
                <c:pt idx="215">
                  <c:v>39423</c:v>
                </c:pt>
                <c:pt idx="216">
                  <c:v>39454</c:v>
                </c:pt>
                <c:pt idx="217">
                  <c:v>39485</c:v>
                </c:pt>
                <c:pt idx="218">
                  <c:v>39514</c:v>
                </c:pt>
                <c:pt idx="219">
                  <c:v>39545</c:v>
                </c:pt>
                <c:pt idx="220">
                  <c:v>39575</c:v>
                </c:pt>
                <c:pt idx="221">
                  <c:v>39606</c:v>
                </c:pt>
                <c:pt idx="222">
                  <c:v>39636</c:v>
                </c:pt>
                <c:pt idx="223">
                  <c:v>39667</c:v>
                </c:pt>
                <c:pt idx="224">
                  <c:v>39698</c:v>
                </c:pt>
                <c:pt idx="225">
                  <c:v>39728</c:v>
                </c:pt>
                <c:pt idx="226">
                  <c:v>39759</c:v>
                </c:pt>
                <c:pt idx="227">
                  <c:v>39789</c:v>
                </c:pt>
                <c:pt idx="228">
                  <c:v>39820</c:v>
                </c:pt>
                <c:pt idx="229">
                  <c:v>39851</c:v>
                </c:pt>
                <c:pt idx="230">
                  <c:v>39880</c:v>
                </c:pt>
                <c:pt idx="231">
                  <c:v>39911</c:v>
                </c:pt>
                <c:pt idx="232">
                  <c:v>39941</c:v>
                </c:pt>
                <c:pt idx="233">
                  <c:v>39972</c:v>
                </c:pt>
                <c:pt idx="234">
                  <c:v>40002</c:v>
                </c:pt>
                <c:pt idx="235">
                  <c:v>40033</c:v>
                </c:pt>
                <c:pt idx="236">
                  <c:v>40064</c:v>
                </c:pt>
                <c:pt idx="237">
                  <c:v>40094</c:v>
                </c:pt>
                <c:pt idx="238">
                  <c:v>40125</c:v>
                </c:pt>
                <c:pt idx="239">
                  <c:v>40155</c:v>
                </c:pt>
                <c:pt idx="240">
                  <c:v>40186</c:v>
                </c:pt>
                <c:pt idx="241">
                  <c:v>40217</c:v>
                </c:pt>
                <c:pt idx="242">
                  <c:v>40246</c:v>
                </c:pt>
                <c:pt idx="243">
                  <c:v>40277</c:v>
                </c:pt>
                <c:pt idx="244">
                  <c:v>40307</c:v>
                </c:pt>
                <c:pt idx="245">
                  <c:v>40338</c:v>
                </c:pt>
                <c:pt idx="246">
                  <c:v>40368</c:v>
                </c:pt>
                <c:pt idx="247">
                  <c:v>40399</c:v>
                </c:pt>
                <c:pt idx="248">
                  <c:v>40430</c:v>
                </c:pt>
                <c:pt idx="249">
                  <c:v>40460</c:v>
                </c:pt>
                <c:pt idx="250">
                  <c:v>40491</c:v>
                </c:pt>
                <c:pt idx="251">
                  <c:v>40521</c:v>
                </c:pt>
                <c:pt idx="252">
                  <c:v>40552</c:v>
                </c:pt>
                <c:pt idx="253">
                  <c:v>40583</c:v>
                </c:pt>
                <c:pt idx="254">
                  <c:v>40612</c:v>
                </c:pt>
                <c:pt idx="255">
                  <c:v>40643</c:v>
                </c:pt>
                <c:pt idx="256">
                  <c:v>40673</c:v>
                </c:pt>
                <c:pt idx="257">
                  <c:v>40704</c:v>
                </c:pt>
                <c:pt idx="258">
                  <c:v>40734</c:v>
                </c:pt>
                <c:pt idx="259">
                  <c:v>40765</c:v>
                </c:pt>
                <c:pt idx="260">
                  <c:v>40796</c:v>
                </c:pt>
                <c:pt idx="261">
                  <c:v>40826</c:v>
                </c:pt>
                <c:pt idx="262">
                  <c:v>40857</c:v>
                </c:pt>
                <c:pt idx="263">
                  <c:v>40887</c:v>
                </c:pt>
                <c:pt idx="264">
                  <c:v>40918</c:v>
                </c:pt>
                <c:pt idx="265">
                  <c:v>40949</c:v>
                </c:pt>
                <c:pt idx="266">
                  <c:v>40978</c:v>
                </c:pt>
                <c:pt idx="267">
                  <c:v>41009</c:v>
                </c:pt>
                <c:pt idx="268">
                  <c:v>41039</c:v>
                </c:pt>
                <c:pt idx="269">
                  <c:v>41070</c:v>
                </c:pt>
                <c:pt idx="270">
                  <c:v>41100</c:v>
                </c:pt>
                <c:pt idx="271">
                  <c:v>41131</c:v>
                </c:pt>
                <c:pt idx="272">
                  <c:v>41162</c:v>
                </c:pt>
                <c:pt idx="273">
                  <c:v>41192</c:v>
                </c:pt>
                <c:pt idx="274">
                  <c:v>41223</c:v>
                </c:pt>
                <c:pt idx="275">
                  <c:v>41253</c:v>
                </c:pt>
                <c:pt idx="276">
                  <c:v>41284</c:v>
                </c:pt>
                <c:pt idx="277">
                  <c:v>41315</c:v>
                </c:pt>
                <c:pt idx="278">
                  <c:v>41344</c:v>
                </c:pt>
                <c:pt idx="279">
                  <c:v>41375</c:v>
                </c:pt>
                <c:pt idx="280">
                  <c:v>41405</c:v>
                </c:pt>
                <c:pt idx="281">
                  <c:v>41436</c:v>
                </c:pt>
                <c:pt idx="282">
                  <c:v>41466</c:v>
                </c:pt>
                <c:pt idx="283">
                  <c:v>41497</c:v>
                </c:pt>
                <c:pt idx="284">
                  <c:v>41528</c:v>
                </c:pt>
                <c:pt idx="285">
                  <c:v>41558</c:v>
                </c:pt>
                <c:pt idx="286">
                  <c:v>41589</c:v>
                </c:pt>
                <c:pt idx="287">
                  <c:v>41619</c:v>
                </c:pt>
                <c:pt idx="288">
                  <c:v>41650</c:v>
                </c:pt>
                <c:pt idx="289">
                  <c:v>41681</c:v>
                </c:pt>
                <c:pt idx="290">
                  <c:v>41710</c:v>
                </c:pt>
                <c:pt idx="291">
                  <c:v>41741</c:v>
                </c:pt>
                <c:pt idx="292">
                  <c:v>41771</c:v>
                </c:pt>
                <c:pt idx="293">
                  <c:v>41802</c:v>
                </c:pt>
                <c:pt idx="294">
                  <c:v>41832</c:v>
                </c:pt>
                <c:pt idx="295">
                  <c:v>41863</c:v>
                </c:pt>
                <c:pt idx="296">
                  <c:v>41894</c:v>
                </c:pt>
                <c:pt idx="297">
                  <c:v>41924</c:v>
                </c:pt>
                <c:pt idx="298">
                  <c:v>41955</c:v>
                </c:pt>
                <c:pt idx="299">
                  <c:v>41985</c:v>
                </c:pt>
                <c:pt idx="300">
                  <c:v>42016</c:v>
                </c:pt>
                <c:pt idx="301">
                  <c:v>42047</c:v>
                </c:pt>
                <c:pt idx="302">
                  <c:v>42076</c:v>
                </c:pt>
                <c:pt idx="303">
                  <c:v>42107</c:v>
                </c:pt>
                <c:pt idx="304">
                  <c:v>42137</c:v>
                </c:pt>
                <c:pt idx="305">
                  <c:v>42168</c:v>
                </c:pt>
                <c:pt idx="306">
                  <c:v>42198</c:v>
                </c:pt>
                <c:pt idx="307">
                  <c:v>42229</c:v>
                </c:pt>
                <c:pt idx="308">
                  <c:v>42260</c:v>
                </c:pt>
                <c:pt idx="309">
                  <c:v>42290</c:v>
                </c:pt>
                <c:pt idx="310">
                  <c:v>42321</c:v>
                </c:pt>
                <c:pt idx="311">
                  <c:v>42351</c:v>
                </c:pt>
                <c:pt idx="312">
                  <c:v>42382</c:v>
                </c:pt>
                <c:pt idx="313">
                  <c:v>42413</c:v>
                </c:pt>
                <c:pt idx="314">
                  <c:v>42442</c:v>
                </c:pt>
                <c:pt idx="315">
                  <c:v>42473</c:v>
                </c:pt>
                <c:pt idx="316">
                  <c:v>42503</c:v>
                </c:pt>
              </c:numCache>
            </c:numRef>
          </c:cat>
          <c:val>
            <c:numRef>
              <c:f>Sheet1!$C$2:$C$318</c:f>
              <c:numCache>
                <c:formatCode>General</c:formatCode>
                <c:ptCount val="317"/>
                <c:pt idx="0">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numCache>
            </c:numRef>
          </c:val>
          <c:extLst>
            <c:ext xmlns:c16="http://schemas.microsoft.com/office/drawing/2014/chart" uri="{C3380CC4-5D6E-409C-BE32-E72D297353CC}">
              <c16:uniqueId val="{00000000-7970-4412-84FD-FC7380C3039C}"/>
            </c:ext>
          </c:extLst>
        </c:ser>
        <c:dLbls>
          <c:showLegendKey val="0"/>
          <c:showVal val="0"/>
          <c:showCatName val="0"/>
          <c:showSerName val="0"/>
          <c:showPercent val="0"/>
          <c:showBubbleSize val="0"/>
        </c:dLbls>
        <c:gapWidth val="0"/>
        <c:axId val="237422528"/>
        <c:axId val="237425272"/>
      </c:barChart>
      <c:lineChart>
        <c:grouping val="standard"/>
        <c:varyColors val="0"/>
        <c:ser>
          <c:idx val="1"/>
          <c:order val="0"/>
          <c:tx>
            <c:strRef>
              <c:f>Sheet1!$B$1</c:f>
              <c:strCache>
                <c:ptCount val="1"/>
                <c:pt idx="0">
                  <c:v>Miles Driven</c:v>
                </c:pt>
              </c:strCache>
            </c:strRef>
          </c:tx>
          <c:spPr>
            <a:ln>
              <a:solidFill>
                <a:schemeClr val="accent1"/>
              </a:solidFill>
            </a:ln>
          </c:spPr>
          <c:marker>
            <c:symbol val="none"/>
          </c:marker>
          <c:cat>
            <c:numRef>
              <c:f>Sheet1!$A$2:$A$318</c:f>
              <c:numCache>
                <c:formatCode>mmm\-yy</c:formatCode>
                <c:ptCount val="317"/>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36952</c:v>
                </c:pt>
                <c:pt idx="135">
                  <c:v>36983</c:v>
                </c:pt>
                <c:pt idx="136">
                  <c:v>37013</c:v>
                </c:pt>
                <c:pt idx="137">
                  <c:v>37044</c:v>
                </c:pt>
                <c:pt idx="138">
                  <c:v>37074</c:v>
                </c:pt>
                <c:pt idx="139">
                  <c:v>37105</c:v>
                </c:pt>
                <c:pt idx="140">
                  <c:v>37136</c:v>
                </c:pt>
                <c:pt idx="141">
                  <c:v>37166</c:v>
                </c:pt>
                <c:pt idx="142">
                  <c:v>37197</c:v>
                </c:pt>
                <c:pt idx="143">
                  <c:v>37227</c:v>
                </c:pt>
                <c:pt idx="144">
                  <c:v>37258</c:v>
                </c:pt>
                <c:pt idx="145">
                  <c:v>37289</c:v>
                </c:pt>
                <c:pt idx="146">
                  <c:v>37318</c:v>
                </c:pt>
                <c:pt idx="147">
                  <c:v>37349</c:v>
                </c:pt>
                <c:pt idx="148">
                  <c:v>37379</c:v>
                </c:pt>
                <c:pt idx="149">
                  <c:v>37410</c:v>
                </c:pt>
                <c:pt idx="150">
                  <c:v>37440</c:v>
                </c:pt>
                <c:pt idx="151">
                  <c:v>37471</c:v>
                </c:pt>
                <c:pt idx="152">
                  <c:v>37502</c:v>
                </c:pt>
                <c:pt idx="153">
                  <c:v>37532</c:v>
                </c:pt>
                <c:pt idx="154">
                  <c:v>37563</c:v>
                </c:pt>
                <c:pt idx="155">
                  <c:v>37593</c:v>
                </c:pt>
                <c:pt idx="156">
                  <c:v>37624</c:v>
                </c:pt>
                <c:pt idx="157">
                  <c:v>37655</c:v>
                </c:pt>
                <c:pt idx="158">
                  <c:v>37684</c:v>
                </c:pt>
                <c:pt idx="159">
                  <c:v>37715</c:v>
                </c:pt>
                <c:pt idx="160">
                  <c:v>37745</c:v>
                </c:pt>
                <c:pt idx="161">
                  <c:v>37776</c:v>
                </c:pt>
                <c:pt idx="162">
                  <c:v>37806</c:v>
                </c:pt>
                <c:pt idx="163">
                  <c:v>37837</c:v>
                </c:pt>
                <c:pt idx="164">
                  <c:v>37868</c:v>
                </c:pt>
                <c:pt idx="165">
                  <c:v>37898</c:v>
                </c:pt>
                <c:pt idx="166">
                  <c:v>37929</c:v>
                </c:pt>
                <c:pt idx="167">
                  <c:v>37959</c:v>
                </c:pt>
                <c:pt idx="168">
                  <c:v>37990</c:v>
                </c:pt>
                <c:pt idx="169">
                  <c:v>38021</c:v>
                </c:pt>
                <c:pt idx="170">
                  <c:v>38050</c:v>
                </c:pt>
                <c:pt idx="171">
                  <c:v>38081</c:v>
                </c:pt>
                <c:pt idx="172">
                  <c:v>38111</c:v>
                </c:pt>
                <c:pt idx="173">
                  <c:v>38142</c:v>
                </c:pt>
                <c:pt idx="174">
                  <c:v>38172</c:v>
                </c:pt>
                <c:pt idx="175">
                  <c:v>38203</c:v>
                </c:pt>
                <c:pt idx="176">
                  <c:v>38234</c:v>
                </c:pt>
                <c:pt idx="177">
                  <c:v>38264</c:v>
                </c:pt>
                <c:pt idx="178">
                  <c:v>38295</c:v>
                </c:pt>
                <c:pt idx="179">
                  <c:v>38325</c:v>
                </c:pt>
                <c:pt idx="180">
                  <c:v>38356</c:v>
                </c:pt>
                <c:pt idx="181">
                  <c:v>38387</c:v>
                </c:pt>
                <c:pt idx="182">
                  <c:v>38416</c:v>
                </c:pt>
                <c:pt idx="183">
                  <c:v>38447</c:v>
                </c:pt>
                <c:pt idx="184">
                  <c:v>38477</c:v>
                </c:pt>
                <c:pt idx="185">
                  <c:v>38508</c:v>
                </c:pt>
                <c:pt idx="186">
                  <c:v>38538</c:v>
                </c:pt>
                <c:pt idx="187">
                  <c:v>38569</c:v>
                </c:pt>
                <c:pt idx="188">
                  <c:v>38600</c:v>
                </c:pt>
                <c:pt idx="189">
                  <c:v>38630</c:v>
                </c:pt>
                <c:pt idx="190">
                  <c:v>38661</c:v>
                </c:pt>
                <c:pt idx="191">
                  <c:v>38691</c:v>
                </c:pt>
                <c:pt idx="192">
                  <c:v>38722</c:v>
                </c:pt>
                <c:pt idx="193">
                  <c:v>38753</c:v>
                </c:pt>
                <c:pt idx="194">
                  <c:v>38782</c:v>
                </c:pt>
                <c:pt idx="195">
                  <c:v>38813</c:v>
                </c:pt>
                <c:pt idx="196">
                  <c:v>38843</c:v>
                </c:pt>
                <c:pt idx="197">
                  <c:v>38874</c:v>
                </c:pt>
                <c:pt idx="198">
                  <c:v>38904</c:v>
                </c:pt>
                <c:pt idx="199">
                  <c:v>38935</c:v>
                </c:pt>
                <c:pt idx="200">
                  <c:v>38966</c:v>
                </c:pt>
                <c:pt idx="201">
                  <c:v>38996</c:v>
                </c:pt>
                <c:pt idx="202">
                  <c:v>39027</c:v>
                </c:pt>
                <c:pt idx="203">
                  <c:v>39057</c:v>
                </c:pt>
                <c:pt idx="204">
                  <c:v>39088</c:v>
                </c:pt>
                <c:pt idx="205">
                  <c:v>39119</c:v>
                </c:pt>
                <c:pt idx="206">
                  <c:v>39148</c:v>
                </c:pt>
                <c:pt idx="207">
                  <c:v>39179</c:v>
                </c:pt>
                <c:pt idx="208">
                  <c:v>39209</c:v>
                </c:pt>
                <c:pt idx="209">
                  <c:v>39240</c:v>
                </c:pt>
                <c:pt idx="210">
                  <c:v>39270</c:v>
                </c:pt>
                <c:pt idx="211">
                  <c:v>39301</c:v>
                </c:pt>
                <c:pt idx="212">
                  <c:v>39332</c:v>
                </c:pt>
                <c:pt idx="213">
                  <c:v>39362</c:v>
                </c:pt>
                <c:pt idx="214">
                  <c:v>39393</c:v>
                </c:pt>
                <c:pt idx="215">
                  <c:v>39423</c:v>
                </c:pt>
                <c:pt idx="216">
                  <c:v>39454</c:v>
                </c:pt>
                <c:pt idx="217">
                  <c:v>39485</c:v>
                </c:pt>
                <c:pt idx="218">
                  <c:v>39514</c:v>
                </c:pt>
                <c:pt idx="219">
                  <c:v>39545</c:v>
                </c:pt>
                <c:pt idx="220">
                  <c:v>39575</c:v>
                </c:pt>
                <c:pt idx="221">
                  <c:v>39606</c:v>
                </c:pt>
                <c:pt idx="222">
                  <c:v>39636</c:v>
                </c:pt>
                <c:pt idx="223">
                  <c:v>39667</c:v>
                </c:pt>
                <c:pt idx="224">
                  <c:v>39698</c:v>
                </c:pt>
                <c:pt idx="225">
                  <c:v>39728</c:v>
                </c:pt>
                <c:pt idx="226">
                  <c:v>39759</c:v>
                </c:pt>
                <c:pt idx="227">
                  <c:v>39789</c:v>
                </c:pt>
                <c:pt idx="228">
                  <c:v>39820</c:v>
                </c:pt>
                <c:pt idx="229">
                  <c:v>39851</c:v>
                </c:pt>
                <c:pt idx="230">
                  <c:v>39880</c:v>
                </c:pt>
                <c:pt idx="231">
                  <c:v>39911</c:v>
                </c:pt>
                <c:pt idx="232">
                  <c:v>39941</c:v>
                </c:pt>
                <c:pt idx="233">
                  <c:v>39972</c:v>
                </c:pt>
                <c:pt idx="234">
                  <c:v>40002</c:v>
                </c:pt>
                <c:pt idx="235">
                  <c:v>40033</c:v>
                </c:pt>
                <c:pt idx="236">
                  <c:v>40064</c:v>
                </c:pt>
                <c:pt idx="237">
                  <c:v>40094</c:v>
                </c:pt>
                <c:pt idx="238">
                  <c:v>40125</c:v>
                </c:pt>
                <c:pt idx="239">
                  <c:v>40155</c:v>
                </c:pt>
                <c:pt idx="240">
                  <c:v>40186</c:v>
                </c:pt>
                <c:pt idx="241">
                  <c:v>40217</c:v>
                </c:pt>
                <c:pt idx="242">
                  <c:v>40246</c:v>
                </c:pt>
                <c:pt idx="243">
                  <c:v>40277</c:v>
                </c:pt>
                <c:pt idx="244">
                  <c:v>40307</c:v>
                </c:pt>
                <c:pt idx="245">
                  <c:v>40338</c:v>
                </c:pt>
                <c:pt idx="246">
                  <c:v>40368</c:v>
                </c:pt>
                <c:pt idx="247">
                  <c:v>40399</c:v>
                </c:pt>
                <c:pt idx="248">
                  <c:v>40430</c:v>
                </c:pt>
                <c:pt idx="249">
                  <c:v>40460</c:v>
                </c:pt>
                <c:pt idx="250">
                  <c:v>40491</c:v>
                </c:pt>
                <c:pt idx="251">
                  <c:v>40521</c:v>
                </c:pt>
                <c:pt idx="252">
                  <c:v>40552</c:v>
                </c:pt>
                <c:pt idx="253">
                  <c:v>40583</c:v>
                </c:pt>
                <c:pt idx="254">
                  <c:v>40612</c:v>
                </c:pt>
                <c:pt idx="255">
                  <c:v>40643</c:v>
                </c:pt>
                <c:pt idx="256">
                  <c:v>40673</c:v>
                </c:pt>
                <c:pt idx="257">
                  <c:v>40704</c:v>
                </c:pt>
                <c:pt idx="258">
                  <c:v>40734</c:v>
                </c:pt>
                <c:pt idx="259">
                  <c:v>40765</c:v>
                </c:pt>
                <c:pt idx="260">
                  <c:v>40796</c:v>
                </c:pt>
                <c:pt idx="261">
                  <c:v>40826</c:v>
                </c:pt>
                <c:pt idx="262">
                  <c:v>40857</c:v>
                </c:pt>
                <c:pt idx="263">
                  <c:v>40887</c:v>
                </c:pt>
                <c:pt idx="264">
                  <c:v>40918</c:v>
                </c:pt>
                <c:pt idx="265">
                  <c:v>40949</c:v>
                </c:pt>
                <c:pt idx="266">
                  <c:v>40978</c:v>
                </c:pt>
                <c:pt idx="267">
                  <c:v>41009</c:v>
                </c:pt>
                <c:pt idx="268">
                  <c:v>41039</c:v>
                </c:pt>
                <c:pt idx="269">
                  <c:v>41070</c:v>
                </c:pt>
                <c:pt idx="270">
                  <c:v>41100</c:v>
                </c:pt>
                <c:pt idx="271">
                  <c:v>41131</c:v>
                </c:pt>
                <c:pt idx="272">
                  <c:v>41162</c:v>
                </c:pt>
                <c:pt idx="273">
                  <c:v>41192</c:v>
                </c:pt>
                <c:pt idx="274">
                  <c:v>41223</c:v>
                </c:pt>
                <c:pt idx="275">
                  <c:v>41253</c:v>
                </c:pt>
                <c:pt idx="276">
                  <c:v>41284</c:v>
                </c:pt>
                <c:pt idx="277">
                  <c:v>41315</c:v>
                </c:pt>
                <c:pt idx="278">
                  <c:v>41344</c:v>
                </c:pt>
                <c:pt idx="279">
                  <c:v>41375</c:v>
                </c:pt>
                <c:pt idx="280">
                  <c:v>41405</c:v>
                </c:pt>
                <c:pt idx="281">
                  <c:v>41436</c:v>
                </c:pt>
                <c:pt idx="282">
                  <c:v>41466</c:v>
                </c:pt>
                <c:pt idx="283">
                  <c:v>41497</c:v>
                </c:pt>
                <c:pt idx="284">
                  <c:v>41528</c:v>
                </c:pt>
                <c:pt idx="285">
                  <c:v>41558</c:v>
                </c:pt>
                <c:pt idx="286">
                  <c:v>41589</c:v>
                </c:pt>
                <c:pt idx="287">
                  <c:v>41619</c:v>
                </c:pt>
                <c:pt idx="288">
                  <c:v>41650</c:v>
                </c:pt>
                <c:pt idx="289">
                  <c:v>41681</c:v>
                </c:pt>
                <c:pt idx="290">
                  <c:v>41710</c:v>
                </c:pt>
                <c:pt idx="291">
                  <c:v>41741</c:v>
                </c:pt>
                <c:pt idx="292">
                  <c:v>41771</c:v>
                </c:pt>
                <c:pt idx="293">
                  <c:v>41802</c:v>
                </c:pt>
                <c:pt idx="294">
                  <c:v>41832</c:v>
                </c:pt>
                <c:pt idx="295">
                  <c:v>41863</c:v>
                </c:pt>
                <c:pt idx="296">
                  <c:v>41894</c:v>
                </c:pt>
                <c:pt idx="297">
                  <c:v>41924</c:v>
                </c:pt>
                <c:pt idx="298">
                  <c:v>41955</c:v>
                </c:pt>
                <c:pt idx="299">
                  <c:v>41985</c:v>
                </c:pt>
                <c:pt idx="300">
                  <c:v>42016</c:v>
                </c:pt>
                <c:pt idx="301">
                  <c:v>42047</c:v>
                </c:pt>
                <c:pt idx="302">
                  <c:v>42076</c:v>
                </c:pt>
                <c:pt idx="303">
                  <c:v>42107</c:v>
                </c:pt>
                <c:pt idx="304">
                  <c:v>42137</c:v>
                </c:pt>
                <c:pt idx="305">
                  <c:v>42168</c:v>
                </c:pt>
                <c:pt idx="306">
                  <c:v>42198</c:v>
                </c:pt>
                <c:pt idx="307">
                  <c:v>42229</c:v>
                </c:pt>
                <c:pt idx="308">
                  <c:v>42260</c:v>
                </c:pt>
                <c:pt idx="309">
                  <c:v>42290</c:v>
                </c:pt>
                <c:pt idx="310">
                  <c:v>42321</c:v>
                </c:pt>
                <c:pt idx="311">
                  <c:v>42351</c:v>
                </c:pt>
                <c:pt idx="312">
                  <c:v>42382</c:v>
                </c:pt>
                <c:pt idx="313">
                  <c:v>42413</c:v>
                </c:pt>
                <c:pt idx="314">
                  <c:v>42442</c:v>
                </c:pt>
                <c:pt idx="315">
                  <c:v>42473</c:v>
                </c:pt>
                <c:pt idx="316">
                  <c:v>42503</c:v>
                </c:pt>
              </c:numCache>
            </c:numRef>
          </c:cat>
          <c:val>
            <c:numRef>
              <c:f>Sheet1!$B$2:$B$318</c:f>
              <c:numCache>
                <c:formatCode>#,##0</c:formatCode>
                <c:ptCount val="317"/>
                <c:pt idx="0">
                  <c:v>2110.9</c:v>
                </c:pt>
                <c:pt idx="1">
                  <c:v>2117.6999999999998</c:v>
                </c:pt>
                <c:pt idx="2">
                  <c:v>2121.5</c:v>
                </c:pt>
                <c:pt idx="3">
                  <c:v>2126.1999999999998</c:v>
                </c:pt>
                <c:pt idx="4">
                  <c:v>2130.6</c:v>
                </c:pt>
                <c:pt idx="5">
                  <c:v>2136.1</c:v>
                </c:pt>
                <c:pt idx="6">
                  <c:v>2140.6</c:v>
                </c:pt>
                <c:pt idx="7">
                  <c:v>2143.4</c:v>
                </c:pt>
                <c:pt idx="8">
                  <c:v>2144.5</c:v>
                </c:pt>
                <c:pt idx="9">
                  <c:v>2144.6</c:v>
                </c:pt>
                <c:pt idx="10">
                  <c:v>2146.4</c:v>
                </c:pt>
                <c:pt idx="11">
                  <c:v>2147.5</c:v>
                </c:pt>
                <c:pt idx="12">
                  <c:v>2141.8000000000002</c:v>
                </c:pt>
                <c:pt idx="13">
                  <c:v>2141.6</c:v>
                </c:pt>
                <c:pt idx="14">
                  <c:v>2141.9</c:v>
                </c:pt>
                <c:pt idx="15">
                  <c:v>2142.4</c:v>
                </c:pt>
                <c:pt idx="16">
                  <c:v>2145.1</c:v>
                </c:pt>
                <c:pt idx="17">
                  <c:v>2149</c:v>
                </c:pt>
                <c:pt idx="18">
                  <c:v>2151.9</c:v>
                </c:pt>
                <c:pt idx="19">
                  <c:v>2158.9</c:v>
                </c:pt>
                <c:pt idx="20">
                  <c:v>2164.1</c:v>
                </c:pt>
                <c:pt idx="21">
                  <c:v>2169.9</c:v>
                </c:pt>
                <c:pt idx="22">
                  <c:v>2168.1</c:v>
                </c:pt>
                <c:pt idx="23">
                  <c:v>2172.1999999999998</c:v>
                </c:pt>
                <c:pt idx="24">
                  <c:v>2182</c:v>
                </c:pt>
                <c:pt idx="25">
                  <c:v>2189</c:v>
                </c:pt>
                <c:pt idx="26">
                  <c:v>2194</c:v>
                </c:pt>
                <c:pt idx="27">
                  <c:v>2200</c:v>
                </c:pt>
                <c:pt idx="28">
                  <c:v>2205</c:v>
                </c:pt>
                <c:pt idx="29">
                  <c:v>2209</c:v>
                </c:pt>
                <c:pt idx="30">
                  <c:v>2218</c:v>
                </c:pt>
                <c:pt idx="31">
                  <c:v>2219</c:v>
                </c:pt>
                <c:pt idx="32">
                  <c:v>2226</c:v>
                </c:pt>
                <c:pt idx="33">
                  <c:v>2233</c:v>
                </c:pt>
                <c:pt idx="34">
                  <c:v>2240</c:v>
                </c:pt>
                <c:pt idx="35">
                  <c:v>2248</c:v>
                </c:pt>
                <c:pt idx="36">
                  <c:v>2252</c:v>
                </c:pt>
                <c:pt idx="37">
                  <c:v>2255</c:v>
                </c:pt>
                <c:pt idx="38">
                  <c:v>2259</c:v>
                </c:pt>
                <c:pt idx="39">
                  <c:v>2262</c:v>
                </c:pt>
                <c:pt idx="40">
                  <c:v>2271</c:v>
                </c:pt>
                <c:pt idx="41">
                  <c:v>2273</c:v>
                </c:pt>
                <c:pt idx="42">
                  <c:v>2276</c:v>
                </c:pt>
                <c:pt idx="43">
                  <c:v>2281</c:v>
                </c:pt>
                <c:pt idx="44">
                  <c:v>2284</c:v>
                </c:pt>
                <c:pt idx="45">
                  <c:v>2287</c:v>
                </c:pt>
                <c:pt idx="46">
                  <c:v>2292</c:v>
                </c:pt>
                <c:pt idx="47">
                  <c:v>2298</c:v>
                </c:pt>
                <c:pt idx="48">
                  <c:v>2295</c:v>
                </c:pt>
                <c:pt idx="49">
                  <c:v>2298</c:v>
                </c:pt>
                <c:pt idx="50">
                  <c:v>2306</c:v>
                </c:pt>
                <c:pt idx="51">
                  <c:v>2312</c:v>
                </c:pt>
                <c:pt idx="52">
                  <c:v>2313</c:v>
                </c:pt>
                <c:pt idx="53">
                  <c:v>2321</c:v>
                </c:pt>
                <c:pt idx="54">
                  <c:v>2326</c:v>
                </c:pt>
                <c:pt idx="55">
                  <c:v>2331</c:v>
                </c:pt>
                <c:pt idx="56">
                  <c:v>2338</c:v>
                </c:pt>
                <c:pt idx="57">
                  <c:v>2343</c:v>
                </c:pt>
                <c:pt idx="58">
                  <c:v>2351</c:v>
                </c:pt>
                <c:pt idx="59">
                  <c:v>2357</c:v>
                </c:pt>
                <c:pt idx="60">
                  <c:v>2382</c:v>
                </c:pt>
                <c:pt idx="61">
                  <c:v>2387</c:v>
                </c:pt>
                <c:pt idx="62">
                  <c:v>2392</c:v>
                </c:pt>
                <c:pt idx="63">
                  <c:v>2395</c:v>
                </c:pt>
                <c:pt idx="64">
                  <c:v>2401</c:v>
                </c:pt>
                <c:pt idx="65">
                  <c:v>2405</c:v>
                </c:pt>
                <c:pt idx="66">
                  <c:v>2407</c:v>
                </c:pt>
                <c:pt idx="67">
                  <c:v>2411</c:v>
                </c:pt>
                <c:pt idx="68">
                  <c:v>2414</c:v>
                </c:pt>
                <c:pt idx="69">
                  <c:v>2418</c:v>
                </c:pt>
                <c:pt idx="70">
                  <c:v>2422</c:v>
                </c:pt>
                <c:pt idx="71">
                  <c:v>2422</c:v>
                </c:pt>
                <c:pt idx="72">
                  <c:v>2411</c:v>
                </c:pt>
                <c:pt idx="73">
                  <c:v>2417</c:v>
                </c:pt>
                <c:pt idx="74">
                  <c:v>2420</c:v>
                </c:pt>
                <c:pt idx="75">
                  <c:v>2427</c:v>
                </c:pt>
                <c:pt idx="76">
                  <c:v>2433</c:v>
                </c:pt>
                <c:pt idx="77">
                  <c:v>2438</c:v>
                </c:pt>
                <c:pt idx="78">
                  <c:v>2446</c:v>
                </c:pt>
                <c:pt idx="79">
                  <c:v>2456</c:v>
                </c:pt>
                <c:pt idx="80">
                  <c:v>2460</c:v>
                </c:pt>
                <c:pt idx="81">
                  <c:v>2469</c:v>
                </c:pt>
                <c:pt idx="82">
                  <c:v>2475</c:v>
                </c:pt>
                <c:pt idx="83">
                  <c:v>2483</c:v>
                </c:pt>
                <c:pt idx="84">
                  <c:v>2490</c:v>
                </c:pt>
                <c:pt idx="85">
                  <c:v>2497</c:v>
                </c:pt>
                <c:pt idx="86">
                  <c:v>2505</c:v>
                </c:pt>
                <c:pt idx="87">
                  <c:v>2511</c:v>
                </c:pt>
                <c:pt idx="88">
                  <c:v>2518</c:v>
                </c:pt>
                <c:pt idx="89">
                  <c:v>2524</c:v>
                </c:pt>
                <c:pt idx="90">
                  <c:v>2536</c:v>
                </c:pt>
                <c:pt idx="91">
                  <c:v>2540</c:v>
                </c:pt>
                <c:pt idx="92">
                  <c:v>2546</c:v>
                </c:pt>
                <c:pt idx="93">
                  <c:v>2551</c:v>
                </c:pt>
                <c:pt idx="94">
                  <c:v>2553</c:v>
                </c:pt>
                <c:pt idx="95">
                  <c:v>2559</c:v>
                </c:pt>
                <c:pt idx="96">
                  <c:v>2566</c:v>
                </c:pt>
                <c:pt idx="97">
                  <c:v>2569</c:v>
                </c:pt>
                <c:pt idx="98">
                  <c:v>2571</c:v>
                </c:pt>
                <c:pt idx="99">
                  <c:v>2578</c:v>
                </c:pt>
                <c:pt idx="100">
                  <c:v>2580</c:v>
                </c:pt>
                <c:pt idx="101">
                  <c:v>2587</c:v>
                </c:pt>
                <c:pt idx="102">
                  <c:v>2590</c:v>
                </c:pt>
                <c:pt idx="103">
                  <c:v>2594</c:v>
                </c:pt>
                <c:pt idx="104">
                  <c:v>2599</c:v>
                </c:pt>
                <c:pt idx="105">
                  <c:v>2607</c:v>
                </c:pt>
                <c:pt idx="106">
                  <c:v>2616</c:v>
                </c:pt>
                <c:pt idx="107">
                  <c:v>2625</c:v>
                </c:pt>
                <c:pt idx="108">
                  <c:v>2622</c:v>
                </c:pt>
                <c:pt idx="109">
                  <c:v>2626</c:v>
                </c:pt>
                <c:pt idx="110">
                  <c:v>2633</c:v>
                </c:pt>
                <c:pt idx="111">
                  <c:v>2636</c:v>
                </c:pt>
                <c:pt idx="112">
                  <c:v>2639</c:v>
                </c:pt>
                <c:pt idx="113">
                  <c:v>2646</c:v>
                </c:pt>
                <c:pt idx="114">
                  <c:v>2649</c:v>
                </c:pt>
                <c:pt idx="115">
                  <c:v>2654</c:v>
                </c:pt>
                <c:pt idx="116">
                  <c:v>2659</c:v>
                </c:pt>
                <c:pt idx="117">
                  <c:v>2664</c:v>
                </c:pt>
                <c:pt idx="118">
                  <c:v>2675</c:v>
                </c:pt>
                <c:pt idx="119">
                  <c:v>2680</c:v>
                </c:pt>
                <c:pt idx="120">
                  <c:v>2689</c:v>
                </c:pt>
                <c:pt idx="121">
                  <c:v>2697</c:v>
                </c:pt>
                <c:pt idx="122">
                  <c:v>2708</c:v>
                </c:pt>
                <c:pt idx="123">
                  <c:v>2715</c:v>
                </c:pt>
                <c:pt idx="124">
                  <c:v>2727</c:v>
                </c:pt>
                <c:pt idx="125">
                  <c:v>2734</c:v>
                </c:pt>
                <c:pt idx="126">
                  <c:v>2736</c:v>
                </c:pt>
                <c:pt idx="127">
                  <c:v>2742</c:v>
                </c:pt>
                <c:pt idx="128">
                  <c:v>2746</c:v>
                </c:pt>
                <c:pt idx="129">
                  <c:v>2748</c:v>
                </c:pt>
                <c:pt idx="130">
                  <c:v>2749</c:v>
                </c:pt>
                <c:pt idx="131">
                  <c:v>2746</c:v>
                </c:pt>
                <c:pt idx="132">
                  <c:v>2753</c:v>
                </c:pt>
                <c:pt idx="133">
                  <c:v>2755</c:v>
                </c:pt>
                <c:pt idx="134">
                  <c:v>2756</c:v>
                </c:pt>
                <c:pt idx="135">
                  <c:v>2761</c:v>
                </c:pt>
                <c:pt idx="136">
                  <c:v>2763</c:v>
                </c:pt>
                <c:pt idx="137">
                  <c:v>2763</c:v>
                </c:pt>
                <c:pt idx="138">
                  <c:v>2768</c:v>
                </c:pt>
                <c:pt idx="139">
                  <c:v>2773</c:v>
                </c:pt>
                <c:pt idx="140">
                  <c:v>2771</c:v>
                </c:pt>
                <c:pt idx="141">
                  <c:v>2776</c:v>
                </c:pt>
                <c:pt idx="142">
                  <c:v>2784</c:v>
                </c:pt>
                <c:pt idx="143">
                  <c:v>2796</c:v>
                </c:pt>
                <c:pt idx="144">
                  <c:v>2801</c:v>
                </c:pt>
                <c:pt idx="145">
                  <c:v>2808</c:v>
                </c:pt>
                <c:pt idx="146">
                  <c:v>2811</c:v>
                </c:pt>
                <c:pt idx="147">
                  <c:v>2815</c:v>
                </c:pt>
                <c:pt idx="148">
                  <c:v>2822</c:v>
                </c:pt>
                <c:pt idx="149">
                  <c:v>2827</c:v>
                </c:pt>
                <c:pt idx="150">
                  <c:v>2833</c:v>
                </c:pt>
                <c:pt idx="151">
                  <c:v>2839</c:v>
                </c:pt>
                <c:pt idx="152">
                  <c:v>2847</c:v>
                </c:pt>
                <c:pt idx="153">
                  <c:v>2852</c:v>
                </c:pt>
                <c:pt idx="154">
                  <c:v>2852</c:v>
                </c:pt>
                <c:pt idx="155">
                  <c:v>2856</c:v>
                </c:pt>
                <c:pt idx="156">
                  <c:v>2860</c:v>
                </c:pt>
                <c:pt idx="157">
                  <c:v>2856</c:v>
                </c:pt>
                <c:pt idx="158">
                  <c:v>2857</c:v>
                </c:pt>
                <c:pt idx="159">
                  <c:v>2859</c:v>
                </c:pt>
                <c:pt idx="160">
                  <c:v>2860</c:v>
                </c:pt>
                <c:pt idx="161">
                  <c:v>2864</c:v>
                </c:pt>
                <c:pt idx="162">
                  <c:v>2870</c:v>
                </c:pt>
                <c:pt idx="163">
                  <c:v>2872</c:v>
                </c:pt>
                <c:pt idx="164">
                  <c:v>2875</c:v>
                </c:pt>
                <c:pt idx="165">
                  <c:v>2883</c:v>
                </c:pt>
                <c:pt idx="166">
                  <c:v>2886</c:v>
                </c:pt>
                <c:pt idx="167">
                  <c:v>2891</c:v>
                </c:pt>
                <c:pt idx="168">
                  <c:v>2894</c:v>
                </c:pt>
                <c:pt idx="169">
                  <c:v>2904</c:v>
                </c:pt>
                <c:pt idx="170">
                  <c:v>2918</c:v>
                </c:pt>
                <c:pt idx="171">
                  <c:v>2930</c:v>
                </c:pt>
                <c:pt idx="172">
                  <c:v>2934</c:v>
                </c:pt>
                <c:pt idx="173">
                  <c:v>2939</c:v>
                </c:pt>
                <c:pt idx="174">
                  <c:v>2943</c:v>
                </c:pt>
                <c:pt idx="175">
                  <c:v>2945</c:v>
                </c:pt>
                <c:pt idx="176">
                  <c:v>2952</c:v>
                </c:pt>
                <c:pt idx="177">
                  <c:v>2952</c:v>
                </c:pt>
                <c:pt idx="178">
                  <c:v>2958</c:v>
                </c:pt>
                <c:pt idx="179">
                  <c:v>2964</c:v>
                </c:pt>
                <c:pt idx="180">
                  <c:v>2966</c:v>
                </c:pt>
                <c:pt idx="181">
                  <c:v>2972</c:v>
                </c:pt>
                <c:pt idx="182">
                  <c:v>2974</c:v>
                </c:pt>
                <c:pt idx="183">
                  <c:v>2974</c:v>
                </c:pt>
                <c:pt idx="184">
                  <c:v>2980</c:v>
                </c:pt>
                <c:pt idx="185">
                  <c:v>2987</c:v>
                </c:pt>
                <c:pt idx="186">
                  <c:v>2988</c:v>
                </c:pt>
                <c:pt idx="187">
                  <c:v>2990</c:v>
                </c:pt>
                <c:pt idx="188">
                  <c:v>2988</c:v>
                </c:pt>
                <c:pt idx="189">
                  <c:v>2985</c:v>
                </c:pt>
                <c:pt idx="190">
                  <c:v>2988</c:v>
                </c:pt>
                <c:pt idx="191">
                  <c:v>2989</c:v>
                </c:pt>
                <c:pt idx="192">
                  <c:v>2998</c:v>
                </c:pt>
                <c:pt idx="193">
                  <c:v>2999</c:v>
                </c:pt>
                <c:pt idx="194">
                  <c:v>3003</c:v>
                </c:pt>
                <c:pt idx="195">
                  <c:v>3003</c:v>
                </c:pt>
                <c:pt idx="196">
                  <c:v>3003</c:v>
                </c:pt>
                <c:pt idx="197">
                  <c:v>3003</c:v>
                </c:pt>
                <c:pt idx="198">
                  <c:v>2999</c:v>
                </c:pt>
                <c:pt idx="199">
                  <c:v>2999</c:v>
                </c:pt>
                <c:pt idx="200">
                  <c:v>3003</c:v>
                </c:pt>
                <c:pt idx="201">
                  <c:v>3010</c:v>
                </c:pt>
                <c:pt idx="202">
                  <c:v>3012</c:v>
                </c:pt>
                <c:pt idx="203">
                  <c:v>3014</c:v>
                </c:pt>
                <c:pt idx="204">
                  <c:v>3015</c:v>
                </c:pt>
                <c:pt idx="205">
                  <c:v>3013</c:v>
                </c:pt>
                <c:pt idx="206">
                  <c:v>3016</c:v>
                </c:pt>
                <c:pt idx="207">
                  <c:v>3018</c:v>
                </c:pt>
                <c:pt idx="208">
                  <c:v>3023</c:v>
                </c:pt>
                <c:pt idx="209">
                  <c:v>3024</c:v>
                </c:pt>
                <c:pt idx="210">
                  <c:v>3028</c:v>
                </c:pt>
                <c:pt idx="211">
                  <c:v>3034</c:v>
                </c:pt>
                <c:pt idx="212">
                  <c:v>3034</c:v>
                </c:pt>
                <c:pt idx="213">
                  <c:v>3038</c:v>
                </c:pt>
                <c:pt idx="214">
                  <c:v>3039</c:v>
                </c:pt>
                <c:pt idx="215">
                  <c:v>3031</c:v>
                </c:pt>
                <c:pt idx="216">
                  <c:v>3030</c:v>
                </c:pt>
                <c:pt idx="217">
                  <c:v>3033</c:v>
                </c:pt>
                <c:pt idx="218">
                  <c:v>3026</c:v>
                </c:pt>
                <c:pt idx="219">
                  <c:v>3026</c:v>
                </c:pt>
                <c:pt idx="220">
                  <c:v>3020</c:v>
                </c:pt>
                <c:pt idx="221">
                  <c:v>3011</c:v>
                </c:pt>
                <c:pt idx="222">
                  <c:v>3006</c:v>
                </c:pt>
                <c:pt idx="223">
                  <c:v>2996</c:v>
                </c:pt>
                <c:pt idx="224">
                  <c:v>2989</c:v>
                </c:pt>
                <c:pt idx="225">
                  <c:v>2983</c:v>
                </c:pt>
                <c:pt idx="226">
                  <c:v>2974</c:v>
                </c:pt>
                <c:pt idx="227">
                  <c:v>2976</c:v>
                </c:pt>
                <c:pt idx="228">
                  <c:v>2968</c:v>
                </c:pt>
                <c:pt idx="229">
                  <c:v>2964</c:v>
                </c:pt>
                <c:pt idx="230">
                  <c:v>2958</c:v>
                </c:pt>
                <c:pt idx="231">
                  <c:v>2956</c:v>
                </c:pt>
                <c:pt idx="232">
                  <c:v>2953</c:v>
                </c:pt>
                <c:pt idx="233">
                  <c:v>2955</c:v>
                </c:pt>
                <c:pt idx="234">
                  <c:v>2958</c:v>
                </c:pt>
                <c:pt idx="235">
                  <c:v>2958</c:v>
                </c:pt>
                <c:pt idx="236">
                  <c:v>2961</c:v>
                </c:pt>
                <c:pt idx="237">
                  <c:v>2958</c:v>
                </c:pt>
                <c:pt idx="238">
                  <c:v>2958</c:v>
                </c:pt>
                <c:pt idx="239">
                  <c:v>2956</c:v>
                </c:pt>
                <c:pt idx="240">
                  <c:v>2951</c:v>
                </c:pt>
                <c:pt idx="241">
                  <c:v>2944</c:v>
                </c:pt>
                <c:pt idx="242">
                  <c:v>2949</c:v>
                </c:pt>
                <c:pt idx="243">
                  <c:v>2952</c:v>
                </c:pt>
                <c:pt idx="244">
                  <c:v>2950</c:v>
                </c:pt>
                <c:pt idx="245">
                  <c:v>2952</c:v>
                </c:pt>
                <c:pt idx="246">
                  <c:v>2953</c:v>
                </c:pt>
                <c:pt idx="247">
                  <c:v>2956</c:v>
                </c:pt>
                <c:pt idx="248">
                  <c:v>2959</c:v>
                </c:pt>
                <c:pt idx="249">
                  <c:v>2963</c:v>
                </c:pt>
                <c:pt idx="250">
                  <c:v>2966</c:v>
                </c:pt>
                <c:pt idx="251">
                  <c:v>2967</c:v>
                </c:pt>
                <c:pt idx="252">
                  <c:v>2970</c:v>
                </c:pt>
                <c:pt idx="253">
                  <c:v>2973</c:v>
                </c:pt>
                <c:pt idx="254">
                  <c:v>2972</c:v>
                </c:pt>
                <c:pt idx="255">
                  <c:v>2968</c:v>
                </c:pt>
                <c:pt idx="256">
                  <c:v>2966</c:v>
                </c:pt>
                <c:pt idx="257">
                  <c:v>2964</c:v>
                </c:pt>
                <c:pt idx="258">
                  <c:v>2959</c:v>
                </c:pt>
                <c:pt idx="259">
                  <c:v>2956</c:v>
                </c:pt>
                <c:pt idx="260">
                  <c:v>2953</c:v>
                </c:pt>
                <c:pt idx="261">
                  <c:v>2948</c:v>
                </c:pt>
                <c:pt idx="262">
                  <c:v>2947</c:v>
                </c:pt>
                <c:pt idx="263">
                  <c:v>2951</c:v>
                </c:pt>
                <c:pt idx="264">
                  <c:v>2955</c:v>
                </c:pt>
                <c:pt idx="265">
                  <c:v>2960</c:v>
                </c:pt>
                <c:pt idx="266">
                  <c:v>2963</c:v>
                </c:pt>
                <c:pt idx="267">
                  <c:v>2963</c:v>
                </c:pt>
                <c:pt idx="268">
                  <c:v>2969</c:v>
                </c:pt>
                <c:pt idx="269">
                  <c:v>2971</c:v>
                </c:pt>
                <c:pt idx="270">
                  <c:v>2971</c:v>
                </c:pt>
                <c:pt idx="271">
                  <c:v>2975</c:v>
                </c:pt>
                <c:pt idx="272">
                  <c:v>2972</c:v>
                </c:pt>
                <c:pt idx="273">
                  <c:v>2974</c:v>
                </c:pt>
                <c:pt idx="274">
                  <c:v>2976</c:v>
                </c:pt>
                <c:pt idx="275">
                  <c:v>2970</c:v>
                </c:pt>
                <c:pt idx="276">
                  <c:v>2972</c:v>
                </c:pt>
                <c:pt idx="277">
                  <c:v>2969</c:v>
                </c:pt>
                <c:pt idx="278">
                  <c:v>2966</c:v>
                </c:pt>
                <c:pt idx="279">
                  <c:v>2968</c:v>
                </c:pt>
                <c:pt idx="280">
                  <c:v>2971</c:v>
                </c:pt>
                <c:pt idx="281">
                  <c:v>2971</c:v>
                </c:pt>
                <c:pt idx="282">
                  <c:v>2975</c:v>
                </c:pt>
                <c:pt idx="283">
                  <c:v>2979</c:v>
                </c:pt>
                <c:pt idx="284">
                  <c:v>2983</c:v>
                </c:pt>
                <c:pt idx="285">
                  <c:v>2988</c:v>
                </c:pt>
                <c:pt idx="286">
                  <c:v>2987</c:v>
                </c:pt>
                <c:pt idx="287">
                  <c:v>2989</c:v>
                </c:pt>
                <c:pt idx="288">
                  <c:v>2986</c:v>
                </c:pt>
                <c:pt idx="289">
                  <c:v>2984</c:v>
                </c:pt>
                <c:pt idx="290">
                  <c:v>2984</c:v>
                </c:pt>
                <c:pt idx="291">
                  <c:v>2989</c:v>
                </c:pt>
                <c:pt idx="292">
                  <c:v>2992</c:v>
                </c:pt>
                <c:pt idx="293">
                  <c:v>2996</c:v>
                </c:pt>
                <c:pt idx="294">
                  <c:v>3002</c:v>
                </c:pt>
                <c:pt idx="295">
                  <c:v>3002</c:v>
                </c:pt>
                <c:pt idx="296">
                  <c:v>3007</c:v>
                </c:pt>
                <c:pt idx="297">
                  <c:v>3014</c:v>
                </c:pt>
                <c:pt idx="298">
                  <c:v>3016</c:v>
                </c:pt>
                <c:pt idx="299">
                  <c:v>3027</c:v>
                </c:pt>
                <c:pt idx="300">
                  <c:v>3037</c:v>
                </c:pt>
                <c:pt idx="301">
                  <c:v>3043</c:v>
                </c:pt>
                <c:pt idx="302">
                  <c:v>3052</c:v>
                </c:pt>
                <c:pt idx="303">
                  <c:v>3061</c:v>
                </c:pt>
                <c:pt idx="304">
                  <c:v>3068</c:v>
                </c:pt>
                <c:pt idx="305">
                  <c:v>3078</c:v>
                </c:pt>
                <c:pt idx="306">
                  <c:v>3089</c:v>
                </c:pt>
                <c:pt idx="307">
                  <c:v>3095</c:v>
                </c:pt>
                <c:pt idx="308">
                  <c:v>3105</c:v>
                </c:pt>
                <c:pt idx="309">
                  <c:v>3111</c:v>
                </c:pt>
                <c:pt idx="310">
                  <c:v>3120</c:v>
                </c:pt>
                <c:pt idx="311">
                  <c:v>3130</c:v>
                </c:pt>
                <c:pt idx="312">
                  <c:v>3134</c:v>
                </c:pt>
                <c:pt idx="313">
                  <c:v>3146</c:v>
                </c:pt>
                <c:pt idx="314">
                  <c:v>3159</c:v>
                </c:pt>
                <c:pt idx="315">
                  <c:v>3166</c:v>
                </c:pt>
                <c:pt idx="316">
                  <c:v>3171</c:v>
                </c:pt>
              </c:numCache>
            </c:numRef>
          </c:val>
          <c:smooth val="0"/>
          <c:extLst>
            <c:ext xmlns:c16="http://schemas.microsoft.com/office/drawing/2014/chart" uri="{C3380CC4-5D6E-409C-BE32-E72D297353CC}">
              <c16:uniqueId val="{00000001-7970-4412-84FD-FC7380C3039C}"/>
            </c:ext>
          </c:extLst>
        </c:ser>
        <c:dLbls>
          <c:showLegendKey val="0"/>
          <c:showVal val="0"/>
          <c:showCatName val="0"/>
          <c:showSerName val="0"/>
          <c:showPercent val="0"/>
          <c:showBubbleSize val="0"/>
        </c:dLbls>
        <c:marker val="1"/>
        <c:smooth val="0"/>
        <c:axId val="237420960"/>
        <c:axId val="237421352"/>
      </c:lineChart>
      <c:catAx>
        <c:axId val="237420960"/>
        <c:scaling>
          <c:orientation val="minMax"/>
        </c:scaling>
        <c:delete val="0"/>
        <c:axPos val="b"/>
        <c:numFmt formatCode="[$-409]mmm\ yy;@" sourceLinked="0"/>
        <c:majorTickMark val="out"/>
        <c:minorTickMark val="none"/>
        <c:tickLblPos val="nextTo"/>
        <c:txPr>
          <a:bodyPr rot="-2400000" vert="horz"/>
          <a:lstStyle/>
          <a:p>
            <a:pPr>
              <a:defRPr/>
            </a:pPr>
            <a:endParaRPr lang="en-US"/>
          </a:p>
        </c:txPr>
        <c:crossAx val="237421352"/>
        <c:crossesAt val="0"/>
        <c:auto val="0"/>
        <c:lblAlgn val="ctr"/>
        <c:lblOffset val="80"/>
        <c:tickLblSkip val="12"/>
        <c:tickMarkSkip val="12"/>
        <c:noMultiLvlLbl val="0"/>
      </c:catAx>
      <c:valAx>
        <c:axId val="237421352"/>
        <c:scaling>
          <c:orientation val="minMax"/>
          <c:max val="3200"/>
          <c:min val="2000"/>
        </c:scaling>
        <c:delete val="0"/>
        <c:axPos val="l"/>
        <c:numFmt formatCode="#,##0" sourceLinked="0"/>
        <c:majorTickMark val="out"/>
        <c:minorTickMark val="none"/>
        <c:tickLblPos val="nextTo"/>
        <c:txPr>
          <a:bodyPr rot="0" vert="horz"/>
          <a:lstStyle/>
          <a:p>
            <a:pPr>
              <a:defRPr/>
            </a:pPr>
            <a:endParaRPr lang="en-US"/>
          </a:p>
        </c:txPr>
        <c:crossAx val="237420960"/>
        <c:crosses val="autoZero"/>
        <c:crossBetween val="between"/>
        <c:minorUnit val="1"/>
      </c:valAx>
      <c:valAx>
        <c:axId val="237425272"/>
        <c:scaling>
          <c:orientation val="minMax"/>
          <c:max val="1"/>
        </c:scaling>
        <c:delete val="0"/>
        <c:axPos val="r"/>
        <c:numFmt formatCode="General" sourceLinked="1"/>
        <c:majorTickMark val="none"/>
        <c:minorTickMark val="none"/>
        <c:tickLblPos val="none"/>
        <c:spPr>
          <a:ln>
            <a:noFill/>
          </a:ln>
        </c:spPr>
        <c:crossAx val="237422528"/>
        <c:crosses val="max"/>
        <c:crossBetween val="between"/>
      </c:valAx>
      <c:catAx>
        <c:axId val="237422528"/>
        <c:scaling>
          <c:orientation val="minMax"/>
        </c:scaling>
        <c:delete val="1"/>
        <c:axPos val="b"/>
        <c:numFmt formatCode="mmm\-yy" sourceLinked="1"/>
        <c:majorTickMark val="out"/>
        <c:minorTickMark val="none"/>
        <c:tickLblPos val="nextTo"/>
        <c:crossAx val="237425272"/>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804E-2"/>
          <c:y val="6.02447926931933E-2"/>
          <c:w val="0.89507743409072604"/>
          <c:h val="0.77781604687105399"/>
        </c:manualLayout>
      </c:layout>
      <c:barChart>
        <c:barDir val="col"/>
        <c:grouping val="clustered"/>
        <c:varyColors val="0"/>
        <c:ser>
          <c:idx val="1"/>
          <c:order val="0"/>
          <c:tx>
            <c:strRef>
              <c:f>Sheet1!$B$1</c:f>
              <c:strCache>
                <c:ptCount val="1"/>
                <c:pt idx="0">
                  <c:v>% Chg, Miles Driven</c:v>
                </c:pt>
              </c:strCache>
            </c:strRef>
          </c:tx>
          <c:spPr>
            <a:solidFill>
              <a:schemeClr val="accent1"/>
            </a:solidFill>
            <a:ln>
              <a:solidFill>
                <a:schemeClr val="accent1"/>
              </a:solidFill>
            </a:ln>
          </c:spPr>
          <c:invertIfNegative val="0"/>
          <c:dLbls>
            <c:dLbl>
              <c:idx val="0"/>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9936-4997-9B74-ED1A878592BB}"/>
                </c:ext>
              </c:extLst>
            </c:dLbl>
            <c:dLbl>
              <c:idx val="4"/>
              <c:spPr>
                <a:noFill/>
                <a:ln>
                  <a:noFill/>
                </a:ln>
                <a:effectLst/>
              </c:spPr>
              <c:txPr>
                <a:bodyPr wrap="square" lIns="38100" tIns="19050" rIns="38100" bIns="19050" anchor="ctr" anchorCtr="0">
                  <a:spAutoFit/>
                </a:bodyPr>
                <a:lstStyle/>
                <a:p>
                  <a:pPr algn="ctr">
                    <a:defRPr lang="en-US"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936-4997-9B74-ED1A878592BB}"/>
                </c:ext>
              </c:extLst>
            </c:dLbl>
            <c:spPr>
              <a:noFill/>
              <a:ln>
                <a:noFill/>
              </a:ln>
              <a:effectLst/>
            </c:spPr>
            <c:txPr>
              <a:bodyPr wrap="square" lIns="38100" tIns="19050" rIns="38100" bIns="19050" anchor="ctr">
                <a:spAutoFit/>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Sheet1!$A$2:$A$18</c:f>
              <c:numCache>
                <c:formatCode>General</c:formatCode>
                <c:ptCount val="17"/>
                <c:pt idx="0" formatCode="0">
                  <c:v>2000</c:v>
                </c:pt>
                <c:pt idx="2" formatCode="0">
                  <c:v>2002</c:v>
                </c:pt>
                <c:pt idx="4" formatCode="0">
                  <c:v>2004</c:v>
                </c:pt>
                <c:pt idx="6" formatCode="0">
                  <c:v>2006</c:v>
                </c:pt>
                <c:pt idx="8" formatCode="0">
                  <c:v>2008</c:v>
                </c:pt>
                <c:pt idx="10" formatCode="0">
                  <c:v>2010</c:v>
                </c:pt>
                <c:pt idx="12" formatCode="0">
                  <c:v>2012</c:v>
                </c:pt>
                <c:pt idx="14" formatCode="0">
                  <c:v>2014</c:v>
                </c:pt>
                <c:pt idx="16" formatCode="0">
                  <c:v>2016</c:v>
                </c:pt>
              </c:numCache>
            </c:numRef>
          </c:cat>
          <c:val>
            <c:numRef>
              <c:f>Sheet1!$B$2:$B$18</c:f>
              <c:numCache>
                <c:formatCode>0.0%</c:formatCode>
                <c:ptCount val="17"/>
                <c:pt idx="0">
                  <c:v>2.462686567164174E-2</c:v>
                </c:pt>
                <c:pt idx="1">
                  <c:v>1.8208302986161717E-2</c:v>
                </c:pt>
                <c:pt idx="2">
                  <c:v>2.1459227467811148E-2</c:v>
                </c:pt>
                <c:pt idx="3">
                  <c:v>1.225490196078427E-2</c:v>
                </c:pt>
                <c:pt idx="4">
                  <c:v>2.5250778277412733E-2</c:v>
                </c:pt>
                <c:pt idx="5">
                  <c:v>8.4345479082321706E-3</c:v>
                </c:pt>
                <c:pt idx="6">
                  <c:v>8.3640013382402234E-3</c:v>
                </c:pt>
                <c:pt idx="7">
                  <c:v>5.6403450564035396E-3</c:v>
                </c:pt>
                <c:pt idx="8">
                  <c:v>-1.8145826459914249E-2</c:v>
                </c:pt>
                <c:pt idx="9">
                  <c:v>-6.7204301075268758E-3</c:v>
                </c:pt>
                <c:pt idx="10">
                  <c:v>3.721244925575018E-3</c:v>
                </c:pt>
                <c:pt idx="11">
                  <c:v>-5.3926525109537771E-3</c:v>
                </c:pt>
                <c:pt idx="12">
                  <c:v>6.4384954252796334E-3</c:v>
                </c:pt>
                <c:pt idx="13">
                  <c:v>6.3973063973064015E-3</c:v>
                </c:pt>
                <c:pt idx="14">
                  <c:v>1.271328203412514E-2</c:v>
                </c:pt>
                <c:pt idx="15">
                  <c:v>3.4027089527585153E-2</c:v>
                </c:pt>
                <c:pt idx="16">
                  <c:v>3.3572359843546229E-2</c:v>
                </c:pt>
              </c:numCache>
            </c:numRef>
          </c:val>
          <c:extLst>
            <c:ext xmlns:c16="http://schemas.microsoft.com/office/drawing/2014/chart" uri="{C3380CC4-5D6E-409C-BE32-E72D297353CC}">
              <c16:uniqueId val="{00000002-9936-4997-9B74-ED1A878592BB}"/>
            </c:ext>
          </c:extLst>
        </c:ser>
        <c:dLbls>
          <c:showLegendKey val="0"/>
          <c:showVal val="0"/>
          <c:showCatName val="0"/>
          <c:showSerName val="0"/>
          <c:showPercent val="0"/>
          <c:showBubbleSize val="0"/>
        </c:dLbls>
        <c:gapWidth val="25"/>
        <c:axId val="468574616"/>
        <c:axId val="468582456"/>
      </c:barChart>
      <c:valAx>
        <c:axId val="468582456"/>
        <c:scaling>
          <c:orientation val="minMax"/>
          <c:max val="4.0000000000000008E-2"/>
          <c:min val="-2.5000000000000005E-2"/>
        </c:scaling>
        <c:delete val="0"/>
        <c:axPos val="r"/>
        <c:numFmt formatCode="0.0%" sourceLinked="1"/>
        <c:majorTickMark val="out"/>
        <c:minorTickMark val="none"/>
        <c:tickLblPos val="low"/>
        <c:spPr>
          <a:ln>
            <a:noFill/>
          </a:ln>
        </c:spPr>
        <c:crossAx val="468574616"/>
        <c:crosses val="max"/>
        <c:crossBetween val="between"/>
      </c:valAx>
      <c:catAx>
        <c:axId val="468574616"/>
        <c:scaling>
          <c:orientation val="minMax"/>
        </c:scaling>
        <c:delete val="0"/>
        <c:axPos val="b"/>
        <c:numFmt formatCode="0" sourceLinked="1"/>
        <c:majorTickMark val="none"/>
        <c:minorTickMark val="none"/>
        <c:tickLblPos val="low"/>
        <c:crossAx val="468582456"/>
        <c:crosses val="autoZero"/>
        <c:auto val="0"/>
        <c:lblAlgn val="ctr"/>
        <c:lblOffset val="100"/>
        <c:noMultiLvlLbl val="0"/>
      </c:catAx>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31343283582103E-2"/>
          <c:y val="1.51057401812689E-2"/>
          <c:w val="0.907462686567164"/>
          <c:h val="0.91842900302114805"/>
        </c:manualLayout>
      </c:layout>
      <c:doughnutChart>
        <c:varyColors val="1"/>
        <c:ser>
          <c:idx val="0"/>
          <c:order val="0"/>
          <c:tx>
            <c:strRef>
              <c:f>Sheet1!$A$2</c:f>
              <c:strCache>
                <c:ptCount val="1"/>
              </c:strCache>
            </c:strRef>
          </c:tx>
          <c:dPt>
            <c:idx val="0"/>
            <c:bubble3D val="0"/>
            <c:extLst>
              <c:ext xmlns:c16="http://schemas.microsoft.com/office/drawing/2014/chart" uri="{C3380CC4-5D6E-409C-BE32-E72D297353CC}">
                <c16:uniqueId val="{00000000-9032-40DA-8E31-70C2FB559C65}"/>
              </c:ext>
            </c:extLst>
          </c:dPt>
          <c:dPt>
            <c:idx val="1"/>
            <c:bubble3D val="0"/>
            <c:extLst>
              <c:ext xmlns:c16="http://schemas.microsoft.com/office/drawing/2014/chart" uri="{C3380CC4-5D6E-409C-BE32-E72D297353CC}">
                <c16:uniqueId val="{00000001-9032-40DA-8E31-70C2FB559C65}"/>
              </c:ext>
            </c:extLst>
          </c:dPt>
          <c:dPt>
            <c:idx val="2"/>
            <c:bubble3D val="0"/>
            <c:extLst>
              <c:ext xmlns:c16="http://schemas.microsoft.com/office/drawing/2014/chart" uri="{C3380CC4-5D6E-409C-BE32-E72D297353CC}">
                <c16:uniqueId val="{00000002-9032-40DA-8E31-70C2FB559C65}"/>
              </c:ext>
            </c:extLst>
          </c:dPt>
          <c:dPt>
            <c:idx val="3"/>
            <c:bubble3D val="0"/>
            <c:extLst>
              <c:ext xmlns:c16="http://schemas.microsoft.com/office/drawing/2014/chart" uri="{C3380CC4-5D6E-409C-BE32-E72D297353CC}">
                <c16:uniqueId val="{00000004-9032-40DA-8E31-70C2FB559C65}"/>
              </c:ext>
            </c:extLst>
          </c:dPt>
          <c:dPt>
            <c:idx val="4"/>
            <c:bubble3D val="0"/>
            <c:extLst>
              <c:ext xmlns:c16="http://schemas.microsoft.com/office/drawing/2014/chart" uri="{C3380CC4-5D6E-409C-BE32-E72D297353CC}">
                <c16:uniqueId val="{00000003-9032-40DA-8E31-70C2FB559C65}"/>
              </c:ext>
            </c:extLst>
          </c:dPt>
          <c:dPt>
            <c:idx val="5"/>
            <c:bubble3D val="0"/>
            <c:extLst>
              <c:ext xmlns:c16="http://schemas.microsoft.com/office/drawing/2014/chart" uri="{C3380CC4-5D6E-409C-BE32-E72D297353CC}">
                <c16:uniqueId val="{00000005-9032-40DA-8E31-70C2FB559C65}"/>
              </c:ext>
            </c:extLst>
          </c:dPt>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Sheet1!$B$1:$E$1</c:f>
              <c:strCache>
                <c:ptCount val="4"/>
                <c:pt idx="0">
                  <c:v>Bonds</c:v>
                </c:pt>
                <c:pt idx="1">
                  <c:v>Stocks</c:v>
                </c:pt>
                <c:pt idx="2">
                  <c:v>Cash, Cash Equiv. &amp; ST Investments</c:v>
                </c:pt>
                <c:pt idx="3">
                  <c:v>All Other</c:v>
                </c:pt>
              </c:strCache>
            </c:strRef>
          </c:cat>
          <c:val>
            <c:numRef>
              <c:f>Sheet1!$B$2:$E$2</c:f>
              <c:numCache>
                <c:formatCode>0%</c:formatCode>
                <c:ptCount val="4"/>
                <c:pt idx="0">
                  <c:v>0.68</c:v>
                </c:pt>
                <c:pt idx="1">
                  <c:v>0.18</c:v>
                </c:pt>
                <c:pt idx="2">
                  <c:v>0.06</c:v>
                </c:pt>
                <c:pt idx="3">
                  <c:v>0.08</c:v>
                </c:pt>
              </c:numCache>
            </c:numRef>
          </c:val>
          <c:extLst>
            <c:ext xmlns:c16="http://schemas.microsoft.com/office/drawing/2014/chart" uri="{C3380CC4-5D6E-409C-BE32-E72D297353CC}">
              <c16:uniqueId val="{00000006-9032-40DA-8E31-70C2FB559C65}"/>
            </c:ext>
          </c:extLst>
        </c:ser>
        <c:dLbls>
          <c:showLegendKey val="0"/>
          <c:showVal val="0"/>
          <c:showCatName val="0"/>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307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Sheet1!$A$2:$A$42</c:f>
              <c:strCache>
                <c:ptCount val="41"/>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strCache>
            </c:strRef>
          </c:cat>
          <c:val>
            <c:numRef>
              <c:f>Sheet1!$B$2:$B$42</c:f>
              <c:numCache>
                <c:formatCode>#,##0</c:formatCode>
                <c:ptCount val="41"/>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pt idx="40">
                  <c:v>3159</c:v>
                </c:pt>
              </c:numCache>
            </c:numRef>
          </c:val>
          <c:smooth val="0"/>
          <c:extLst>
            <c:ext xmlns:c16="http://schemas.microsoft.com/office/drawing/2014/chart" uri="{C3380CC4-5D6E-409C-BE32-E72D297353CC}">
              <c16:uniqueId val="{00000000-B598-444F-B40F-5560093E5937}"/>
            </c:ext>
          </c:extLst>
        </c:ser>
        <c:dLbls>
          <c:showLegendKey val="0"/>
          <c:showVal val="0"/>
          <c:showCatName val="0"/>
          <c:showSerName val="0"/>
          <c:showPercent val="0"/>
          <c:showBubbleSize val="0"/>
        </c:dLbls>
        <c:marker val="1"/>
        <c:smooth val="0"/>
        <c:axId val="237419784"/>
        <c:axId val="237419000"/>
      </c:lineChart>
      <c:lineChart>
        <c:grouping val="standard"/>
        <c:varyColors val="0"/>
        <c:ser>
          <c:idx val="0"/>
          <c:order val="1"/>
          <c:tx>
            <c:strRef>
              <c:f>Sheet1!$C$1</c:f>
              <c:strCache>
                <c:ptCount val="1"/>
                <c:pt idx="0">
                  <c:v>Collision Claim Frequency (right axis)</c:v>
                </c:pt>
              </c:strCache>
            </c:strRef>
          </c:tx>
          <c:spPr>
            <a:ln w="31750"/>
          </c:spPr>
          <c:marker>
            <c:symbol val="none"/>
          </c:marker>
          <c:cat>
            <c:strRef>
              <c:f>Sheet1!$A$2:$A$42</c:f>
              <c:strCache>
                <c:ptCount val="41"/>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strCache>
            </c:strRef>
          </c:cat>
          <c:val>
            <c:numRef>
              <c:f>Sheet1!$C$2:$C$42</c:f>
              <c:numCache>
                <c:formatCode>General</c:formatCode>
                <c:ptCount val="41"/>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5.56</c:v>
                </c:pt>
                <c:pt idx="29">
                  <c:v>5.59</c:v>
                </c:pt>
                <c:pt idx="30">
                  <c:v>5.62</c:v>
                </c:pt>
                <c:pt idx="31">
                  <c:v>5.66</c:v>
                </c:pt>
                <c:pt idx="32">
                  <c:v>5.79</c:v>
                </c:pt>
                <c:pt idx="33">
                  <c:v>5.85</c:v>
                </c:pt>
                <c:pt idx="34">
                  <c:v>5.88</c:v>
                </c:pt>
                <c:pt idx="35">
                  <c:v>5.91</c:v>
                </c:pt>
                <c:pt idx="36">
                  <c:v>5.89</c:v>
                </c:pt>
                <c:pt idx="37">
                  <c:v>5.92</c:v>
                </c:pt>
                <c:pt idx="38">
                  <c:v>5.94</c:v>
                </c:pt>
                <c:pt idx="39">
                  <c:v>5.96</c:v>
                </c:pt>
                <c:pt idx="40">
                  <c:v>5.95</c:v>
                </c:pt>
              </c:numCache>
            </c:numRef>
          </c:val>
          <c:smooth val="0"/>
          <c:extLst>
            <c:ext xmlns:c16="http://schemas.microsoft.com/office/drawing/2014/chart" uri="{C3380CC4-5D6E-409C-BE32-E72D297353CC}">
              <c16:uniqueId val="{00000001-B598-444F-B40F-5560093E5937}"/>
            </c:ext>
          </c:extLst>
        </c:ser>
        <c:dLbls>
          <c:showLegendKey val="0"/>
          <c:showVal val="0"/>
          <c:showCatName val="0"/>
          <c:showSerName val="0"/>
          <c:showPercent val="0"/>
          <c:showBubbleSize val="0"/>
        </c:dLbls>
        <c:marker val="1"/>
        <c:smooth val="0"/>
        <c:axId val="237419392"/>
        <c:axId val="237420568"/>
      </c:lineChart>
      <c:catAx>
        <c:axId val="23741978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37419000"/>
        <c:crossesAt val="0"/>
        <c:auto val="0"/>
        <c:lblAlgn val="ctr"/>
        <c:lblOffset val="100"/>
        <c:tickLblSkip val="2"/>
        <c:tickMarkSkip val="1"/>
        <c:noMultiLvlLbl val="0"/>
      </c:catAx>
      <c:valAx>
        <c:axId val="237419000"/>
        <c:scaling>
          <c:orientation val="minMax"/>
        </c:scaling>
        <c:delete val="0"/>
        <c:axPos val="l"/>
        <c:numFmt formatCode="#,##0" sourceLinked="0"/>
        <c:majorTickMark val="out"/>
        <c:minorTickMark val="none"/>
        <c:tickLblPos val="nextTo"/>
        <c:txPr>
          <a:bodyPr rot="0" vert="horz"/>
          <a:lstStyle/>
          <a:p>
            <a:pPr>
              <a:defRPr/>
            </a:pPr>
            <a:endParaRPr lang="en-US"/>
          </a:p>
        </c:txPr>
        <c:crossAx val="237419784"/>
        <c:crosses val="autoZero"/>
        <c:crossBetween val="between"/>
        <c:minorUnit val="1"/>
      </c:valAx>
      <c:catAx>
        <c:axId val="237419392"/>
        <c:scaling>
          <c:orientation val="minMax"/>
        </c:scaling>
        <c:delete val="1"/>
        <c:axPos val="b"/>
        <c:numFmt formatCode="General" sourceLinked="1"/>
        <c:majorTickMark val="out"/>
        <c:minorTickMark val="none"/>
        <c:tickLblPos val="nextTo"/>
        <c:crossAx val="237420568"/>
        <c:crossesAt val="5.5"/>
        <c:auto val="0"/>
        <c:lblAlgn val="ctr"/>
        <c:lblOffset val="100"/>
        <c:noMultiLvlLbl val="0"/>
      </c:catAx>
      <c:valAx>
        <c:axId val="237420568"/>
        <c:scaling>
          <c:orientation val="minMax"/>
          <c:max val="6"/>
          <c:min val="5.5"/>
        </c:scaling>
        <c:delete val="0"/>
        <c:axPos val="r"/>
        <c:numFmt formatCode="0.0" sourceLinked="0"/>
        <c:majorTickMark val="out"/>
        <c:minorTickMark val="none"/>
        <c:tickLblPos val="nextTo"/>
        <c:txPr>
          <a:bodyPr rot="0" vert="horz"/>
          <a:lstStyle/>
          <a:p>
            <a:pPr>
              <a:defRPr/>
            </a:pPr>
            <a:endParaRPr lang="en-US"/>
          </a:p>
        </c:txPr>
        <c:crossAx val="237419392"/>
        <c:crosses val="max"/>
        <c:crossBetween val="between"/>
        <c:majorUnit val="0.1"/>
      </c:valAx>
    </c:plotArea>
    <c:legend>
      <c:legendPos val="b"/>
      <c:layout>
        <c:manualLayout>
          <c:xMode val="edge"/>
          <c:yMode val="edge"/>
          <c:x val="0.38450670684707999"/>
          <c:y val="3.6834026159047802E-2"/>
          <c:w val="0.45792674414220702"/>
          <c:h val="0.1288846931302040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307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c:ext xmlns:c16="http://schemas.microsoft.com/office/drawing/2014/chart" uri="{C3380CC4-5D6E-409C-BE32-E72D297353CC}">
              <c16:uniqueId val="{00000000-B25B-41E1-81CC-1C48ED531678}"/>
            </c:ext>
          </c:extLst>
        </c:ser>
        <c:dLbls>
          <c:showLegendKey val="0"/>
          <c:showVal val="0"/>
          <c:showCatName val="0"/>
          <c:showSerName val="0"/>
          <c:showPercent val="0"/>
          <c:showBubbleSize val="0"/>
        </c:dLbls>
        <c:marker val="1"/>
        <c:smooth val="0"/>
        <c:axId val="239427440"/>
        <c:axId val="239427832"/>
      </c:lineChart>
      <c:lineChart>
        <c:grouping val="standard"/>
        <c:varyColors val="0"/>
        <c:ser>
          <c:idx val="0"/>
          <c:order val="1"/>
          <c:tx>
            <c:strRef>
              <c:f>Sheet1!$C$1</c:f>
              <c:strCache>
                <c:ptCount val="1"/>
                <c:pt idx="0">
                  <c:v>Gas Prices (right axis)</c:v>
                </c:pt>
              </c:strCache>
            </c:strRef>
          </c:tx>
          <c:spPr>
            <a:ln w="31750"/>
          </c:spPr>
          <c:marker>
            <c:symbol val="none"/>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#,##0.00_);_(* \(#,##0.00\);_(* "-"??_);_(@_)</c:formatCode>
                <c:ptCount val="40"/>
                <c:pt idx="0">
                  <c:v>2.383</c:v>
                </c:pt>
                <c:pt idx="1">
                  <c:v>2.895</c:v>
                </c:pt>
                <c:pt idx="2">
                  <c:v>2.8879999999999999</c:v>
                </c:pt>
                <c:pt idx="3">
                  <c:v>2.3079999999999998</c:v>
                </c:pt>
                <c:pt idx="4">
                  <c:v>2.3980000000000001</c:v>
                </c:pt>
                <c:pt idx="5">
                  <c:v>3.0470000000000002</c:v>
                </c:pt>
                <c:pt idx="6">
                  <c:v>2.907</c:v>
                </c:pt>
                <c:pt idx="7">
                  <c:v>3.0089999999999999</c:v>
                </c:pt>
                <c:pt idx="8">
                  <c:v>3.1659999999999999</c:v>
                </c:pt>
                <c:pt idx="9">
                  <c:v>3.8319999999999999</c:v>
                </c:pt>
                <c:pt idx="10">
                  <c:v>3.89</c:v>
                </c:pt>
                <c:pt idx="11">
                  <c:v>2.3079999999999998</c:v>
                </c:pt>
                <c:pt idx="12">
                  <c:v>1.9470000000000001</c:v>
                </c:pt>
                <c:pt idx="13">
                  <c:v>2.391</c:v>
                </c:pt>
                <c:pt idx="14">
                  <c:v>2.6240000000000001</c:v>
                </c:pt>
                <c:pt idx="15">
                  <c:v>2.661</c:v>
                </c:pt>
                <c:pt idx="16">
                  <c:v>2.7690000000000001</c:v>
                </c:pt>
                <c:pt idx="17">
                  <c:v>2.8610000000000002</c:v>
                </c:pt>
                <c:pt idx="18">
                  <c:v>2.7749999999999999</c:v>
                </c:pt>
                <c:pt idx="19">
                  <c:v>2.9359999999999999</c:v>
                </c:pt>
                <c:pt idx="20">
                  <c:v>3.3279999999999998</c:v>
                </c:pt>
                <c:pt idx="21">
                  <c:v>3.8570000000000002</c:v>
                </c:pt>
                <c:pt idx="22">
                  <c:v>3.69</c:v>
                </c:pt>
                <c:pt idx="23">
                  <c:v>3.431</c:v>
                </c:pt>
                <c:pt idx="24">
                  <c:v>3.645</c:v>
                </c:pt>
                <c:pt idx="25">
                  <c:v>3.7949999999999999</c:v>
                </c:pt>
                <c:pt idx="26">
                  <c:v>3.7120000000000002</c:v>
                </c:pt>
                <c:pt idx="27">
                  <c:v>3.5750000000000002</c:v>
                </c:pt>
                <c:pt idx="28">
                  <c:v>3.6349999999999998</c:v>
                </c:pt>
                <c:pt idx="29">
                  <c:v>3.665</c:v>
                </c:pt>
                <c:pt idx="30">
                  <c:v>3.6360000000000001</c:v>
                </c:pt>
                <c:pt idx="31">
                  <c:v>3.3650000000000002</c:v>
                </c:pt>
                <c:pt idx="32">
                  <c:v>3.4870000000000001</c:v>
                </c:pt>
                <c:pt idx="33">
                  <c:v>3.7519999999999998</c:v>
                </c:pt>
                <c:pt idx="34">
                  <c:v>3.5720000000000001</c:v>
                </c:pt>
                <c:pt idx="35">
                  <c:v>2.9359999999999999</c:v>
                </c:pt>
                <c:pt idx="36">
                  <c:v>2.367</c:v>
                </c:pt>
                <c:pt idx="37">
                  <c:v>2.758</c:v>
                </c:pt>
                <c:pt idx="38">
                  <c:v>2.6920000000000002</c:v>
                </c:pt>
                <c:pt idx="39">
                  <c:v>2.2629999999999999</c:v>
                </c:pt>
              </c:numCache>
            </c:numRef>
          </c:val>
          <c:smooth val="0"/>
          <c:extLst>
            <c:ext xmlns:c16="http://schemas.microsoft.com/office/drawing/2014/chart" uri="{C3380CC4-5D6E-409C-BE32-E72D297353CC}">
              <c16:uniqueId val="{00000001-B25B-41E1-81CC-1C48ED531678}"/>
            </c:ext>
          </c:extLst>
        </c:ser>
        <c:dLbls>
          <c:showLegendKey val="0"/>
          <c:showVal val="0"/>
          <c:showCatName val="0"/>
          <c:showSerName val="0"/>
          <c:showPercent val="0"/>
          <c:showBubbleSize val="0"/>
        </c:dLbls>
        <c:marker val="1"/>
        <c:smooth val="0"/>
        <c:axId val="239430968"/>
        <c:axId val="239429008"/>
      </c:lineChart>
      <c:catAx>
        <c:axId val="23942744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39427832"/>
        <c:crossesAt val="0"/>
        <c:auto val="0"/>
        <c:lblAlgn val="ctr"/>
        <c:lblOffset val="100"/>
        <c:tickLblSkip val="2"/>
        <c:tickMarkSkip val="1"/>
        <c:noMultiLvlLbl val="0"/>
      </c:catAx>
      <c:valAx>
        <c:axId val="239427832"/>
        <c:scaling>
          <c:orientation val="minMax"/>
        </c:scaling>
        <c:delete val="0"/>
        <c:axPos val="l"/>
        <c:numFmt formatCode="#,##0" sourceLinked="0"/>
        <c:majorTickMark val="out"/>
        <c:minorTickMark val="none"/>
        <c:tickLblPos val="nextTo"/>
        <c:txPr>
          <a:bodyPr rot="0" vert="horz"/>
          <a:lstStyle/>
          <a:p>
            <a:pPr>
              <a:defRPr/>
            </a:pPr>
            <a:endParaRPr lang="en-US"/>
          </a:p>
        </c:txPr>
        <c:crossAx val="239427440"/>
        <c:crosses val="autoZero"/>
        <c:crossBetween val="between"/>
        <c:minorUnit val="1"/>
      </c:valAx>
      <c:catAx>
        <c:axId val="239430968"/>
        <c:scaling>
          <c:orientation val="minMax"/>
        </c:scaling>
        <c:delete val="1"/>
        <c:axPos val="b"/>
        <c:numFmt formatCode="General" sourceLinked="1"/>
        <c:majorTickMark val="out"/>
        <c:minorTickMark val="none"/>
        <c:tickLblPos val="nextTo"/>
        <c:crossAx val="239429008"/>
        <c:crossesAt val="5.5"/>
        <c:auto val="0"/>
        <c:lblAlgn val="ctr"/>
        <c:lblOffset val="100"/>
        <c:noMultiLvlLbl val="0"/>
      </c:catAx>
      <c:valAx>
        <c:axId val="239429008"/>
        <c:scaling>
          <c:orientation val="minMax"/>
          <c:max val="4.5"/>
          <c:min val="1.5"/>
        </c:scaling>
        <c:delete val="0"/>
        <c:axPos val="r"/>
        <c:numFmt formatCode="&quot;$&quot;#,##0.0" sourceLinked="0"/>
        <c:majorTickMark val="out"/>
        <c:minorTickMark val="none"/>
        <c:tickLblPos val="nextTo"/>
        <c:txPr>
          <a:bodyPr rot="0" vert="horz"/>
          <a:lstStyle/>
          <a:p>
            <a:pPr>
              <a:defRPr/>
            </a:pPr>
            <a:endParaRPr lang="en-US"/>
          </a:p>
        </c:txPr>
        <c:crossAx val="239430968"/>
        <c:crosses val="max"/>
        <c:crossBetween val="between"/>
        <c:majorUnit val="0.5"/>
      </c:valAx>
    </c:plotArea>
    <c:legend>
      <c:legendPos val="b"/>
      <c:layout>
        <c:manualLayout>
          <c:xMode val="edge"/>
          <c:yMode val="edge"/>
          <c:x val="0.36535552330318999"/>
          <c:y val="6.1104027052451403E-2"/>
          <c:w val="0.530880020197813"/>
          <c:h val="7.1243441008370795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196E-2"/>
          <c:y val="4.4584421621513201E-2"/>
          <c:w val="0.83805095442736"/>
          <c:h val="0.69902666785787204"/>
        </c:manualLayout>
      </c:layout>
      <c:lineChart>
        <c:grouping val="standard"/>
        <c:varyColors val="0"/>
        <c:ser>
          <c:idx val="1"/>
          <c:order val="0"/>
          <c:tx>
            <c:strRef>
              <c:f>Sheet1!$B$1</c:f>
              <c:strCache>
                <c:ptCount val="1"/>
                <c:pt idx="0">
                  <c:v>Miles Driven (left axis)</c:v>
                </c:pt>
              </c:strCache>
            </c:strRef>
          </c:tx>
          <c:spPr>
            <a:ln w="31750"/>
          </c:spPr>
          <c:marker>
            <c:symbol val="none"/>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c:ext xmlns:c16="http://schemas.microsoft.com/office/drawing/2014/chart" uri="{C3380CC4-5D6E-409C-BE32-E72D297353CC}">
              <c16:uniqueId val="{00000000-9920-444E-BFAE-3BE8FB3529B9}"/>
            </c:ext>
          </c:extLst>
        </c:ser>
        <c:dLbls>
          <c:showLegendKey val="0"/>
          <c:showVal val="0"/>
          <c:showCatName val="0"/>
          <c:showSerName val="0"/>
          <c:showPercent val="0"/>
          <c:showBubbleSize val="0"/>
        </c:dLbls>
        <c:marker val="1"/>
        <c:smooth val="0"/>
        <c:axId val="239430576"/>
        <c:axId val="239423520"/>
      </c:lineChart>
      <c:lineChart>
        <c:grouping val="standard"/>
        <c:varyColors val="0"/>
        <c:ser>
          <c:idx val="0"/>
          <c:order val="1"/>
          <c:tx>
            <c:strRef>
              <c:f>Sheet1!$C$1</c:f>
              <c:strCache>
                <c:ptCount val="1"/>
                <c:pt idx="0">
                  <c:v># Employed (right axis)</c:v>
                </c:pt>
              </c:strCache>
            </c:strRef>
          </c:tx>
          <c:spPr>
            <a:ln w="31750"/>
          </c:spPr>
          <c:marker>
            <c:symbol val="none"/>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#,##0.0_);_(* \(#,##0.0\);_(* "-"??_);_(@_)</c:formatCode>
                <c:ptCount val="40"/>
                <c:pt idx="0">
                  <c:v>136.04900000000001</c:v>
                </c:pt>
                <c:pt idx="1">
                  <c:v>136.33699999999999</c:v>
                </c:pt>
                <c:pt idx="2">
                  <c:v>136.88300000000001</c:v>
                </c:pt>
                <c:pt idx="3">
                  <c:v>137.26599999999999</c:v>
                </c:pt>
                <c:pt idx="4">
                  <c:v>137.785</c:v>
                </c:pt>
                <c:pt idx="5">
                  <c:v>138.08500000000001</c:v>
                </c:pt>
                <c:pt idx="6">
                  <c:v>138.11600000000001</c:v>
                </c:pt>
                <c:pt idx="7">
                  <c:v>138.41300000000001</c:v>
                </c:pt>
                <c:pt idx="8">
                  <c:v>138.268</c:v>
                </c:pt>
                <c:pt idx="9">
                  <c:v>137.708</c:v>
                </c:pt>
                <c:pt idx="10">
                  <c:v>136.78100000000001</c:v>
                </c:pt>
                <c:pt idx="11">
                  <c:v>134.84399999999999</c:v>
                </c:pt>
                <c:pt idx="12">
                  <c:v>132.52699999999999</c:v>
                </c:pt>
                <c:pt idx="13">
                  <c:v>131.02000000000001</c:v>
                </c:pt>
                <c:pt idx="14">
                  <c:v>130.26</c:v>
                </c:pt>
                <c:pt idx="15">
                  <c:v>129.774</c:v>
                </c:pt>
                <c:pt idx="16">
                  <c:v>129.89599999999999</c:v>
                </c:pt>
                <c:pt idx="17">
                  <c:v>130.52799999999999</c:v>
                </c:pt>
                <c:pt idx="18">
                  <c:v>130.37200000000001</c:v>
                </c:pt>
                <c:pt idx="19">
                  <c:v>130.84</c:v>
                </c:pt>
                <c:pt idx="20">
                  <c:v>131.29499999999999</c:v>
                </c:pt>
                <c:pt idx="21">
                  <c:v>131.94900000000001</c:v>
                </c:pt>
                <c:pt idx="22">
                  <c:v>132.37200000000001</c:v>
                </c:pt>
                <c:pt idx="23">
                  <c:v>132.92699999999999</c:v>
                </c:pt>
                <c:pt idx="24">
                  <c:v>133.761</c:v>
                </c:pt>
                <c:pt idx="25">
                  <c:v>134.03800000000001</c:v>
                </c:pt>
                <c:pt idx="26">
                  <c:v>134.55199999999999</c:v>
                </c:pt>
                <c:pt idx="27">
                  <c:v>135.07599999999999</c:v>
                </c:pt>
                <c:pt idx="28">
                  <c:v>135.71199999999999</c:v>
                </c:pt>
                <c:pt idx="29">
                  <c:v>136.268</c:v>
                </c:pt>
                <c:pt idx="30">
                  <c:v>136.86199999999999</c:v>
                </c:pt>
                <c:pt idx="31">
                  <c:v>137.387</c:v>
                </c:pt>
                <c:pt idx="32">
                  <c:v>138.01400000000001</c:v>
                </c:pt>
                <c:pt idx="33">
                  <c:v>138.84299999999999</c:v>
                </c:pt>
                <c:pt idx="34">
                  <c:v>139.57900000000001</c:v>
                </c:pt>
                <c:pt idx="35">
                  <c:v>140.40199999999999</c:v>
                </c:pt>
                <c:pt idx="36">
                  <c:v>140.97200000000001</c:v>
                </c:pt>
                <c:pt idx="37">
                  <c:v>141.72399999999999</c:v>
                </c:pt>
                <c:pt idx="38">
                  <c:v>142.30000000000001</c:v>
                </c:pt>
                <c:pt idx="39">
                  <c:v>143.14599999999999</c:v>
                </c:pt>
              </c:numCache>
            </c:numRef>
          </c:val>
          <c:smooth val="0"/>
          <c:extLst>
            <c:ext xmlns:c16="http://schemas.microsoft.com/office/drawing/2014/chart" uri="{C3380CC4-5D6E-409C-BE32-E72D297353CC}">
              <c16:uniqueId val="{00000001-9920-444E-BFAE-3BE8FB3529B9}"/>
            </c:ext>
          </c:extLst>
        </c:ser>
        <c:dLbls>
          <c:showLegendKey val="0"/>
          <c:showVal val="0"/>
          <c:showCatName val="0"/>
          <c:showSerName val="0"/>
          <c:showPercent val="0"/>
          <c:showBubbleSize val="0"/>
        </c:dLbls>
        <c:marker val="1"/>
        <c:smooth val="0"/>
        <c:axId val="239424696"/>
        <c:axId val="239423912"/>
      </c:lineChart>
      <c:catAx>
        <c:axId val="23943057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39423520"/>
        <c:crossesAt val="0"/>
        <c:auto val="0"/>
        <c:lblAlgn val="ctr"/>
        <c:lblOffset val="100"/>
        <c:tickLblSkip val="2"/>
        <c:tickMarkSkip val="1"/>
        <c:noMultiLvlLbl val="0"/>
      </c:catAx>
      <c:valAx>
        <c:axId val="239423520"/>
        <c:scaling>
          <c:orientation val="minMax"/>
        </c:scaling>
        <c:delete val="0"/>
        <c:axPos val="l"/>
        <c:numFmt formatCode="#,##0" sourceLinked="0"/>
        <c:majorTickMark val="out"/>
        <c:minorTickMark val="none"/>
        <c:tickLblPos val="nextTo"/>
        <c:txPr>
          <a:bodyPr rot="0" vert="horz"/>
          <a:lstStyle/>
          <a:p>
            <a:pPr>
              <a:defRPr/>
            </a:pPr>
            <a:endParaRPr lang="en-US"/>
          </a:p>
        </c:txPr>
        <c:crossAx val="239430576"/>
        <c:crosses val="autoZero"/>
        <c:crossBetween val="between"/>
        <c:minorUnit val="1"/>
      </c:valAx>
      <c:catAx>
        <c:axId val="239424696"/>
        <c:scaling>
          <c:orientation val="minMax"/>
        </c:scaling>
        <c:delete val="1"/>
        <c:axPos val="b"/>
        <c:numFmt formatCode="General" sourceLinked="1"/>
        <c:majorTickMark val="out"/>
        <c:minorTickMark val="none"/>
        <c:tickLblPos val="nextTo"/>
        <c:crossAx val="239423912"/>
        <c:crossesAt val="5.5"/>
        <c:auto val="0"/>
        <c:lblAlgn val="ctr"/>
        <c:lblOffset val="100"/>
        <c:noMultiLvlLbl val="0"/>
      </c:catAx>
      <c:valAx>
        <c:axId val="239423912"/>
        <c:scaling>
          <c:orientation val="minMax"/>
        </c:scaling>
        <c:delete val="0"/>
        <c:axPos val="r"/>
        <c:numFmt formatCode="0" sourceLinked="0"/>
        <c:majorTickMark val="out"/>
        <c:minorTickMark val="none"/>
        <c:tickLblPos val="nextTo"/>
        <c:txPr>
          <a:bodyPr rot="0" vert="horz"/>
          <a:lstStyle/>
          <a:p>
            <a:pPr>
              <a:defRPr/>
            </a:pPr>
            <a:endParaRPr lang="en-US"/>
          </a:p>
        </c:txPr>
        <c:crossAx val="239424696"/>
        <c:crosses val="max"/>
        <c:crossBetween val="between"/>
      </c:valAx>
    </c:plotArea>
    <c:legend>
      <c:legendPos val="b"/>
      <c:layout>
        <c:manualLayout>
          <c:xMode val="edge"/>
          <c:yMode val="edge"/>
          <c:x val="0.36798829760311202"/>
          <c:y val="5.5036526829100499E-2"/>
          <c:w val="0.52867401623895505"/>
          <c:h val="9.2479691790098906E-2"/>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51495858352307E-2"/>
          <c:y val="4.4584421621513201E-2"/>
          <c:w val="0.83805095442736"/>
          <c:h val="0.69902666785787204"/>
        </c:manualLayout>
      </c:layout>
      <c:lineChart>
        <c:grouping val="standard"/>
        <c:varyColors val="0"/>
        <c:ser>
          <c:idx val="1"/>
          <c:order val="0"/>
          <c:tx>
            <c:strRef>
              <c:f>Sheet1!$B$1</c:f>
              <c:strCache>
                <c:ptCount val="1"/>
                <c:pt idx="0">
                  <c:v>Number Employed (left axis)</c:v>
                </c:pt>
              </c:strCache>
            </c:strRef>
          </c:tx>
          <c:spPr>
            <a:ln w="31750"/>
          </c:spPr>
          <c:marker>
            <c:symbol val="none"/>
          </c:marker>
          <c:cat>
            <c:strRef>
              <c:f>Sheet1!$A$2:$A$42</c:f>
              <c:strCache>
                <c:ptCount val="41"/>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strCache>
            </c:strRef>
          </c:cat>
          <c:val>
            <c:numRef>
              <c:f>Sheet1!$B$2:$B$42</c:f>
              <c:numCache>
                <c:formatCode>_(* #,##0.0_);_(* \(#,##0.0\);_(* "-"??_);_(@_)</c:formatCode>
                <c:ptCount val="41"/>
                <c:pt idx="0">
                  <c:v>136.04900000000001</c:v>
                </c:pt>
                <c:pt idx="1">
                  <c:v>136.33699999999999</c:v>
                </c:pt>
                <c:pt idx="2">
                  <c:v>136.88300000000001</c:v>
                </c:pt>
                <c:pt idx="3">
                  <c:v>137.26599999999999</c:v>
                </c:pt>
                <c:pt idx="4">
                  <c:v>137.785</c:v>
                </c:pt>
                <c:pt idx="5">
                  <c:v>138.08500000000001</c:v>
                </c:pt>
                <c:pt idx="6">
                  <c:v>138.11600000000001</c:v>
                </c:pt>
                <c:pt idx="7">
                  <c:v>138.41300000000001</c:v>
                </c:pt>
                <c:pt idx="8">
                  <c:v>138.268</c:v>
                </c:pt>
                <c:pt idx="9">
                  <c:v>137.708</c:v>
                </c:pt>
                <c:pt idx="10">
                  <c:v>136.78100000000001</c:v>
                </c:pt>
                <c:pt idx="11">
                  <c:v>134.84399999999999</c:v>
                </c:pt>
                <c:pt idx="12">
                  <c:v>132.52699999999999</c:v>
                </c:pt>
                <c:pt idx="13">
                  <c:v>131.02000000000001</c:v>
                </c:pt>
                <c:pt idx="14">
                  <c:v>130.26</c:v>
                </c:pt>
                <c:pt idx="15">
                  <c:v>129.774</c:v>
                </c:pt>
                <c:pt idx="16">
                  <c:v>129.89599999999999</c:v>
                </c:pt>
                <c:pt idx="17">
                  <c:v>130.52799999999999</c:v>
                </c:pt>
                <c:pt idx="18">
                  <c:v>130.37200000000001</c:v>
                </c:pt>
                <c:pt idx="19">
                  <c:v>130.84</c:v>
                </c:pt>
                <c:pt idx="20">
                  <c:v>131.29499999999999</c:v>
                </c:pt>
                <c:pt idx="21">
                  <c:v>131.94900000000001</c:v>
                </c:pt>
                <c:pt idx="22">
                  <c:v>132.37200000000001</c:v>
                </c:pt>
                <c:pt idx="23">
                  <c:v>132.92699999999999</c:v>
                </c:pt>
                <c:pt idx="24">
                  <c:v>133.761</c:v>
                </c:pt>
                <c:pt idx="25">
                  <c:v>134.03800000000001</c:v>
                </c:pt>
                <c:pt idx="26">
                  <c:v>134.55199999999999</c:v>
                </c:pt>
                <c:pt idx="27">
                  <c:v>135.07599999999999</c:v>
                </c:pt>
                <c:pt idx="28">
                  <c:v>135.71199999999999</c:v>
                </c:pt>
                <c:pt idx="29">
                  <c:v>136.268</c:v>
                </c:pt>
                <c:pt idx="30">
                  <c:v>136.86199999999999</c:v>
                </c:pt>
                <c:pt idx="31">
                  <c:v>137.387</c:v>
                </c:pt>
                <c:pt idx="32">
                  <c:v>138.01400000000001</c:v>
                </c:pt>
                <c:pt idx="33">
                  <c:v>138.84299999999999</c:v>
                </c:pt>
                <c:pt idx="34">
                  <c:v>139.57900000000001</c:v>
                </c:pt>
                <c:pt idx="35">
                  <c:v>140.40199999999999</c:v>
                </c:pt>
                <c:pt idx="36">
                  <c:v>140.97200000000001</c:v>
                </c:pt>
                <c:pt idx="37">
                  <c:v>141.72399999999999</c:v>
                </c:pt>
                <c:pt idx="38">
                  <c:v>142.30000000000001</c:v>
                </c:pt>
                <c:pt idx="39">
                  <c:v>143.14599999999999</c:v>
                </c:pt>
                <c:pt idx="40">
                  <c:v>143.733</c:v>
                </c:pt>
              </c:numCache>
            </c:numRef>
          </c:val>
          <c:smooth val="0"/>
          <c:extLst>
            <c:ext xmlns:c16="http://schemas.microsoft.com/office/drawing/2014/chart" uri="{C3380CC4-5D6E-409C-BE32-E72D297353CC}">
              <c16:uniqueId val="{00000000-82C6-461C-93B5-4CC3FB4FCC4D}"/>
            </c:ext>
          </c:extLst>
        </c:ser>
        <c:dLbls>
          <c:showLegendKey val="0"/>
          <c:showVal val="0"/>
          <c:showCatName val="0"/>
          <c:showSerName val="0"/>
          <c:showPercent val="0"/>
          <c:showBubbleSize val="0"/>
        </c:dLbls>
        <c:marker val="1"/>
        <c:smooth val="0"/>
        <c:axId val="239428224"/>
        <c:axId val="239429792"/>
      </c:lineChart>
      <c:lineChart>
        <c:grouping val="standard"/>
        <c:varyColors val="0"/>
        <c:ser>
          <c:idx val="0"/>
          <c:order val="1"/>
          <c:tx>
            <c:strRef>
              <c:f>Sheet1!$C$1</c:f>
              <c:strCache>
                <c:ptCount val="1"/>
                <c:pt idx="0">
                  <c:v>Collision Claim Frequency (right axis)</c:v>
                </c:pt>
              </c:strCache>
            </c:strRef>
          </c:tx>
          <c:spPr>
            <a:ln w="31750"/>
          </c:spPr>
          <c:marker>
            <c:symbol val="none"/>
          </c:marker>
          <c:cat>
            <c:strRef>
              <c:f>Sheet1!$A$2:$A$42</c:f>
              <c:strCache>
                <c:ptCount val="41"/>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pt idx="40">
                  <c:v>16:Q1</c:v>
                </c:pt>
              </c:strCache>
            </c:strRef>
          </c:cat>
          <c:val>
            <c:numRef>
              <c:f>Sheet1!$C$2:$C$42</c:f>
              <c:numCache>
                <c:formatCode>General</c:formatCode>
                <c:ptCount val="41"/>
                <c:pt idx="0">
                  <c:v>5.84</c:v>
                </c:pt>
                <c:pt idx="1">
                  <c:v>5.78</c:v>
                </c:pt>
                <c:pt idx="2">
                  <c:v>5.73</c:v>
                </c:pt>
                <c:pt idx="3">
                  <c:v>5.7</c:v>
                </c:pt>
                <c:pt idx="4">
                  <c:v>5.74</c:v>
                </c:pt>
                <c:pt idx="5">
                  <c:v>5.78</c:v>
                </c:pt>
                <c:pt idx="6">
                  <c:v>5.8</c:v>
                </c:pt>
                <c:pt idx="7">
                  <c:v>5.84</c:v>
                </c:pt>
                <c:pt idx="8">
                  <c:v>5.85</c:v>
                </c:pt>
                <c:pt idx="9">
                  <c:v>5.82</c:v>
                </c:pt>
                <c:pt idx="10">
                  <c:v>5.77</c:v>
                </c:pt>
                <c:pt idx="11">
                  <c:v>5.7</c:v>
                </c:pt>
                <c:pt idx="12">
                  <c:v>5.67</c:v>
                </c:pt>
                <c:pt idx="13">
                  <c:v>5.63</c:v>
                </c:pt>
                <c:pt idx="14">
                  <c:v>5.62</c:v>
                </c:pt>
                <c:pt idx="15">
                  <c:v>5.57</c:v>
                </c:pt>
                <c:pt idx="16">
                  <c:v>5.56</c:v>
                </c:pt>
                <c:pt idx="17">
                  <c:v>5.58</c:v>
                </c:pt>
                <c:pt idx="18">
                  <c:v>5.6</c:v>
                </c:pt>
                <c:pt idx="19">
                  <c:v>5.63</c:v>
                </c:pt>
                <c:pt idx="20">
                  <c:v>5.62</c:v>
                </c:pt>
                <c:pt idx="21">
                  <c:v>5.61</c:v>
                </c:pt>
                <c:pt idx="22">
                  <c:v>5.61</c:v>
                </c:pt>
                <c:pt idx="23">
                  <c:v>5.63</c:v>
                </c:pt>
                <c:pt idx="24">
                  <c:v>5.55</c:v>
                </c:pt>
                <c:pt idx="25">
                  <c:v>5.57</c:v>
                </c:pt>
                <c:pt idx="26">
                  <c:v>5.58</c:v>
                </c:pt>
                <c:pt idx="27">
                  <c:v>5.53</c:v>
                </c:pt>
                <c:pt idx="28">
                  <c:v>5.58</c:v>
                </c:pt>
                <c:pt idx="29">
                  <c:v>5.59</c:v>
                </c:pt>
                <c:pt idx="30">
                  <c:v>5.62</c:v>
                </c:pt>
                <c:pt idx="31">
                  <c:v>5.66</c:v>
                </c:pt>
                <c:pt idx="32">
                  <c:v>5.79</c:v>
                </c:pt>
                <c:pt idx="33">
                  <c:v>5.85</c:v>
                </c:pt>
                <c:pt idx="34">
                  <c:v>5.88</c:v>
                </c:pt>
                <c:pt idx="35">
                  <c:v>5.91</c:v>
                </c:pt>
                <c:pt idx="36">
                  <c:v>5.89</c:v>
                </c:pt>
                <c:pt idx="37">
                  <c:v>5.92</c:v>
                </c:pt>
                <c:pt idx="38">
                  <c:v>5.94</c:v>
                </c:pt>
                <c:pt idx="39">
                  <c:v>5.96</c:v>
                </c:pt>
              </c:numCache>
            </c:numRef>
          </c:val>
          <c:smooth val="0"/>
          <c:extLst>
            <c:ext xmlns:c16="http://schemas.microsoft.com/office/drawing/2014/chart" uri="{C3380CC4-5D6E-409C-BE32-E72D297353CC}">
              <c16:uniqueId val="{00000001-82C6-461C-93B5-4CC3FB4FCC4D}"/>
            </c:ext>
          </c:extLst>
        </c:ser>
        <c:dLbls>
          <c:showLegendKey val="0"/>
          <c:showVal val="0"/>
          <c:showCatName val="0"/>
          <c:showSerName val="0"/>
          <c:showPercent val="0"/>
          <c:showBubbleSize val="0"/>
        </c:dLbls>
        <c:marker val="1"/>
        <c:smooth val="0"/>
        <c:axId val="239430184"/>
        <c:axId val="237517120"/>
      </c:lineChart>
      <c:catAx>
        <c:axId val="2394282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39429792"/>
        <c:crossesAt val="0"/>
        <c:auto val="0"/>
        <c:lblAlgn val="ctr"/>
        <c:lblOffset val="100"/>
        <c:tickLblSkip val="2"/>
        <c:tickMarkSkip val="1"/>
        <c:noMultiLvlLbl val="0"/>
      </c:catAx>
      <c:valAx>
        <c:axId val="239429792"/>
        <c:scaling>
          <c:orientation val="minMax"/>
        </c:scaling>
        <c:delete val="0"/>
        <c:axPos val="l"/>
        <c:numFmt formatCode="#,##0" sourceLinked="0"/>
        <c:majorTickMark val="out"/>
        <c:minorTickMark val="none"/>
        <c:tickLblPos val="nextTo"/>
        <c:txPr>
          <a:bodyPr rot="0" vert="horz"/>
          <a:lstStyle/>
          <a:p>
            <a:pPr>
              <a:defRPr/>
            </a:pPr>
            <a:endParaRPr lang="en-US"/>
          </a:p>
        </c:txPr>
        <c:crossAx val="239428224"/>
        <c:crosses val="autoZero"/>
        <c:crossBetween val="between"/>
        <c:minorUnit val="1"/>
      </c:valAx>
      <c:catAx>
        <c:axId val="239430184"/>
        <c:scaling>
          <c:orientation val="minMax"/>
        </c:scaling>
        <c:delete val="1"/>
        <c:axPos val="b"/>
        <c:numFmt formatCode="General" sourceLinked="1"/>
        <c:majorTickMark val="out"/>
        <c:minorTickMark val="none"/>
        <c:tickLblPos val="nextTo"/>
        <c:crossAx val="237517120"/>
        <c:crossesAt val="5.5"/>
        <c:auto val="0"/>
        <c:lblAlgn val="ctr"/>
        <c:lblOffset val="100"/>
        <c:noMultiLvlLbl val="0"/>
      </c:catAx>
      <c:valAx>
        <c:axId val="237517120"/>
        <c:scaling>
          <c:orientation val="minMax"/>
          <c:max val="6"/>
          <c:min val="5.5"/>
        </c:scaling>
        <c:delete val="0"/>
        <c:axPos val="r"/>
        <c:numFmt formatCode="0.0" sourceLinked="0"/>
        <c:majorTickMark val="out"/>
        <c:minorTickMark val="none"/>
        <c:tickLblPos val="nextTo"/>
        <c:txPr>
          <a:bodyPr rot="0" vert="horz"/>
          <a:lstStyle/>
          <a:p>
            <a:pPr>
              <a:defRPr/>
            </a:pPr>
            <a:endParaRPr lang="en-US"/>
          </a:p>
        </c:txPr>
        <c:crossAx val="239430184"/>
        <c:crosses val="max"/>
        <c:crossBetween val="between"/>
        <c:majorUnit val="0.1"/>
      </c:valAx>
    </c:plotArea>
    <c:legend>
      <c:legendPos val="b"/>
      <c:layout>
        <c:manualLayout>
          <c:xMode val="edge"/>
          <c:yMode val="edge"/>
          <c:x val="0.374266386842802"/>
          <c:y val="3.0766525935696901E-2"/>
          <c:w val="0.45186727984438202"/>
          <c:h val="0.1288846931302040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331889914449494E-2"/>
          <c:y val="7.4629536113331396E-2"/>
          <c:w val="0.894243018704177"/>
          <c:h val="0.79648959280384901"/>
        </c:manualLayout>
      </c:layout>
      <c:barChart>
        <c:barDir val="col"/>
        <c:grouping val="clustered"/>
        <c:varyColors val="0"/>
        <c:ser>
          <c:idx val="0"/>
          <c:order val="0"/>
          <c:invertIfNegative val="0"/>
          <c:dPt>
            <c:idx val="24"/>
            <c:invertIfNegative val="0"/>
            <c:bubble3D val="0"/>
            <c:spPr>
              <a:solidFill>
                <a:schemeClr val="accent6"/>
              </a:solidFill>
            </c:spPr>
            <c:extLst>
              <c:ext xmlns:c16="http://schemas.microsoft.com/office/drawing/2014/chart" uri="{C3380CC4-5D6E-409C-BE32-E72D297353CC}">
                <c16:uniqueId val="{00000000-BEA9-4462-B985-E130BB06FBA9}"/>
              </c:ext>
            </c:extLst>
          </c:dPt>
          <c:dLbls>
            <c:dLbl>
              <c:idx val="0"/>
              <c:layout>
                <c:manualLayout>
                  <c:x val="9.1848450057405301E-3"/>
                  <c:y val="-1.21350004467018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63-44B4-A402-6DBACADEE028}"/>
                </c:ext>
              </c:extLst>
            </c:dLbl>
            <c:dLbl>
              <c:idx val="1"/>
              <c:layout>
                <c:manualLayout>
                  <c:x val="6.123230003827019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63-44B4-A402-6DBACADEE028}"/>
                </c:ext>
              </c:extLst>
            </c:dLbl>
            <c:dLbl>
              <c:idx val="2"/>
              <c:layout>
                <c:manualLayout>
                  <c:x val="0"/>
                  <c:y val="-1.516875055837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63-44B4-A402-6DBACADEE028}"/>
                </c:ext>
              </c:extLst>
            </c:dLbl>
            <c:dLbl>
              <c:idx val="4"/>
              <c:layout>
                <c:manualLayout>
                  <c:x val="1.5308075009567599E-3"/>
                  <c:y val="-1.516875055837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63-44B4-A402-6DBACADEE028}"/>
                </c:ext>
              </c:extLst>
            </c:dLbl>
            <c:dLbl>
              <c:idx val="17"/>
              <c:layout>
                <c:manualLayout>
                  <c:x val="-6.1232300038270198E-3"/>
                  <c:y val="-6.06702246742779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63-44B4-A402-6DBACADEE028}"/>
                </c:ext>
              </c:extLst>
            </c:dLbl>
            <c:dLbl>
              <c:idx val="20"/>
              <c:layout>
                <c:manualLayout>
                  <c:x val="3.0616150019135099E-3"/>
                  <c:y val="-3.03351123371395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63-44B4-A402-6DBACADEE028}"/>
                </c:ext>
              </c:extLst>
            </c:dLbl>
            <c:spPr>
              <a:noFill/>
              <a:ln>
                <a:noFill/>
              </a:ln>
              <a:effectLst/>
            </c:spPr>
            <c:txPr>
              <a:bodyPr rot="0" vert="horz"/>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Sheet1!$B$1:$Z$1</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Sheet1!$B$2:$Z$2</c:f>
              <c:numCache>
                <c:formatCode>0.0%</c:formatCode>
                <c:ptCount val="25"/>
                <c:pt idx="0">
                  <c:v>-7.0021788353911305E-2</c:v>
                </c:pt>
                <c:pt idx="1">
                  <c:v>-5.86640940830577E-2</c:v>
                </c:pt>
                <c:pt idx="2">
                  <c:v>2.2229271387438399E-2</c:v>
                </c:pt>
                <c:pt idx="3">
                  <c:v>1.5062182226147599E-2</c:v>
                </c:pt>
                <c:pt idx="4">
                  <c:v>1.9730034803875401E-2</c:v>
                </c:pt>
                <c:pt idx="5">
                  <c:v>6.59548462975357E-3</c:v>
                </c:pt>
                <c:pt idx="6">
                  <c:v>-4.3758161699007899E-3</c:v>
                </c:pt>
                <c:pt idx="7">
                  <c:v>9.89461088867438E-4</c:v>
                </c:pt>
                <c:pt idx="8">
                  <c:v>-2.5286775016666301E-2</c:v>
                </c:pt>
                <c:pt idx="9">
                  <c:v>2.24758850027123E-2</c:v>
                </c:pt>
                <c:pt idx="10">
                  <c:v>1.00106103243069E-2</c:v>
                </c:pt>
                <c:pt idx="11">
                  <c:v>3.6356992783411098E-2</c:v>
                </c:pt>
                <c:pt idx="12">
                  <c:v>-1.3728514764213299E-2</c:v>
                </c:pt>
                <c:pt idx="13">
                  <c:v>3.9323457783140298E-3</c:v>
                </c:pt>
                <c:pt idx="14">
                  <c:v>9.1246967707474501E-3</c:v>
                </c:pt>
                <c:pt idx="15">
                  <c:v>-5.9546126193676897E-4</c:v>
                </c:pt>
                <c:pt idx="16">
                  <c:v>-3.02542148468532E-2</c:v>
                </c:pt>
                <c:pt idx="17">
                  <c:v>-9.4550005688929406E-2</c:v>
                </c:pt>
                <c:pt idx="18">
                  <c:v>-8.9821563206835903E-2</c:v>
                </c:pt>
                <c:pt idx="19">
                  <c:v>-2.4409100949856401E-2</c:v>
                </c:pt>
                <c:pt idx="20">
                  <c:v>-8.2078569002608205E-4</c:v>
                </c:pt>
                <c:pt idx="21">
                  <c:v>3.1498739483896601E-2</c:v>
                </c:pt>
                <c:pt idx="22">
                  <c:v>-2.8724426747219499E-2</c:v>
                </c:pt>
                <c:pt idx="23">
                  <c:v>8.76473748197659E-4</c:v>
                </c:pt>
                <c:pt idx="24">
                  <c:v>0.08</c:v>
                </c:pt>
              </c:numCache>
            </c:numRef>
          </c:val>
          <c:extLst>
            <c:ext xmlns:c16="http://schemas.microsoft.com/office/drawing/2014/chart" uri="{C3380CC4-5D6E-409C-BE32-E72D297353CC}">
              <c16:uniqueId val="{00000001-BEA9-4462-B985-E130BB06FBA9}"/>
            </c:ext>
          </c:extLst>
        </c:ser>
        <c:dLbls>
          <c:showLegendKey val="0"/>
          <c:showVal val="0"/>
          <c:showCatName val="0"/>
          <c:showSerName val="0"/>
          <c:showPercent val="0"/>
          <c:showBubbleSize val="0"/>
        </c:dLbls>
        <c:gapWidth val="40"/>
        <c:axId val="144718904"/>
        <c:axId val="239533968"/>
      </c:barChart>
      <c:catAx>
        <c:axId val="144718904"/>
        <c:scaling>
          <c:orientation val="minMax"/>
        </c:scaling>
        <c:delete val="0"/>
        <c:axPos val="b"/>
        <c:numFmt formatCode="General" sourceLinked="1"/>
        <c:majorTickMark val="out"/>
        <c:minorTickMark val="none"/>
        <c:tickLblPos val="low"/>
        <c:txPr>
          <a:bodyPr rot="-2640000" vert="horz"/>
          <a:lstStyle/>
          <a:p>
            <a:pPr>
              <a:defRPr/>
            </a:pPr>
            <a:endParaRPr lang="en-US"/>
          </a:p>
        </c:txPr>
        <c:crossAx val="239533968"/>
        <c:crosses val="autoZero"/>
        <c:auto val="1"/>
        <c:lblAlgn val="ctr"/>
        <c:lblOffset val="0"/>
        <c:noMultiLvlLbl val="0"/>
      </c:catAx>
      <c:valAx>
        <c:axId val="239533968"/>
        <c:scaling>
          <c:orientation val="minMax"/>
        </c:scaling>
        <c:delete val="0"/>
        <c:axPos val="l"/>
        <c:numFmt formatCode="0%" sourceLinked="0"/>
        <c:majorTickMark val="out"/>
        <c:minorTickMark val="none"/>
        <c:tickLblPos val="nextTo"/>
        <c:txPr>
          <a:bodyPr rot="0" vert="horz"/>
          <a:lstStyle/>
          <a:p>
            <a:pPr>
              <a:defRPr/>
            </a:pPr>
            <a:endParaRPr lang="en-US"/>
          </a:p>
        </c:txPr>
        <c:crossAx val="144718904"/>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78228445109997E-2"/>
          <c:y val="6.6030095783699005E-2"/>
          <c:w val="0.86203890347399004"/>
          <c:h val="0.82543968548013302"/>
        </c:manualLayout>
      </c:layout>
      <c:lineChart>
        <c:grouping val="standard"/>
        <c:varyColors val="0"/>
        <c:ser>
          <c:idx val="0"/>
          <c:order val="0"/>
          <c:tx>
            <c:strRef>
              <c:f>Sheet1!$AA$1</c:f>
              <c:strCache>
                <c:ptCount val="1"/>
                <c:pt idx="0">
                  <c:v>2-Yr Yield</c:v>
                </c:pt>
              </c:strCache>
            </c:strRef>
          </c:tx>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cat>
            <c:numRef>
              <c:f>Sheet1!$A$4:$A$317</c:f>
              <c:numCache>
                <c:formatCode>yy</c:formatCode>
                <c:ptCount val="314"/>
                <c:pt idx="0">
                  <c:v>32963</c:v>
                </c:pt>
                <c:pt idx="1">
                  <c:v>32993</c:v>
                </c:pt>
                <c:pt idx="2">
                  <c:v>33024</c:v>
                </c:pt>
                <c:pt idx="3">
                  <c:v>33054</c:v>
                </c:pt>
                <c:pt idx="4">
                  <c:v>33085</c:v>
                </c:pt>
                <c:pt idx="5">
                  <c:v>33116</c:v>
                </c:pt>
                <c:pt idx="6">
                  <c:v>33146</c:v>
                </c:pt>
                <c:pt idx="7">
                  <c:v>33177</c:v>
                </c:pt>
                <c:pt idx="8">
                  <c:v>33207</c:v>
                </c:pt>
                <c:pt idx="9">
                  <c:v>33238</c:v>
                </c:pt>
                <c:pt idx="10">
                  <c:v>33269</c:v>
                </c:pt>
                <c:pt idx="11">
                  <c:v>33297</c:v>
                </c:pt>
                <c:pt idx="12">
                  <c:v>33328</c:v>
                </c:pt>
                <c:pt idx="13">
                  <c:v>33358</c:v>
                </c:pt>
                <c:pt idx="14">
                  <c:v>33389</c:v>
                </c:pt>
                <c:pt idx="15">
                  <c:v>33419</c:v>
                </c:pt>
                <c:pt idx="16">
                  <c:v>33450</c:v>
                </c:pt>
                <c:pt idx="17">
                  <c:v>33481</c:v>
                </c:pt>
                <c:pt idx="18">
                  <c:v>33511</c:v>
                </c:pt>
                <c:pt idx="19">
                  <c:v>33542</c:v>
                </c:pt>
                <c:pt idx="20">
                  <c:v>33572</c:v>
                </c:pt>
                <c:pt idx="21">
                  <c:v>33603</c:v>
                </c:pt>
                <c:pt idx="22">
                  <c:v>33634</c:v>
                </c:pt>
                <c:pt idx="23">
                  <c:v>33662</c:v>
                </c:pt>
                <c:pt idx="24">
                  <c:v>33694</c:v>
                </c:pt>
                <c:pt idx="25">
                  <c:v>33724</c:v>
                </c:pt>
                <c:pt idx="26">
                  <c:v>33755</c:v>
                </c:pt>
                <c:pt idx="27">
                  <c:v>33785</c:v>
                </c:pt>
                <c:pt idx="28">
                  <c:v>33816</c:v>
                </c:pt>
                <c:pt idx="29">
                  <c:v>33847</c:v>
                </c:pt>
                <c:pt idx="30">
                  <c:v>33877</c:v>
                </c:pt>
                <c:pt idx="31">
                  <c:v>33908</c:v>
                </c:pt>
                <c:pt idx="32">
                  <c:v>33938</c:v>
                </c:pt>
                <c:pt idx="33">
                  <c:v>33969</c:v>
                </c:pt>
                <c:pt idx="34">
                  <c:v>34000</c:v>
                </c:pt>
                <c:pt idx="35">
                  <c:v>34028</c:v>
                </c:pt>
                <c:pt idx="36">
                  <c:v>34059</c:v>
                </c:pt>
                <c:pt idx="37">
                  <c:v>34089</c:v>
                </c:pt>
                <c:pt idx="38">
                  <c:v>34120</c:v>
                </c:pt>
                <c:pt idx="39">
                  <c:v>34150</c:v>
                </c:pt>
                <c:pt idx="40">
                  <c:v>34181</c:v>
                </c:pt>
                <c:pt idx="41">
                  <c:v>34212</c:v>
                </c:pt>
                <c:pt idx="42">
                  <c:v>34242</c:v>
                </c:pt>
                <c:pt idx="43">
                  <c:v>34273</c:v>
                </c:pt>
                <c:pt idx="44">
                  <c:v>34303</c:v>
                </c:pt>
                <c:pt idx="45">
                  <c:v>34334</c:v>
                </c:pt>
                <c:pt idx="46">
                  <c:v>34365</c:v>
                </c:pt>
                <c:pt idx="47">
                  <c:v>34393</c:v>
                </c:pt>
                <c:pt idx="48">
                  <c:v>34424</c:v>
                </c:pt>
                <c:pt idx="49">
                  <c:v>34454</c:v>
                </c:pt>
                <c:pt idx="50">
                  <c:v>34485</c:v>
                </c:pt>
                <c:pt idx="51">
                  <c:v>34515</c:v>
                </c:pt>
                <c:pt idx="52">
                  <c:v>34546</c:v>
                </c:pt>
                <c:pt idx="53">
                  <c:v>34577</c:v>
                </c:pt>
                <c:pt idx="54">
                  <c:v>34607</c:v>
                </c:pt>
                <c:pt idx="55">
                  <c:v>34638</c:v>
                </c:pt>
                <c:pt idx="56">
                  <c:v>34668</c:v>
                </c:pt>
                <c:pt idx="57">
                  <c:v>34699</c:v>
                </c:pt>
                <c:pt idx="58">
                  <c:v>34730</c:v>
                </c:pt>
                <c:pt idx="59">
                  <c:v>34758</c:v>
                </c:pt>
                <c:pt idx="60">
                  <c:v>34789</c:v>
                </c:pt>
                <c:pt idx="61">
                  <c:v>34819</c:v>
                </c:pt>
                <c:pt idx="62">
                  <c:v>34850</c:v>
                </c:pt>
                <c:pt idx="63">
                  <c:v>34880</c:v>
                </c:pt>
                <c:pt idx="64">
                  <c:v>34911</c:v>
                </c:pt>
                <c:pt idx="65">
                  <c:v>34942</c:v>
                </c:pt>
                <c:pt idx="66">
                  <c:v>34972</c:v>
                </c:pt>
                <c:pt idx="67">
                  <c:v>35003</c:v>
                </c:pt>
                <c:pt idx="68">
                  <c:v>35033</c:v>
                </c:pt>
                <c:pt idx="69">
                  <c:v>35064</c:v>
                </c:pt>
                <c:pt idx="70">
                  <c:v>35095</c:v>
                </c:pt>
                <c:pt idx="71">
                  <c:v>35123</c:v>
                </c:pt>
                <c:pt idx="72">
                  <c:v>35155</c:v>
                </c:pt>
                <c:pt idx="73">
                  <c:v>35185</c:v>
                </c:pt>
                <c:pt idx="74">
                  <c:v>35216</c:v>
                </c:pt>
                <c:pt idx="75">
                  <c:v>35246</c:v>
                </c:pt>
                <c:pt idx="76">
                  <c:v>35277</c:v>
                </c:pt>
                <c:pt idx="77">
                  <c:v>35308</c:v>
                </c:pt>
                <c:pt idx="78">
                  <c:v>35338</c:v>
                </c:pt>
                <c:pt idx="79">
                  <c:v>35369</c:v>
                </c:pt>
                <c:pt idx="80">
                  <c:v>35399</c:v>
                </c:pt>
                <c:pt idx="81">
                  <c:v>35430</c:v>
                </c:pt>
                <c:pt idx="82">
                  <c:v>35461</c:v>
                </c:pt>
                <c:pt idx="83">
                  <c:v>35489</c:v>
                </c:pt>
                <c:pt idx="84">
                  <c:v>35520</c:v>
                </c:pt>
                <c:pt idx="85">
                  <c:v>35550</c:v>
                </c:pt>
                <c:pt idx="86">
                  <c:v>35581</c:v>
                </c:pt>
                <c:pt idx="87">
                  <c:v>35611</c:v>
                </c:pt>
                <c:pt idx="88">
                  <c:v>35642</c:v>
                </c:pt>
                <c:pt idx="89">
                  <c:v>35673</c:v>
                </c:pt>
                <c:pt idx="90">
                  <c:v>35703</c:v>
                </c:pt>
                <c:pt idx="91">
                  <c:v>35734</c:v>
                </c:pt>
                <c:pt idx="92">
                  <c:v>35764</c:v>
                </c:pt>
                <c:pt idx="93">
                  <c:v>35795</c:v>
                </c:pt>
                <c:pt idx="94">
                  <c:v>35826</c:v>
                </c:pt>
                <c:pt idx="95">
                  <c:v>35854</c:v>
                </c:pt>
                <c:pt idx="96">
                  <c:v>35885</c:v>
                </c:pt>
                <c:pt idx="97">
                  <c:v>35915</c:v>
                </c:pt>
                <c:pt idx="98">
                  <c:v>35946</c:v>
                </c:pt>
                <c:pt idx="99">
                  <c:v>35976</c:v>
                </c:pt>
                <c:pt idx="100">
                  <c:v>36007</c:v>
                </c:pt>
                <c:pt idx="101">
                  <c:v>36038</c:v>
                </c:pt>
                <c:pt idx="102">
                  <c:v>36068</c:v>
                </c:pt>
                <c:pt idx="103">
                  <c:v>36099</c:v>
                </c:pt>
                <c:pt idx="104">
                  <c:v>36129</c:v>
                </c:pt>
                <c:pt idx="105">
                  <c:v>36160</c:v>
                </c:pt>
                <c:pt idx="106">
                  <c:v>36191</c:v>
                </c:pt>
                <c:pt idx="107">
                  <c:v>36219</c:v>
                </c:pt>
                <c:pt idx="108">
                  <c:v>36250</c:v>
                </c:pt>
                <c:pt idx="109">
                  <c:v>36280</c:v>
                </c:pt>
                <c:pt idx="110">
                  <c:v>36311</c:v>
                </c:pt>
                <c:pt idx="111">
                  <c:v>36341</c:v>
                </c:pt>
                <c:pt idx="112">
                  <c:v>36372</c:v>
                </c:pt>
                <c:pt idx="113">
                  <c:v>36403</c:v>
                </c:pt>
                <c:pt idx="114">
                  <c:v>36433</c:v>
                </c:pt>
                <c:pt idx="115">
                  <c:v>36464</c:v>
                </c:pt>
                <c:pt idx="116">
                  <c:v>36494</c:v>
                </c:pt>
                <c:pt idx="117">
                  <c:v>36525</c:v>
                </c:pt>
                <c:pt idx="118">
                  <c:v>36556</c:v>
                </c:pt>
                <c:pt idx="119">
                  <c:v>36584</c:v>
                </c:pt>
                <c:pt idx="120">
                  <c:v>36616</c:v>
                </c:pt>
                <c:pt idx="121">
                  <c:v>36646</c:v>
                </c:pt>
                <c:pt idx="122">
                  <c:v>36677</c:v>
                </c:pt>
                <c:pt idx="123">
                  <c:v>36707</c:v>
                </c:pt>
                <c:pt idx="124">
                  <c:v>36738</c:v>
                </c:pt>
                <c:pt idx="125">
                  <c:v>36769</c:v>
                </c:pt>
                <c:pt idx="126">
                  <c:v>36799</c:v>
                </c:pt>
                <c:pt idx="127">
                  <c:v>36830</c:v>
                </c:pt>
                <c:pt idx="128">
                  <c:v>36860</c:v>
                </c:pt>
                <c:pt idx="129">
                  <c:v>36891</c:v>
                </c:pt>
                <c:pt idx="130">
                  <c:v>36922</c:v>
                </c:pt>
                <c:pt idx="131">
                  <c:v>36950</c:v>
                </c:pt>
                <c:pt idx="132">
                  <c:v>36981</c:v>
                </c:pt>
                <c:pt idx="133">
                  <c:v>37011</c:v>
                </c:pt>
                <c:pt idx="134">
                  <c:v>37042</c:v>
                </c:pt>
                <c:pt idx="135">
                  <c:v>37072</c:v>
                </c:pt>
                <c:pt idx="136">
                  <c:v>37103</c:v>
                </c:pt>
                <c:pt idx="137">
                  <c:v>37134</c:v>
                </c:pt>
                <c:pt idx="138">
                  <c:v>37164</c:v>
                </c:pt>
                <c:pt idx="139">
                  <c:v>37195</c:v>
                </c:pt>
                <c:pt idx="140">
                  <c:v>37225</c:v>
                </c:pt>
                <c:pt idx="141">
                  <c:v>37256</c:v>
                </c:pt>
                <c:pt idx="142">
                  <c:v>37287</c:v>
                </c:pt>
                <c:pt idx="143">
                  <c:v>37315</c:v>
                </c:pt>
                <c:pt idx="144">
                  <c:v>37346</c:v>
                </c:pt>
                <c:pt idx="145">
                  <c:v>37376</c:v>
                </c:pt>
                <c:pt idx="146">
                  <c:v>37407</c:v>
                </c:pt>
                <c:pt idx="147">
                  <c:v>37437</c:v>
                </c:pt>
                <c:pt idx="148">
                  <c:v>37468</c:v>
                </c:pt>
                <c:pt idx="149">
                  <c:v>37499</c:v>
                </c:pt>
                <c:pt idx="150">
                  <c:v>37529</c:v>
                </c:pt>
                <c:pt idx="151">
                  <c:v>37560</c:v>
                </c:pt>
                <c:pt idx="152">
                  <c:v>37590</c:v>
                </c:pt>
                <c:pt idx="153">
                  <c:v>37621</c:v>
                </c:pt>
                <c:pt idx="154">
                  <c:v>37652</c:v>
                </c:pt>
                <c:pt idx="155">
                  <c:v>37680</c:v>
                </c:pt>
                <c:pt idx="156">
                  <c:v>37711</c:v>
                </c:pt>
                <c:pt idx="157">
                  <c:v>37741</c:v>
                </c:pt>
                <c:pt idx="158">
                  <c:v>37772</c:v>
                </c:pt>
                <c:pt idx="159">
                  <c:v>37802</c:v>
                </c:pt>
                <c:pt idx="160">
                  <c:v>37833</c:v>
                </c:pt>
                <c:pt idx="161">
                  <c:v>37864</c:v>
                </c:pt>
                <c:pt idx="162">
                  <c:v>37894</c:v>
                </c:pt>
                <c:pt idx="163">
                  <c:v>37925</c:v>
                </c:pt>
                <c:pt idx="164">
                  <c:v>37955</c:v>
                </c:pt>
                <c:pt idx="165">
                  <c:v>37986</c:v>
                </c:pt>
                <c:pt idx="166">
                  <c:v>38017</c:v>
                </c:pt>
                <c:pt idx="167">
                  <c:v>38046</c:v>
                </c:pt>
                <c:pt idx="168">
                  <c:v>38077</c:v>
                </c:pt>
                <c:pt idx="169">
                  <c:v>38107</c:v>
                </c:pt>
                <c:pt idx="170">
                  <c:v>38138</c:v>
                </c:pt>
                <c:pt idx="171">
                  <c:v>38168</c:v>
                </c:pt>
                <c:pt idx="172">
                  <c:v>38199</c:v>
                </c:pt>
                <c:pt idx="173">
                  <c:v>38230</c:v>
                </c:pt>
                <c:pt idx="174">
                  <c:v>38260</c:v>
                </c:pt>
                <c:pt idx="175">
                  <c:v>38291</c:v>
                </c:pt>
                <c:pt idx="176">
                  <c:v>38321</c:v>
                </c:pt>
                <c:pt idx="177">
                  <c:v>38352</c:v>
                </c:pt>
                <c:pt idx="178">
                  <c:v>38383</c:v>
                </c:pt>
                <c:pt idx="179">
                  <c:v>38412</c:v>
                </c:pt>
                <c:pt idx="180">
                  <c:v>38442</c:v>
                </c:pt>
                <c:pt idx="181">
                  <c:v>38472</c:v>
                </c:pt>
                <c:pt idx="182">
                  <c:v>38503</c:v>
                </c:pt>
                <c:pt idx="183">
                  <c:v>38533</c:v>
                </c:pt>
                <c:pt idx="184">
                  <c:v>38564</c:v>
                </c:pt>
                <c:pt idx="185">
                  <c:v>38595</c:v>
                </c:pt>
                <c:pt idx="186">
                  <c:v>38625</c:v>
                </c:pt>
                <c:pt idx="187">
                  <c:v>38656</c:v>
                </c:pt>
                <c:pt idx="188">
                  <c:v>38686</c:v>
                </c:pt>
                <c:pt idx="189">
                  <c:v>38717</c:v>
                </c:pt>
                <c:pt idx="190">
                  <c:v>38748</c:v>
                </c:pt>
                <c:pt idx="191">
                  <c:v>38777</c:v>
                </c:pt>
                <c:pt idx="192">
                  <c:v>38807</c:v>
                </c:pt>
                <c:pt idx="193">
                  <c:v>38837</c:v>
                </c:pt>
                <c:pt idx="194">
                  <c:v>38868</c:v>
                </c:pt>
                <c:pt idx="195">
                  <c:v>38898</c:v>
                </c:pt>
                <c:pt idx="196">
                  <c:v>38929</c:v>
                </c:pt>
                <c:pt idx="197">
                  <c:v>38960</c:v>
                </c:pt>
                <c:pt idx="198">
                  <c:v>38990</c:v>
                </c:pt>
                <c:pt idx="199">
                  <c:v>39021</c:v>
                </c:pt>
                <c:pt idx="200">
                  <c:v>39051</c:v>
                </c:pt>
                <c:pt idx="201">
                  <c:v>39082</c:v>
                </c:pt>
                <c:pt idx="202">
                  <c:v>39113</c:v>
                </c:pt>
                <c:pt idx="203">
                  <c:v>39142</c:v>
                </c:pt>
                <c:pt idx="204">
                  <c:v>39172</c:v>
                </c:pt>
                <c:pt idx="205">
                  <c:v>39202</c:v>
                </c:pt>
                <c:pt idx="206">
                  <c:v>39233</c:v>
                </c:pt>
                <c:pt idx="207">
                  <c:v>39263</c:v>
                </c:pt>
                <c:pt idx="208">
                  <c:v>39294</c:v>
                </c:pt>
                <c:pt idx="209">
                  <c:v>39325</c:v>
                </c:pt>
                <c:pt idx="210">
                  <c:v>39355</c:v>
                </c:pt>
                <c:pt idx="211">
                  <c:v>39386</c:v>
                </c:pt>
                <c:pt idx="212">
                  <c:v>39416</c:v>
                </c:pt>
                <c:pt idx="213">
                  <c:v>39447</c:v>
                </c:pt>
                <c:pt idx="214">
                  <c:v>39478</c:v>
                </c:pt>
                <c:pt idx="215">
                  <c:v>39507</c:v>
                </c:pt>
                <c:pt idx="216">
                  <c:v>39538</c:v>
                </c:pt>
                <c:pt idx="217">
                  <c:v>39568</c:v>
                </c:pt>
                <c:pt idx="218">
                  <c:v>39599</c:v>
                </c:pt>
                <c:pt idx="219">
                  <c:v>39629</c:v>
                </c:pt>
                <c:pt idx="220">
                  <c:v>39660</c:v>
                </c:pt>
                <c:pt idx="221">
                  <c:v>39691</c:v>
                </c:pt>
                <c:pt idx="222">
                  <c:v>39721</c:v>
                </c:pt>
                <c:pt idx="223">
                  <c:v>39752</c:v>
                </c:pt>
                <c:pt idx="224">
                  <c:v>39782</c:v>
                </c:pt>
                <c:pt idx="225">
                  <c:v>39813</c:v>
                </c:pt>
                <c:pt idx="226">
                  <c:v>39844</c:v>
                </c:pt>
                <c:pt idx="227">
                  <c:v>39872</c:v>
                </c:pt>
                <c:pt idx="228">
                  <c:v>39903</c:v>
                </c:pt>
                <c:pt idx="229">
                  <c:v>39933</c:v>
                </c:pt>
                <c:pt idx="230">
                  <c:v>39964</c:v>
                </c:pt>
                <c:pt idx="231">
                  <c:v>39994</c:v>
                </c:pt>
                <c:pt idx="232">
                  <c:v>40025</c:v>
                </c:pt>
                <c:pt idx="233">
                  <c:v>40056</c:v>
                </c:pt>
                <c:pt idx="234">
                  <c:v>40086</c:v>
                </c:pt>
                <c:pt idx="235">
                  <c:v>40117</c:v>
                </c:pt>
                <c:pt idx="236">
                  <c:v>40147</c:v>
                </c:pt>
                <c:pt idx="237">
                  <c:v>40178</c:v>
                </c:pt>
                <c:pt idx="238">
                  <c:v>40209</c:v>
                </c:pt>
                <c:pt idx="239">
                  <c:v>40237</c:v>
                </c:pt>
                <c:pt idx="240">
                  <c:v>40268</c:v>
                </c:pt>
                <c:pt idx="241">
                  <c:v>40298</c:v>
                </c:pt>
                <c:pt idx="242">
                  <c:v>40329</c:v>
                </c:pt>
                <c:pt idx="243">
                  <c:v>40359</c:v>
                </c:pt>
                <c:pt idx="244">
                  <c:v>40390</c:v>
                </c:pt>
                <c:pt idx="245">
                  <c:v>40421</c:v>
                </c:pt>
                <c:pt idx="246">
                  <c:v>40451</c:v>
                </c:pt>
                <c:pt idx="247">
                  <c:v>40482</c:v>
                </c:pt>
                <c:pt idx="248">
                  <c:v>40512</c:v>
                </c:pt>
                <c:pt idx="249">
                  <c:v>40543</c:v>
                </c:pt>
                <c:pt idx="250">
                  <c:v>40574</c:v>
                </c:pt>
                <c:pt idx="251">
                  <c:v>40602</c:v>
                </c:pt>
                <c:pt idx="252">
                  <c:v>40633</c:v>
                </c:pt>
                <c:pt idx="253">
                  <c:v>40663</c:v>
                </c:pt>
                <c:pt idx="254">
                  <c:v>40694</c:v>
                </c:pt>
                <c:pt idx="255">
                  <c:v>40724</c:v>
                </c:pt>
                <c:pt idx="256">
                  <c:v>40755</c:v>
                </c:pt>
                <c:pt idx="257">
                  <c:v>40786</c:v>
                </c:pt>
                <c:pt idx="258">
                  <c:v>40816</c:v>
                </c:pt>
                <c:pt idx="259">
                  <c:v>40847</c:v>
                </c:pt>
                <c:pt idx="260">
                  <c:v>40877</c:v>
                </c:pt>
                <c:pt idx="261">
                  <c:v>40907</c:v>
                </c:pt>
                <c:pt idx="262">
                  <c:v>40938</c:v>
                </c:pt>
                <c:pt idx="263">
                  <c:v>40967</c:v>
                </c:pt>
                <c:pt idx="264">
                  <c:v>40998</c:v>
                </c:pt>
                <c:pt idx="265">
                  <c:v>41029</c:v>
                </c:pt>
                <c:pt idx="266">
                  <c:v>41059</c:v>
                </c:pt>
                <c:pt idx="267">
                  <c:v>41090</c:v>
                </c:pt>
                <c:pt idx="268">
                  <c:v>41120</c:v>
                </c:pt>
                <c:pt idx="269">
                  <c:v>41151</c:v>
                </c:pt>
                <c:pt idx="270">
                  <c:v>41182</c:v>
                </c:pt>
                <c:pt idx="271">
                  <c:v>41213</c:v>
                </c:pt>
                <c:pt idx="272">
                  <c:v>41243</c:v>
                </c:pt>
                <c:pt idx="273">
                  <c:v>41274</c:v>
                </c:pt>
                <c:pt idx="274">
                  <c:v>41305</c:v>
                </c:pt>
                <c:pt idx="275">
                  <c:v>41333</c:v>
                </c:pt>
                <c:pt idx="276">
                  <c:v>41364</c:v>
                </c:pt>
                <c:pt idx="277">
                  <c:v>41394</c:v>
                </c:pt>
                <c:pt idx="278">
                  <c:v>41425</c:v>
                </c:pt>
                <c:pt idx="279">
                  <c:v>41455</c:v>
                </c:pt>
                <c:pt idx="280">
                  <c:v>41486</c:v>
                </c:pt>
                <c:pt idx="281">
                  <c:v>41517</c:v>
                </c:pt>
                <c:pt idx="282">
                  <c:v>41547</c:v>
                </c:pt>
                <c:pt idx="283">
                  <c:v>41578</c:v>
                </c:pt>
                <c:pt idx="284">
                  <c:v>41608</c:v>
                </c:pt>
                <c:pt idx="285">
                  <c:v>41639</c:v>
                </c:pt>
                <c:pt idx="286">
                  <c:v>41670</c:v>
                </c:pt>
                <c:pt idx="287">
                  <c:v>41698</c:v>
                </c:pt>
                <c:pt idx="288">
                  <c:v>41729</c:v>
                </c:pt>
                <c:pt idx="289">
                  <c:v>41759</c:v>
                </c:pt>
                <c:pt idx="290">
                  <c:v>41790</c:v>
                </c:pt>
                <c:pt idx="291">
                  <c:v>41820</c:v>
                </c:pt>
                <c:pt idx="292">
                  <c:v>41851</c:v>
                </c:pt>
                <c:pt idx="293">
                  <c:v>41882</c:v>
                </c:pt>
                <c:pt idx="294">
                  <c:v>41912</c:v>
                </c:pt>
                <c:pt idx="295">
                  <c:v>41943</c:v>
                </c:pt>
                <c:pt idx="296">
                  <c:v>41973</c:v>
                </c:pt>
                <c:pt idx="297">
                  <c:v>42004</c:v>
                </c:pt>
                <c:pt idx="298">
                  <c:v>42035</c:v>
                </c:pt>
                <c:pt idx="299">
                  <c:v>42063</c:v>
                </c:pt>
                <c:pt idx="300">
                  <c:v>42094</c:v>
                </c:pt>
                <c:pt idx="301">
                  <c:v>42124</c:v>
                </c:pt>
                <c:pt idx="302">
                  <c:v>42155</c:v>
                </c:pt>
                <c:pt idx="303">
                  <c:v>42185</c:v>
                </c:pt>
                <c:pt idx="304">
                  <c:v>42216</c:v>
                </c:pt>
                <c:pt idx="305">
                  <c:v>42247</c:v>
                </c:pt>
                <c:pt idx="306">
                  <c:v>42277</c:v>
                </c:pt>
                <c:pt idx="307">
                  <c:v>42308</c:v>
                </c:pt>
                <c:pt idx="308">
                  <c:v>42338</c:v>
                </c:pt>
                <c:pt idx="309">
                  <c:v>42369</c:v>
                </c:pt>
                <c:pt idx="310">
                  <c:v>42400</c:v>
                </c:pt>
                <c:pt idx="311">
                  <c:v>42429</c:v>
                </c:pt>
                <c:pt idx="312">
                  <c:v>42460</c:v>
                </c:pt>
                <c:pt idx="313">
                  <c:v>42490</c:v>
                </c:pt>
              </c:numCache>
            </c:numRef>
          </c:cat>
          <c:val>
            <c:numRef>
              <c:f>Sheet1!$AA$4:$AA$317</c:f>
              <c:numCache>
                <c:formatCode>0.00%</c:formatCode>
                <c:ptCount val="314"/>
                <c:pt idx="0">
                  <c:v>8.6300000000000002E-2</c:v>
                </c:pt>
                <c:pt idx="1">
                  <c:v>8.72E-2</c:v>
                </c:pt>
                <c:pt idx="2">
                  <c:v>8.6400000000000005E-2</c:v>
                </c:pt>
                <c:pt idx="3">
                  <c:v>8.3500000000000005E-2</c:v>
                </c:pt>
                <c:pt idx="4">
                  <c:v>8.1600000000000006E-2</c:v>
                </c:pt>
                <c:pt idx="5">
                  <c:v>8.0600000000000005E-2</c:v>
                </c:pt>
                <c:pt idx="6">
                  <c:v>8.0799999999999997E-2</c:v>
                </c:pt>
                <c:pt idx="7">
                  <c:v>7.8799999999999995E-2</c:v>
                </c:pt>
                <c:pt idx="8">
                  <c:v>7.5999999999999998E-2</c:v>
                </c:pt>
                <c:pt idx="9">
                  <c:v>7.3099999999999998E-2</c:v>
                </c:pt>
                <c:pt idx="10">
                  <c:v>7.1300000000000002E-2</c:v>
                </c:pt>
                <c:pt idx="11">
                  <c:v>6.8699999999999997E-2</c:v>
                </c:pt>
                <c:pt idx="12">
                  <c:v>7.0999999999999994E-2</c:v>
                </c:pt>
                <c:pt idx="13">
                  <c:v>6.9500000000000006E-2</c:v>
                </c:pt>
                <c:pt idx="14">
                  <c:v>6.7799999999999999E-2</c:v>
                </c:pt>
                <c:pt idx="15">
                  <c:v>6.9599999999999995E-2</c:v>
                </c:pt>
                <c:pt idx="16">
                  <c:v>6.9199999999999998E-2</c:v>
                </c:pt>
                <c:pt idx="17">
                  <c:v>6.4299999999999996E-2</c:v>
                </c:pt>
                <c:pt idx="18">
                  <c:v>6.1800000000000001E-2</c:v>
                </c:pt>
                <c:pt idx="19">
                  <c:v>5.91E-2</c:v>
                </c:pt>
                <c:pt idx="20">
                  <c:v>5.5599999999999997E-2</c:v>
                </c:pt>
                <c:pt idx="21">
                  <c:v>5.0299999999999997E-2</c:v>
                </c:pt>
                <c:pt idx="22">
                  <c:v>4.9599999999999998E-2</c:v>
                </c:pt>
                <c:pt idx="23">
                  <c:v>5.21E-2</c:v>
                </c:pt>
                <c:pt idx="24">
                  <c:v>5.6899999999999999E-2</c:v>
                </c:pt>
                <c:pt idx="25">
                  <c:v>5.3400000000000003E-2</c:v>
                </c:pt>
                <c:pt idx="26">
                  <c:v>5.2299999999999999E-2</c:v>
                </c:pt>
                <c:pt idx="27">
                  <c:v>5.0500000000000003E-2</c:v>
                </c:pt>
                <c:pt idx="28">
                  <c:v>4.36E-2</c:v>
                </c:pt>
                <c:pt idx="29">
                  <c:v>4.19E-2</c:v>
                </c:pt>
                <c:pt idx="30">
                  <c:v>3.8899999999999997E-2</c:v>
                </c:pt>
                <c:pt idx="31">
                  <c:v>4.0800000000000003E-2</c:v>
                </c:pt>
                <c:pt idx="32">
                  <c:v>4.58E-2</c:v>
                </c:pt>
                <c:pt idx="33">
                  <c:v>4.6699999999999998E-2</c:v>
                </c:pt>
                <c:pt idx="34">
                  <c:v>4.3900000000000002E-2</c:v>
                </c:pt>
                <c:pt idx="35">
                  <c:v>4.1000000000000002E-2</c:v>
                </c:pt>
                <c:pt idx="36">
                  <c:v>3.95E-2</c:v>
                </c:pt>
                <c:pt idx="37">
                  <c:v>3.8399999999999997E-2</c:v>
                </c:pt>
                <c:pt idx="38">
                  <c:v>3.9800000000000002E-2</c:v>
                </c:pt>
                <c:pt idx="39">
                  <c:v>4.1599999999999998E-2</c:v>
                </c:pt>
                <c:pt idx="40">
                  <c:v>4.07E-2</c:v>
                </c:pt>
                <c:pt idx="41">
                  <c:v>0.04</c:v>
                </c:pt>
                <c:pt idx="42">
                  <c:v>3.85E-2</c:v>
                </c:pt>
                <c:pt idx="43">
                  <c:v>3.8699999999999998E-2</c:v>
                </c:pt>
                <c:pt idx="44">
                  <c:v>4.1599999999999998E-2</c:v>
                </c:pt>
                <c:pt idx="45">
                  <c:v>4.2099999999999999E-2</c:v>
                </c:pt>
                <c:pt idx="46">
                  <c:v>4.1399999999999999E-2</c:v>
                </c:pt>
                <c:pt idx="47">
                  <c:v>4.4699999999999997E-2</c:v>
                </c:pt>
                <c:pt idx="48">
                  <c:v>0.05</c:v>
                </c:pt>
                <c:pt idx="49">
                  <c:v>5.5500000000000001E-2</c:v>
                </c:pt>
                <c:pt idx="50">
                  <c:v>5.9700000000000003E-2</c:v>
                </c:pt>
                <c:pt idx="51">
                  <c:v>5.9299999999999999E-2</c:v>
                </c:pt>
                <c:pt idx="52">
                  <c:v>6.13E-2</c:v>
                </c:pt>
                <c:pt idx="53">
                  <c:v>6.1800000000000001E-2</c:v>
                </c:pt>
                <c:pt idx="54">
                  <c:v>6.3899999999999998E-2</c:v>
                </c:pt>
                <c:pt idx="55">
                  <c:v>6.7299999999999999E-2</c:v>
                </c:pt>
                <c:pt idx="56">
                  <c:v>7.1499999999999994E-2</c:v>
                </c:pt>
                <c:pt idx="57">
                  <c:v>7.5899999999999995E-2</c:v>
                </c:pt>
                <c:pt idx="58">
                  <c:v>7.51E-2</c:v>
                </c:pt>
                <c:pt idx="59">
                  <c:v>7.1099999999999997E-2</c:v>
                </c:pt>
                <c:pt idx="60">
                  <c:v>6.7799999999999999E-2</c:v>
                </c:pt>
                <c:pt idx="61">
                  <c:v>6.5699999999999995E-2</c:v>
                </c:pt>
                <c:pt idx="62">
                  <c:v>6.1699999999999998E-2</c:v>
                </c:pt>
                <c:pt idx="63">
                  <c:v>5.7200000000000001E-2</c:v>
                </c:pt>
                <c:pt idx="64">
                  <c:v>5.7799999999999997E-2</c:v>
                </c:pt>
                <c:pt idx="65">
                  <c:v>5.9799999999999999E-2</c:v>
                </c:pt>
                <c:pt idx="66">
                  <c:v>5.8099999999999999E-2</c:v>
                </c:pt>
                <c:pt idx="67">
                  <c:v>5.7000000000000002E-2</c:v>
                </c:pt>
                <c:pt idx="68">
                  <c:v>5.4800000000000001E-2</c:v>
                </c:pt>
                <c:pt idx="69">
                  <c:v>5.3199999999999997E-2</c:v>
                </c:pt>
                <c:pt idx="70">
                  <c:v>5.11E-2</c:v>
                </c:pt>
                <c:pt idx="71">
                  <c:v>5.0299999999999997E-2</c:v>
                </c:pt>
                <c:pt idx="72">
                  <c:v>5.6599999999999998E-2</c:v>
                </c:pt>
                <c:pt idx="73">
                  <c:v>5.96E-2</c:v>
                </c:pt>
                <c:pt idx="74">
                  <c:v>6.0999999999999999E-2</c:v>
                </c:pt>
                <c:pt idx="75">
                  <c:v>6.3E-2</c:v>
                </c:pt>
                <c:pt idx="76">
                  <c:v>6.2700000000000006E-2</c:v>
                </c:pt>
                <c:pt idx="77">
                  <c:v>6.0299999999999999E-2</c:v>
                </c:pt>
                <c:pt idx="78">
                  <c:v>6.2300000000000001E-2</c:v>
                </c:pt>
                <c:pt idx="79">
                  <c:v>5.91E-2</c:v>
                </c:pt>
                <c:pt idx="80">
                  <c:v>5.7000000000000002E-2</c:v>
                </c:pt>
                <c:pt idx="81">
                  <c:v>5.7799999999999997E-2</c:v>
                </c:pt>
                <c:pt idx="82">
                  <c:v>6.0100000000000001E-2</c:v>
                </c:pt>
                <c:pt idx="83">
                  <c:v>5.8999999999999997E-2</c:v>
                </c:pt>
                <c:pt idx="84">
                  <c:v>6.2199999999999998E-2</c:v>
                </c:pt>
                <c:pt idx="85">
                  <c:v>6.4500000000000002E-2</c:v>
                </c:pt>
                <c:pt idx="86">
                  <c:v>6.2799999999999995E-2</c:v>
                </c:pt>
                <c:pt idx="87">
                  <c:v>6.0900000000000003E-2</c:v>
                </c:pt>
                <c:pt idx="88">
                  <c:v>5.8900000000000001E-2</c:v>
                </c:pt>
                <c:pt idx="89">
                  <c:v>5.9400000000000001E-2</c:v>
                </c:pt>
                <c:pt idx="90">
                  <c:v>5.8799999999999998E-2</c:v>
                </c:pt>
                <c:pt idx="91">
                  <c:v>5.7700000000000001E-2</c:v>
                </c:pt>
                <c:pt idx="92">
                  <c:v>5.7099999999999998E-2</c:v>
                </c:pt>
                <c:pt idx="93">
                  <c:v>5.7200000000000001E-2</c:v>
                </c:pt>
                <c:pt idx="94">
                  <c:v>5.3600000000000002E-2</c:v>
                </c:pt>
                <c:pt idx="95">
                  <c:v>5.4199999999999998E-2</c:v>
                </c:pt>
                <c:pt idx="96">
                  <c:v>5.5599999999999997E-2</c:v>
                </c:pt>
                <c:pt idx="97">
                  <c:v>5.5599999999999997E-2</c:v>
                </c:pt>
                <c:pt idx="98">
                  <c:v>5.5899999999999998E-2</c:v>
                </c:pt>
                <c:pt idx="99">
                  <c:v>5.5199999999999999E-2</c:v>
                </c:pt>
                <c:pt idx="100">
                  <c:v>5.4600000000000003E-2</c:v>
                </c:pt>
                <c:pt idx="101">
                  <c:v>5.2699999999999997E-2</c:v>
                </c:pt>
                <c:pt idx="102">
                  <c:v>4.6699999999999998E-2</c:v>
                </c:pt>
                <c:pt idx="103">
                  <c:v>4.0899999999999999E-2</c:v>
                </c:pt>
                <c:pt idx="104">
                  <c:v>4.5400000000000003E-2</c:v>
                </c:pt>
                <c:pt idx="105">
                  <c:v>4.5100000000000001E-2</c:v>
                </c:pt>
                <c:pt idx="106">
                  <c:v>4.6199999999999998E-2</c:v>
                </c:pt>
                <c:pt idx="107">
                  <c:v>4.8800000000000003E-2</c:v>
                </c:pt>
                <c:pt idx="108">
                  <c:v>5.0500000000000003E-2</c:v>
                </c:pt>
                <c:pt idx="109">
                  <c:v>4.9799999999999997E-2</c:v>
                </c:pt>
                <c:pt idx="110">
                  <c:v>5.2499999999999998E-2</c:v>
                </c:pt>
                <c:pt idx="111">
                  <c:v>5.62E-2</c:v>
                </c:pt>
                <c:pt idx="112">
                  <c:v>5.5500000000000001E-2</c:v>
                </c:pt>
                <c:pt idx="113">
                  <c:v>5.6800000000000003E-2</c:v>
                </c:pt>
                <c:pt idx="114">
                  <c:v>5.6599999999999998E-2</c:v>
                </c:pt>
                <c:pt idx="115">
                  <c:v>5.8599999999999999E-2</c:v>
                </c:pt>
                <c:pt idx="116">
                  <c:v>5.8599999999999999E-2</c:v>
                </c:pt>
                <c:pt idx="117">
                  <c:v>6.0999999999999999E-2</c:v>
                </c:pt>
                <c:pt idx="118">
                  <c:v>6.4399999999999999E-2</c:v>
                </c:pt>
                <c:pt idx="119">
                  <c:v>6.6100000000000006E-2</c:v>
                </c:pt>
                <c:pt idx="120">
                  <c:v>6.5299999999999997E-2</c:v>
                </c:pt>
                <c:pt idx="121">
                  <c:v>6.4000000000000001E-2</c:v>
                </c:pt>
                <c:pt idx="122">
                  <c:v>6.8099999999999994E-2</c:v>
                </c:pt>
                <c:pt idx="123">
                  <c:v>6.4799999999999996E-2</c:v>
                </c:pt>
                <c:pt idx="124">
                  <c:v>6.3399999999999998E-2</c:v>
                </c:pt>
                <c:pt idx="125">
                  <c:v>6.2300000000000001E-2</c:v>
                </c:pt>
                <c:pt idx="126">
                  <c:v>6.08E-2</c:v>
                </c:pt>
                <c:pt idx="127">
                  <c:v>5.91E-2</c:v>
                </c:pt>
                <c:pt idx="128">
                  <c:v>5.8799999999999998E-2</c:v>
                </c:pt>
                <c:pt idx="129">
                  <c:v>5.3499999999999999E-2</c:v>
                </c:pt>
                <c:pt idx="130">
                  <c:v>4.7600000000000003E-2</c:v>
                </c:pt>
                <c:pt idx="131">
                  <c:v>4.6600000000000003E-2</c:v>
                </c:pt>
                <c:pt idx="132">
                  <c:v>4.3400000000000001E-2</c:v>
                </c:pt>
                <c:pt idx="133">
                  <c:v>4.2299999999999997E-2</c:v>
                </c:pt>
                <c:pt idx="134">
                  <c:v>4.2599999999999999E-2</c:v>
                </c:pt>
                <c:pt idx="135">
                  <c:v>4.0800000000000003E-2</c:v>
                </c:pt>
                <c:pt idx="136">
                  <c:v>4.0399999999999998E-2</c:v>
                </c:pt>
                <c:pt idx="137">
                  <c:v>3.7600000000000001E-2</c:v>
                </c:pt>
                <c:pt idx="138">
                  <c:v>3.1199999999999999E-2</c:v>
                </c:pt>
                <c:pt idx="139">
                  <c:v>2.7300000000000001E-2</c:v>
                </c:pt>
                <c:pt idx="140">
                  <c:v>2.7799999999999998E-2</c:v>
                </c:pt>
                <c:pt idx="141">
                  <c:v>3.1099999999999999E-2</c:v>
                </c:pt>
                <c:pt idx="142">
                  <c:v>3.0300000000000001E-2</c:v>
                </c:pt>
                <c:pt idx="143">
                  <c:v>3.0200000000000001E-2</c:v>
                </c:pt>
                <c:pt idx="144">
                  <c:v>3.56E-2</c:v>
                </c:pt>
                <c:pt idx="145">
                  <c:v>3.4200000000000001E-2</c:v>
                </c:pt>
                <c:pt idx="146">
                  <c:v>3.2599999999999997E-2</c:v>
                </c:pt>
                <c:pt idx="147">
                  <c:v>2.9899999999999999E-2</c:v>
                </c:pt>
                <c:pt idx="148">
                  <c:v>2.5600000000000001E-2</c:v>
                </c:pt>
                <c:pt idx="149">
                  <c:v>2.1299999999999999E-2</c:v>
                </c:pt>
                <c:pt idx="150">
                  <c:v>0.02</c:v>
                </c:pt>
                <c:pt idx="151">
                  <c:v>1.9099999999999999E-2</c:v>
                </c:pt>
                <c:pt idx="152">
                  <c:v>1.9199999999999998E-2</c:v>
                </c:pt>
                <c:pt idx="153">
                  <c:v>1.84E-2</c:v>
                </c:pt>
                <c:pt idx="154">
                  <c:v>1.7399999999999999E-2</c:v>
                </c:pt>
                <c:pt idx="155">
                  <c:v>1.6299999999999999E-2</c:v>
                </c:pt>
                <c:pt idx="156">
                  <c:v>1.5699999999999999E-2</c:v>
                </c:pt>
                <c:pt idx="157">
                  <c:v>1.6199999999999999E-2</c:v>
                </c:pt>
                <c:pt idx="158">
                  <c:v>1.4200000000000001E-2</c:v>
                </c:pt>
                <c:pt idx="159">
                  <c:v>1.23E-2</c:v>
                </c:pt>
                <c:pt idx="160">
                  <c:v>1.47E-2</c:v>
                </c:pt>
                <c:pt idx="161">
                  <c:v>1.8599999999999998E-2</c:v>
                </c:pt>
                <c:pt idx="162">
                  <c:v>1.7100000000000001E-2</c:v>
                </c:pt>
                <c:pt idx="163">
                  <c:v>1.7500000000000002E-2</c:v>
                </c:pt>
                <c:pt idx="164">
                  <c:v>1.9300000000000001E-2</c:v>
                </c:pt>
                <c:pt idx="165">
                  <c:v>1.9099999999999999E-2</c:v>
                </c:pt>
                <c:pt idx="166">
                  <c:v>1.7600000000000001E-2</c:v>
                </c:pt>
                <c:pt idx="167">
                  <c:v>1.7399999999999999E-2</c:v>
                </c:pt>
                <c:pt idx="168">
                  <c:v>1.5800000000000002E-2</c:v>
                </c:pt>
                <c:pt idx="169">
                  <c:v>2.07E-2</c:v>
                </c:pt>
                <c:pt idx="170">
                  <c:v>2.53E-2</c:v>
                </c:pt>
                <c:pt idx="171">
                  <c:v>2.76E-2</c:v>
                </c:pt>
                <c:pt idx="172">
                  <c:v>2.64E-2</c:v>
                </c:pt>
                <c:pt idx="173">
                  <c:v>2.5100000000000001E-2</c:v>
                </c:pt>
                <c:pt idx="174">
                  <c:v>2.53E-2</c:v>
                </c:pt>
                <c:pt idx="175">
                  <c:v>2.58E-2</c:v>
                </c:pt>
                <c:pt idx="176">
                  <c:v>2.8500000000000001E-2</c:v>
                </c:pt>
                <c:pt idx="177">
                  <c:v>3.0099999999999998E-2</c:v>
                </c:pt>
                <c:pt idx="178">
                  <c:v>3.2199999999999999E-2</c:v>
                </c:pt>
                <c:pt idx="179">
                  <c:v>3.3799999999999997E-2</c:v>
                </c:pt>
                <c:pt idx="180">
                  <c:v>3.73E-2</c:v>
                </c:pt>
                <c:pt idx="181">
                  <c:v>3.6499999999999998E-2</c:v>
                </c:pt>
                <c:pt idx="182">
                  <c:v>3.6400000000000002E-2</c:v>
                </c:pt>
                <c:pt idx="183">
                  <c:v>3.6400000000000002E-2</c:v>
                </c:pt>
                <c:pt idx="184">
                  <c:v>3.8699999999999998E-2</c:v>
                </c:pt>
                <c:pt idx="185">
                  <c:v>4.0399999999999998E-2</c:v>
                </c:pt>
                <c:pt idx="186">
                  <c:v>3.95E-2</c:v>
                </c:pt>
                <c:pt idx="187">
                  <c:v>4.2700000000000002E-2</c:v>
                </c:pt>
                <c:pt idx="188">
                  <c:v>4.4200000000000003E-2</c:v>
                </c:pt>
                <c:pt idx="189">
                  <c:v>4.3999999999999997E-2</c:v>
                </c:pt>
                <c:pt idx="190">
                  <c:v>4.3999999999999997E-2</c:v>
                </c:pt>
                <c:pt idx="191">
                  <c:v>4.6699999999999998E-2</c:v>
                </c:pt>
                <c:pt idx="192">
                  <c:v>4.7300000000000002E-2</c:v>
                </c:pt>
                <c:pt idx="193">
                  <c:v>4.8899999999999999E-2</c:v>
                </c:pt>
                <c:pt idx="194">
                  <c:v>4.9700000000000001E-2</c:v>
                </c:pt>
                <c:pt idx="195">
                  <c:v>5.1200000000000002E-2</c:v>
                </c:pt>
                <c:pt idx="196">
                  <c:v>5.1200000000000002E-2</c:v>
                </c:pt>
                <c:pt idx="197">
                  <c:v>4.9000000000000002E-2</c:v>
                </c:pt>
                <c:pt idx="198">
                  <c:v>4.7699999999999999E-2</c:v>
                </c:pt>
                <c:pt idx="199">
                  <c:v>4.8000000000000001E-2</c:v>
                </c:pt>
                <c:pt idx="200">
                  <c:v>4.7399999999999998E-2</c:v>
                </c:pt>
                <c:pt idx="201">
                  <c:v>4.6699999999999998E-2</c:v>
                </c:pt>
                <c:pt idx="202">
                  <c:v>4.8800000000000003E-2</c:v>
                </c:pt>
                <c:pt idx="203">
                  <c:v>4.8500000000000001E-2</c:v>
                </c:pt>
                <c:pt idx="204">
                  <c:v>4.5699999999999998E-2</c:v>
                </c:pt>
                <c:pt idx="205">
                  <c:v>4.6699999999999998E-2</c:v>
                </c:pt>
                <c:pt idx="206">
                  <c:v>4.7699999999999999E-2</c:v>
                </c:pt>
                <c:pt idx="207">
                  <c:v>4.9799999999999997E-2</c:v>
                </c:pt>
                <c:pt idx="208">
                  <c:v>4.82E-2</c:v>
                </c:pt>
                <c:pt idx="209">
                  <c:v>4.3099999999999999E-2</c:v>
                </c:pt>
                <c:pt idx="210">
                  <c:v>4.0099999999999997E-2</c:v>
                </c:pt>
                <c:pt idx="211">
                  <c:v>3.9699999999999999E-2</c:v>
                </c:pt>
                <c:pt idx="212">
                  <c:v>3.3399999999999999E-2</c:v>
                </c:pt>
                <c:pt idx="213">
                  <c:v>3.1199999999999999E-2</c:v>
                </c:pt>
                <c:pt idx="214">
                  <c:v>2.4799999999999999E-2</c:v>
                </c:pt>
                <c:pt idx="215">
                  <c:v>1.9699999999999999E-2</c:v>
                </c:pt>
                <c:pt idx="216">
                  <c:v>1.6199999999999999E-2</c:v>
                </c:pt>
                <c:pt idx="217">
                  <c:v>2.0500000000000001E-2</c:v>
                </c:pt>
                <c:pt idx="218">
                  <c:v>2.4500000000000001E-2</c:v>
                </c:pt>
                <c:pt idx="219">
                  <c:v>2.7699999999999999E-2</c:v>
                </c:pt>
                <c:pt idx="220">
                  <c:v>2.5700000000000001E-2</c:v>
                </c:pt>
                <c:pt idx="221">
                  <c:v>2.4199999999999999E-2</c:v>
                </c:pt>
                <c:pt idx="222">
                  <c:v>2.0799999999999999E-2</c:v>
                </c:pt>
                <c:pt idx="223">
                  <c:v>1.61E-2</c:v>
                </c:pt>
                <c:pt idx="224">
                  <c:v>1.21E-2</c:v>
                </c:pt>
                <c:pt idx="225">
                  <c:v>8.2000000000000007E-3</c:v>
                </c:pt>
                <c:pt idx="226">
                  <c:v>8.0999999999999996E-3</c:v>
                </c:pt>
                <c:pt idx="227">
                  <c:v>9.7999999999999997E-3</c:v>
                </c:pt>
                <c:pt idx="228">
                  <c:v>9.2999999999999992E-3</c:v>
                </c:pt>
                <c:pt idx="229">
                  <c:v>9.2999999999999992E-3</c:v>
                </c:pt>
                <c:pt idx="230">
                  <c:v>9.2999999999999992E-3</c:v>
                </c:pt>
                <c:pt idx="231">
                  <c:v>1.18E-2</c:v>
                </c:pt>
                <c:pt idx="232">
                  <c:v>1.0200000000000001E-2</c:v>
                </c:pt>
                <c:pt idx="233">
                  <c:v>1.12E-2</c:v>
                </c:pt>
                <c:pt idx="234">
                  <c:v>9.5999999999999992E-3</c:v>
                </c:pt>
                <c:pt idx="235">
                  <c:v>9.4999999999999998E-3</c:v>
                </c:pt>
                <c:pt idx="236">
                  <c:v>8.0000000000000002E-3</c:v>
                </c:pt>
                <c:pt idx="237">
                  <c:v>8.6999999999999994E-3</c:v>
                </c:pt>
                <c:pt idx="238">
                  <c:v>9.2999999999999992E-3</c:v>
                </c:pt>
                <c:pt idx="239">
                  <c:v>8.6E-3</c:v>
                </c:pt>
                <c:pt idx="240">
                  <c:v>9.5999999999999992E-3</c:v>
                </c:pt>
                <c:pt idx="241">
                  <c:v>1.06E-2</c:v>
                </c:pt>
                <c:pt idx="242">
                  <c:v>8.3000000000000001E-3</c:v>
                </c:pt>
                <c:pt idx="243">
                  <c:v>7.1999999999999998E-3</c:v>
                </c:pt>
                <c:pt idx="244">
                  <c:v>6.1999999999999998E-3</c:v>
                </c:pt>
                <c:pt idx="245">
                  <c:v>5.1999999999999998E-3</c:v>
                </c:pt>
                <c:pt idx="246">
                  <c:v>4.7999999999999996E-3</c:v>
                </c:pt>
                <c:pt idx="247">
                  <c:v>3.8E-3</c:v>
                </c:pt>
                <c:pt idx="248">
                  <c:v>4.4999999999999997E-3</c:v>
                </c:pt>
                <c:pt idx="249">
                  <c:v>6.1999999999999998E-3</c:v>
                </c:pt>
                <c:pt idx="250">
                  <c:v>6.1000000000000004E-3</c:v>
                </c:pt>
                <c:pt idx="251">
                  <c:v>7.7000000000000002E-3</c:v>
                </c:pt>
                <c:pt idx="252">
                  <c:v>7.0000000000000001E-3</c:v>
                </c:pt>
                <c:pt idx="253">
                  <c:v>7.3000000000000001E-3</c:v>
                </c:pt>
                <c:pt idx="254">
                  <c:v>5.5999999999999999E-3</c:v>
                </c:pt>
                <c:pt idx="255">
                  <c:v>4.1000000000000003E-3</c:v>
                </c:pt>
                <c:pt idx="256">
                  <c:v>4.1000000000000003E-3</c:v>
                </c:pt>
                <c:pt idx="257">
                  <c:v>2.3E-3</c:v>
                </c:pt>
                <c:pt idx="258">
                  <c:v>2.0999999999999999E-3</c:v>
                </c:pt>
                <c:pt idx="259">
                  <c:v>2.8E-3</c:v>
                </c:pt>
                <c:pt idx="260">
                  <c:v>2.5000000000000001E-3</c:v>
                </c:pt>
                <c:pt idx="261">
                  <c:v>2.5999999999999999E-3</c:v>
                </c:pt>
                <c:pt idx="262">
                  <c:v>2.3999999999999998E-3</c:v>
                </c:pt>
                <c:pt idx="263">
                  <c:v>2.8E-3</c:v>
                </c:pt>
                <c:pt idx="264">
                  <c:v>3.3999999999999998E-3</c:v>
                </c:pt>
                <c:pt idx="265">
                  <c:v>2.8999999999999998E-3</c:v>
                </c:pt>
                <c:pt idx="266">
                  <c:v>2.8999999999999998E-3</c:v>
                </c:pt>
                <c:pt idx="267">
                  <c:v>2.8999999999999998E-3</c:v>
                </c:pt>
                <c:pt idx="268">
                  <c:v>2.5000000000000001E-3</c:v>
                </c:pt>
                <c:pt idx="269">
                  <c:v>2.7000000000000001E-3</c:v>
                </c:pt>
                <c:pt idx="270">
                  <c:v>2.5999999999999999E-3</c:v>
                </c:pt>
                <c:pt idx="271">
                  <c:v>2.8E-3</c:v>
                </c:pt>
                <c:pt idx="272">
                  <c:v>2.7000000000000001E-3</c:v>
                </c:pt>
                <c:pt idx="273">
                  <c:v>2.5999999999999999E-3</c:v>
                </c:pt>
                <c:pt idx="274">
                  <c:v>2.7000000000000001E-3</c:v>
                </c:pt>
                <c:pt idx="275">
                  <c:v>2.7000000000000001E-3</c:v>
                </c:pt>
                <c:pt idx="276">
                  <c:v>2.5999999999999999E-3</c:v>
                </c:pt>
                <c:pt idx="277">
                  <c:v>2.3E-3</c:v>
                </c:pt>
                <c:pt idx="278">
                  <c:v>2.5000000000000001E-3</c:v>
                </c:pt>
                <c:pt idx="279">
                  <c:v>3.3E-3</c:v>
                </c:pt>
                <c:pt idx="280">
                  <c:v>3.3999999999999998E-3</c:v>
                </c:pt>
                <c:pt idx="281">
                  <c:v>3.5999999999999999E-3</c:v>
                </c:pt>
                <c:pt idx="282">
                  <c:v>4.0000000000000001E-3</c:v>
                </c:pt>
                <c:pt idx="283">
                  <c:v>3.3999999999999998E-3</c:v>
                </c:pt>
                <c:pt idx="284">
                  <c:v>3.0000000000000001E-3</c:v>
                </c:pt>
                <c:pt idx="285">
                  <c:v>3.3999999999999998E-3</c:v>
                </c:pt>
                <c:pt idx="286">
                  <c:v>3.8999999999999998E-3</c:v>
                </c:pt>
                <c:pt idx="287">
                  <c:v>3.3E-3</c:v>
                </c:pt>
                <c:pt idx="288">
                  <c:v>4.0000000000000001E-3</c:v>
                </c:pt>
                <c:pt idx="289">
                  <c:v>4.1999999999999997E-3</c:v>
                </c:pt>
                <c:pt idx="290">
                  <c:v>3.8999999999999998E-3</c:v>
                </c:pt>
                <c:pt idx="291">
                  <c:v>4.4999999999999997E-3</c:v>
                </c:pt>
                <c:pt idx="292">
                  <c:v>5.1000000000000004E-3</c:v>
                </c:pt>
                <c:pt idx="293">
                  <c:v>4.7000000000000002E-3</c:v>
                </c:pt>
                <c:pt idx="294">
                  <c:v>5.7000000000000002E-3</c:v>
                </c:pt>
                <c:pt idx="295">
                  <c:v>4.4999999999999997E-3</c:v>
                </c:pt>
                <c:pt idx="296">
                  <c:v>5.3E-3</c:v>
                </c:pt>
                <c:pt idx="297">
                  <c:v>6.4000000000000003E-3</c:v>
                </c:pt>
                <c:pt idx="298">
                  <c:v>5.4999999999999997E-3</c:v>
                </c:pt>
                <c:pt idx="299">
                  <c:v>6.1999999999999998E-3</c:v>
                </c:pt>
                <c:pt idx="300">
                  <c:v>6.4000000000000003E-3</c:v>
                </c:pt>
                <c:pt idx="301">
                  <c:v>5.4000000000000003E-3</c:v>
                </c:pt>
                <c:pt idx="302">
                  <c:v>6.1000000000000004E-3</c:v>
                </c:pt>
                <c:pt idx="303">
                  <c:v>6.8999999999999999E-3</c:v>
                </c:pt>
                <c:pt idx="304">
                  <c:v>6.7000000000000002E-3</c:v>
                </c:pt>
                <c:pt idx="305">
                  <c:v>7.0000000000000001E-3</c:v>
                </c:pt>
                <c:pt idx="306">
                  <c:v>7.1000000000000004E-3</c:v>
                </c:pt>
                <c:pt idx="307">
                  <c:v>6.7000000000000002E-3</c:v>
                </c:pt>
                <c:pt idx="308">
                  <c:v>6.4000000000000003E-3</c:v>
                </c:pt>
                <c:pt idx="309">
                  <c:v>9.7999999999999997E-3</c:v>
                </c:pt>
                <c:pt idx="310">
                  <c:v>8.9999999999999993E-3</c:v>
                </c:pt>
                <c:pt idx="311">
                  <c:v>7.3000000000000001E-3</c:v>
                </c:pt>
                <c:pt idx="312">
                  <c:v>8.8000000000000005E-3</c:v>
                </c:pt>
                <c:pt idx="313">
                  <c:v>7.7000000000000002E-3</c:v>
                </c:pt>
              </c:numCache>
            </c:numRef>
          </c:val>
          <c:smooth val="1"/>
          <c:extLst>
            <c:ext xmlns:c16="http://schemas.microsoft.com/office/drawing/2014/chart" uri="{C3380CC4-5D6E-409C-BE32-E72D297353CC}">
              <c16:uniqueId val="{00000004-AFFB-4A8B-8A2F-0E1ECFEFC1D7}"/>
            </c:ext>
          </c:extLst>
        </c:ser>
        <c:ser>
          <c:idx val="1"/>
          <c:order val="1"/>
          <c:tx>
            <c:strRef>
              <c:f>Sheet1!$AB$1</c:f>
              <c:strCache>
                <c:ptCount val="1"/>
                <c:pt idx="0">
                  <c:v>10-Yr Yield</c:v>
                </c:pt>
              </c:strCache>
            </c:strRef>
          </c:tx>
          <c:spPr>
            <a:ln>
              <a:solidFill>
                <a:schemeClr val="accent3"/>
              </a:solidFill>
            </a:ln>
          </c:spPr>
          <c:marker>
            <c:symbol val="none"/>
          </c:marker>
          <c:cat>
            <c:numRef>
              <c:f>Sheet1!$A$4:$A$317</c:f>
              <c:numCache>
                <c:formatCode>yy</c:formatCode>
                <c:ptCount val="314"/>
                <c:pt idx="0">
                  <c:v>32963</c:v>
                </c:pt>
                <c:pt idx="1">
                  <c:v>32993</c:v>
                </c:pt>
                <c:pt idx="2">
                  <c:v>33024</c:v>
                </c:pt>
                <c:pt idx="3">
                  <c:v>33054</c:v>
                </c:pt>
                <c:pt idx="4">
                  <c:v>33085</c:v>
                </c:pt>
                <c:pt idx="5">
                  <c:v>33116</c:v>
                </c:pt>
                <c:pt idx="6">
                  <c:v>33146</c:v>
                </c:pt>
                <c:pt idx="7">
                  <c:v>33177</c:v>
                </c:pt>
                <c:pt idx="8">
                  <c:v>33207</c:v>
                </c:pt>
                <c:pt idx="9">
                  <c:v>33238</c:v>
                </c:pt>
                <c:pt idx="10">
                  <c:v>33269</c:v>
                </c:pt>
                <c:pt idx="11">
                  <c:v>33297</c:v>
                </c:pt>
                <c:pt idx="12">
                  <c:v>33328</c:v>
                </c:pt>
                <c:pt idx="13">
                  <c:v>33358</c:v>
                </c:pt>
                <c:pt idx="14">
                  <c:v>33389</c:v>
                </c:pt>
                <c:pt idx="15">
                  <c:v>33419</c:v>
                </c:pt>
                <c:pt idx="16">
                  <c:v>33450</c:v>
                </c:pt>
                <c:pt idx="17">
                  <c:v>33481</c:v>
                </c:pt>
                <c:pt idx="18">
                  <c:v>33511</c:v>
                </c:pt>
                <c:pt idx="19">
                  <c:v>33542</c:v>
                </c:pt>
                <c:pt idx="20">
                  <c:v>33572</c:v>
                </c:pt>
                <c:pt idx="21">
                  <c:v>33603</c:v>
                </c:pt>
                <c:pt idx="22">
                  <c:v>33634</c:v>
                </c:pt>
                <c:pt idx="23">
                  <c:v>33662</c:v>
                </c:pt>
                <c:pt idx="24">
                  <c:v>33694</c:v>
                </c:pt>
                <c:pt idx="25">
                  <c:v>33724</c:v>
                </c:pt>
                <c:pt idx="26">
                  <c:v>33755</c:v>
                </c:pt>
                <c:pt idx="27">
                  <c:v>33785</c:v>
                </c:pt>
                <c:pt idx="28">
                  <c:v>33816</c:v>
                </c:pt>
                <c:pt idx="29">
                  <c:v>33847</c:v>
                </c:pt>
                <c:pt idx="30">
                  <c:v>33877</c:v>
                </c:pt>
                <c:pt idx="31">
                  <c:v>33908</c:v>
                </c:pt>
                <c:pt idx="32">
                  <c:v>33938</c:v>
                </c:pt>
                <c:pt idx="33">
                  <c:v>33969</c:v>
                </c:pt>
                <c:pt idx="34">
                  <c:v>34000</c:v>
                </c:pt>
                <c:pt idx="35">
                  <c:v>34028</c:v>
                </c:pt>
                <c:pt idx="36">
                  <c:v>34059</c:v>
                </c:pt>
                <c:pt idx="37">
                  <c:v>34089</c:v>
                </c:pt>
                <c:pt idx="38">
                  <c:v>34120</c:v>
                </c:pt>
                <c:pt idx="39">
                  <c:v>34150</c:v>
                </c:pt>
                <c:pt idx="40">
                  <c:v>34181</c:v>
                </c:pt>
                <c:pt idx="41">
                  <c:v>34212</c:v>
                </c:pt>
                <c:pt idx="42">
                  <c:v>34242</c:v>
                </c:pt>
                <c:pt idx="43">
                  <c:v>34273</c:v>
                </c:pt>
                <c:pt idx="44">
                  <c:v>34303</c:v>
                </c:pt>
                <c:pt idx="45">
                  <c:v>34334</c:v>
                </c:pt>
                <c:pt idx="46">
                  <c:v>34365</c:v>
                </c:pt>
                <c:pt idx="47">
                  <c:v>34393</c:v>
                </c:pt>
                <c:pt idx="48">
                  <c:v>34424</c:v>
                </c:pt>
                <c:pt idx="49">
                  <c:v>34454</c:v>
                </c:pt>
                <c:pt idx="50">
                  <c:v>34485</c:v>
                </c:pt>
                <c:pt idx="51">
                  <c:v>34515</c:v>
                </c:pt>
                <c:pt idx="52">
                  <c:v>34546</c:v>
                </c:pt>
                <c:pt idx="53">
                  <c:v>34577</c:v>
                </c:pt>
                <c:pt idx="54">
                  <c:v>34607</c:v>
                </c:pt>
                <c:pt idx="55">
                  <c:v>34638</c:v>
                </c:pt>
                <c:pt idx="56">
                  <c:v>34668</c:v>
                </c:pt>
                <c:pt idx="57">
                  <c:v>34699</c:v>
                </c:pt>
                <c:pt idx="58">
                  <c:v>34730</c:v>
                </c:pt>
                <c:pt idx="59">
                  <c:v>34758</c:v>
                </c:pt>
                <c:pt idx="60">
                  <c:v>34789</c:v>
                </c:pt>
                <c:pt idx="61">
                  <c:v>34819</c:v>
                </c:pt>
                <c:pt idx="62">
                  <c:v>34850</c:v>
                </c:pt>
                <c:pt idx="63">
                  <c:v>34880</c:v>
                </c:pt>
                <c:pt idx="64">
                  <c:v>34911</c:v>
                </c:pt>
                <c:pt idx="65">
                  <c:v>34942</c:v>
                </c:pt>
                <c:pt idx="66">
                  <c:v>34972</c:v>
                </c:pt>
                <c:pt idx="67">
                  <c:v>35003</c:v>
                </c:pt>
                <c:pt idx="68">
                  <c:v>35033</c:v>
                </c:pt>
                <c:pt idx="69">
                  <c:v>35064</c:v>
                </c:pt>
                <c:pt idx="70">
                  <c:v>35095</c:v>
                </c:pt>
                <c:pt idx="71">
                  <c:v>35123</c:v>
                </c:pt>
                <c:pt idx="72">
                  <c:v>35155</c:v>
                </c:pt>
                <c:pt idx="73">
                  <c:v>35185</c:v>
                </c:pt>
                <c:pt idx="74">
                  <c:v>35216</c:v>
                </c:pt>
                <c:pt idx="75">
                  <c:v>35246</c:v>
                </c:pt>
                <c:pt idx="76">
                  <c:v>35277</c:v>
                </c:pt>
                <c:pt idx="77">
                  <c:v>35308</c:v>
                </c:pt>
                <c:pt idx="78">
                  <c:v>35338</c:v>
                </c:pt>
                <c:pt idx="79">
                  <c:v>35369</c:v>
                </c:pt>
                <c:pt idx="80">
                  <c:v>35399</c:v>
                </c:pt>
                <c:pt idx="81">
                  <c:v>35430</c:v>
                </c:pt>
                <c:pt idx="82">
                  <c:v>35461</c:v>
                </c:pt>
                <c:pt idx="83">
                  <c:v>35489</c:v>
                </c:pt>
                <c:pt idx="84">
                  <c:v>35520</c:v>
                </c:pt>
                <c:pt idx="85">
                  <c:v>35550</c:v>
                </c:pt>
                <c:pt idx="86">
                  <c:v>35581</c:v>
                </c:pt>
                <c:pt idx="87">
                  <c:v>35611</c:v>
                </c:pt>
                <c:pt idx="88">
                  <c:v>35642</c:v>
                </c:pt>
                <c:pt idx="89">
                  <c:v>35673</c:v>
                </c:pt>
                <c:pt idx="90">
                  <c:v>35703</c:v>
                </c:pt>
                <c:pt idx="91">
                  <c:v>35734</c:v>
                </c:pt>
                <c:pt idx="92">
                  <c:v>35764</c:v>
                </c:pt>
                <c:pt idx="93">
                  <c:v>35795</c:v>
                </c:pt>
                <c:pt idx="94">
                  <c:v>35826</c:v>
                </c:pt>
                <c:pt idx="95">
                  <c:v>35854</c:v>
                </c:pt>
                <c:pt idx="96">
                  <c:v>35885</c:v>
                </c:pt>
                <c:pt idx="97">
                  <c:v>35915</c:v>
                </c:pt>
                <c:pt idx="98">
                  <c:v>35946</c:v>
                </c:pt>
                <c:pt idx="99">
                  <c:v>35976</c:v>
                </c:pt>
                <c:pt idx="100">
                  <c:v>36007</c:v>
                </c:pt>
                <c:pt idx="101">
                  <c:v>36038</c:v>
                </c:pt>
                <c:pt idx="102">
                  <c:v>36068</c:v>
                </c:pt>
                <c:pt idx="103">
                  <c:v>36099</c:v>
                </c:pt>
                <c:pt idx="104">
                  <c:v>36129</c:v>
                </c:pt>
                <c:pt idx="105">
                  <c:v>36160</c:v>
                </c:pt>
                <c:pt idx="106">
                  <c:v>36191</c:v>
                </c:pt>
                <c:pt idx="107">
                  <c:v>36219</c:v>
                </c:pt>
                <c:pt idx="108">
                  <c:v>36250</c:v>
                </c:pt>
                <c:pt idx="109">
                  <c:v>36280</c:v>
                </c:pt>
                <c:pt idx="110">
                  <c:v>36311</c:v>
                </c:pt>
                <c:pt idx="111">
                  <c:v>36341</c:v>
                </c:pt>
                <c:pt idx="112">
                  <c:v>36372</c:v>
                </c:pt>
                <c:pt idx="113">
                  <c:v>36403</c:v>
                </c:pt>
                <c:pt idx="114">
                  <c:v>36433</c:v>
                </c:pt>
                <c:pt idx="115">
                  <c:v>36464</c:v>
                </c:pt>
                <c:pt idx="116">
                  <c:v>36494</c:v>
                </c:pt>
                <c:pt idx="117">
                  <c:v>36525</c:v>
                </c:pt>
                <c:pt idx="118">
                  <c:v>36556</c:v>
                </c:pt>
                <c:pt idx="119">
                  <c:v>36584</c:v>
                </c:pt>
                <c:pt idx="120">
                  <c:v>36616</c:v>
                </c:pt>
                <c:pt idx="121">
                  <c:v>36646</c:v>
                </c:pt>
                <c:pt idx="122">
                  <c:v>36677</c:v>
                </c:pt>
                <c:pt idx="123">
                  <c:v>36707</c:v>
                </c:pt>
                <c:pt idx="124">
                  <c:v>36738</c:v>
                </c:pt>
                <c:pt idx="125">
                  <c:v>36769</c:v>
                </c:pt>
                <c:pt idx="126">
                  <c:v>36799</c:v>
                </c:pt>
                <c:pt idx="127">
                  <c:v>36830</c:v>
                </c:pt>
                <c:pt idx="128">
                  <c:v>36860</c:v>
                </c:pt>
                <c:pt idx="129">
                  <c:v>36891</c:v>
                </c:pt>
                <c:pt idx="130">
                  <c:v>36922</c:v>
                </c:pt>
                <c:pt idx="131">
                  <c:v>36950</c:v>
                </c:pt>
                <c:pt idx="132">
                  <c:v>36981</c:v>
                </c:pt>
                <c:pt idx="133">
                  <c:v>37011</c:v>
                </c:pt>
                <c:pt idx="134">
                  <c:v>37042</c:v>
                </c:pt>
                <c:pt idx="135">
                  <c:v>37072</c:v>
                </c:pt>
                <c:pt idx="136">
                  <c:v>37103</c:v>
                </c:pt>
                <c:pt idx="137">
                  <c:v>37134</c:v>
                </c:pt>
                <c:pt idx="138">
                  <c:v>37164</c:v>
                </c:pt>
                <c:pt idx="139">
                  <c:v>37195</c:v>
                </c:pt>
                <c:pt idx="140">
                  <c:v>37225</c:v>
                </c:pt>
                <c:pt idx="141">
                  <c:v>37256</c:v>
                </c:pt>
                <c:pt idx="142">
                  <c:v>37287</c:v>
                </c:pt>
                <c:pt idx="143">
                  <c:v>37315</c:v>
                </c:pt>
                <c:pt idx="144">
                  <c:v>37346</c:v>
                </c:pt>
                <c:pt idx="145">
                  <c:v>37376</c:v>
                </c:pt>
                <c:pt idx="146">
                  <c:v>37407</c:v>
                </c:pt>
                <c:pt idx="147">
                  <c:v>37437</c:v>
                </c:pt>
                <c:pt idx="148">
                  <c:v>37468</c:v>
                </c:pt>
                <c:pt idx="149">
                  <c:v>37499</c:v>
                </c:pt>
                <c:pt idx="150">
                  <c:v>37529</c:v>
                </c:pt>
                <c:pt idx="151">
                  <c:v>37560</c:v>
                </c:pt>
                <c:pt idx="152">
                  <c:v>37590</c:v>
                </c:pt>
                <c:pt idx="153">
                  <c:v>37621</c:v>
                </c:pt>
                <c:pt idx="154">
                  <c:v>37652</c:v>
                </c:pt>
                <c:pt idx="155">
                  <c:v>37680</c:v>
                </c:pt>
                <c:pt idx="156">
                  <c:v>37711</c:v>
                </c:pt>
                <c:pt idx="157">
                  <c:v>37741</c:v>
                </c:pt>
                <c:pt idx="158">
                  <c:v>37772</c:v>
                </c:pt>
                <c:pt idx="159">
                  <c:v>37802</c:v>
                </c:pt>
                <c:pt idx="160">
                  <c:v>37833</c:v>
                </c:pt>
                <c:pt idx="161">
                  <c:v>37864</c:v>
                </c:pt>
                <c:pt idx="162">
                  <c:v>37894</c:v>
                </c:pt>
                <c:pt idx="163">
                  <c:v>37925</c:v>
                </c:pt>
                <c:pt idx="164">
                  <c:v>37955</c:v>
                </c:pt>
                <c:pt idx="165">
                  <c:v>37986</c:v>
                </c:pt>
                <c:pt idx="166">
                  <c:v>38017</c:v>
                </c:pt>
                <c:pt idx="167">
                  <c:v>38046</c:v>
                </c:pt>
                <c:pt idx="168">
                  <c:v>38077</c:v>
                </c:pt>
                <c:pt idx="169">
                  <c:v>38107</c:v>
                </c:pt>
                <c:pt idx="170">
                  <c:v>38138</c:v>
                </c:pt>
                <c:pt idx="171">
                  <c:v>38168</c:v>
                </c:pt>
                <c:pt idx="172">
                  <c:v>38199</c:v>
                </c:pt>
                <c:pt idx="173">
                  <c:v>38230</c:v>
                </c:pt>
                <c:pt idx="174">
                  <c:v>38260</c:v>
                </c:pt>
                <c:pt idx="175">
                  <c:v>38291</c:v>
                </c:pt>
                <c:pt idx="176">
                  <c:v>38321</c:v>
                </c:pt>
                <c:pt idx="177">
                  <c:v>38352</c:v>
                </c:pt>
                <c:pt idx="178">
                  <c:v>38383</c:v>
                </c:pt>
                <c:pt idx="179">
                  <c:v>38412</c:v>
                </c:pt>
                <c:pt idx="180">
                  <c:v>38442</c:v>
                </c:pt>
                <c:pt idx="181">
                  <c:v>38472</c:v>
                </c:pt>
                <c:pt idx="182">
                  <c:v>38503</c:v>
                </c:pt>
                <c:pt idx="183">
                  <c:v>38533</c:v>
                </c:pt>
                <c:pt idx="184">
                  <c:v>38564</c:v>
                </c:pt>
                <c:pt idx="185">
                  <c:v>38595</c:v>
                </c:pt>
                <c:pt idx="186">
                  <c:v>38625</c:v>
                </c:pt>
                <c:pt idx="187">
                  <c:v>38656</c:v>
                </c:pt>
                <c:pt idx="188">
                  <c:v>38686</c:v>
                </c:pt>
                <c:pt idx="189">
                  <c:v>38717</c:v>
                </c:pt>
                <c:pt idx="190">
                  <c:v>38748</c:v>
                </c:pt>
                <c:pt idx="191">
                  <c:v>38777</c:v>
                </c:pt>
                <c:pt idx="192">
                  <c:v>38807</c:v>
                </c:pt>
                <c:pt idx="193">
                  <c:v>38837</c:v>
                </c:pt>
                <c:pt idx="194">
                  <c:v>38868</c:v>
                </c:pt>
                <c:pt idx="195">
                  <c:v>38898</c:v>
                </c:pt>
                <c:pt idx="196">
                  <c:v>38929</c:v>
                </c:pt>
                <c:pt idx="197">
                  <c:v>38960</c:v>
                </c:pt>
                <c:pt idx="198">
                  <c:v>38990</c:v>
                </c:pt>
                <c:pt idx="199">
                  <c:v>39021</c:v>
                </c:pt>
                <c:pt idx="200">
                  <c:v>39051</c:v>
                </c:pt>
                <c:pt idx="201">
                  <c:v>39082</c:v>
                </c:pt>
                <c:pt idx="202">
                  <c:v>39113</c:v>
                </c:pt>
                <c:pt idx="203">
                  <c:v>39142</c:v>
                </c:pt>
                <c:pt idx="204">
                  <c:v>39172</c:v>
                </c:pt>
                <c:pt idx="205">
                  <c:v>39202</c:v>
                </c:pt>
                <c:pt idx="206">
                  <c:v>39233</c:v>
                </c:pt>
                <c:pt idx="207">
                  <c:v>39263</c:v>
                </c:pt>
                <c:pt idx="208">
                  <c:v>39294</c:v>
                </c:pt>
                <c:pt idx="209">
                  <c:v>39325</c:v>
                </c:pt>
                <c:pt idx="210">
                  <c:v>39355</c:v>
                </c:pt>
                <c:pt idx="211">
                  <c:v>39386</c:v>
                </c:pt>
                <c:pt idx="212">
                  <c:v>39416</c:v>
                </c:pt>
                <c:pt idx="213">
                  <c:v>39447</c:v>
                </c:pt>
                <c:pt idx="214">
                  <c:v>39478</c:v>
                </c:pt>
                <c:pt idx="215">
                  <c:v>39507</c:v>
                </c:pt>
                <c:pt idx="216">
                  <c:v>39538</c:v>
                </c:pt>
                <c:pt idx="217">
                  <c:v>39568</c:v>
                </c:pt>
                <c:pt idx="218">
                  <c:v>39599</c:v>
                </c:pt>
                <c:pt idx="219">
                  <c:v>39629</c:v>
                </c:pt>
                <c:pt idx="220">
                  <c:v>39660</c:v>
                </c:pt>
                <c:pt idx="221">
                  <c:v>39691</c:v>
                </c:pt>
                <c:pt idx="222">
                  <c:v>39721</c:v>
                </c:pt>
                <c:pt idx="223">
                  <c:v>39752</c:v>
                </c:pt>
                <c:pt idx="224">
                  <c:v>39782</c:v>
                </c:pt>
                <c:pt idx="225">
                  <c:v>39813</c:v>
                </c:pt>
                <c:pt idx="226">
                  <c:v>39844</c:v>
                </c:pt>
                <c:pt idx="227">
                  <c:v>39872</c:v>
                </c:pt>
                <c:pt idx="228">
                  <c:v>39903</c:v>
                </c:pt>
                <c:pt idx="229">
                  <c:v>39933</c:v>
                </c:pt>
                <c:pt idx="230">
                  <c:v>39964</c:v>
                </c:pt>
                <c:pt idx="231">
                  <c:v>39994</c:v>
                </c:pt>
                <c:pt idx="232">
                  <c:v>40025</c:v>
                </c:pt>
                <c:pt idx="233">
                  <c:v>40056</c:v>
                </c:pt>
                <c:pt idx="234">
                  <c:v>40086</c:v>
                </c:pt>
                <c:pt idx="235">
                  <c:v>40117</c:v>
                </c:pt>
                <c:pt idx="236">
                  <c:v>40147</c:v>
                </c:pt>
                <c:pt idx="237">
                  <c:v>40178</c:v>
                </c:pt>
                <c:pt idx="238">
                  <c:v>40209</c:v>
                </c:pt>
                <c:pt idx="239">
                  <c:v>40237</c:v>
                </c:pt>
                <c:pt idx="240">
                  <c:v>40268</c:v>
                </c:pt>
                <c:pt idx="241">
                  <c:v>40298</c:v>
                </c:pt>
                <c:pt idx="242">
                  <c:v>40329</c:v>
                </c:pt>
                <c:pt idx="243">
                  <c:v>40359</c:v>
                </c:pt>
                <c:pt idx="244">
                  <c:v>40390</c:v>
                </c:pt>
                <c:pt idx="245">
                  <c:v>40421</c:v>
                </c:pt>
                <c:pt idx="246">
                  <c:v>40451</c:v>
                </c:pt>
                <c:pt idx="247">
                  <c:v>40482</c:v>
                </c:pt>
                <c:pt idx="248">
                  <c:v>40512</c:v>
                </c:pt>
                <c:pt idx="249">
                  <c:v>40543</c:v>
                </c:pt>
                <c:pt idx="250">
                  <c:v>40574</c:v>
                </c:pt>
                <c:pt idx="251">
                  <c:v>40602</c:v>
                </c:pt>
                <c:pt idx="252">
                  <c:v>40633</c:v>
                </c:pt>
                <c:pt idx="253">
                  <c:v>40663</c:v>
                </c:pt>
                <c:pt idx="254">
                  <c:v>40694</c:v>
                </c:pt>
                <c:pt idx="255">
                  <c:v>40724</c:v>
                </c:pt>
                <c:pt idx="256">
                  <c:v>40755</c:v>
                </c:pt>
                <c:pt idx="257">
                  <c:v>40786</c:v>
                </c:pt>
                <c:pt idx="258">
                  <c:v>40816</c:v>
                </c:pt>
                <c:pt idx="259">
                  <c:v>40847</c:v>
                </c:pt>
                <c:pt idx="260">
                  <c:v>40877</c:v>
                </c:pt>
                <c:pt idx="261">
                  <c:v>40907</c:v>
                </c:pt>
                <c:pt idx="262">
                  <c:v>40938</c:v>
                </c:pt>
                <c:pt idx="263">
                  <c:v>40967</c:v>
                </c:pt>
                <c:pt idx="264">
                  <c:v>40998</c:v>
                </c:pt>
                <c:pt idx="265">
                  <c:v>41029</c:v>
                </c:pt>
                <c:pt idx="266">
                  <c:v>41059</c:v>
                </c:pt>
                <c:pt idx="267">
                  <c:v>41090</c:v>
                </c:pt>
                <c:pt idx="268">
                  <c:v>41120</c:v>
                </c:pt>
                <c:pt idx="269">
                  <c:v>41151</c:v>
                </c:pt>
                <c:pt idx="270">
                  <c:v>41182</c:v>
                </c:pt>
                <c:pt idx="271">
                  <c:v>41213</c:v>
                </c:pt>
                <c:pt idx="272">
                  <c:v>41243</c:v>
                </c:pt>
                <c:pt idx="273">
                  <c:v>41274</c:v>
                </c:pt>
                <c:pt idx="274">
                  <c:v>41305</c:v>
                </c:pt>
                <c:pt idx="275">
                  <c:v>41333</c:v>
                </c:pt>
                <c:pt idx="276">
                  <c:v>41364</c:v>
                </c:pt>
                <c:pt idx="277">
                  <c:v>41394</c:v>
                </c:pt>
                <c:pt idx="278">
                  <c:v>41425</c:v>
                </c:pt>
                <c:pt idx="279">
                  <c:v>41455</c:v>
                </c:pt>
                <c:pt idx="280">
                  <c:v>41486</c:v>
                </c:pt>
                <c:pt idx="281">
                  <c:v>41517</c:v>
                </c:pt>
                <c:pt idx="282">
                  <c:v>41547</c:v>
                </c:pt>
                <c:pt idx="283">
                  <c:v>41578</c:v>
                </c:pt>
                <c:pt idx="284">
                  <c:v>41608</c:v>
                </c:pt>
                <c:pt idx="285">
                  <c:v>41639</c:v>
                </c:pt>
                <c:pt idx="286">
                  <c:v>41670</c:v>
                </c:pt>
                <c:pt idx="287">
                  <c:v>41698</c:v>
                </c:pt>
                <c:pt idx="288">
                  <c:v>41729</c:v>
                </c:pt>
                <c:pt idx="289">
                  <c:v>41759</c:v>
                </c:pt>
                <c:pt idx="290">
                  <c:v>41790</c:v>
                </c:pt>
                <c:pt idx="291">
                  <c:v>41820</c:v>
                </c:pt>
                <c:pt idx="292">
                  <c:v>41851</c:v>
                </c:pt>
                <c:pt idx="293">
                  <c:v>41882</c:v>
                </c:pt>
                <c:pt idx="294">
                  <c:v>41912</c:v>
                </c:pt>
                <c:pt idx="295">
                  <c:v>41943</c:v>
                </c:pt>
                <c:pt idx="296">
                  <c:v>41973</c:v>
                </c:pt>
                <c:pt idx="297">
                  <c:v>42004</c:v>
                </c:pt>
                <c:pt idx="298">
                  <c:v>42035</c:v>
                </c:pt>
                <c:pt idx="299">
                  <c:v>42063</c:v>
                </c:pt>
                <c:pt idx="300">
                  <c:v>42094</c:v>
                </c:pt>
                <c:pt idx="301">
                  <c:v>42124</c:v>
                </c:pt>
                <c:pt idx="302">
                  <c:v>42155</c:v>
                </c:pt>
                <c:pt idx="303">
                  <c:v>42185</c:v>
                </c:pt>
                <c:pt idx="304">
                  <c:v>42216</c:v>
                </c:pt>
                <c:pt idx="305">
                  <c:v>42247</c:v>
                </c:pt>
                <c:pt idx="306">
                  <c:v>42277</c:v>
                </c:pt>
                <c:pt idx="307">
                  <c:v>42308</c:v>
                </c:pt>
                <c:pt idx="308">
                  <c:v>42338</c:v>
                </c:pt>
                <c:pt idx="309">
                  <c:v>42369</c:v>
                </c:pt>
                <c:pt idx="310">
                  <c:v>42400</c:v>
                </c:pt>
                <c:pt idx="311">
                  <c:v>42429</c:v>
                </c:pt>
                <c:pt idx="312">
                  <c:v>42460</c:v>
                </c:pt>
                <c:pt idx="313">
                  <c:v>42490</c:v>
                </c:pt>
              </c:numCache>
            </c:numRef>
          </c:cat>
          <c:val>
            <c:numRef>
              <c:f>Sheet1!$AB$4:$AB$317</c:f>
              <c:numCache>
                <c:formatCode>0.00%</c:formatCode>
                <c:ptCount val="314"/>
                <c:pt idx="0">
                  <c:v>8.5900000000000004E-2</c:v>
                </c:pt>
                <c:pt idx="1">
                  <c:v>8.7900000000000006E-2</c:v>
                </c:pt>
                <c:pt idx="2">
                  <c:v>8.7599999999999997E-2</c:v>
                </c:pt>
                <c:pt idx="3">
                  <c:v>8.48E-2</c:v>
                </c:pt>
                <c:pt idx="4">
                  <c:v>8.4699999999999998E-2</c:v>
                </c:pt>
                <c:pt idx="5">
                  <c:v>8.7499999999999994E-2</c:v>
                </c:pt>
                <c:pt idx="6">
                  <c:v>8.8900000000000007E-2</c:v>
                </c:pt>
                <c:pt idx="7">
                  <c:v>8.72E-2</c:v>
                </c:pt>
                <c:pt idx="8">
                  <c:v>8.3900000000000002E-2</c:v>
                </c:pt>
                <c:pt idx="9">
                  <c:v>8.0799999999999997E-2</c:v>
                </c:pt>
                <c:pt idx="10">
                  <c:v>8.09E-2</c:v>
                </c:pt>
                <c:pt idx="11">
                  <c:v>7.85E-2</c:v>
                </c:pt>
                <c:pt idx="12">
                  <c:v>8.1100000000000005E-2</c:v>
                </c:pt>
                <c:pt idx="13">
                  <c:v>8.0399999999999999E-2</c:v>
                </c:pt>
                <c:pt idx="14">
                  <c:v>8.0699999999999994E-2</c:v>
                </c:pt>
                <c:pt idx="15">
                  <c:v>8.2799999999999999E-2</c:v>
                </c:pt>
                <c:pt idx="16">
                  <c:v>8.2699999999999996E-2</c:v>
                </c:pt>
                <c:pt idx="17">
                  <c:v>7.9000000000000001E-2</c:v>
                </c:pt>
                <c:pt idx="18">
                  <c:v>7.6499999999999999E-2</c:v>
                </c:pt>
                <c:pt idx="19">
                  <c:v>7.5300000000000006E-2</c:v>
                </c:pt>
                <c:pt idx="20">
                  <c:v>7.4200000000000002E-2</c:v>
                </c:pt>
                <c:pt idx="21">
                  <c:v>7.0900000000000005E-2</c:v>
                </c:pt>
                <c:pt idx="22">
                  <c:v>7.0300000000000001E-2</c:v>
                </c:pt>
                <c:pt idx="23">
                  <c:v>7.3400000000000007E-2</c:v>
                </c:pt>
                <c:pt idx="24">
                  <c:v>7.5399999999999995E-2</c:v>
                </c:pt>
                <c:pt idx="25">
                  <c:v>7.4800000000000005E-2</c:v>
                </c:pt>
                <c:pt idx="26">
                  <c:v>7.3899999999999993E-2</c:v>
                </c:pt>
                <c:pt idx="27">
                  <c:v>7.2599999999999998E-2</c:v>
                </c:pt>
                <c:pt idx="28">
                  <c:v>6.8400000000000002E-2</c:v>
                </c:pt>
                <c:pt idx="29">
                  <c:v>6.59E-2</c:v>
                </c:pt>
                <c:pt idx="30">
                  <c:v>6.4199999999999993E-2</c:v>
                </c:pt>
                <c:pt idx="31">
                  <c:v>6.59E-2</c:v>
                </c:pt>
                <c:pt idx="32">
                  <c:v>6.8699999999999997E-2</c:v>
                </c:pt>
                <c:pt idx="33">
                  <c:v>6.7699999999999996E-2</c:v>
                </c:pt>
                <c:pt idx="34">
                  <c:v>6.6000000000000003E-2</c:v>
                </c:pt>
                <c:pt idx="35">
                  <c:v>6.2600000000000003E-2</c:v>
                </c:pt>
                <c:pt idx="36">
                  <c:v>5.9799999999999999E-2</c:v>
                </c:pt>
                <c:pt idx="37">
                  <c:v>5.9700000000000003E-2</c:v>
                </c:pt>
                <c:pt idx="38">
                  <c:v>6.0400000000000002E-2</c:v>
                </c:pt>
                <c:pt idx="39">
                  <c:v>5.96E-2</c:v>
                </c:pt>
                <c:pt idx="40">
                  <c:v>5.8099999999999999E-2</c:v>
                </c:pt>
                <c:pt idx="41">
                  <c:v>5.6800000000000003E-2</c:v>
                </c:pt>
                <c:pt idx="42">
                  <c:v>5.3600000000000002E-2</c:v>
                </c:pt>
                <c:pt idx="43">
                  <c:v>5.33E-2</c:v>
                </c:pt>
                <c:pt idx="44">
                  <c:v>5.7200000000000001E-2</c:v>
                </c:pt>
                <c:pt idx="45">
                  <c:v>5.7700000000000001E-2</c:v>
                </c:pt>
                <c:pt idx="46">
                  <c:v>5.7500000000000002E-2</c:v>
                </c:pt>
                <c:pt idx="47">
                  <c:v>5.9700000000000003E-2</c:v>
                </c:pt>
                <c:pt idx="48">
                  <c:v>6.4799999999999996E-2</c:v>
                </c:pt>
                <c:pt idx="49">
                  <c:v>6.9699999999999998E-2</c:v>
                </c:pt>
                <c:pt idx="50">
                  <c:v>7.1800000000000003E-2</c:v>
                </c:pt>
                <c:pt idx="51">
                  <c:v>7.0999999999999994E-2</c:v>
                </c:pt>
                <c:pt idx="52">
                  <c:v>7.2999999999999995E-2</c:v>
                </c:pt>
                <c:pt idx="53">
                  <c:v>7.2400000000000006E-2</c:v>
                </c:pt>
                <c:pt idx="54">
                  <c:v>7.46E-2</c:v>
                </c:pt>
                <c:pt idx="55">
                  <c:v>7.7399999999999997E-2</c:v>
                </c:pt>
                <c:pt idx="56">
                  <c:v>7.9600000000000004E-2</c:v>
                </c:pt>
                <c:pt idx="57">
                  <c:v>7.8100000000000003E-2</c:v>
                </c:pt>
                <c:pt idx="58">
                  <c:v>7.7799999999999994E-2</c:v>
                </c:pt>
                <c:pt idx="59">
                  <c:v>7.4700000000000003E-2</c:v>
                </c:pt>
                <c:pt idx="60">
                  <c:v>7.1999999999999995E-2</c:v>
                </c:pt>
                <c:pt idx="61">
                  <c:v>7.0599999999999996E-2</c:v>
                </c:pt>
                <c:pt idx="62">
                  <c:v>6.6299999999999998E-2</c:v>
                </c:pt>
                <c:pt idx="63">
                  <c:v>6.1699999999999998E-2</c:v>
                </c:pt>
                <c:pt idx="64">
                  <c:v>6.2799999999999995E-2</c:v>
                </c:pt>
                <c:pt idx="65">
                  <c:v>6.4899999999999999E-2</c:v>
                </c:pt>
                <c:pt idx="66">
                  <c:v>6.2E-2</c:v>
                </c:pt>
                <c:pt idx="67">
                  <c:v>6.0400000000000002E-2</c:v>
                </c:pt>
                <c:pt idx="68">
                  <c:v>5.9299999999999999E-2</c:v>
                </c:pt>
                <c:pt idx="69">
                  <c:v>5.7099999999999998E-2</c:v>
                </c:pt>
                <c:pt idx="70">
                  <c:v>5.6500000000000002E-2</c:v>
                </c:pt>
                <c:pt idx="71">
                  <c:v>5.8099999999999999E-2</c:v>
                </c:pt>
                <c:pt idx="72">
                  <c:v>6.2700000000000006E-2</c:v>
                </c:pt>
                <c:pt idx="73">
                  <c:v>6.5100000000000005E-2</c:v>
                </c:pt>
                <c:pt idx="74">
                  <c:v>6.7400000000000002E-2</c:v>
                </c:pt>
                <c:pt idx="75">
                  <c:v>6.9099999999999995E-2</c:v>
                </c:pt>
                <c:pt idx="76">
                  <c:v>6.8699999999999997E-2</c:v>
                </c:pt>
                <c:pt idx="77">
                  <c:v>6.6400000000000001E-2</c:v>
                </c:pt>
                <c:pt idx="78">
                  <c:v>6.83E-2</c:v>
                </c:pt>
                <c:pt idx="79">
                  <c:v>6.5299999999999997E-2</c:v>
                </c:pt>
                <c:pt idx="80">
                  <c:v>6.2E-2</c:v>
                </c:pt>
                <c:pt idx="81">
                  <c:v>6.3E-2</c:v>
                </c:pt>
                <c:pt idx="82">
                  <c:v>6.5799999999999997E-2</c:v>
                </c:pt>
                <c:pt idx="83">
                  <c:v>6.4199999999999993E-2</c:v>
                </c:pt>
                <c:pt idx="84">
                  <c:v>6.6900000000000001E-2</c:v>
                </c:pt>
                <c:pt idx="85">
                  <c:v>6.8900000000000003E-2</c:v>
                </c:pt>
                <c:pt idx="86">
                  <c:v>6.7100000000000007E-2</c:v>
                </c:pt>
                <c:pt idx="87">
                  <c:v>6.4899999999999999E-2</c:v>
                </c:pt>
                <c:pt idx="88">
                  <c:v>6.2199999999999998E-2</c:v>
                </c:pt>
                <c:pt idx="89">
                  <c:v>6.3E-2</c:v>
                </c:pt>
                <c:pt idx="90">
                  <c:v>6.2100000000000002E-2</c:v>
                </c:pt>
                <c:pt idx="91">
                  <c:v>6.0299999999999999E-2</c:v>
                </c:pt>
                <c:pt idx="92">
                  <c:v>5.8799999999999998E-2</c:v>
                </c:pt>
                <c:pt idx="93">
                  <c:v>5.8099999999999999E-2</c:v>
                </c:pt>
                <c:pt idx="94">
                  <c:v>5.5399999999999998E-2</c:v>
                </c:pt>
                <c:pt idx="95">
                  <c:v>5.57E-2</c:v>
                </c:pt>
                <c:pt idx="96">
                  <c:v>5.6500000000000002E-2</c:v>
                </c:pt>
                <c:pt idx="97">
                  <c:v>5.6399999999999999E-2</c:v>
                </c:pt>
                <c:pt idx="98">
                  <c:v>5.6500000000000002E-2</c:v>
                </c:pt>
                <c:pt idx="99">
                  <c:v>5.5E-2</c:v>
                </c:pt>
                <c:pt idx="100">
                  <c:v>5.4600000000000003E-2</c:v>
                </c:pt>
                <c:pt idx="101">
                  <c:v>5.3400000000000003E-2</c:v>
                </c:pt>
                <c:pt idx="102">
                  <c:v>4.8099999999999997E-2</c:v>
                </c:pt>
                <c:pt idx="103">
                  <c:v>4.53E-2</c:v>
                </c:pt>
                <c:pt idx="104">
                  <c:v>4.8300000000000003E-2</c:v>
                </c:pt>
                <c:pt idx="105">
                  <c:v>4.65E-2</c:v>
                </c:pt>
                <c:pt idx="106">
                  <c:v>4.7199999999999999E-2</c:v>
                </c:pt>
                <c:pt idx="107">
                  <c:v>0.05</c:v>
                </c:pt>
                <c:pt idx="108">
                  <c:v>5.2299999999999999E-2</c:v>
                </c:pt>
                <c:pt idx="109">
                  <c:v>5.1799999999999999E-2</c:v>
                </c:pt>
                <c:pt idx="110">
                  <c:v>5.5399999999999998E-2</c:v>
                </c:pt>
                <c:pt idx="111">
                  <c:v>5.8999999999999997E-2</c:v>
                </c:pt>
                <c:pt idx="112">
                  <c:v>5.79E-2</c:v>
                </c:pt>
                <c:pt idx="113">
                  <c:v>5.9400000000000001E-2</c:v>
                </c:pt>
                <c:pt idx="114">
                  <c:v>5.9200000000000003E-2</c:v>
                </c:pt>
                <c:pt idx="115">
                  <c:v>6.1100000000000002E-2</c:v>
                </c:pt>
                <c:pt idx="116">
                  <c:v>6.0299999999999999E-2</c:v>
                </c:pt>
                <c:pt idx="117">
                  <c:v>6.2799999999999995E-2</c:v>
                </c:pt>
                <c:pt idx="118">
                  <c:v>6.6600000000000006E-2</c:v>
                </c:pt>
                <c:pt idx="119">
                  <c:v>6.5199999999999994E-2</c:v>
                </c:pt>
                <c:pt idx="120">
                  <c:v>6.2600000000000003E-2</c:v>
                </c:pt>
                <c:pt idx="121">
                  <c:v>5.9900000000000002E-2</c:v>
                </c:pt>
                <c:pt idx="122">
                  <c:v>6.4399999999999999E-2</c:v>
                </c:pt>
                <c:pt idx="123">
                  <c:v>6.0999999999999999E-2</c:v>
                </c:pt>
                <c:pt idx="124">
                  <c:v>6.0499999999999998E-2</c:v>
                </c:pt>
                <c:pt idx="125">
                  <c:v>5.8299999999999998E-2</c:v>
                </c:pt>
                <c:pt idx="126">
                  <c:v>5.8000000000000003E-2</c:v>
                </c:pt>
                <c:pt idx="127">
                  <c:v>5.74E-2</c:v>
                </c:pt>
                <c:pt idx="128">
                  <c:v>5.7200000000000001E-2</c:v>
                </c:pt>
                <c:pt idx="129">
                  <c:v>5.2400000000000002E-2</c:v>
                </c:pt>
                <c:pt idx="130">
                  <c:v>5.16E-2</c:v>
                </c:pt>
                <c:pt idx="131">
                  <c:v>5.0999999999999997E-2</c:v>
                </c:pt>
                <c:pt idx="132">
                  <c:v>4.8899999999999999E-2</c:v>
                </c:pt>
                <c:pt idx="133">
                  <c:v>5.1400000000000001E-2</c:v>
                </c:pt>
                <c:pt idx="134">
                  <c:v>5.3900000000000003E-2</c:v>
                </c:pt>
                <c:pt idx="135">
                  <c:v>5.28E-2</c:v>
                </c:pt>
                <c:pt idx="136">
                  <c:v>5.2400000000000002E-2</c:v>
                </c:pt>
                <c:pt idx="137">
                  <c:v>4.9700000000000001E-2</c:v>
                </c:pt>
                <c:pt idx="138">
                  <c:v>4.7300000000000002E-2</c:v>
                </c:pt>
                <c:pt idx="139">
                  <c:v>4.5699999999999998E-2</c:v>
                </c:pt>
                <c:pt idx="140">
                  <c:v>4.65E-2</c:v>
                </c:pt>
                <c:pt idx="141">
                  <c:v>5.0900000000000001E-2</c:v>
                </c:pt>
                <c:pt idx="142">
                  <c:v>5.04E-2</c:v>
                </c:pt>
                <c:pt idx="143">
                  <c:v>4.9099999999999998E-2</c:v>
                </c:pt>
                <c:pt idx="144">
                  <c:v>5.28E-2</c:v>
                </c:pt>
                <c:pt idx="145">
                  <c:v>5.21E-2</c:v>
                </c:pt>
                <c:pt idx="146">
                  <c:v>5.16E-2</c:v>
                </c:pt>
                <c:pt idx="147">
                  <c:v>4.9299999999999997E-2</c:v>
                </c:pt>
                <c:pt idx="148">
                  <c:v>4.65E-2</c:v>
                </c:pt>
                <c:pt idx="149">
                  <c:v>4.2599999999999999E-2</c:v>
                </c:pt>
                <c:pt idx="150">
                  <c:v>3.8699999999999998E-2</c:v>
                </c:pt>
                <c:pt idx="151">
                  <c:v>3.9399999999999998E-2</c:v>
                </c:pt>
                <c:pt idx="152">
                  <c:v>4.0500000000000001E-2</c:v>
                </c:pt>
                <c:pt idx="153">
                  <c:v>4.0300000000000002E-2</c:v>
                </c:pt>
                <c:pt idx="154">
                  <c:v>4.0500000000000001E-2</c:v>
                </c:pt>
                <c:pt idx="155">
                  <c:v>3.9E-2</c:v>
                </c:pt>
                <c:pt idx="156">
                  <c:v>3.8100000000000002E-2</c:v>
                </c:pt>
                <c:pt idx="157">
                  <c:v>3.9600000000000003E-2</c:v>
                </c:pt>
                <c:pt idx="158">
                  <c:v>3.5700000000000003E-2</c:v>
                </c:pt>
                <c:pt idx="159">
                  <c:v>3.3300000000000003E-2</c:v>
                </c:pt>
                <c:pt idx="160">
                  <c:v>3.9800000000000002E-2</c:v>
                </c:pt>
                <c:pt idx="161">
                  <c:v>4.4499999999999998E-2</c:v>
                </c:pt>
                <c:pt idx="162">
                  <c:v>4.2700000000000002E-2</c:v>
                </c:pt>
                <c:pt idx="163">
                  <c:v>4.2900000000000001E-2</c:v>
                </c:pt>
                <c:pt idx="164">
                  <c:v>4.2999999999999997E-2</c:v>
                </c:pt>
                <c:pt idx="165">
                  <c:v>4.2700000000000002E-2</c:v>
                </c:pt>
                <c:pt idx="166">
                  <c:v>4.1500000000000002E-2</c:v>
                </c:pt>
                <c:pt idx="167">
                  <c:v>4.0800000000000003E-2</c:v>
                </c:pt>
                <c:pt idx="168">
                  <c:v>3.8300000000000001E-2</c:v>
                </c:pt>
                <c:pt idx="169">
                  <c:v>4.3499999999999997E-2</c:v>
                </c:pt>
                <c:pt idx="170">
                  <c:v>4.7199999999999999E-2</c:v>
                </c:pt>
                <c:pt idx="171">
                  <c:v>4.7300000000000002E-2</c:v>
                </c:pt>
                <c:pt idx="172">
                  <c:v>4.4999999999999998E-2</c:v>
                </c:pt>
                <c:pt idx="173">
                  <c:v>4.2799999999999998E-2</c:v>
                </c:pt>
                <c:pt idx="174">
                  <c:v>4.1300000000000003E-2</c:v>
                </c:pt>
                <c:pt idx="175">
                  <c:v>4.1000000000000002E-2</c:v>
                </c:pt>
                <c:pt idx="176">
                  <c:v>4.19E-2</c:v>
                </c:pt>
                <c:pt idx="177">
                  <c:v>4.2299999999999997E-2</c:v>
                </c:pt>
                <c:pt idx="178">
                  <c:v>4.2200000000000001E-2</c:v>
                </c:pt>
                <c:pt idx="179">
                  <c:v>4.1700000000000001E-2</c:v>
                </c:pt>
                <c:pt idx="180">
                  <c:v>4.4999999999999998E-2</c:v>
                </c:pt>
                <c:pt idx="181">
                  <c:v>4.3400000000000001E-2</c:v>
                </c:pt>
                <c:pt idx="182">
                  <c:v>4.1399999999999999E-2</c:v>
                </c:pt>
                <c:pt idx="183">
                  <c:v>0.04</c:v>
                </c:pt>
                <c:pt idx="184">
                  <c:v>4.1799999999999997E-2</c:v>
                </c:pt>
                <c:pt idx="185">
                  <c:v>4.2599999999999999E-2</c:v>
                </c:pt>
                <c:pt idx="186">
                  <c:v>4.2000000000000003E-2</c:v>
                </c:pt>
                <c:pt idx="187">
                  <c:v>4.4600000000000001E-2</c:v>
                </c:pt>
                <c:pt idx="188">
                  <c:v>4.5400000000000003E-2</c:v>
                </c:pt>
                <c:pt idx="189">
                  <c:v>4.4699999999999997E-2</c:v>
                </c:pt>
                <c:pt idx="190">
                  <c:v>4.4200000000000003E-2</c:v>
                </c:pt>
                <c:pt idx="191">
                  <c:v>4.5699999999999998E-2</c:v>
                </c:pt>
                <c:pt idx="192">
                  <c:v>4.7199999999999999E-2</c:v>
                </c:pt>
                <c:pt idx="193">
                  <c:v>4.99E-2</c:v>
                </c:pt>
                <c:pt idx="194">
                  <c:v>5.11E-2</c:v>
                </c:pt>
                <c:pt idx="195">
                  <c:v>5.11E-2</c:v>
                </c:pt>
                <c:pt idx="196">
                  <c:v>5.0900000000000001E-2</c:v>
                </c:pt>
                <c:pt idx="197">
                  <c:v>4.8800000000000003E-2</c:v>
                </c:pt>
                <c:pt idx="198">
                  <c:v>4.7199999999999999E-2</c:v>
                </c:pt>
                <c:pt idx="199">
                  <c:v>4.7300000000000002E-2</c:v>
                </c:pt>
                <c:pt idx="200">
                  <c:v>4.5999999999999999E-2</c:v>
                </c:pt>
                <c:pt idx="201">
                  <c:v>4.5600000000000002E-2</c:v>
                </c:pt>
                <c:pt idx="202">
                  <c:v>4.7600000000000003E-2</c:v>
                </c:pt>
                <c:pt idx="203">
                  <c:v>4.7199999999999999E-2</c:v>
                </c:pt>
                <c:pt idx="204">
                  <c:v>4.5600000000000002E-2</c:v>
                </c:pt>
                <c:pt idx="205">
                  <c:v>4.6899999999999997E-2</c:v>
                </c:pt>
                <c:pt idx="206">
                  <c:v>4.7500000000000001E-2</c:v>
                </c:pt>
                <c:pt idx="207">
                  <c:v>5.0999999999999997E-2</c:v>
                </c:pt>
                <c:pt idx="208">
                  <c:v>0.05</c:v>
                </c:pt>
                <c:pt idx="209">
                  <c:v>4.6699999999999998E-2</c:v>
                </c:pt>
                <c:pt idx="210">
                  <c:v>4.5199999999999997E-2</c:v>
                </c:pt>
                <c:pt idx="211">
                  <c:v>4.53E-2</c:v>
                </c:pt>
                <c:pt idx="212">
                  <c:v>4.1500000000000002E-2</c:v>
                </c:pt>
                <c:pt idx="213">
                  <c:v>4.1000000000000002E-2</c:v>
                </c:pt>
                <c:pt idx="214">
                  <c:v>3.7400000000000003E-2</c:v>
                </c:pt>
                <c:pt idx="215">
                  <c:v>3.7400000000000003E-2</c:v>
                </c:pt>
                <c:pt idx="216">
                  <c:v>3.5099999999999999E-2</c:v>
                </c:pt>
                <c:pt idx="217">
                  <c:v>3.6799999999999999E-2</c:v>
                </c:pt>
                <c:pt idx="218">
                  <c:v>3.8800000000000001E-2</c:v>
                </c:pt>
                <c:pt idx="219">
                  <c:v>4.1000000000000002E-2</c:v>
                </c:pt>
                <c:pt idx="220">
                  <c:v>4.0099999999999997E-2</c:v>
                </c:pt>
                <c:pt idx="221">
                  <c:v>3.8899999999999997E-2</c:v>
                </c:pt>
                <c:pt idx="222">
                  <c:v>3.6900000000000002E-2</c:v>
                </c:pt>
                <c:pt idx="223">
                  <c:v>3.8100000000000002E-2</c:v>
                </c:pt>
                <c:pt idx="224">
                  <c:v>3.5299999999999998E-2</c:v>
                </c:pt>
                <c:pt idx="225">
                  <c:v>2.4199999999999999E-2</c:v>
                </c:pt>
                <c:pt idx="226">
                  <c:v>2.52E-2</c:v>
                </c:pt>
                <c:pt idx="227">
                  <c:v>2.87E-2</c:v>
                </c:pt>
                <c:pt idx="228">
                  <c:v>2.8199999999999999E-2</c:v>
                </c:pt>
                <c:pt idx="229">
                  <c:v>2.93E-2</c:v>
                </c:pt>
                <c:pt idx="230">
                  <c:v>3.2899999999999999E-2</c:v>
                </c:pt>
                <c:pt idx="231">
                  <c:v>3.7199999999999997E-2</c:v>
                </c:pt>
                <c:pt idx="232">
                  <c:v>3.56E-2</c:v>
                </c:pt>
                <c:pt idx="233">
                  <c:v>3.5900000000000001E-2</c:v>
                </c:pt>
                <c:pt idx="234">
                  <c:v>3.4000000000000002E-2</c:v>
                </c:pt>
                <c:pt idx="235">
                  <c:v>3.39E-2</c:v>
                </c:pt>
                <c:pt idx="236">
                  <c:v>3.4000000000000002E-2</c:v>
                </c:pt>
                <c:pt idx="237">
                  <c:v>3.5900000000000001E-2</c:v>
                </c:pt>
                <c:pt idx="238">
                  <c:v>3.73E-2</c:v>
                </c:pt>
                <c:pt idx="239">
                  <c:v>3.6900000000000002E-2</c:v>
                </c:pt>
                <c:pt idx="240">
                  <c:v>3.73E-2</c:v>
                </c:pt>
                <c:pt idx="241">
                  <c:v>3.85E-2</c:v>
                </c:pt>
                <c:pt idx="242">
                  <c:v>3.4200000000000001E-2</c:v>
                </c:pt>
                <c:pt idx="243">
                  <c:v>3.2000000000000001E-2</c:v>
                </c:pt>
                <c:pt idx="244">
                  <c:v>3.0099999999999998E-2</c:v>
                </c:pt>
                <c:pt idx="245">
                  <c:v>2.7E-2</c:v>
                </c:pt>
                <c:pt idx="246">
                  <c:v>2.6499999999999999E-2</c:v>
                </c:pt>
                <c:pt idx="247">
                  <c:v>2.5399999999999999E-2</c:v>
                </c:pt>
                <c:pt idx="248">
                  <c:v>2.76E-2</c:v>
                </c:pt>
                <c:pt idx="249">
                  <c:v>3.2899999999999999E-2</c:v>
                </c:pt>
                <c:pt idx="250">
                  <c:v>3.39E-2</c:v>
                </c:pt>
                <c:pt idx="251">
                  <c:v>3.5799999999999998E-2</c:v>
                </c:pt>
                <c:pt idx="252">
                  <c:v>3.4099999999999998E-2</c:v>
                </c:pt>
                <c:pt idx="253">
                  <c:v>3.4599999999999999E-2</c:v>
                </c:pt>
                <c:pt idx="254">
                  <c:v>3.1699999999999999E-2</c:v>
                </c:pt>
                <c:pt idx="255">
                  <c:v>0.03</c:v>
                </c:pt>
                <c:pt idx="256">
                  <c:v>0.03</c:v>
                </c:pt>
                <c:pt idx="257">
                  <c:v>2.3E-2</c:v>
                </c:pt>
                <c:pt idx="258">
                  <c:v>1.9800000000000002E-2</c:v>
                </c:pt>
                <c:pt idx="259">
                  <c:v>2.1499999999999998E-2</c:v>
                </c:pt>
                <c:pt idx="260">
                  <c:v>2.01E-2</c:v>
                </c:pt>
                <c:pt idx="261">
                  <c:v>1.9800000000000002E-2</c:v>
                </c:pt>
                <c:pt idx="262">
                  <c:v>1.9699999999999999E-2</c:v>
                </c:pt>
                <c:pt idx="263">
                  <c:v>1.9699999999999999E-2</c:v>
                </c:pt>
                <c:pt idx="264">
                  <c:v>2.1700000000000001E-2</c:v>
                </c:pt>
                <c:pt idx="265">
                  <c:v>2.0500000000000001E-2</c:v>
                </c:pt>
                <c:pt idx="266">
                  <c:v>1.7999999999999999E-2</c:v>
                </c:pt>
                <c:pt idx="267">
                  <c:v>1.6199999999999999E-2</c:v>
                </c:pt>
                <c:pt idx="268">
                  <c:v>1.5299999999999999E-2</c:v>
                </c:pt>
                <c:pt idx="269">
                  <c:v>1.6799999999999999E-2</c:v>
                </c:pt>
                <c:pt idx="270">
                  <c:v>1.72E-2</c:v>
                </c:pt>
                <c:pt idx="271">
                  <c:v>1.7500000000000002E-2</c:v>
                </c:pt>
                <c:pt idx="272">
                  <c:v>1.6500000000000001E-2</c:v>
                </c:pt>
                <c:pt idx="273">
                  <c:v>1.72E-2</c:v>
                </c:pt>
                <c:pt idx="274">
                  <c:v>1.9099999999999999E-2</c:v>
                </c:pt>
                <c:pt idx="275">
                  <c:v>1.9800000000000002E-2</c:v>
                </c:pt>
                <c:pt idx="276">
                  <c:v>1.9599999999999999E-2</c:v>
                </c:pt>
                <c:pt idx="277">
                  <c:v>1.7600000000000001E-2</c:v>
                </c:pt>
                <c:pt idx="278">
                  <c:v>1.9300000000000001E-2</c:v>
                </c:pt>
                <c:pt idx="279">
                  <c:v>2.3E-2</c:v>
                </c:pt>
                <c:pt idx="280">
                  <c:v>2.58E-2</c:v>
                </c:pt>
                <c:pt idx="281">
                  <c:v>2.7799999999999998E-2</c:v>
                </c:pt>
                <c:pt idx="282">
                  <c:v>2.81E-2</c:v>
                </c:pt>
                <c:pt idx="283">
                  <c:v>2.6200000000000001E-2</c:v>
                </c:pt>
                <c:pt idx="284">
                  <c:v>2.7199999999999998E-2</c:v>
                </c:pt>
                <c:pt idx="285">
                  <c:v>2.9000000000000001E-2</c:v>
                </c:pt>
                <c:pt idx="286">
                  <c:v>2.87E-2</c:v>
                </c:pt>
                <c:pt idx="287">
                  <c:v>2.7099999999999999E-2</c:v>
                </c:pt>
                <c:pt idx="288">
                  <c:v>2.7199999999999998E-2</c:v>
                </c:pt>
                <c:pt idx="289">
                  <c:v>2.7099999999999999E-2</c:v>
                </c:pt>
                <c:pt idx="290">
                  <c:v>2.5600000000000001E-2</c:v>
                </c:pt>
                <c:pt idx="291">
                  <c:v>2.5999999999999999E-2</c:v>
                </c:pt>
                <c:pt idx="292">
                  <c:v>2.5399999999999999E-2</c:v>
                </c:pt>
                <c:pt idx="293">
                  <c:v>2.4199999999999999E-2</c:v>
                </c:pt>
                <c:pt idx="294">
                  <c:v>2.53E-2</c:v>
                </c:pt>
                <c:pt idx="295">
                  <c:v>2.3E-2</c:v>
                </c:pt>
                <c:pt idx="296">
                  <c:v>2.3300000000000001E-2</c:v>
                </c:pt>
                <c:pt idx="297">
                  <c:v>2.2100000000000002E-2</c:v>
                </c:pt>
                <c:pt idx="298">
                  <c:v>1.8800000000000001E-2</c:v>
                </c:pt>
                <c:pt idx="299">
                  <c:v>1.9800000000000002E-2</c:v>
                </c:pt>
                <c:pt idx="300">
                  <c:v>2.0400000000000001E-2</c:v>
                </c:pt>
                <c:pt idx="301">
                  <c:v>1.9400000000000001E-2</c:v>
                </c:pt>
                <c:pt idx="302">
                  <c:v>2.1999999999999999E-2</c:v>
                </c:pt>
                <c:pt idx="303">
                  <c:v>2.4E-2</c:v>
                </c:pt>
                <c:pt idx="304">
                  <c:v>2.3199999999999998E-2</c:v>
                </c:pt>
                <c:pt idx="305">
                  <c:v>2.1700000000000001E-2</c:v>
                </c:pt>
                <c:pt idx="306">
                  <c:v>2.1700000000000001E-2</c:v>
                </c:pt>
                <c:pt idx="307">
                  <c:v>2.07E-2</c:v>
                </c:pt>
                <c:pt idx="308">
                  <c:v>2.07E-2</c:v>
                </c:pt>
                <c:pt idx="309">
                  <c:v>2.24E-2</c:v>
                </c:pt>
                <c:pt idx="310">
                  <c:v>2.0899999999999998E-2</c:v>
                </c:pt>
                <c:pt idx="311">
                  <c:v>1.78E-2</c:v>
                </c:pt>
                <c:pt idx="312">
                  <c:v>1.89E-2</c:v>
                </c:pt>
                <c:pt idx="313">
                  <c:v>1.8100000000000002E-2</c:v>
                </c:pt>
              </c:numCache>
            </c:numRef>
          </c:val>
          <c:smooth val="0"/>
          <c:extLst>
            <c:ext xmlns:c16="http://schemas.microsoft.com/office/drawing/2014/chart" uri="{C3380CC4-5D6E-409C-BE32-E72D297353CC}">
              <c16:uniqueId val="{00000002-9C65-4CBB-B761-F22E4B1BC74B}"/>
            </c:ext>
          </c:extLst>
        </c:ser>
        <c:dLbls>
          <c:showLegendKey val="0"/>
          <c:showVal val="0"/>
          <c:showCatName val="0"/>
          <c:showSerName val="0"/>
          <c:showPercent val="0"/>
          <c:showBubbleSize val="0"/>
        </c:dLbls>
        <c:smooth val="0"/>
        <c:axId val="234959992"/>
        <c:axId val="234960384"/>
      </c:lineChart>
      <c:dateAx>
        <c:axId val="234959992"/>
        <c:scaling>
          <c:orientation val="minMax"/>
        </c:scaling>
        <c:delete val="0"/>
        <c:axPos val="b"/>
        <c:numFmt formatCode="yy" sourceLinked="0"/>
        <c:majorTickMark val="out"/>
        <c:minorTickMark val="none"/>
        <c:tickLblPos val="nextTo"/>
        <c:txPr>
          <a:bodyPr rot="0" vert="horz"/>
          <a:lstStyle/>
          <a:p>
            <a:pPr>
              <a:defRPr sz="1400"/>
            </a:pPr>
            <a:endParaRPr lang="en-US"/>
          </a:p>
        </c:txPr>
        <c:crossAx val="234960384"/>
        <c:crossesAt val="-20"/>
        <c:auto val="1"/>
        <c:lblOffset val="100"/>
        <c:baseTimeUnit val="months"/>
        <c:majorUnit val="12"/>
        <c:minorUnit val="12"/>
      </c:dateAx>
      <c:valAx>
        <c:axId val="234960384"/>
        <c:scaling>
          <c:orientation val="minMax"/>
          <c:max val="0.09"/>
        </c:scaling>
        <c:delete val="0"/>
        <c:axPos val="l"/>
        <c:numFmt formatCode="0%" sourceLinked="0"/>
        <c:majorTickMark val="out"/>
        <c:minorTickMark val="none"/>
        <c:tickLblPos val="nextTo"/>
        <c:txPr>
          <a:bodyPr/>
          <a:lstStyle/>
          <a:p>
            <a:pPr>
              <a:defRPr sz="1400"/>
            </a:pPr>
            <a:endParaRPr lang="en-US"/>
          </a:p>
        </c:txPr>
        <c:crossAx val="234959992"/>
        <c:crossesAt val="1"/>
        <c:crossBetween val="between"/>
      </c:valAx>
    </c:plotArea>
    <c:legend>
      <c:legendPos val="r"/>
      <c:layout>
        <c:manualLayout>
          <c:xMode val="edge"/>
          <c:yMode val="edge"/>
          <c:x val="0.15444675588246401"/>
          <c:y val="0.69718789074667198"/>
          <c:w val="0.15065573192471701"/>
          <c:h val="0.16265016967440701"/>
        </c:manualLayout>
      </c:layout>
      <c:overlay val="1"/>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71195473189401E-2"/>
          <c:y val="6.8841126306813702E-2"/>
          <c:w val="0.896346815963594"/>
          <c:h val="0.74636486919563505"/>
        </c:manualLayout>
      </c:layout>
      <c:barChart>
        <c:barDir val="col"/>
        <c:grouping val="clustered"/>
        <c:varyColors val="0"/>
        <c:ser>
          <c:idx val="2"/>
          <c:order val="0"/>
          <c:tx>
            <c:strRef>
              <c:f>Sheet1!$A$2</c:f>
              <c:strCache>
                <c:ptCount val="1"/>
                <c:pt idx="0">
                  <c:v>Investment Income</c:v>
                </c:pt>
              </c:strCache>
            </c:strRef>
          </c:tx>
          <c:spPr>
            <a:solidFill>
              <a:schemeClr val="accent1"/>
            </a:solidFill>
          </c:spPr>
          <c:invertIfNegative val="0"/>
          <c:dPt>
            <c:idx val="8"/>
            <c:invertIfNegative val="0"/>
            <c:bubble3D val="0"/>
            <c:extLst>
              <c:ext xmlns:c16="http://schemas.microsoft.com/office/drawing/2014/chart" uri="{C3380CC4-5D6E-409C-BE32-E72D297353CC}">
                <c16:uniqueId val="{00000000-7809-46E7-AEF9-C66AF2E7F361}"/>
              </c:ext>
            </c:extLst>
          </c:dPt>
          <c:dPt>
            <c:idx val="9"/>
            <c:invertIfNegative val="0"/>
            <c:bubble3D val="0"/>
            <c:extLst>
              <c:ext xmlns:c16="http://schemas.microsoft.com/office/drawing/2014/chart" uri="{C3380CC4-5D6E-409C-BE32-E72D297353CC}">
                <c16:uniqueId val="{00000001-7809-46E7-AEF9-C66AF2E7F361}"/>
              </c:ext>
            </c:extLst>
          </c:dPt>
          <c:dPt>
            <c:idx val="15"/>
            <c:invertIfNegative val="0"/>
            <c:bubble3D val="0"/>
            <c:extLst>
              <c:ext xmlns:c16="http://schemas.microsoft.com/office/drawing/2014/chart" uri="{C3380CC4-5D6E-409C-BE32-E72D297353CC}">
                <c16:uniqueId val="{00000000-17A7-413B-A9B3-6FD57A22FF25}"/>
              </c:ext>
            </c:extLst>
          </c:dPt>
          <c:dLbls>
            <c:numFmt formatCode="#,##0.0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02</c:v>
                </c:pt>
                <c:pt idx="1">
                  <c:v>03</c:v>
                </c:pt>
                <c:pt idx="2">
                  <c:v>04</c:v>
                </c:pt>
                <c:pt idx="3">
                  <c:v>05</c:v>
                </c:pt>
                <c:pt idx="4">
                  <c:v>06</c:v>
                </c:pt>
                <c:pt idx="5">
                  <c:v>07</c:v>
                </c:pt>
                <c:pt idx="6">
                  <c:v>08</c:v>
                </c:pt>
                <c:pt idx="7">
                  <c:v>09</c:v>
                </c:pt>
                <c:pt idx="8">
                  <c:v>10</c:v>
                </c:pt>
                <c:pt idx="9">
                  <c:v>11</c:v>
                </c:pt>
                <c:pt idx="10">
                  <c:v>12</c:v>
                </c:pt>
                <c:pt idx="11">
                  <c:v>13</c:v>
                </c:pt>
                <c:pt idx="12">
                  <c:v>14</c:v>
                </c:pt>
                <c:pt idx="13">
                  <c:v>15</c:v>
                </c:pt>
              </c:strCache>
            </c:strRef>
          </c:cat>
          <c:val>
            <c:numRef>
              <c:f>Sheet1!$B$2:$O$2</c:f>
              <c:numCache>
                <c:formatCode>0.00</c:formatCode>
                <c:ptCount val="14"/>
                <c:pt idx="0">
                  <c:v>4.8499999999999996</c:v>
                </c:pt>
                <c:pt idx="1">
                  <c:v>4.4400000000000004</c:v>
                </c:pt>
                <c:pt idx="2">
                  <c:v>4.03</c:v>
                </c:pt>
                <c:pt idx="3">
                  <c:v>4.59</c:v>
                </c:pt>
                <c:pt idx="4">
                  <c:v>4.5</c:v>
                </c:pt>
                <c:pt idx="5">
                  <c:v>4.49</c:v>
                </c:pt>
                <c:pt idx="6">
                  <c:v>4.2</c:v>
                </c:pt>
                <c:pt idx="7">
                  <c:v>3.93</c:v>
                </c:pt>
                <c:pt idx="8">
                  <c:v>3.73</c:v>
                </c:pt>
                <c:pt idx="9">
                  <c:v>3.83</c:v>
                </c:pt>
                <c:pt idx="10">
                  <c:v>3.68</c:v>
                </c:pt>
                <c:pt idx="11">
                  <c:v>3.43</c:v>
                </c:pt>
                <c:pt idx="12">
                  <c:v>3.65</c:v>
                </c:pt>
                <c:pt idx="13">
                  <c:v>3.18</c:v>
                </c:pt>
              </c:numCache>
            </c:numRef>
          </c:val>
          <c:extLs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33306560"/>
        <c:axId val="233305384"/>
      </c:barChart>
      <c:catAx>
        <c:axId val="233306560"/>
        <c:scaling>
          <c:orientation val="minMax"/>
        </c:scaling>
        <c:delete val="0"/>
        <c:axPos val="b"/>
        <c:numFmt formatCode="General" sourceLinked="1"/>
        <c:majorTickMark val="out"/>
        <c:minorTickMark val="none"/>
        <c:tickLblPos val="nextTo"/>
        <c:txPr>
          <a:bodyPr rot="0" vert="horz"/>
          <a:lstStyle/>
          <a:p>
            <a:pPr>
              <a:defRPr sz="1200"/>
            </a:pPr>
            <a:endParaRPr lang="en-US"/>
          </a:p>
        </c:txPr>
        <c:crossAx val="233305384"/>
        <c:crosses val="autoZero"/>
        <c:auto val="0"/>
        <c:lblAlgn val="ctr"/>
        <c:lblOffset val="100"/>
        <c:tickLblSkip val="1"/>
        <c:tickMarkSkip val="1"/>
        <c:noMultiLvlLbl val="0"/>
      </c:catAx>
      <c:valAx>
        <c:axId val="233305384"/>
        <c:scaling>
          <c:orientation val="minMax"/>
          <c:max val="6"/>
          <c:min val="0"/>
        </c:scaling>
        <c:delete val="0"/>
        <c:axPos val="l"/>
        <c:numFmt formatCode="0&quot;%&quot;" sourceLinked="0"/>
        <c:majorTickMark val="out"/>
        <c:minorTickMark val="none"/>
        <c:tickLblPos val="nextTo"/>
        <c:txPr>
          <a:bodyPr/>
          <a:lstStyle/>
          <a:p>
            <a:pPr>
              <a:defRPr sz="1200"/>
            </a:pPr>
            <a:endParaRPr lang="en-US"/>
          </a:p>
        </c:txPr>
        <c:crossAx val="233306560"/>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0.81421</cdr:x>
      <cdr:y>0.2762</cdr:y>
    </cdr:from>
    <cdr:to>
      <cdr:x>0.92077</cdr:x>
      <cdr:y>0.45952</cdr:y>
    </cdr:to>
    <cdr:sp macro="" textlink="">
      <cdr:nvSpPr>
        <cdr:cNvPr id="2" name="AutoShape 21"/>
        <cdr:cNvSpPr>
          <a:spLocks xmlns:a="http://schemas.openxmlformats.org/drawingml/2006/main" noChangeArrowheads="1"/>
        </cdr:cNvSpPr>
      </cdr:nvSpPr>
      <cdr:spPr bwMode="auto">
        <a:xfrm xmlns:a="http://schemas.openxmlformats.org/drawingml/2006/main">
          <a:off x="6812202" y="1233407"/>
          <a:ext cx="891540" cy="818677"/>
        </a:xfrm>
        <a:prstGeom xmlns:a="http://schemas.openxmlformats.org/drawingml/2006/main" prst="rightArrow">
          <a:avLst>
            <a:gd name="adj1" fmla="val 50000"/>
            <a:gd name="adj2" fmla="val 50034"/>
          </a:avLst>
        </a:prstGeom>
        <a:solidFill xmlns:a="http://schemas.openxmlformats.org/drawingml/2006/main">
          <a:schemeClr val="accent1"/>
        </a:solidFill>
        <a:ln xmlns:a="http://schemas.openxmlformats.org/drawingml/2006/main" w="9525">
          <a:noFill/>
          <a:miter lim="800000"/>
          <a:headEnd/>
          <a:tailEnd/>
        </a:ln>
      </cdr:spPr>
      <cdr:txBody>
        <a:bodyPr xmlns:a="http://schemas.openxmlformats.org/drawingml/2006/main" lIns="92075" tIns="46038" rIns="92075" bIns="46038" anchor="ctr">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pPr>
          <a:r>
            <a:rPr lang="en-US" sz="1400" b="1" dirty="0">
              <a:solidFill>
                <a:schemeClr val="bg1"/>
              </a:solidFill>
              <a:latin typeface="+mn-lt"/>
            </a:rPr>
            <a:t>7 Years</a:t>
          </a:r>
        </a:p>
      </cdr:txBody>
    </cdr:sp>
  </cdr:relSizeAnchor>
</c:userShapes>
</file>

<file path=ppt/drawings/drawing2.xml><?xml version="1.0" encoding="utf-8"?>
<c:userShapes xmlns:c="http://schemas.openxmlformats.org/drawingml/2006/chart">
  <cdr:relSizeAnchor xmlns:cdr="http://schemas.openxmlformats.org/drawingml/2006/chartDrawing">
    <cdr:from>
      <cdr:x>0.1766</cdr:x>
      <cdr:y>0.03176</cdr:y>
    </cdr:from>
    <cdr:to>
      <cdr:x>0.1766</cdr:x>
      <cdr:y>0.91974</cdr:y>
    </cdr:to>
    <cdr:cxnSp macro="">
      <cdr:nvCxnSpPr>
        <cdr:cNvPr id="3" name="Straight Connector 2"/>
        <cdr:cNvCxnSpPr/>
      </cdr:nvCxnSpPr>
      <cdr:spPr>
        <a:xfrm xmlns:a="http://schemas.openxmlformats.org/drawingml/2006/main">
          <a:off x="1517968" y="120183"/>
          <a:ext cx="0" cy="3360209"/>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0.26526</cdr:x>
      <cdr:y>0.03176</cdr:y>
    </cdr:from>
    <cdr:to>
      <cdr:x>0.26526</cdr:x>
      <cdr:y>0.91974</cdr:y>
    </cdr:to>
    <cdr:cxnSp macro="">
      <cdr:nvCxnSpPr>
        <cdr:cNvPr id="6" name="Straight Connector 5"/>
        <cdr:cNvCxnSpPr/>
      </cdr:nvCxnSpPr>
      <cdr:spPr>
        <a:xfrm xmlns:a="http://schemas.openxmlformats.org/drawingml/2006/main">
          <a:off x="2279968" y="120183"/>
          <a:ext cx="0" cy="3360209"/>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0.3528</cdr:x>
      <cdr:y>0.03176</cdr:y>
    </cdr:from>
    <cdr:to>
      <cdr:x>0.3528</cdr:x>
      <cdr:y>0.91974</cdr:y>
    </cdr:to>
    <cdr:cxnSp macro="">
      <cdr:nvCxnSpPr>
        <cdr:cNvPr id="7" name="Straight Connector 6"/>
        <cdr:cNvCxnSpPr/>
      </cdr:nvCxnSpPr>
      <cdr:spPr>
        <a:xfrm xmlns:a="http://schemas.openxmlformats.org/drawingml/2006/main">
          <a:off x="3032443" y="120183"/>
          <a:ext cx="0" cy="3360209"/>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0.44256</cdr:x>
      <cdr:y>0.03176</cdr:y>
    </cdr:from>
    <cdr:to>
      <cdr:x>0.44256</cdr:x>
      <cdr:y>0.91974</cdr:y>
    </cdr:to>
    <cdr:cxnSp macro="">
      <cdr:nvCxnSpPr>
        <cdr:cNvPr id="8" name="Straight Connector 7"/>
        <cdr:cNvCxnSpPr/>
      </cdr:nvCxnSpPr>
      <cdr:spPr>
        <a:xfrm xmlns:a="http://schemas.openxmlformats.org/drawingml/2006/main">
          <a:off x="3803968" y="120183"/>
          <a:ext cx="0" cy="3360209"/>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0.52987</cdr:x>
      <cdr:y>0.03176</cdr:y>
    </cdr:from>
    <cdr:to>
      <cdr:x>0.52987</cdr:x>
      <cdr:y>0.91974</cdr:y>
    </cdr:to>
    <cdr:cxnSp macro="">
      <cdr:nvCxnSpPr>
        <cdr:cNvPr id="9" name="Straight Connector 8"/>
        <cdr:cNvCxnSpPr/>
      </cdr:nvCxnSpPr>
      <cdr:spPr>
        <a:xfrm xmlns:a="http://schemas.openxmlformats.org/drawingml/2006/main">
          <a:off x="4554422" y="120183"/>
          <a:ext cx="0" cy="3360209"/>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0.62079</cdr:x>
      <cdr:y>0.03176</cdr:y>
    </cdr:from>
    <cdr:to>
      <cdr:x>0.62079</cdr:x>
      <cdr:y>0.91974</cdr:y>
    </cdr:to>
    <cdr:cxnSp macro="">
      <cdr:nvCxnSpPr>
        <cdr:cNvPr id="10" name="Straight Connector 9"/>
        <cdr:cNvCxnSpPr/>
      </cdr:nvCxnSpPr>
      <cdr:spPr>
        <a:xfrm xmlns:a="http://schemas.openxmlformats.org/drawingml/2006/main">
          <a:off x="5335905" y="120183"/>
          <a:ext cx="0" cy="3360209"/>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0.71073</cdr:x>
      <cdr:y>0.04039</cdr:y>
    </cdr:from>
    <cdr:to>
      <cdr:x>0.71073</cdr:x>
      <cdr:y>0.92837</cdr:y>
    </cdr:to>
    <cdr:cxnSp macro="">
      <cdr:nvCxnSpPr>
        <cdr:cNvPr id="11" name="Straight Connector 10"/>
        <cdr:cNvCxnSpPr/>
      </cdr:nvCxnSpPr>
      <cdr:spPr>
        <a:xfrm xmlns:a="http://schemas.openxmlformats.org/drawingml/2006/main">
          <a:off x="6109018" y="152840"/>
          <a:ext cx="0" cy="3360209"/>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0.79725</cdr:x>
      <cdr:y>0.03713</cdr:y>
    </cdr:from>
    <cdr:to>
      <cdr:x>0.79725</cdr:x>
      <cdr:y>0.92511</cdr:y>
    </cdr:to>
    <cdr:cxnSp macro="">
      <cdr:nvCxnSpPr>
        <cdr:cNvPr id="12" name="Straight Connector 11"/>
        <cdr:cNvCxnSpPr/>
      </cdr:nvCxnSpPr>
      <cdr:spPr>
        <a:xfrm xmlns:a="http://schemas.openxmlformats.org/drawingml/2006/main">
          <a:off x="6852658" y="140503"/>
          <a:ext cx="0" cy="3360209"/>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0.8863</cdr:x>
      <cdr:y>0.03176</cdr:y>
    </cdr:from>
    <cdr:to>
      <cdr:x>0.8863</cdr:x>
      <cdr:y>0.91974</cdr:y>
    </cdr:to>
    <cdr:cxnSp macro="">
      <cdr:nvCxnSpPr>
        <cdr:cNvPr id="13" name="Straight Connector 12"/>
        <cdr:cNvCxnSpPr/>
      </cdr:nvCxnSpPr>
      <cdr:spPr>
        <a:xfrm xmlns:a="http://schemas.openxmlformats.org/drawingml/2006/main">
          <a:off x="7618094" y="120183"/>
          <a:ext cx="0" cy="3360209"/>
        </a:xfrm>
        <a:prstGeom xmlns:a="http://schemas.openxmlformats.org/drawingml/2006/main" prst="line">
          <a:avLst/>
        </a:prstGeom>
        <a:ln xmlns:a="http://schemas.openxmlformats.org/drawingml/2006/main" w="9525">
          <a:solidFill>
            <a:srgbClr val="D0D0D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0.82427</cdr:x>
      <cdr:y>0.54113</cdr:y>
    </cdr:from>
    <cdr:to>
      <cdr:x>0.99235</cdr:x>
      <cdr:y>0.72584</cdr:y>
    </cdr:to>
    <cdr:sp macro="" textlink="">
      <cdr:nvSpPr>
        <cdr:cNvPr id="14" name="PPTShape_2"/>
        <cdr:cNvSpPr>
          <a:spLocks xmlns:a="http://schemas.openxmlformats.org/drawingml/2006/main" noChangeArrowheads="1"/>
        </cdr:cNvSpPr>
      </cdr:nvSpPr>
      <cdr:spPr bwMode="blackWhite">
        <a:xfrm xmlns:a="http://schemas.openxmlformats.org/drawingml/2006/main">
          <a:off x="7084915" y="2047678"/>
          <a:ext cx="1444658" cy="698962"/>
        </a:xfrm>
        <a:prstGeom xmlns:a="http://schemas.openxmlformats.org/drawingml/2006/main" prst="wedgeRectCallout">
          <a:avLst>
            <a:gd name="adj1" fmla="val -22051"/>
            <a:gd name="adj2" fmla="val -36677"/>
          </a:avLst>
        </a:prstGeom>
        <a:solidFill xmlns:a="http://schemas.openxmlformats.org/drawingml/2006/main">
          <a:schemeClr val="accent3"/>
        </a:soli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pPr algn="ctr">
            <a:lnSpc>
              <a:spcPct val="90000"/>
            </a:lnSpc>
            <a:spcBef>
              <a:spcPct val="50000"/>
            </a:spcBef>
            <a:buClr>
              <a:srgbClr val="FFFFFF"/>
            </a:buClr>
          </a:pPr>
          <a:r>
            <a:rPr lang="en-US" sz="1600" b="1" dirty="0">
              <a:solidFill>
                <a:schemeClr val="bg1"/>
              </a:solidFill>
              <a:latin typeface="Arial" charset="0"/>
              <a:cs typeface="Arial" charset="0"/>
            </a:rPr>
            <a:t>“GDP now” estimate as of August 12</a:t>
          </a:r>
          <a:endParaRPr lang="en-US" sz="1600" b="1" dirty="0">
            <a:solidFill>
              <a:schemeClr val="bg1"/>
            </a:solidFill>
          </a:endParaRPr>
        </a:p>
      </cdr:txBody>
    </cdr:sp>
  </cdr:relSizeAnchor>
  <cdr:relSizeAnchor xmlns:cdr="http://schemas.openxmlformats.org/drawingml/2006/chartDrawing">
    <cdr:from>
      <cdr:x>0.8543</cdr:x>
      <cdr:y>0.39563</cdr:y>
    </cdr:from>
    <cdr:to>
      <cdr:x>0.8543</cdr:x>
      <cdr:y>0.55024</cdr:y>
    </cdr:to>
    <cdr:cxnSp macro="">
      <cdr:nvCxnSpPr>
        <cdr:cNvPr id="15" name="Straight Arrow Connector 14"/>
        <cdr:cNvCxnSpPr/>
      </cdr:nvCxnSpPr>
      <cdr:spPr>
        <a:xfrm xmlns:a="http://schemas.openxmlformats.org/drawingml/2006/main" flipV="1">
          <a:off x="7343019" y="1497113"/>
          <a:ext cx="0" cy="585051"/>
        </a:xfrm>
        <a:prstGeom xmlns:a="http://schemas.openxmlformats.org/drawingml/2006/main" prst="straightConnector1">
          <a:avLst/>
        </a:prstGeom>
        <a:ln xmlns:a="http://schemas.openxmlformats.org/drawingml/2006/main" w="28575">
          <a:solidFill>
            <a:schemeClr val="accent3"/>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0.86818</cdr:x>
      <cdr:y>0.22994</cdr:y>
    </cdr:from>
    <cdr:to>
      <cdr:x>1</cdr:x>
      <cdr:y>0.66853</cdr:y>
    </cdr:to>
    <cdr:grpSp>
      <cdr:nvGrpSpPr>
        <cdr:cNvPr id="2" name="Group 1"/>
        <cdr:cNvGrpSpPr/>
      </cdr:nvGrpSpPr>
      <cdr:grpSpPr>
        <a:xfrm xmlns:a="http://schemas.openxmlformats.org/drawingml/2006/main">
          <a:off x="7431447" y="855448"/>
          <a:ext cx="1128353" cy="1631691"/>
          <a:chOff x="5797221" y="2338227"/>
          <a:chExt cx="2286000" cy="1269941"/>
        </a:xfrm>
      </cdr:grpSpPr>
      <cdr:cxnSp macro="">
        <cdr:nvCxnSpPr>
          <cdr:cNvPr id="3" name="Straight Arrow Connector 2"/>
          <cdr:cNvCxnSpPr/>
        </cdr:nvCxnSpPr>
        <cdr:spPr>
          <a:xfrm xmlns:a="http://schemas.openxmlformats.org/drawingml/2006/main">
            <a:off x="7577076" y="2935068"/>
            <a:ext cx="0" cy="673100"/>
          </a:xfrm>
          <a:prstGeom xmlns:a="http://schemas.openxmlformats.org/drawingml/2006/main" prst="straightConnector1">
            <a:avLst/>
          </a:prstGeom>
          <a:ln xmlns:a="http://schemas.openxmlformats.org/drawingml/2006/main" w="28575">
            <a:solidFill>
              <a:schemeClr val="accent1"/>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4" name="AutoShape 7"/>
          <cdr:cNvSpPr>
            <a:spLocks xmlns:a="http://schemas.openxmlformats.org/drawingml/2006/main" noChangeArrowheads="1"/>
          </cdr:cNvSpPr>
        </cdr:nvSpPr>
        <cdr:spPr bwMode="gray">
          <a:xfrm xmlns:a="http://schemas.openxmlformats.org/drawingml/2006/main">
            <a:off x="5797221" y="2338227"/>
            <a:ext cx="2286000" cy="685800"/>
          </a:xfrm>
          <a:prstGeom xmlns:a="http://schemas.openxmlformats.org/drawingml/2006/main" prst="rect">
            <a:avLst/>
          </a:prstGeom>
          <a:solidFill xmlns:a="http://schemas.openxmlformats.org/drawingml/2006/main">
            <a:schemeClr val="accent1"/>
          </a:solidFill>
          <a:ln xmlns:a="http://schemas.openxmlformats.org/drawingml/2006/main" w="28575" algn="ctr">
            <a:noFill/>
            <a:miter lim="800000"/>
            <a:headEnd/>
            <a:tailEnd/>
          </a:ln>
        </cdr:spPr>
        <cdr:txBody>
          <a:bodyPr xmlns:a="http://schemas.openxmlformats.org/drawingml/2006/main" tIns="45720" bIns="4572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Aft>
                <a:spcPct val="0"/>
              </a:spcAft>
              <a:buClr>
                <a:srgbClr val="FFFFFF"/>
              </a:buClr>
              <a:buFont typeface="Wingdings" pitchFamily="2" charset="2"/>
              <a:buNone/>
            </a:pPr>
            <a:r>
              <a:rPr lang="en-US" sz="1300" b="1" dirty="0">
                <a:solidFill>
                  <a:schemeClr val="bg1"/>
                </a:solidFill>
                <a:cs typeface="Arial" charset="0"/>
              </a:rPr>
              <a:t>Thru Q2: 20% Above 10-Yr Average</a:t>
            </a:r>
          </a:p>
        </cdr:txBody>
      </cdr:sp>
    </cdr:grpSp>
  </cdr:relSizeAnchor>
</c:userShapes>
</file>

<file path=ppt/drawings/drawing4.xml><?xml version="1.0" encoding="utf-8"?>
<c:userShapes xmlns:c="http://schemas.openxmlformats.org/drawingml/2006/chart">
  <cdr:relSizeAnchor xmlns:cdr="http://schemas.openxmlformats.org/drawingml/2006/chartDrawing">
    <cdr:from>
      <cdr:x>0.28718</cdr:x>
      <cdr:y>0.29667</cdr:y>
    </cdr:from>
    <cdr:to>
      <cdr:x>0.6122</cdr:x>
      <cdr:y>0.59081</cdr:y>
    </cdr:to>
    <cdr:grpSp>
      <cdr:nvGrpSpPr>
        <cdr:cNvPr id="2" name="Group 1"/>
        <cdr:cNvGrpSpPr/>
      </cdr:nvGrpSpPr>
      <cdr:grpSpPr>
        <a:xfrm xmlns:a="http://schemas.openxmlformats.org/drawingml/2006/main">
          <a:off x="2427822" y="1314338"/>
          <a:ext cx="2747722" cy="1303130"/>
          <a:chOff x="5797221" y="2367054"/>
          <a:chExt cx="2286000" cy="519523"/>
        </a:xfrm>
      </cdr:grpSpPr>
      <cdr:sp macro="" textlink="">
        <cdr:nvSpPr>
          <cdr:cNvPr id="4" name="AutoShape 7"/>
          <cdr:cNvSpPr>
            <a:spLocks xmlns:a="http://schemas.openxmlformats.org/drawingml/2006/main" noChangeArrowheads="1"/>
          </cdr:cNvSpPr>
        </cdr:nvSpPr>
        <cdr:spPr bwMode="gray">
          <a:xfrm xmlns:a="http://schemas.openxmlformats.org/drawingml/2006/main">
            <a:off x="5797221" y="2367054"/>
            <a:ext cx="2286000" cy="519523"/>
          </a:xfrm>
          <a:prstGeom xmlns:a="http://schemas.openxmlformats.org/drawingml/2006/main" prst="rect">
            <a:avLst/>
          </a:prstGeom>
          <a:solidFill xmlns:a="http://schemas.openxmlformats.org/drawingml/2006/main">
            <a:schemeClr val="accent2"/>
          </a:solidFill>
          <a:ln xmlns:a="http://schemas.openxmlformats.org/drawingml/2006/main" w="28575" algn="ctr">
            <a:noFill/>
            <a:miter lim="800000"/>
            <a:headEnd/>
            <a:tailEnd/>
          </a:ln>
        </cdr:spPr>
        <cdr:txBody>
          <a:bodyPr xmlns:a="http://schemas.openxmlformats.org/drawingml/2006/main" tIns="45720" bIns="4572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Aft>
                <a:spcPct val="0"/>
              </a:spcAft>
              <a:buClr>
                <a:srgbClr val="FFFFFF"/>
              </a:buClr>
              <a:buFont typeface="Wingdings" pitchFamily="2" charset="2"/>
              <a:buNone/>
            </a:pPr>
            <a:r>
              <a:rPr lang="en-US" sz="1600" b="1" dirty="0">
                <a:solidFill>
                  <a:schemeClr val="bg1"/>
                </a:solidFill>
                <a:cs typeface="Arial" charset="0"/>
              </a:rPr>
              <a:t>Midwest Was Hit Hard By Cats – But Not As Hard As Texas.</a:t>
            </a:r>
          </a:p>
        </cdr:txBody>
      </cdr:sp>
    </cdr:grpSp>
  </cdr:relSizeAnchor>
</c:userShapes>
</file>

<file path=ppt/drawings/drawing5.xml><?xml version="1.0" encoding="utf-8"?>
<c:userShapes xmlns:c="http://schemas.openxmlformats.org/drawingml/2006/chart">
  <cdr:relSizeAnchor xmlns:cdr="http://schemas.openxmlformats.org/drawingml/2006/chartDrawing">
    <cdr:from>
      <cdr:x>0.70493</cdr:x>
      <cdr:y>0.5902</cdr:y>
    </cdr:from>
    <cdr:to>
      <cdr:x>0.90269</cdr:x>
      <cdr:y>0.71356</cdr:y>
    </cdr:to>
    <cdr:grpSp>
      <cdr:nvGrpSpPr>
        <cdr:cNvPr id="2" name="Group 1"/>
        <cdr:cNvGrpSpPr/>
      </cdr:nvGrpSpPr>
      <cdr:grpSpPr>
        <a:xfrm xmlns:a="http://schemas.openxmlformats.org/drawingml/2006/main">
          <a:off x="5897871" y="2635642"/>
          <a:ext cx="1654580" cy="550886"/>
          <a:chOff x="-4310330" y="4212801"/>
          <a:chExt cx="2728972" cy="967868"/>
        </a:xfrm>
      </cdr:grpSpPr>
      <cdr:sp macro="" textlink="">
        <cdr:nvSpPr>
          <cdr:cNvPr id="3" name="AutoShape 5"/>
          <cdr:cNvSpPr>
            <a:spLocks xmlns:a="http://schemas.openxmlformats.org/drawingml/2006/main" noChangeArrowheads="1"/>
          </cdr:cNvSpPr>
        </cdr:nvSpPr>
        <cdr:spPr bwMode="gray">
          <a:xfrm xmlns:a="http://schemas.openxmlformats.org/drawingml/2006/main">
            <a:off x="-4072292" y="4212801"/>
            <a:ext cx="2490934" cy="967868"/>
          </a:xfrm>
          <a:prstGeom xmlns:a="http://schemas.openxmlformats.org/drawingml/2006/main" prst="rect">
            <a:avLst/>
          </a:prstGeom>
          <a:solidFill xmlns:a="http://schemas.openxmlformats.org/drawingml/2006/main">
            <a:schemeClr val="accent2"/>
          </a:solidFill>
          <a:ln xmlns:a="http://schemas.openxmlformats.org/drawingml/2006/main" w="28575" algn="ctr">
            <a:noFill/>
            <a:miter lim="800000"/>
            <a:headEnd/>
            <a:tailEnd/>
          </a:ln>
        </cdr:spPr>
        <cdr:txBody>
          <a:bodyPr xmlns:a="http://schemas.openxmlformats.org/drawingml/2006/main" tIns="0" bIns="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Joplin Tornado</a:t>
            </a:r>
          </a:p>
        </cdr:txBody>
      </cdr:sp>
      <cdr:cxnSp macro="">
        <cdr:nvCxnSpPr>
          <cdr:cNvPr id="4" name="Straight Arrow Connector 3"/>
          <cdr:cNvCxnSpPr/>
        </cdr:nvCxnSpPr>
        <cdr:spPr bwMode="gray">
          <a:xfrm xmlns:a="http://schemas.openxmlformats.org/drawingml/2006/main" flipH="1" flipV="1">
            <a:off x="-4310330" y="4691672"/>
            <a:ext cx="386773" cy="5064"/>
          </a:xfrm>
          <a:prstGeom xmlns:a="http://schemas.openxmlformats.org/drawingml/2006/main" prst="straightConnector1">
            <a:avLst/>
          </a:prstGeom>
          <a:ln xmlns:a="http://schemas.openxmlformats.org/drawingml/2006/main" w="28575">
            <a:solidFill>
              <a:schemeClr val="accent2"/>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0.27643</cdr:x>
      <cdr:y>0.61234</cdr:y>
    </cdr:from>
    <cdr:to>
      <cdr:x>0.5</cdr:x>
      <cdr:y>0.80274</cdr:y>
    </cdr:to>
    <cdr:grpSp>
      <cdr:nvGrpSpPr>
        <cdr:cNvPr id="6" name="Group 5"/>
        <cdr:cNvGrpSpPr/>
      </cdr:nvGrpSpPr>
      <cdr:grpSpPr>
        <a:xfrm xmlns:a="http://schemas.openxmlformats.org/drawingml/2006/main">
          <a:off x="2312781" y="2734512"/>
          <a:ext cx="1870522" cy="850265"/>
          <a:chOff x="-21146633" y="6983895"/>
          <a:chExt cx="4500881" cy="1700578"/>
        </a:xfrm>
      </cdr:grpSpPr>
      <cdr:sp macro="" textlink="">
        <cdr:nvSpPr>
          <cdr:cNvPr id="7" name="AutoShape 5"/>
          <cdr:cNvSpPr>
            <a:spLocks xmlns:a="http://schemas.openxmlformats.org/drawingml/2006/main" noChangeArrowheads="1"/>
          </cdr:cNvSpPr>
        </cdr:nvSpPr>
        <cdr:spPr bwMode="gray">
          <a:xfrm xmlns:a="http://schemas.openxmlformats.org/drawingml/2006/main">
            <a:off x="-20754038" y="6983895"/>
            <a:ext cx="4108286" cy="1700578"/>
          </a:xfrm>
          <a:prstGeom xmlns:a="http://schemas.openxmlformats.org/drawingml/2006/main" prst="rect">
            <a:avLst/>
          </a:prstGeom>
          <a:solidFill xmlns:a="http://schemas.openxmlformats.org/drawingml/2006/main">
            <a:schemeClr val="accent2"/>
          </a:solidFill>
          <a:ln xmlns:a="http://schemas.openxmlformats.org/drawingml/2006/main" w="28575" algn="ctr">
            <a:noFill/>
            <a:miter lim="800000"/>
            <a:headEnd/>
            <a:tailEnd/>
          </a:ln>
        </cdr:spPr>
        <cdr:txBody>
          <a:bodyPr xmlns:a="http://schemas.openxmlformats.org/drawingml/2006/main" tIns="0" bIns="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March/April Spring Storms, Dec. 1 Ice Storm</a:t>
            </a:r>
          </a:p>
        </cdr:txBody>
      </cdr:sp>
      <cdr:cxnSp macro="">
        <cdr:nvCxnSpPr>
          <cdr:cNvPr id="8" name="Straight Arrow Connector 7"/>
          <cdr:cNvCxnSpPr/>
        </cdr:nvCxnSpPr>
        <cdr:spPr bwMode="gray">
          <a:xfrm xmlns:a="http://schemas.openxmlformats.org/drawingml/2006/main" flipH="1" flipV="1">
            <a:off x="-21146633" y="7825288"/>
            <a:ext cx="637903" cy="8898"/>
          </a:xfrm>
          <a:prstGeom xmlns:a="http://schemas.openxmlformats.org/drawingml/2006/main" prst="straightConnector1">
            <a:avLst/>
          </a:prstGeom>
          <a:ln xmlns:a="http://schemas.openxmlformats.org/drawingml/2006/main" w="28575">
            <a:solidFill>
              <a:schemeClr val="accent2"/>
            </a:solidFill>
            <a:tailEnd type="oval"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6.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z="1050" smtClean="0"/>
              <a:t>9/14/2016</a:t>
            </a:fld>
            <a:endParaRPr lang="en-US" sz="105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32004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rgbClr val="337DBE"/>
      </a:buClr>
      <a:buSzPct val="77000"/>
      <a:buFont typeface="Wingdings 3" panose="05040102010807070707" pitchFamily="18" charset="2"/>
      <a:buChar char="y"/>
      <a:defRPr lang="en-US" sz="1200" kern="1200" dirty="0" smtClean="0">
        <a:solidFill>
          <a:schemeClr val="tx1"/>
        </a:solidFill>
        <a:effectLst/>
        <a:latin typeface="+mn-lt"/>
        <a:ea typeface="+mn-ea"/>
        <a:cs typeface="+mn-cs"/>
      </a:defRPr>
    </a:lvl1pPr>
    <a:lvl2pPr marL="342900" indent="-142875" algn="l" defTabSz="914400" rtl="0" eaLnBrk="1" latinLnBrk="0" hangingPunct="1">
      <a:lnSpc>
        <a:spcPct val="90000"/>
      </a:lnSpc>
      <a:spcBef>
        <a:spcPts val="600"/>
      </a:spcBef>
      <a:buClr>
        <a:srgbClr val="337DBE"/>
      </a:buClr>
      <a:buFont typeface="Wingdings" panose="05000000000000000000" pitchFamily="2" charset="2"/>
      <a:buChar char="w"/>
      <a:defRPr lang="en-US" sz="1100" kern="1200" dirty="0" smtClean="0">
        <a:solidFill>
          <a:schemeClr val="tx1"/>
        </a:solidFill>
        <a:effectLst/>
        <a:latin typeface="+mn-lt"/>
        <a:ea typeface="+mn-ea"/>
        <a:cs typeface="+mn-cs"/>
      </a:defRPr>
    </a:lvl2pPr>
    <a:lvl3pPr marL="514350" indent="-119063" algn="l" defTabSz="914400" rtl="0" eaLnBrk="1" latinLnBrk="0" hangingPunct="1">
      <a:lnSpc>
        <a:spcPct val="90000"/>
      </a:lnSpc>
      <a:spcBef>
        <a:spcPts val="300"/>
      </a:spcBef>
      <a:buClr>
        <a:srgbClr val="337DBE"/>
      </a:buClr>
      <a:buFont typeface="Arial" pitchFamily="34" charset="0"/>
      <a:buChar char="–"/>
      <a:defRPr lang="en-US" sz="1000" kern="1200" dirty="0" smtClean="0">
        <a:solidFill>
          <a:schemeClr val="tx1"/>
        </a:solidFill>
        <a:effectLst/>
        <a:latin typeface="+mn-lt"/>
        <a:ea typeface="+mn-ea"/>
        <a:cs typeface="+mn-cs"/>
      </a:defRPr>
    </a:lvl3pPr>
    <a:lvl4pPr marL="685800" indent="-107950" algn="l" defTabSz="914400" rtl="0" eaLnBrk="1" latinLnBrk="0" hangingPunct="1">
      <a:lnSpc>
        <a:spcPct val="90000"/>
      </a:lnSpc>
      <a:spcBef>
        <a:spcPts val="200"/>
      </a:spcBef>
      <a:buClr>
        <a:srgbClr val="337DBE"/>
      </a:buClr>
      <a:buFont typeface="Wingdings" pitchFamily="2" charset="2"/>
      <a:buChar char="§"/>
      <a:defRPr lang="en-US" sz="900" kern="1200" dirty="0" smtClean="0">
        <a:solidFill>
          <a:schemeClr val="tx1"/>
        </a:solidFill>
        <a:effectLst/>
        <a:latin typeface="+mn-lt"/>
        <a:ea typeface="+mn-ea"/>
        <a:cs typeface="+mn-cs"/>
      </a:defRPr>
    </a:lvl4pPr>
    <a:lvl5pPr marL="800100" indent="-95250" algn="l" defTabSz="914400" rtl="0" eaLnBrk="1" latinLnBrk="0" hangingPunct="1">
      <a:lnSpc>
        <a:spcPct val="90000"/>
      </a:lnSpc>
      <a:spcBef>
        <a:spcPts val="100"/>
      </a:spcBef>
      <a:buClr>
        <a:srgbClr val="337DBE"/>
      </a:buClr>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a:p>
        </p:txBody>
      </p:sp>
      <p:sp>
        <p:nvSpPr>
          <p:cNvPr id="157699" name="Rectangle 2"/>
          <p:cNvSpPr>
            <a:spLocks noGrp="1" noRot="1" noChangeAspect="1" noChangeArrowheads="1" noTextEdit="1"/>
          </p:cNvSpPr>
          <p:nvPr>
            <p:ph type="sldImg"/>
          </p:nvPr>
        </p:nvSpPr>
        <p:spPr>
          <a:xfrm>
            <a:off x="1412875" y="325438"/>
            <a:ext cx="4184650" cy="3138487"/>
          </a:xfrm>
          <a:ln/>
        </p:spPr>
      </p:sp>
      <p:sp>
        <p:nvSpPr>
          <p:cNvPr id="15770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69170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10</a:t>
            </a:fld>
            <a:endParaRPr lang="en-US" dirty="0"/>
          </a:p>
        </p:txBody>
      </p:sp>
      <p:sp>
        <p:nvSpPr>
          <p:cNvPr id="6" name="Slide Image Placeholder 5"/>
          <p:cNvSpPr>
            <a:spLocks noGrp="1" noRot="1" noChangeAspect="1"/>
          </p:cNvSpPr>
          <p:nvPr>
            <p:ph type="sldImg"/>
          </p:nvPr>
        </p:nvSpPr>
        <p:spPr>
          <a:xfrm>
            <a:off x="1412875" y="325438"/>
            <a:ext cx="4184650" cy="3138487"/>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2734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11</a:t>
            </a:fld>
            <a:endParaRPr lang="en-US" dirty="0"/>
          </a:p>
        </p:txBody>
      </p:sp>
    </p:spTree>
    <p:extLst>
      <p:ext uri="{BB962C8B-B14F-4D97-AF65-F5344CB8AC3E}">
        <p14:creationId xmlns:p14="http://schemas.microsoft.com/office/powerpoint/2010/main" val="3850334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12</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7390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p:txBody>
          <a:bodyPr/>
          <a:lstStyle>
            <a:lvl1pPr defTabSz="928138">
              <a:defRPr>
                <a:solidFill>
                  <a:schemeClr val="tx1"/>
                </a:solidFill>
                <a:latin typeface="Arial" panose="020B0604020202020204" pitchFamily="34" charset="0"/>
                <a:cs typeface="Arial" panose="020B0604020202020204" pitchFamily="34" charset="0"/>
              </a:defRPr>
            </a:lvl1pPr>
            <a:lvl2pPr marL="741243" indent="-285094" defTabSz="928138">
              <a:defRPr>
                <a:solidFill>
                  <a:schemeClr val="tx1"/>
                </a:solidFill>
                <a:latin typeface="Arial" panose="020B0604020202020204" pitchFamily="34" charset="0"/>
                <a:cs typeface="Arial" panose="020B0604020202020204" pitchFamily="34" charset="0"/>
              </a:defRPr>
            </a:lvl2pPr>
            <a:lvl3pPr marL="1140374" indent="-228075" defTabSz="928138">
              <a:defRPr>
                <a:solidFill>
                  <a:schemeClr val="tx1"/>
                </a:solidFill>
                <a:latin typeface="Arial" panose="020B0604020202020204" pitchFamily="34" charset="0"/>
                <a:cs typeface="Arial" panose="020B0604020202020204" pitchFamily="34" charset="0"/>
              </a:defRPr>
            </a:lvl3pPr>
            <a:lvl4pPr marL="1596524" indent="-228075" defTabSz="928138">
              <a:defRPr>
                <a:solidFill>
                  <a:schemeClr val="tx1"/>
                </a:solidFill>
                <a:latin typeface="Arial" panose="020B0604020202020204" pitchFamily="34" charset="0"/>
                <a:cs typeface="Arial" panose="020B0604020202020204" pitchFamily="34" charset="0"/>
              </a:defRPr>
            </a:lvl4pPr>
            <a:lvl5pPr marL="2052674" indent="-228075" defTabSz="928138">
              <a:defRPr>
                <a:solidFill>
                  <a:schemeClr val="tx1"/>
                </a:solidFill>
                <a:latin typeface="Arial" panose="020B0604020202020204" pitchFamily="34" charset="0"/>
                <a:cs typeface="Arial" panose="020B0604020202020204" pitchFamily="34" charset="0"/>
              </a:defRPr>
            </a:lvl5pPr>
            <a:lvl6pPr marL="2508824" indent="-228075" defTabSz="928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4973" indent="-228075" defTabSz="928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1123" indent="-228075" defTabSz="928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7273" indent="-228075" defTabSz="9281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13</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7157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14</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6248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fld id="{29163C5C-8774-45C9-882E-9C984C03A171}" type="slidenum">
              <a:rPr lang="en-US" smtClean="0"/>
              <a:pPr/>
              <a:t>15</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7852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16</a:t>
            </a:fld>
            <a:endParaRPr lang="en-US" dirty="0"/>
          </a:p>
        </p:txBody>
      </p:sp>
    </p:spTree>
    <p:extLst>
      <p:ext uri="{BB962C8B-B14F-4D97-AF65-F5344CB8AC3E}">
        <p14:creationId xmlns:p14="http://schemas.microsoft.com/office/powerpoint/2010/main" val="233350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17</a:t>
            </a:fld>
            <a:endParaRPr lang="en-US" dirty="0"/>
          </a:p>
        </p:txBody>
      </p:sp>
    </p:spTree>
    <p:extLst>
      <p:ext uri="{BB962C8B-B14F-4D97-AF65-F5344CB8AC3E}">
        <p14:creationId xmlns:p14="http://schemas.microsoft.com/office/powerpoint/2010/main" val="4204251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18</a:t>
            </a:fld>
            <a:endParaRPr lang="en-US" dirty="0"/>
          </a:p>
        </p:txBody>
      </p:sp>
    </p:spTree>
    <p:extLst>
      <p:ext uri="{BB962C8B-B14F-4D97-AF65-F5344CB8AC3E}">
        <p14:creationId xmlns:p14="http://schemas.microsoft.com/office/powerpoint/2010/main" val="3946831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p:txBody>
          <a:bodyPr/>
          <a:lstStyle/>
          <a:p>
            <a:fld id="{30B1B221-73F5-4062-9EC5-65201ECCFD86}" type="slidenum">
              <a:rPr lang="en-US" smtClean="0"/>
              <a:pPr/>
              <a:t>19</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dirty="0"/>
          </a:p>
        </p:txBody>
      </p:sp>
      <p:sp>
        <p:nvSpPr>
          <p:cNvPr id="62467" name="Rectangle 2"/>
          <p:cNvSpPr>
            <a:spLocks noGrp="1" noRot="1" noChangeAspect="1" noChangeArrowheads="1" noTextEdit="1"/>
          </p:cNvSpPr>
          <p:nvPr>
            <p:ph type="sldImg"/>
          </p:nvPr>
        </p:nvSpPr>
        <p:spPr>
          <a:xfrm>
            <a:off x="1412875" y="325438"/>
            <a:ext cx="4184650" cy="3138487"/>
          </a:xfrm>
          <a:ln/>
        </p:spPr>
      </p:sp>
      <p:sp>
        <p:nvSpPr>
          <p:cNvPr id="624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51941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20</a:t>
            </a:fld>
            <a:endParaRPr lang="en-US" dirty="0"/>
          </a:p>
        </p:txBody>
      </p:sp>
    </p:spTree>
    <p:extLst>
      <p:ext uri="{BB962C8B-B14F-4D97-AF65-F5344CB8AC3E}">
        <p14:creationId xmlns:p14="http://schemas.microsoft.com/office/powerpoint/2010/main" val="2419637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21</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2580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22</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314460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p:txBody>
          <a:bodyPr/>
          <a:lstStyle/>
          <a:p>
            <a:fld id="{C3FDAECC-01E3-46D0-B980-A45E82B7AFA3}" type="slidenum">
              <a:rPr lang="en-US" smtClean="0"/>
              <a:pPr/>
              <a:t>23</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2441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p:txBody>
          <a:bodyPr/>
          <a:lstStyle/>
          <a:p>
            <a:fld id="{6A210E9D-8931-4C98-8795-0266F6BA0585}" type="slidenum">
              <a:rPr lang="en-US" smtClean="0"/>
              <a:pPr/>
              <a:t>24</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4742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a:spLocks noGrp="1"/>
          </p:cNvSpPr>
          <p:nvPr>
            <p:ph type="sldNum" sz="quarter" idx="5"/>
          </p:nvPr>
        </p:nvSpPr>
        <p:spPr/>
        <p:txBody>
          <a:bodyPr/>
          <a:lstStyle>
            <a:lvl1pPr defTabSz="930129">
              <a:defRPr>
                <a:solidFill>
                  <a:schemeClr val="tx1"/>
                </a:solidFill>
                <a:latin typeface="Arial" panose="020B0604020202020204" pitchFamily="34" charset="0"/>
                <a:cs typeface="Arial" panose="020B0604020202020204" pitchFamily="34" charset="0"/>
              </a:defRPr>
            </a:lvl1pPr>
            <a:lvl2pPr marL="742834" indent="-285705" defTabSz="930129">
              <a:defRPr>
                <a:solidFill>
                  <a:schemeClr val="tx1"/>
                </a:solidFill>
                <a:latin typeface="Arial" panose="020B0604020202020204" pitchFamily="34" charset="0"/>
                <a:cs typeface="Arial" panose="020B0604020202020204" pitchFamily="34" charset="0"/>
              </a:defRPr>
            </a:lvl2pPr>
            <a:lvl3pPr marL="1142821" indent="-228564" defTabSz="930129">
              <a:defRPr>
                <a:solidFill>
                  <a:schemeClr val="tx1"/>
                </a:solidFill>
                <a:latin typeface="Arial" panose="020B0604020202020204" pitchFamily="34" charset="0"/>
                <a:cs typeface="Arial" panose="020B0604020202020204" pitchFamily="34" charset="0"/>
              </a:defRPr>
            </a:lvl3pPr>
            <a:lvl4pPr marL="1599948" indent="-228564" defTabSz="930129">
              <a:defRPr>
                <a:solidFill>
                  <a:schemeClr val="tx1"/>
                </a:solidFill>
                <a:latin typeface="Arial" panose="020B0604020202020204" pitchFamily="34" charset="0"/>
                <a:cs typeface="Arial" panose="020B0604020202020204" pitchFamily="34" charset="0"/>
              </a:defRPr>
            </a:lvl4pPr>
            <a:lvl5pPr marL="2057077" indent="-228564" defTabSz="930129">
              <a:defRPr>
                <a:solidFill>
                  <a:schemeClr val="tx1"/>
                </a:solidFill>
                <a:latin typeface="Arial" panose="020B0604020202020204" pitchFamily="34" charset="0"/>
                <a:cs typeface="Arial" panose="020B0604020202020204" pitchFamily="34" charset="0"/>
              </a:defRPr>
            </a:lvl5pPr>
            <a:lvl6pPr marL="2514205"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33"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61"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89"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25</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6738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26</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415163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p:txBody>
          <a:bodyPr/>
          <a:lstStyle/>
          <a:p>
            <a:fld id="{5858BD08-603D-48F8-9A20-C039EB7A66EE}" type="slidenum">
              <a:rPr lang="en-US" smtClean="0"/>
              <a:pPr/>
              <a:t>27</a:t>
            </a:fld>
            <a:endParaRPr lang="en-US" dirty="0"/>
          </a:p>
        </p:txBody>
      </p:sp>
      <p:sp>
        <p:nvSpPr>
          <p:cNvPr id="5" name="Slide Image Placeholder 4"/>
          <p:cNvSpPr>
            <a:spLocks noGrp="1" noRot="1" noChangeAspect="1"/>
          </p:cNvSpPr>
          <p:nvPr>
            <p:ph type="sldImg"/>
          </p:nvPr>
        </p:nvSpPr>
        <p:spPr>
          <a:xfrm>
            <a:off x="1371600" y="320675"/>
            <a:ext cx="4114800" cy="3086100"/>
          </a:xfrm>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79888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28</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028369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p:txBody>
          <a:bodyPr/>
          <a:lstStyle/>
          <a:p>
            <a:fld id="{5D11E945-B2AB-401C-B79F-AAE9AF6B9630}" type="slidenum">
              <a:rPr lang="en-US" smtClean="0"/>
              <a:pPr/>
              <a:t>29</a:t>
            </a:fld>
            <a:endParaRPr lang="en-US" dirty="0"/>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66182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a:t>
            </a:fld>
            <a:endParaRPr lang="en-US" dirty="0"/>
          </a:p>
        </p:txBody>
      </p:sp>
    </p:spTree>
    <p:extLst>
      <p:ext uri="{BB962C8B-B14F-4D97-AF65-F5344CB8AC3E}">
        <p14:creationId xmlns:p14="http://schemas.microsoft.com/office/powerpoint/2010/main" val="542619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30</a:t>
            </a:fld>
            <a:endParaRPr lang="en-US" dirty="0"/>
          </a:p>
        </p:txBody>
      </p:sp>
    </p:spTree>
    <p:extLst>
      <p:ext uri="{BB962C8B-B14F-4D97-AF65-F5344CB8AC3E}">
        <p14:creationId xmlns:p14="http://schemas.microsoft.com/office/powerpoint/2010/main" val="1481490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5F8523C-8729-40F0-9536-D6C4CA3AD238}" type="slidenum">
              <a:rPr lang="en-US" smtClean="0"/>
              <a:pPr/>
              <a:t>31</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794711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32</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560600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p:txBody>
          <a:bodyPr/>
          <a:lstStyle/>
          <a:p>
            <a:fld id="{CD8EFDAD-DD28-475D-8809-5E3173A79418}" type="slidenum">
              <a:rPr lang="en-US" smtClean="0"/>
              <a:pPr/>
              <a:t>33</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384410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34</a:t>
            </a:fld>
            <a:endParaRPr lang="en-US" dirty="0"/>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516500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087343" y="8896280"/>
            <a:ext cx="686421" cy="24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88" tIns="45689" rIns="45088" bIns="4568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A5AEA10A-88C7-44A5-92E6-7FC90F20ADAC}" type="slidenum">
              <a:rPr lang="en-US" altLang="en-US" sz="1000">
                <a:solidFill>
                  <a:srgbClr val="000000"/>
                </a:solidFill>
              </a:rPr>
              <a:pPr algn="ctr"/>
              <a:t>35</a:t>
            </a:fld>
            <a:endParaRPr lang="en-US" altLang="en-US" sz="1000" dirty="0">
              <a:solidFill>
                <a:srgbClr val="000000"/>
              </a:solidFill>
            </a:endParaRPr>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5685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36</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2023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37</a:t>
            </a:fld>
            <a:endParaRPr lang="en-US" dirty="0"/>
          </a:p>
        </p:txBody>
      </p:sp>
      <p:sp>
        <p:nvSpPr>
          <p:cNvPr id="9" name="Slide Image Placeholder 8"/>
          <p:cNvSpPr>
            <a:spLocks noGrp="1" noRot="1" noChangeAspect="1"/>
          </p:cNvSpPr>
          <p:nvPr>
            <p:ph type="sldImg"/>
          </p:nvPr>
        </p:nvSpPr>
        <p:spPr>
          <a:xfrm>
            <a:off x="1371600" y="320675"/>
            <a:ext cx="4114800" cy="3086100"/>
          </a:xfrm>
        </p:spPr>
      </p:sp>
      <p:sp>
        <p:nvSpPr>
          <p:cNvPr id="10" name="Notes Placeholder 9"/>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7507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38</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1572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39</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605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916576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40</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6460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41</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9028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42</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0621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43</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214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44</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7672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45</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9374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46</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4670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47</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9115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48</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6885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49</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782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412875" y="325438"/>
            <a:ext cx="4184650" cy="3138487"/>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29">
              <a:defRPr>
                <a:solidFill>
                  <a:schemeClr val="tx1"/>
                </a:solidFill>
                <a:latin typeface="Arial" panose="020B0604020202020204" pitchFamily="34" charset="0"/>
                <a:cs typeface="Arial" panose="020B0604020202020204" pitchFamily="34" charset="0"/>
              </a:defRPr>
            </a:lvl1pPr>
            <a:lvl2pPr marL="742834" indent="-285705" defTabSz="930129">
              <a:defRPr>
                <a:solidFill>
                  <a:schemeClr val="tx1"/>
                </a:solidFill>
                <a:latin typeface="Arial" panose="020B0604020202020204" pitchFamily="34" charset="0"/>
                <a:cs typeface="Arial" panose="020B0604020202020204" pitchFamily="34" charset="0"/>
              </a:defRPr>
            </a:lvl2pPr>
            <a:lvl3pPr marL="1142821" indent="-228564" defTabSz="930129">
              <a:defRPr>
                <a:solidFill>
                  <a:schemeClr val="tx1"/>
                </a:solidFill>
                <a:latin typeface="Arial" panose="020B0604020202020204" pitchFamily="34" charset="0"/>
                <a:cs typeface="Arial" panose="020B0604020202020204" pitchFamily="34" charset="0"/>
              </a:defRPr>
            </a:lvl3pPr>
            <a:lvl4pPr marL="1599948" indent="-228564" defTabSz="930129">
              <a:defRPr>
                <a:solidFill>
                  <a:schemeClr val="tx1"/>
                </a:solidFill>
                <a:latin typeface="Arial" panose="020B0604020202020204" pitchFamily="34" charset="0"/>
                <a:cs typeface="Arial" panose="020B0604020202020204" pitchFamily="34" charset="0"/>
              </a:defRPr>
            </a:lvl4pPr>
            <a:lvl5pPr marL="2057077" indent="-228564" defTabSz="930129">
              <a:defRPr>
                <a:solidFill>
                  <a:schemeClr val="tx1"/>
                </a:solidFill>
                <a:latin typeface="Arial" panose="020B0604020202020204" pitchFamily="34" charset="0"/>
                <a:cs typeface="Arial" panose="020B0604020202020204" pitchFamily="34" charset="0"/>
              </a:defRPr>
            </a:lvl5pPr>
            <a:lvl6pPr marL="2514205"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33"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61"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589" indent="-228564" defTabSz="9301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a:t>
            </a:fld>
            <a:endParaRPr lang="en-US" dirty="0"/>
          </a:p>
        </p:txBody>
      </p:sp>
    </p:spTree>
    <p:extLst>
      <p:ext uri="{BB962C8B-B14F-4D97-AF65-F5344CB8AC3E}">
        <p14:creationId xmlns:p14="http://schemas.microsoft.com/office/powerpoint/2010/main" val="18098076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50</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76352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p:txBody>
          <a:bodyPr/>
          <a:lstStyle/>
          <a:p>
            <a:fld id="{938F789B-0BA8-4A49-AFC3-8C639E029E1C}" type="slidenum">
              <a:rPr lang="en-US" smtClean="0"/>
              <a:pPr/>
              <a:t>51</a:t>
            </a:fld>
            <a:endParaRPr lang="en-US" dirty="0"/>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074253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52</a:t>
            </a:fld>
            <a:endParaRPr lang="en-US" dirty="0"/>
          </a:p>
        </p:txBody>
      </p:sp>
    </p:spTree>
    <p:extLst>
      <p:ext uri="{BB962C8B-B14F-4D97-AF65-F5344CB8AC3E}">
        <p14:creationId xmlns:p14="http://schemas.microsoft.com/office/powerpoint/2010/main" val="42173358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53</a:t>
            </a:fld>
            <a:endParaRPr lang="en-US" dirty="0"/>
          </a:p>
        </p:txBody>
      </p:sp>
    </p:spTree>
    <p:extLst>
      <p:ext uri="{BB962C8B-B14F-4D97-AF65-F5344CB8AC3E}">
        <p14:creationId xmlns:p14="http://schemas.microsoft.com/office/powerpoint/2010/main" val="6972561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54</a:t>
            </a:fld>
            <a:endParaRPr lang="en-US" dirty="0"/>
          </a:p>
        </p:txBody>
      </p:sp>
    </p:spTree>
    <p:extLst>
      <p:ext uri="{BB962C8B-B14F-4D97-AF65-F5344CB8AC3E}">
        <p14:creationId xmlns:p14="http://schemas.microsoft.com/office/powerpoint/2010/main" val="30652474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55</a:t>
            </a:fld>
            <a:endParaRPr lang="en-US" dirty="0"/>
          </a:p>
        </p:txBody>
      </p:sp>
    </p:spTree>
    <p:extLst>
      <p:ext uri="{BB962C8B-B14F-4D97-AF65-F5344CB8AC3E}">
        <p14:creationId xmlns:p14="http://schemas.microsoft.com/office/powerpoint/2010/main" val="22999339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56</a:t>
            </a:fld>
            <a:endParaRPr lang="en-US" dirty="0"/>
          </a:p>
        </p:txBody>
      </p:sp>
    </p:spTree>
    <p:extLst>
      <p:ext uri="{BB962C8B-B14F-4D97-AF65-F5344CB8AC3E}">
        <p14:creationId xmlns:p14="http://schemas.microsoft.com/office/powerpoint/2010/main" val="18756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085167" y="8898514"/>
            <a:ext cx="690779" cy="2439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lnSpc>
                <a:spcPct val="90000"/>
              </a:lnSpc>
              <a:spcBef>
                <a:spcPct val="100000"/>
              </a:spcBef>
              <a:buClr>
                <a:srgbClr val="008080"/>
              </a:buClr>
              <a:buSzPct val="85000"/>
              <a:buFont typeface="Wingdings" pitchFamily="2" charset="2"/>
              <a:buChar char="n"/>
              <a:defRPr sz="1400">
                <a:solidFill>
                  <a:schemeClr val="tx1"/>
                </a:solidFill>
                <a:latin typeface="Arial" charset="0"/>
              </a:defRPr>
            </a:lvl1pPr>
            <a:lvl2pPr marL="730171" indent="-280835" defTabSz="914274">
              <a:lnSpc>
                <a:spcPct val="90000"/>
              </a:lnSpc>
              <a:spcBef>
                <a:spcPct val="50000"/>
              </a:spcBef>
              <a:buClr>
                <a:srgbClr val="008080"/>
              </a:buClr>
              <a:buFont typeface="Wingdings" pitchFamily="2" charset="2"/>
              <a:buChar char="w"/>
              <a:defRPr sz="1200">
                <a:solidFill>
                  <a:schemeClr val="tx1"/>
                </a:solidFill>
                <a:latin typeface="Arial" charset="0"/>
              </a:defRPr>
            </a:lvl2pPr>
            <a:lvl3pPr marL="1123340" indent="-224668" defTabSz="914274">
              <a:lnSpc>
                <a:spcPct val="90000"/>
              </a:lnSpc>
              <a:spcBef>
                <a:spcPct val="25000"/>
              </a:spcBef>
              <a:buClr>
                <a:srgbClr val="008080"/>
              </a:buClr>
              <a:buFont typeface="Arial" charset="0"/>
              <a:buChar char="–"/>
              <a:defRPr sz="1200">
                <a:solidFill>
                  <a:schemeClr val="tx1"/>
                </a:solidFill>
                <a:latin typeface="Arial" charset="0"/>
              </a:defRPr>
            </a:lvl3pPr>
            <a:lvl4pPr marL="1572677" indent="-224668" defTabSz="914274">
              <a:lnSpc>
                <a:spcPct val="90000"/>
              </a:lnSpc>
              <a:spcBef>
                <a:spcPct val="15000"/>
              </a:spcBef>
              <a:buClr>
                <a:srgbClr val="008080"/>
              </a:buClr>
              <a:buFont typeface="Wingdings" pitchFamily="2" charset="2"/>
              <a:buChar char="§"/>
              <a:defRPr sz="1200">
                <a:solidFill>
                  <a:schemeClr val="tx1"/>
                </a:solidFill>
                <a:latin typeface="Arial" charset="0"/>
              </a:defRPr>
            </a:lvl4pPr>
            <a:lvl5pPr marL="2022013" indent="-224668" defTabSz="914274">
              <a:lnSpc>
                <a:spcPct val="90000"/>
              </a:lnSpc>
              <a:spcBef>
                <a:spcPct val="15000"/>
              </a:spcBef>
              <a:buClr>
                <a:srgbClr val="008080"/>
              </a:buClr>
              <a:buChar char="–"/>
              <a:defRPr sz="1200">
                <a:solidFill>
                  <a:schemeClr val="tx1"/>
                </a:solidFill>
                <a:latin typeface="Arial" charset="0"/>
              </a:defRPr>
            </a:lvl5pPr>
            <a:lvl6pPr marL="2471349"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6pPr>
            <a:lvl7pPr marL="2920685"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7pPr>
            <a:lvl8pPr marL="3370021"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8pPr>
            <a:lvl9pPr marL="3819357"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9pPr>
          </a:lstStyle>
          <a:p>
            <a:pPr>
              <a:lnSpc>
                <a:spcPct val="100000"/>
              </a:lnSpc>
              <a:spcBef>
                <a:spcPct val="0"/>
              </a:spcBef>
              <a:buClrTx/>
              <a:buSzTx/>
              <a:buFontTx/>
              <a:buNone/>
            </a:pPr>
            <a:fld id="{A069FC5E-195E-406A-A922-6392E8C7DA40}" type="slidenum">
              <a:rPr lang="en-US" altLang="en-US" sz="1000">
                <a:solidFill>
                  <a:srgbClr val="000000"/>
                </a:solidFill>
              </a:rPr>
              <a:pPr>
                <a:lnSpc>
                  <a:spcPct val="100000"/>
                </a:lnSpc>
                <a:spcBef>
                  <a:spcPct val="0"/>
                </a:spcBef>
                <a:buClrTx/>
                <a:buSzTx/>
                <a:buFontTx/>
                <a:buNone/>
              </a:pPr>
              <a:t>57</a:t>
            </a:fld>
            <a:endParaRPr lang="en-US" altLang="en-US" sz="1000" dirty="0">
              <a:solidFill>
                <a:srgbClr val="000000"/>
              </a:solidFill>
            </a:endParaRPr>
          </a:p>
        </p:txBody>
      </p:sp>
      <p:sp>
        <p:nvSpPr>
          <p:cNvPr id="28675" name="Rectangle 2"/>
          <p:cNvSpPr>
            <a:spLocks noGrp="1" noRot="1" noChangeAspect="1" noChangeArrowheads="1" noTextEdit="1"/>
          </p:cNvSpPr>
          <p:nvPr>
            <p:ph type="sldImg"/>
          </p:nvPr>
        </p:nvSpPr>
        <p:spPr>
          <a:xfrm>
            <a:off x="1371600" y="320675"/>
            <a:ext cx="4114800" cy="30861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36616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xfrm>
            <a:off x="3085167" y="8898514"/>
            <a:ext cx="690779" cy="2439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lnSpc>
                <a:spcPct val="90000"/>
              </a:lnSpc>
              <a:spcBef>
                <a:spcPct val="100000"/>
              </a:spcBef>
              <a:buClr>
                <a:srgbClr val="008080"/>
              </a:buClr>
              <a:buSzPct val="85000"/>
              <a:buFont typeface="Wingdings" pitchFamily="2" charset="2"/>
              <a:buChar char="n"/>
              <a:defRPr sz="1400">
                <a:solidFill>
                  <a:schemeClr val="tx1"/>
                </a:solidFill>
                <a:latin typeface="Arial" charset="0"/>
              </a:defRPr>
            </a:lvl1pPr>
            <a:lvl2pPr marL="730171" indent="-280835" defTabSz="914274">
              <a:lnSpc>
                <a:spcPct val="90000"/>
              </a:lnSpc>
              <a:spcBef>
                <a:spcPct val="50000"/>
              </a:spcBef>
              <a:buClr>
                <a:srgbClr val="008080"/>
              </a:buClr>
              <a:buFont typeface="Wingdings" pitchFamily="2" charset="2"/>
              <a:buChar char="w"/>
              <a:defRPr sz="1200">
                <a:solidFill>
                  <a:schemeClr val="tx1"/>
                </a:solidFill>
                <a:latin typeface="Arial" charset="0"/>
              </a:defRPr>
            </a:lvl2pPr>
            <a:lvl3pPr marL="1123340" indent="-224668" defTabSz="914274">
              <a:lnSpc>
                <a:spcPct val="90000"/>
              </a:lnSpc>
              <a:spcBef>
                <a:spcPct val="25000"/>
              </a:spcBef>
              <a:buClr>
                <a:srgbClr val="008080"/>
              </a:buClr>
              <a:buFont typeface="Arial" charset="0"/>
              <a:buChar char="–"/>
              <a:defRPr sz="1200">
                <a:solidFill>
                  <a:schemeClr val="tx1"/>
                </a:solidFill>
                <a:latin typeface="Arial" charset="0"/>
              </a:defRPr>
            </a:lvl3pPr>
            <a:lvl4pPr marL="1572677" indent="-224668" defTabSz="914274">
              <a:lnSpc>
                <a:spcPct val="90000"/>
              </a:lnSpc>
              <a:spcBef>
                <a:spcPct val="15000"/>
              </a:spcBef>
              <a:buClr>
                <a:srgbClr val="008080"/>
              </a:buClr>
              <a:buFont typeface="Wingdings" pitchFamily="2" charset="2"/>
              <a:buChar char="§"/>
              <a:defRPr sz="1200">
                <a:solidFill>
                  <a:schemeClr val="tx1"/>
                </a:solidFill>
                <a:latin typeface="Arial" charset="0"/>
              </a:defRPr>
            </a:lvl4pPr>
            <a:lvl5pPr marL="2022013" indent="-224668" defTabSz="914274">
              <a:lnSpc>
                <a:spcPct val="90000"/>
              </a:lnSpc>
              <a:spcBef>
                <a:spcPct val="15000"/>
              </a:spcBef>
              <a:buClr>
                <a:srgbClr val="008080"/>
              </a:buClr>
              <a:buChar char="–"/>
              <a:defRPr sz="1200">
                <a:solidFill>
                  <a:schemeClr val="tx1"/>
                </a:solidFill>
                <a:latin typeface="Arial" charset="0"/>
              </a:defRPr>
            </a:lvl5pPr>
            <a:lvl6pPr marL="2471349"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6pPr>
            <a:lvl7pPr marL="2920685"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7pPr>
            <a:lvl8pPr marL="3370021"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8pPr>
            <a:lvl9pPr marL="3819357" indent="-224668" defTabSz="914274" eaLnBrk="0" fontAlgn="base" hangingPunct="0">
              <a:lnSpc>
                <a:spcPct val="90000"/>
              </a:lnSpc>
              <a:spcBef>
                <a:spcPct val="15000"/>
              </a:spcBef>
              <a:spcAft>
                <a:spcPct val="0"/>
              </a:spcAft>
              <a:buClr>
                <a:srgbClr val="008080"/>
              </a:buClr>
              <a:buChar char="–"/>
              <a:defRPr sz="1200">
                <a:solidFill>
                  <a:schemeClr val="tx1"/>
                </a:solidFill>
                <a:latin typeface="Arial" charset="0"/>
              </a:defRPr>
            </a:lvl9pPr>
          </a:lstStyle>
          <a:p>
            <a:pPr>
              <a:lnSpc>
                <a:spcPct val="100000"/>
              </a:lnSpc>
              <a:spcBef>
                <a:spcPct val="0"/>
              </a:spcBef>
              <a:buClrTx/>
              <a:buSzTx/>
              <a:buFontTx/>
              <a:buNone/>
            </a:pPr>
            <a:fld id="{4FC7B4B8-5BAE-4BB1-857B-1444398505C3}" type="slidenum">
              <a:rPr lang="en-US" altLang="en-US" sz="1000">
                <a:solidFill>
                  <a:srgbClr val="000000"/>
                </a:solidFill>
              </a:rPr>
              <a:pPr>
                <a:lnSpc>
                  <a:spcPct val="100000"/>
                </a:lnSpc>
                <a:spcBef>
                  <a:spcPct val="0"/>
                </a:spcBef>
                <a:buClrTx/>
                <a:buSzTx/>
                <a:buFontTx/>
                <a:buNone/>
              </a:pPr>
              <a:t>58</a:t>
            </a:fld>
            <a:endParaRPr lang="en-US" altLang="en-US" sz="1000" dirty="0">
              <a:solidFill>
                <a:srgbClr val="000000"/>
              </a:solidFill>
            </a:endParaRPr>
          </a:p>
        </p:txBody>
      </p:sp>
      <p:sp>
        <p:nvSpPr>
          <p:cNvPr id="36867" name="Rectangle 2"/>
          <p:cNvSpPr>
            <a:spLocks noGrp="1" noRot="1" noChangeAspect="1" noChangeArrowheads="1" noTextEdit="1"/>
          </p:cNvSpPr>
          <p:nvPr>
            <p:ph type="sldImg"/>
          </p:nvPr>
        </p:nvSpPr>
        <p:spPr>
          <a:xfrm>
            <a:off x="1371600" y="320675"/>
            <a:ext cx="4114800" cy="30861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275608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59</a:t>
            </a:fld>
            <a:endParaRPr lang="en-US" dirty="0"/>
          </a:p>
        </p:txBody>
      </p:sp>
    </p:spTree>
    <p:extLst>
      <p:ext uri="{BB962C8B-B14F-4D97-AF65-F5344CB8AC3E}">
        <p14:creationId xmlns:p14="http://schemas.microsoft.com/office/powerpoint/2010/main" val="272724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p:txBody>
          <a:bodyPr/>
          <a:lstStyle/>
          <a:p>
            <a:fld id="{5D11E945-B2AB-401C-B79F-AAE9AF6B9630}" type="slidenum">
              <a:rPr lang="en-US" smtClean="0"/>
              <a:pPr/>
              <a:t>6</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32481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60</a:t>
            </a:fld>
            <a:endParaRPr lang="en-US" dirty="0"/>
          </a:p>
        </p:txBody>
      </p:sp>
    </p:spTree>
    <p:extLst>
      <p:ext uri="{BB962C8B-B14F-4D97-AF65-F5344CB8AC3E}">
        <p14:creationId xmlns:p14="http://schemas.microsoft.com/office/powerpoint/2010/main" val="23636546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61</a:t>
            </a:fld>
            <a:endParaRPr lang="en-US" dirty="0"/>
          </a:p>
        </p:txBody>
      </p:sp>
    </p:spTree>
    <p:extLst>
      <p:ext uri="{BB962C8B-B14F-4D97-AF65-F5344CB8AC3E}">
        <p14:creationId xmlns:p14="http://schemas.microsoft.com/office/powerpoint/2010/main" val="4579142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62</a:t>
            </a:fld>
            <a:endParaRPr lang="en-US" dirty="0"/>
          </a:p>
        </p:txBody>
      </p:sp>
    </p:spTree>
    <p:extLst>
      <p:ext uri="{BB962C8B-B14F-4D97-AF65-F5344CB8AC3E}">
        <p14:creationId xmlns:p14="http://schemas.microsoft.com/office/powerpoint/2010/main" val="23366181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63</a:t>
            </a:fld>
            <a:endParaRPr lang="en-US" dirty="0"/>
          </a:p>
        </p:txBody>
      </p:sp>
    </p:spTree>
    <p:extLst>
      <p:ext uri="{BB962C8B-B14F-4D97-AF65-F5344CB8AC3E}">
        <p14:creationId xmlns:p14="http://schemas.microsoft.com/office/powerpoint/2010/main" val="11024284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371600" y="320675"/>
            <a:ext cx="4114800" cy="308610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64</a:t>
            </a:fld>
            <a:endParaRPr lang="en-US" dirty="0"/>
          </a:p>
        </p:txBody>
      </p:sp>
    </p:spTree>
    <p:extLst>
      <p:ext uri="{BB962C8B-B14F-4D97-AF65-F5344CB8AC3E}">
        <p14:creationId xmlns:p14="http://schemas.microsoft.com/office/powerpoint/2010/main" val="6006608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65</a:t>
            </a:fld>
            <a:endParaRPr lang="en-US" dirty="0"/>
          </a:p>
        </p:txBody>
      </p:sp>
    </p:spTree>
    <p:extLst>
      <p:ext uri="{BB962C8B-B14F-4D97-AF65-F5344CB8AC3E}">
        <p14:creationId xmlns:p14="http://schemas.microsoft.com/office/powerpoint/2010/main" val="41263586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66</a:t>
            </a:fld>
            <a:endParaRPr lang="en-US" dirty="0"/>
          </a:p>
        </p:txBody>
      </p:sp>
    </p:spTree>
    <p:extLst>
      <p:ext uri="{BB962C8B-B14F-4D97-AF65-F5344CB8AC3E}">
        <p14:creationId xmlns:p14="http://schemas.microsoft.com/office/powerpoint/2010/main" val="9956540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67</a:t>
            </a:fld>
            <a:endParaRPr lang="en-US" dirty="0"/>
          </a:p>
        </p:txBody>
      </p:sp>
    </p:spTree>
    <p:extLst>
      <p:ext uri="{BB962C8B-B14F-4D97-AF65-F5344CB8AC3E}">
        <p14:creationId xmlns:p14="http://schemas.microsoft.com/office/powerpoint/2010/main" val="33560011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68</a:t>
            </a:fld>
            <a:endParaRPr lang="en-US" dirty="0"/>
          </a:p>
        </p:txBody>
      </p:sp>
    </p:spTree>
    <p:extLst>
      <p:ext uri="{BB962C8B-B14F-4D97-AF65-F5344CB8AC3E}">
        <p14:creationId xmlns:p14="http://schemas.microsoft.com/office/powerpoint/2010/main" val="14752341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69</a:t>
            </a:fld>
            <a:endParaRPr lang="en-US" dirty="0"/>
          </a:p>
        </p:txBody>
      </p:sp>
    </p:spTree>
    <p:extLst>
      <p:ext uri="{BB962C8B-B14F-4D97-AF65-F5344CB8AC3E}">
        <p14:creationId xmlns:p14="http://schemas.microsoft.com/office/powerpoint/2010/main" val="63324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p:txBody>
          <a:bodyPr/>
          <a:lstStyle/>
          <a:p>
            <a:fld id="{CD578EAB-D2FC-49DD-9D39-674CBBC01DF6}" type="slidenum">
              <a:rPr lang="en-US" smtClean="0"/>
              <a:pPr/>
              <a:t>7</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72763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dirty="0"/>
          </a:p>
        </p:txBody>
      </p:sp>
      <p:sp>
        <p:nvSpPr>
          <p:cNvPr id="6" name="Slide Number Placeholder 3"/>
          <p:cNvSpPr>
            <a:spLocks noGrp="1"/>
          </p:cNvSpPr>
          <p:nvPr>
            <p:ph type="sldNum" sz="quarter" idx="5"/>
          </p:nvPr>
        </p:nvSpPr>
        <p:spPr>
          <a:xfrm>
            <a:off x="0" y="8866597"/>
            <a:ext cx="6856413" cy="275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70</a:t>
            </a:fld>
            <a:endParaRPr lang="en-US" dirty="0"/>
          </a:p>
        </p:txBody>
      </p:sp>
    </p:spTree>
    <p:extLst>
      <p:ext uri="{BB962C8B-B14F-4D97-AF65-F5344CB8AC3E}">
        <p14:creationId xmlns:p14="http://schemas.microsoft.com/office/powerpoint/2010/main" val="26419718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71</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439647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72</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6466609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73</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2545612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74</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2409562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75</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086983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76</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9504285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fld id="{5519FAB8-142E-403B-B3AE-978E23B827AF}" type="slidenum">
              <a:rPr lang="en-US" smtClean="0"/>
              <a:pPr/>
              <a:t>77</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7331210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p:txBody>
          <a:bodyPr/>
          <a:lstStyle/>
          <a:p>
            <a:fld id="{84A05840-4E1C-4B98-B737-88B0F9D480A2}" type="slidenum">
              <a:rPr lang="en-US" smtClean="0"/>
              <a:pPr/>
              <a:t>78</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3507913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p:txBody>
          <a:bodyPr/>
          <a:lstStyle/>
          <a:p>
            <a:fld id="{DFAE48C8-4C0E-4121-B49D-8A4ED1444B03}" type="slidenum">
              <a:rPr lang="en-US" smtClean="0"/>
              <a:pPr/>
              <a:t>79</a:t>
            </a:fld>
            <a:endParaRPr lang="en-US"/>
          </a:p>
        </p:txBody>
      </p:sp>
      <p:sp>
        <p:nvSpPr>
          <p:cNvPr id="3" name="Slide Image Placeholder 2"/>
          <p:cNvSpPr>
            <a:spLocks noGrp="1" noRot="1" noChangeAspect="1"/>
          </p:cNvSpPr>
          <p:nvPr>
            <p:ph type="sldImg"/>
          </p:nvPr>
        </p:nvSpPr>
        <p:spPr>
          <a:xfrm>
            <a:off x="1371600" y="320675"/>
            <a:ext cx="4114800" cy="3086100"/>
          </a:xfrm>
        </p:spPr>
      </p:sp>
      <p:sp>
        <p:nvSpPr>
          <p:cNvPr id="4" name="Notes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245872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25438"/>
            <a:ext cx="4184650"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8</a:t>
            </a:fld>
            <a:endParaRPr lang="en-US" dirty="0"/>
          </a:p>
        </p:txBody>
      </p:sp>
    </p:spTree>
    <p:extLst>
      <p:ext uri="{BB962C8B-B14F-4D97-AF65-F5344CB8AC3E}">
        <p14:creationId xmlns:p14="http://schemas.microsoft.com/office/powerpoint/2010/main" val="31925583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80</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13927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81</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297429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82</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58446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83</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44354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84</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26680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085790" y="8896272"/>
            <a:ext cx="689527" cy="24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092" tIns="45693" rIns="45092" bIns="45693"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85</a:t>
            </a:fld>
            <a:endParaRPr lang="en-US" altLang="en-US" sz="1000">
              <a:solidFill>
                <a:srgbClr val="000000"/>
              </a:solidFill>
            </a:endParaRPr>
          </a:p>
        </p:txBody>
      </p:sp>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59418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F8523C-8729-40F0-9536-D6C4CA3AD238}" type="slidenum">
              <a:rPr lang="en-US" smtClean="0"/>
              <a:pPr/>
              <a:t>86</a:t>
            </a:fld>
            <a:endParaRPr lang="en-US" dirty="0"/>
          </a:p>
        </p:txBody>
      </p:sp>
      <p:sp>
        <p:nvSpPr>
          <p:cNvPr id="6" name="Slide Image Placeholder 5"/>
          <p:cNvSpPr>
            <a:spLocks noGrp="1" noRot="1" noChangeAspect="1"/>
          </p:cNvSpPr>
          <p:nvPr>
            <p:ph type="sldImg"/>
          </p:nvPr>
        </p:nvSpPr>
        <p:spPr>
          <a:xfrm>
            <a:off x="1371600" y="320675"/>
            <a:ext cx="4114800" cy="3086100"/>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2744656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20675"/>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87</a:t>
            </a:fld>
            <a:endParaRPr lang="en-US" dirty="0"/>
          </a:p>
        </p:txBody>
      </p:sp>
    </p:spTree>
    <p:extLst>
      <p:ext uri="{BB962C8B-B14F-4D97-AF65-F5344CB8AC3E}">
        <p14:creationId xmlns:p14="http://schemas.microsoft.com/office/powerpoint/2010/main" val="42606392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fld id="{EA3D68F1-0777-4B1E-A52C-51505E82C0DB}" type="slidenum">
              <a:rPr lang="en-US" smtClean="0"/>
              <a:pPr/>
              <a:t>88</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5338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fld id="{8268D18C-0784-4943-AE98-17D8DF7C11EF}" type="slidenum">
              <a:rPr lang="en-US" smtClean="0"/>
              <a:pPr/>
              <a:t>9</a:t>
            </a:fld>
            <a:endParaRPr 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8057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3998" cy="6858000"/>
          </a:xfrm>
          <a:prstGeom prst="rect">
            <a:avLst/>
          </a:prstGeom>
        </p:spPr>
      </p:pic>
      <p:sp>
        <p:nvSpPr>
          <p:cNvPr id="2" name="Title 1"/>
          <p:cNvSpPr>
            <a:spLocks noGrp="1"/>
          </p:cNvSpPr>
          <p:nvPr>
            <p:ph type="ctrTitle"/>
          </p:nvPr>
        </p:nvSpPr>
        <p:spPr>
          <a:xfrm>
            <a:off x="704081" y="3351344"/>
            <a:ext cx="7772400" cy="1380744"/>
          </a:xfrm>
        </p:spPr>
        <p:txBody>
          <a:bodyPr lIns="0" tIns="0" rIns="0" bIns="0"/>
          <a:lstStyle>
            <a:lvl1pPr algn="l">
              <a:defRPr sz="3600" b="0"/>
            </a:lvl1pPr>
          </a:lstStyle>
          <a:p>
            <a:r>
              <a:rPr lang="en-US" dirty="0"/>
              <a:t>Click to edit Master title style</a:t>
            </a:r>
          </a:p>
        </p:txBody>
      </p:sp>
      <p:sp>
        <p:nvSpPr>
          <p:cNvPr id="3" name="Subtitle 2"/>
          <p:cNvSpPr>
            <a:spLocks noGrp="1"/>
          </p:cNvSpPr>
          <p:nvPr>
            <p:ph type="subTitle" idx="1"/>
          </p:nvPr>
        </p:nvSpPr>
        <p:spPr>
          <a:xfrm>
            <a:off x="704081" y="4933256"/>
            <a:ext cx="7772400" cy="813816"/>
          </a:xfrm>
        </p:spPr>
        <p:txBody>
          <a:bodyPr lIns="0" tIns="0" rIns="0" bIns="0"/>
          <a:lstStyle>
            <a:lvl1pPr marL="0" indent="0" algn="l">
              <a:spcBef>
                <a:spcPts val="400"/>
              </a:spcBef>
              <a:buNone/>
              <a:defRPr sz="2000">
                <a:solidFill>
                  <a:srgbClr val="072C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13" descr="III_logo-4c.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4081" y="2243432"/>
            <a:ext cx="2539653" cy="752079"/>
          </a:xfrm>
          <a:prstGeom prst="rect">
            <a:avLst/>
          </a:prstGeom>
        </p:spPr>
      </p:pic>
    </p:spTree>
    <p:extLst>
      <p:ext uri="{BB962C8B-B14F-4D97-AF65-F5344CB8AC3E}">
        <p14:creationId xmlns:p14="http://schemas.microsoft.com/office/powerpoint/2010/main" val="32515143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5"/>
          </p:nvPr>
        </p:nvSpPr>
        <p:spPr>
          <a:xfrm>
            <a:off x="357188" y="2377439"/>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6"/>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37"/>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84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2" name="Text Placeholder 9"/>
          <p:cNvSpPr>
            <a:spLocks noGrp="1"/>
          </p:cNvSpPr>
          <p:nvPr>
            <p:ph type="body" sz="quarter" idx="34"/>
          </p:nvPr>
        </p:nvSpPr>
        <p:spPr>
          <a:xfrm>
            <a:off x="352426"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7"/>
          </p:nvPr>
        </p:nvSpPr>
        <p:spPr>
          <a:xfrm>
            <a:off x="357188" y="237744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38"/>
          </p:nvPr>
        </p:nvSpPr>
        <p:spPr>
          <a:xfrm>
            <a:off x="4668837" y="2378075"/>
            <a:ext cx="4151376" cy="141605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39"/>
          </p:nvPr>
        </p:nvSpPr>
        <p:spPr>
          <a:xfrm>
            <a:off x="357188" y="4709160"/>
            <a:ext cx="4148137" cy="1417320"/>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40"/>
          </p:nvPr>
        </p:nvSpPr>
        <p:spPr>
          <a:xfrm>
            <a:off x="4668838" y="4708525"/>
            <a:ext cx="4152900" cy="1417638"/>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9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6" name="Freeform 5"/>
          <p:cNvSpPr/>
          <p:nvPr userDrawn="1"/>
        </p:nvSpPr>
        <p:spPr>
          <a:xfrm>
            <a:off x="0" y="0"/>
            <a:ext cx="9144229" cy="6858000"/>
          </a:xfrm>
          <a:custGeom>
            <a:avLst/>
            <a:gdLst>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4000 w 9144000"/>
              <a:gd name="connsiteY4" fmla="*/ 2215299 h 6862713"/>
              <a:gd name="connsiteX5" fmla="*/ 4515439 w 9144000"/>
              <a:gd name="connsiteY5" fmla="*/ 6862713 h 6862713"/>
              <a:gd name="connsiteX0" fmla="*/ 4515439 w 9144000"/>
              <a:gd name="connsiteY0" fmla="*/ 6862713 h 6862713"/>
              <a:gd name="connsiteX1" fmla="*/ 0 w 9144000"/>
              <a:gd name="connsiteY1" fmla="*/ 6862713 h 6862713"/>
              <a:gd name="connsiteX2" fmla="*/ 0 w 9144000"/>
              <a:gd name="connsiteY2" fmla="*/ 0 h 6862713"/>
              <a:gd name="connsiteX3" fmla="*/ 9144000 w 9144000"/>
              <a:gd name="connsiteY3" fmla="*/ 0 h 6862713"/>
              <a:gd name="connsiteX4" fmla="*/ 9141619 w 9144000"/>
              <a:gd name="connsiteY4" fmla="*/ 2234362 h 6862713"/>
              <a:gd name="connsiteX5" fmla="*/ 4515439 w 9144000"/>
              <a:gd name="connsiteY5" fmla="*/ 6862713 h 6862713"/>
              <a:gd name="connsiteX0" fmla="*/ 4515439 w 9144229"/>
              <a:gd name="connsiteY0" fmla="*/ 6862713 h 6862713"/>
              <a:gd name="connsiteX1" fmla="*/ 0 w 9144229"/>
              <a:gd name="connsiteY1" fmla="*/ 6862713 h 6862713"/>
              <a:gd name="connsiteX2" fmla="*/ 0 w 9144229"/>
              <a:gd name="connsiteY2" fmla="*/ 0 h 6862713"/>
              <a:gd name="connsiteX3" fmla="*/ 9144000 w 9144229"/>
              <a:gd name="connsiteY3" fmla="*/ 0 h 6862713"/>
              <a:gd name="connsiteX4" fmla="*/ 9144000 w 9144229"/>
              <a:gd name="connsiteY4" fmla="*/ 2231980 h 6862713"/>
              <a:gd name="connsiteX5" fmla="*/ 4515439 w 9144229"/>
              <a:gd name="connsiteY5" fmla="*/ 6862713 h 686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229" h="6862713">
                <a:moveTo>
                  <a:pt x="4515439" y="6862713"/>
                </a:moveTo>
                <a:lnTo>
                  <a:pt x="0" y="6862713"/>
                </a:lnTo>
                <a:lnTo>
                  <a:pt x="0" y="0"/>
                </a:lnTo>
                <a:lnTo>
                  <a:pt x="9144000" y="0"/>
                </a:lnTo>
                <a:cubicBezTo>
                  <a:pt x="9143206" y="744787"/>
                  <a:pt x="9144794" y="1487193"/>
                  <a:pt x="9144000" y="2231980"/>
                </a:cubicBezTo>
                <a:lnTo>
                  <a:pt x="4515439" y="68627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bg1"/>
              </a:solidFill>
            </a:endParaRPr>
          </a:p>
        </p:txBody>
      </p:sp>
      <p:sp>
        <p:nvSpPr>
          <p:cNvPr id="2" name="Title 1"/>
          <p:cNvSpPr>
            <a:spLocks noGrp="1"/>
          </p:cNvSpPr>
          <p:nvPr>
            <p:ph type="ctrTitle"/>
          </p:nvPr>
        </p:nvSpPr>
        <p:spPr bwMode="gray">
          <a:xfrm>
            <a:off x="704080" y="1960694"/>
            <a:ext cx="7772400" cy="1380744"/>
          </a:xfrm>
        </p:spPr>
        <p:txBody>
          <a:bodyPr lIns="0" tIns="0" rIns="0" bIns="0" anchor="b" anchorCtr="0"/>
          <a:lstStyle>
            <a:lvl1pPr algn="l">
              <a:defRPr sz="3600" b="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704080" y="3542606"/>
            <a:ext cx="6949440" cy="813816"/>
          </a:xfrm>
        </p:spPr>
        <p:txBody>
          <a:bodyPr lIns="0" tIns="0" rIns="0" bIns="0"/>
          <a:lstStyle>
            <a:lvl1pPr marL="0" indent="0" algn="l">
              <a:spcBef>
                <a:spcPts val="4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594827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Gray Triangle">
    <p:spTree>
      <p:nvGrpSpPr>
        <p:cNvPr id="1" name=""/>
        <p:cNvGrpSpPr/>
        <p:nvPr/>
      </p:nvGrpSpPr>
      <p:grpSpPr>
        <a:xfrm>
          <a:off x="0" y="0"/>
          <a:ext cx="0" cy="0"/>
          <a:chOff x="0" y="0"/>
          <a:chExt cx="0" cy="0"/>
        </a:xfrm>
      </p:grpSpPr>
      <p:sp>
        <p:nvSpPr>
          <p:cNvPr id="5" name="Right Triangle 4"/>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169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Gray Triangle">
    <p:spTree>
      <p:nvGrpSpPr>
        <p:cNvPr id="1" name=""/>
        <p:cNvGrpSpPr/>
        <p:nvPr/>
      </p:nvGrpSpPr>
      <p:grpSpPr>
        <a:xfrm>
          <a:off x="0" y="0"/>
          <a:ext cx="0" cy="0"/>
          <a:chOff x="0" y="0"/>
          <a:chExt cx="0" cy="0"/>
        </a:xfrm>
      </p:grpSpPr>
      <p:sp>
        <p:nvSpPr>
          <p:cNvPr id="6" name="Right Triangle 5"/>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56616"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3757"/>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386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8467724"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52425" y="2377440"/>
            <a:ext cx="8467725" cy="374650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4779"/>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57188" y="2377440"/>
            <a:ext cx="4148137"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7" y="2378075"/>
            <a:ext cx="4151376" cy="3748088"/>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16" y="228600"/>
            <a:ext cx="8458200" cy="950976"/>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1133856" y="6291072"/>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8" name="Text Placeholder 9"/>
          <p:cNvSpPr>
            <a:spLocks noGrp="1"/>
          </p:cNvSpPr>
          <p:nvPr>
            <p:ph type="body" sz="quarter" idx="32"/>
          </p:nvPr>
        </p:nvSpPr>
        <p:spPr>
          <a:xfrm>
            <a:off x="4668090"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4" name="Text Placeholder 9"/>
          <p:cNvSpPr>
            <a:spLocks noGrp="1"/>
          </p:cNvSpPr>
          <p:nvPr>
            <p:ph type="body" sz="quarter" idx="36"/>
          </p:nvPr>
        </p:nvSpPr>
        <p:spPr>
          <a:xfrm>
            <a:off x="4668090" y="3986784"/>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16" name="Text Placeholder 9"/>
          <p:cNvSpPr>
            <a:spLocks noGrp="1"/>
          </p:cNvSpPr>
          <p:nvPr>
            <p:ph type="body" sz="quarter" idx="30"/>
          </p:nvPr>
        </p:nvSpPr>
        <p:spPr>
          <a:xfrm>
            <a:off x="352426" y="1657349"/>
            <a:ext cx="4153168" cy="640080"/>
          </a:xfrm>
          <a:prstGeom prst="snip1Rect">
            <a:avLst/>
          </a:prstGeom>
          <a:solidFill>
            <a:schemeClr val="accent1"/>
          </a:solidFill>
          <a:ln>
            <a:noFill/>
          </a:ln>
          <a:effectLst/>
        </p:spPr>
        <p:txBody>
          <a:bodyPr bIns="91440"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4" name="Content Placeholder 3"/>
          <p:cNvSpPr>
            <a:spLocks noGrp="1"/>
          </p:cNvSpPr>
          <p:nvPr>
            <p:ph sz="quarter" idx="37"/>
          </p:nvPr>
        </p:nvSpPr>
        <p:spPr>
          <a:xfrm>
            <a:off x="352425" y="2381250"/>
            <a:ext cx="4152900" cy="374904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8"/>
          </p:nvPr>
        </p:nvSpPr>
        <p:spPr>
          <a:xfrm>
            <a:off x="4668837" y="2381249"/>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9"/>
          </p:nvPr>
        </p:nvSpPr>
        <p:spPr>
          <a:xfrm>
            <a:off x="4668837" y="4712970"/>
            <a:ext cx="4151376" cy="1417320"/>
          </a:xfrm>
        </p:spPr>
        <p:txBody>
          <a:bodyPr/>
          <a:lstStyle>
            <a:lvl1pPr>
              <a:defRPr sz="2000"/>
            </a:lvl1pPr>
            <a:lvl2pPr>
              <a:defRPr sz="1800"/>
            </a:lvl2pPr>
            <a:lvl3pPr>
              <a:defRPr sz="16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752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a:spLocks noChangeAspect="1"/>
          </p:cNvSpPr>
          <p:nvPr userDrawn="1"/>
        </p:nvSpPr>
        <p:spPr>
          <a:xfrm rot="5400000">
            <a:off x="0" y="0"/>
            <a:ext cx="768096" cy="768096"/>
          </a:xfrm>
          <a:prstGeom prst="rtTriangle">
            <a:avLst/>
          </a:prstGeom>
          <a:solidFill>
            <a:srgbClr val="337D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bwMode="gray">
          <a:xfrm>
            <a:off x="8620125" y="6662377"/>
            <a:ext cx="438150"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mtClean="0">
                <a:solidFill>
                  <a:schemeClr val="tx1">
                    <a:lumMod val="75000"/>
                    <a:lumOff val="25000"/>
                  </a:schemeClr>
                </a:solidFill>
                <a:latin typeface="+mn-lt"/>
              </a:rPr>
              <a:pPr/>
              <a:t>‹#›</a:t>
            </a:fld>
            <a:endParaRPr lang="en-US" dirty="0">
              <a:solidFill>
                <a:schemeClr val="tx1">
                  <a:lumMod val="75000"/>
                  <a:lumOff val="25000"/>
                </a:schemeClr>
              </a:solidFill>
              <a:latin typeface="+mn-lt"/>
            </a:endParaRPr>
          </a:p>
        </p:txBody>
      </p:sp>
      <p:sp>
        <p:nvSpPr>
          <p:cNvPr id="2" name="Title Placeholder 1"/>
          <p:cNvSpPr>
            <a:spLocks noGrp="1"/>
          </p:cNvSpPr>
          <p:nvPr>
            <p:ph type="title"/>
          </p:nvPr>
        </p:nvSpPr>
        <p:spPr>
          <a:xfrm>
            <a:off x="356616" y="231310"/>
            <a:ext cx="8458200" cy="950976"/>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356616" y="1883664"/>
            <a:ext cx="8458200" cy="40416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13"/>
          <a:stretch>
            <a:fillRect/>
          </a:stretch>
        </p:blipFill>
        <p:spPr>
          <a:xfrm>
            <a:off x="469900" y="6403975"/>
            <a:ext cx="330200" cy="304800"/>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4" r:id="rId4"/>
    <p:sldLayoutId id="2147483650" r:id="rId5"/>
    <p:sldLayoutId id="2147483665" r:id="rId6"/>
    <p:sldLayoutId id="2147483655" r:id="rId7"/>
    <p:sldLayoutId id="2147483656" r:id="rId8"/>
    <p:sldLayoutId id="2147483658" r:id="rId9"/>
    <p:sldLayoutId id="2147483659" r:id="rId10"/>
    <p:sldLayoutId id="2147483657" r:id="rId11"/>
  </p:sldLayoutIdLst>
  <p:txStyles>
    <p:titleStyle>
      <a:lvl1pPr algn="l" defTabSz="914400" rtl="0" eaLnBrk="1" latinLnBrk="0" hangingPunct="1">
        <a:lnSpc>
          <a:spcPct val="90000"/>
        </a:lnSpc>
        <a:spcBef>
          <a:spcPts val="0"/>
        </a:spcBef>
        <a:buNone/>
        <a:defRPr sz="3000" b="0" kern="1200">
          <a:solidFill>
            <a:srgbClr val="337DBE"/>
          </a:solidFill>
          <a:latin typeface="+mj-lt"/>
          <a:ea typeface="+mj-ea"/>
          <a:cs typeface="+mj-cs"/>
        </a:defRPr>
      </a:lvl1pPr>
    </p:titleStyle>
    <p:body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mailto:jamesl@iii.org" TargetMode="External"/><Relationship Id="rId4" Type="http://schemas.openxmlformats.org/officeDocument/2006/relationships/hyperlink" Target="http://www.iii.org/presentations"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chart" Target="../charts/chart8.xml"/><Relationship Id="rId4" Type="http://schemas.openxmlformats.org/officeDocument/2006/relationships/hyperlink" Target="http://www.federalreserve.gov/releases/h15/data.ht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chart" Target="../charts/chart2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4.xml"/><Relationship Id="rId4" Type="http://schemas.openxmlformats.org/officeDocument/2006/relationships/chart" Target="../charts/chart2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6.xml"/><Relationship Id="rId4" Type="http://schemas.openxmlformats.org/officeDocument/2006/relationships/chart" Target="../charts/chart29.xml"/></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chart" Target="../charts/chart5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chart" Target="../charts/chart5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chart" Target="../charts/chart5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chart" Target="../charts/chart5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chart" Target="../charts/chart5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ags" Target="../tags/tag43.xml"/><Relationship Id="rId4" Type="http://schemas.openxmlformats.org/officeDocument/2006/relationships/chart" Target="../charts/chart55.xml"/></Relationships>
</file>

<file path=ppt/slides/_rels/slide6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chart" Target="../charts/chart5.xml"/></Relationships>
</file>

<file path=ppt/slides/_rels/slide7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ags" Target="../tags/tag45.xml"/><Relationship Id="rId4" Type="http://schemas.openxmlformats.org/officeDocument/2006/relationships/chart" Target="../charts/chart62.xml"/></Relationships>
</file>

<file path=ppt/slides/_rels/slide7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chart" Target="../charts/chart6.xml"/></Relationships>
</file>

<file path=ppt/slides/_rels/slide80.xml.rels><?xml version="1.0" encoding="UTF-8" standalone="yes"?>
<Relationships xmlns="http://schemas.openxmlformats.org/package/2006/relationships"><Relationship Id="rId3" Type="http://schemas.openxmlformats.org/officeDocument/2006/relationships/hyperlink" Target="http://www.fhwa.dot.gov/policyinformation/travel_monitoring/16maytvt/figure1.cfm"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chart" Target="../charts/chart68.xml"/></Relationships>
</file>

<file path=ppt/slides/_rels/slide81.xml.rels><?xml version="1.0" encoding="UTF-8" standalone="yes"?>
<Relationships xmlns="http://schemas.openxmlformats.org/package/2006/relationships"><Relationship Id="rId3" Type="http://schemas.openxmlformats.org/officeDocument/2006/relationships/hyperlink" Target="http://www.fhwa.dot.gov/policyinformation/travel_monitoring/16maytvt/figure1.cfm"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chart" Target="../charts/chart69.xml"/></Relationships>
</file>

<file path=ppt/slides/_rels/slide82.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chart" Target="../charts/chart70.xml"/></Relationships>
</file>

<file path=ppt/slides/_rels/slide83.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chart" Target="../charts/chart71.xml"/></Relationships>
</file>

<file path=ppt/slides/_rels/slide84.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chart" Target="../charts/chart72.xml"/></Relationships>
</file>

<file path=ppt/slides/_rels/slide8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xml"/><Relationship Id="rId1" Type="http://schemas.openxmlformats.org/officeDocument/2006/relationships/tags" Target="../tags/tag47.xml"/><Relationship Id="rId5" Type="http://schemas.openxmlformats.org/officeDocument/2006/relationships/hyperlink" Target="http://www.iii.org/presentations" TargetMode="External"/><Relationship Id="rId4" Type="http://schemas.openxmlformats.org/officeDocument/2006/relationships/hyperlink" Target="http://www.iii.org/"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p:txBody>
          <a:bodyPr/>
          <a:lstStyle/>
          <a:p>
            <a:r>
              <a:rPr lang="en-US" dirty="0"/>
              <a:t>Profitability, Growth in P/C Industry</a:t>
            </a:r>
            <a:br>
              <a:rPr lang="en-US" dirty="0"/>
            </a:br>
            <a:r>
              <a:rPr lang="en-US" dirty="0"/>
              <a:t>Missouri and Beyond</a:t>
            </a:r>
          </a:p>
        </p:txBody>
      </p:sp>
      <p:sp>
        <p:nvSpPr>
          <p:cNvPr id="94211" name="Rectangle 3"/>
          <p:cNvSpPr>
            <a:spLocks noGrp="1" noChangeArrowheads="1"/>
          </p:cNvSpPr>
          <p:nvPr>
            <p:ph type="subTitle" idx="1"/>
          </p:nvPr>
        </p:nvSpPr>
        <p:spPr/>
        <p:txBody>
          <a:bodyPr/>
          <a:lstStyle/>
          <a:p>
            <a:r>
              <a:rPr lang="en-US" dirty="0"/>
              <a:t>St. Louis CPCU Chapter, September 13, 2016</a:t>
            </a:r>
          </a:p>
          <a:p>
            <a:r>
              <a:rPr lang="en-US" sz="1600" i="1" dirty="0">
                <a:solidFill>
                  <a:schemeClr val="bg1">
                    <a:lumMod val="65000"/>
                  </a:schemeClr>
                </a:solidFill>
              </a:rPr>
              <a:t>Download at </a:t>
            </a:r>
            <a:r>
              <a:rPr lang="en-US" sz="1600" i="1" dirty="0">
                <a:solidFill>
                  <a:schemeClr val="bg1">
                    <a:lumMod val="65000"/>
                  </a:schemeClr>
                </a:solidFill>
                <a:hlinkClick r:id="rId4"/>
              </a:rPr>
              <a:t>www.iii.org/presentations</a:t>
            </a:r>
            <a:r>
              <a:rPr lang="en-US" sz="1600" i="1" dirty="0">
                <a:solidFill>
                  <a:schemeClr val="bg1">
                    <a:lumMod val="65000"/>
                  </a:schemeClr>
                </a:solidFill>
              </a:rPr>
              <a:t> </a:t>
            </a:r>
          </a:p>
        </p:txBody>
      </p:sp>
      <p:sp>
        <p:nvSpPr>
          <p:cNvPr id="9" name="Rectangle 3"/>
          <p:cNvSpPr txBox="1">
            <a:spLocks noChangeArrowheads="1"/>
          </p:cNvSpPr>
          <p:nvPr/>
        </p:nvSpPr>
        <p:spPr bwMode="gray">
          <a:xfrm>
            <a:off x="704081" y="5983111"/>
            <a:ext cx="7772400" cy="8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182880" anchor="b" anchorCtr="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rPr>
              <a:t>James Lynch, FCAS MAAA, Chief Actuary</a:t>
            </a:r>
          </a:p>
          <a:p>
            <a:pPr>
              <a:lnSpc>
                <a:spcPct val="90000"/>
              </a:lnSpc>
              <a:spcBef>
                <a:spcPts val="600"/>
              </a:spcBef>
              <a:buClr>
                <a:schemeClr val="accent1"/>
              </a:buClr>
              <a:buFont typeface="Wingdings" panose="05000000000000000000" pitchFamily="2" charset="2"/>
              <a:buNone/>
            </a:pPr>
            <a:r>
              <a:rPr lang="en-US" altLang="en-US" sz="1200" spc="50" dirty="0">
                <a:solidFill>
                  <a:srgbClr val="337DBE"/>
                </a:solidFill>
                <a:latin typeface="+mn-lt"/>
                <a:sym typeface="Symbol" panose="05050102010706020507" pitchFamily="18" charset="2"/>
              </a:rPr>
              <a:t>Insurance Information Institute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110 William Street </a:t>
            </a:r>
            <a:r>
              <a:rPr lang="en-US" altLang="en-US" sz="1200" spc="50" dirty="0">
                <a:solidFill>
                  <a:srgbClr val="337DBE"/>
                </a:solidFill>
                <a:latin typeface="+mn-lt"/>
                <a:sym typeface="Wingdings"/>
              </a:rPr>
              <a:t> </a:t>
            </a:r>
            <a:r>
              <a:rPr lang="en-US" altLang="en-US" sz="1200" spc="50" dirty="0">
                <a:solidFill>
                  <a:srgbClr val="337DBE"/>
                </a:solidFill>
                <a:latin typeface="+mn-lt"/>
                <a:sym typeface="Symbol" panose="05050102010706020507" pitchFamily="18" charset="2"/>
              </a:rPr>
              <a:t>New York, NY 10038 </a:t>
            </a:r>
            <a:br>
              <a:rPr lang="en-US" altLang="en-US" sz="1200" spc="50" dirty="0">
                <a:solidFill>
                  <a:srgbClr val="337DBE"/>
                </a:solidFill>
                <a:latin typeface="+mn-lt"/>
                <a:sym typeface="Symbol" panose="05050102010706020507" pitchFamily="18" charset="2"/>
              </a:rPr>
            </a:br>
            <a:r>
              <a:rPr lang="en-US" altLang="en-US" sz="1200" spc="50" dirty="0">
                <a:solidFill>
                  <a:srgbClr val="337DBE"/>
                </a:solidFill>
                <a:latin typeface="+mn-lt"/>
                <a:sym typeface="Symbol" panose="05050102010706020507" pitchFamily="18" charset="2"/>
              </a:rPr>
              <a:t>Tel: 212.346.5533 </a:t>
            </a:r>
            <a:r>
              <a:rPr lang="en-US" altLang="en-US" sz="1200" spc="50" dirty="0">
                <a:solidFill>
                  <a:srgbClr val="337DBE"/>
                </a:solidFill>
                <a:latin typeface="+mn-lt"/>
                <a:sym typeface="Wingdings"/>
              </a:rPr>
              <a:t></a:t>
            </a:r>
            <a:r>
              <a:rPr lang="en-US" altLang="en-US" sz="1200" spc="50" dirty="0">
                <a:solidFill>
                  <a:srgbClr val="337DBE"/>
                </a:solidFill>
                <a:latin typeface="+mn-lt"/>
                <a:sym typeface="Symbol" panose="05050102010706020507" pitchFamily="18" charset="2"/>
              </a:rPr>
              <a:t> </a:t>
            </a:r>
            <a:r>
              <a:rPr lang="en-US" altLang="en-US" sz="1200" spc="50" dirty="0">
                <a:solidFill>
                  <a:srgbClr val="337DBE"/>
                </a:solidFill>
                <a:sym typeface="Symbol" panose="05050102010706020507" pitchFamily="18" charset="2"/>
                <a:hlinkClick r:id="rId5"/>
              </a:rPr>
              <a:t>j</a:t>
            </a:r>
            <a:r>
              <a:rPr lang="en-US" altLang="en-US" sz="1200" spc="50" dirty="0">
                <a:solidFill>
                  <a:srgbClr val="337DBE"/>
                </a:solidFill>
                <a:latin typeface="+mn-lt"/>
                <a:sym typeface="Symbol" panose="05050102010706020507" pitchFamily="18" charset="2"/>
                <a:hlinkClick r:id="rId5"/>
              </a:rPr>
              <a:t>amesl@iii.org</a:t>
            </a:r>
            <a:r>
              <a:rPr lang="en-US" altLang="en-US" sz="1200" spc="50" dirty="0">
                <a:solidFill>
                  <a:srgbClr val="337DBE"/>
                </a:solidFill>
                <a:latin typeface="+mn-lt"/>
                <a:sym typeface="Symbol" panose="05050102010706020507" pitchFamily="18" charset="2"/>
              </a:rPr>
              <a:t> </a:t>
            </a:r>
            <a:r>
              <a:rPr lang="en-US" altLang="en-US" sz="1200" spc="50" dirty="0">
                <a:solidFill>
                  <a:srgbClr val="337DBE"/>
                </a:solidFill>
                <a:latin typeface="+mn-lt"/>
                <a:sym typeface="Wingdings"/>
              </a:rPr>
              <a:t></a:t>
            </a:r>
            <a:r>
              <a:rPr lang="en-US" altLang="en-US" sz="1200" spc="50" dirty="0">
                <a:solidFill>
                  <a:srgbClr val="337DBE"/>
                </a:solidFill>
                <a:latin typeface="+mn-lt"/>
                <a:sym typeface="Symbol" panose="05050102010706020507" pitchFamily="18" charset="2"/>
              </a:rPr>
              <a:t> www.iii.org</a:t>
            </a:r>
          </a:p>
        </p:txBody>
      </p:sp>
    </p:spTree>
    <p:custDataLst>
      <p:tags r:id="rId1"/>
    </p:custDataLst>
    <p:extLst>
      <p:ext uri="{BB962C8B-B14F-4D97-AF65-F5344CB8AC3E}">
        <p14:creationId xmlns:p14="http://schemas.microsoft.com/office/powerpoint/2010/main" val="112153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p:txBody>
          <a:bodyPr/>
          <a:lstStyle/>
          <a:p>
            <a:r>
              <a:rPr lang="en-US" altLang="en-US" dirty="0"/>
              <a:t>Distribution of Invested Assets*: </a:t>
            </a:r>
            <a:br>
              <a:rPr lang="en-US" altLang="en-US" dirty="0"/>
            </a:br>
            <a:r>
              <a:rPr lang="en-US" altLang="en-US" dirty="0"/>
              <a:t>P/C Insurance Industry, 2015</a:t>
            </a:r>
          </a:p>
        </p:txBody>
      </p:sp>
      <p:graphicFrame>
        <p:nvGraphicFramePr>
          <p:cNvPr id="9" name="Object 6"/>
          <p:cNvGraphicFramePr>
            <a:graphicFrameLocks/>
          </p:cNvGraphicFramePr>
          <p:nvPr>
            <p:extLst/>
          </p:nvPr>
        </p:nvGraphicFramePr>
        <p:xfrm>
          <a:off x="2598867" y="2295038"/>
          <a:ext cx="3838126" cy="351356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7"/>
          <p:cNvSpPr txBox="1">
            <a:spLocks noChangeArrowheads="1"/>
          </p:cNvSpPr>
          <p:nvPr/>
        </p:nvSpPr>
        <p:spPr bwMode="gray">
          <a:xfrm>
            <a:off x="5964517" y="4314971"/>
            <a:ext cx="1099671" cy="557082"/>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buFont typeface="Wingdings" pitchFamily="2" charset="2"/>
              <a:buNone/>
            </a:pPr>
            <a:r>
              <a:rPr lang="en-US" sz="1600" dirty="0"/>
              <a:t>Bonds</a:t>
            </a:r>
          </a:p>
        </p:txBody>
      </p:sp>
      <p:sp>
        <p:nvSpPr>
          <p:cNvPr id="13" name="Text Box 7"/>
          <p:cNvSpPr txBox="1">
            <a:spLocks noChangeArrowheads="1"/>
          </p:cNvSpPr>
          <p:nvPr/>
        </p:nvSpPr>
        <p:spPr bwMode="gray">
          <a:xfrm>
            <a:off x="3263154" y="1961211"/>
            <a:ext cx="968598" cy="559366"/>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buFont typeface="Wingdings" pitchFamily="2" charset="2"/>
              <a:buNone/>
            </a:pPr>
            <a:r>
              <a:rPr lang="en-US" sz="1600" dirty="0"/>
              <a:t>All Other</a:t>
            </a:r>
          </a:p>
        </p:txBody>
      </p:sp>
      <p:sp>
        <p:nvSpPr>
          <p:cNvPr id="14" name="Text Box 7"/>
          <p:cNvSpPr txBox="1">
            <a:spLocks noChangeArrowheads="1"/>
          </p:cNvSpPr>
          <p:nvPr/>
        </p:nvSpPr>
        <p:spPr bwMode="gray">
          <a:xfrm>
            <a:off x="1338729" y="2428343"/>
            <a:ext cx="2012863" cy="559366"/>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buFont typeface="Wingdings" pitchFamily="2" charset="2"/>
              <a:buNone/>
            </a:pPr>
            <a:r>
              <a:rPr lang="en-US" sz="1600" dirty="0"/>
              <a:t>Cash, Cash Equiv. </a:t>
            </a:r>
            <a:br>
              <a:rPr lang="en-US" sz="1600" dirty="0"/>
            </a:br>
            <a:r>
              <a:rPr lang="en-US" sz="1600" dirty="0"/>
              <a:t>&amp; ST Investments</a:t>
            </a:r>
          </a:p>
        </p:txBody>
      </p:sp>
      <p:sp>
        <p:nvSpPr>
          <p:cNvPr id="15" name="Text Box 7"/>
          <p:cNvSpPr txBox="1">
            <a:spLocks noChangeArrowheads="1"/>
          </p:cNvSpPr>
          <p:nvPr/>
        </p:nvSpPr>
        <p:spPr bwMode="gray">
          <a:xfrm>
            <a:off x="2032000" y="3914734"/>
            <a:ext cx="946103" cy="559366"/>
          </a:xfrm>
          <a:prstGeom prst="rect">
            <a:avLst/>
          </a:prstGeom>
          <a:noFill/>
          <a:ln w="9525">
            <a:noFill/>
            <a:miter lim="800000"/>
            <a:headEnd/>
            <a:tailEnd/>
          </a:ln>
        </p:spPr>
        <p:txBody>
          <a:bodyPr lIns="0" tIns="0" rIns="0" bIns="0" anchor="ctr">
            <a:noAutofit/>
          </a:bodyPr>
          <a:lstStyle/>
          <a:p>
            <a:pPr algn="ctr" eaLnBrk="0" hangingPunct="0">
              <a:lnSpc>
                <a:spcPct val="90000"/>
              </a:lnSpc>
              <a:spcBef>
                <a:spcPts val="300"/>
              </a:spcBef>
              <a:buSzPct val="90000"/>
              <a:buFont typeface="Wingdings" pitchFamily="2" charset="2"/>
              <a:buNone/>
            </a:pPr>
            <a:r>
              <a:rPr lang="en-US" sz="1600" dirty="0"/>
              <a:t>Stocks</a:t>
            </a:r>
          </a:p>
        </p:txBody>
      </p:sp>
      <p:sp>
        <p:nvSpPr>
          <p:cNvPr id="16" name="Text Placeholder 4"/>
          <p:cNvSpPr txBox="1">
            <a:spLocks/>
          </p:cNvSpPr>
          <p:nvPr/>
        </p:nvSpPr>
        <p:spPr bwMode="gray">
          <a:xfrm>
            <a:off x="5414681" y="1496446"/>
            <a:ext cx="3340621" cy="76829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Total Invested Assets= </a:t>
            </a:r>
            <a:br>
              <a:rPr lang="en-US" dirty="0"/>
            </a:br>
            <a:r>
              <a:rPr lang="en-US" dirty="0"/>
              <a:t>$1.53 Trillion</a:t>
            </a:r>
          </a:p>
        </p:txBody>
      </p:sp>
      <p:sp>
        <p:nvSpPr>
          <p:cNvPr id="10" name="Text Placeholder 2"/>
          <p:cNvSpPr>
            <a:spLocks noGrp="1"/>
          </p:cNvSpPr>
          <p:nvPr>
            <p:ph type="body" sz="quarter" idx="16"/>
          </p:nvPr>
        </p:nvSpPr>
        <p:spPr>
          <a:xfrm>
            <a:off x="1133856" y="6300604"/>
            <a:ext cx="7680960" cy="415018"/>
          </a:xfrm>
        </p:spPr>
        <p:txBody>
          <a:bodyPr/>
          <a:lstStyle/>
          <a:p>
            <a:r>
              <a:rPr lang="en-US" dirty="0"/>
              <a:t>*Unaffiliated investments</a:t>
            </a:r>
            <a:br>
              <a:rPr lang="en-US" dirty="0"/>
            </a:br>
            <a:r>
              <a:rPr lang="en-US" dirty="0"/>
              <a:t>Sources: SNL Financial; Insurance Information Institute</a:t>
            </a:r>
          </a:p>
        </p:txBody>
      </p:sp>
    </p:spTree>
    <p:custDataLst>
      <p:tags r:id="rId1"/>
    </p:custDataLst>
    <p:extLst>
      <p:ext uri="{BB962C8B-B14F-4D97-AF65-F5344CB8AC3E}">
        <p14:creationId xmlns:p14="http://schemas.microsoft.com/office/powerpoint/2010/main" val="40864058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10690" y="1775537"/>
            <a:ext cx="433546" cy="27652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3" name="Rectangle 12"/>
          <p:cNvSpPr/>
          <p:nvPr/>
        </p:nvSpPr>
        <p:spPr>
          <a:xfrm>
            <a:off x="4252512" y="1778925"/>
            <a:ext cx="206744" cy="27652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4" name="Rectangle 13"/>
          <p:cNvSpPr/>
          <p:nvPr/>
        </p:nvSpPr>
        <p:spPr>
          <a:xfrm>
            <a:off x="1322812" y="1778925"/>
            <a:ext cx="184877" cy="27652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1270" name="Rectangle 7"/>
          <p:cNvSpPr>
            <a:spLocks noGrp="1" noChangeArrowheads="1"/>
          </p:cNvSpPr>
          <p:nvPr>
            <p:ph type="title"/>
          </p:nvPr>
        </p:nvSpPr>
        <p:spPr>
          <a:xfrm>
            <a:off x="342900" y="238342"/>
            <a:ext cx="8458200" cy="950976"/>
          </a:xfrm>
        </p:spPr>
        <p:txBody>
          <a:bodyPr/>
          <a:lstStyle/>
          <a:p>
            <a:r>
              <a:rPr lang="en-US" dirty="0">
                <a:latin typeface="Arial" pitchFamily="34" charset="0"/>
              </a:rPr>
              <a:t>U.S. Treasury Security Yields:</a:t>
            </a:r>
            <a:br>
              <a:rPr lang="en-US" dirty="0">
                <a:latin typeface="Arial" pitchFamily="34" charset="0"/>
              </a:rPr>
            </a:br>
            <a:r>
              <a:rPr lang="en-US" dirty="0">
                <a:latin typeface="Arial" pitchFamily="34" charset="0"/>
              </a:rPr>
              <a:t>A Long Downward Trend, 1990-2016*</a:t>
            </a:r>
          </a:p>
        </p:txBody>
      </p:sp>
      <p:sp>
        <p:nvSpPr>
          <p:cNvPr id="3" name="Text Placeholder 2"/>
          <p:cNvSpPr>
            <a:spLocks noGrp="1"/>
          </p:cNvSpPr>
          <p:nvPr>
            <p:ph type="body" sz="quarter" idx="16"/>
          </p:nvPr>
        </p:nvSpPr>
        <p:spPr/>
        <p:txBody>
          <a:bodyPr/>
          <a:lstStyle/>
          <a:p>
            <a:r>
              <a:rPr lang="en-US" dirty="0"/>
              <a:t>*Monthly, constant maturity, nominal rates, through April 2016.</a:t>
            </a:r>
          </a:p>
          <a:p>
            <a:r>
              <a:rPr lang="en-US" dirty="0"/>
              <a:t>Sources: Federal Reserve Bank at </a:t>
            </a:r>
            <a:r>
              <a:rPr lang="en-US" dirty="0">
                <a:hlinkClick r:id="rId4"/>
              </a:rPr>
              <a:t>federalreserve.gov/releases/h15/data.htm</a:t>
            </a:r>
            <a:r>
              <a:rPr lang="en-US" dirty="0"/>
              <a:t>; National Bureau of Economic Research (recession dates); Insurance Information Institute.</a:t>
            </a:r>
          </a:p>
        </p:txBody>
      </p:sp>
      <p:sp>
        <p:nvSpPr>
          <p:cNvPr id="17" name="Text Placeholder 4"/>
          <p:cNvSpPr txBox="1">
            <a:spLocks/>
          </p:cNvSpPr>
          <p:nvPr/>
        </p:nvSpPr>
        <p:spPr bwMode="gray">
          <a:xfrm>
            <a:off x="478971" y="5257800"/>
            <a:ext cx="8186058" cy="89098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Bonds Constitute Slightly More Than 2/3 of P/C Industry Investments.</a:t>
            </a:r>
            <a:br>
              <a:rPr lang="en-US" sz="1400" dirty="0"/>
            </a:br>
            <a:r>
              <a:rPr lang="en-US" sz="1400" dirty="0"/>
              <a:t>Roughly 36% of P/C Bonds Are in 1-5-Year Durations, So They Will Respond to Rising Interest Rates in Just a Few Years. But Nearly Half of the Bond Portfolio is in 5-Year or Longer Durations, Which Will Take Longer to Rise.</a:t>
            </a:r>
          </a:p>
        </p:txBody>
      </p:sp>
      <p:graphicFrame>
        <p:nvGraphicFramePr>
          <p:cNvPr id="22" name="Object 2"/>
          <p:cNvGraphicFramePr>
            <a:graphicFrameLocks noChangeAspect="1"/>
          </p:cNvGraphicFramePr>
          <p:nvPr>
            <p:extLst/>
          </p:nvPr>
        </p:nvGraphicFramePr>
        <p:xfrm>
          <a:off x="388698" y="1555639"/>
          <a:ext cx="8366605" cy="3354955"/>
        </p:xfrm>
        <a:graphic>
          <a:graphicData uri="http://schemas.openxmlformats.org/drawingml/2006/chart">
            <c:chart xmlns:c="http://schemas.openxmlformats.org/drawingml/2006/chart" xmlns:r="http://schemas.openxmlformats.org/officeDocument/2006/relationships" r:id="rId5"/>
          </a:graphicData>
        </a:graphic>
      </p:graphicFrame>
      <p:sp>
        <p:nvSpPr>
          <p:cNvPr id="24" name="Oval 23"/>
          <p:cNvSpPr/>
          <p:nvPr/>
        </p:nvSpPr>
        <p:spPr bwMode="gray">
          <a:xfrm rot="5400000">
            <a:off x="7758769" y="3861474"/>
            <a:ext cx="987123" cy="52270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6" name="Content Placeholder 6"/>
          <p:cNvSpPr txBox="1">
            <a:spLocks/>
          </p:cNvSpPr>
          <p:nvPr/>
        </p:nvSpPr>
        <p:spPr bwMode="gray">
          <a:xfrm>
            <a:off x="1680855" y="3629266"/>
            <a:ext cx="1632959" cy="298633"/>
          </a:xfrm>
          <a:prstGeom prst="rect">
            <a:avLst/>
          </a:prstGeom>
        </p:spPr>
        <p:txBody>
          <a:bodyPr vert="horz" lIns="91440" tIns="45720" rIns="91440" bIns="45720" rtlCol="0">
            <a:noAutofit/>
          </a:bodyPr>
          <a:lstStyle>
            <a:lvl1pPr marL="292608" indent="-292608" algn="l" defTabSz="914400" rtl="0" eaLnBrk="1" latinLnBrk="0" hangingPunct="1">
              <a:lnSpc>
                <a:spcPct val="90000"/>
              </a:lnSpc>
              <a:spcBef>
                <a:spcPts val="2000"/>
              </a:spcBef>
              <a:buClr>
                <a:srgbClr val="337DBE"/>
              </a:buClr>
              <a:buSzPct val="77000"/>
              <a:buFont typeface="Wingdings 3" panose="05040102010807070707" pitchFamily="18" charset="2"/>
              <a:buChar char=""/>
              <a:defRPr sz="22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indent="-227013" defTabSz="771525">
              <a:spcBef>
                <a:spcPts val="600"/>
              </a:spcBef>
              <a:buClr>
                <a:schemeClr val="accent1">
                  <a:lumMod val="40000"/>
                  <a:lumOff val="60000"/>
                </a:schemeClr>
              </a:buClr>
              <a:buSzPct val="100000"/>
              <a:buFont typeface="Arial" panose="020B0604020202020204" pitchFamily="34" charset="0"/>
              <a:buChar char="■"/>
            </a:pPr>
            <a:r>
              <a:rPr lang="en-US" sz="1400" dirty="0"/>
              <a:t>Recession</a:t>
            </a:r>
          </a:p>
        </p:txBody>
      </p:sp>
      <p:grpSp>
        <p:nvGrpSpPr>
          <p:cNvPr id="4" name="Group 3"/>
          <p:cNvGrpSpPr/>
          <p:nvPr/>
        </p:nvGrpSpPr>
        <p:grpSpPr>
          <a:xfrm>
            <a:off x="6810118" y="2303858"/>
            <a:ext cx="2110067" cy="1252410"/>
            <a:chOff x="6624139" y="2112342"/>
            <a:chExt cx="2110067" cy="1252410"/>
          </a:xfrm>
        </p:grpSpPr>
        <p:sp>
          <p:nvSpPr>
            <p:cNvPr id="25" name="AutoShape 7"/>
            <p:cNvSpPr>
              <a:spLocks noChangeArrowheads="1"/>
            </p:cNvSpPr>
            <p:nvPr/>
          </p:nvSpPr>
          <p:spPr bwMode="gray">
            <a:xfrm>
              <a:off x="6624139" y="2112342"/>
              <a:ext cx="2110067" cy="1041303"/>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Despite the Fed’s  December 2015 Rate Hike, Yields Remain Low Though Short-term Yields Have Seen Some Gains.</a:t>
              </a:r>
            </a:p>
          </p:txBody>
        </p:sp>
        <p:cxnSp>
          <p:nvCxnSpPr>
            <p:cNvPr id="18" name="Straight Arrow Connector 17"/>
            <p:cNvCxnSpPr/>
            <p:nvPr/>
          </p:nvCxnSpPr>
          <p:spPr bwMode="gray">
            <a:xfrm>
              <a:off x="7990977" y="3065929"/>
              <a:ext cx="0" cy="298823"/>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434244" y="1566994"/>
            <a:ext cx="2517854" cy="1371864"/>
            <a:chOff x="890550" y="3734323"/>
            <a:chExt cx="2517854" cy="1371864"/>
          </a:xfrm>
        </p:grpSpPr>
        <p:cxnSp>
          <p:nvCxnSpPr>
            <p:cNvPr id="20" name="Straight Arrow Connector 19"/>
            <p:cNvCxnSpPr/>
            <p:nvPr/>
          </p:nvCxnSpPr>
          <p:spPr bwMode="gray">
            <a:xfrm>
              <a:off x="2614989" y="4324437"/>
              <a:ext cx="0" cy="78175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5" name="AutoShape 7"/>
            <p:cNvSpPr>
              <a:spLocks noChangeArrowheads="1"/>
            </p:cNvSpPr>
            <p:nvPr/>
          </p:nvSpPr>
          <p:spPr bwMode="gray">
            <a:xfrm>
              <a:off x="890550" y="3734323"/>
              <a:ext cx="2517854" cy="590114"/>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Yields on 10-year U.S. Treasury Notes Have Been Essentially  Below 5% for a Full Decade. </a:t>
              </a:r>
            </a:p>
          </p:txBody>
        </p:sp>
      </p:grpSp>
    </p:spTree>
    <p:custDataLst>
      <p:tags r:id="rId1"/>
    </p:custDataLst>
    <p:extLst>
      <p:ext uri="{BB962C8B-B14F-4D97-AF65-F5344CB8AC3E}">
        <p14:creationId xmlns:p14="http://schemas.microsoft.com/office/powerpoint/2010/main" val="447926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3"/>
          <p:cNvGraphicFramePr>
            <a:graphicFrameLocks/>
          </p:cNvGraphicFramePr>
          <p:nvPr>
            <p:extLst/>
          </p:nvPr>
        </p:nvGraphicFramePr>
        <p:xfrm>
          <a:off x="396875" y="1569383"/>
          <a:ext cx="8350250" cy="3678891"/>
        </p:xfrm>
        <a:graphic>
          <a:graphicData uri="http://schemas.openxmlformats.org/drawingml/2006/chart">
            <c:chart xmlns:c="http://schemas.openxmlformats.org/drawingml/2006/chart" xmlns:r="http://schemas.openxmlformats.org/officeDocument/2006/relationships" r:id="rId4"/>
          </a:graphicData>
        </a:graphic>
      </p:graphicFrame>
      <p:sp>
        <p:nvSpPr>
          <p:cNvPr id="11270" name="Rectangle 3"/>
          <p:cNvSpPr>
            <a:spLocks noGrp="1" noChangeArrowheads="1"/>
          </p:cNvSpPr>
          <p:nvPr>
            <p:ph type="title"/>
          </p:nvPr>
        </p:nvSpPr>
        <p:spPr/>
        <p:txBody>
          <a:bodyPr/>
          <a:lstStyle/>
          <a:p>
            <a:r>
              <a:rPr lang="en-US" dirty="0"/>
              <a:t>P/C Insurer Portfolio Yields,</a:t>
            </a:r>
            <a:br>
              <a:rPr lang="en-US" dirty="0"/>
            </a:br>
            <a:r>
              <a:rPr lang="en-US" dirty="0"/>
              <a:t>2002-2015</a:t>
            </a:r>
          </a:p>
        </p:txBody>
      </p:sp>
      <p:sp>
        <p:nvSpPr>
          <p:cNvPr id="3" name="Text Placeholder 2"/>
          <p:cNvSpPr>
            <a:spLocks noGrp="1"/>
          </p:cNvSpPr>
          <p:nvPr>
            <p:ph type="body" sz="quarter" idx="16"/>
          </p:nvPr>
        </p:nvSpPr>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Insurance Information Institute.</a:t>
            </a:r>
          </a:p>
        </p:txBody>
      </p:sp>
      <p:sp>
        <p:nvSpPr>
          <p:cNvPr id="10"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Even as Prevailing Rates Rise in the Next Few Years, </a:t>
            </a:r>
            <a:br>
              <a:rPr lang="en-US" sz="1800" dirty="0"/>
            </a:br>
            <a:r>
              <a:rPr lang="en-US" sz="1800" dirty="0"/>
              <a:t>Portfolio Yields Are Unlikely to Rise </a:t>
            </a:r>
            <a:r>
              <a:rPr lang="en-US" sz="1800"/>
              <a:t>Quickly,</a:t>
            </a:r>
            <a:br>
              <a:rPr lang="en-US" sz="1800"/>
            </a:br>
            <a:r>
              <a:rPr lang="en-US" sz="1800"/>
              <a:t>Since </a:t>
            </a:r>
            <a:r>
              <a:rPr lang="en-US" sz="1800" dirty="0"/>
              <a:t>Low Yields of Recent Years Are  “Baked In” to Future Returns.</a:t>
            </a:r>
          </a:p>
        </p:txBody>
      </p:sp>
      <p:sp>
        <p:nvSpPr>
          <p:cNvPr id="6" name="Text Placeholder 4"/>
          <p:cNvSpPr txBox="1">
            <a:spLocks/>
          </p:cNvSpPr>
          <p:nvPr/>
        </p:nvSpPr>
        <p:spPr bwMode="gray">
          <a:xfrm>
            <a:off x="5373150" y="1183302"/>
            <a:ext cx="3291879"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P/C Carrier Yields Have Been Falling for Over a Decade, Reflecting the Long Downtrend </a:t>
            </a:r>
            <a:br>
              <a:rPr lang="en-US" sz="1600" dirty="0"/>
            </a:br>
            <a:r>
              <a:rPr lang="en-US" sz="1600" dirty="0"/>
              <a:t>in Prevailing Interest Rates.</a:t>
            </a:r>
          </a:p>
        </p:txBody>
      </p:sp>
    </p:spTree>
    <p:custDataLst>
      <p:tags r:id="rId1"/>
    </p:custDataLst>
    <p:extLst>
      <p:ext uri="{BB962C8B-B14F-4D97-AF65-F5344CB8AC3E}">
        <p14:creationId xmlns:p14="http://schemas.microsoft.com/office/powerpoint/2010/main" val="10134302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50"/>
                            </p:stCondLst>
                            <p:childTnLst>
                              <p:par>
                                <p:cTn id="11" presetID="53" presetClass="entr" presetSubtype="16"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9" name="Rectangle 2"/>
          <p:cNvSpPr>
            <a:spLocks noGrp="1" noChangeArrowheads="1"/>
          </p:cNvSpPr>
          <p:nvPr>
            <p:ph type="title"/>
          </p:nvPr>
        </p:nvSpPr>
        <p:spPr/>
        <p:txBody>
          <a:bodyPr/>
          <a:lstStyle/>
          <a:p>
            <a:r>
              <a:rPr lang="en-US" dirty="0">
                <a:latin typeface="Arial" panose="020B0604020202020204" pitchFamily="34" charset="0"/>
              </a:rPr>
              <a:t>Distribution of Bond Maturities,</a:t>
            </a:r>
            <a:br>
              <a:rPr lang="en-US" dirty="0">
                <a:latin typeface="Arial" panose="020B0604020202020204" pitchFamily="34" charset="0"/>
              </a:rPr>
            </a:br>
            <a:r>
              <a:rPr lang="en-US" dirty="0">
                <a:latin typeface="Arial" panose="020B0604020202020204" pitchFamily="34" charset="0"/>
              </a:rPr>
              <a:t>P/C Insurance Industry, 2005-2015</a:t>
            </a:r>
            <a:endParaRPr lang="en-US" sz="2000" dirty="0">
              <a:latin typeface="Arial" panose="020B0604020202020204" pitchFamily="34" charset="0"/>
            </a:endParaRPr>
          </a:p>
        </p:txBody>
      </p:sp>
      <p:sp>
        <p:nvSpPr>
          <p:cNvPr id="4" name="Text Placeholder 3"/>
          <p:cNvSpPr>
            <a:spLocks noGrp="1"/>
          </p:cNvSpPr>
          <p:nvPr>
            <p:ph type="body" sz="quarter" idx="16"/>
          </p:nvPr>
        </p:nvSpPr>
        <p:spPr/>
        <p:txBody>
          <a:bodyPr/>
          <a:lstStyle/>
          <a:p>
            <a:endParaRPr lang="fr-FR" dirty="0"/>
          </a:p>
          <a:p>
            <a:r>
              <a:rPr lang="fr-FR" dirty="0"/>
              <a:t>Sources: National Association of Insurance </a:t>
            </a:r>
            <a:r>
              <a:rPr lang="fr-FR" dirty="0" err="1"/>
              <a:t>Commissioners</a:t>
            </a:r>
            <a:r>
              <a:rPr lang="fr-FR" dirty="0"/>
              <a:t> data, </a:t>
            </a:r>
            <a:r>
              <a:rPr lang="fr-FR" dirty="0" err="1"/>
              <a:t>sourced</a:t>
            </a:r>
            <a:r>
              <a:rPr lang="fr-FR" dirty="0"/>
              <a:t> </a:t>
            </a:r>
            <a:r>
              <a:rPr lang="fr-FR" dirty="0" err="1"/>
              <a:t>from</a:t>
            </a:r>
            <a:r>
              <a:rPr lang="fr-FR" dirty="0"/>
              <a:t> S&amp;P Global Market Intelligence;</a:t>
            </a:r>
            <a:br>
              <a:rPr lang="fr-FR" dirty="0"/>
            </a:br>
            <a:r>
              <a:rPr lang="fr-FR" dirty="0" err="1"/>
              <a:t>Insurance</a:t>
            </a:r>
            <a:r>
              <a:rPr lang="fr-FR" dirty="0"/>
              <a:t> Information Institute. </a:t>
            </a:r>
          </a:p>
        </p:txBody>
      </p:sp>
      <p:graphicFrame>
        <p:nvGraphicFramePr>
          <p:cNvPr id="11" name="Object 4"/>
          <p:cNvGraphicFramePr>
            <a:graphicFrameLocks noChangeAspect="1"/>
          </p:cNvGraphicFramePr>
          <p:nvPr>
            <p:extLst/>
          </p:nvPr>
        </p:nvGraphicFramePr>
        <p:xfrm>
          <a:off x="334169" y="1589741"/>
          <a:ext cx="8475663" cy="3668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ct val="50000"/>
              </a:spcBef>
              <a:buClr>
                <a:schemeClr val="bg1"/>
              </a:buClr>
            </a:pPr>
            <a:r>
              <a:rPr lang="en-US" sz="1400" dirty="0"/>
              <a:t>Two main shifts over these years:</a:t>
            </a:r>
            <a:br>
              <a:rPr lang="en-US" sz="1400" dirty="0"/>
            </a:br>
            <a:r>
              <a:rPr lang="en-US" sz="1400" dirty="0"/>
              <a:t>From 2007 to 2011-12,  from bonds with longer maturities to bonds with shorter maturities.</a:t>
            </a:r>
            <a:br>
              <a:rPr lang="en-US" sz="1400" dirty="0"/>
            </a:br>
            <a:r>
              <a:rPr lang="en-US" sz="1400" dirty="0"/>
              <a:t>But beginning in 2013, the reverse.</a:t>
            </a:r>
            <a:br>
              <a:rPr lang="en-US" sz="1400" dirty="0"/>
            </a:br>
            <a:r>
              <a:rPr lang="en-US" sz="1400" dirty="0"/>
              <a:t>Note, however, that the percentages in bonds with maturities over 10 years continues to drop.</a:t>
            </a:r>
            <a:endParaRPr lang="en-US" sz="1400" dirty="0">
              <a:solidFill>
                <a:srgbClr val="FFFFFF"/>
              </a:solidFill>
            </a:endParaRPr>
          </a:p>
        </p:txBody>
      </p:sp>
      <p:sp>
        <p:nvSpPr>
          <p:cNvPr id="2" name="TextBox 1"/>
          <p:cNvSpPr txBox="1"/>
          <p:nvPr/>
        </p:nvSpPr>
        <p:spPr>
          <a:xfrm>
            <a:off x="1038687" y="1525886"/>
            <a:ext cx="7771145" cy="2862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400" b="1" dirty="0"/>
              <a:t>   &lt;1 </a:t>
            </a:r>
            <a:r>
              <a:rPr lang="en-US" sz="1400" b="1" dirty="0" err="1"/>
              <a:t>yr</a:t>
            </a:r>
            <a:r>
              <a:rPr lang="en-US" sz="1400" b="1" dirty="0"/>
              <a:t>                              1 – 5 years                             5 – 10 years                      10-20     20&gt;</a:t>
            </a:r>
          </a:p>
        </p:txBody>
      </p:sp>
    </p:spTree>
    <p:custDataLst>
      <p:tags r:id="rId1"/>
    </p:custDataLst>
    <p:extLst>
      <p:ext uri="{BB962C8B-B14F-4D97-AF65-F5344CB8AC3E}">
        <p14:creationId xmlns:p14="http://schemas.microsoft.com/office/powerpoint/2010/main" val="351611153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Object 3"/>
          <p:cNvGraphicFramePr>
            <a:graphicFrameLocks/>
          </p:cNvGraphicFramePr>
          <p:nvPr>
            <p:extLst/>
          </p:nvPr>
        </p:nvGraphicFramePr>
        <p:xfrm>
          <a:off x="396875" y="1569383"/>
          <a:ext cx="8350250" cy="3678891"/>
        </p:xfrm>
        <a:graphic>
          <a:graphicData uri="http://schemas.openxmlformats.org/drawingml/2006/chart">
            <c:chart xmlns:c="http://schemas.openxmlformats.org/drawingml/2006/chart" xmlns:r="http://schemas.openxmlformats.org/officeDocument/2006/relationships" r:id="rId4"/>
          </a:graphicData>
        </a:graphic>
      </p:graphicFrame>
      <p:sp>
        <p:nvSpPr>
          <p:cNvPr id="11270" name="Rectangle 3"/>
          <p:cNvSpPr>
            <a:spLocks noGrp="1" noChangeArrowheads="1"/>
          </p:cNvSpPr>
          <p:nvPr>
            <p:ph type="title"/>
          </p:nvPr>
        </p:nvSpPr>
        <p:spPr/>
        <p:txBody>
          <a:bodyPr/>
          <a:lstStyle/>
          <a:p>
            <a:r>
              <a:rPr lang="en-US"/>
              <a:t>P/C Insurers: Below-Investment-Grade (BIG) Bonds as a Percent of Total Bonds, 2001-2015</a:t>
            </a:r>
            <a:endParaRPr lang="en-US" dirty="0"/>
          </a:p>
        </p:txBody>
      </p:sp>
      <p:sp>
        <p:nvSpPr>
          <p:cNvPr id="3" name="Text Placeholder 2"/>
          <p:cNvSpPr>
            <a:spLocks noGrp="1"/>
          </p:cNvSpPr>
          <p:nvPr>
            <p:ph type="body" sz="quarter" idx="16"/>
          </p:nvPr>
        </p:nvSpPr>
        <p:spPr/>
        <p:txBody>
          <a:bodyPr/>
          <a:lstStyle/>
          <a:p>
            <a:r>
              <a:rPr lang="fr-FR"/>
              <a:t>Sources: NAIC data, sourced from S&amp;P Global Market Intelligence; Insurance Information Institute.</a:t>
            </a:r>
            <a:endParaRPr lang="fr-FR" dirty="0"/>
          </a:p>
        </p:txBody>
      </p:sp>
      <p:sp>
        <p:nvSpPr>
          <p:cNvPr id="11"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Chasing Yield? As a Group, P/C Carriers Have Increased the Percentage of Bond Investments in Riskier Instruments. Since 2006, That Percentage Has Risen About 250 Basis Points.</a:t>
            </a:r>
            <a:br>
              <a:rPr lang="en-US" sz="1400" dirty="0"/>
            </a:br>
            <a:r>
              <a:rPr lang="en-US" sz="1400" dirty="0"/>
              <a:t>As Interest Rates Rise, Will This Percentage Return to Pre-recession Levels?</a:t>
            </a:r>
          </a:p>
        </p:txBody>
      </p:sp>
    </p:spTree>
    <p:custDataLst>
      <p:tags r:id="rId1"/>
    </p:custDataLst>
    <p:extLst>
      <p:ext uri="{BB962C8B-B14F-4D97-AF65-F5344CB8AC3E}">
        <p14:creationId xmlns:p14="http://schemas.microsoft.com/office/powerpoint/2010/main" val="38184469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 name="Object 3"/>
          <p:cNvGraphicFramePr>
            <a:graphicFrameLocks/>
          </p:cNvGraphicFramePr>
          <p:nvPr>
            <p:extLst/>
          </p:nvPr>
        </p:nvGraphicFramePr>
        <p:xfrm>
          <a:off x="396875" y="1569383"/>
          <a:ext cx="8350250" cy="3746420"/>
        </p:xfrm>
        <a:graphic>
          <a:graphicData uri="http://schemas.openxmlformats.org/drawingml/2006/chart">
            <c:chart xmlns:c="http://schemas.openxmlformats.org/drawingml/2006/chart" xmlns:r="http://schemas.openxmlformats.org/officeDocument/2006/relationships" r:id="rId4"/>
          </a:graphicData>
        </a:graphic>
      </p:graphicFrame>
      <p:sp>
        <p:nvSpPr>
          <p:cNvPr id="11270" name="Rectangle 3"/>
          <p:cNvSpPr>
            <a:spLocks noGrp="1" noChangeArrowheads="1"/>
          </p:cNvSpPr>
          <p:nvPr>
            <p:ph type="title"/>
          </p:nvPr>
        </p:nvSpPr>
        <p:spPr/>
        <p:txBody>
          <a:bodyPr/>
          <a:lstStyle/>
          <a:p>
            <a:r>
              <a:rPr lang="en-US"/>
              <a:t>P/C Insurer Groups Holdings of BIG* Bonds </a:t>
            </a:r>
            <a:br>
              <a:rPr lang="en-US"/>
            </a:br>
            <a:r>
              <a:rPr lang="en-US"/>
              <a:t>as a Percent of Total Bonds, 2014</a:t>
            </a:r>
            <a:endParaRPr lang="en-US" dirty="0"/>
          </a:p>
        </p:txBody>
      </p:sp>
      <p:sp>
        <p:nvSpPr>
          <p:cNvPr id="8" name="Text Placeholder 7"/>
          <p:cNvSpPr>
            <a:spLocks noGrp="1"/>
          </p:cNvSpPr>
          <p:nvPr>
            <p:ph type="body" sz="quarter" idx="16"/>
          </p:nvPr>
        </p:nvSpPr>
        <p:spPr/>
        <p:txBody>
          <a:bodyPr/>
          <a:lstStyle/>
          <a:p>
            <a:r>
              <a:rPr lang="en-US"/>
              <a:t>*Below Investment Grade</a:t>
            </a:r>
          </a:p>
          <a:p>
            <a:r>
              <a:rPr lang="en-US"/>
              <a:t>Sources: NAIC, via SNL Financial; Insurance Information Institute.</a:t>
            </a:r>
            <a:endParaRPr lang="en-US" dirty="0"/>
          </a:p>
        </p:txBody>
      </p:sp>
      <p:sp>
        <p:nvSpPr>
          <p:cNvPr id="16"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There is a Wide Disparity Among Insurance Groups Regarding Holdings </a:t>
            </a:r>
            <a:br>
              <a:rPr lang="en-US" sz="1800" dirty="0"/>
            </a:br>
            <a:r>
              <a:rPr lang="en-US" sz="1800" dirty="0"/>
              <a:t>of Below-investment-grade Bonds. Some Hold None (Or Almost None); </a:t>
            </a:r>
            <a:br>
              <a:rPr lang="en-US" sz="1800" dirty="0"/>
            </a:br>
            <a:r>
              <a:rPr lang="en-US" sz="1800" dirty="0"/>
              <a:t>a Few Have Over 10% of Their Bond Portfolio in BIGs.</a:t>
            </a:r>
          </a:p>
        </p:txBody>
      </p:sp>
      <p:sp>
        <p:nvSpPr>
          <p:cNvPr id="18" name="Text Placeholder 4"/>
          <p:cNvSpPr txBox="1">
            <a:spLocks/>
          </p:cNvSpPr>
          <p:nvPr/>
        </p:nvSpPr>
        <p:spPr bwMode="gray">
          <a:xfrm>
            <a:off x="3254991" y="1496446"/>
            <a:ext cx="5500312" cy="665833"/>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The 67 Groups Graphed Are Those with Over </a:t>
            </a:r>
            <a:br>
              <a:rPr lang="en-US" sz="1600" dirty="0"/>
            </a:br>
            <a:r>
              <a:rPr lang="en-US" sz="1600" dirty="0"/>
              <a:t>$3 Billion in Cash &amp; Admitted Assets as of Year-end </a:t>
            </a:r>
          </a:p>
        </p:txBody>
      </p:sp>
      <p:grpSp>
        <p:nvGrpSpPr>
          <p:cNvPr id="2" name="Group 1"/>
          <p:cNvGrpSpPr/>
          <p:nvPr/>
        </p:nvGrpSpPr>
        <p:grpSpPr>
          <a:xfrm>
            <a:off x="3960783" y="2449873"/>
            <a:ext cx="1286781" cy="504376"/>
            <a:chOff x="3960783" y="2449873"/>
            <a:chExt cx="1286781" cy="504376"/>
          </a:xfrm>
        </p:grpSpPr>
        <p:cxnSp>
          <p:nvCxnSpPr>
            <p:cNvPr id="19" name="Straight Arrow Connector 18"/>
            <p:cNvCxnSpPr/>
            <p:nvPr/>
          </p:nvCxnSpPr>
          <p:spPr bwMode="gray">
            <a:xfrm rot="16200000" flipV="1">
              <a:off x="4216948" y="2321031"/>
              <a:ext cx="0" cy="51233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0" name="PPTShape_1"/>
            <p:cNvSpPr>
              <a:spLocks noChangeArrowheads="1"/>
            </p:cNvSpPr>
            <p:nvPr/>
          </p:nvSpPr>
          <p:spPr bwMode="gray">
            <a:xfrm>
              <a:off x="4129361" y="2449873"/>
              <a:ext cx="1118203" cy="504376"/>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P/C Industry Average</a:t>
              </a:r>
            </a:p>
          </p:txBody>
        </p:sp>
      </p:grpSp>
    </p:spTree>
    <p:custDataLst>
      <p:tags r:id="rId1"/>
    </p:custDataLst>
    <p:extLst>
      <p:ext uri="{BB962C8B-B14F-4D97-AF65-F5344CB8AC3E}">
        <p14:creationId xmlns:p14="http://schemas.microsoft.com/office/powerpoint/2010/main" val="303182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1250"/>
                            </p:stCondLst>
                            <p:childTnLst>
                              <p:par>
                                <p:cTn id="11" presetID="22" presetClass="entr" presetSubtype="8"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dirty="0"/>
              <a:t>Property/Casualty Insurance Industry Investment Income: 2000-2015</a:t>
            </a:r>
            <a:r>
              <a:rPr lang="en-US" baseline="30000" dirty="0"/>
              <a:t>1</a:t>
            </a:r>
          </a:p>
        </p:txBody>
      </p:sp>
      <p:graphicFrame>
        <p:nvGraphicFramePr>
          <p:cNvPr id="14" name="Object 3"/>
          <p:cNvGraphicFramePr>
            <a:graphicFrameLocks/>
          </p:cNvGraphicFramePr>
          <p:nvPr>
            <p:extLst/>
          </p:nvPr>
        </p:nvGraphicFramePr>
        <p:xfrm>
          <a:off x="396875" y="1569383"/>
          <a:ext cx="8350250" cy="367889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4"/>
          <p:cNvSpPr txBox="1">
            <a:spLocks/>
          </p:cNvSpPr>
          <p:nvPr/>
        </p:nvSpPr>
        <p:spPr bwMode="gray">
          <a:xfrm>
            <a:off x="478971" y="532582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Due to Persistently Low Interest Rates,</a:t>
            </a:r>
            <a:br>
              <a:rPr lang="en-US" dirty="0"/>
            </a:br>
            <a:r>
              <a:rPr lang="en-US" dirty="0"/>
              <a:t>Investment Income is Basically Stuck at its 2009 Level</a:t>
            </a:r>
          </a:p>
        </p:txBody>
      </p:sp>
      <p:grpSp>
        <p:nvGrpSpPr>
          <p:cNvPr id="16" name="Group 15"/>
          <p:cNvGrpSpPr/>
          <p:nvPr/>
        </p:nvGrpSpPr>
        <p:grpSpPr>
          <a:xfrm>
            <a:off x="7025378" y="1435769"/>
            <a:ext cx="1636020" cy="1299349"/>
            <a:chOff x="6212580" y="1508506"/>
            <a:chExt cx="1636020" cy="1299349"/>
          </a:xfrm>
        </p:grpSpPr>
        <p:sp>
          <p:nvSpPr>
            <p:cNvPr id="17" name="PPTShape_1"/>
            <p:cNvSpPr>
              <a:spLocks noChangeArrowheads="1"/>
            </p:cNvSpPr>
            <p:nvPr/>
          </p:nvSpPr>
          <p:spPr bwMode="gray">
            <a:xfrm>
              <a:off x="6212580" y="1508506"/>
              <a:ext cx="1636020" cy="795528"/>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Investment Earnings Are Still Below Their 2007 Pre-crisis Peak.</a:t>
              </a:r>
            </a:p>
          </p:txBody>
        </p:sp>
        <p:cxnSp>
          <p:nvCxnSpPr>
            <p:cNvPr id="18" name="Straight Arrow Connector 17"/>
            <p:cNvCxnSpPr/>
            <p:nvPr/>
          </p:nvCxnSpPr>
          <p:spPr bwMode="gray">
            <a:xfrm>
              <a:off x="7692160" y="2295525"/>
              <a:ext cx="0" cy="51233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19" name="Text Placeholder 5"/>
          <p:cNvSpPr>
            <a:spLocks noGrp="1"/>
          </p:cNvSpPr>
          <p:nvPr>
            <p:ph type="body" sz="quarter" idx="16"/>
          </p:nvPr>
        </p:nvSpPr>
        <p:spPr>
          <a:xfrm>
            <a:off x="1133856" y="6294780"/>
            <a:ext cx="7680960" cy="415018"/>
          </a:xfrm>
        </p:spPr>
        <p:txBody>
          <a:bodyPr/>
          <a:lstStyle/>
          <a:p>
            <a:r>
              <a:rPr lang="en-US" baseline="30000" dirty="0"/>
              <a:t>1</a:t>
            </a:r>
            <a:r>
              <a:rPr lang="en-US" dirty="0"/>
              <a:t>Investment gains consist primarily of interest and stock dividends.</a:t>
            </a:r>
          </a:p>
          <a:p>
            <a:r>
              <a:rPr lang="en-US" dirty="0"/>
              <a:t>Sources: ISO, a Verisk Analytics company; Insurance Information Institute.</a:t>
            </a:r>
          </a:p>
        </p:txBody>
      </p:sp>
    </p:spTree>
    <p:custDataLst>
      <p:tags r:id="rId1"/>
    </p:custDataLst>
    <p:extLst>
      <p:ext uri="{BB962C8B-B14F-4D97-AF65-F5344CB8AC3E}">
        <p14:creationId xmlns:p14="http://schemas.microsoft.com/office/powerpoint/2010/main" val="2448244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4" fill="hold" nodeType="after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4" name="Rectangle 2"/>
          <p:cNvSpPr>
            <a:spLocks noGrp="1" noChangeArrowheads="1"/>
          </p:cNvSpPr>
          <p:nvPr>
            <p:ph type="title"/>
          </p:nvPr>
        </p:nvSpPr>
        <p:spPr/>
        <p:txBody>
          <a:bodyPr/>
          <a:lstStyle/>
          <a:p>
            <a:r>
              <a:rPr lang="en-US"/>
              <a:t>P/C Insurer Net Realized </a:t>
            </a:r>
            <a:br>
              <a:rPr lang="en-US"/>
            </a:br>
            <a:r>
              <a:rPr lang="en-US"/>
              <a:t>Capital Gains/Losses, 1990-2015</a:t>
            </a:r>
            <a:endParaRPr lang="en-US" dirty="0"/>
          </a:p>
        </p:txBody>
      </p:sp>
      <p:sp>
        <p:nvSpPr>
          <p:cNvPr id="3" name="Text Placeholder 2"/>
          <p:cNvSpPr>
            <a:spLocks noGrp="1"/>
          </p:cNvSpPr>
          <p:nvPr>
            <p:ph type="body" sz="quarter" idx="16"/>
          </p:nvPr>
        </p:nvSpPr>
        <p:spPr/>
        <p:txBody>
          <a:bodyPr/>
          <a:lstStyle/>
          <a:p>
            <a:r>
              <a:rPr lang="en-US" dirty="0"/>
              <a:t>Sources: A.M. Best, ISO, SNL, Insurance Information Institute. </a:t>
            </a:r>
          </a:p>
        </p:txBody>
      </p:sp>
      <p:graphicFrame>
        <p:nvGraphicFramePr>
          <p:cNvPr id="15" name="Object 4"/>
          <p:cNvGraphicFramePr>
            <a:graphicFrameLocks noChangeAspect="1"/>
          </p:cNvGraphicFramePr>
          <p:nvPr>
            <p:extLst>
              <p:ext uri="{D42A27DB-BD31-4B8C-83A1-F6EECF244321}">
                <p14:modId xmlns:p14="http://schemas.microsoft.com/office/powerpoint/2010/main" val="4197469410"/>
              </p:ext>
            </p:extLst>
          </p:nvPr>
        </p:nvGraphicFramePr>
        <p:xfrm>
          <a:off x="334169" y="1333315"/>
          <a:ext cx="8475663" cy="3924486"/>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Insurers Posted Net Realized Capital Gains in 2010-2014 Following Two Years of Realized Losses During the Financial Crisis.  Realized Capital Losses Were a Primary Cause of 2008-09’s Large Drop in Profits and ROE.</a:t>
            </a:r>
          </a:p>
        </p:txBody>
      </p:sp>
      <p:grpSp>
        <p:nvGrpSpPr>
          <p:cNvPr id="2" name="Group 1"/>
          <p:cNvGrpSpPr/>
          <p:nvPr/>
        </p:nvGrpSpPr>
        <p:grpSpPr>
          <a:xfrm>
            <a:off x="5561152" y="1362520"/>
            <a:ext cx="2963836" cy="678543"/>
            <a:chOff x="5425031" y="1331947"/>
            <a:chExt cx="2963836" cy="678543"/>
          </a:xfrm>
        </p:grpSpPr>
        <p:cxnSp>
          <p:nvCxnSpPr>
            <p:cNvPr id="17" name="Straight Arrow Connector 16"/>
            <p:cNvCxnSpPr/>
            <p:nvPr/>
          </p:nvCxnSpPr>
          <p:spPr bwMode="gray">
            <a:xfrm>
              <a:off x="8154628" y="1503544"/>
              <a:ext cx="0" cy="506946"/>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8" name="PPTShape_1"/>
            <p:cNvSpPr>
              <a:spLocks noChangeArrowheads="1"/>
            </p:cNvSpPr>
            <p:nvPr/>
          </p:nvSpPr>
          <p:spPr bwMode="gray">
            <a:xfrm>
              <a:off x="5425031" y="1331947"/>
              <a:ext cx="2963836" cy="515588"/>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Realized Capital Gains Rose Sharply as Equity Markets Rallied in 2013</a:t>
              </a:r>
              <a:r>
                <a:rPr lang="en-US" sz="1200" b="1" dirty="0">
                  <a:solidFill>
                    <a:schemeClr val="bg1"/>
                  </a:solidFill>
                  <a:latin typeface="Arial"/>
                  <a:cs typeface="Arial"/>
                </a:rPr>
                <a:t>-</a:t>
              </a:r>
              <a:r>
                <a:rPr lang="en-US" sz="1200" b="1" dirty="0">
                  <a:solidFill>
                    <a:schemeClr val="bg1"/>
                  </a:solidFill>
                  <a:cs typeface="Arial" charset="0"/>
                </a:rPr>
                <a:t>14.</a:t>
              </a:r>
            </a:p>
          </p:txBody>
        </p:sp>
      </p:grpSp>
    </p:spTree>
    <p:custDataLst>
      <p:tags r:id="rId1"/>
    </p:custDataLst>
    <p:extLst>
      <p:ext uri="{BB962C8B-B14F-4D97-AF65-F5344CB8AC3E}">
        <p14:creationId xmlns:p14="http://schemas.microsoft.com/office/powerpoint/2010/main" val="17793729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1250"/>
                            </p:stCondLst>
                            <p:childTnLst>
                              <p:par>
                                <p:cTn id="11" presetID="22" presetClass="entr" presetSubtype="4"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dirty="0"/>
              <a:t>Property/Casualty Insurance Industry Investment Gain: 1994-2015</a:t>
            </a:r>
            <a:r>
              <a:rPr lang="en-US" baseline="30000" dirty="0"/>
              <a:t>1</a:t>
            </a:r>
          </a:p>
        </p:txBody>
      </p:sp>
      <p:sp>
        <p:nvSpPr>
          <p:cNvPr id="3" name="Text Placeholder 2"/>
          <p:cNvSpPr>
            <a:spLocks noGrp="1"/>
          </p:cNvSpPr>
          <p:nvPr>
            <p:ph type="body" sz="quarter" idx="16"/>
          </p:nvPr>
        </p:nvSpPr>
        <p:spPr>
          <a:xfrm>
            <a:off x="1133856" y="6285255"/>
            <a:ext cx="7680960" cy="415018"/>
          </a:xfrm>
        </p:spPr>
        <p:txBody>
          <a:bodyPr/>
          <a:lstStyle/>
          <a:p>
            <a:r>
              <a:rPr lang="en-US" baseline="30000" dirty="0"/>
              <a:t>1</a:t>
            </a:r>
            <a:r>
              <a:rPr lang="en-US" dirty="0"/>
              <a:t>Investment gains consist primarily of interest, stock dividends and realized capital gains and losses.</a:t>
            </a:r>
          </a:p>
          <a:p>
            <a:r>
              <a:rPr lang="en-US" dirty="0"/>
              <a:t>*2005 figure includes special one-time dividend of $3.2B</a:t>
            </a:r>
          </a:p>
          <a:p>
            <a:r>
              <a:rPr lang="en-US" dirty="0"/>
              <a:t>Sources: ISO, a Verisk Analytics company; NAIC data, sourced from S&amp;P Global Market Intelligence; Insurance Information Institute.</a:t>
            </a:r>
          </a:p>
        </p:txBody>
      </p:sp>
      <p:graphicFrame>
        <p:nvGraphicFramePr>
          <p:cNvPr id="10" name="Object 4"/>
          <p:cNvGraphicFramePr>
            <a:graphicFrameLocks noChangeAspect="1"/>
          </p:cNvGraphicFramePr>
          <p:nvPr>
            <p:extLst/>
          </p:nvPr>
        </p:nvGraphicFramePr>
        <p:xfrm>
          <a:off x="334169" y="1589741"/>
          <a:ext cx="8475663" cy="3668059"/>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5931914" y="1171241"/>
            <a:ext cx="2877918" cy="1061102"/>
            <a:chOff x="5931914" y="1090385"/>
            <a:chExt cx="2877918" cy="1061102"/>
          </a:xfrm>
        </p:grpSpPr>
        <p:cxnSp>
          <p:nvCxnSpPr>
            <p:cNvPr id="11" name="Straight Arrow Connector 10"/>
            <p:cNvCxnSpPr/>
            <p:nvPr/>
          </p:nvCxnSpPr>
          <p:spPr bwMode="gray">
            <a:xfrm>
              <a:off x="8547390" y="1540365"/>
              <a:ext cx="1806" cy="611122"/>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2" name="PPTShape_1"/>
            <p:cNvSpPr>
              <a:spLocks noChangeArrowheads="1"/>
            </p:cNvSpPr>
            <p:nvPr/>
          </p:nvSpPr>
          <p:spPr bwMode="gray">
            <a:xfrm>
              <a:off x="5931914" y="1090385"/>
              <a:ext cx="2877918" cy="664233"/>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Investment Gains in 2015 were Virtually the Same as Those Earned in 2010-14 but Still Well Below the Pre-crisis High.</a:t>
              </a:r>
            </a:p>
          </p:txBody>
        </p:sp>
      </p:grpSp>
      <p:sp>
        <p:nvSpPr>
          <p:cNvPr id="13"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Total Investment Gains Were Flat in 2015 </a:t>
            </a:r>
            <a:br>
              <a:rPr lang="en-US" dirty="0"/>
            </a:br>
            <a:r>
              <a:rPr lang="en-US" dirty="0"/>
              <a:t>as Realized Capital Gains Remained Robust.</a:t>
            </a:r>
          </a:p>
        </p:txBody>
      </p:sp>
    </p:spTree>
    <p:custDataLst>
      <p:tags r:id="rId1"/>
    </p:custDataLst>
    <p:extLst>
      <p:ext uri="{BB962C8B-B14F-4D97-AF65-F5344CB8AC3E}">
        <p14:creationId xmlns:p14="http://schemas.microsoft.com/office/powerpoint/2010/main" val="13754494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1250"/>
                            </p:stCondLst>
                            <p:childTnLst>
                              <p:par>
                                <p:cTn id="11" presetID="22" presetClass="entr" presetSubtype="4"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3"/>
          <p:cNvGraphicFramePr>
            <a:graphicFrameLocks/>
          </p:cNvGraphicFramePr>
          <p:nvPr>
            <p:extLst>
              <p:ext uri="{D42A27DB-BD31-4B8C-83A1-F6EECF244321}">
                <p14:modId xmlns:p14="http://schemas.microsoft.com/office/powerpoint/2010/main" val="2949950031"/>
              </p:ext>
            </p:extLst>
          </p:nvPr>
        </p:nvGraphicFramePr>
        <p:xfrm>
          <a:off x="396875" y="1569383"/>
          <a:ext cx="8350250" cy="3678891"/>
        </p:xfrm>
        <a:graphic>
          <a:graphicData uri="http://schemas.openxmlformats.org/drawingml/2006/chart">
            <c:chart xmlns:c="http://schemas.openxmlformats.org/drawingml/2006/chart" xmlns:r="http://schemas.openxmlformats.org/officeDocument/2006/relationships" r:id="rId4"/>
          </a:graphicData>
        </a:graphic>
      </p:graphicFrame>
      <p:sp>
        <p:nvSpPr>
          <p:cNvPr id="66566" name="Rectangle 11"/>
          <p:cNvSpPr>
            <a:spLocks noGrp="1" noChangeArrowheads="1"/>
          </p:cNvSpPr>
          <p:nvPr>
            <p:ph type="title"/>
          </p:nvPr>
        </p:nvSpPr>
        <p:spPr/>
        <p:txBody>
          <a:bodyPr/>
          <a:lstStyle/>
          <a:p>
            <a:r>
              <a:rPr lang="en-US" dirty="0"/>
              <a:t>Interest Rate Forecasts: 2016-2021</a:t>
            </a:r>
          </a:p>
        </p:txBody>
      </p:sp>
      <p:sp>
        <p:nvSpPr>
          <p:cNvPr id="6" name="Text Placeholder 5"/>
          <p:cNvSpPr>
            <a:spLocks noGrp="1"/>
          </p:cNvSpPr>
          <p:nvPr>
            <p:ph type="body" sz="quarter" idx="16"/>
          </p:nvPr>
        </p:nvSpPr>
        <p:spPr/>
        <p:txBody>
          <a:bodyPr/>
          <a:lstStyle/>
          <a:p>
            <a:r>
              <a:rPr lang="en-US" dirty="0"/>
              <a:t>Sources: Blue Chip Economic Indicators (8/10 for 2016 and 2017; for 2018-2021 3/16 issue); Insurance Information Institute. </a:t>
            </a:r>
          </a:p>
        </p:txBody>
      </p:sp>
      <p:sp>
        <p:nvSpPr>
          <p:cNvPr id="19" name="Text Placeholder 4"/>
          <p:cNvSpPr txBox="1">
            <a:spLocks/>
          </p:cNvSpPr>
          <p:nvPr/>
        </p:nvSpPr>
        <p:spPr bwMode="gray">
          <a:xfrm>
            <a:off x="478971" y="5257800"/>
            <a:ext cx="8186058"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A “Normalization” of Interest Rates is Unlikely Until 2019, </a:t>
            </a:r>
            <a:br>
              <a:rPr lang="en-US" dirty="0"/>
            </a:br>
            <a:r>
              <a:rPr lang="en-US" dirty="0"/>
              <a:t>More than a Decade After the Onset of the Financial Crisis.</a:t>
            </a:r>
            <a:br>
              <a:rPr lang="en-US" dirty="0"/>
            </a:br>
            <a:r>
              <a:rPr lang="en-US" dirty="0"/>
              <a:t>Note how flat the Yield Curve is Expected to be.</a:t>
            </a:r>
          </a:p>
        </p:txBody>
      </p:sp>
      <p:sp>
        <p:nvSpPr>
          <p:cNvPr id="22" name="Text Placeholder 4"/>
          <p:cNvSpPr txBox="1">
            <a:spLocks/>
          </p:cNvSpPr>
          <p:nvPr/>
        </p:nvSpPr>
        <p:spPr bwMode="gray">
          <a:xfrm>
            <a:off x="1258778" y="1432110"/>
            <a:ext cx="3326938" cy="401008"/>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3-Month Treasury</a:t>
            </a:r>
          </a:p>
        </p:txBody>
      </p:sp>
      <p:sp>
        <p:nvSpPr>
          <p:cNvPr id="23" name="Text Placeholder 4"/>
          <p:cNvSpPr txBox="1">
            <a:spLocks/>
          </p:cNvSpPr>
          <p:nvPr/>
        </p:nvSpPr>
        <p:spPr bwMode="gray">
          <a:xfrm>
            <a:off x="5216376" y="1419836"/>
            <a:ext cx="3363027" cy="401008"/>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10-Year Treasury</a:t>
            </a:r>
          </a:p>
        </p:txBody>
      </p:sp>
      <p:grpSp>
        <p:nvGrpSpPr>
          <p:cNvPr id="2" name="Group 1"/>
          <p:cNvGrpSpPr/>
          <p:nvPr/>
        </p:nvGrpSpPr>
        <p:grpSpPr>
          <a:xfrm>
            <a:off x="3250833" y="1958117"/>
            <a:ext cx="3063486" cy="1371009"/>
            <a:chOff x="3367999" y="1958117"/>
            <a:chExt cx="3063486" cy="1371009"/>
          </a:xfrm>
        </p:grpSpPr>
        <p:cxnSp>
          <p:nvCxnSpPr>
            <p:cNvPr id="25" name="Straight Arrow Connector 24"/>
            <p:cNvCxnSpPr/>
            <p:nvPr/>
          </p:nvCxnSpPr>
          <p:spPr bwMode="gray">
            <a:xfrm flipH="1">
              <a:off x="5665709" y="2429152"/>
              <a:ext cx="9607" cy="899974"/>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6" name="PPTShape_1"/>
            <p:cNvSpPr>
              <a:spLocks noChangeArrowheads="1"/>
            </p:cNvSpPr>
            <p:nvPr/>
          </p:nvSpPr>
          <p:spPr bwMode="gray">
            <a:xfrm>
              <a:off x="3367999" y="1958117"/>
              <a:ext cx="3063486" cy="766063"/>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The End of the Fed’s QE Program in 2014 and its First Rate Increase in Dec. 2015 Have Yet to Push Longer-term Yields Much Higher</a:t>
              </a:r>
            </a:p>
          </p:txBody>
        </p:sp>
      </p:grpSp>
    </p:spTree>
    <p:custDataLst>
      <p:tags r:id="rId1"/>
    </p:custDataLst>
    <p:extLst>
      <p:ext uri="{BB962C8B-B14F-4D97-AF65-F5344CB8AC3E}">
        <p14:creationId xmlns:p14="http://schemas.microsoft.com/office/powerpoint/2010/main" val="14638412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1250"/>
                            </p:stCondLst>
                            <p:childTnLst>
                              <p:par>
                                <p:cTn id="11" presetID="22" presetClass="entr" presetSubtype="4"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Insurance Industry:</a:t>
            </a:r>
            <a:br>
              <a:rPr lang="en-US"/>
            </a:br>
            <a:r>
              <a:rPr lang="en-US"/>
              <a:t>Financial Update &amp; Outlook</a:t>
            </a:r>
            <a:endParaRPr lang="en-US" dirty="0"/>
          </a:p>
        </p:txBody>
      </p:sp>
      <p:sp>
        <p:nvSpPr>
          <p:cNvPr id="3" name="Subtitle 2"/>
          <p:cNvSpPr>
            <a:spLocks noGrp="1"/>
          </p:cNvSpPr>
          <p:nvPr>
            <p:ph type="subTitle" idx="1"/>
          </p:nvPr>
        </p:nvSpPr>
        <p:spPr/>
        <p:txBody>
          <a:bodyPr/>
          <a:lstStyle/>
          <a:p>
            <a:r>
              <a:rPr lang="en-US" dirty="0"/>
              <a:t>2015 Was a Reasonably Good Year</a:t>
            </a:r>
            <a:br>
              <a:rPr lang="en-US" dirty="0"/>
            </a:br>
            <a:r>
              <a:rPr lang="en-US" dirty="0"/>
              <a:t>and Similar to 2014</a:t>
            </a:r>
          </a:p>
          <a:p>
            <a:r>
              <a:rPr lang="en-US" dirty="0"/>
              <a:t>2016: Smarting from Catastrophes</a:t>
            </a:r>
          </a:p>
        </p:txBody>
      </p:sp>
    </p:spTree>
    <p:custDataLst>
      <p:tags r:id="rId1"/>
    </p:custDataLst>
    <p:extLst>
      <p:ext uri="{BB962C8B-B14F-4D97-AF65-F5344CB8AC3E}">
        <p14:creationId xmlns:p14="http://schemas.microsoft.com/office/powerpoint/2010/main" val="7645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Underwriting Performance</a:t>
            </a:r>
            <a:endParaRPr lang="en-US" dirty="0"/>
          </a:p>
        </p:txBody>
      </p:sp>
    </p:spTree>
    <p:custDataLst>
      <p:tags r:id="rId1"/>
    </p:custDataLst>
    <p:extLst>
      <p:ext uri="{BB962C8B-B14F-4D97-AF65-F5344CB8AC3E}">
        <p14:creationId xmlns:p14="http://schemas.microsoft.com/office/powerpoint/2010/main" val="337874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6073254" y="1807535"/>
            <a:ext cx="675564" cy="31536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33" name="Rectangle 32"/>
          <p:cNvSpPr/>
          <p:nvPr/>
        </p:nvSpPr>
        <p:spPr>
          <a:xfrm>
            <a:off x="3370997" y="1807535"/>
            <a:ext cx="679456" cy="31536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32" name="Rectangle 31"/>
          <p:cNvSpPr/>
          <p:nvPr/>
        </p:nvSpPr>
        <p:spPr>
          <a:xfrm>
            <a:off x="1856096" y="1807535"/>
            <a:ext cx="682388" cy="31536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40297" name="Rectangle 3"/>
          <p:cNvSpPr>
            <a:spLocks noGrp="1" noChangeArrowheads="1"/>
          </p:cNvSpPr>
          <p:nvPr>
            <p:ph type="title"/>
          </p:nvPr>
        </p:nvSpPr>
        <p:spPr/>
        <p:txBody>
          <a:bodyPr/>
          <a:lstStyle/>
          <a:p>
            <a:r>
              <a:rPr lang="en-US" altLang="en-US" dirty="0"/>
              <a:t>Net Premium Growth (All P/C Lines): </a:t>
            </a:r>
            <a:br>
              <a:rPr lang="en-US" altLang="en-US" dirty="0"/>
            </a:br>
            <a:r>
              <a:rPr lang="en-US" altLang="en-US" dirty="0"/>
              <a:t>Annual Change, 1971-2016</a:t>
            </a:r>
          </a:p>
        </p:txBody>
      </p:sp>
      <p:sp>
        <p:nvSpPr>
          <p:cNvPr id="6" name="Text Placeholder 5"/>
          <p:cNvSpPr>
            <a:spLocks noGrp="1"/>
          </p:cNvSpPr>
          <p:nvPr>
            <p:ph type="body" sz="quarter" idx="16"/>
          </p:nvPr>
        </p:nvSpPr>
        <p:spPr/>
        <p:txBody>
          <a:bodyPr/>
          <a:lstStyle/>
          <a:p>
            <a:r>
              <a:rPr lang="en-US" dirty="0"/>
              <a:t> </a:t>
            </a:r>
          </a:p>
          <a:p>
            <a:r>
              <a:rPr lang="en-US" dirty="0"/>
              <a:t>Shaded areas denote “hard market” periods</a:t>
            </a:r>
          </a:p>
          <a:p>
            <a:r>
              <a:rPr lang="en-US" dirty="0"/>
              <a:t>Sources:  FRED Economic Data for GDP; A.M. Best (1971-2013), ISO (2014-15); NAIC data sourced from S&amp;P Global Market Intelligence for 2016:Q2, Insurance Information Institute calculations.</a:t>
            </a:r>
          </a:p>
        </p:txBody>
      </p:sp>
      <p:graphicFrame>
        <p:nvGraphicFramePr>
          <p:cNvPr id="23" name="Object 2"/>
          <p:cNvGraphicFramePr>
            <a:graphicFrameLocks noChangeAspect="1"/>
          </p:cNvGraphicFramePr>
          <p:nvPr>
            <p:extLst>
              <p:ext uri="{D42A27DB-BD31-4B8C-83A1-F6EECF244321}">
                <p14:modId xmlns:p14="http://schemas.microsoft.com/office/powerpoint/2010/main" val="1214054563"/>
              </p:ext>
            </p:extLst>
          </p:nvPr>
        </p:nvGraphicFramePr>
        <p:xfrm>
          <a:off x="286872" y="1605516"/>
          <a:ext cx="8468432" cy="446567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p:cNvGrpSpPr/>
          <p:nvPr/>
        </p:nvGrpSpPr>
        <p:grpSpPr>
          <a:xfrm>
            <a:off x="1630908" y="5129487"/>
            <a:ext cx="5967824" cy="435852"/>
            <a:chOff x="1630908" y="5129487"/>
            <a:chExt cx="5967824" cy="435852"/>
          </a:xfrm>
        </p:grpSpPr>
        <p:cxnSp>
          <p:nvCxnSpPr>
            <p:cNvPr id="24" name="Straight Arrow Connector 23"/>
            <p:cNvCxnSpPr/>
            <p:nvPr/>
          </p:nvCxnSpPr>
          <p:spPr bwMode="gray">
            <a:xfrm>
              <a:off x="7049068" y="5427364"/>
              <a:ext cx="549664" cy="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5" name="PPTShape_1"/>
            <p:cNvSpPr>
              <a:spLocks noChangeArrowheads="1"/>
            </p:cNvSpPr>
            <p:nvPr/>
          </p:nvSpPr>
          <p:spPr bwMode="gray">
            <a:xfrm>
              <a:off x="1630908" y="5129487"/>
              <a:ext cx="5545308" cy="435852"/>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Net Written Premiums Fell 0.7% in 2007 (First Decline Since 1943) by </a:t>
              </a:r>
              <a:br>
                <a:rPr lang="en-US" sz="1200" b="1" dirty="0">
                  <a:solidFill>
                    <a:schemeClr val="bg1"/>
                  </a:solidFill>
                  <a:cs typeface="Arial" charset="0"/>
                </a:rPr>
              </a:br>
              <a:r>
                <a:rPr lang="en-US" sz="1200" b="1" dirty="0">
                  <a:solidFill>
                    <a:schemeClr val="bg1"/>
                  </a:solidFill>
                  <a:cs typeface="Arial" charset="0"/>
                </a:rPr>
                <a:t>2.0% in 2008, and 4.2% in 2009, the First 3-Year Decline Since 1930</a:t>
              </a:r>
              <a:r>
                <a:rPr lang="en-US" sz="1200" b="1" dirty="0">
                  <a:solidFill>
                    <a:schemeClr val="bg1"/>
                  </a:solidFill>
                  <a:latin typeface="Arial"/>
                  <a:cs typeface="Arial"/>
                </a:rPr>
                <a:t>–</a:t>
              </a:r>
              <a:r>
                <a:rPr lang="en-US" sz="1200" b="1" dirty="0">
                  <a:solidFill>
                    <a:schemeClr val="bg1"/>
                  </a:solidFill>
                  <a:cs typeface="Arial" charset="0"/>
                </a:rPr>
                <a:t>33.</a:t>
              </a:r>
            </a:p>
          </p:txBody>
        </p:sp>
      </p:grpSp>
      <p:grpSp>
        <p:nvGrpSpPr>
          <p:cNvPr id="3" name="Group 2"/>
          <p:cNvGrpSpPr/>
          <p:nvPr/>
        </p:nvGrpSpPr>
        <p:grpSpPr>
          <a:xfrm>
            <a:off x="7072351" y="2929595"/>
            <a:ext cx="1239672" cy="1193491"/>
            <a:chOff x="7346202" y="3233590"/>
            <a:chExt cx="1239672" cy="1193491"/>
          </a:xfrm>
        </p:grpSpPr>
        <p:cxnSp>
          <p:nvCxnSpPr>
            <p:cNvPr id="28" name="Straight Arrow Connector 27"/>
            <p:cNvCxnSpPr/>
            <p:nvPr/>
          </p:nvCxnSpPr>
          <p:spPr bwMode="gray">
            <a:xfrm rot="5400000">
              <a:off x="8213232" y="4152249"/>
              <a:ext cx="549664" cy="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9" name="PPTShape_1"/>
            <p:cNvSpPr>
              <a:spLocks noChangeArrowheads="1"/>
            </p:cNvSpPr>
            <p:nvPr/>
          </p:nvSpPr>
          <p:spPr bwMode="gray">
            <a:xfrm>
              <a:off x="7346202" y="3233590"/>
              <a:ext cx="1239672" cy="1028365"/>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fr-FR" sz="1200" b="1" dirty="0">
                  <a:solidFill>
                    <a:schemeClr val="bg1"/>
                  </a:solidFill>
                  <a:cs typeface="Arial" charset="0"/>
                </a:rPr>
                <a:t>2016: 2.6%</a:t>
              </a:r>
            </a:p>
            <a:p>
              <a:pPr algn="ctr" eaLnBrk="0" fontAlgn="base" hangingPunct="0">
                <a:lnSpc>
                  <a:spcPct val="90000"/>
                </a:lnSpc>
                <a:spcAft>
                  <a:spcPct val="0"/>
                </a:spcAft>
                <a:buClr>
                  <a:srgbClr val="FFFFFF"/>
                </a:buClr>
                <a:buFont typeface="Wingdings" pitchFamily="2" charset="2"/>
                <a:buNone/>
              </a:pPr>
              <a:r>
                <a:rPr lang="fr-FR" sz="1200" b="1" dirty="0">
                  <a:solidFill>
                    <a:schemeClr val="bg1"/>
                  </a:solidFill>
                  <a:cs typeface="Arial" charset="0"/>
                </a:rPr>
                <a:t>2015: 3.4%</a:t>
              </a:r>
            </a:p>
            <a:p>
              <a:pPr algn="ctr" eaLnBrk="0" fontAlgn="base" hangingPunct="0">
                <a:lnSpc>
                  <a:spcPct val="90000"/>
                </a:lnSpc>
                <a:spcAft>
                  <a:spcPct val="0"/>
                </a:spcAft>
                <a:buClr>
                  <a:srgbClr val="FFFFFF"/>
                </a:buClr>
                <a:buFont typeface="Wingdings" pitchFamily="2" charset="2"/>
                <a:buNone/>
              </a:pPr>
              <a:r>
                <a:rPr lang="fr-FR" sz="1200" b="1" dirty="0">
                  <a:solidFill>
                    <a:schemeClr val="bg1"/>
                  </a:solidFill>
                  <a:cs typeface="Arial" charset="0"/>
                </a:rPr>
                <a:t>2014: 4.1%</a:t>
              </a:r>
            </a:p>
            <a:p>
              <a:pPr algn="ctr" eaLnBrk="0" fontAlgn="base" hangingPunct="0">
                <a:lnSpc>
                  <a:spcPct val="90000"/>
                </a:lnSpc>
                <a:spcAft>
                  <a:spcPct val="0"/>
                </a:spcAft>
                <a:buClr>
                  <a:srgbClr val="FFFFFF"/>
                </a:buClr>
                <a:buFont typeface="Wingdings" pitchFamily="2" charset="2"/>
                <a:buNone/>
              </a:pPr>
              <a:r>
                <a:rPr lang="fr-FR" sz="1200" b="1" dirty="0">
                  <a:solidFill>
                    <a:schemeClr val="bg1"/>
                  </a:solidFill>
                  <a:cs typeface="Arial" charset="0"/>
                </a:rPr>
                <a:t>2013: 4.4%</a:t>
              </a:r>
            </a:p>
            <a:p>
              <a:pPr algn="ctr" eaLnBrk="0" fontAlgn="base" hangingPunct="0">
                <a:lnSpc>
                  <a:spcPct val="90000"/>
                </a:lnSpc>
                <a:spcAft>
                  <a:spcPct val="0"/>
                </a:spcAft>
                <a:buClr>
                  <a:srgbClr val="FFFFFF"/>
                </a:buClr>
                <a:buFont typeface="Wingdings" pitchFamily="2" charset="2"/>
                <a:buNone/>
              </a:pPr>
              <a:r>
                <a:rPr lang="fr-FR" sz="1200" b="1" dirty="0">
                  <a:solidFill>
                    <a:schemeClr val="bg1"/>
                  </a:solidFill>
                  <a:cs typeface="Arial" charset="0"/>
                </a:rPr>
                <a:t>2012: 4.2%</a:t>
              </a:r>
            </a:p>
          </p:txBody>
        </p:sp>
      </p:grpSp>
      <p:sp>
        <p:nvSpPr>
          <p:cNvPr id="30" name="Text Placeholder 4"/>
          <p:cNvSpPr txBox="1">
            <a:spLocks/>
          </p:cNvSpPr>
          <p:nvPr/>
        </p:nvSpPr>
        <p:spPr bwMode="gray">
          <a:xfrm>
            <a:off x="4403562" y="2797791"/>
            <a:ext cx="1463040" cy="858194"/>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40" tIns="0" rIns="0"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pPr>
            <a:r>
              <a:rPr lang="en-US" sz="1400" u="sng" dirty="0"/>
              <a:t>Outlook</a:t>
            </a:r>
          </a:p>
          <a:p>
            <a:pPr>
              <a:lnSpc>
                <a:spcPct val="100000"/>
              </a:lnSpc>
            </a:pPr>
            <a:r>
              <a:rPr lang="en-US" sz="1400" dirty="0"/>
              <a:t>2016F: 4.0%</a:t>
            </a:r>
          </a:p>
          <a:p>
            <a:pPr>
              <a:lnSpc>
                <a:spcPct val="100000"/>
              </a:lnSpc>
            </a:pPr>
            <a:r>
              <a:rPr lang="en-US" sz="1400" dirty="0"/>
              <a:t>2017F: 3.8%</a:t>
            </a:r>
          </a:p>
        </p:txBody>
      </p:sp>
      <p:sp>
        <p:nvSpPr>
          <p:cNvPr id="31" name="TextBox 30"/>
          <p:cNvSpPr txBox="1"/>
          <p:nvPr/>
        </p:nvSpPr>
        <p:spPr>
          <a:xfrm>
            <a:off x="1667212" y="1526785"/>
            <a:ext cx="1067060" cy="235106"/>
          </a:xfrm>
          <a:prstGeom prst="rect">
            <a:avLst/>
          </a:prstGeom>
          <a:noFill/>
        </p:spPr>
        <p:txBody>
          <a:bodyPr wrap="square" rtlCol="0">
            <a:noAutofit/>
          </a:bodyPr>
          <a:lstStyle/>
          <a:p>
            <a:pPr algn="ctr">
              <a:lnSpc>
                <a:spcPct val="90000"/>
              </a:lnSpc>
              <a:spcBef>
                <a:spcPts val="1200"/>
              </a:spcBef>
              <a:buClr>
                <a:srgbClr val="337DBE"/>
              </a:buClr>
              <a:buSzPct val="77000"/>
            </a:pPr>
            <a:r>
              <a:rPr lang="en-US" sz="1400" b="1" dirty="0"/>
              <a:t>1975</a:t>
            </a:r>
            <a:r>
              <a:rPr lang="en-US" sz="1400" b="1" dirty="0">
                <a:latin typeface="Arial"/>
                <a:cs typeface="Arial"/>
              </a:rPr>
              <a:t>–</a:t>
            </a:r>
            <a:r>
              <a:rPr lang="en-US" sz="1400" b="1" dirty="0"/>
              <a:t>78</a:t>
            </a:r>
          </a:p>
        </p:txBody>
      </p:sp>
      <p:sp>
        <p:nvSpPr>
          <p:cNvPr id="34" name="TextBox 33"/>
          <p:cNvSpPr txBox="1"/>
          <p:nvPr/>
        </p:nvSpPr>
        <p:spPr>
          <a:xfrm>
            <a:off x="3159252" y="1526785"/>
            <a:ext cx="1067060" cy="235106"/>
          </a:xfrm>
          <a:prstGeom prst="rect">
            <a:avLst/>
          </a:prstGeom>
          <a:noFill/>
        </p:spPr>
        <p:txBody>
          <a:bodyPr wrap="square" rtlCol="0">
            <a:noAutofit/>
          </a:bodyPr>
          <a:lstStyle/>
          <a:p>
            <a:pPr algn="ctr">
              <a:lnSpc>
                <a:spcPct val="90000"/>
              </a:lnSpc>
              <a:spcBef>
                <a:spcPts val="1200"/>
              </a:spcBef>
              <a:buClr>
                <a:srgbClr val="337DBE"/>
              </a:buClr>
              <a:buSzPct val="77000"/>
            </a:pPr>
            <a:r>
              <a:rPr lang="en-US" sz="1400" b="1" dirty="0"/>
              <a:t>1984</a:t>
            </a:r>
            <a:r>
              <a:rPr lang="en-US" sz="1400" b="1" dirty="0">
                <a:latin typeface="Arial"/>
                <a:cs typeface="Arial"/>
              </a:rPr>
              <a:t>–</a:t>
            </a:r>
            <a:r>
              <a:rPr lang="en-US" sz="1400" b="1" dirty="0"/>
              <a:t>87</a:t>
            </a:r>
          </a:p>
        </p:txBody>
      </p:sp>
      <p:sp>
        <p:nvSpPr>
          <p:cNvPr id="36" name="TextBox 35"/>
          <p:cNvSpPr txBox="1"/>
          <p:nvPr/>
        </p:nvSpPr>
        <p:spPr>
          <a:xfrm>
            <a:off x="5888385" y="1526785"/>
            <a:ext cx="1026714" cy="235106"/>
          </a:xfrm>
          <a:prstGeom prst="rect">
            <a:avLst/>
          </a:prstGeom>
          <a:noFill/>
        </p:spPr>
        <p:txBody>
          <a:bodyPr wrap="square" rtlCol="0">
            <a:noAutofit/>
          </a:bodyPr>
          <a:lstStyle/>
          <a:p>
            <a:pPr algn="ctr">
              <a:lnSpc>
                <a:spcPct val="90000"/>
              </a:lnSpc>
              <a:spcBef>
                <a:spcPts val="1200"/>
              </a:spcBef>
              <a:buClr>
                <a:srgbClr val="337DBE"/>
              </a:buClr>
              <a:buSzPct val="77000"/>
            </a:pPr>
            <a:r>
              <a:rPr lang="en-US" sz="1400" b="1" dirty="0"/>
              <a:t>2000</a:t>
            </a:r>
            <a:r>
              <a:rPr lang="en-US" sz="1400" b="1" dirty="0">
                <a:latin typeface="Arial"/>
                <a:cs typeface="Arial"/>
              </a:rPr>
              <a:t>–</a:t>
            </a:r>
            <a:r>
              <a:rPr lang="en-US" sz="1400" b="1" dirty="0"/>
              <a:t>03</a:t>
            </a:r>
          </a:p>
        </p:txBody>
      </p:sp>
    </p:spTree>
    <p:custDataLst>
      <p:tags r:id="rId1"/>
    </p:custDataLst>
    <p:extLst>
      <p:ext uri="{BB962C8B-B14F-4D97-AF65-F5344CB8AC3E}">
        <p14:creationId xmlns:p14="http://schemas.microsoft.com/office/powerpoint/2010/main" val="3453366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3"/>
          <p:cNvGraphicFramePr>
            <a:graphicFrameLocks/>
          </p:cNvGraphicFramePr>
          <p:nvPr>
            <p:extLst/>
          </p:nvPr>
        </p:nvGraphicFramePr>
        <p:xfrm>
          <a:off x="274320" y="1464171"/>
          <a:ext cx="8595360" cy="3784104"/>
        </p:xfrm>
        <a:graphic>
          <a:graphicData uri="http://schemas.openxmlformats.org/drawingml/2006/chart">
            <c:chart xmlns:c="http://schemas.openxmlformats.org/drawingml/2006/chart" xmlns:r="http://schemas.openxmlformats.org/officeDocument/2006/relationships" r:id="rId4"/>
          </a:graphicData>
        </a:graphic>
      </p:graphicFrame>
      <p:sp>
        <p:nvSpPr>
          <p:cNvPr id="58371" name="Rectangle 2"/>
          <p:cNvSpPr>
            <a:spLocks noGrp="1" noChangeArrowheads="1"/>
          </p:cNvSpPr>
          <p:nvPr>
            <p:ph type="title"/>
          </p:nvPr>
        </p:nvSpPr>
        <p:spPr/>
        <p:txBody>
          <a:bodyPr/>
          <a:lstStyle/>
          <a:p>
            <a:r>
              <a:rPr lang="en-US" dirty="0"/>
              <a:t>U.S. Real GDP Growth,* Quarterly</a:t>
            </a:r>
          </a:p>
        </p:txBody>
      </p:sp>
      <p:sp>
        <p:nvSpPr>
          <p:cNvPr id="6" name="Text Placeholder 5"/>
          <p:cNvSpPr>
            <a:spLocks noGrp="1"/>
          </p:cNvSpPr>
          <p:nvPr>
            <p:ph type="body" sz="quarter" idx="16"/>
          </p:nvPr>
        </p:nvSpPr>
        <p:spPr/>
        <p:txBody>
          <a:bodyPr/>
          <a:lstStyle/>
          <a:p>
            <a:r>
              <a:rPr lang="en-US" dirty="0"/>
              <a:t>*Estimates/Forecasts (gold bars) from Blue Chip Economic Indicators.</a:t>
            </a:r>
          </a:p>
          <a:p>
            <a:r>
              <a:rPr lang="en-US" dirty="0"/>
              <a:t>Sources: U.S. Department of Commerce, Blue Chip Economic Indicators 8/10; Insurance Information Institute.</a:t>
            </a:r>
          </a:p>
        </p:txBody>
      </p:sp>
      <p:sp>
        <p:nvSpPr>
          <p:cNvPr id="13" name="Text Placeholder 4"/>
          <p:cNvSpPr txBox="1">
            <a:spLocks/>
          </p:cNvSpPr>
          <p:nvPr/>
        </p:nvSpPr>
        <p:spPr bwMode="gray">
          <a:xfrm>
            <a:off x="478971" y="532582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Demand for Insurance Should Increase Slowly in 2016 as </a:t>
            </a:r>
            <a:br>
              <a:rPr lang="en-US" sz="1800" dirty="0"/>
            </a:br>
            <a:r>
              <a:rPr lang="en-US" sz="1800" dirty="0"/>
              <a:t>GDP Growth Continues at a Steady, Albeit Moderate Pace </a:t>
            </a:r>
            <a:br>
              <a:rPr lang="en-US" sz="1800" dirty="0"/>
            </a:br>
            <a:r>
              <a:rPr lang="en-US" sz="1800" dirty="0"/>
              <a:t>and Gradually Benefits the Economy Broadly</a:t>
            </a:r>
          </a:p>
        </p:txBody>
      </p:sp>
      <p:sp>
        <p:nvSpPr>
          <p:cNvPr id="19" name="Rectangle 7"/>
          <p:cNvSpPr>
            <a:spLocks noChangeArrowheads="1"/>
          </p:cNvSpPr>
          <p:nvPr/>
        </p:nvSpPr>
        <p:spPr bwMode="grayWhite">
          <a:xfrm>
            <a:off x="1017361" y="2809875"/>
            <a:ext cx="1123622" cy="2143125"/>
          </a:xfrm>
          <a:prstGeom prst="rect">
            <a:avLst/>
          </a:prstGeom>
          <a:noFill/>
          <a:ln w="25400">
            <a:solidFill>
              <a:schemeClr val="folHlink"/>
            </a:solidFill>
            <a:miter lim="800000"/>
            <a:headEnd/>
            <a:tailEnd/>
          </a:ln>
        </p:spPr>
        <p:txBody>
          <a:bodyPr wrap="none" anchor="ctr"/>
          <a:lstStyle/>
          <a:p>
            <a:endParaRPr lang="en-US" dirty="0"/>
          </a:p>
        </p:txBody>
      </p:sp>
      <p:grpSp>
        <p:nvGrpSpPr>
          <p:cNvPr id="58368" name="Group 58367"/>
          <p:cNvGrpSpPr/>
          <p:nvPr/>
        </p:nvGrpSpPr>
        <p:grpSpPr>
          <a:xfrm>
            <a:off x="1842507" y="4270281"/>
            <a:ext cx="2574431" cy="629232"/>
            <a:chOff x="3563965" y="3269315"/>
            <a:chExt cx="2361743" cy="629232"/>
          </a:xfrm>
        </p:grpSpPr>
        <p:sp>
          <p:nvSpPr>
            <p:cNvPr id="12" name="PPTShape_1"/>
            <p:cNvSpPr>
              <a:spLocks noChangeArrowheads="1"/>
            </p:cNvSpPr>
            <p:nvPr/>
          </p:nvSpPr>
          <p:spPr bwMode="gray">
            <a:xfrm>
              <a:off x="3864556" y="3269315"/>
              <a:ext cx="2061152" cy="629232"/>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The Q4:2008 Decline was the Steepest Since the Q1:1982 Drop of 6.8%.</a:t>
              </a:r>
            </a:p>
          </p:txBody>
        </p:sp>
        <p:cxnSp>
          <p:nvCxnSpPr>
            <p:cNvPr id="7" name="Elbow Connector 6"/>
            <p:cNvCxnSpPr/>
            <p:nvPr/>
          </p:nvCxnSpPr>
          <p:spPr>
            <a:xfrm flipH="1">
              <a:off x="3563965" y="3500134"/>
              <a:ext cx="601179" cy="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8369" name="Group 58368"/>
          <p:cNvGrpSpPr/>
          <p:nvPr/>
        </p:nvGrpSpPr>
        <p:grpSpPr>
          <a:xfrm>
            <a:off x="3258106" y="3302514"/>
            <a:ext cx="4037324" cy="821768"/>
            <a:chOff x="3692392" y="3590925"/>
            <a:chExt cx="4037324" cy="821768"/>
          </a:xfrm>
        </p:grpSpPr>
        <p:cxnSp>
          <p:nvCxnSpPr>
            <p:cNvPr id="23" name="Straight Arrow Connector 22"/>
            <p:cNvCxnSpPr/>
            <p:nvPr/>
          </p:nvCxnSpPr>
          <p:spPr>
            <a:xfrm flipV="1">
              <a:off x="6076064" y="3590925"/>
              <a:ext cx="0" cy="2438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30" name="PPTShape_1"/>
            <p:cNvSpPr>
              <a:spLocks noChangeArrowheads="1"/>
            </p:cNvSpPr>
            <p:nvPr/>
          </p:nvSpPr>
          <p:spPr bwMode="gray">
            <a:xfrm>
              <a:off x="3692392" y="3834746"/>
              <a:ext cx="4037324" cy="577947"/>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For Some (Currently Unknown) Reason, in the </a:t>
              </a:r>
              <a:br>
                <a:rPr lang="en-US" sz="1200" b="1" dirty="0">
                  <a:solidFill>
                    <a:schemeClr val="bg1"/>
                  </a:solidFill>
                  <a:cs typeface="Arial" charset="0"/>
                </a:rPr>
              </a:br>
              <a:r>
                <a:rPr lang="en-US" sz="1200" b="1" dirty="0">
                  <a:solidFill>
                    <a:schemeClr val="bg1"/>
                  </a:solidFill>
                  <a:cs typeface="Arial" charset="0"/>
                </a:rPr>
                <a:t>Post-recession Period, Frequently Q1 has Been a Weak Quarter</a:t>
              </a:r>
            </a:p>
          </p:txBody>
        </p:sp>
      </p:grpSp>
      <p:sp>
        <p:nvSpPr>
          <p:cNvPr id="26" name="PPTShape_1"/>
          <p:cNvSpPr>
            <a:spLocks noChangeArrowheads="1"/>
          </p:cNvSpPr>
          <p:nvPr/>
        </p:nvSpPr>
        <p:spPr bwMode="gray">
          <a:xfrm>
            <a:off x="1046545" y="1213799"/>
            <a:ext cx="1666819" cy="500743"/>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Recession Began in Dec. 2007 and Ended in June 2009</a:t>
            </a:r>
          </a:p>
        </p:txBody>
      </p:sp>
      <p:cxnSp>
        <p:nvCxnSpPr>
          <p:cNvPr id="14" name="Straight Arrow Connector 13"/>
          <p:cNvCxnSpPr/>
          <p:nvPr/>
        </p:nvCxnSpPr>
        <p:spPr>
          <a:xfrm flipV="1">
            <a:off x="6377338" y="3009988"/>
            <a:ext cx="0" cy="58505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360410" y="3009988"/>
            <a:ext cx="0" cy="58505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097909" y="3009988"/>
            <a:ext cx="0" cy="58505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271773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2" name="Rectangle 2"/>
          <p:cNvSpPr>
            <a:spLocks noGrp="1" noChangeArrowheads="1"/>
          </p:cNvSpPr>
          <p:nvPr>
            <p:ph type="title"/>
          </p:nvPr>
        </p:nvSpPr>
        <p:spPr/>
        <p:txBody>
          <a:bodyPr lIns="92075" tIns="46038" rIns="92075" bIns="46038" anchor="b"/>
          <a:lstStyle/>
          <a:p>
            <a:r>
              <a:rPr lang="en-US" dirty="0"/>
              <a:t>Direct Premiums Written: Total P/C</a:t>
            </a:r>
            <a:br>
              <a:rPr lang="en-US" dirty="0"/>
            </a:br>
            <a:r>
              <a:rPr lang="en-US" dirty="0"/>
              <a:t>Percent Change by State, 2007-2014</a:t>
            </a:r>
          </a:p>
        </p:txBody>
      </p:sp>
      <p:sp>
        <p:nvSpPr>
          <p:cNvPr id="2" name="Text Placeholder 1"/>
          <p:cNvSpPr>
            <a:spLocks noGrp="1"/>
          </p:cNvSpPr>
          <p:nvPr>
            <p:ph type="body" sz="quarter" idx="15"/>
          </p:nvPr>
        </p:nvSpPr>
        <p:spPr/>
        <p:txBody>
          <a:bodyPr/>
          <a:lstStyle/>
          <a:p>
            <a:r>
              <a:rPr lang="en-US" dirty="0"/>
              <a:t>Top 25 States</a:t>
            </a:r>
          </a:p>
        </p:txBody>
      </p:sp>
      <p:sp>
        <p:nvSpPr>
          <p:cNvPr id="3" name="Text Placeholder 2"/>
          <p:cNvSpPr>
            <a:spLocks noGrp="1"/>
          </p:cNvSpPr>
          <p:nvPr>
            <p:ph type="body" sz="quarter" idx="16"/>
          </p:nvPr>
        </p:nvSpPr>
        <p:spPr>
          <a:xfrm>
            <a:off x="1133856" y="6300604"/>
            <a:ext cx="7680960" cy="415018"/>
          </a:xfrm>
        </p:spPr>
        <p:txBody>
          <a:bodyPr/>
          <a:lstStyle/>
          <a:p>
            <a:r>
              <a:rPr lang="fr-FR" dirty="0"/>
              <a:t>Sources:  NAIC data, </a:t>
            </a:r>
            <a:r>
              <a:rPr lang="fr-FR" dirty="0" err="1"/>
              <a:t>sourced</a:t>
            </a:r>
            <a:r>
              <a:rPr lang="fr-FR" dirty="0"/>
              <a:t> </a:t>
            </a:r>
            <a:r>
              <a:rPr lang="fr-FR" dirty="0" err="1"/>
              <a:t>from</a:t>
            </a:r>
            <a:r>
              <a:rPr lang="fr-FR" dirty="0"/>
              <a:t> S&amp;P Global </a:t>
            </a:r>
            <a:r>
              <a:rPr lang="fr-FR" dirty="0" err="1"/>
              <a:t>Market</a:t>
            </a:r>
            <a:r>
              <a:rPr lang="fr-FR" dirty="0"/>
              <a:t> Intelligence; Insurance Information Institute.</a:t>
            </a:r>
          </a:p>
        </p:txBody>
      </p:sp>
      <p:graphicFrame>
        <p:nvGraphicFramePr>
          <p:cNvPr id="12" name="Object 3"/>
          <p:cNvGraphicFramePr>
            <a:graphicFrameLocks/>
          </p:cNvGraphicFramePr>
          <p:nvPr>
            <p:extLst/>
          </p:nvPr>
        </p:nvGraphicFramePr>
        <p:xfrm>
          <a:off x="396875" y="1569383"/>
          <a:ext cx="8350250" cy="444245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txBox="1">
            <a:spLocks/>
          </p:cNvSpPr>
          <p:nvPr/>
        </p:nvSpPr>
        <p:spPr bwMode="gray">
          <a:xfrm>
            <a:off x="5465928" y="1960606"/>
            <a:ext cx="3102473" cy="600501"/>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40" tIns="0" rIns="0"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pPr>
            <a:r>
              <a:rPr lang="en-US" sz="1400" u="sng" dirty="0"/>
              <a:t>Growth Benchmarks: Total P/C</a:t>
            </a:r>
          </a:p>
          <a:p>
            <a:pPr>
              <a:lnSpc>
                <a:spcPct val="100000"/>
              </a:lnSpc>
            </a:pPr>
            <a:r>
              <a:rPr lang="en-US" sz="1400" dirty="0"/>
              <a:t>U.S.: 13.0%</a:t>
            </a:r>
          </a:p>
        </p:txBody>
      </p:sp>
      <p:grpSp>
        <p:nvGrpSpPr>
          <p:cNvPr id="4" name="Group 3"/>
          <p:cNvGrpSpPr/>
          <p:nvPr/>
        </p:nvGrpSpPr>
        <p:grpSpPr>
          <a:xfrm>
            <a:off x="1563976" y="1960606"/>
            <a:ext cx="2732228" cy="951037"/>
            <a:chOff x="1525876" y="1960606"/>
            <a:chExt cx="2732228" cy="951037"/>
          </a:xfrm>
        </p:grpSpPr>
        <p:cxnSp>
          <p:nvCxnSpPr>
            <p:cNvPr id="15" name="Straight Arrow Connector 14"/>
            <p:cNvCxnSpPr/>
            <p:nvPr/>
          </p:nvCxnSpPr>
          <p:spPr bwMode="gray">
            <a:xfrm rot="10800000">
              <a:off x="1525876" y="2201091"/>
              <a:ext cx="549664" cy="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4" name="PPTShape_1"/>
            <p:cNvSpPr>
              <a:spLocks noChangeArrowheads="1"/>
            </p:cNvSpPr>
            <p:nvPr/>
          </p:nvSpPr>
          <p:spPr bwMode="gray">
            <a:xfrm>
              <a:off x="1694200" y="1960606"/>
              <a:ext cx="2563904" cy="951037"/>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North Dakota was the Country’s Growth Leader Over the Past </a:t>
              </a:r>
              <a:br>
                <a:rPr lang="en-US" sz="1200" b="1" dirty="0">
                  <a:solidFill>
                    <a:schemeClr val="bg1"/>
                  </a:solidFill>
                  <a:cs typeface="Arial" charset="0"/>
                </a:rPr>
              </a:br>
              <a:r>
                <a:rPr lang="en-US" sz="1200" b="1" dirty="0">
                  <a:solidFill>
                    <a:schemeClr val="bg1"/>
                  </a:solidFill>
                  <a:cs typeface="Arial" charset="0"/>
                </a:rPr>
                <a:t>7 Years With Premiums Written Expanding by 70.7%, Fueled by the State’s Energy Boom.</a:t>
              </a:r>
            </a:p>
          </p:txBody>
        </p:sp>
      </p:grpSp>
    </p:spTree>
    <p:custDataLst>
      <p:tags r:id="rId1"/>
    </p:custDataLst>
    <p:extLst>
      <p:ext uri="{BB962C8B-B14F-4D97-AF65-F5344CB8AC3E}">
        <p14:creationId xmlns:p14="http://schemas.microsoft.com/office/powerpoint/2010/main" val="3627876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p:txBody>
          <a:bodyPr/>
          <a:lstStyle/>
          <a:p>
            <a:r>
              <a:rPr lang="en-US"/>
              <a:t>Direct Premiums Written: Total P/C</a:t>
            </a:r>
            <a:br>
              <a:rPr lang="en-US"/>
            </a:br>
            <a:r>
              <a:rPr lang="en-US"/>
              <a:t>Percent Change by State, 2007-2014</a:t>
            </a:r>
            <a:endParaRPr lang="en-US" dirty="0"/>
          </a:p>
        </p:txBody>
      </p:sp>
      <p:sp>
        <p:nvSpPr>
          <p:cNvPr id="2" name="Text Placeholder 1"/>
          <p:cNvSpPr>
            <a:spLocks noGrp="1"/>
          </p:cNvSpPr>
          <p:nvPr>
            <p:ph type="body" sz="quarter" idx="15"/>
          </p:nvPr>
        </p:nvSpPr>
        <p:spPr/>
        <p:txBody>
          <a:bodyPr/>
          <a:lstStyle/>
          <a:p>
            <a:r>
              <a:rPr lang="en-US"/>
              <a:t>Bottom 25 States</a:t>
            </a:r>
            <a:endParaRPr lang="en-US" dirty="0"/>
          </a:p>
        </p:txBody>
      </p:sp>
      <p:sp>
        <p:nvSpPr>
          <p:cNvPr id="3" name="Text Placeholder 2"/>
          <p:cNvSpPr>
            <a:spLocks noGrp="1"/>
          </p:cNvSpPr>
          <p:nvPr>
            <p:ph type="body" sz="quarter" idx="16"/>
          </p:nvPr>
        </p:nvSpPr>
        <p:spPr>
          <a:xfrm>
            <a:off x="1133856" y="6300604"/>
            <a:ext cx="7680960" cy="415018"/>
          </a:xfrm>
        </p:spPr>
        <p:txBody>
          <a:bodyPr/>
          <a:lstStyle/>
          <a:p>
            <a:r>
              <a:rPr lang="fr-FR" dirty="0"/>
              <a:t>Sources:  NAIC data, </a:t>
            </a:r>
            <a:r>
              <a:rPr lang="fr-FR" dirty="0" err="1"/>
              <a:t>sourced</a:t>
            </a:r>
            <a:r>
              <a:rPr lang="fr-FR" dirty="0"/>
              <a:t> </a:t>
            </a:r>
            <a:r>
              <a:rPr lang="fr-FR" dirty="0" err="1"/>
              <a:t>from</a:t>
            </a:r>
            <a:r>
              <a:rPr lang="fr-FR" dirty="0"/>
              <a:t> S&amp;P Global Market Intelligence; </a:t>
            </a:r>
            <a:r>
              <a:rPr lang="fr-FR" dirty="0" err="1"/>
              <a:t>Insurance</a:t>
            </a:r>
            <a:r>
              <a:rPr lang="fr-FR" dirty="0"/>
              <a:t> Information Institute.</a:t>
            </a:r>
          </a:p>
        </p:txBody>
      </p:sp>
      <p:graphicFrame>
        <p:nvGraphicFramePr>
          <p:cNvPr id="11" name="Object 3"/>
          <p:cNvGraphicFramePr>
            <a:graphicFrameLocks/>
          </p:cNvGraphicFramePr>
          <p:nvPr>
            <p:extLst/>
          </p:nvPr>
        </p:nvGraphicFramePr>
        <p:xfrm>
          <a:off x="396875" y="1569383"/>
          <a:ext cx="8350250" cy="4442456"/>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5117758" y="4491572"/>
            <a:ext cx="2838736" cy="483037"/>
            <a:chOff x="5117758" y="4491572"/>
            <a:chExt cx="2838736" cy="483037"/>
          </a:xfrm>
        </p:grpSpPr>
        <p:cxnSp>
          <p:nvCxnSpPr>
            <p:cNvPr id="13" name="Straight Arrow Connector 12"/>
            <p:cNvCxnSpPr/>
            <p:nvPr/>
          </p:nvCxnSpPr>
          <p:spPr bwMode="gray">
            <a:xfrm rot="10800000" flipH="1">
              <a:off x="7406830" y="4733090"/>
              <a:ext cx="549664" cy="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4" name="PPTShape_1"/>
            <p:cNvSpPr>
              <a:spLocks noChangeArrowheads="1"/>
            </p:cNvSpPr>
            <p:nvPr/>
          </p:nvSpPr>
          <p:spPr bwMode="gray">
            <a:xfrm>
              <a:off x="5117758" y="4491572"/>
              <a:ext cx="2563904" cy="483037"/>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Growth was Negative in 4 States and DC Between 2007 and 2014.</a:t>
              </a:r>
            </a:p>
          </p:txBody>
        </p:sp>
      </p:grpSp>
    </p:spTree>
    <p:custDataLst>
      <p:tags r:id="rId1"/>
    </p:custDataLst>
    <p:extLst>
      <p:ext uri="{BB962C8B-B14F-4D97-AF65-F5344CB8AC3E}">
        <p14:creationId xmlns:p14="http://schemas.microsoft.com/office/powerpoint/2010/main" val="3629481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8" name="Object 4"/>
          <p:cNvGraphicFramePr>
            <a:graphicFrameLocks noChangeAspect="1"/>
          </p:cNvGraphicFramePr>
          <p:nvPr>
            <p:extLst>
              <p:ext uri="{D42A27DB-BD31-4B8C-83A1-F6EECF244321}">
                <p14:modId xmlns:p14="http://schemas.microsoft.com/office/powerpoint/2010/main" val="918721384"/>
              </p:ext>
            </p:extLst>
          </p:nvPr>
        </p:nvGraphicFramePr>
        <p:xfrm>
          <a:off x="392226" y="1887118"/>
          <a:ext cx="8526889" cy="4033110"/>
        </p:xfrm>
        <a:graphic>
          <a:graphicData uri="http://schemas.openxmlformats.org/drawingml/2006/chart">
            <c:chart xmlns:c="http://schemas.openxmlformats.org/drawingml/2006/chart" xmlns:r="http://schemas.openxmlformats.org/officeDocument/2006/relationships" r:id="rId4"/>
          </a:graphicData>
        </a:graphic>
      </p:graphicFrame>
      <p:sp>
        <p:nvSpPr>
          <p:cNvPr id="16408" name="Rectangle 7"/>
          <p:cNvSpPr>
            <a:spLocks noChangeArrowheads="1"/>
          </p:cNvSpPr>
          <p:nvPr/>
        </p:nvSpPr>
        <p:spPr bwMode="black">
          <a:xfrm>
            <a:off x="420977" y="2189098"/>
            <a:ext cx="1609146"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pPr>
            <a:r>
              <a:rPr lang="en-US" sz="1200" dirty="0"/>
              <a:t>Reserve Change</a:t>
            </a:r>
          </a:p>
        </p:txBody>
      </p:sp>
      <p:sp>
        <p:nvSpPr>
          <p:cNvPr id="6" name="Title 5"/>
          <p:cNvSpPr>
            <a:spLocks noGrp="1"/>
          </p:cNvSpPr>
          <p:nvPr>
            <p:ph type="title"/>
          </p:nvPr>
        </p:nvSpPr>
        <p:spPr/>
        <p:txBody>
          <a:bodyPr/>
          <a:lstStyle/>
          <a:p>
            <a:r>
              <a:rPr lang="en-US"/>
              <a:t>P/C Insurance Loss Reserve Development, </a:t>
            </a:r>
            <a:br>
              <a:rPr lang="en-US"/>
            </a:br>
            <a:r>
              <a:rPr lang="en-US"/>
              <a:t>1992-2017E*</a:t>
            </a:r>
            <a:endParaRPr lang="en-US" dirty="0"/>
          </a:p>
        </p:txBody>
      </p:sp>
      <p:sp>
        <p:nvSpPr>
          <p:cNvPr id="9" name="Text Placeholder 8"/>
          <p:cNvSpPr>
            <a:spLocks noGrp="1"/>
          </p:cNvSpPr>
          <p:nvPr>
            <p:ph type="body" sz="quarter" idx="16"/>
          </p:nvPr>
        </p:nvSpPr>
        <p:spPr>
          <a:xfrm>
            <a:off x="1133856" y="6300604"/>
            <a:ext cx="7680960" cy="415018"/>
          </a:xfrm>
        </p:spPr>
        <p:txBody>
          <a:bodyPr/>
          <a:lstStyle/>
          <a:p>
            <a:endParaRPr lang="en-US" dirty="0"/>
          </a:p>
          <a:p>
            <a:r>
              <a:rPr lang="en-US" dirty="0"/>
              <a:t>Sources:  A.M. Best; Barclays research for estimates.</a:t>
            </a:r>
          </a:p>
        </p:txBody>
      </p:sp>
      <p:sp>
        <p:nvSpPr>
          <p:cNvPr id="7" name="Text Placeholder 4"/>
          <p:cNvSpPr txBox="1">
            <a:spLocks/>
          </p:cNvSpPr>
          <p:nvPr/>
        </p:nvSpPr>
        <p:spPr bwMode="gray">
          <a:xfrm>
            <a:off x="4059936" y="1258319"/>
            <a:ext cx="4644327" cy="64350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Reserve Releases Are Expected to Taper Off Slowly, But They Will Continue to Benefit the Bottom Line and Combined Ratio Through at Least 2017</a:t>
            </a:r>
          </a:p>
        </p:txBody>
      </p:sp>
      <p:grpSp>
        <p:nvGrpSpPr>
          <p:cNvPr id="11" name="Group 10"/>
          <p:cNvGrpSpPr/>
          <p:nvPr/>
        </p:nvGrpSpPr>
        <p:grpSpPr>
          <a:xfrm>
            <a:off x="3472672" y="4568260"/>
            <a:ext cx="1281952" cy="629580"/>
            <a:chOff x="5117758" y="4345029"/>
            <a:chExt cx="1281952" cy="629580"/>
          </a:xfrm>
        </p:grpSpPr>
        <p:cxnSp>
          <p:nvCxnSpPr>
            <p:cNvPr id="12" name="Straight Arrow Connector 11"/>
            <p:cNvCxnSpPr/>
            <p:nvPr/>
          </p:nvCxnSpPr>
          <p:spPr bwMode="gray">
            <a:xfrm rot="5400000" flipH="1">
              <a:off x="5776510" y="4619861"/>
              <a:ext cx="549664" cy="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PPTShape_1"/>
            <p:cNvSpPr>
              <a:spLocks noChangeArrowheads="1"/>
            </p:cNvSpPr>
            <p:nvPr/>
          </p:nvSpPr>
          <p:spPr bwMode="gray">
            <a:xfrm>
              <a:off x="5117758" y="4491572"/>
              <a:ext cx="1281952" cy="483037"/>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Strengthening</a:t>
              </a:r>
            </a:p>
          </p:txBody>
        </p:sp>
      </p:grpSp>
      <p:grpSp>
        <p:nvGrpSpPr>
          <p:cNvPr id="3" name="Group 2"/>
          <p:cNvGrpSpPr/>
          <p:nvPr/>
        </p:nvGrpSpPr>
        <p:grpSpPr>
          <a:xfrm>
            <a:off x="6290659" y="3448841"/>
            <a:ext cx="1281952" cy="674573"/>
            <a:chOff x="5929360" y="3056691"/>
            <a:chExt cx="1281952" cy="674573"/>
          </a:xfrm>
        </p:grpSpPr>
        <p:cxnSp>
          <p:nvCxnSpPr>
            <p:cNvPr id="15" name="Straight Arrow Connector 14"/>
            <p:cNvCxnSpPr/>
            <p:nvPr/>
          </p:nvCxnSpPr>
          <p:spPr bwMode="gray">
            <a:xfrm rot="16200000" flipH="1" flipV="1">
              <a:off x="6295504" y="3456432"/>
              <a:ext cx="549664" cy="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6" name="PPTShape_1"/>
            <p:cNvSpPr>
              <a:spLocks noChangeArrowheads="1"/>
            </p:cNvSpPr>
            <p:nvPr/>
          </p:nvSpPr>
          <p:spPr bwMode="gray">
            <a:xfrm>
              <a:off x="5929360" y="3056691"/>
              <a:ext cx="1281952" cy="483037"/>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Releases</a:t>
              </a:r>
            </a:p>
          </p:txBody>
        </p:sp>
      </p:grpSp>
    </p:spTree>
    <p:custDataLst>
      <p:tags r:id="rId1"/>
    </p:custDataLst>
    <p:extLst>
      <p:ext uri="{BB962C8B-B14F-4D97-AF65-F5344CB8AC3E}">
        <p14:creationId xmlns:p14="http://schemas.microsoft.com/office/powerpoint/2010/main" val="24103603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0"/>
          <p:cNvGraphicFramePr>
            <a:graphicFrameLocks/>
          </p:cNvGraphicFramePr>
          <p:nvPr>
            <p:extLst>
              <p:ext uri="{D42A27DB-BD31-4B8C-83A1-F6EECF244321}">
                <p14:modId xmlns:p14="http://schemas.microsoft.com/office/powerpoint/2010/main" val="130863320"/>
              </p:ext>
            </p:extLst>
          </p:nvPr>
        </p:nvGraphicFramePr>
        <p:xfrm>
          <a:off x="357189" y="1884363"/>
          <a:ext cx="8453437" cy="4079240"/>
        </p:xfrm>
        <a:graphic>
          <a:graphicData uri="http://schemas.openxmlformats.org/drawingml/2006/table">
            <a:tbl>
              <a:tblPr firstRow="1">
                <a:tableStyleId>{5C22544A-7EE6-4342-B048-85BDC9FD1C3A}</a:tableStyleId>
              </a:tblPr>
              <a:tblGrid>
                <a:gridCol w="2081211">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3"/>
                    </a:ext>
                  </a:extLst>
                </a:gridCol>
                <a:gridCol w="4314826">
                  <a:extLst>
                    <a:ext uri="{9D8B030D-6E8A-4147-A177-3AD203B41FA5}">
                      <a16:colId xmlns:a16="http://schemas.microsoft.com/office/drawing/2014/main" val="1370590605"/>
                    </a:ext>
                  </a:extLst>
                </a:gridCol>
              </a:tblGrid>
              <a:tr h="370840">
                <a:tc>
                  <a:txBody>
                    <a:bodyPr/>
                    <a:lstStyle/>
                    <a:p>
                      <a:pPr>
                        <a:lnSpc>
                          <a:spcPct val="90000"/>
                        </a:lnSpc>
                      </a:pPr>
                      <a:r>
                        <a:rPr lang="en-US" dirty="0">
                          <a:solidFill>
                            <a:schemeClr val="bg1"/>
                          </a:solidFill>
                          <a:latin typeface="+mj-lt"/>
                        </a:rPr>
                        <a:t>LOB</a:t>
                      </a: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2016</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2015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 </a:t>
                      </a:r>
                      <a:r>
                        <a:rPr lang="en-US" dirty="0" err="1">
                          <a:solidFill>
                            <a:schemeClr val="bg1"/>
                          </a:solidFill>
                          <a:latin typeface="+mj-lt"/>
                        </a:rPr>
                        <a:t>Chg</a:t>
                      </a:r>
                      <a:r>
                        <a:rPr lang="en-US" dirty="0">
                          <a:solidFill>
                            <a:schemeClr val="bg1"/>
                          </a:solidFill>
                          <a:latin typeface="+mj-lt"/>
                        </a:rPr>
                        <a:t> From Year Earlier</a:t>
                      </a: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nSpc>
                          <a:spcPct val="90000"/>
                        </a:lnSpc>
                      </a:pPr>
                      <a:r>
                        <a:rPr lang="en-US" sz="1600" dirty="0">
                          <a:solidFill>
                            <a:schemeClr val="tx1"/>
                          </a:solidFill>
                        </a:rPr>
                        <a:t>Personal Auto </a:t>
                      </a:r>
                      <a:r>
                        <a:rPr lang="en-US" sz="1600" dirty="0" err="1">
                          <a:solidFill>
                            <a:schemeClr val="tx1"/>
                          </a:solidFill>
                        </a:rPr>
                        <a:t>Liab</a:t>
                      </a: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62.5</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59.1</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nSpc>
                          <a:spcPct val="90000"/>
                        </a:lnSpc>
                      </a:pPr>
                      <a:r>
                        <a:rPr lang="en-US" sz="1600" dirty="0">
                          <a:solidFill>
                            <a:schemeClr val="tx1"/>
                          </a:solidFill>
                        </a:rPr>
                        <a:t>Homeowners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46.4</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45.3</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nSpc>
                          <a:spcPct val="90000"/>
                        </a:lnSpc>
                      </a:pPr>
                      <a:r>
                        <a:rPr lang="en-US" sz="1600" dirty="0" err="1">
                          <a:solidFill>
                            <a:schemeClr val="tx1"/>
                          </a:solidFill>
                        </a:rPr>
                        <a:t>PhysDam</a:t>
                      </a:r>
                      <a:r>
                        <a:rPr lang="en-US" sz="1600" dirty="0">
                          <a:solidFill>
                            <a:schemeClr val="tx1"/>
                          </a:solidFill>
                        </a:rPr>
                        <a:t> (PA, 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46.4</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43.4</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00619381"/>
                  </a:ext>
                </a:extLst>
              </a:tr>
              <a:tr h="370840">
                <a:tc>
                  <a:txBody>
                    <a:bodyPr/>
                    <a:lstStyle/>
                    <a:p>
                      <a:pPr>
                        <a:lnSpc>
                          <a:spcPct val="90000"/>
                        </a:lnSpc>
                      </a:pPr>
                      <a:r>
                        <a:rPr lang="en-US" sz="1600" dirty="0">
                          <a:solidFill>
                            <a:schemeClr val="tx1"/>
                          </a:solidFill>
                        </a:rPr>
                        <a:t>GL (</a:t>
                      </a:r>
                      <a:r>
                        <a:rPr lang="en-US" sz="1600" dirty="0" err="1">
                          <a:solidFill>
                            <a:schemeClr val="tx1"/>
                          </a:solidFill>
                        </a:rPr>
                        <a:t>incl</a:t>
                      </a:r>
                      <a:r>
                        <a:rPr lang="en-US" sz="1600" dirty="0">
                          <a:solidFill>
                            <a:schemeClr val="tx1"/>
                          </a:solidFill>
                        </a:rPr>
                        <a:t> Products)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32.9</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32.1</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nSpc>
                          <a:spcPct val="90000"/>
                        </a:lnSpc>
                      </a:pPr>
                      <a:r>
                        <a:rPr lang="en-US" sz="1600" dirty="0">
                          <a:solidFill>
                            <a:schemeClr val="tx1"/>
                          </a:solidFill>
                        </a:rPr>
                        <a:t>WC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29.5</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28.8</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nSpc>
                          <a:spcPct val="90000"/>
                        </a:lnSpc>
                      </a:pPr>
                      <a:r>
                        <a:rPr lang="en-US" sz="1600" b="0" dirty="0">
                          <a:solidFill>
                            <a:schemeClr val="tx1"/>
                          </a:solidFill>
                        </a:rPr>
                        <a:t>Fire &amp; Allied Lines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17.3</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18.3</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nSpc>
                          <a:spcPct val="90000"/>
                        </a:lnSpc>
                      </a:pPr>
                      <a:r>
                        <a:rPr lang="en-US" sz="1600" dirty="0">
                          <a:solidFill>
                            <a:schemeClr val="tx1"/>
                          </a:solidFill>
                        </a:rPr>
                        <a:t>CMP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20.2</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20.1</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nSpc>
                          <a:spcPct val="90000"/>
                        </a:lnSpc>
                      </a:pPr>
                      <a:r>
                        <a:rPr lang="en-US" sz="1600" dirty="0" err="1">
                          <a:solidFill>
                            <a:schemeClr val="tx1"/>
                          </a:solidFill>
                        </a:rPr>
                        <a:t>Comm</a:t>
                      </a:r>
                      <a:r>
                        <a:rPr lang="en-US" sz="1600" dirty="0">
                          <a:solidFill>
                            <a:schemeClr val="tx1"/>
                          </a:solidFill>
                        </a:rPr>
                        <a:t> Auto </a:t>
                      </a:r>
                      <a:r>
                        <a:rPr lang="en-US" sz="1600" dirty="0" err="1">
                          <a:solidFill>
                            <a:schemeClr val="tx1"/>
                          </a:solidFill>
                        </a:rPr>
                        <a:t>Liab</a:t>
                      </a: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12.8</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12.3</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6717735"/>
                  </a:ext>
                </a:extLst>
              </a:tr>
              <a:tr h="370840">
                <a:tc>
                  <a:txBody>
                    <a:bodyPr/>
                    <a:lstStyle/>
                    <a:p>
                      <a:pPr>
                        <a:lnSpc>
                          <a:spcPct val="90000"/>
                        </a:lnSpc>
                      </a:pPr>
                      <a:r>
                        <a:rPr lang="en-US" sz="1600" dirty="0">
                          <a:solidFill>
                            <a:schemeClr val="tx1"/>
                          </a:solidFill>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32.9</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32.4</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81481379"/>
                  </a:ext>
                </a:extLst>
              </a:tr>
              <a:tr h="370840">
                <a:tc>
                  <a:txBody>
                    <a:bodyPr/>
                    <a:lstStyle/>
                    <a:p>
                      <a:pPr>
                        <a:lnSpc>
                          <a:spcPct val="90000"/>
                        </a:lnSpc>
                      </a:pPr>
                      <a:r>
                        <a:rPr lang="en-US" sz="1600" b="1" dirty="0">
                          <a:solidFill>
                            <a:schemeClr val="bg1"/>
                          </a:solidFil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r">
                        <a:lnSpc>
                          <a:spcPct val="90000"/>
                        </a:lnSpc>
                      </a:pPr>
                      <a:r>
                        <a:rPr lang="en-US" sz="1600" b="1" dirty="0">
                          <a:solidFill>
                            <a:schemeClr val="bg1"/>
                          </a:solidFill>
                        </a:rPr>
                        <a:t>300.9</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r">
                        <a:lnSpc>
                          <a:spcPct val="90000"/>
                        </a:lnSpc>
                      </a:pPr>
                      <a:r>
                        <a:rPr lang="en-US" sz="1600" b="1" dirty="0">
                          <a:solidFill>
                            <a:schemeClr val="bg1"/>
                          </a:solidFill>
                        </a:rPr>
                        <a:t>291.8</a:t>
                      </a: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r">
                        <a:lnSpc>
                          <a:spcPct val="90000"/>
                        </a:lnSpc>
                      </a:pPr>
                      <a:endParaRPr lang="en-US" sz="1600" b="1" dirty="0">
                        <a:solidFill>
                          <a:schemeClr val="bg1"/>
                        </a:solidFill>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7"/>
                  </a:ext>
                </a:extLst>
              </a:tr>
            </a:tbl>
          </a:graphicData>
        </a:graphic>
      </p:graphicFrame>
      <p:graphicFrame>
        <p:nvGraphicFramePr>
          <p:cNvPr id="12" name="Content Placeholder 12"/>
          <p:cNvGraphicFramePr>
            <a:graphicFrameLocks/>
          </p:cNvGraphicFramePr>
          <p:nvPr>
            <p:extLst>
              <p:ext uri="{D42A27DB-BD31-4B8C-83A1-F6EECF244321}">
                <p14:modId xmlns:p14="http://schemas.microsoft.com/office/powerpoint/2010/main" val="2642936679"/>
              </p:ext>
            </p:extLst>
          </p:nvPr>
        </p:nvGraphicFramePr>
        <p:xfrm>
          <a:off x="4659249" y="2114551"/>
          <a:ext cx="4151376" cy="399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p:txBody>
          <a:bodyPr/>
          <a:lstStyle/>
          <a:p>
            <a:r>
              <a:rPr lang="en-US" dirty="0"/>
              <a:t>P/C Direct Written Premium by Line</a:t>
            </a:r>
          </a:p>
        </p:txBody>
      </p:sp>
      <p:sp>
        <p:nvSpPr>
          <p:cNvPr id="6" name="Text Placeholder 5"/>
          <p:cNvSpPr>
            <a:spLocks noGrp="1"/>
          </p:cNvSpPr>
          <p:nvPr>
            <p:ph type="body" sz="quarter" idx="15"/>
          </p:nvPr>
        </p:nvSpPr>
        <p:spPr/>
        <p:txBody>
          <a:bodyPr/>
          <a:lstStyle/>
          <a:p>
            <a:r>
              <a:rPr lang="en-US" dirty="0"/>
              <a:t>(Billions of Dollars)</a:t>
            </a:r>
          </a:p>
        </p:txBody>
      </p:sp>
      <p:sp>
        <p:nvSpPr>
          <p:cNvPr id="7" name="Text Placeholder 6"/>
          <p:cNvSpPr>
            <a:spLocks noGrp="1"/>
          </p:cNvSpPr>
          <p:nvPr>
            <p:ph type="body" sz="quarter" idx="16"/>
          </p:nvPr>
        </p:nvSpPr>
        <p:spPr>
          <a:xfrm>
            <a:off x="1133856" y="6300604"/>
            <a:ext cx="7680960" cy="415018"/>
          </a:xfrm>
        </p:spPr>
        <p:txBody>
          <a:bodyPr/>
          <a:lstStyle/>
          <a:p>
            <a:r>
              <a:rPr lang="en-US" dirty="0"/>
              <a:t>Through Q2</a:t>
            </a:r>
          </a:p>
          <a:p>
            <a:r>
              <a:rPr lang="en-US" dirty="0"/>
              <a:t>Sources: NAIC data from S&amp;P Global Intelligence, Insurance Information Institute.</a:t>
            </a:r>
          </a:p>
        </p:txBody>
      </p:sp>
    </p:spTree>
    <p:custDataLst>
      <p:tags r:id="rId1"/>
    </p:custDataLst>
    <p:extLst>
      <p:ext uri="{BB962C8B-B14F-4D97-AF65-F5344CB8AC3E}">
        <p14:creationId xmlns:p14="http://schemas.microsoft.com/office/powerpoint/2010/main" val="859551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7" name="Group 46"/>
          <p:cNvGrpSpPr/>
          <p:nvPr/>
        </p:nvGrpSpPr>
        <p:grpSpPr>
          <a:xfrm>
            <a:off x="3071630" y="2322543"/>
            <a:ext cx="1780392" cy="2426065"/>
            <a:chOff x="3505983" y="2400491"/>
            <a:chExt cx="1780392" cy="2426065"/>
          </a:xfrm>
        </p:grpSpPr>
        <p:grpSp>
          <p:nvGrpSpPr>
            <p:cNvPr id="48" name="Group 47"/>
            <p:cNvGrpSpPr/>
            <p:nvPr/>
          </p:nvGrpSpPr>
          <p:grpSpPr>
            <a:xfrm>
              <a:off x="4029075" y="3162300"/>
              <a:ext cx="1080148" cy="1664256"/>
              <a:chOff x="4029075" y="3162300"/>
              <a:chExt cx="1080148" cy="1664256"/>
            </a:xfrm>
          </p:grpSpPr>
          <p:cxnSp>
            <p:nvCxnSpPr>
              <p:cNvPr id="50" name="Straight Arrow Connector 49"/>
              <p:cNvCxnSpPr/>
              <p:nvPr/>
            </p:nvCxnSpPr>
            <p:spPr bwMode="gray">
              <a:xfrm>
                <a:off x="4029075" y="3162300"/>
                <a:ext cx="40018" cy="1664256"/>
              </a:xfrm>
              <a:prstGeom prst="straightConnector1">
                <a:avLst/>
              </a:prstGeom>
              <a:ln w="28575">
                <a:solidFill>
                  <a:schemeClr val="accent4"/>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gray">
              <a:xfrm>
                <a:off x="5105400" y="3162300"/>
                <a:ext cx="3823" cy="1375289"/>
              </a:xfrm>
              <a:prstGeom prst="straightConnector1">
                <a:avLst/>
              </a:prstGeom>
              <a:ln w="28575">
                <a:solidFill>
                  <a:schemeClr val="accent4"/>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49" name="AutoShape 8"/>
            <p:cNvSpPr>
              <a:spLocks noChangeArrowheads="1"/>
            </p:cNvSpPr>
            <p:nvPr/>
          </p:nvSpPr>
          <p:spPr bwMode="gray">
            <a:xfrm>
              <a:off x="3505983" y="2400491"/>
              <a:ext cx="1780392" cy="795528"/>
            </a:xfrm>
            <a:prstGeom prst="rect">
              <a:avLst/>
            </a:prstGeom>
            <a:solidFill>
              <a:schemeClr val="accent4"/>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Relatively Low CAT Losses, Reserve Releases</a:t>
              </a:r>
            </a:p>
          </p:txBody>
        </p:sp>
      </p:grpSp>
      <p:sp>
        <p:nvSpPr>
          <p:cNvPr id="37894" name="Rectangle 2"/>
          <p:cNvSpPr>
            <a:spLocks noGrp="1" noChangeArrowheads="1"/>
          </p:cNvSpPr>
          <p:nvPr>
            <p:ph type="title"/>
          </p:nvPr>
        </p:nvSpPr>
        <p:spPr/>
        <p:txBody>
          <a:bodyPr/>
          <a:lstStyle/>
          <a:p>
            <a:r>
              <a:rPr lang="en-US" dirty="0"/>
              <a:t>P/C Insurance Industry </a:t>
            </a:r>
            <a:br>
              <a:rPr lang="en-US" dirty="0"/>
            </a:br>
            <a:r>
              <a:rPr lang="en-US" dirty="0"/>
              <a:t>Combined Ratio, 2001-2016:Q2*</a:t>
            </a:r>
          </a:p>
        </p:txBody>
      </p:sp>
      <p:sp>
        <p:nvSpPr>
          <p:cNvPr id="8" name="Text Placeholder 7"/>
          <p:cNvSpPr>
            <a:spLocks noGrp="1"/>
          </p:cNvSpPr>
          <p:nvPr>
            <p:ph type="body" sz="quarter" idx="16"/>
          </p:nvPr>
        </p:nvSpPr>
        <p:spPr/>
        <p:txBody>
          <a:bodyPr/>
          <a:lstStyle/>
          <a:p>
            <a:r>
              <a:rPr lang="en-US" dirty="0"/>
              <a:t>*Excludes Mortgage &amp; Financial Guaranty insurers 2008-2014. </a:t>
            </a:r>
            <a:br>
              <a:rPr lang="en-US" dirty="0"/>
            </a:br>
            <a:r>
              <a:rPr lang="en-US" dirty="0"/>
              <a:t>Including M&amp;FG, 2008=105.1, 2009=100.7, 2010=102.4, 2011=108.1; 2012:=103.2; 2013: = 96.1; 2014: = 97.0.                              </a:t>
            </a:r>
          </a:p>
          <a:p>
            <a:r>
              <a:rPr lang="en-US" dirty="0"/>
              <a:t>Sources: A.M. Best; ISO, a Verisk Analytics company; 2010-2014 is from A.M. Best P&amp;C Review and Preview, February 16, 2016; 2015 from I.I.I/PCI/ISO; 2016 Estimate from I.I.I. based on S&amp;P Global Market Intelligence data.</a:t>
            </a:r>
          </a:p>
        </p:txBody>
      </p:sp>
      <p:graphicFrame>
        <p:nvGraphicFramePr>
          <p:cNvPr id="25" name="Object 4"/>
          <p:cNvGraphicFramePr>
            <a:graphicFrameLocks noChangeAspect="1"/>
          </p:cNvGraphicFramePr>
          <p:nvPr>
            <p:extLst>
              <p:ext uri="{D42A27DB-BD31-4B8C-83A1-F6EECF244321}">
                <p14:modId xmlns:p14="http://schemas.microsoft.com/office/powerpoint/2010/main" val="2365379680"/>
              </p:ext>
            </p:extLst>
          </p:nvPr>
        </p:nvGraphicFramePr>
        <p:xfrm>
          <a:off x="334169" y="2448623"/>
          <a:ext cx="8475663" cy="3513138"/>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p:cNvGrpSpPr/>
          <p:nvPr/>
        </p:nvGrpSpPr>
        <p:grpSpPr>
          <a:xfrm>
            <a:off x="671224" y="1838324"/>
            <a:ext cx="1893887" cy="1766721"/>
            <a:chOff x="458788" y="1838324"/>
            <a:chExt cx="1893887" cy="1497258"/>
          </a:xfrm>
        </p:grpSpPr>
        <p:sp>
          <p:nvSpPr>
            <p:cNvPr id="27" name="AutoShape 7"/>
            <p:cNvSpPr>
              <a:spLocks noChangeArrowheads="1"/>
            </p:cNvSpPr>
            <p:nvPr/>
          </p:nvSpPr>
          <p:spPr bwMode="gray">
            <a:xfrm>
              <a:off x="458788" y="1838324"/>
              <a:ext cx="1893887" cy="797439"/>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As Recently as 2002, Insurers Paid Out Nearly $1.08 for Every $1 in Earned Premium.</a:t>
              </a:r>
            </a:p>
          </p:txBody>
        </p:sp>
        <p:cxnSp>
          <p:nvCxnSpPr>
            <p:cNvPr id="28" name="Straight Arrow Connector 27"/>
            <p:cNvCxnSpPr/>
            <p:nvPr/>
          </p:nvCxnSpPr>
          <p:spPr bwMode="gray">
            <a:xfrm>
              <a:off x="776176" y="2595418"/>
              <a:ext cx="14040" cy="740164"/>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624822" y="2968782"/>
            <a:ext cx="1157788" cy="1317907"/>
            <a:chOff x="1430866" y="2968782"/>
            <a:chExt cx="1157788" cy="1317907"/>
          </a:xfrm>
        </p:grpSpPr>
        <p:sp>
          <p:nvSpPr>
            <p:cNvPr id="30" name="AutoShape 5"/>
            <p:cNvSpPr>
              <a:spLocks noChangeArrowheads="1"/>
            </p:cNvSpPr>
            <p:nvPr/>
          </p:nvSpPr>
          <p:spPr bwMode="gray">
            <a:xfrm>
              <a:off x="1430866" y="2968782"/>
              <a:ext cx="1157788" cy="79552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Heavy Use of Reinsurance Lowered Net Losses.</a:t>
              </a:r>
            </a:p>
          </p:txBody>
        </p:sp>
        <p:cxnSp>
          <p:nvCxnSpPr>
            <p:cNvPr id="31" name="Straight Arrow Connector 30"/>
            <p:cNvCxnSpPr/>
            <p:nvPr/>
          </p:nvCxnSpPr>
          <p:spPr bwMode="gray">
            <a:xfrm>
              <a:off x="2494396" y="3394225"/>
              <a:ext cx="0" cy="892464"/>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823592" y="3653736"/>
            <a:ext cx="1030597" cy="1443426"/>
            <a:chOff x="2950852" y="3276791"/>
            <a:chExt cx="1030597" cy="1443426"/>
          </a:xfrm>
        </p:grpSpPr>
        <p:cxnSp>
          <p:nvCxnSpPr>
            <p:cNvPr id="34" name="Straight Arrow Connector 33"/>
            <p:cNvCxnSpPr/>
            <p:nvPr/>
          </p:nvCxnSpPr>
          <p:spPr bwMode="gray">
            <a:xfrm>
              <a:off x="3317561" y="4023109"/>
              <a:ext cx="0" cy="697108"/>
            </a:xfrm>
            <a:prstGeom prst="straightConnector1">
              <a:avLst/>
            </a:prstGeom>
            <a:ln w="28575">
              <a:solidFill>
                <a:srgbClr val="C00000"/>
              </a:solidFill>
              <a:tailEnd type="oval" w="med" len="med"/>
            </a:ln>
          </p:spPr>
          <p:style>
            <a:lnRef idx="1">
              <a:schemeClr val="accent1"/>
            </a:lnRef>
            <a:fillRef idx="0">
              <a:schemeClr val="accent1"/>
            </a:fillRef>
            <a:effectRef idx="0">
              <a:schemeClr val="accent1"/>
            </a:effectRef>
            <a:fontRef idx="minor">
              <a:schemeClr val="tx1"/>
            </a:fontRef>
          </p:style>
        </p:cxnSp>
        <p:sp>
          <p:nvSpPr>
            <p:cNvPr id="33" name="AutoShape 6"/>
            <p:cNvSpPr>
              <a:spLocks noChangeArrowheads="1"/>
            </p:cNvSpPr>
            <p:nvPr/>
          </p:nvSpPr>
          <p:spPr bwMode="gray">
            <a:xfrm>
              <a:off x="2950852" y="3276791"/>
              <a:ext cx="1030597" cy="795528"/>
            </a:xfrm>
            <a:prstGeom prst="rect">
              <a:avLst/>
            </a:prstGeom>
            <a:solidFill>
              <a:srgbClr val="C00000"/>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Best Combined Ratio Since 1949 (87.6)</a:t>
              </a:r>
            </a:p>
          </p:txBody>
        </p:sp>
      </p:grpSp>
      <p:grpSp>
        <p:nvGrpSpPr>
          <p:cNvPr id="35" name="Group 34"/>
          <p:cNvGrpSpPr/>
          <p:nvPr/>
        </p:nvGrpSpPr>
        <p:grpSpPr>
          <a:xfrm>
            <a:off x="3881645" y="3267838"/>
            <a:ext cx="950976" cy="1017529"/>
            <a:chOff x="4093603" y="3276791"/>
            <a:chExt cx="950976" cy="1017529"/>
          </a:xfrm>
        </p:grpSpPr>
        <p:sp>
          <p:nvSpPr>
            <p:cNvPr id="36" name="PPTShape_2"/>
            <p:cNvSpPr>
              <a:spLocks noChangeArrowheads="1"/>
            </p:cNvSpPr>
            <p:nvPr/>
          </p:nvSpPr>
          <p:spPr bwMode="gray">
            <a:xfrm>
              <a:off x="4093603" y="3276791"/>
              <a:ext cx="950976" cy="795528"/>
            </a:xfrm>
            <a:prstGeom prst="rect">
              <a:avLst/>
            </a:prstGeom>
            <a:solidFill>
              <a:schemeClr val="accent1">
                <a:lumMod val="60000"/>
                <a:lumOff val="40000"/>
              </a:schemeClr>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Cyclical Deteriora-tion</a:t>
              </a:r>
            </a:p>
          </p:txBody>
        </p:sp>
        <p:cxnSp>
          <p:nvCxnSpPr>
            <p:cNvPr id="37" name="Straight Arrow Connector 36"/>
            <p:cNvCxnSpPr/>
            <p:nvPr/>
          </p:nvCxnSpPr>
          <p:spPr bwMode="gray">
            <a:xfrm>
              <a:off x="4431931" y="4060453"/>
              <a:ext cx="0" cy="233867"/>
            </a:xfrm>
            <a:prstGeom prst="straightConnector1">
              <a:avLst/>
            </a:prstGeom>
            <a:ln w="28575">
              <a:solidFill>
                <a:schemeClr val="accent1">
                  <a:lumMod val="60000"/>
                  <a:lumOff val="4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671220" y="1430403"/>
            <a:ext cx="1636020" cy="2333907"/>
            <a:chOff x="6212580" y="1508506"/>
            <a:chExt cx="1636020" cy="2333907"/>
          </a:xfrm>
        </p:grpSpPr>
        <p:sp>
          <p:nvSpPr>
            <p:cNvPr id="39" name="PPTShape_1"/>
            <p:cNvSpPr>
              <a:spLocks noChangeArrowheads="1"/>
            </p:cNvSpPr>
            <p:nvPr/>
          </p:nvSpPr>
          <p:spPr bwMode="gray">
            <a:xfrm>
              <a:off x="6212580" y="1508506"/>
              <a:ext cx="1636020" cy="795528"/>
            </a:xfrm>
            <a:prstGeom prst="rect">
              <a:avLst/>
            </a:prstGeom>
            <a:solidFill>
              <a:schemeClr val="accent5">
                <a:lumMod val="50000"/>
              </a:schemeClr>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Higher CAT Losses, Shrinking Reserve Releases, Toll of Soft Market</a:t>
              </a:r>
            </a:p>
          </p:txBody>
        </p:sp>
        <p:cxnSp>
          <p:nvCxnSpPr>
            <p:cNvPr id="40" name="Straight Arrow Connector 39"/>
            <p:cNvCxnSpPr/>
            <p:nvPr/>
          </p:nvCxnSpPr>
          <p:spPr bwMode="gray">
            <a:xfrm>
              <a:off x="6343650" y="2295525"/>
              <a:ext cx="4150" cy="1546888"/>
            </a:xfrm>
            <a:prstGeom prst="straightConnector1">
              <a:avLst/>
            </a:prstGeom>
            <a:ln w="28575">
              <a:solidFill>
                <a:schemeClr val="accent5">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242939" y="2317688"/>
            <a:ext cx="915740" cy="1744189"/>
            <a:chOff x="6709327" y="2871863"/>
            <a:chExt cx="915740" cy="1744189"/>
          </a:xfrm>
        </p:grpSpPr>
        <p:sp>
          <p:nvSpPr>
            <p:cNvPr id="42" name="PPTShape_3"/>
            <p:cNvSpPr>
              <a:spLocks noChangeArrowheads="1"/>
            </p:cNvSpPr>
            <p:nvPr/>
          </p:nvSpPr>
          <p:spPr bwMode="gray">
            <a:xfrm>
              <a:off x="6709327" y="2871863"/>
              <a:ext cx="915740" cy="795528"/>
            </a:xfrm>
            <a:prstGeom prst="rect">
              <a:avLst/>
            </a:prstGeom>
            <a:solidFill>
              <a:schemeClr val="tx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Sandy Impacts</a:t>
              </a:r>
            </a:p>
          </p:txBody>
        </p:sp>
        <p:cxnSp>
          <p:nvCxnSpPr>
            <p:cNvPr id="43" name="Straight Arrow Connector 42"/>
            <p:cNvCxnSpPr/>
            <p:nvPr/>
          </p:nvCxnSpPr>
          <p:spPr bwMode="gray">
            <a:xfrm flipH="1">
              <a:off x="6810038" y="3629891"/>
              <a:ext cx="6926" cy="986161"/>
            </a:xfrm>
            <a:prstGeom prst="straightConnector1">
              <a:avLst/>
            </a:prstGeom>
            <a:ln w="28575">
              <a:solidFill>
                <a:schemeClr val="tx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815273" y="3665602"/>
            <a:ext cx="915740" cy="986120"/>
            <a:chOff x="7154414" y="3721550"/>
            <a:chExt cx="915740" cy="986120"/>
          </a:xfrm>
        </p:grpSpPr>
        <p:sp>
          <p:nvSpPr>
            <p:cNvPr id="45" name="PPTShape_4"/>
            <p:cNvSpPr>
              <a:spLocks noChangeArrowheads="1"/>
            </p:cNvSpPr>
            <p:nvPr/>
          </p:nvSpPr>
          <p:spPr bwMode="gray">
            <a:xfrm>
              <a:off x="7154414" y="3721550"/>
              <a:ext cx="915740" cy="795528"/>
            </a:xfrm>
            <a:prstGeom prst="rect">
              <a:avLst/>
            </a:prstGeom>
            <a:solidFill>
              <a:schemeClr val="accent5">
                <a:lumMod val="60000"/>
                <a:lumOff val="40000"/>
              </a:schemeClr>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Lower CAT Losses</a:t>
              </a:r>
            </a:p>
          </p:txBody>
        </p:sp>
        <p:cxnSp>
          <p:nvCxnSpPr>
            <p:cNvPr id="46" name="Straight Arrow Connector 45"/>
            <p:cNvCxnSpPr/>
            <p:nvPr/>
          </p:nvCxnSpPr>
          <p:spPr bwMode="gray">
            <a:xfrm>
              <a:off x="7445490" y="4457491"/>
              <a:ext cx="0" cy="250179"/>
            </a:xfrm>
            <a:prstGeom prst="straightConnector1">
              <a:avLst/>
            </a:prstGeom>
            <a:ln w="28575">
              <a:solidFill>
                <a:schemeClr val="accent5">
                  <a:lumMod val="60000"/>
                  <a:lumOff val="4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4940258" y="2338145"/>
            <a:ext cx="1162050" cy="1867047"/>
            <a:chOff x="5362575" y="2400491"/>
            <a:chExt cx="1162050" cy="1867047"/>
          </a:xfrm>
        </p:grpSpPr>
        <p:sp>
          <p:nvSpPr>
            <p:cNvPr id="53" name="PPTShape_0"/>
            <p:cNvSpPr>
              <a:spLocks noChangeArrowheads="1"/>
            </p:cNvSpPr>
            <p:nvPr/>
          </p:nvSpPr>
          <p:spPr bwMode="gray">
            <a:xfrm>
              <a:off x="5362575" y="2400491"/>
              <a:ext cx="1162050" cy="795528"/>
            </a:xfrm>
            <a:prstGeom prst="rect">
              <a:avLst/>
            </a:prstGeom>
            <a:solidFill>
              <a:schemeClr val="accent5"/>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Avg. CAT Losses, More Reserve Releases</a:t>
              </a:r>
            </a:p>
          </p:txBody>
        </p:sp>
        <p:cxnSp>
          <p:nvCxnSpPr>
            <p:cNvPr id="54" name="Straight Arrow Connector 53"/>
            <p:cNvCxnSpPr/>
            <p:nvPr/>
          </p:nvCxnSpPr>
          <p:spPr bwMode="gray">
            <a:xfrm>
              <a:off x="5629853" y="3190875"/>
              <a:ext cx="4544" cy="1076663"/>
            </a:xfrm>
            <a:prstGeom prst="straightConnector1">
              <a:avLst/>
            </a:prstGeom>
            <a:ln w="28575">
              <a:solidFill>
                <a:schemeClr val="accent5"/>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871919" y="496016"/>
            <a:ext cx="1893887" cy="4030616"/>
            <a:chOff x="458788" y="2117807"/>
            <a:chExt cx="1893887" cy="4030616"/>
          </a:xfrm>
        </p:grpSpPr>
        <p:sp>
          <p:nvSpPr>
            <p:cNvPr id="56" name="AutoShape 7"/>
            <p:cNvSpPr>
              <a:spLocks noChangeArrowheads="1"/>
            </p:cNvSpPr>
            <p:nvPr/>
          </p:nvSpPr>
          <p:spPr bwMode="gray">
            <a:xfrm>
              <a:off x="458788" y="2117807"/>
              <a:ext cx="1893887" cy="797439"/>
            </a:xfrm>
            <a:prstGeom prst="rect">
              <a:avLst/>
            </a:prstGeom>
            <a:solidFill>
              <a:schemeClr val="accent5">
                <a:lumMod val="60000"/>
                <a:lumOff val="40000"/>
              </a:schemeClr>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3 Consecutive Years of U/W Profits; 1</a:t>
              </a:r>
              <a:r>
                <a:rPr lang="en-US" sz="1200" b="1" baseline="30000" dirty="0">
                  <a:solidFill>
                    <a:schemeClr val="bg1"/>
                  </a:solidFill>
                  <a:cs typeface="Arial" charset="0"/>
                </a:rPr>
                <a:t>st</a:t>
              </a:r>
              <a:r>
                <a:rPr lang="en-US" sz="1200" b="1" dirty="0">
                  <a:solidFill>
                    <a:schemeClr val="bg1"/>
                  </a:solidFill>
                  <a:cs typeface="Arial" charset="0"/>
                </a:rPr>
                <a:t> time since 1971-73</a:t>
              </a:r>
            </a:p>
          </p:txBody>
        </p:sp>
        <p:cxnSp>
          <p:nvCxnSpPr>
            <p:cNvPr id="57" name="Straight Arrow Connector 56"/>
            <p:cNvCxnSpPr/>
            <p:nvPr/>
          </p:nvCxnSpPr>
          <p:spPr bwMode="gray">
            <a:xfrm>
              <a:off x="1563574" y="2635763"/>
              <a:ext cx="37207" cy="3512660"/>
            </a:xfrm>
            <a:prstGeom prst="straightConnector1">
              <a:avLst/>
            </a:prstGeom>
            <a:ln w="28575">
              <a:solidFill>
                <a:schemeClr val="accent5">
                  <a:lumMod val="60000"/>
                  <a:lumOff val="4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8019973" y="2338145"/>
            <a:ext cx="915740" cy="2006264"/>
            <a:chOff x="6709327" y="2871863"/>
            <a:chExt cx="915740" cy="2006264"/>
          </a:xfrm>
        </p:grpSpPr>
        <p:sp>
          <p:nvSpPr>
            <p:cNvPr id="59" name="PPTShape_3"/>
            <p:cNvSpPr>
              <a:spLocks noChangeArrowheads="1"/>
            </p:cNvSpPr>
            <p:nvPr/>
          </p:nvSpPr>
          <p:spPr bwMode="gray">
            <a:xfrm>
              <a:off x="6709327" y="2871863"/>
              <a:ext cx="915740" cy="795528"/>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err="1">
                  <a:solidFill>
                    <a:schemeClr val="bg1"/>
                  </a:solidFill>
                  <a:cs typeface="Arial" charset="0"/>
                </a:rPr>
                <a:t>Lotsa</a:t>
              </a:r>
              <a:r>
                <a:rPr lang="en-US" sz="1200" b="1" dirty="0">
                  <a:solidFill>
                    <a:schemeClr val="bg1"/>
                  </a:solidFill>
                  <a:cs typeface="Arial" charset="0"/>
                </a:rPr>
                <a:t> Small CATs, Auto</a:t>
              </a:r>
            </a:p>
          </p:txBody>
        </p:sp>
        <p:cxnSp>
          <p:nvCxnSpPr>
            <p:cNvPr id="60" name="Straight Arrow Connector 59"/>
            <p:cNvCxnSpPr/>
            <p:nvPr/>
          </p:nvCxnSpPr>
          <p:spPr bwMode="gray">
            <a:xfrm>
              <a:off x="7170660" y="3580352"/>
              <a:ext cx="9673" cy="1297775"/>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330956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childTnLst>
                          </p:cTn>
                        </p:par>
                        <p:par>
                          <p:cTn id="16" fill="hold">
                            <p:stCondLst>
                              <p:cond delay="3000"/>
                            </p:stCondLst>
                            <p:childTnLst>
                              <p:par>
                                <p:cTn id="17" presetID="22" presetClass="entr" presetSubtype="4" fill="hold" nodeType="afterEffect">
                                  <p:stCondLst>
                                    <p:cond delay="50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par>
                          <p:cTn id="20" fill="hold">
                            <p:stCondLst>
                              <p:cond delay="4000"/>
                            </p:stCondLst>
                            <p:childTnLst>
                              <p:par>
                                <p:cTn id="21" presetID="22" presetClass="entr" presetSubtype="4" fill="hold" nodeType="afterEffect">
                                  <p:stCondLst>
                                    <p:cond delay="50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par>
                          <p:cTn id="24" fill="hold">
                            <p:stCondLst>
                              <p:cond delay="5000"/>
                            </p:stCondLst>
                            <p:childTnLst>
                              <p:par>
                                <p:cTn id="25" presetID="22" presetClass="entr" presetSubtype="4" fill="hold" nodeType="afterEffect">
                                  <p:stCondLst>
                                    <p:cond delay="50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par>
                          <p:cTn id="28" fill="hold">
                            <p:stCondLst>
                              <p:cond delay="6000"/>
                            </p:stCondLst>
                            <p:childTnLst>
                              <p:par>
                                <p:cTn id="29" presetID="22" presetClass="entr" presetSubtype="4" fill="hold" nodeType="afterEffect">
                                  <p:stCondLst>
                                    <p:cond delay="50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childTnLst>
                          </p:cTn>
                        </p:par>
                        <p:par>
                          <p:cTn id="32" fill="hold">
                            <p:stCondLst>
                              <p:cond delay="7000"/>
                            </p:stCondLst>
                            <p:childTnLst>
                              <p:par>
                                <p:cTn id="33" presetID="22" presetClass="entr" presetSubtype="4" fill="hold" nodeType="afterEffect">
                                  <p:stCondLst>
                                    <p:cond delay="500"/>
                                  </p:stCondLst>
                                  <p:childTnLst>
                                    <p:set>
                                      <p:cBhvr>
                                        <p:cTn id="34" dur="1" fill="hold">
                                          <p:stCondLst>
                                            <p:cond delay="0"/>
                                          </p:stCondLst>
                                        </p:cTn>
                                        <p:tgtEl>
                                          <p:spTgt spid="32"/>
                                        </p:tgtEl>
                                        <p:attrNameLst>
                                          <p:attrName>style.visibility</p:attrName>
                                        </p:attrNameLst>
                                      </p:cBhvr>
                                      <p:to>
                                        <p:strVal val="visible"/>
                                      </p:to>
                                    </p:set>
                                    <p:animEffect transition="in" filter="wipe(down)">
                                      <p:cBhvr>
                                        <p:cTn id="35" dur="500"/>
                                        <p:tgtEl>
                                          <p:spTgt spid="32"/>
                                        </p:tgtEl>
                                      </p:cBhvr>
                                    </p:animEffect>
                                  </p:childTnLst>
                                </p:cTn>
                              </p:par>
                            </p:childTnLst>
                          </p:cTn>
                        </p:par>
                        <p:par>
                          <p:cTn id="36" fill="hold">
                            <p:stCondLst>
                              <p:cond delay="8000"/>
                            </p:stCondLst>
                            <p:childTnLst>
                              <p:par>
                                <p:cTn id="37" presetID="22" presetClass="entr" presetSubtype="4" fill="hold" nodeType="afterEffect">
                                  <p:stCondLst>
                                    <p:cond delay="50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childTnLst>
                          </p:cTn>
                        </p:par>
                        <p:par>
                          <p:cTn id="40" fill="hold">
                            <p:stCondLst>
                              <p:cond delay="9000"/>
                            </p:stCondLst>
                            <p:childTnLst>
                              <p:par>
                                <p:cTn id="41" presetID="22" presetClass="entr" presetSubtype="4" fill="hold" nodeType="afterEffect">
                                  <p:stCondLst>
                                    <p:cond delay="500"/>
                                  </p:stCondLst>
                                  <p:childTnLst>
                                    <p:set>
                                      <p:cBhvr>
                                        <p:cTn id="42" dur="1" fill="hold">
                                          <p:stCondLst>
                                            <p:cond delay="0"/>
                                          </p:stCondLst>
                                        </p:cTn>
                                        <p:tgtEl>
                                          <p:spTgt spid="55"/>
                                        </p:tgtEl>
                                        <p:attrNameLst>
                                          <p:attrName>style.visibility</p:attrName>
                                        </p:attrNameLst>
                                      </p:cBhvr>
                                      <p:to>
                                        <p:strVal val="visible"/>
                                      </p:to>
                                    </p:set>
                                    <p:animEffect transition="in" filter="wipe(down)">
                                      <p:cBhvr>
                                        <p:cTn id="43" dur="500"/>
                                        <p:tgtEl>
                                          <p:spTgt spid="55"/>
                                        </p:tgtEl>
                                      </p:cBhvr>
                                    </p:animEffect>
                                  </p:childTnLst>
                                </p:cTn>
                              </p:par>
                            </p:childTnLst>
                          </p:cTn>
                        </p:par>
                        <p:par>
                          <p:cTn id="44" fill="hold">
                            <p:stCondLst>
                              <p:cond delay="10000"/>
                            </p:stCondLst>
                            <p:childTnLst>
                              <p:par>
                                <p:cTn id="45" presetID="22" presetClass="entr" presetSubtype="4" fill="hold" nodeType="afterEffect">
                                  <p:stCondLst>
                                    <p:cond delay="500"/>
                                  </p:stCondLst>
                                  <p:childTnLst>
                                    <p:set>
                                      <p:cBhvr>
                                        <p:cTn id="46" dur="1" fill="hold">
                                          <p:stCondLst>
                                            <p:cond delay="0"/>
                                          </p:stCondLst>
                                        </p:cTn>
                                        <p:tgtEl>
                                          <p:spTgt spid="58"/>
                                        </p:tgtEl>
                                        <p:attrNameLst>
                                          <p:attrName>style.visibility</p:attrName>
                                        </p:attrNameLst>
                                      </p:cBhvr>
                                      <p:to>
                                        <p:strVal val="visible"/>
                                      </p:to>
                                    </p:set>
                                    <p:animEffect transition="in" filter="wipe(down)">
                                      <p:cBhvr>
                                        <p:cTn id="4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 Direct Incurred Loss Ratio by LOB</a:t>
            </a:r>
          </a:p>
        </p:txBody>
      </p:sp>
      <p:sp>
        <p:nvSpPr>
          <p:cNvPr id="7" name="Text Placeholder 6"/>
          <p:cNvSpPr>
            <a:spLocks noGrp="1"/>
          </p:cNvSpPr>
          <p:nvPr>
            <p:ph type="body" sz="quarter" idx="16"/>
          </p:nvPr>
        </p:nvSpPr>
        <p:spPr/>
        <p:txBody>
          <a:bodyPr/>
          <a:lstStyle/>
          <a:p>
            <a:r>
              <a:rPr lang="en-US" dirty="0"/>
              <a:t>Through Q2</a:t>
            </a:r>
          </a:p>
          <a:p>
            <a:r>
              <a:rPr lang="en-US" dirty="0"/>
              <a:t>Sources: NAIC data from S&amp;P Global Intelligence, Insurance Information Institute.</a:t>
            </a:r>
          </a:p>
        </p:txBody>
      </p:sp>
      <p:graphicFrame>
        <p:nvGraphicFramePr>
          <p:cNvPr id="12" name="Content Placeholder 10"/>
          <p:cNvGraphicFramePr>
            <a:graphicFrameLocks/>
          </p:cNvGraphicFramePr>
          <p:nvPr>
            <p:extLst>
              <p:ext uri="{D42A27DB-BD31-4B8C-83A1-F6EECF244321}">
                <p14:modId xmlns:p14="http://schemas.microsoft.com/office/powerpoint/2010/main" val="119426170"/>
              </p:ext>
            </p:extLst>
          </p:nvPr>
        </p:nvGraphicFramePr>
        <p:xfrm>
          <a:off x="357189" y="1884363"/>
          <a:ext cx="8453437" cy="4079240"/>
        </p:xfrm>
        <a:graphic>
          <a:graphicData uri="http://schemas.openxmlformats.org/drawingml/2006/table">
            <a:tbl>
              <a:tblPr firstRow="1">
                <a:tableStyleId>{5C22544A-7EE6-4342-B048-85BDC9FD1C3A}</a:tableStyleId>
              </a:tblPr>
              <a:tblGrid>
                <a:gridCol w="2081211">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3"/>
                    </a:ext>
                  </a:extLst>
                </a:gridCol>
                <a:gridCol w="4314826">
                  <a:extLst>
                    <a:ext uri="{9D8B030D-6E8A-4147-A177-3AD203B41FA5}">
                      <a16:colId xmlns:a16="http://schemas.microsoft.com/office/drawing/2014/main" val="1370590605"/>
                    </a:ext>
                  </a:extLst>
                </a:gridCol>
              </a:tblGrid>
              <a:tr h="370840">
                <a:tc>
                  <a:txBody>
                    <a:bodyPr/>
                    <a:lstStyle/>
                    <a:p>
                      <a:pPr>
                        <a:lnSpc>
                          <a:spcPct val="90000"/>
                        </a:lnSpc>
                      </a:pPr>
                      <a:r>
                        <a:rPr lang="en-US" dirty="0">
                          <a:solidFill>
                            <a:schemeClr val="bg1"/>
                          </a:solidFill>
                          <a:latin typeface="+mj-lt"/>
                        </a:rPr>
                        <a:t>LOB</a:t>
                      </a: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2016</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a:solidFill>
                            <a:schemeClr val="bg1"/>
                          </a:solidFill>
                          <a:latin typeface="+mj-lt"/>
                        </a:rPr>
                        <a:t>2015</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dirty="0" err="1">
                          <a:solidFill>
                            <a:schemeClr val="bg1"/>
                          </a:solidFill>
                          <a:latin typeface="+mj-lt"/>
                        </a:rPr>
                        <a:t>Chg</a:t>
                      </a:r>
                      <a:r>
                        <a:rPr lang="en-US" dirty="0">
                          <a:solidFill>
                            <a:schemeClr val="bg1"/>
                          </a:solidFill>
                          <a:latin typeface="+mj-lt"/>
                        </a:rPr>
                        <a:t> From Year Earlier</a:t>
                      </a: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nSpc>
                          <a:spcPct val="90000"/>
                        </a:lnSpc>
                      </a:pPr>
                      <a:r>
                        <a:rPr lang="en-US" sz="1600" dirty="0">
                          <a:solidFill>
                            <a:schemeClr val="tx1"/>
                          </a:solidFill>
                        </a:rPr>
                        <a:t>Personal Auto </a:t>
                      </a:r>
                      <a:r>
                        <a:rPr lang="en-US" sz="1600" dirty="0" err="1">
                          <a:solidFill>
                            <a:schemeClr val="tx1"/>
                          </a:solidFill>
                        </a:rPr>
                        <a:t>Liab</a:t>
                      </a: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72</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68</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nSpc>
                          <a:spcPct val="90000"/>
                        </a:lnSpc>
                      </a:pPr>
                      <a:r>
                        <a:rPr lang="en-US" sz="1600" dirty="0">
                          <a:solidFill>
                            <a:schemeClr val="tx1"/>
                          </a:solidFill>
                        </a:rPr>
                        <a:t>Homeowners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56</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55</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nSpc>
                          <a:spcPct val="90000"/>
                        </a:lnSpc>
                      </a:pPr>
                      <a:r>
                        <a:rPr lang="en-US" sz="1600" dirty="0" err="1">
                          <a:solidFill>
                            <a:schemeClr val="tx1"/>
                          </a:solidFill>
                        </a:rPr>
                        <a:t>PhysDam</a:t>
                      </a:r>
                      <a:r>
                        <a:rPr lang="en-US" sz="1600" dirty="0">
                          <a:solidFill>
                            <a:schemeClr val="tx1"/>
                          </a:solidFill>
                        </a:rPr>
                        <a:t> (PA, 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67</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64</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49584209"/>
                  </a:ext>
                </a:extLst>
              </a:tr>
              <a:tr h="370840">
                <a:tc>
                  <a:txBody>
                    <a:bodyPr/>
                    <a:lstStyle/>
                    <a:p>
                      <a:pPr>
                        <a:lnSpc>
                          <a:spcPct val="90000"/>
                        </a:lnSpc>
                      </a:pPr>
                      <a:r>
                        <a:rPr lang="en-US" sz="1600" dirty="0">
                          <a:solidFill>
                            <a:schemeClr val="tx1"/>
                          </a:solidFill>
                        </a:rPr>
                        <a:t>GL (</a:t>
                      </a:r>
                      <a:r>
                        <a:rPr lang="en-US" sz="1600" dirty="0" err="1">
                          <a:solidFill>
                            <a:schemeClr val="tx1"/>
                          </a:solidFill>
                        </a:rPr>
                        <a:t>incl</a:t>
                      </a:r>
                      <a:r>
                        <a:rPr lang="en-US" sz="1600" dirty="0">
                          <a:solidFill>
                            <a:schemeClr val="tx1"/>
                          </a:solidFill>
                        </a:rPr>
                        <a:t> Products)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52</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51</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nSpc>
                          <a:spcPct val="90000"/>
                        </a:lnSpc>
                      </a:pPr>
                      <a:r>
                        <a:rPr lang="en-US" sz="1600" dirty="0">
                          <a:solidFill>
                            <a:schemeClr val="tx1"/>
                          </a:solidFill>
                        </a:rPr>
                        <a:t>WC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54</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59</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nSpc>
                          <a:spcPct val="90000"/>
                        </a:lnSpc>
                      </a:pPr>
                      <a:r>
                        <a:rPr lang="en-US" sz="1600" b="0" dirty="0">
                          <a:solidFill>
                            <a:schemeClr val="tx1"/>
                          </a:solidFill>
                        </a:rPr>
                        <a:t>Fire &amp; Allied Lines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56</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55</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nSpc>
                          <a:spcPct val="90000"/>
                        </a:lnSpc>
                      </a:pPr>
                      <a:r>
                        <a:rPr lang="en-US" sz="1600" dirty="0">
                          <a:solidFill>
                            <a:schemeClr val="tx1"/>
                          </a:solidFill>
                        </a:rPr>
                        <a:t>CMP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51</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48</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nSpc>
                          <a:spcPct val="90000"/>
                        </a:lnSpc>
                      </a:pPr>
                      <a:r>
                        <a:rPr lang="en-US" sz="1600" dirty="0" err="1">
                          <a:solidFill>
                            <a:schemeClr val="tx1"/>
                          </a:solidFill>
                        </a:rPr>
                        <a:t>Comm</a:t>
                      </a:r>
                      <a:r>
                        <a:rPr lang="en-US" sz="1600" dirty="0">
                          <a:solidFill>
                            <a:schemeClr val="tx1"/>
                          </a:solidFill>
                        </a:rPr>
                        <a:t> Auto </a:t>
                      </a:r>
                      <a:r>
                        <a:rPr lang="en-US" sz="1600" dirty="0" err="1">
                          <a:solidFill>
                            <a:schemeClr val="tx1"/>
                          </a:solidFill>
                        </a:rPr>
                        <a:t>Liab</a:t>
                      </a:r>
                      <a:endParaRPr lang="en-US" sz="16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64</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62</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6717735"/>
                  </a:ext>
                </a:extLst>
              </a:tr>
              <a:tr h="370840">
                <a:tc>
                  <a:txBody>
                    <a:bodyPr/>
                    <a:lstStyle/>
                    <a:p>
                      <a:pPr>
                        <a:lnSpc>
                          <a:spcPct val="90000"/>
                        </a:lnSpc>
                      </a:pPr>
                      <a:r>
                        <a:rPr lang="en-US" sz="1600" dirty="0">
                          <a:solidFill>
                            <a:schemeClr val="tx1"/>
                          </a:solidFill>
                        </a:rPr>
                        <a:t>Other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44</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r>
                        <a:rPr lang="en-US" sz="1600" dirty="0">
                          <a:solidFill>
                            <a:schemeClr val="dk1"/>
                          </a:solidFill>
                          <a:latin typeface="Arial" panose="020B0604020202020204" pitchFamily="34" charset="0"/>
                          <a:ea typeface="+mn-ea"/>
                          <a:cs typeface="Arial" panose="020B0604020202020204" pitchFamily="34" charset="0"/>
                        </a:rPr>
                        <a:t>42</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a:endParaRPr lang="en-US" sz="1600" dirty="0">
                        <a:solidFill>
                          <a:schemeClr val="dk1"/>
                        </a:solidFill>
                        <a:latin typeface="Arial" panose="020B0604020202020204" pitchFamily="34" charset="0"/>
                        <a:ea typeface="+mn-ea"/>
                        <a:cs typeface="Arial" panose="020B0604020202020204" pitchFamily="34" charset="0"/>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81481379"/>
                  </a:ext>
                </a:extLst>
              </a:tr>
              <a:tr h="370840">
                <a:tc>
                  <a:txBody>
                    <a:bodyPr/>
                    <a:lstStyle/>
                    <a:p>
                      <a:pPr>
                        <a:lnSpc>
                          <a:spcPct val="90000"/>
                        </a:lnSpc>
                      </a:pPr>
                      <a:r>
                        <a:rPr lang="en-US" sz="1600" b="1" dirty="0">
                          <a:solidFill>
                            <a:schemeClr val="bg1"/>
                          </a:solidFil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r">
                        <a:lnSpc>
                          <a:spcPct val="90000"/>
                        </a:lnSpc>
                      </a:pPr>
                      <a:r>
                        <a:rPr lang="en-US" sz="1600" b="1" dirty="0">
                          <a:solidFill>
                            <a:schemeClr val="bg1"/>
                          </a:solidFill>
                        </a:rPr>
                        <a:t>59</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r">
                        <a:lnSpc>
                          <a:spcPct val="90000"/>
                        </a:lnSpc>
                      </a:pPr>
                      <a:r>
                        <a:rPr lang="en-US" sz="1600" b="1" dirty="0">
                          <a:solidFill>
                            <a:schemeClr val="bg1"/>
                          </a:solidFill>
                        </a:rPr>
                        <a:t>57</a:t>
                      </a:r>
                    </a:p>
                  </a:txBody>
                  <a:tcPr marR="3657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2"/>
                    </a:solidFill>
                  </a:tcPr>
                </a:tc>
                <a:tc>
                  <a:txBody>
                    <a:bodyPr/>
                    <a:lstStyle/>
                    <a:p>
                      <a:pPr algn="r">
                        <a:lnSpc>
                          <a:spcPct val="90000"/>
                        </a:lnSpc>
                      </a:pPr>
                      <a:endParaRPr lang="en-US" sz="1600" b="1" dirty="0">
                        <a:solidFill>
                          <a:schemeClr val="bg1"/>
                        </a:solidFill>
                      </a:endParaRPr>
                    </a:p>
                  </a:txBody>
                  <a:tcPr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7"/>
                  </a:ext>
                </a:extLst>
              </a:tr>
            </a:tbl>
          </a:graphicData>
        </a:graphic>
      </p:graphicFrame>
      <p:graphicFrame>
        <p:nvGraphicFramePr>
          <p:cNvPr id="14" name="Content Placeholder 12"/>
          <p:cNvGraphicFramePr>
            <a:graphicFrameLocks/>
          </p:cNvGraphicFramePr>
          <p:nvPr>
            <p:extLst>
              <p:ext uri="{D42A27DB-BD31-4B8C-83A1-F6EECF244321}">
                <p14:modId xmlns:p14="http://schemas.microsoft.com/office/powerpoint/2010/main" val="3852279"/>
              </p:ext>
            </p:extLst>
          </p:nvPr>
        </p:nvGraphicFramePr>
        <p:xfrm>
          <a:off x="4659249" y="2114551"/>
          <a:ext cx="4151376" cy="3977640"/>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15"/>
          <p:cNvGrpSpPr/>
          <p:nvPr/>
        </p:nvGrpSpPr>
        <p:grpSpPr bwMode="gray">
          <a:xfrm>
            <a:off x="6805973" y="3407631"/>
            <a:ext cx="2004652" cy="3311414"/>
            <a:chOff x="9144000" y="2282788"/>
            <a:chExt cx="2004652" cy="3311414"/>
          </a:xfrm>
        </p:grpSpPr>
        <p:sp>
          <p:nvSpPr>
            <p:cNvPr id="17" name="AutoShape 4"/>
            <p:cNvSpPr>
              <a:spLocks noChangeArrowheads="1"/>
            </p:cNvSpPr>
            <p:nvPr/>
          </p:nvSpPr>
          <p:spPr bwMode="gray">
            <a:xfrm>
              <a:off x="9144000" y="4866782"/>
              <a:ext cx="2004652" cy="727420"/>
            </a:xfrm>
            <a:prstGeom prst="rect">
              <a:avLst/>
            </a:prstGeom>
            <a:solidFill>
              <a:schemeClr val="bg1"/>
            </a:solidFill>
            <a:ln w="25400">
              <a:solidFill>
                <a:schemeClr val="accent1"/>
              </a:solidFill>
              <a:miter lim="800000"/>
              <a:headEnd/>
              <a:tailEnd/>
            </a:ln>
            <a:effectLst/>
          </p:spPr>
          <p:txBody>
            <a:bodyPr wrap="square" lIns="91418" tIns="45709" rIns="91418" bIns="45709" anchor="ctr">
              <a:flatTx/>
            </a:bodyPr>
            <a:lstStyle/>
            <a:p>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Positive Number = </a:t>
              </a:r>
              <a:br>
                <a:rPr lang="en-US" sz="1600" b="1" dirty="0">
                  <a:solidFill>
                    <a:schemeClr val="accent1"/>
                  </a:solidFill>
                  <a:latin typeface="+mj-lt"/>
                </a:rPr>
              </a:br>
              <a:r>
                <a:rPr lang="en-US" sz="1600" b="1" dirty="0">
                  <a:solidFill>
                    <a:schemeClr val="accent1"/>
                  </a:solidFill>
                  <a:latin typeface="+mj-lt"/>
                </a:rPr>
                <a:t>Bad News</a:t>
              </a:r>
            </a:p>
          </p:txBody>
        </p:sp>
        <p:cxnSp>
          <p:nvCxnSpPr>
            <p:cNvPr id="18" name="Straight Arrow Connector 17"/>
            <p:cNvCxnSpPr>
              <a:stCxn id="17" idx="0"/>
            </p:cNvCxnSpPr>
            <p:nvPr/>
          </p:nvCxnSpPr>
          <p:spPr bwMode="gray">
            <a:xfrm flipV="1">
              <a:off x="10146326" y="2282788"/>
              <a:ext cx="0" cy="2583994"/>
            </a:xfrm>
            <a:prstGeom prst="straightConnector1">
              <a:avLst/>
            </a:prstGeom>
            <a:noFill/>
            <a:ln w="25400">
              <a:solidFill>
                <a:schemeClr val="accent1"/>
              </a:solidFill>
              <a:round/>
              <a:headEnd/>
              <a:tailEnd type="oval" w="med" len="med"/>
            </a:ln>
            <a:effectLst/>
          </p:spPr>
        </p:cxnSp>
      </p:grpSp>
    </p:spTree>
    <p:custDataLst>
      <p:tags r:id="rId1"/>
    </p:custDataLst>
    <p:extLst>
      <p:ext uri="{BB962C8B-B14F-4D97-AF65-F5344CB8AC3E}">
        <p14:creationId xmlns:p14="http://schemas.microsoft.com/office/powerpoint/2010/main" val="3462972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lIns="92075" tIns="46038" rIns="92075" bIns="46038" anchor="b"/>
          <a:lstStyle/>
          <a:p>
            <a:r>
              <a:rPr lang="en-US" dirty="0"/>
              <a:t>Return on Net Worth (RNW)</a:t>
            </a:r>
            <a:br>
              <a:rPr lang="en-US" dirty="0"/>
            </a:br>
            <a:r>
              <a:rPr lang="en-US" dirty="0"/>
              <a:t>Largest Lines: 2005-2014 Average</a:t>
            </a:r>
          </a:p>
        </p:txBody>
      </p:sp>
      <p:sp>
        <p:nvSpPr>
          <p:cNvPr id="5" name="Text Placeholder 4"/>
          <p:cNvSpPr>
            <a:spLocks noGrp="1"/>
          </p:cNvSpPr>
          <p:nvPr>
            <p:ph type="body" sz="quarter" idx="16"/>
          </p:nvPr>
        </p:nvSpPr>
        <p:spPr/>
        <p:txBody>
          <a:bodyPr/>
          <a:lstStyle/>
          <a:p>
            <a:r>
              <a:rPr lang="en-US" dirty="0"/>
              <a:t>*GAAP basis. 	</a:t>
            </a:r>
          </a:p>
          <a:p>
            <a:r>
              <a:rPr lang="en-US" dirty="0"/>
              <a:t>Sources: ISO, a Verisk Analytics company; Fortune; Insurance Information Institute.</a:t>
            </a:r>
          </a:p>
        </p:txBody>
      </p:sp>
      <p:graphicFrame>
        <p:nvGraphicFramePr>
          <p:cNvPr id="9" name="Object 3"/>
          <p:cNvGraphicFramePr>
            <a:graphicFrameLocks/>
          </p:cNvGraphicFramePr>
          <p:nvPr>
            <p:extLst>
              <p:ext uri="{D42A27DB-BD31-4B8C-83A1-F6EECF244321}">
                <p14:modId xmlns:p14="http://schemas.microsoft.com/office/powerpoint/2010/main" val="426819983"/>
              </p:ext>
            </p:extLst>
          </p:nvPr>
        </p:nvGraphicFramePr>
        <p:xfrm>
          <a:off x="396875" y="1617008"/>
          <a:ext cx="8350250" cy="457424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4"/>
          <p:cNvSpPr txBox="1">
            <a:spLocks/>
          </p:cNvSpPr>
          <p:nvPr/>
        </p:nvSpPr>
        <p:spPr bwMode="gray">
          <a:xfrm>
            <a:off x="1285875" y="1513477"/>
            <a:ext cx="3419475" cy="839197"/>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Commercial Lines Have Tended to be More Profitable Than Personal Lines Over the Past Decade</a:t>
            </a:r>
          </a:p>
        </p:txBody>
      </p:sp>
    </p:spTree>
    <p:custDataLst>
      <p:tags r:id="rId1"/>
    </p:custDataLst>
    <p:extLst>
      <p:ext uri="{BB962C8B-B14F-4D97-AF65-F5344CB8AC3E}">
        <p14:creationId xmlns:p14="http://schemas.microsoft.com/office/powerpoint/2010/main" val="2889737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3"/>
          <p:cNvGraphicFramePr>
            <a:graphicFrameLocks/>
          </p:cNvGraphicFramePr>
          <p:nvPr>
            <p:extLst>
              <p:ext uri="{D42A27DB-BD31-4B8C-83A1-F6EECF244321}">
                <p14:modId xmlns:p14="http://schemas.microsoft.com/office/powerpoint/2010/main" val="132517415"/>
              </p:ext>
            </p:extLst>
          </p:nvPr>
        </p:nvGraphicFramePr>
        <p:xfrm>
          <a:off x="396875" y="1617227"/>
          <a:ext cx="6624258" cy="4172198"/>
        </p:xfrm>
        <a:graphic>
          <a:graphicData uri="http://schemas.openxmlformats.org/drawingml/2006/chart">
            <c:chart xmlns:c="http://schemas.openxmlformats.org/drawingml/2006/chart" xmlns:r="http://schemas.openxmlformats.org/officeDocument/2006/relationships" r:id="rId4"/>
          </a:graphicData>
        </a:graphic>
      </p:graphicFrame>
      <p:sp>
        <p:nvSpPr>
          <p:cNvPr id="14338" name="Rectangle 2"/>
          <p:cNvSpPr>
            <a:spLocks noGrp="1" noChangeArrowheads="1"/>
          </p:cNvSpPr>
          <p:nvPr>
            <p:ph type="title"/>
          </p:nvPr>
        </p:nvSpPr>
        <p:spPr/>
        <p:txBody>
          <a:bodyPr/>
          <a:lstStyle/>
          <a:p>
            <a:r>
              <a:rPr lang="en-US" dirty="0"/>
              <a:t>P/C Industry Net Income After Taxes</a:t>
            </a:r>
            <a:br>
              <a:rPr lang="en-US" dirty="0"/>
            </a:br>
            <a:r>
              <a:rPr lang="en-US" dirty="0"/>
              <a:t>1991-2016:Q2 (preliminary)</a:t>
            </a:r>
          </a:p>
        </p:txBody>
      </p:sp>
      <p:sp>
        <p:nvSpPr>
          <p:cNvPr id="7" name="Text Placeholder 6"/>
          <p:cNvSpPr>
            <a:spLocks noGrp="1"/>
          </p:cNvSpPr>
          <p:nvPr>
            <p:ph type="body" sz="quarter" idx="16"/>
          </p:nvPr>
        </p:nvSpPr>
        <p:spPr/>
        <p:txBody>
          <a:bodyPr/>
          <a:lstStyle/>
          <a:p>
            <a:r>
              <a:rPr lang="en-US" dirty="0"/>
              <a:t>*ROE figures are GAAP; </a:t>
            </a:r>
            <a:r>
              <a:rPr lang="en-US" baseline="30000" dirty="0"/>
              <a:t>1</a:t>
            </a:r>
            <a:r>
              <a:rPr lang="en-US" dirty="0"/>
              <a:t>Return on avg. surplus.  Excluding Mortgage &amp; Financial Guaranty insurers yields a 8.2% ROAS in 2014, </a:t>
            </a:r>
            <a:br>
              <a:rPr lang="en-US" dirty="0"/>
            </a:br>
            <a:r>
              <a:rPr lang="en-US" dirty="0"/>
              <a:t>9.8% ROAS in 2013, 6.2% ROAS in 2012, 4.7% ROAS for 2011, 7.6% for 2010 and 7.4% for 2009. 2016:Q2 is annualized</a:t>
            </a:r>
          </a:p>
          <a:p>
            <a:r>
              <a:rPr lang="en-US" dirty="0"/>
              <a:t>Sources: A.M. Best; ISO, a Verisk Analytics company; Insurance Information Institute.</a:t>
            </a:r>
          </a:p>
        </p:txBody>
      </p:sp>
      <p:sp>
        <p:nvSpPr>
          <p:cNvPr id="17" name="Text Box 5"/>
          <p:cNvSpPr txBox="1">
            <a:spLocks noChangeArrowheads="1"/>
          </p:cNvSpPr>
          <p:nvPr/>
        </p:nvSpPr>
        <p:spPr bwMode="auto">
          <a:xfrm>
            <a:off x="6999869" y="2694074"/>
            <a:ext cx="1984644" cy="2290500"/>
          </a:xfrm>
          <a:prstGeom prst="rect">
            <a:avLst/>
          </a:prstGeom>
          <a:noFill/>
          <a:ln>
            <a:noFill/>
          </a:ln>
          <a:extLst/>
        </p:spPr>
        <p:txBody>
          <a:bodyPr wrap="square"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chemeClr val="accent1"/>
              </a:buClr>
              <a:buFont typeface="Wingdings 3" panose="05040102010807070707" pitchFamily="18" charset="2"/>
              <a:buChar char=""/>
            </a:pPr>
            <a:r>
              <a:rPr lang="en-US" sz="1200" dirty="0">
                <a:solidFill>
                  <a:srgbClr val="000000"/>
                </a:solidFill>
              </a:rPr>
              <a:t>2005 ROE*= 9.6%</a:t>
            </a:r>
          </a:p>
          <a:p>
            <a:pPr fontAlgn="base">
              <a:lnSpc>
                <a:spcPct val="90000"/>
              </a:lnSpc>
              <a:spcBef>
                <a:spcPct val="20000"/>
              </a:spcBef>
              <a:spcAft>
                <a:spcPct val="0"/>
              </a:spcAft>
              <a:buClr>
                <a:schemeClr val="accent1"/>
              </a:buClr>
              <a:buFont typeface="Wingdings 3" panose="05040102010807070707" pitchFamily="18" charset="2"/>
              <a:buChar char=""/>
            </a:pPr>
            <a:r>
              <a:rPr lang="en-US" sz="1200" dirty="0">
                <a:solidFill>
                  <a:srgbClr val="000000"/>
                </a:solidFill>
              </a:rPr>
              <a:t>2006 ROE = 12.7%</a:t>
            </a:r>
          </a:p>
          <a:p>
            <a:pPr fontAlgn="base">
              <a:lnSpc>
                <a:spcPct val="90000"/>
              </a:lnSpc>
              <a:spcBef>
                <a:spcPct val="20000"/>
              </a:spcBef>
              <a:spcAft>
                <a:spcPct val="0"/>
              </a:spcAft>
              <a:buClr>
                <a:schemeClr val="accent1"/>
              </a:buClr>
              <a:buFont typeface="Wingdings 3" panose="05040102010807070707" pitchFamily="18" charset="2"/>
              <a:buChar char=""/>
            </a:pPr>
            <a:r>
              <a:rPr lang="en-US" sz="1200" dirty="0">
                <a:solidFill>
                  <a:srgbClr val="000000"/>
                </a:solidFill>
              </a:rPr>
              <a:t>2007 ROE = 10.9%</a:t>
            </a:r>
          </a:p>
          <a:p>
            <a:pPr fontAlgn="base">
              <a:lnSpc>
                <a:spcPct val="90000"/>
              </a:lnSpc>
              <a:spcBef>
                <a:spcPct val="20000"/>
              </a:spcBef>
              <a:spcAft>
                <a:spcPct val="0"/>
              </a:spcAft>
              <a:buClr>
                <a:schemeClr val="accent1"/>
              </a:buClr>
              <a:buFont typeface="Wingdings 3" panose="05040102010807070707" pitchFamily="18" charset="2"/>
              <a:buChar char=""/>
            </a:pPr>
            <a:r>
              <a:rPr lang="en-US" sz="1200" dirty="0">
                <a:solidFill>
                  <a:srgbClr val="000000"/>
                </a:solidFill>
              </a:rPr>
              <a:t>2008 ROE = 0.1%</a:t>
            </a:r>
          </a:p>
          <a:p>
            <a:pPr fontAlgn="base">
              <a:lnSpc>
                <a:spcPct val="90000"/>
              </a:lnSpc>
              <a:spcBef>
                <a:spcPct val="20000"/>
              </a:spcBef>
              <a:spcAft>
                <a:spcPct val="0"/>
              </a:spcAft>
              <a:buClr>
                <a:schemeClr val="accent1"/>
              </a:buClr>
              <a:buFont typeface="Wingdings 3" panose="05040102010807070707" pitchFamily="18" charset="2"/>
              <a:buChar char=""/>
            </a:pPr>
            <a:r>
              <a:rPr lang="en-US" sz="1200" dirty="0">
                <a:solidFill>
                  <a:srgbClr val="000000"/>
                </a:solidFill>
              </a:rPr>
              <a:t>2009 ROE = 5.0%</a:t>
            </a:r>
          </a:p>
          <a:p>
            <a:pPr fontAlgn="base">
              <a:lnSpc>
                <a:spcPct val="90000"/>
              </a:lnSpc>
              <a:spcBef>
                <a:spcPct val="20000"/>
              </a:spcBef>
              <a:spcAft>
                <a:spcPct val="0"/>
              </a:spcAft>
              <a:buClr>
                <a:schemeClr val="accent1"/>
              </a:buClr>
              <a:buFont typeface="Wingdings 3" panose="05040102010807070707" pitchFamily="18" charset="2"/>
              <a:buChar char=""/>
            </a:pPr>
            <a:r>
              <a:rPr lang="en-US" sz="1200" dirty="0">
                <a:solidFill>
                  <a:srgbClr val="000000"/>
                </a:solidFill>
              </a:rPr>
              <a:t>2010 ROE = 6.6%</a:t>
            </a:r>
          </a:p>
          <a:p>
            <a:pPr fontAlgn="base">
              <a:lnSpc>
                <a:spcPct val="90000"/>
              </a:lnSpc>
              <a:spcBef>
                <a:spcPct val="20000"/>
              </a:spcBef>
              <a:spcAft>
                <a:spcPct val="0"/>
              </a:spcAft>
              <a:buClr>
                <a:schemeClr val="accent1"/>
              </a:buClr>
              <a:buFont typeface="Wingdings 3" panose="05040102010807070707" pitchFamily="18" charset="2"/>
              <a:buChar char=""/>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chemeClr val="accent1"/>
              </a:buClr>
              <a:buFont typeface="Wingdings 3" panose="05040102010807070707" pitchFamily="18" charset="2"/>
              <a:buChar char=""/>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chemeClr val="accent1"/>
              </a:buClr>
              <a:buFont typeface="Wingdings 3" panose="05040102010807070707" pitchFamily="18" charset="2"/>
              <a:buChar char=""/>
            </a:pPr>
            <a:r>
              <a:rPr lang="en-US" sz="1200" dirty="0">
                <a:solidFill>
                  <a:srgbClr val="000000"/>
                </a:solidFill>
              </a:rPr>
              <a:t>2013 ROAS</a:t>
            </a:r>
            <a:r>
              <a:rPr lang="en-US" sz="1200" baseline="30000" dirty="0">
                <a:solidFill>
                  <a:srgbClr val="000000"/>
                </a:solidFill>
              </a:rPr>
              <a:t>1</a:t>
            </a:r>
            <a:r>
              <a:rPr lang="en-US" sz="1200" dirty="0">
                <a:solidFill>
                  <a:srgbClr val="000000"/>
                </a:solidFill>
              </a:rPr>
              <a:t> = 10.2%</a:t>
            </a:r>
          </a:p>
          <a:p>
            <a:pPr fontAlgn="base">
              <a:lnSpc>
                <a:spcPct val="90000"/>
              </a:lnSpc>
              <a:spcBef>
                <a:spcPct val="20000"/>
              </a:spcBef>
              <a:spcAft>
                <a:spcPct val="0"/>
              </a:spcAft>
              <a:buClr>
                <a:schemeClr val="accent1"/>
              </a:buClr>
              <a:buFont typeface="Wingdings 3" panose="05040102010807070707" pitchFamily="18" charset="2"/>
              <a:buChar char=""/>
            </a:pPr>
            <a:r>
              <a:rPr lang="en-US" sz="1200" dirty="0">
                <a:solidFill>
                  <a:srgbClr val="000000"/>
                </a:solidFill>
              </a:rPr>
              <a:t>2014 ROAS</a:t>
            </a:r>
            <a:r>
              <a:rPr lang="en-US" sz="1200" baseline="30000" dirty="0">
                <a:solidFill>
                  <a:srgbClr val="000000"/>
                </a:solidFill>
              </a:rPr>
              <a:t>1</a:t>
            </a:r>
            <a:r>
              <a:rPr lang="en-US" sz="1200" dirty="0">
                <a:solidFill>
                  <a:srgbClr val="000000"/>
                </a:solidFill>
              </a:rPr>
              <a:t> = 8.4%</a:t>
            </a:r>
          </a:p>
          <a:p>
            <a:pPr>
              <a:lnSpc>
                <a:spcPct val="90000"/>
              </a:lnSpc>
              <a:spcBef>
                <a:spcPct val="20000"/>
              </a:spcBef>
              <a:buClr>
                <a:schemeClr val="accent1"/>
              </a:buClr>
              <a:buFont typeface="Wingdings 3" panose="05040102010807070707" pitchFamily="18" charset="2"/>
              <a:buChar char=""/>
            </a:pPr>
            <a:r>
              <a:rPr lang="en-US" sz="1200" dirty="0">
                <a:solidFill>
                  <a:srgbClr val="000000"/>
                </a:solidFill>
              </a:rPr>
              <a:t>2015 ROAS</a:t>
            </a:r>
            <a:r>
              <a:rPr lang="en-US" sz="1200" baseline="30000" dirty="0">
                <a:solidFill>
                  <a:srgbClr val="000000"/>
                </a:solidFill>
              </a:rPr>
              <a:t>1</a:t>
            </a:r>
            <a:r>
              <a:rPr lang="en-US" sz="1200" dirty="0">
                <a:solidFill>
                  <a:srgbClr val="000000"/>
                </a:solidFill>
              </a:rPr>
              <a:t> = 8.4%</a:t>
            </a:r>
          </a:p>
        </p:txBody>
      </p:sp>
      <p:sp>
        <p:nvSpPr>
          <p:cNvPr id="2" name="Oval 1"/>
          <p:cNvSpPr/>
          <p:nvPr/>
        </p:nvSpPr>
        <p:spPr>
          <a:xfrm>
            <a:off x="5894773" y="1617227"/>
            <a:ext cx="1233996" cy="14899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err="1">
              <a:solidFill>
                <a:schemeClr val="bg1"/>
              </a:solidFill>
            </a:endParaRPr>
          </a:p>
        </p:txBody>
      </p:sp>
      <p:sp>
        <p:nvSpPr>
          <p:cNvPr id="8" name="Text Placeholder 4"/>
          <p:cNvSpPr txBox="1">
            <a:spLocks/>
          </p:cNvSpPr>
          <p:nvPr/>
        </p:nvSpPr>
        <p:spPr bwMode="gray">
          <a:xfrm>
            <a:off x="5168236" y="707814"/>
            <a:ext cx="3705794" cy="85994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Profits Are 28 Percent Below Last Year Through Two Quarters. Little Cats, Weak Auto Results</a:t>
            </a:r>
          </a:p>
        </p:txBody>
      </p:sp>
    </p:spTree>
    <p:custDataLst>
      <p:tags r:id="rId1"/>
    </p:custDataLst>
    <p:extLst>
      <p:ext uri="{BB962C8B-B14F-4D97-AF65-F5344CB8AC3E}">
        <p14:creationId xmlns:p14="http://schemas.microsoft.com/office/powerpoint/2010/main" val="34246328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Catastrophes</a:t>
            </a:r>
            <a:endParaRPr lang="en-US" dirty="0"/>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34260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p:txBody>
          <a:bodyPr/>
          <a:lstStyle/>
          <a:p>
            <a:r>
              <a:rPr lang="en-US"/>
              <a:t>U.S. Insured Catastrophe Losses</a:t>
            </a:r>
            <a:endParaRPr lang="en-US" dirty="0"/>
          </a:p>
        </p:txBody>
      </p:sp>
      <p:sp>
        <p:nvSpPr>
          <p:cNvPr id="6" name="Text Placeholder 5"/>
          <p:cNvSpPr>
            <a:spLocks noGrp="1"/>
          </p:cNvSpPr>
          <p:nvPr>
            <p:ph type="body" sz="quarter" idx="16"/>
          </p:nvPr>
        </p:nvSpPr>
        <p:spPr/>
        <p:txBody>
          <a:bodyPr/>
          <a:lstStyle/>
          <a:p>
            <a:endParaRPr lang="en-US" dirty="0"/>
          </a:p>
          <a:p>
            <a:endParaRPr lang="en-US" dirty="0"/>
          </a:p>
          <a:p>
            <a:r>
              <a:rPr lang="en-US" dirty="0"/>
              <a:t>*Estimate through first quarter.</a:t>
            </a:r>
          </a:p>
          <a:p>
            <a:r>
              <a:rPr lang="en-US" dirty="0"/>
              <a:t>Note: 2001 figure includes $20.3B for 9/11 losses reported through 12/31/01 ($25.9B 2011 dollars). Includes only business and personal property claims, business interruption and auto claims. Non-prop/BI losses = $12.2B ($15.6B in 2011 dollars).  </a:t>
            </a:r>
          </a:p>
          <a:p>
            <a:r>
              <a:rPr lang="en-US" dirty="0"/>
              <a:t>Sources: Property Claims Service, a Verisk Analytics business;  Insurance Information Institute.</a:t>
            </a:r>
          </a:p>
        </p:txBody>
      </p:sp>
      <p:graphicFrame>
        <p:nvGraphicFramePr>
          <p:cNvPr id="22" name="Chart 21"/>
          <p:cNvGraphicFramePr/>
          <p:nvPr>
            <p:extLst>
              <p:ext uri="{D42A27DB-BD31-4B8C-83A1-F6EECF244321}">
                <p14:modId xmlns:p14="http://schemas.microsoft.com/office/powerpoint/2010/main" val="2063578294"/>
              </p:ext>
            </p:extLst>
          </p:nvPr>
        </p:nvGraphicFramePr>
        <p:xfrm>
          <a:off x="255016" y="1351837"/>
          <a:ext cx="8559800" cy="372031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 Placeholder 4"/>
          <p:cNvSpPr txBox="1">
            <a:spLocks/>
          </p:cNvSpPr>
          <p:nvPr/>
        </p:nvSpPr>
        <p:spPr bwMode="gray">
          <a:xfrm>
            <a:off x="478971" y="5137150"/>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2013/14/15 Were Welcome Respites from 2011/12, Which Were</a:t>
            </a:r>
            <a:br>
              <a:rPr lang="en-US" sz="1800" dirty="0"/>
            </a:br>
            <a:r>
              <a:rPr lang="en-US" sz="1800" dirty="0"/>
              <a:t>Among the Costliest Years  for Insured Disaster Losses in U.S. History.</a:t>
            </a:r>
            <a:br>
              <a:rPr lang="en-US" sz="1800" dirty="0"/>
            </a:br>
            <a:r>
              <a:rPr lang="en-US" sz="1800" dirty="0"/>
              <a:t>Longer-term Trend is for More – Not Fewer – Costly Events.</a:t>
            </a:r>
          </a:p>
        </p:txBody>
      </p:sp>
      <p:grpSp>
        <p:nvGrpSpPr>
          <p:cNvPr id="3" name="Group 2"/>
          <p:cNvGrpSpPr/>
          <p:nvPr/>
        </p:nvGrpSpPr>
        <p:grpSpPr>
          <a:xfrm>
            <a:off x="5974775" y="1397664"/>
            <a:ext cx="2286000" cy="1654145"/>
            <a:chOff x="5885998" y="1929854"/>
            <a:chExt cx="2286000" cy="1358900"/>
          </a:xfrm>
        </p:grpSpPr>
        <p:cxnSp>
          <p:nvCxnSpPr>
            <p:cNvPr id="27" name="Straight Arrow Connector 26"/>
            <p:cNvCxnSpPr/>
            <p:nvPr/>
          </p:nvCxnSpPr>
          <p:spPr>
            <a:xfrm>
              <a:off x="7364808" y="2615654"/>
              <a:ext cx="0" cy="67310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9" name="AutoShape 7"/>
            <p:cNvSpPr>
              <a:spLocks noChangeArrowheads="1"/>
            </p:cNvSpPr>
            <p:nvPr/>
          </p:nvSpPr>
          <p:spPr bwMode="gray">
            <a:xfrm>
              <a:off x="5885998" y="1929854"/>
              <a:ext cx="2286000" cy="632399"/>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300" b="1" dirty="0">
                  <a:solidFill>
                    <a:schemeClr val="bg1"/>
                  </a:solidFill>
                  <a:cs typeface="Arial" charset="0"/>
                </a:rPr>
                <a:t> 2012 was the 3</a:t>
              </a:r>
              <a:r>
                <a:rPr lang="en-US" sz="1300" b="1" baseline="30000" dirty="0">
                  <a:solidFill>
                    <a:schemeClr val="bg1"/>
                  </a:solidFill>
                  <a:cs typeface="Arial" charset="0"/>
                </a:rPr>
                <a:t>rd</a:t>
              </a:r>
              <a:r>
                <a:rPr lang="en-US" sz="1300" b="1" dirty="0">
                  <a:solidFill>
                    <a:schemeClr val="bg1"/>
                  </a:solidFill>
                  <a:cs typeface="Arial" charset="0"/>
                </a:rPr>
                <a:t> Most Expensive Year Ever for Insured Cat Losses.</a:t>
              </a:r>
            </a:p>
          </p:txBody>
        </p:sp>
      </p:grpSp>
    </p:spTree>
    <p:custDataLst>
      <p:tags r:id="rId1"/>
    </p:custDataLst>
    <p:extLst>
      <p:ext uri="{BB962C8B-B14F-4D97-AF65-F5344CB8AC3E}">
        <p14:creationId xmlns:p14="http://schemas.microsoft.com/office/powerpoint/2010/main" val="18977071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75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2"/>
          <p:cNvGraphicFramePr>
            <a:graphicFrameLocks/>
          </p:cNvGraphicFramePr>
          <p:nvPr>
            <p:extLst>
              <p:ext uri="{D42A27DB-BD31-4B8C-83A1-F6EECF244321}">
                <p14:modId xmlns:p14="http://schemas.microsoft.com/office/powerpoint/2010/main" val="2748147855"/>
              </p:ext>
            </p:extLst>
          </p:nvPr>
        </p:nvGraphicFramePr>
        <p:xfrm>
          <a:off x="356616" y="1680211"/>
          <a:ext cx="8454009" cy="4430304"/>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p:txBody>
          <a:bodyPr/>
          <a:lstStyle/>
          <a:p>
            <a:r>
              <a:rPr lang="en-US" dirty="0"/>
              <a:t>States Hit by Cats, First Half 2016</a:t>
            </a:r>
          </a:p>
        </p:txBody>
      </p:sp>
      <p:sp>
        <p:nvSpPr>
          <p:cNvPr id="6" name="Text Placeholder 5"/>
          <p:cNvSpPr>
            <a:spLocks noGrp="1"/>
          </p:cNvSpPr>
          <p:nvPr>
            <p:ph type="body" sz="quarter" idx="15"/>
          </p:nvPr>
        </p:nvSpPr>
        <p:spPr/>
        <p:txBody>
          <a:bodyPr/>
          <a:lstStyle/>
          <a:p>
            <a:r>
              <a:rPr lang="en-US" dirty="0"/>
              <a:t>(Millions of Dollars)</a:t>
            </a:r>
          </a:p>
        </p:txBody>
      </p:sp>
      <p:sp>
        <p:nvSpPr>
          <p:cNvPr id="7" name="Text Placeholder 6"/>
          <p:cNvSpPr>
            <a:spLocks noGrp="1"/>
          </p:cNvSpPr>
          <p:nvPr>
            <p:ph type="body" sz="quarter" idx="16"/>
          </p:nvPr>
        </p:nvSpPr>
        <p:spPr>
          <a:xfrm>
            <a:off x="1133856" y="6300604"/>
            <a:ext cx="7680960" cy="415018"/>
          </a:xfrm>
        </p:spPr>
        <p:txBody>
          <a:bodyPr/>
          <a:lstStyle/>
          <a:p>
            <a:r>
              <a:rPr lang="en-US" dirty="0"/>
              <a:t>Source: Property Claim Services.</a:t>
            </a:r>
          </a:p>
        </p:txBody>
      </p:sp>
    </p:spTree>
    <p:custDataLst>
      <p:tags r:id="rId1"/>
    </p:custDataLst>
    <p:extLst>
      <p:ext uri="{BB962C8B-B14F-4D97-AF65-F5344CB8AC3E}">
        <p14:creationId xmlns:p14="http://schemas.microsoft.com/office/powerpoint/2010/main" val="2698859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3"/>
          <p:cNvSpPr>
            <a:spLocks noGrp="1" noChangeArrowheads="1"/>
          </p:cNvSpPr>
          <p:nvPr>
            <p:ph type="title"/>
          </p:nvPr>
        </p:nvSpPr>
        <p:spPr/>
        <p:txBody>
          <a:bodyPr/>
          <a:lstStyle/>
          <a:p>
            <a:r>
              <a:rPr lang="en-US" dirty="0"/>
              <a:t>Inflation Adjusted U.S. Catastrophe Losses by Cause of Loss, 1995-2014</a:t>
            </a:r>
            <a:r>
              <a:rPr lang="en-US" baseline="30000" dirty="0"/>
              <a:t>1</a:t>
            </a:r>
          </a:p>
        </p:txBody>
      </p:sp>
      <p:sp>
        <p:nvSpPr>
          <p:cNvPr id="4" name="Text Placeholder 3"/>
          <p:cNvSpPr>
            <a:spLocks noGrp="1"/>
          </p:cNvSpPr>
          <p:nvPr>
            <p:ph type="body" sz="quarter" idx="16"/>
          </p:nvPr>
        </p:nvSpPr>
        <p:spPr>
          <a:xfrm>
            <a:off x="1133856" y="5915608"/>
            <a:ext cx="7680960" cy="794190"/>
          </a:xfrm>
        </p:spPr>
        <p:txBody>
          <a:bodyPr/>
          <a:lstStyle/>
          <a:p>
            <a:pPr eaLnBrk="0" hangingPunct="0">
              <a:lnSpc>
                <a:spcPct val="85000"/>
              </a:lnSpc>
              <a:spcBef>
                <a:spcPct val="25000"/>
              </a:spcBef>
              <a:buClr>
                <a:schemeClr val="tx1"/>
              </a:buClr>
              <a:defRPr/>
            </a:pPr>
            <a:r>
              <a:rPr lang="en-US" baseline="30000" dirty="0"/>
              <a:t>1</a:t>
            </a:r>
            <a:r>
              <a:rPr lang="en-US" dirty="0"/>
              <a:t>Catastrophes are defined as events causing direct insured losses to property of $25 million or more in 2014 dollars.</a:t>
            </a:r>
          </a:p>
          <a:p>
            <a:pPr eaLnBrk="0" hangingPunct="0">
              <a:lnSpc>
                <a:spcPct val="85000"/>
              </a:lnSpc>
              <a:spcBef>
                <a:spcPct val="25000"/>
              </a:spcBef>
              <a:buClr>
                <a:schemeClr val="tx1"/>
              </a:buClr>
              <a:defRPr/>
            </a:pPr>
            <a:r>
              <a:rPr lang="en-US" baseline="30000" dirty="0"/>
              <a:t>2</a:t>
            </a:r>
            <a:r>
              <a:rPr lang="en-US" dirty="0"/>
              <a:t>Excludes snow.</a:t>
            </a:r>
          </a:p>
          <a:p>
            <a:pPr eaLnBrk="0" hangingPunct="0">
              <a:lnSpc>
                <a:spcPct val="85000"/>
              </a:lnSpc>
              <a:spcBef>
                <a:spcPct val="25000"/>
              </a:spcBef>
              <a:buClr>
                <a:schemeClr val="tx1"/>
              </a:buClr>
              <a:defRPr/>
            </a:pPr>
            <a:r>
              <a:rPr lang="en-US" baseline="30000" dirty="0"/>
              <a:t>3</a:t>
            </a:r>
            <a:r>
              <a:rPr lang="en-US" dirty="0"/>
              <a:t>Does not include NFIP flood losses</a:t>
            </a:r>
          </a:p>
          <a:p>
            <a:pPr eaLnBrk="0" hangingPunct="0">
              <a:lnSpc>
                <a:spcPct val="85000"/>
              </a:lnSpc>
              <a:spcBef>
                <a:spcPct val="25000"/>
              </a:spcBef>
              <a:buClr>
                <a:schemeClr val="tx1"/>
              </a:buClr>
              <a:defRPr/>
            </a:pPr>
            <a:r>
              <a:rPr lang="en-US" baseline="30000" dirty="0"/>
              <a:t>4</a:t>
            </a:r>
            <a:r>
              <a:rPr lang="en-US" dirty="0"/>
              <a:t>Includes wildland fires</a:t>
            </a:r>
          </a:p>
          <a:p>
            <a:pPr eaLnBrk="0" hangingPunct="0">
              <a:lnSpc>
                <a:spcPct val="85000"/>
              </a:lnSpc>
              <a:spcBef>
                <a:spcPct val="25000"/>
              </a:spcBef>
              <a:buClr>
                <a:schemeClr val="tx1"/>
              </a:buClr>
              <a:defRPr/>
            </a:pPr>
            <a:r>
              <a:rPr lang="en-US" baseline="30000" dirty="0"/>
              <a:t>5</a:t>
            </a:r>
            <a:r>
              <a:rPr lang="en-US" dirty="0"/>
              <a:t>Includes civil disorders, water damage, utility disruptions and non-property losses such as those covered by workers compensation.</a:t>
            </a:r>
          </a:p>
          <a:p>
            <a:pPr eaLnBrk="0" hangingPunct="0">
              <a:lnSpc>
                <a:spcPct val="85000"/>
              </a:lnSpc>
              <a:spcBef>
                <a:spcPct val="25000"/>
              </a:spcBef>
              <a:buClr>
                <a:schemeClr val="accent2"/>
              </a:buClr>
              <a:defRPr/>
            </a:pPr>
            <a:r>
              <a:rPr lang="en-US" dirty="0"/>
              <a:t>Amounts in billions of 2014 dollars. Source: ISO’s Property Claim Services Unit.  </a:t>
            </a:r>
          </a:p>
        </p:txBody>
      </p:sp>
      <p:graphicFrame>
        <p:nvGraphicFramePr>
          <p:cNvPr id="2" name="Object 8"/>
          <p:cNvGraphicFramePr>
            <a:graphicFrameLocks noGrp="1"/>
          </p:cNvGraphicFramePr>
          <p:nvPr>
            <p:ph idx="4294967295"/>
            <p:extLst>
              <p:ext uri="{D42A27DB-BD31-4B8C-83A1-F6EECF244321}">
                <p14:modId xmlns:p14="http://schemas.microsoft.com/office/powerpoint/2010/main" val="1446787622"/>
              </p:ext>
            </p:extLst>
          </p:nvPr>
        </p:nvGraphicFramePr>
        <p:xfrm>
          <a:off x="2314346" y="1930667"/>
          <a:ext cx="3955823" cy="3242572"/>
        </p:xfrm>
        <a:graphic>
          <a:graphicData uri="http://schemas.openxmlformats.org/drawingml/2006/chart">
            <c:chart xmlns:c="http://schemas.openxmlformats.org/drawingml/2006/chart" xmlns:r="http://schemas.openxmlformats.org/officeDocument/2006/relationships" r:id="rId4"/>
          </a:graphicData>
        </a:graphic>
      </p:graphicFrame>
      <p:sp>
        <p:nvSpPr>
          <p:cNvPr id="24" name="AutoShape 7"/>
          <p:cNvSpPr>
            <a:spLocks noChangeArrowheads="1"/>
          </p:cNvSpPr>
          <p:nvPr/>
        </p:nvSpPr>
        <p:spPr bwMode="gray">
          <a:xfrm>
            <a:off x="6443330" y="2628900"/>
            <a:ext cx="2442240" cy="1079500"/>
          </a:xfrm>
          <a:prstGeom prst="snip1Rect">
            <a:avLst/>
          </a:prstGeom>
          <a:solidFill>
            <a:schemeClr val="accent1"/>
          </a:solidFill>
          <a:ln w="28575" algn="ctr">
            <a:noFill/>
            <a:miter lim="800000"/>
            <a:headEnd/>
            <a:tailEnd/>
          </a:ln>
        </p:spPr>
        <p:txBody>
          <a:bodyPr tIns="45720" bIns="9144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Wind Losses Are by Far Cause the Most Catastrophe Losses, Even if Hurricanes/TS Are Excluded</a:t>
            </a:r>
          </a:p>
        </p:txBody>
      </p:sp>
      <p:sp>
        <p:nvSpPr>
          <p:cNvPr id="25" name="AutoShape 7"/>
          <p:cNvSpPr>
            <a:spLocks noChangeArrowheads="1"/>
          </p:cNvSpPr>
          <p:nvPr/>
        </p:nvSpPr>
        <p:spPr bwMode="gray">
          <a:xfrm>
            <a:off x="6443330" y="1193800"/>
            <a:ext cx="2442240" cy="1244600"/>
          </a:xfrm>
          <a:prstGeom prst="snip1Rect">
            <a:avLst/>
          </a:prstGeom>
          <a:solidFill>
            <a:schemeClr val="accent1"/>
          </a:solidFill>
          <a:ln w="28575" algn="ctr">
            <a:noFill/>
            <a:miter lim="800000"/>
            <a:headEnd/>
            <a:tailEnd/>
          </a:ln>
        </p:spPr>
        <p:txBody>
          <a:bodyPr tIns="45720" bIns="9144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Insured Cat Losses from 1995-2014 Totaled $395.6B, an Average of $19.8B per Year or $1.65B per Month</a:t>
            </a:r>
          </a:p>
        </p:txBody>
      </p:sp>
      <p:sp>
        <p:nvSpPr>
          <p:cNvPr id="27" name="TextBox 26"/>
          <p:cNvSpPr txBox="1"/>
          <p:nvPr/>
        </p:nvSpPr>
        <p:spPr>
          <a:xfrm>
            <a:off x="3140075" y="5137854"/>
            <a:ext cx="2219326" cy="480131"/>
          </a:xfrm>
          <a:prstGeom prst="rect">
            <a:avLst/>
          </a:prstGeom>
          <a:noFill/>
        </p:spPr>
        <p:txBody>
          <a:bodyPr wrap="square" rtlCol="0" anchor="ctr" anchorCtr="0">
            <a:spAutoFit/>
          </a:bodyPr>
          <a:lstStyle/>
          <a:p>
            <a:pPr algn="ctr">
              <a:lnSpc>
                <a:spcPct val="90000"/>
              </a:lnSpc>
              <a:spcBef>
                <a:spcPts val="400"/>
              </a:spcBef>
              <a:buClr>
                <a:srgbClr val="337DBE"/>
              </a:buClr>
              <a:buSzPct val="77000"/>
            </a:pPr>
            <a:r>
              <a:rPr lang="en-US" sz="1400" dirty="0"/>
              <a:t>Events Involving Tornadoes (2), $154.9</a:t>
            </a:r>
          </a:p>
        </p:txBody>
      </p:sp>
      <p:sp>
        <p:nvSpPr>
          <p:cNvPr id="31" name="TextBox 30"/>
          <p:cNvSpPr txBox="1"/>
          <p:nvPr/>
        </p:nvSpPr>
        <p:spPr>
          <a:xfrm>
            <a:off x="4318001" y="1543754"/>
            <a:ext cx="2082800" cy="480131"/>
          </a:xfrm>
          <a:prstGeom prst="rect">
            <a:avLst/>
          </a:prstGeom>
          <a:noFill/>
        </p:spPr>
        <p:txBody>
          <a:bodyPr wrap="square" rtlCol="0" anchor="ctr" anchorCtr="0">
            <a:spAutoFit/>
          </a:bodyPr>
          <a:lstStyle/>
          <a:p>
            <a:pPr algn="ctr">
              <a:lnSpc>
                <a:spcPct val="90000"/>
              </a:lnSpc>
              <a:spcBef>
                <a:spcPts val="400"/>
              </a:spcBef>
              <a:buClr>
                <a:srgbClr val="337DBE"/>
              </a:buClr>
              <a:buSzPct val="77000"/>
            </a:pPr>
            <a:r>
              <a:rPr lang="en-US" sz="1400" dirty="0"/>
              <a:t>Hurricanes &amp; Tropical Storms – $161.2</a:t>
            </a:r>
          </a:p>
        </p:txBody>
      </p:sp>
      <p:grpSp>
        <p:nvGrpSpPr>
          <p:cNvPr id="49" name="Group 48"/>
          <p:cNvGrpSpPr/>
          <p:nvPr/>
        </p:nvGrpSpPr>
        <p:grpSpPr>
          <a:xfrm>
            <a:off x="5592430" y="4380770"/>
            <a:ext cx="1701800" cy="1130565"/>
            <a:chOff x="5384800" y="4597135"/>
            <a:chExt cx="1701800" cy="1130565"/>
          </a:xfrm>
        </p:grpSpPr>
        <p:cxnSp>
          <p:nvCxnSpPr>
            <p:cNvPr id="50" name="Straight Arrow Connector 49"/>
            <p:cNvCxnSpPr/>
            <p:nvPr/>
          </p:nvCxnSpPr>
          <p:spPr>
            <a:xfrm flipV="1">
              <a:off x="5575300" y="4597135"/>
              <a:ext cx="0" cy="71120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51" name="AutoShape 7"/>
            <p:cNvSpPr>
              <a:spLocks noChangeArrowheads="1"/>
            </p:cNvSpPr>
            <p:nvPr/>
          </p:nvSpPr>
          <p:spPr bwMode="gray">
            <a:xfrm>
              <a:off x="5384800" y="4940300"/>
              <a:ext cx="1701800" cy="787400"/>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Tornado Share of CAT Losses is Rising</a:t>
              </a:r>
            </a:p>
          </p:txBody>
        </p:sp>
      </p:grpSp>
      <p:grpSp>
        <p:nvGrpSpPr>
          <p:cNvPr id="52" name="Group 51"/>
          <p:cNvGrpSpPr/>
          <p:nvPr/>
        </p:nvGrpSpPr>
        <p:grpSpPr>
          <a:xfrm>
            <a:off x="390966" y="4000500"/>
            <a:ext cx="2590800" cy="1244600"/>
            <a:chOff x="457200" y="4216400"/>
            <a:chExt cx="2590800" cy="1244600"/>
          </a:xfrm>
        </p:grpSpPr>
        <p:sp>
          <p:nvSpPr>
            <p:cNvPr id="53" name="Freeform 52"/>
            <p:cNvSpPr/>
            <p:nvPr/>
          </p:nvSpPr>
          <p:spPr>
            <a:xfrm>
              <a:off x="1625600" y="4216400"/>
              <a:ext cx="1422400" cy="406400"/>
            </a:xfrm>
            <a:custGeom>
              <a:avLst/>
              <a:gdLst>
                <a:gd name="connsiteX0" fmla="*/ 0 w 1422400"/>
                <a:gd name="connsiteY0" fmla="*/ 406400 h 406400"/>
                <a:gd name="connsiteX1" fmla="*/ 0 w 1422400"/>
                <a:gd name="connsiteY1" fmla="*/ 0 h 406400"/>
                <a:gd name="connsiteX2" fmla="*/ 1422400 w 1422400"/>
                <a:gd name="connsiteY2" fmla="*/ 0 h 406400"/>
              </a:gdLst>
              <a:ahLst/>
              <a:cxnLst>
                <a:cxn ang="0">
                  <a:pos x="connsiteX0" y="connsiteY0"/>
                </a:cxn>
                <a:cxn ang="0">
                  <a:pos x="connsiteX1" y="connsiteY1"/>
                </a:cxn>
                <a:cxn ang="0">
                  <a:pos x="connsiteX2" y="connsiteY2"/>
                </a:cxn>
              </a:cxnLst>
              <a:rect l="l" t="t" r="r" b="b"/>
              <a:pathLst>
                <a:path w="1422400" h="406400">
                  <a:moveTo>
                    <a:pt x="0" y="406400"/>
                  </a:moveTo>
                  <a:lnTo>
                    <a:pt x="0" y="0"/>
                  </a:lnTo>
                  <a:lnTo>
                    <a:pt x="1422400" y="0"/>
                  </a:lnTo>
                </a:path>
              </a:pathLst>
            </a:custGeom>
            <a:ln w="28575">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4" name="AutoShape 7"/>
            <p:cNvSpPr>
              <a:spLocks noChangeArrowheads="1"/>
            </p:cNvSpPr>
            <p:nvPr/>
          </p:nvSpPr>
          <p:spPr bwMode="gray">
            <a:xfrm>
              <a:off x="457200" y="4483100"/>
              <a:ext cx="2311400" cy="977900"/>
            </a:xfrm>
            <a:prstGeom prst="rect">
              <a:avLst/>
            </a:prstGeom>
            <a:solidFill>
              <a:schemeClr val="accent3"/>
            </a:solidFill>
            <a:ln w="28575" algn="ctr">
              <a:noFill/>
              <a:miter lim="800000"/>
              <a:headEnd/>
              <a:tailEnd/>
            </a:ln>
          </p:spPr>
          <p:txBody>
            <a:bodyPr tIns="45720" bIns="4572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Winter Storm Losses Were Much Above Average in 2014/15 Are Will Push This Share Up</a:t>
              </a:r>
            </a:p>
          </p:txBody>
        </p:sp>
      </p:grpSp>
      <p:sp>
        <p:nvSpPr>
          <p:cNvPr id="55" name="TextBox 54"/>
          <p:cNvSpPr txBox="1"/>
          <p:nvPr/>
        </p:nvSpPr>
        <p:spPr>
          <a:xfrm>
            <a:off x="1041818" y="3622341"/>
            <a:ext cx="1958975" cy="286232"/>
          </a:xfrm>
          <a:prstGeom prst="rect">
            <a:avLst/>
          </a:prstGeom>
          <a:noFill/>
        </p:spPr>
        <p:txBody>
          <a:bodyPr wrap="square" rtlCol="0" anchor="ctr" anchorCtr="0">
            <a:spAutoFit/>
          </a:bodyPr>
          <a:lstStyle/>
          <a:p>
            <a:pPr algn="r">
              <a:lnSpc>
                <a:spcPct val="90000"/>
              </a:lnSpc>
              <a:spcBef>
                <a:spcPts val="400"/>
              </a:spcBef>
              <a:buClr>
                <a:srgbClr val="337DBE"/>
              </a:buClr>
              <a:buSzPct val="77000"/>
            </a:pPr>
            <a:r>
              <a:rPr lang="en-US" sz="1400" dirty="0"/>
              <a:t>Winter Storms – $26.9</a:t>
            </a:r>
          </a:p>
        </p:txBody>
      </p:sp>
      <p:sp>
        <p:nvSpPr>
          <p:cNvPr id="56" name="TextBox 55"/>
          <p:cNvSpPr txBox="1"/>
          <p:nvPr/>
        </p:nvSpPr>
        <p:spPr>
          <a:xfrm>
            <a:off x="1240472" y="3082152"/>
            <a:ext cx="1762125" cy="286232"/>
          </a:xfrm>
          <a:prstGeom prst="rect">
            <a:avLst/>
          </a:prstGeom>
          <a:noFill/>
        </p:spPr>
        <p:txBody>
          <a:bodyPr wrap="square" rtlCol="0" anchor="ctr" anchorCtr="0">
            <a:spAutoFit/>
          </a:bodyPr>
          <a:lstStyle/>
          <a:p>
            <a:pPr algn="r">
              <a:lnSpc>
                <a:spcPct val="90000"/>
              </a:lnSpc>
              <a:spcBef>
                <a:spcPts val="400"/>
              </a:spcBef>
              <a:buClr>
                <a:srgbClr val="337DBE"/>
              </a:buClr>
              <a:buSzPct val="77000"/>
            </a:pPr>
            <a:r>
              <a:rPr lang="en-US" sz="1400" dirty="0"/>
              <a:t>Terrorism – $24.5</a:t>
            </a:r>
          </a:p>
        </p:txBody>
      </p:sp>
      <p:grpSp>
        <p:nvGrpSpPr>
          <p:cNvPr id="57" name="Group 56"/>
          <p:cNvGrpSpPr/>
          <p:nvPr/>
        </p:nvGrpSpPr>
        <p:grpSpPr>
          <a:xfrm>
            <a:off x="124177" y="1825239"/>
            <a:ext cx="3385786" cy="1153007"/>
            <a:chOff x="127001" y="2101076"/>
            <a:chExt cx="3385786" cy="1153007"/>
          </a:xfrm>
        </p:grpSpPr>
        <p:cxnSp>
          <p:nvCxnSpPr>
            <p:cNvPr id="58" name="Straight Connector 57"/>
            <p:cNvCxnSpPr/>
            <p:nvPr/>
          </p:nvCxnSpPr>
          <p:spPr>
            <a:xfrm flipH="1" flipV="1">
              <a:off x="2806700" y="3111500"/>
              <a:ext cx="298450" cy="82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2876550" y="2863850"/>
              <a:ext cx="342900" cy="133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3092450" y="2368550"/>
              <a:ext cx="420337" cy="314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Freeform 60"/>
            <p:cNvSpPr/>
            <p:nvPr/>
          </p:nvSpPr>
          <p:spPr>
            <a:xfrm>
              <a:off x="2927350" y="2539999"/>
              <a:ext cx="517525" cy="193287"/>
            </a:xfrm>
            <a:custGeom>
              <a:avLst/>
              <a:gdLst>
                <a:gd name="connsiteX0" fmla="*/ 431800 w 431800"/>
                <a:gd name="connsiteY0" fmla="*/ 158750 h 158750"/>
                <a:gd name="connsiteX1" fmla="*/ 215900 w 431800"/>
                <a:gd name="connsiteY1" fmla="*/ 0 h 158750"/>
                <a:gd name="connsiteX2" fmla="*/ 0 w 431800"/>
                <a:gd name="connsiteY2" fmla="*/ 0 h 158750"/>
                <a:gd name="connsiteX0" fmla="*/ 495658 w 495658"/>
                <a:gd name="connsiteY0" fmla="*/ 129936 h 129936"/>
                <a:gd name="connsiteX1" fmla="*/ 215900 w 495658"/>
                <a:gd name="connsiteY1" fmla="*/ 0 h 129936"/>
                <a:gd name="connsiteX2" fmla="*/ 0 w 495658"/>
                <a:gd name="connsiteY2" fmla="*/ 0 h 129936"/>
              </a:gdLst>
              <a:ahLst/>
              <a:cxnLst>
                <a:cxn ang="0">
                  <a:pos x="connsiteX0" y="connsiteY0"/>
                </a:cxn>
                <a:cxn ang="0">
                  <a:pos x="connsiteX1" y="connsiteY1"/>
                </a:cxn>
                <a:cxn ang="0">
                  <a:pos x="connsiteX2" y="connsiteY2"/>
                </a:cxn>
              </a:cxnLst>
              <a:rect l="l" t="t" r="r" b="b"/>
              <a:pathLst>
                <a:path w="495658" h="129936">
                  <a:moveTo>
                    <a:pt x="495658" y="129936"/>
                  </a:moveTo>
                  <a:lnTo>
                    <a:pt x="215900" y="0"/>
                  </a:lnTo>
                  <a:lnTo>
                    <a:pt x="0"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63" name="TextBox 62"/>
            <p:cNvSpPr txBox="1"/>
            <p:nvPr/>
          </p:nvSpPr>
          <p:spPr>
            <a:xfrm>
              <a:off x="139701" y="2967851"/>
              <a:ext cx="2717800" cy="286232"/>
            </a:xfrm>
            <a:prstGeom prst="rect">
              <a:avLst/>
            </a:prstGeom>
            <a:noFill/>
          </p:spPr>
          <p:txBody>
            <a:bodyPr wrap="square" rtlCol="0" anchor="ctr" anchorCtr="0">
              <a:spAutoFit/>
            </a:bodyPr>
            <a:lstStyle/>
            <a:p>
              <a:pPr algn="r">
                <a:lnSpc>
                  <a:spcPct val="90000"/>
                </a:lnSpc>
                <a:spcBef>
                  <a:spcPts val="400"/>
                </a:spcBef>
                <a:buClr>
                  <a:srgbClr val="337DBE"/>
                </a:buClr>
                <a:buSzPct val="77000"/>
              </a:pPr>
              <a:r>
                <a:rPr lang="en-US" sz="1400" dirty="0"/>
                <a:t>Geological Events – $0.5</a:t>
              </a:r>
              <a:endParaRPr lang="en-US" sz="1400" b="1" dirty="0"/>
            </a:p>
          </p:txBody>
        </p:sp>
        <p:sp>
          <p:nvSpPr>
            <p:cNvPr id="64" name="TextBox 63"/>
            <p:cNvSpPr txBox="1"/>
            <p:nvPr/>
          </p:nvSpPr>
          <p:spPr>
            <a:xfrm>
              <a:off x="127001" y="2677056"/>
              <a:ext cx="2781300" cy="286232"/>
            </a:xfrm>
            <a:prstGeom prst="rect">
              <a:avLst/>
            </a:prstGeom>
            <a:noFill/>
          </p:spPr>
          <p:txBody>
            <a:bodyPr wrap="square" rtlCol="0" anchor="ctr" anchorCtr="0">
              <a:spAutoFit/>
            </a:bodyPr>
            <a:lstStyle/>
            <a:p>
              <a:pPr algn="r">
                <a:lnSpc>
                  <a:spcPct val="90000"/>
                </a:lnSpc>
                <a:spcBef>
                  <a:spcPts val="400"/>
                </a:spcBef>
                <a:buClr>
                  <a:srgbClr val="337DBE"/>
                </a:buClr>
                <a:buSzPct val="77000"/>
              </a:pPr>
              <a:r>
                <a:rPr lang="en-US" sz="1400" dirty="0"/>
                <a:t>Wind / Hail / Flood (3) – $21.4</a:t>
              </a:r>
            </a:p>
          </p:txBody>
        </p:sp>
        <p:sp>
          <p:nvSpPr>
            <p:cNvPr id="65" name="TextBox 64"/>
            <p:cNvSpPr txBox="1"/>
            <p:nvPr/>
          </p:nvSpPr>
          <p:spPr>
            <a:xfrm>
              <a:off x="673100" y="2396351"/>
              <a:ext cx="2327275" cy="286232"/>
            </a:xfrm>
            <a:prstGeom prst="rect">
              <a:avLst/>
            </a:prstGeom>
            <a:noFill/>
          </p:spPr>
          <p:txBody>
            <a:bodyPr wrap="square" rtlCol="0" anchor="ctr" anchorCtr="0">
              <a:spAutoFit/>
            </a:bodyPr>
            <a:lstStyle/>
            <a:p>
              <a:pPr algn="r">
                <a:lnSpc>
                  <a:spcPct val="90000"/>
                </a:lnSpc>
                <a:spcBef>
                  <a:spcPts val="400"/>
                </a:spcBef>
                <a:buClr>
                  <a:srgbClr val="337DBE"/>
                </a:buClr>
                <a:buSzPct val="77000"/>
              </a:pPr>
              <a:r>
                <a:rPr lang="en-US" sz="1400" dirty="0"/>
                <a:t>Fires (4) – $6.0</a:t>
              </a:r>
              <a:endParaRPr lang="en-US" sz="1400" b="1" dirty="0"/>
            </a:p>
          </p:txBody>
        </p:sp>
        <p:sp>
          <p:nvSpPr>
            <p:cNvPr id="62" name="TextBox 61"/>
            <p:cNvSpPr txBox="1"/>
            <p:nvPr/>
          </p:nvSpPr>
          <p:spPr>
            <a:xfrm>
              <a:off x="512112" y="2101076"/>
              <a:ext cx="2676525" cy="286232"/>
            </a:xfrm>
            <a:prstGeom prst="rect">
              <a:avLst/>
            </a:prstGeom>
            <a:noFill/>
          </p:spPr>
          <p:txBody>
            <a:bodyPr wrap="square" rtlCol="0" anchor="ctr" anchorCtr="0">
              <a:spAutoFit/>
            </a:bodyPr>
            <a:lstStyle/>
            <a:p>
              <a:pPr algn="r">
                <a:lnSpc>
                  <a:spcPct val="90000"/>
                </a:lnSpc>
                <a:spcBef>
                  <a:spcPts val="400"/>
                </a:spcBef>
                <a:buClr>
                  <a:srgbClr val="337DBE"/>
                </a:buClr>
                <a:buSzPct val="77000"/>
              </a:pPr>
              <a:r>
                <a:rPr lang="en-US" sz="1400" dirty="0"/>
                <a:t>Other (5) – $0.2</a:t>
              </a:r>
              <a:endParaRPr lang="en-US" sz="1400" b="1" dirty="0"/>
            </a:p>
          </p:txBody>
        </p:sp>
      </p:grpSp>
    </p:spTree>
    <p:custDataLst>
      <p:tags r:id="rId1"/>
    </p:custDataLst>
    <p:extLst>
      <p:ext uri="{BB962C8B-B14F-4D97-AF65-F5344CB8AC3E}">
        <p14:creationId xmlns:p14="http://schemas.microsoft.com/office/powerpoint/2010/main" val="11352555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p:txBody>
          <a:bodyPr/>
          <a:lstStyle/>
          <a:p>
            <a:r>
              <a:rPr lang="en-US"/>
              <a:t>Commercial Rates*</a:t>
            </a:r>
            <a:endParaRPr lang="en-US" dirty="0"/>
          </a:p>
        </p:txBody>
      </p:sp>
      <p:sp>
        <p:nvSpPr>
          <p:cNvPr id="4" name="Subtitle 3"/>
          <p:cNvSpPr>
            <a:spLocks noGrp="1"/>
          </p:cNvSpPr>
          <p:nvPr>
            <p:ph type="subTitle" idx="1"/>
          </p:nvPr>
        </p:nvSpPr>
        <p:spPr/>
        <p:txBody>
          <a:bodyPr/>
          <a:lstStyle/>
          <a:p>
            <a:r>
              <a:rPr lang="en-US" dirty="0"/>
              <a:t>Steady Going</a:t>
            </a:r>
          </a:p>
          <a:p>
            <a:endParaRPr lang="en-US" dirty="0"/>
          </a:p>
          <a:p>
            <a:endParaRPr lang="en-US" dirty="0"/>
          </a:p>
          <a:p>
            <a:r>
              <a:rPr lang="en-US" sz="1600" i="1" dirty="0"/>
              <a:t>*These Publicly Available Estimates May Differ Substantially</a:t>
            </a:r>
            <a:br>
              <a:rPr lang="en-US" sz="1600" i="1" dirty="0"/>
            </a:br>
            <a:r>
              <a:rPr lang="en-US" sz="1600" i="1" dirty="0"/>
              <a:t>From Events In Individual States and Markets</a:t>
            </a:r>
          </a:p>
        </p:txBody>
      </p:sp>
    </p:spTree>
    <p:custDataLst>
      <p:tags r:id="rId1"/>
    </p:custDataLst>
    <p:extLst>
      <p:ext uri="{BB962C8B-B14F-4D97-AF65-F5344CB8AC3E}">
        <p14:creationId xmlns:p14="http://schemas.microsoft.com/office/powerpoint/2010/main" val="96577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altLang="en-US" dirty="0"/>
              <a:t>Commercial Lines Rate Change by Quarter</a:t>
            </a:r>
            <a:br>
              <a:rPr lang="en-US" altLang="en-US" dirty="0"/>
            </a:br>
            <a:r>
              <a:rPr lang="en-US" altLang="en-US" dirty="0"/>
              <a:t>(vs. Year Earlier)</a:t>
            </a:r>
          </a:p>
        </p:txBody>
      </p:sp>
      <p:sp>
        <p:nvSpPr>
          <p:cNvPr id="7" name="Text Placeholder 6"/>
          <p:cNvSpPr>
            <a:spLocks noGrp="1"/>
          </p:cNvSpPr>
          <p:nvPr>
            <p:ph type="body" sz="quarter" idx="16"/>
          </p:nvPr>
        </p:nvSpPr>
        <p:spPr/>
        <p:txBody>
          <a:bodyPr/>
          <a:lstStyle/>
          <a:p>
            <a:r>
              <a:rPr lang="en-US" altLang="en-US" dirty="0">
                <a:solidFill>
                  <a:srgbClr val="000000"/>
                </a:solidFill>
              </a:rPr>
              <a:t>Sources: Willis Towers Watson Commercial Lines Insurance Pricing Survey, Insurance Information Institute. </a:t>
            </a:r>
          </a:p>
        </p:txBody>
      </p:sp>
      <p:sp>
        <p:nvSpPr>
          <p:cNvPr id="15" name="Text Placeholder 4"/>
          <p:cNvSpPr txBox="1">
            <a:spLocks/>
          </p:cNvSpPr>
          <p:nvPr/>
        </p:nvSpPr>
        <p:spPr bwMode="gray">
          <a:xfrm>
            <a:off x="478971" y="5650753"/>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First Quarter: &lt;1% Decreases: WC, Property, D&amp;O. ‘Meaningful’ Increases: Commercial Auto – similar to 2015:Q4</a:t>
            </a:r>
          </a:p>
        </p:txBody>
      </p:sp>
      <p:graphicFrame>
        <p:nvGraphicFramePr>
          <p:cNvPr id="16" name="Object 7"/>
          <p:cNvGraphicFramePr>
            <a:graphicFrameLocks noChangeAspect="1"/>
          </p:cNvGraphicFramePr>
          <p:nvPr>
            <p:extLst>
              <p:ext uri="{D42A27DB-BD31-4B8C-83A1-F6EECF244321}">
                <p14:modId xmlns:p14="http://schemas.microsoft.com/office/powerpoint/2010/main" val="3790841660"/>
              </p:ext>
            </p:extLst>
          </p:nvPr>
        </p:nvGraphicFramePr>
        <p:xfrm>
          <a:off x="218482" y="1216905"/>
          <a:ext cx="8872177" cy="4401257"/>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Group 16"/>
          <p:cNvGrpSpPr/>
          <p:nvPr/>
        </p:nvGrpSpPr>
        <p:grpSpPr>
          <a:xfrm>
            <a:off x="5722185" y="1789833"/>
            <a:ext cx="3105150" cy="1680001"/>
            <a:chOff x="5591175" y="980808"/>
            <a:chExt cx="3105150" cy="1680001"/>
          </a:xfrm>
        </p:grpSpPr>
        <p:cxnSp>
          <p:nvCxnSpPr>
            <p:cNvPr id="18" name="Straight Arrow Connector 17"/>
            <p:cNvCxnSpPr/>
            <p:nvPr/>
          </p:nvCxnSpPr>
          <p:spPr bwMode="gray">
            <a:xfrm>
              <a:off x="8557205" y="1431849"/>
              <a:ext cx="0" cy="122896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9" name="PPTShape_1"/>
            <p:cNvSpPr>
              <a:spLocks noChangeArrowheads="1"/>
            </p:cNvSpPr>
            <p:nvPr/>
          </p:nvSpPr>
          <p:spPr bwMode="gray">
            <a:xfrm>
              <a:off x="5591175" y="980808"/>
              <a:ext cx="3105150" cy="499356"/>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21 Consecutive Quarters of</a:t>
              </a:r>
              <a:br>
                <a:rPr lang="en-US" sz="1200" b="1" dirty="0">
                  <a:solidFill>
                    <a:schemeClr val="bg1"/>
                  </a:solidFill>
                  <a:cs typeface="Arial" charset="0"/>
                </a:rPr>
              </a:br>
              <a:r>
                <a:rPr lang="en-US" sz="1200" b="1" dirty="0">
                  <a:solidFill>
                    <a:schemeClr val="bg1"/>
                  </a:solidFill>
                  <a:cs typeface="Arial" charset="0"/>
                </a:rPr>
                <a:t>Rate Increases</a:t>
              </a:r>
            </a:p>
          </p:txBody>
        </p:sp>
      </p:grpSp>
    </p:spTree>
    <p:custDataLst>
      <p:tags r:id="rId1"/>
    </p:custDataLst>
    <p:extLst>
      <p:ext uri="{BB962C8B-B14F-4D97-AF65-F5344CB8AC3E}">
        <p14:creationId xmlns:p14="http://schemas.microsoft.com/office/powerpoint/2010/main" val="4116403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Commercial Lines Rate Change by Month</a:t>
            </a:r>
            <a:br>
              <a:rPr lang="en-US" dirty="0"/>
            </a:br>
            <a:r>
              <a:rPr lang="en-US" dirty="0"/>
              <a:t>(vs. Year Earlier)</a:t>
            </a:r>
          </a:p>
        </p:txBody>
      </p:sp>
      <p:sp>
        <p:nvSpPr>
          <p:cNvPr id="6" name="Text Placeholder 5"/>
          <p:cNvSpPr>
            <a:spLocks noGrp="1"/>
          </p:cNvSpPr>
          <p:nvPr>
            <p:ph type="body" sz="quarter" idx="16"/>
          </p:nvPr>
        </p:nvSpPr>
        <p:spPr/>
        <p:txBody>
          <a:bodyPr/>
          <a:lstStyle/>
          <a:p>
            <a:r>
              <a:rPr lang="fr-FR" dirty="0"/>
              <a:t>Sources: MarketScout, Insurance Information Institute.</a:t>
            </a:r>
          </a:p>
        </p:txBody>
      </p:sp>
      <p:sp>
        <p:nvSpPr>
          <p:cNvPr id="16" name="Text Placeholder 4"/>
          <p:cNvSpPr txBox="1">
            <a:spLocks/>
          </p:cNvSpPr>
          <p:nvPr/>
        </p:nvSpPr>
        <p:spPr bwMode="gray">
          <a:xfrm>
            <a:off x="478971" y="5650753"/>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Rates Are as Stable as They’ve Been in 15 Years. Modest Declines This Year but That May Be Ebbing. August: -1%</a:t>
            </a:r>
          </a:p>
        </p:txBody>
      </p:sp>
      <p:graphicFrame>
        <p:nvGraphicFramePr>
          <p:cNvPr id="30" name="Content Placeholder 8"/>
          <p:cNvGraphicFramePr>
            <a:graphicFrameLocks/>
          </p:cNvGraphicFramePr>
          <p:nvPr>
            <p:extLst/>
          </p:nvPr>
        </p:nvGraphicFramePr>
        <p:xfrm>
          <a:off x="231776" y="1216025"/>
          <a:ext cx="8680450" cy="4402137"/>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p:cNvGrpSpPr/>
          <p:nvPr/>
        </p:nvGrpSpPr>
        <p:grpSpPr>
          <a:xfrm>
            <a:off x="1000335" y="1216025"/>
            <a:ext cx="768100" cy="523155"/>
            <a:chOff x="1960460" y="164575"/>
            <a:chExt cx="768100" cy="523155"/>
          </a:xfrm>
        </p:grpSpPr>
        <p:cxnSp>
          <p:nvCxnSpPr>
            <p:cNvPr id="34" name="Straight Arrow Connector 33"/>
            <p:cNvCxnSpPr/>
            <p:nvPr/>
          </p:nvCxnSpPr>
          <p:spPr bwMode="gray">
            <a:xfrm>
              <a:off x="2344510" y="471450"/>
              <a:ext cx="0" cy="21628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35" name="PPTShape_1"/>
            <p:cNvSpPr>
              <a:spLocks noChangeArrowheads="1"/>
            </p:cNvSpPr>
            <p:nvPr/>
          </p:nvSpPr>
          <p:spPr bwMode="gray">
            <a:xfrm>
              <a:off x="1960460" y="164575"/>
              <a:ext cx="768100" cy="422455"/>
            </a:xfrm>
            <a:prstGeom prst="rect">
              <a:avLst/>
            </a:prstGeom>
            <a:solidFill>
              <a:schemeClr val="accent1"/>
            </a:solidFill>
            <a:ln w="28575" algn="ctr">
              <a:noFill/>
              <a:miter lim="800000"/>
              <a:headEnd/>
              <a:tailEnd/>
            </a:ln>
          </p:spPr>
          <p:txBody>
            <a:bodyPr lIns="0" tIns="0" r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Jul-02</a:t>
              </a:r>
              <a:br>
                <a:rPr lang="en-US" sz="1200" b="1" dirty="0">
                  <a:solidFill>
                    <a:schemeClr val="bg1"/>
                  </a:solidFill>
                  <a:cs typeface="Arial" charset="0"/>
                </a:rPr>
              </a:br>
              <a:r>
                <a:rPr lang="en-US" sz="1200" b="1" dirty="0">
                  <a:solidFill>
                    <a:schemeClr val="bg1"/>
                  </a:solidFill>
                  <a:cs typeface="Arial" charset="0"/>
                </a:rPr>
                <a:t>33%</a:t>
              </a:r>
            </a:p>
          </p:txBody>
        </p:sp>
      </p:grpSp>
      <p:grpSp>
        <p:nvGrpSpPr>
          <p:cNvPr id="42" name="Group 41"/>
          <p:cNvGrpSpPr/>
          <p:nvPr/>
        </p:nvGrpSpPr>
        <p:grpSpPr>
          <a:xfrm>
            <a:off x="2398155" y="2975202"/>
            <a:ext cx="768100" cy="875650"/>
            <a:chOff x="1960460" y="-142665"/>
            <a:chExt cx="768100" cy="875650"/>
          </a:xfrm>
        </p:grpSpPr>
        <p:cxnSp>
          <p:nvCxnSpPr>
            <p:cNvPr id="46" name="Straight Arrow Connector 45"/>
            <p:cNvCxnSpPr/>
            <p:nvPr/>
          </p:nvCxnSpPr>
          <p:spPr bwMode="gray">
            <a:xfrm>
              <a:off x="2344510" y="172009"/>
              <a:ext cx="0" cy="560976"/>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47" name="PPTShape_1"/>
            <p:cNvSpPr>
              <a:spLocks noChangeArrowheads="1"/>
            </p:cNvSpPr>
            <p:nvPr/>
          </p:nvSpPr>
          <p:spPr bwMode="gray">
            <a:xfrm>
              <a:off x="1960460" y="-142665"/>
              <a:ext cx="768100" cy="422455"/>
            </a:xfrm>
            <a:prstGeom prst="rect">
              <a:avLst/>
            </a:prstGeom>
            <a:solidFill>
              <a:schemeClr val="accent1"/>
            </a:solidFill>
            <a:ln w="28575" algn="ctr">
              <a:noFill/>
              <a:miter lim="800000"/>
              <a:headEnd/>
              <a:tailEnd/>
            </a:ln>
          </p:spPr>
          <p:txBody>
            <a:bodyPr lIns="0" tIns="0" r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Feb-05</a:t>
              </a:r>
              <a:br>
                <a:rPr lang="en-US" sz="1200" b="1" dirty="0">
                  <a:solidFill>
                    <a:schemeClr val="bg1"/>
                  </a:solidFill>
                  <a:cs typeface="Arial" charset="0"/>
                </a:rPr>
              </a:br>
              <a:r>
                <a:rPr lang="en-US" sz="1200" b="1" dirty="0">
                  <a:solidFill>
                    <a:schemeClr val="bg1"/>
                  </a:solidFill>
                  <a:cs typeface="Arial" charset="0"/>
                </a:rPr>
                <a:t>0%</a:t>
              </a:r>
            </a:p>
          </p:txBody>
        </p:sp>
      </p:grpSp>
      <p:grpSp>
        <p:nvGrpSpPr>
          <p:cNvPr id="48" name="Group 47"/>
          <p:cNvGrpSpPr/>
          <p:nvPr/>
        </p:nvGrpSpPr>
        <p:grpSpPr>
          <a:xfrm>
            <a:off x="4387900" y="4696365"/>
            <a:ext cx="1112849" cy="422455"/>
            <a:chOff x="1615711" y="164575"/>
            <a:chExt cx="1112849" cy="422455"/>
          </a:xfrm>
        </p:grpSpPr>
        <p:cxnSp>
          <p:nvCxnSpPr>
            <p:cNvPr id="49" name="Straight Arrow Connector 48"/>
            <p:cNvCxnSpPr/>
            <p:nvPr/>
          </p:nvCxnSpPr>
          <p:spPr bwMode="gray">
            <a:xfrm rot="5400000">
              <a:off x="1807288" y="203428"/>
              <a:ext cx="0" cy="383154"/>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50" name="PPTShape_1"/>
            <p:cNvSpPr>
              <a:spLocks noChangeArrowheads="1"/>
            </p:cNvSpPr>
            <p:nvPr/>
          </p:nvSpPr>
          <p:spPr bwMode="gray">
            <a:xfrm>
              <a:off x="1960460" y="164575"/>
              <a:ext cx="768100" cy="422455"/>
            </a:xfrm>
            <a:prstGeom prst="rect">
              <a:avLst/>
            </a:prstGeom>
            <a:solidFill>
              <a:schemeClr val="accent1"/>
            </a:solidFill>
            <a:ln w="28575" algn="ctr">
              <a:noFill/>
              <a:miter lim="800000"/>
              <a:headEnd/>
              <a:tailEnd/>
            </a:ln>
          </p:spPr>
          <p:txBody>
            <a:bodyPr lIns="0" tIns="0" r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Dec-07</a:t>
              </a:r>
              <a:br>
                <a:rPr lang="en-US" sz="1200" b="1" dirty="0">
                  <a:solidFill>
                    <a:schemeClr val="bg1"/>
                  </a:solidFill>
                  <a:cs typeface="Arial" charset="0"/>
                </a:rPr>
              </a:br>
              <a:r>
                <a:rPr lang="en-US" sz="1200" b="1" dirty="0">
                  <a:solidFill>
                    <a:schemeClr val="bg1"/>
                  </a:solidFill>
                  <a:cs typeface="Arial" charset="0"/>
                </a:rPr>
                <a:t>-16%</a:t>
              </a:r>
            </a:p>
          </p:txBody>
        </p:sp>
      </p:grpSp>
      <p:grpSp>
        <p:nvGrpSpPr>
          <p:cNvPr id="51" name="Group 50"/>
          <p:cNvGrpSpPr/>
          <p:nvPr/>
        </p:nvGrpSpPr>
        <p:grpSpPr>
          <a:xfrm>
            <a:off x="6638038" y="2903053"/>
            <a:ext cx="768100" cy="638735"/>
            <a:chOff x="1960460" y="164575"/>
            <a:chExt cx="768100" cy="638735"/>
          </a:xfrm>
        </p:grpSpPr>
        <p:cxnSp>
          <p:nvCxnSpPr>
            <p:cNvPr id="52" name="Straight Arrow Connector 51"/>
            <p:cNvCxnSpPr/>
            <p:nvPr/>
          </p:nvCxnSpPr>
          <p:spPr bwMode="gray">
            <a:xfrm>
              <a:off x="2344510" y="587030"/>
              <a:ext cx="0" cy="21628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53" name="PPTShape_1"/>
            <p:cNvSpPr>
              <a:spLocks noChangeArrowheads="1"/>
            </p:cNvSpPr>
            <p:nvPr/>
          </p:nvSpPr>
          <p:spPr bwMode="gray">
            <a:xfrm>
              <a:off x="1960460" y="164575"/>
              <a:ext cx="768100" cy="422455"/>
            </a:xfrm>
            <a:prstGeom prst="rect">
              <a:avLst/>
            </a:prstGeom>
            <a:solidFill>
              <a:schemeClr val="accent1"/>
            </a:solidFill>
            <a:ln w="28575" algn="ctr">
              <a:noFill/>
              <a:miter lim="800000"/>
              <a:headEnd/>
              <a:tailEnd/>
            </a:ln>
          </p:spPr>
          <p:txBody>
            <a:bodyPr lIns="0" tIns="0" r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Sep-13</a:t>
              </a:r>
              <a:br>
                <a:rPr lang="en-US" sz="1200" b="1" dirty="0">
                  <a:solidFill>
                    <a:schemeClr val="bg1"/>
                  </a:solidFill>
                  <a:cs typeface="Arial" charset="0"/>
                </a:rPr>
              </a:br>
              <a:r>
                <a:rPr lang="en-US" sz="1200" b="1" dirty="0">
                  <a:solidFill>
                    <a:schemeClr val="bg1"/>
                  </a:solidFill>
                  <a:cs typeface="Arial" charset="0"/>
                </a:rPr>
                <a:t>5%</a:t>
              </a:r>
            </a:p>
          </p:txBody>
        </p:sp>
      </p:grpSp>
      <p:grpSp>
        <p:nvGrpSpPr>
          <p:cNvPr id="54" name="Group 53"/>
          <p:cNvGrpSpPr/>
          <p:nvPr/>
        </p:nvGrpSpPr>
        <p:grpSpPr bwMode="gray">
          <a:xfrm>
            <a:off x="2897420" y="3820112"/>
            <a:ext cx="3187615" cy="246533"/>
            <a:chOff x="3035800" y="3621025"/>
            <a:chExt cx="3187615" cy="246533"/>
          </a:xfrm>
        </p:grpSpPr>
        <p:cxnSp>
          <p:nvCxnSpPr>
            <p:cNvPr id="55" name="Straight Connector 54"/>
            <p:cNvCxnSpPr/>
            <p:nvPr/>
          </p:nvCxnSpPr>
          <p:spPr bwMode="gray">
            <a:xfrm>
              <a:off x="3035800" y="3744291"/>
              <a:ext cx="3187615" cy="0"/>
            </a:xfrm>
            <a:prstGeom prst="line">
              <a:avLst/>
            </a:prstGeom>
            <a:ln w="2857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6" name="PPTShape_1"/>
            <p:cNvSpPr>
              <a:spLocks noChangeArrowheads="1"/>
            </p:cNvSpPr>
            <p:nvPr/>
          </p:nvSpPr>
          <p:spPr bwMode="gray">
            <a:xfrm>
              <a:off x="3669483" y="3621025"/>
              <a:ext cx="1920249" cy="246533"/>
            </a:xfrm>
            <a:prstGeom prst="rect">
              <a:avLst/>
            </a:prstGeom>
            <a:solidFill>
              <a:schemeClr val="accent2"/>
            </a:solidFill>
            <a:ln w="28575" algn="ctr">
              <a:noFill/>
              <a:miter lim="800000"/>
              <a:headEnd/>
              <a:tailEnd/>
            </a:ln>
          </p:spPr>
          <p:txBody>
            <a:bodyPr lIns="0" tIns="45720" rIns="0" bIns="45720" anchor="ctr"/>
            <a:lstStyle/>
            <a:p>
              <a:pPr algn="ctr" eaLnBrk="0" fontAlgn="base" hangingPunct="0">
                <a:spcAft>
                  <a:spcPct val="0"/>
                </a:spcAft>
                <a:buClr>
                  <a:srgbClr val="FFFFFF"/>
                </a:buClr>
                <a:buFont typeface="Wingdings" pitchFamily="2" charset="2"/>
                <a:buNone/>
              </a:pPr>
              <a:r>
                <a:rPr lang="en-US" sz="1050" b="1" dirty="0">
                  <a:solidFill>
                    <a:schemeClr val="bg1"/>
                  </a:solidFill>
                  <a:cs typeface="Arial" charset="0"/>
                </a:rPr>
                <a:t>79 Months of Rates &lt; 0%</a:t>
              </a:r>
            </a:p>
          </p:txBody>
        </p:sp>
      </p:grpSp>
      <p:grpSp>
        <p:nvGrpSpPr>
          <p:cNvPr id="57" name="Group 56"/>
          <p:cNvGrpSpPr/>
          <p:nvPr/>
        </p:nvGrpSpPr>
        <p:grpSpPr bwMode="gray">
          <a:xfrm>
            <a:off x="6061962" y="3952025"/>
            <a:ext cx="2035465" cy="246533"/>
            <a:chOff x="3035800" y="3613591"/>
            <a:chExt cx="3187615" cy="246533"/>
          </a:xfrm>
        </p:grpSpPr>
        <p:cxnSp>
          <p:nvCxnSpPr>
            <p:cNvPr id="58" name="Straight Connector 57"/>
            <p:cNvCxnSpPr/>
            <p:nvPr/>
          </p:nvCxnSpPr>
          <p:spPr bwMode="gray">
            <a:xfrm>
              <a:off x="3035800" y="3744291"/>
              <a:ext cx="3187615" cy="0"/>
            </a:xfrm>
            <a:prstGeom prst="line">
              <a:avLst/>
            </a:prstGeom>
            <a:ln w="2857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 name="PPTShape_1"/>
            <p:cNvSpPr>
              <a:spLocks noChangeArrowheads="1"/>
            </p:cNvSpPr>
            <p:nvPr/>
          </p:nvSpPr>
          <p:spPr bwMode="gray">
            <a:xfrm>
              <a:off x="3336518" y="3613591"/>
              <a:ext cx="2586180" cy="246533"/>
            </a:xfrm>
            <a:prstGeom prst="rect">
              <a:avLst/>
            </a:prstGeom>
            <a:solidFill>
              <a:schemeClr val="accent2"/>
            </a:solidFill>
            <a:ln w="28575" algn="ctr">
              <a:noFill/>
              <a:miter lim="800000"/>
              <a:headEnd/>
              <a:tailEnd/>
            </a:ln>
          </p:spPr>
          <p:txBody>
            <a:bodyPr lIns="0" tIns="45720" rIns="0" bIns="45720" anchor="ctr"/>
            <a:lstStyle/>
            <a:p>
              <a:pPr algn="ctr" eaLnBrk="0" fontAlgn="base" hangingPunct="0">
                <a:spcAft>
                  <a:spcPct val="0"/>
                </a:spcAft>
                <a:buClr>
                  <a:srgbClr val="FFFFFF"/>
                </a:buClr>
                <a:buFont typeface="Wingdings" pitchFamily="2" charset="2"/>
                <a:buNone/>
              </a:pPr>
              <a:r>
                <a:rPr lang="en-US" sz="1050" b="1" dirty="0">
                  <a:solidFill>
                    <a:schemeClr val="bg1"/>
                  </a:solidFill>
                  <a:cs typeface="Arial" charset="0"/>
                </a:rPr>
                <a:t>37 Months of Rates &gt; 0%</a:t>
              </a:r>
            </a:p>
          </p:txBody>
        </p:sp>
      </p:grpSp>
      <p:grpSp>
        <p:nvGrpSpPr>
          <p:cNvPr id="60" name="Group 59"/>
          <p:cNvGrpSpPr/>
          <p:nvPr/>
        </p:nvGrpSpPr>
        <p:grpSpPr>
          <a:xfrm>
            <a:off x="6638038" y="1612495"/>
            <a:ext cx="2189548" cy="2146910"/>
            <a:chOff x="7466450" y="1271945"/>
            <a:chExt cx="1388701" cy="2146910"/>
          </a:xfrm>
        </p:grpSpPr>
        <p:cxnSp>
          <p:nvCxnSpPr>
            <p:cNvPr id="61" name="Straight Arrow Connector 60"/>
            <p:cNvCxnSpPr/>
            <p:nvPr/>
          </p:nvCxnSpPr>
          <p:spPr bwMode="gray">
            <a:xfrm>
              <a:off x="8392054" y="1652225"/>
              <a:ext cx="0" cy="176663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62" name="PPTShape_1"/>
            <p:cNvSpPr>
              <a:spLocks noChangeArrowheads="1"/>
            </p:cNvSpPr>
            <p:nvPr/>
          </p:nvSpPr>
          <p:spPr bwMode="gray">
            <a:xfrm>
              <a:off x="7466450" y="1271945"/>
              <a:ext cx="1388701" cy="499356"/>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3 Straight Months: -4%; Recent Months -1%</a:t>
              </a:r>
            </a:p>
          </p:txBody>
        </p:sp>
      </p:grpSp>
      <p:grpSp>
        <p:nvGrpSpPr>
          <p:cNvPr id="63" name="Group 62"/>
          <p:cNvGrpSpPr/>
          <p:nvPr/>
        </p:nvGrpSpPr>
        <p:grpSpPr>
          <a:xfrm>
            <a:off x="4901914" y="2239501"/>
            <a:ext cx="2189548" cy="1228960"/>
            <a:chOff x="7466450" y="1271945"/>
            <a:chExt cx="1388701" cy="1228960"/>
          </a:xfrm>
        </p:grpSpPr>
        <p:cxnSp>
          <p:nvCxnSpPr>
            <p:cNvPr id="64" name="Straight Arrow Connector 63"/>
            <p:cNvCxnSpPr/>
            <p:nvPr/>
          </p:nvCxnSpPr>
          <p:spPr bwMode="gray">
            <a:xfrm>
              <a:off x="8392054" y="1652225"/>
              <a:ext cx="0" cy="84868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65" name="PPTShape_1"/>
            <p:cNvSpPr>
              <a:spLocks noChangeArrowheads="1"/>
            </p:cNvSpPr>
            <p:nvPr/>
          </p:nvSpPr>
          <p:spPr bwMode="gray">
            <a:xfrm>
              <a:off x="7466450" y="1271945"/>
              <a:ext cx="1388701" cy="499356"/>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Not Much of a Hard Market, by Historic Standards</a:t>
              </a:r>
            </a:p>
          </p:txBody>
        </p:sp>
      </p:grpSp>
    </p:spTree>
    <p:extLst>
      <p:ext uri="{BB962C8B-B14F-4D97-AF65-F5344CB8AC3E}">
        <p14:creationId xmlns:p14="http://schemas.microsoft.com/office/powerpoint/2010/main" val="3832612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1500"/>
                            </p:stCondLst>
                            <p:childTnLst>
                              <p:par>
                                <p:cTn id="11" presetID="22" presetClass="entr" presetSubtype="4"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childTnLst>
                          </p:cTn>
                        </p:par>
                        <p:par>
                          <p:cTn id="14" fill="hold">
                            <p:stCondLst>
                              <p:cond delay="2000"/>
                            </p:stCondLst>
                            <p:childTnLst>
                              <p:par>
                                <p:cTn id="15" presetID="22" presetClass="entr" presetSubtype="4" fill="hold" nodeType="afterEffect">
                                  <p:stCondLst>
                                    <p:cond delay="1000"/>
                                  </p:stCondLst>
                                  <p:childTnLst>
                                    <p:set>
                                      <p:cBhvr>
                                        <p:cTn id="16" dur="1" fill="hold">
                                          <p:stCondLst>
                                            <p:cond delay="0"/>
                                          </p:stCondLst>
                                        </p:cTn>
                                        <p:tgtEl>
                                          <p:spTgt spid="60"/>
                                        </p:tgtEl>
                                        <p:attrNameLst>
                                          <p:attrName>style.visibility</p:attrName>
                                        </p:attrNameLst>
                                      </p:cBhvr>
                                      <p:to>
                                        <p:strVal val="visible"/>
                                      </p:to>
                                    </p:set>
                                    <p:animEffect transition="in" filter="wipe(down)">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Commercial Property Rate Change by Month (vs. Year Earlier)</a:t>
            </a:r>
          </a:p>
        </p:txBody>
      </p:sp>
      <p:sp>
        <p:nvSpPr>
          <p:cNvPr id="6" name="Text Placeholder 5"/>
          <p:cNvSpPr>
            <a:spLocks noGrp="1"/>
          </p:cNvSpPr>
          <p:nvPr>
            <p:ph type="body" sz="quarter" idx="16"/>
          </p:nvPr>
        </p:nvSpPr>
        <p:spPr/>
        <p:txBody>
          <a:bodyPr/>
          <a:lstStyle/>
          <a:p>
            <a:r>
              <a:rPr lang="en-US" dirty="0"/>
              <a:t>Sources: MarketScout, Insurance Information Institute. </a:t>
            </a:r>
            <a:br>
              <a:rPr lang="en-US" dirty="0"/>
            </a:br>
            <a:r>
              <a:rPr lang="en-US" dirty="0"/>
              <a:t>Interpolated Commercial Property Estimates for May, August, September 2010.</a:t>
            </a:r>
          </a:p>
        </p:txBody>
      </p:sp>
      <p:graphicFrame>
        <p:nvGraphicFramePr>
          <p:cNvPr id="9" name="Content Placeholder 8"/>
          <p:cNvGraphicFramePr>
            <a:graphicFrameLocks noGrp="1"/>
          </p:cNvGraphicFramePr>
          <p:nvPr>
            <p:ph idx="4294967295"/>
            <p:extLst/>
          </p:nvPr>
        </p:nvGraphicFramePr>
        <p:xfrm>
          <a:off x="228299" y="1216025"/>
          <a:ext cx="8683926" cy="44021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4"/>
          <p:cNvSpPr txBox="1">
            <a:spLocks/>
          </p:cNvSpPr>
          <p:nvPr/>
        </p:nvSpPr>
        <p:spPr bwMode="gray">
          <a:xfrm>
            <a:off x="478971" y="5650753"/>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Commercial Property Rates Track Closely with Commercial Rates Overall</a:t>
            </a:r>
          </a:p>
        </p:txBody>
      </p:sp>
      <p:grpSp>
        <p:nvGrpSpPr>
          <p:cNvPr id="14" name="Group 13"/>
          <p:cNvGrpSpPr/>
          <p:nvPr/>
        </p:nvGrpSpPr>
        <p:grpSpPr>
          <a:xfrm>
            <a:off x="777525" y="3429000"/>
            <a:ext cx="768100" cy="1036935"/>
            <a:chOff x="1883650" y="279790"/>
            <a:chExt cx="768100" cy="1036935"/>
          </a:xfrm>
        </p:grpSpPr>
        <p:cxnSp>
          <p:nvCxnSpPr>
            <p:cNvPr id="15" name="Straight Arrow Connector 14"/>
            <p:cNvCxnSpPr/>
            <p:nvPr/>
          </p:nvCxnSpPr>
          <p:spPr bwMode="gray">
            <a:xfrm>
              <a:off x="2013733" y="587030"/>
              <a:ext cx="0" cy="729695"/>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6" name="PPTShape_1"/>
            <p:cNvSpPr>
              <a:spLocks noChangeArrowheads="1"/>
            </p:cNvSpPr>
            <p:nvPr/>
          </p:nvSpPr>
          <p:spPr bwMode="gray">
            <a:xfrm>
              <a:off x="1883650" y="279790"/>
              <a:ext cx="768100" cy="422455"/>
            </a:xfrm>
            <a:prstGeom prst="rect">
              <a:avLst/>
            </a:prstGeom>
            <a:solidFill>
              <a:schemeClr val="accent1"/>
            </a:solidFill>
            <a:ln w="28575" algn="ctr">
              <a:noFill/>
              <a:miter lim="800000"/>
              <a:headEnd/>
              <a:tailEnd/>
            </a:ln>
          </p:spPr>
          <p:txBody>
            <a:bodyPr lIns="0" tIns="0" r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Feb-09</a:t>
              </a:r>
              <a:br>
                <a:rPr lang="en-US" sz="1200" b="1" dirty="0">
                  <a:solidFill>
                    <a:schemeClr val="bg1"/>
                  </a:solidFill>
                  <a:cs typeface="Arial" charset="0"/>
                </a:rPr>
              </a:br>
              <a:r>
                <a:rPr lang="en-US" sz="1200" b="1" dirty="0">
                  <a:solidFill>
                    <a:schemeClr val="bg1"/>
                  </a:solidFill>
                  <a:cs typeface="Arial" charset="0"/>
                </a:rPr>
                <a:t>-7%</a:t>
              </a:r>
            </a:p>
          </p:txBody>
        </p:sp>
      </p:grpSp>
      <p:grpSp>
        <p:nvGrpSpPr>
          <p:cNvPr id="17" name="Group 16"/>
          <p:cNvGrpSpPr/>
          <p:nvPr/>
        </p:nvGrpSpPr>
        <p:grpSpPr>
          <a:xfrm>
            <a:off x="4449165" y="1184875"/>
            <a:ext cx="768100" cy="638735"/>
            <a:chOff x="1960460" y="164575"/>
            <a:chExt cx="768100" cy="638735"/>
          </a:xfrm>
        </p:grpSpPr>
        <p:cxnSp>
          <p:nvCxnSpPr>
            <p:cNvPr id="18" name="Straight Arrow Connector 17"/>
            <p:cNvCxnSpPr/>
            <p:nvPr/>
          </p:nvCxnSpPr>
          <p:spPr bwMode="gray">
            <a:xfrm>
              <a:off x="2344510" y="587030"/>
              <a:ext cx="0" cy="21628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19" name="PPTShape_1"/>
            <p:cNvSpPr>
              <a:spLocks noChangeArrowheads="1"/>
            </p:cNvSpPr>
            <p:nvPr/>
          </p:nvSpPr>
          <p:spPr bwMode="gray">
            <a:xfrm>
              <a:off x="1960460" y="164575"/>
              <a:ext cx="768100" cy="422455"/>
            </a:xfrm>
            <a:prstGeom prst="rect">
              <a:avLst/>
            </a:prstGeom>
            <a:solidFill>
              <a:schemeClr val="accent1"/>
            </a:solidFill>
            <a:ln w="28575" algn="ctr">
              <a:noFill/>
              <a:miter lim="800000"/>
              <a:headEnd/>
              <a:tailEnd/>
            </a:ln>
          </p:spPr>
          <p:txBody>
            <a:bodyPr lIns="0" tIns="0" r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Sep-12</a:t>
              </a:r>
              <a:br>
                <a:rPr lang="en-US" sz="1200" b="1" dirty="0">
                  <a:solidFill>
                    <a:schemeClr val="bg1"/>
                  </a:solidFill>
                  <a:cs typeface="Arial" charset="0"/>
                </a:rPr>
              </a:br>
              <a:r>
                <a:rPr lang="en-US" sz="1200" b="1" dirty="0">
                  <a:solidFill>
                    <a:schemeClr val="bg1"/>
                  </a:solidFill>
                  <a:cs typeface="Arial" charset="0"/>
                </a:rPr>
                <a:t>6%</a:t>
              </a:r>
            </a:p>
          </p:txBody>
        </p:sp>
      </p:grpSp>
      <p:grpSp>
        <p:nvGrpSpPr>
          <p:cNvPr id="20" name="Group 19"/>
          <p:cNvGrpSpPr/>
          <p:nvPr/>
        </p:nvGrpSpPr>
        <p:grpSpPr>
          <a:xfrm>
            <a:off x="7413970" y="1899330"/>
            <a:ext cx="768100" cy="638735"/>
            <a:chOff x="1960460" y="164575"/>
            <a:chExt cx="768100" cy="638735"/>
          </a:xfrm>
        </p:grpSpPr>
        <p:cxnSp>
          <p:nvCxnSpPr>
            <p:cNvPr id="21" name="Straight Arrow Connector 20"/>
            <p:cNvCxnSpPr/>
            <p:nvPr/>
          </p:nvCxnSpPr>
          <p:spPr bwMode="gray">
            <a:xfrm>
              <a:off x="2344510" y="587030"/>
              <a:ext cx="0" cy="21628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2" name="PPTShape_1"/>
            <p:cNvSpPr>
              <a:spLocks noChangeArrowheads="1"/>
            </p:cNvSpPr>
            <p:nvPr/>
          </p:nvSpPr>
          <p:spPr bwMode="gray">
            <a:xfrm>
              <a:off x="1960460" y="164575"/>
              <a:ext cx="768100" cy="422455"/>
            </a:xfrm>
            <a:prstGeom prst="rect">
              <a:avLst/>
            </a:prstGeom>
            <a:solidFill>
              <a:schemeClr val="accent1"/>
            </a:solidFill>
            <a:ln w="28575" algn="ctr">
              <a:noFill/>
              <a:miter lim="800000"/>
              <a:headEnd/>
              <a:tailEnd/>
            </a:ln>
          </p:spPr>
          <p:txBody>
            <a:bodyPr lIns="0" tIns="0" r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Jul-15</a:t>
              </a:r>
              <a:br>
                <a:rPr lang="en-US" sz="1200" b="1" dirty="0">
                  <a:solidFill>
                    <a:schemeClr val="bg1"/>
                  </a:solidFill>
                  <a:cs typeface="Arial" charset="0"/>
                </a:rPr>
              </a:br>
              <a:r>
                <a:rPr lang="en-US" sz="1200" b="1" dirty="0">
                  <a:solidFill>
                    <a:schemeClr val="bg1"/>
                  </a:solidFill>
                  <a:cs typeface="Arial" charset="0"/>
                </a:rPr>
                <a:t>2%</a:t>
              </a:r>
            </a:p>
          </p:txBody>
        </p:sp>
      </p:grpSp>
      <p:grpSp>
        <p:nvGrpSpPr>
          <p:cNvPr id="23" name="Group 22"/>
          <p:cNvGrpSpPr/>
          <p:nvPr/>
        </p:nvGrpSpPr>
        <p:grpSpPr bwMode="gray">
          <a:xfrm>
            <a:off x="3611875" y="2789440"/>
            <a:ext cx="3456450" cy="291138"/>
            <a:chOff x="3035800" y="3598723"/>
            <a:chExt cx="3187615" cy="291138"/>
          </a:xfrm>
        </p:grpSpPr>
        <p:cxnSp>
          <p:nvCxnSpPr>
            <p:cNvPr id="24" name="Straight Connector 23"/>
            <p:cNvCxnSpPr/>
            <p:nvPr/>
          </p:nvCxnSpPr>
          <p:spPr bwMode="gray">
            <a:xfrm>
              <a:off x="3035800" y="3744292"/>
              <a:ext cx="3187615" cy="0"/>
            </a:xfrm>
            <a:prstGeom prst="line">
              <a:avLst/>
            </a:prstGeom>
            <a:ln w="2857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PPTShape_1"/>
            <p:cNvSpPr>
              <a:spLocks noChangeArrowheads="1"/>
            </p:cNvSpPr>
            <p:nvPr/>
          </p:nvSpPr>
          <p:spPr bwMode="gray">
            <a:xfrm>
              <a:off x="3669483" y="3598723"/>
              <a:ext cx="1920249" cy="291138"/>
            </a:xfrm>
            <a:prstGeom prst="rect">
              <a:avLst/>
            </a:prstGeom>
            <a:solidFill>
              <a:schemeClr val="accent2"/>
            </a:solidFill>
            <a:ln w="28575" algn="ctr">
              <a:noFill/>
              <a:miter lim="800000"/>
              <a:headEnd/>
              <a:tailEnd/>
            </a:ln>
          </p:spPr>
          <p:txBody>
            <a:bodyPr lIns="0" tIns="45720" rIns="0" bIns="45720" anchor="ctr"/>
            <a:lstStyle/>
            <a:p>
              <a:pPr algn="ctr" eaLnBrk="0" fontAlgn="base" hangingPunct="0">
                <a:spcAft>
                  <a:spcPct val="0"/>
                </a:spcAft>
                <a:buClr>
                  <a:srgbClr val="FFFFFF"/>
                </a:buClr>
                <a:buFont typeface="Wingdings" pitchFamily="2" charset="2"/>
                <a:buNone/>
              </a:pPr>
              <a:r>
                <a:rPr lang="en-US" sz="1200" b="1" dirty="0">
                  <a:solidFill>
                    <a:schemeClr val="bg1"/>
                  </a:solidFill>
                  <a:cs typeface="Arial" charset="0"/>
                </a:rPr>
                <a:t>4 Years of Rates </a:t>
              </a:r>
              <a:r>
                <a:rPr lang="en-US" sz="1200" b="1" dirty="0">
                  <a:solidFill>
                    <a:schemeClr val="bg1"/>
                  </a:solidFill>
                  <a:cs typeface="Arial" charset="0"/>
                  <a:sym typeface="Symbol"/>
                </a:rPr>
                <a:t> </a:t>
              </a:r>
              <a:r>
                <a:rPr lang="en-US" sz="1200" b="1" dirty="0">
                  <a:solidFill>
                    <a:schemeClr val="bg1"/>
                  </a:solidFill>
                  <a:cs typeface="Arial" charset="0"/>
                </a:rPr>
                <a:t>0%</a:t>
              </a:r>
            </a:p>
          </p:txBody>
        </p:sp>
      </p:grpSp>
    </p:spTree>
    <p:extLst>
      <p:ext uri="{BB962C8B-B14F-4D97-AF65-F5344CB8AC3E}">
        <p14:creationId xmlns:p14="http://schemas.microsoft.com/office/powerpoint/2010/main" val="39124949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Business Interruption Rate Change by Month (vs. Year Earlier)</a:t>
            </a:r>
            <a:endParaRPr lang="en-US" dirty="0"/>
          </a:p>
        </p:txBody>
      </p:sp>
      <p:graphicFrame>
        <p:nvGraphicFramePr>
          <p:cNvPr id="8" name="Content Placeholder 8"/>
          <p:cNvGraphicFramePr>
            <a:graphicFrameLocks noGrp="1"/>
          </p:cNvGraphicFramePr>
          <p:nvPr>
            <p:ph idx="4294967295"/>
            <p:extLst/>
          </p:nvPr>
        </p:nvGraphicFramePr>
        <p:xfrm>
          <a:off x="231775" y="1216025"/>
          <a:ext cx="8680450" cy="4900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507497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BOP Rate Change by Month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5" y="1216025"/>
          <a:ext cx="8680450" cy="49006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txBox="1">
            <a:spLocks/>
          </p:cNvSpPr>
          <p:nvPr/>
        </p:nvSpPr>
        <p:spPr bwMode="gray">
          <a:xfrm>
            <a:off x="492687" y="5733300"/>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Rate Change on Business Owners Policies Can Be Bellwether for </a:t>
            </a:r>
            <a:br>
              <a:rPr lang="en-US" sz="1800" dirty="0"/>
            </a:br>
            <a:r>
              <a:rPr lang="en-US" sz="1800" dirty="0"/>
              <a:t>Small Commercial Risks</a:t>
            </a:r>
          </a:p>
        </p:txBody>
      </p:sp>
      <p:sp>
        <p:nvSpPr>
          <p:cNvPr id="6" name="Text Placeholder 5"/>
          <p:cNvSpPr>
            <a:spLocks noGrp="1"/>
          </p:cNvSpPr>
          <p:nvPr>
            <p:ph type="body" sz="quarter" idx="16"/>
          </p:nvPr>
        </p:nvSpPr>
        <p:spPr>
          <a:xfrm>
            <a:off x="923525" y="6309375"/>
            <a:ext cx="7680960" cy="415018"/>
          </a:xfrm>
        </p:spPr>
        <p:txBody>
          <a:bodyPr/>
          <a:lstStyle/>
          <a:p>
            <a:r>
              <a:rPr lang="en-US" dirty="0"/>
              <a:t>Sources: </a:t>
            </a:r>
            <a:r>
              <a:rPr lang="en-US" dirty="0" err="1"/>
              <a:t>MarketScout</a:t>
            </a:r>
            <a:r>
              <a:rPr lang="en-US" dirty="0"/>
              <a:t>, Insurance Information Institute. </a:t>
            </a:r>
            <a:br>
              <a:rPr lang="en-US" dirty="0"/>
            </a:br>
            <a:r>
              <a:rPr lang="en-US" dirty="0"/>
              <a:t>Interpolated Commercial Property Estimates for May, August, September 2010.</a:t>
            </a:r>
          </a:p>
        </p:txBody>
      </p:sp>
    </p:spTree>
    <p:extLst>
      <p:ext uri="{BB962C8B-B14F-4D97-AF65-F5344CB8AC3E}">
        <p14:creationId xmlns:p14="http://schemas.microsoft.com/office/powerpoint/2010/main" val="3061070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US" dirty="0"/>
              <a:t>Return on Equity by Financial Services Sector vs. Fortune 500, 2004-2015*</a:t>
            </a:r>
          </a:p>
        </p:txBody>
      </p:sp>
      <p:sp>
        <p:nvSpPr>
          <p:cNvPr id="11" name="Text Placeholder 10"/>
          <p:cNvSpPr>
            <a:spLocks noGrp="1"/>
          </p:cNvSpPr>
          <p:nvPr>
            <p:ph type="body" sz="quarter" idx="16"/>
          </p:nvPr>
        </p:nvSpPr>
        <p:spPr/>
        <p:txBody>
          <a:bodyPr/>
          <a:lstStyle/>
          <a:p>
            <a:r>
              <a:rPr lang="en-US" dirty="0"/>
              <a:t>*GAAP basis. 	</a:t>
            </a:r>
          </a:p>
          <a:p>
            <a:r>
              <a:rPr lang="en-US" dirty="0"/>
              <a:t>Sources: ISO, a Verisk Analytics company; Fortune; Insurance Information Institute.</a:t>
            </a:r>
          </a:p>
        </p:txBody>
      </p:sp>
      <p:graphicFrame>
        <p:nvGraphicFramePr>
          <p:cNvPr id="17" name="Object 2"/>
          <p:cNvGraphicFramePr>
            <a:graphicFrameLocks noChangeAspect="1"/>
          </p:cNvGraphicFramePr>
          <p:nvPr>
            <p:extLst/>
          </p:nvPr>
        </p:nvGraphicFramePr>
        <p:xfrm>
          <a:off x="119756" y="1544910"/>
          <a:ext cx="8366605" cy="383036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4"/>
          <p:cNvSpPr txBox="1">
            <a:spLocks/>
          </p:cNvSpPr>
          <p:nvPr/>
        </p:nvSpPr>
        <p:spPr bwMode="gray">
          <a:xfrm>
            <a:off x="478971" y="5504177"/>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Banks and Insurers Have Substantially Underperformed the </a:t>
            </a:r>
            <a:br>
              <a:rPr lang="en-US" sz="1800" dirty="0"/>
            </a:br>
            <a:r>
              <a:rPr lang="en-US" sz="1800" dirty="0"/>
              <a:t>Fortune 500 Since the Financial Crisis.</a:t>
            </a:r>
          </a:p>
        </p:txBody>
      </p:sp>
      <p:sp>
        <p:nvSpPr>
          <p:cNvPr id="19" name="Text Placeholder 4"/>
          <p:cNvSpPr txBox="1">
            <a:spLocks/>
          </p:cNvSpPr>
          <p:nvPr/>
        </p:nvSpPr>
        <p:spPr bwMode="gray">
          <a:xfrm>
            <a:off x="1206501" y="3781457"/>
            <a:ext cx="2298699" cy="1150523"/>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45720" tIns="0" rIns="0"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pPr>
            <a:r>
              <a:rPr lang="en-US" sz="1400" u="sng" dirty="0"/>
              <a:t>Average: 2004</a:t>
            </a:r>
            <a:r>
              <a:rPr lang="en-US" sz="1400" u="sng" dirty="0">
                <a:latin typeface="Arial"/>
                <a:cs typeface="Arial"/>
              </a:rPr>
              <a:t>–</a:t>
            </a:r>
            <a:r>
              <a:rPr lang="en-US" sz="1400" u="sng" dirty="0"/>
              <a:t>2014</a:t>
            </a:r>
          </a:p>
          <a:p>
            <a:pPr>
              <a:lnSpc>
                <a:spcPct val="100000"/>
              </a:lnSpc>
            </a:pPr>
            <a:r>
              <a:rPr lang="en-US" sz="1400" dirty="0"/>
              <a:t>Fortune 500: 13.9% Commercial Banks: 9.8%</a:t>
            </a:r>
          </a:p>
          <a:p>
            <a:pPr>
              <a:lnSpc>
                <a:spcPct val="100000"/>
              </a:lnSpc>
            </a:pPr>
            <a:r>
              <a:rPr lang="en-US" sz="1400" dirty="0"/>
              <a:t>Life: 8.2%</a:t>
            </a:r>
          </a:p>
          <a:p>
            <a:pPr>
              <a:lnSpc>
                <a:spcPct val="100000"/>
              </a:lnSpc>
            </a:pPr>
            <a:r>
              <a:rPr lang="en-US" sz="1400" dirty="0"/>
              <a:t>P/C: 7.1%</a:t>
            </a:r>
          </a:p>
        </p:txBody>
      </p:sp>
    </p:spTree>
    <p:custDataLst>
      <p:tags r:id="rId1"/>
    </p:custDataLst>
    <p:extLst>
      <p:ext uri="{BB962C8B-B14F-4D97-AF65-F5344CB8AC3E}">
        <p14:creationId xmlns:p14="http://schemas.microsoft.com/office/powerpoint/2010/main" val="37261118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75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Inland Marine Rate Change by Month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0191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General Liability Rate Change by Month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29591" y="1216025"/>
          <a:ext cx="8682633" cy="4900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025193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Umbrella/Excess Rate Change by Month </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695837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Commercial Auto Rate Change by Month</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txBox="1">
            <a:spLocks/>
          </p:cNvSpPr>
          <p:nvPr/>
        </p:nvSpPr>
        <p:spPr bwMode="gray">
          <a:xfrm>
            <a:off x="492687" y="5656490"/>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Unlike Willis Towers Watson, </a:t>
            </a:r>
            <a:r>
              <a:rPr lang="en-US" sz="1800" dirty="0" err="1"/>
              <a:t>MarketScout</a:t>
            </a:r>
            <a:r>
              <a:rPr lang="en-US" sz="1800" dirty="0"/>
              <a:t> Sees </a:t>
            </a:r>
            <a:br>
              <a:rPr lang="en-US" sz="1800" dirty="0"/>
            </a:br>
            <a:r>
              <a:rPr lang="en-US" sz="1800" dirty="0"/>
              <a:t>Flat Commercial Auto Rates</a:t>
            </a:r>
          </a:p>
        </p:txBody>
      </p:sp>
      <p:sp>
        <p:nvSpPr>
          <p:cNvPr id="6" name="Text Placeholder 5"/>
          <p:cNvSpPr>
            <a:spLocks noGrp="1"/>
          </p:cNvSpPr>
          <p:nvPr>
            <p:ph type="body" sz="quarter" idx="16"/>
          </p:nvPr>
        </p:nvSpPr>
        <p:spPr>
          <a:xfrm>
            <a:off x="997785" y="6306918"/>
            <a:ext cx="7680960" cy="415018"/>
          </a:xfrm>
        </p:spPr>
        <p:txBody>
          <a:bodyPr/>
          <a:lstStyle/>
          <a:p>
            <a:r>
              <a:rPr lang="fr-FR" dirty="0"/>
              <a:t>Sources: </a:t>
            </a:r>
            <a:r>
              <a:rPr lang="fr-FR" dirty="0" err="1"/>
              <a:t>MarketScout</a:t>
            </a:r>
            <a:r>
              <a:rPr lang="fr-FR" dirty="0"/>
              <a:t>, </a:t>
            </a:r>
            <a:r>
              <a:rPr lang="fr-FR" dirty="0" err="1"/>
              <a:t>Insurance</a:t>
            </a:r>
            <a:r>
              <a:rPr lang="fr-FR" dirty="0"/>
              <a:t> Information Institute.</a:t>
            </a:r>
          </a:p>
        </p:txBody>
      </p:sp>
    </p:spTree>
    <p:extLst>
      <p:ext uri="{BB962C8B-B14F-4D97-AF65-F5344CB8AC3E}">
        <p14:creationId xmlns:p14="http://schemas.microsoft.com/office/powerpoint/2010/main" val="2307643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Workers Comp Rate Change by Month</a:t>
            </a:r>
            <a:br>
              <a:rPr lang="en-US" altLang="en-US" dirty="0"/>
            </a:br>
            <a:r>
              <a:rPr lang="en-US" altLang="en-US" dirty="0"/>
              <a:t>(vs. Year Earlier)</a:t>
            </a:r>
            <a:endParaRPr lang="en-US" dirty="0"/>
          </a:p>
        </p:txBody>
      </p:sp>
      <p:sp>
        <p:nvSpPr>
          <p:cNvPr id="12" name="Text Placeholder 11"/>
          <p:cNvSpPr>
            <a:spLocks noGrp="1"/>
          </p:cNvSpPr>
          <p:nvPr>
            <p:ph type="body" sz="quarter" idx="16"/>
          </p:nvPr>
        </p:nvSpPr>
        <p:spPr/>
        <p:txBody>
          <a:bodyPr/>
          <a:lstStyle/>
          <a:p>
            <a:r>
              <a:rPr lang="fr-FR" dirty="0"/>
              <a:t>Sources: MarketScout, Insurance Information Institute.</a:t>
            </a:r>
          </a:p>
        </p:txBody>
      </p:sp>
      <p:graphicFrame>
        <p:nvGraphicFramePr>
          <p:cNvPr id="8" name="Content Placeholder 7"/>
          <p:cNvGraphicFramePr>
            <a:graphicFrameLocks noGrp="1"/>
          </p:cNvGraphicFramePr>
          <p:nvPr>
            <p:ph idx="4294967295"/>
            <p:extLst/>
          </p:nvPr>
        </p:nvGraphicFramePr>
        <p:xfrm>
          <a:off x="231775" y="1216024"/>
          <a:ext cx="8680450" cy="490061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txBox="1">
            <a:spLocks/>
          </p:cNvSpPr>
          <p:nvPr/>
        </p:nvSpPr>
        <p:spPr bwMode="gray">
          <a:xfrm>
            <a:off x="478971" y="5644352"/>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Workers Comp Rates Often Have Their Own Dynamic Apart from Market</a:t>
            </a:r>
          </a:p>
        </p:txBody>
      </p:sp>
    </p:spTree>
    <p:extLst>
      <p:ext uri="{BB962C8B-B14F-4D97-AF65-F5344CB8AC3E}">
        <p14:creationId xmlns:p14="http://schemas.microsoft.com/office/powerpoint/2010/main" val="1547134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Professional Liability Rate Change by Month</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7299621"/>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D&amp;O Liability Rate Change by Month</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txBox="1">
            <a:spLocks/>
          </p:cNvSpPr>
          <p:nvPr/>
        </p:nvSpPr>
        <p:spPr bwMode="gray">
          <a:xfrm>
            <a:off x="492687" y="5656490"/>
            <a:ext cx="8186058" cy="65042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dirty="0"/>
              <a:t>Willis Towers Watson Notes Decreases in This Line.</a:t>
            </a:r>
          </a:p>
        </p:txBody>
      </p:sp>
      <p:sp>
        <p:nvSpPr>
          <p:cNvPr id="6" name="Text Placeholder 11"/>
          <p:cNvSpPr>
            <a:spLocks noGrp="1"/>
          </p:cNvSpPr>
          <p:nvPr>
            <p:ph type="body" sz="quarter" idx="16"/>
          </p:nvPr>
        </p:nvSpPr>
        <p:spPr>
          <a:xfrm>
            <a:off x="1133856" y="6294780"/>
            <a:ext cx="7680960" cy="415018"/>
          </a:xfrm>
        </p:spPr>
        <p:txBody>
          <a:bodyPr/>
          <a:lstStyle/>
          <a:p>
            <a:r>
              <a:rPr lang="fr-FR" dirty="0"/>
              <a:t>Sources: </a:t>
            </a:r>
            <a:r>
              <a:rPr lang="fr-FR" dirty="0" err="1"/>
              <a:t>MarketScout</a:t>
            </a:r>
            <a:r>
              <a:rPr lang="fr-FR" dirty="0"/>
              <a:t>, </a:t>
            </a:r>
            <a:r>
              <a:rPr lang="fr-FR" dirty="0" err="1"/>
              <a:t>Insurance</a:t>
            </a:r>
            <a:r>
              <a:rPr lang="fr-FR" dirty="0"/>
              <a:t> Information Institute.</a:t>
            </a:r>
          </a:p>
        </p:txBody>
      </p:sp>
    </p:spTree>
    <p:extLst>
      <p:ext uri="{BB962C8B-B14F-4D97-AF65-F5344CB8AC3E}">
        <p14:creationId xmlns:p14="http://schemas.microsoft.com/office/powerpoint/2010/main" val="1749912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EPLI Rate Change by Month</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5070526"/>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Fiduciary Liability Rate Change by Month</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6" y="1216026"/>
          <a:ext cx="8680450" cy="4900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6296208"/>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Crime Rate Change by Month</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775" y="1216025"/>
          <a:ext cx="8680450" cy="4900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303199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Profitability Peaks &amp; Troughs in the P/C Insurance Industry, 1975-2015</a:t>
            </a:r>
            <a:endParaRPr lang="en-US" dirty="0"/>
          </a:p>
        </p:txBody>
      </p:sp>
      <p:sp>
        <p:nvSpPr>
          <p:cNvPr id="3" name="Text Placeholder 2"/>
          <p:cNvSpPr>
            <a:spLocks noGrp="1"/>
          </p:cNvSpPr>
          <p:nvPr>
            <p:ph type="body" sz="quarter" idx="16"/>
          </p:nvPr>
        </p:nvSpPr>
        <p:spPr/>
        <p:txBody>
          <a:bodyPr/>
          <a:lstStyle/>
          <a:p>
            <a:r>
              <a:rPr lang="en-US"/>
              <a:t>*Profitability =  P/C insurer ROEs. 2011-14 figures are estimates based on ROAS data.  </a:t>
            </a:r>
            <a:br>
              <a:rPr lang="en-US"/>
            </a:br>
            <a:r>
              <a:rPr lang="en-US"/>
              <a:t>Note:  Data for 2008-2014 exclude mortgage and financial guaranty insurers.</a:t>
            </a:r>
          </a:p>
          <a:p>
            <a:r>
              <a:rPr lang="en-US"/>
              <a:t>Sources: Insurance Information Institute; Natl. Assoc. of Insurance Comm.; ISO, a Verisk Analytics company; A.M. Best, Conning.</a:t>
            </a:r>
            <a:endParaRPr lang="en-US" dirty="0"/>
          </a:p>
        </p:txBody>
      </p:sp>
      <p:graphicFrame>
        <p:nvGraphicFramePr>
          <p:cNvPr id="24" name="Object 2"/>
          <p:cNvGraphicFramePr>
            <a:graphicFrameLocks noChangeAspect="1"/>
          </p:cNvGraphicFramePr>
          <p:nvPr>
            <p:extLst>
              <p:ext uri="{D42A27DB-BD31-4B8C-83A1-F6EECF244321}">
                <p14:modId xmlns:p14="http://schemas.microsoft.com/office/powerpoint/2010/main" val="390665065"/>
              </p:ext>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25" name="AutoShape 21"/>
          <p:cNvSpPr>
            <a:spLocks noChangeArrowheads="1"/>
          </p:cNvSpPr>
          <p:nvPr/>
        </p:nvSpPr>
        <p:spPr bwMode="auto">
          <a:xfrm rot="511939">
            <a:off x="1998018" y="2219116"/>
            <a:ext cx="1134425"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sz="1400" b="1" dirty="0">
                <a:solidFill>
                  <a:schemeClr val="bg1"/>
                </a:solidFill>
                <a:latin typeface="+mn-lt"/>
              </a:rPr>
              <a:t>10 Years</a:t>
            </a:r>
          </a:p>
        </p:txBody>
      </p:sp>
      <p:sp>
        <p:nvSpPr>
          <p:cNvPr id="27" name="AutoShape 21"/>
          <p:cNvSpPr>
            <a:spLocks noChangeArrowheads="1"/>
          </p:cNvSpPr>
          <p:nvPr/>
        </p:nvSpPr>
        <p:spPr bwMode="auto">
          <a:xfrm rot="1528403">
            <a:off x="3734298" y="2659635"/>
            <a:ext cx="1253596"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sz="1400" b="1" dirty="0">
                <a:solidFill>
                  <a:schemeClr val="bg1"/>
                </a:solidFill>
                <a:latin typeface="+mn-lt"/>
              </a:rPr>
              <a:t>10 Years</a:t>
            </a:r>
          </a:p>
        </p:txBody>
      </p:sp>
      <p:sp>
        <p:nvSpPr>
          <p:cNvPr id="28" name="AutoShape 21"/>
          <p:cNvSpPr>
            <a:spLocks noChangeArrowheads="1"/>
          </p:cNvSpPr>
          <p:nvPr/>
        </p:nvSpPr>
        <p:spPr bwMode="auto">
          <a:xfrm>
            <a:off x="5597235" y="2970867"/>
            <a:ext cx="1031785" cy="569865"/>
          </a:xfrm>
          <a:prstGeom prst="rightArrow">
            <a:avLst>
              <a:gd name="adj1" fmla="val 50000"/>
              <a:gd name="adj2" fmla="val 50034"/>
            </a:avLst>
          </a:prstGeom>
          <a:solidFill>
            <a:schemeClr val="accent1"/>
          </a:solidFill>
          <a:ln w="9525">
            <a:noFill/>
            <a:miter lim="800000"/>
            <a:headEnd/>
            <a:tailEnd/>
          </a:ln>
        </p:spPr>
        <p:txBody>
          <a:bodyPr lIns="92075" tIns="46038" rIns="92075" bIns="46038" anchor="ctr">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sz="1400" b="1" dirty="0">
                <a:solidFill>
                  <a:schemeClr val="bg1"/>
                </a:solidFill>
                <a:latin typeface="+mn-lt"/>
              </a:rPr>
              <a:t>9 Years</a:t>
            </a:r>
          </a:p>
        </p:txBody>
      </p:sp>
      <p:sp>
        <p:nvSpPr>
          <p:cNvPr id="30" name="Oval 29"/>
          <p:cNvSpPr/>
          <p:nvPr/>
        </p:nvSpPr>
        <p:spPr bwMode="gray">
          <a:xfrm>
            <a:off x="7671680" y="3185328"/>
            <a:ext cx="1259668" cy="125966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000" b="1" dirty="0">
              <a:solidFill>
                <a:schemeClr val="bg1"/>
              </a:solidFill>
            </a:endParaRPr>
          </a:p>
        </p:txBody>
      </p:sp>
      <p:sp>
        <p:nvSpPr>
          <p:cNvPr id="11" name="Text Placeholder 4"/>
          <p:cNvSpPr txBox="1">
            <a:spLocks/>
          </p:cNvSpPr>
          <p:nvPr/>
        </p:nvSpPr>
        <p:spPr bwMode="gray">
          <a:xfrm>
            <a:off x="5049508" y="1482571"/>
            <a:ext cx="3705794" cy="85994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History Suggests Next ROE Peak Will Be in 2016–2017, But Looks Like 2013 Was Most Recent Peak.</a:t>
            </a:r>
          </a:p>
        </p:txBody>
      </p:sp>
    </p:spTree>
    <p:custDataLst>
      <p:tags r:id="rId1"/>
    </p:custDataLst>
    <p:extLst>
      <p:ext uri="{BB962C8B-B14F-4D97-AF65-F5344CB8AC3E}">
        <p14:creationId xmlns:p14="http://schemas.microsoft.com/office/powerpoint/2010/main" val="2809158341"/>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Surety Rate Change by Month</a:t>
            </a:r>
            <a:br>
              <a:rPr lang="en-US" altLang="en-US" dirty="0"/>
            </a:br>
            <a:r>
              <a:rPr lang="en-US" altLang="en-US" dirty="0"/>
              <a:t>(vs. Year Earlier)</a:t>
            </a:r>
            <a:endParaRPr lang="en-US" dirty="0"/>
          </a:p>
        </p:txBody>
      </p:sp>
      <p:graphicFrame>
        <p:nvGraphicFramePr>
          <p:cNvPr id="8" name="Content Placeholder 8"/>
          <p:cNvGraphicFramePr>
            <a:graphicFrameLocks noGrp="1"/>
          </p:cNvGraphicFramePr>
          <p:nvPr>
            <p:ph idx="4294967295"/>
            <p:extLst/>
          </p:nvPr>
        </p:nvGraphicFramePr>
        <p:xfrm>
          <a:off x="231917" y="1216025"/>
          <a:ext cx="8680307" cy="4900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5845573"/>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p:nvPr>
        </p:nvSpPr>
        <p:spPr/>
        <p:txBody>
          <a:bodyPr/>
          <a:lstStyle/>
          <a:p>
            <a:r>
              <a:rPr lang="en-US" altLang="en-US" dirty="0"/>
              <a:t>Profitability and Growth in Missouri P/C Insurance Markets</a:t>
            </a:r>
            <a:endParaRPr lang="en-US" dirty="0"/>
          </a:p>
        </p:txBody>
      </p:sp>
      <p:sp>
        <p:nvSpPr>
          <p:cNvPr id="4" name="Subtitle 3"/>
          <p:cNvSpPr>
            <a:spLocks noGrp="1"/>
          </p:cNvSpPr>
          <p:nvPr>
            <p:ph type="subTitle" idx="1"/>
          </p:nvPr>
        </p:nvSpPr>
        <p:spPr/>
        <p:txBody>
          <a:bodyPr/>
          <a:lstStyle/>
          <a:p>
            <a:r>
              <a:rPr lang="en-US" altLang="en-US" dirty="0"/>
              <a:t> </a:t>
            </a:r>
          </a:p>
          <a:p>
            <a:r>
              <a:rPr lang="en-US" altLang="en-US" dirty="0"/>
              <a:t>Analysis by Line and Nearby State Comparisons</a:t>
            </a:r>
          </a:p>
        </p:txBody>
      </p:sp>
    </p:spTree>
    <p:custDataLst>
      <p:tags r:id="rId1"/>
    </p:custDataLst>
    <p:extLst>
      <p:ext uri="{BB962C8B-B14F-4D97-AF65-F5344CB8AC3E}">
        <p14:creationId xmlns:p14="http://schemas.microsoft.com/office/powerpoint/2010/main" val="214306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356616" y="232326"/>
            <a:ext cx="7989098" cy="950976"/>
          </a:xfrm>
        </p:spPr>
        <p:txBody>
          <a:bodyPr/>
          <a:lstStyle/>
          <a:p>
            <a:r>
              <a:rPr lang="en-US" dirty="0"/>
              <a:t>All Lines DWP Growth: MO vs. U.S., </a:t>
            </a:r>
            <a:br>
              <a:rPr lang="en-US" dirty="0"/>
            </a:br>
            <a:r>
              <a:rPr lang="en-US" dirty="0"/>
              <a:t>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a:t>
            </a:r>
            <a:r>
              <a:rPr lang="en-US" dirty="0"/>
              <a:t>NAIC data, sourced from S&amp;P Global Market Intelligence, Insurance Information Institute</a:t>
            </a:r>
          </a:p>
          <a:p>
            <a:pPr>
              <a:spcBef>
                <a:spcPct val="0"/>
              </a:spcBef>
            </a:pPr>
            <a:r>
              <a:rPr lang="en-US" altLang="en-US" dirty="0"/>
              <a:t>.</a:t>
            </a:r>
          </a:p>
        </p:txBody>
      </p:sp>
      <p:sp>
        <p:nvSpPr>
          <p:cNvPr id="13" name="Text Placeholder 4"/>
          <p:cNvSpPr txBox="1">
            <a:spLocks/>
          </p:cNvSpPr>
          <p:nvPr/>
        </p:nvSpPr>
        <p:spPr bwMode="gray">
          <a:xfrm>
            <a:off x="2183499" y="1387178"/>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400" dirty="0"/>
              <a:t>Average 2006–2015</a:t>
            </a:r>
          </a:p>
          <a:p>
            <a:pPr>
              <a:lnSpc>
                <a:spcPct val="85000"/>
              </a:lnSpc>
              <a:spcBef>
                <a:spcPct val="50000"/>
              </a:spcBef>
              <a:buClr>
                <a:schemeClr val="bg1"/>
              </a:buClr>
              <a:defRPr/>
            </a:pPr>
            <a:r>
              <a:rPr lang="en-US" sz="1400" dirty="0"/>
              <a:t>US: 1.8%</a:t>
            </a:r>
          </a:p>
          <a:p>
            <a:pPr>
              <a:lnSpc>
                <a:spcPct val="85000"/>
              </a:lnSpc>
              <a:spcBef>
                <a:spcPct val="50000"/>
              </a:spcBef>
              <a:buClr>
                <a:schemeClr val="bg1"/>
              </a:buClr>
              <a:defRPr/>
            </a:pPr>
            <a:r>
              <a:rPr lang="en-US" sz="1400" dirty="0"/>
              <a:t>MO: 1.9%</a:t>
            </a:r>
          </a:p>
        </p:txBody>
      </p:sp>
    </p:spTree>
    <p:extLst>
      <p:ext uri="{BB962C8B-B14F-4D97-AF65-F5344CB8AC3E}">
        <p14:creationId xmlns:p14="http://schemas.microsoft.com/office/powerpoint/2010/main" val="756389033"/>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356616" y="232326"/>
            <a:ext cx="7989098" cy="950976"/>
          </a:xfrm>
        </p:spPr>
        <p:txBody>
          <a:bodyPr/>
          <a:lstStyle/>
          <a:p>
            <a:r>
              <a:rPr lang="en-US" dirty="0"/>
              <a:t>Comm. Lines DWP Growth: MO vs. U.S., </a:t>
            </a:r>
            <a:br>
              <a:rPr lang="en-US" dirty="0"/>
            </a:br>
            <a:r>
              <a:rPr lang="en-US" dirty="0"/>
              <a:t>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a:t>
            </a:r>
            <a:r>
              <a:rPr lang="en-US" dirty="0"/>
              <a:t>NAIC data, sourced from S&amp;P Global Market Intelligence, Insurance Information Institute</a:t>
            </a:r>
          </a:p>
          <a:p>
            <a:pPr>
              <a:spcBef>
                <a:spcPct val="0"/>
              </a:spcBef>
            </a:pPr>
            <a:r>
              <a:rPr lang="en-US" altLang="en-US" dirty="0"/>
              <a:t>.</a:t>
            </a:r>
          </a:p>
        </p:txBody>
      </p:sp>
      <p:sp>
        <p:nvSpPr>
          <p:cNvPr id="13" name="Text Placeholder 4"/>
          <p:cNvSpPr txBox="1">
            <a:spLocks/>
          </p:cNvSpPr>
          <p:nvPr/>
        </p:nvSpPr>
        <p:spPr bwMode="gray">
          <a:xfrm>
            <a:off x="2183499" y="1387178"/>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400" dirty="0"/>
              <a:t>Average 2006–2015</a:t>
            </a:r>
          </a:p>
          <a:p>
            <a:pPr>
              <a:lnSpc>
                <a:spcPct val="85000"/>
              </a:lnSpc>
              <a:spcBef>
                <a:spcPct val="50000"/>
              </a:spcBef>
              <a:buClr>
                <a:schemeClr val="bg1"/>
              </a:buClr>
              <a:defRPr/>
            </a:pPr>
            <a:r>
              <a:rPr lang="en-US" sz="1400" dirty="0"/>
              <a:t>US: 1.2%</a:t>
            </a:r>
          </a:p>
          <a:p>
            <a:pPr>
              <a:lnSpc>
                <a:spcPct val="85000"/>
              </a:lnSpc>
              <a:spcBef>
                <a:spcPct val="50000"/>
              </a:spcBef>
              <a:buClr>
                <a:schemeClr val="bg1"/>
              </a:buClr>
              <a:defRPr/>
            </a:pPr>
            <a:r>
              <a:rPr lang="en-US" sz="1400" dirty="0"/>
              <a:t>MO: 0.9%</a:t>
            </a:r>
          </a:p>
        </p:txBody>
      </p:sp>
    </p:spTree>
    <p:extLst>
      <p:ext uri="{BB962C8B-B14F-4D97-AF65-F5344CB8AC3E}">
        <p14:creationId xmlns:p14="http://schemas.microsoft.com/office/powerpoint/2010/main" val="2186430586"/>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356616" y="232326"/>
            <a:ext cx="7989098" cy="950976"/>
          </a:xfrm>
        </p:spPr>
        <p:txBody>
          <a:bodyPr/>
          <a:lstStyle/>
          <a:p>
            <a:r>
              <a:rPr lang="en-US" dirty="0"/>
              <a:t>Personal Lines DWP Growth: MO vs. U.S., </a:t>
            </a:r>
            <a:br>
              <a:rPr lang="en-US" dirty="0"/>
            </a:br>
            <a:r>
              <a:rPr lang="en-US" dirty="0"/>
              <a:t>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a:t>
            </a:r>
            <a:r>
              <a:rPr lang="en-US" dirty="0"/>
              <a:t>NAIC data, sourced from S&amp;P Global Market Intelligence, Insurance Information Institute</a:t>
            </a:r>
          </a:p>
          <a:p>
            <a:pPr>
              <a:spcBef>
                <a:spcPct val="0"/>
              </a:spcBef>
            </a:pPr>
            <a:r>
              <a:rPr lang="en-US" altLang="en-US" dirty="0"/>
              <a:t>.</a:t>
            </a:r>
          </a:p>
        </p:txBody>
      </p:sp>
      <p:sp>
        <p:nvSpPr>
          <p:cNvPr id="13" name="Text Placeholder 4"/>
          <p:cNvSpPr txBox="1">
            <a:spLocks/>
          </p:cNvSpPr>
          <p:nvPr/>
        </p:nvSpPr>
        <p:spPr bwMode="gray">
          <a:xfrm>
            <a:off x="2183499" y="1387178"/>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400" dirty="0"/>
              <a:t>Average 2006–2015</a:t>
            </a:r>
          </a:p>
          <a:p>
            <a:pPr>
              <a:lnSpc>
                <a:spcPct val="85000"/>
              </a:lnSpc>
              <a:spcBef>
                <a:spcPct val="50000"/>
              </a:spcBef>
              <a:buClr>
                <a:schemeClr val="bg1"/>
              </a:buClr>
              <a:defRPr/>
            </a:pPr>
            <a:r>
              <a:rPr lang="en-US" sz="1400" dirty="0"/>
              <a:t>US: 2.6%</a:t>
            </a:r>
          </a:p>
          <a:p>
            <a:pPr>
              <a:lnSpc>
                <a:spcPct val="85000"/>
              </a:lnSpc>
              <a:spcBef>
                <a:spcPct val="50000"/>
              </a:spcBef>
              <a:buClr>
                <a:schemeClr val="bg1"/>
              </a:buClr>
              <a:defRPr/>
            </a:pPr>
            <a:r>
              <a:rPr lang="en-US" sz="1400" dirty="0"/>
              <a:t>MO: 3.2%</a:t>
            </a:r>
          </a:p>
        </p:txBody>
      </p:sp>
    </p:spTree>
    <p:extLst>
      <p:ext uri="{BB962C8B-B14F-4D97-AF65-F5344CB8AC3E}">
        <p14:creationId xmlns:p14="http://schemas.microsoft.com/office/powerpoint/2010/main" val="3504285659"/>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356616" y="232326"/>
            <a:ext cx="7989098" cy="950976"/>
          </a:xfrm>
        </p:spPr>
        <p:txBody>
          <a:bodyPr/>
          <a:lstStyle/>
          <a:p>
            <a:r>
              <a:rPr lang="en-US" dirty="0"/>
              <a:t>Private Passenger Auto DWP Growth: MO vs. U.S., 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a:t>
            </a:r>
            <a:r>
              <a:rPr lang="en-US" dirty="0"/>
              <a:t>NAIC data, sourced from S&amp;P Global Market Intelligence, Insurance Information Institute</a:t>
            </a:r>
          </a:p>
          <a:p>
            <a:pPr>
              <a:spcBef>
                <a:spcPct val="0"/>
              </a:spcBef>
            </a:pPr>
            <a:r>
              <a:rPr lang="en-US" altLang="en-US" dirty="0"/>
              <a:t>.</a:t>
            </a:r>
          </a:p>
        </p:txBody>
      </p:sp>
      <p:sp>
        <p:nvSpPr>
          <p:cNvPr id="13" name="Text Placeholder 4"/>
          <p:cNvSpPr txBox="1">
            <a:spLocks/>
          </p:cNvSpPr>
          <p:nvPr/>
        </p:nvSpPr>
        <p:spPr bwMode="gray">
          <a:xfrm>
            <a:off x="2183499" y="1387178"/>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400" dirty="0"/>
              <a:t>Average 2006–2015</a:t>
            </a:r>
          </a:p>
          <a:p>
            <a:pPr>
              <a:lnSpc>
                <a:spcPct val="85000"/>
              </a:lnSpc>
              <a:spcBef>
                <a:spcPct val="50000"/>
              </a:spcBef>
              <a:buClr>
                <a:schemeClr val="bg1"/>
              </a:buClr>
              <a:defRPr/>
            </a:pPr>
            <a:r>
              <a:rPr lang="en-US" sz="1400" dirty="0"/>
              <a:t>US: 1.8%</a:t>
            </a:r>
          </a:p>
          <a:p>
            <a:pPr>
              <a:lnSpc>
                <a:spcPct val="85000"/>
              </a:lnSpc>
              <a:spcBef>
                <a:spcPct val="50000"/>
              </a:spcBef>
              <a:buClr>
                <a:schemeClr val="bg1"/>
              </a:buClr>
              <a:defRPr/>
            </a:pPr>
            <a:r>
              <a:rPr lang="en-US" sz="1400" dirty="0"/>
              <a:t>MO: 1.9%</a:t>
            </a:r>
          </a:p>
        </p:txBody>
      </p:sp>
    </p:spTree>
    <p:extLst>
      <p:ext uri="{BB962C8B-B14F-4D97-AF65-F5344CB8AC3E}">
        <p14:creationId xmlns:p14="http://schemas.microsoft.com/office/powerpoint/2010/main" val="3783862722"/>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78971" y="1156027"/>
          <a:ext cx="8025987" cy="4767580"/>
        </p:xfrm>
        <a:graphic>
          <a:graphicData uri="http://schemas.openxmlformats.org/drawingml/2006/chart">
            <c:chart xmlns:c="http://schemas.openxmlformats.org/drawingml/2006/chart" xmlns:r="http://schemas.openxmlformats.org/officeDocument/2006/relationships" r:id="rId3"/>
          </a:graphicData>
        </a:graphic>
      </p:graphicFrame>
      <p:sp>
        <p:nvSpPr>
          <p:cNvPr id="58371" name="Rectangle 2"/>
          <p:cNvSpPr>
            <a:spLocks noGrp="1" noChangeArrowheads="1"/>
          </p:cNvSpPr>
          <p:nvPr>
            <p:ph type="title"/>
          </p:nvPr>
        </p:nvSpPr>
        <p:spPr>
          <a:xfrm>
            <a:off x="356616" y="232326"/>
            <a:ext cx="7989098" cy="950976"/>
          </a:xfrm>
        </p:spPr>
        <p:txBody>
          <a:bodyPr/>
          <a:lstStyle/>
          <a:p>
            <a:r>
              <a:rPr lang="en-US" dirty="0"/>
              <a:t>Homeowners MP DWP Growth: MO vs. U.S., 2006–2015</a:t>
            </a:r>
            <a:endParaRPr lang="en-US" baseline="30000" dirty="0"/>
          </a:p>
        </p:txBody>
      </p:sp>
      <p:sp>
        <p:nvSpPr>
          <p:cNvPr id="6" name="Text Placeholder 5"/>
          <p:cNvSpPr>
            <a:spLocks noGrp="1"/>
          </p:cNvSpPr>
          <p:nvPr>
            <p:ph type="body" sz="quarter" idx="16"/>
          </p:nvPr>
        </p:nvSpPr>
        <p:spPr>
          <a:xfrm>
            <a:off x="1118616" y="6303408"/>
            <a:ext cx="7680960" cy="415018"/>
          </a:xfrm>
        </p:spPr>
        <p:txBody>
          <a:bodyPr/>
          <a:lstStyle/>
          <a:p>
            <a:pPr>
              <a:spcBef>
                <a:spcPct val="0"/>
              </a:spcBef>
            </a:pPr>
            <a:r>
              <a:rPr lang="en-US" altLang="en-US" dirty="0"/>
              <a:t>Source: </a:t>
            </a:r>
            <a:r>
              <a:rPr lang="en-US" dirty="0"/>
              <a:t>NAIC data, sourced from S&amp;P Global Market Intelligence, Insurance Information Institute</a:t>
            </a:r>
          </a:p>
          <a:p>
            <a:pPr>
              <a:spcBef>
                <a:spcPct val="0"/>
              </a:spcBef>
            </a:pPr>
            <a:r>
              <a:rPr lang="en-US" altLang="en-US" dirty="0"/>
              <a:t>.</a:t>
            </a:r>
          </a:p>
        </p:txBody>
      </p:sp>
      <p:sp>
        <p:nvSpPr>
          <p:cNvPr id="13" name="Text Placeholder 4"/>
          <p:cNvSpPr txBox="1">
            <a:spLocks/>
          </p:cNvSpPr>
          <p:nvPr/>
        </p:nvSpPr>
        <p:spPr bwMode="gray">
          <a:xfrm>
            <a:off x="1294266" y="1387178"/>
            <a:ext cx="2167666" cy="1152712"/>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85000"/>
              </a:lnSpc>
              <a:spcBef>
                <a:spcPct val="50000"/>
              </a:spcBef>
              <a:spcAft>
                <a:spcPts val="600"/>
              </a:spcAft>
              <a:buClr>
                <a:schemeClr val="bg1"/>
              </a:buClr>
              <a:defRPr/>
            </a:pPr>
            <a:r>
              <a:rPr lang="en-US" sz="1400" dirty="0"/>
              <a:t>Average 2006–2015</a:t>
            </a:r>
          </a:p>
          <a:p>
            <a:pPr>
              <a:lnSpc>
                <a:spcPct val="85000"/>
              </a:lnSpc>
              <a:spcBef>
                <a:spcPct val="50000"/>
              </a:spcBef>
              <a:buClr>
                <a:schemeClr val="bg1"/>
              </a:buClr>
              <a:defRPr/>
            </a:pPr>
            <a:r>
              <a:rPr lang="en-US" sz="1400" dirty="0"/>
              <a:t>US: 4.5%</a:t>
            </a:r>
          </a:p>
          <a:p>
            <a:pPr>
              <a:lnSpc>
                <a:spcPct val="85000"/>
              </a:lnSpc>
              <a:spcBef>
                <a:spcPct val="50000"/>
              </a:spcBef>
              <a:buClr>
                <a:schemeClr val="bg1"/>
              </a:buClr>
              <a:defRPr/>
            </a:pPr>
            <a:r>
              <a:rPr lang="en-US" sz="1400" dirty="0"/>
              <a:t>MO: 5.8%</a:t>
            </a:r>
          </a:p>
        </p:txBody>
      </p:sp>
    </p:spTree>
    <p:extLst>
      <p:ext uri="{BB962C8B-B14F-4D97-AF65-F5344CB8AC3E}">
        <p14:creationId xmlns:p14="http://schemas.microsoft.com/office/powerpoint/2010/main" val="3630412048"/>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91"/>
          <p:cNvSpPr>
            <a:spLocks noGrp="1" noChangeArrowheads="1"/>
          </p:cNvSpPr>
          <p:nvPr>
            <p:ph type="title"/>
          </p:nvPr>
        </p:nvSpPr>
        <p:spPr/>
        <p:txBody>
          <a:bodyPr/>
          <a:lstStyle/>
          <a:p>
            <a:r>
              <a:rPr lang="en-US" altLang="en-US" dirty="0"/>
              <a:t>Top Ten Most Expensive and Least Expensive States for Automobile Insurance, 2013</a:t>
            </a:r>
            <a:r>
              <a:rPr lang="en-US" altLang="en-US" baseline="30000" dirty="0"/>
              <a:t>1</a:t>
            </a:r>
          </a:p>
        </p:txBody>
      </p:sp>
      <p:sp>
        <p:nvSpPr>
          <p:cNvPr id="6" name="Text Placeholder 5"/>
          <p:cNvSpPr>
            <a:spLocks noGrp="1"/>
          </p:cNvSpPr>
          <p:nvPr>
            <p:ph type="body" sz="quarter" idx="16"/>
          </p:nvPr>
        </p:nvSpPr>
        <p:spPr/>
        <p:txBody>
          <a:bodyPr/>
          <a:lstStyle/>
          <a:p>
            <a:r>
              <a:rPr lang="en-US" baseline="30000" dirty="0"/>
              <a:t>1</a:t>
            </a:r>
            <a:r>
              <a:rPr lang="en-US" dirty="0"/>
              <a:t>Based on average automobile insurance expenditures.</a:t>
            </a:r>
          </a:p>
          <a:p>
            <a:r>
              <a:rPr lang="en-US" dirty="0"/>
              <a:t>Source: © 2016 National Association of Insurance Commissioners.</a:t>
            </a:r>
          </a:p>
        </p:txBody>
      </p:sp>
      <p:graphicFrame>
        <p:nvGraphicFramePr>
          <p:cNvPr id="7" name="Content Placeholder 10"/>
          <p:cNvGraphicFramePr>
            <a:graphicFrameLocks/>
          </p:cNvGraphicFramePr>
          <p:nvPr>
            <p:extLst/>
          </p:nvPr>
        </p:nvGraphicFramePr>
        <p:xfrm>
          <a:off x="510169" y="1414463"/>
          <a:ext cx="8154860" cy="3690678"/>
        </p:xfrm>
        <a:graphic>
          <a:graphicData uri="http://schemas.openxmlformats.org/drawingml/2006/table">
            <a:tbl>
              <a:tblPr firstRow="1">
                <a:tableStyleId>{5C22544A-7EE6-4342-B048-85BDC9FD1C3A}</a:tableStyleId>
              </a:tblPr>
              <a:tblGrid>
                <a:gridCol w="83661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4"/>
                    </a:ext>
                  </a:extLst>
                </a:gridCol>
                <a:gridCol w="1222904">
                  <a:extLst>
                    <a:ext uri="{9D8B030D-6E8A-4147-A177-3AD203B41FA5}">
                      <a16:colId xmlns:a16="http://schemas.microsoft.com/office/drawing/2014/main" val="20005"/>
                    </a:ext>
                  </a:extLst>
                </a:gridCol>
                <a:gridCol w="841248">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596496">
                  <a:extLst>
                    <a:ext uri="{9D8B030D-6E8A-4147-A177-3AD203B41FA5}">
                      <a16:colId xmlns:a16="http://schemas.microsoft.com/office/drawing/2014/main" val="20003"/>
                    </a:ext>
                  </a:extLst>
                </a:gridCol>
              </a:tblGrid>
              <a:tr h="412249">
                <a:tc>
                  <a:txBody>
                    <a:bodyPr/>
                    <a:lstStyle/>
                    <a:p>
                      <a:pPr algn="ctr">
                        <a:lnSpc>
                          <a:spcPct val="90000"/>
                        </a:lnSpc>
                      </a:pPr>
                      <a:r>
                        <a:rPr lang="en-US" sz="1400" dirty="0">
                          <a:solidFill>
                            <a:schemeClr val="bg1"/>
                          </a:solidFill>
                          <a:latin typeface="+mj-lt"/>
                        </a:rPr>
                        <a:t>Rank</a:t>
                      </a:r>
                    </a:p>
                  </a:txBody>
                  <a:tcPr anchor="b">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Most </a:t>
                      </a:r>
                      <a:br>
                        <a:rPr lang="en-US" sz="1400" dirty="0">
                          <a:solidFill>
                            <a:schemeClr val="bg1"/>
                          </a:solidFill>
                          <a:latin typeface="+mj-lt"/>
                        </a:rPr>
                      </a:br>
                      <a:r>
                        <a:rPr lang="en-US" sz="1400" dirty="0">
                          <a:solidFill>
                            <a:schemeClr val="bg1"/>
                          </a:solidFill>
                          <a:latin typeface="+mj-lt"/>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Average Expenditure</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Rank</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Least </a:t>
                      </a:r>
                      <a:br>
                        <a:rPr lang="en-US" sz="1400" dirty="0">
                          <a:solidFill>
                            <a:schemeClr val="bg1"/>
                          </a:solidFill>
                          <a:latin typeface="+mj-lt"/>
                        </a:rPr>
                      </a:br>
                      <a:r>
                        <a:rPr lang="en-US" sz="1400" dirty="0">
                          <a:solidFill>
                            <a:schemeClr val="bg1"/>
                          </a:solidFill>
                          <a:latin typeface="+mj-lt"/>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Average Expenditure</a:t>
                      </a:r>
                    </a:p>
                  </a:txBody>
                  <a:tcPr anchor="b">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21519">
                <a:tc>
                  <a:txBody>
                    <a:bodyPr/>
                    <a:lstStyle/>
                    <a:p>
                      <a:pPr algn="ctr">
                        <a:lnSpc>
                          <a:spcPct val="90000"/>
                        </a:lnSpc>
                      </a:pPr>
                      <a:r>
                        <a:rPr lang="en-US" sz="1200" b="1" dirty="0">
                          <a:solidFill>
                            <a:schemeClr val="tx1"/>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New Jersey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$1,254.10</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Idaho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$553.38</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21519">
                <a:tc>
                  <a:txBody>
                    <a:bodyPr/>
                    <a:lstStyle/>
                    <a:p>
                      <a:pPr algn="ctr">
                        <a:lnSpc>
                          <a:spcPct val="90000"/>
                        </a:lnSpc>
                      </a:pPr>
                      <a:r>
                        <a:rPr lang="en-US" sz="1200" b="1" dirty="0">
                          <a:solidFill>
                            <a:schemeClr val="tx1"/>
                          </a:solidFill>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D.C.</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1,187.49</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Iowa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572.14</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21519">
                <a:tc>
                  <a:txBody>
                    <a:bodyPr/>
                    <a:lstStyle/>
                    <a:p>
                      <a:pPr algn="ctr">
                        <a:lnSpc>
                          <a:spcPct val="90000"/>
                        </a:lnSpc>
                      </a:pPr>
                      <a:r>
                        <a:rPr lang="en-US" sz="1200" b="1" dirty="0">
                          <a:solidFill>
                            <a:schemeClr val="tx1"/>
                          </a:solidFill>
                          <a:latin typeface="+mn-lt"/>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New York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1,181.86</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South Dakota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580.99</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21519">
                <a:tc>
                  <a:txBody>
                    <a:bodyPr/>
                    <a:lstStyle/>
                    <a:p>
                      <a:pPr algn="ctr">
                        <a:lnSpc>
                          <a:spcPct val="90000"/>
                        </a:lnSpc>
                      </a:pPr>
                      <a:r>
                        <a:rPr lang="en-US" sz="1200" b="1" dirty="0">
                          <a:solidFill>
                            <a:schemeClr val="tx1"/>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Louisiana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1,146.29</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Maine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592.82</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21519">
                <a:tc>
                  <a:txBody>
                    <a:bodyPr/>
                    <a:lstStyle/>
                    <a:p>
                      <a:pPr algn="ctr">
                        <a:lnSpc>
                          <a:spcPct val="90000"/>
                        </a:lnSpc>
                      </a:pPr>
                      <a:r>
                        <a:rPr lang="en-US" sz="1200" b="1" dirty="0">
                          <a:solidFill>
                            <a:schemeClr val="tx1"/>
                          </a:solidFill>
                          <a:latin typeface="+mn-lt"/>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Florida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1,143.83</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North Dakota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604.58</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21519">
                <a:tc>
                  <a:txBody>
                    <a:bodyPr/>
                    <a:lstStyle/>
                    <a:p>
                      <a:pPr algn="ctr">
                        <a:lnSpc>
                          <a:spcPct val="90000"/>
                        </a:lnSpc>
                      </a:pPr>
                      <a:r>
                        <a:rPr lang="en-US" sz="1200" b="1" dirty="0">
                          <a:solidFill>
                            <a:schemeClr val="tx1"/>
                          </a:solidFill>
                          <a:latin typeface="+mn-lt"/>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Michigan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1,131.40</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Wisconsin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621.05</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21519">
                <a:tc>
                  <a:txBody>
                    <a:bodyPr/>
                    <a:lstStyle/>
                    <a:p>
                      <a:pPr algn="ctr">
                        <a:lnSpc>
                          <a:spcPct val="90000"/>
                        </a:lnSpc>
                      </a:pPr>
                      <a:r>
                        <a:rPr lang="en-US" sz="1200" b="1" dirty="0">
                          <a:solidFill>
                            <a:schemeClr val="tx1"/>
                          </a:solidFill>
                          <a:latin typeface="+mn-lt"/>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Delaware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1,101.12</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Indiana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621.71</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21519">
                <a:tc>
                  <a:txBody>
                    <a:bodyPr/>
                    <a:lstStyle/>
                    <a:p>
                      <a:pPr algn="ctr">
                        <a:lnSpc>
                          <a:spcPct val="90000"/>
                        </a:lnSpc>
                      </a:pPr>
                      <a:r>
                        <a:rPr lang="en-US" sz="1200" b="1" dirty="0">
                          <a:solidFill>
                            <a:schemeClr val="tx1"/>
                          </a:solidFill>
                          <a:latin typeface="+mn-lt"/>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Rhode Island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1,066.25</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North Carolina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624.76</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21519">
                <a:tc>
                  <a:txBody>
                    <a:bodyPr/>
                    <a:lstStyle/>
                    <a:p>
                      <a:pPr algn="ctr">
                        <a:lnSpc>
                          <a:spcPct val="90000"/>
                        </a:lnSpc>
                      </a:pPr>
                      <a:r>
                        <a:rPr lang="en-US" sz="1200" b="1" dirty="0">
                          <a:solidFill>
                            <a:schemeClr val="tx1"/>
                          </a:solidFill>
                          <a:latin typeface="+mn-lt"/>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Connecticut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1,011.27</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Nebraska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638.74</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321519">
                <a:tc>
                  <a:txBody>
                    <a:bodyPr/>
                    <a:lstStyle/>
                    <a:p>
                      <a:pPr algn="ctr">
                        <a:lnSpc>
                          <a:spcPct val="90000"/>
                        </a:lnSpc>
                      </a:pPr>
                      <a:r>
                        <a:rPr lang="en-US" sz="1200" b="1" dirty="0">
                          <a:solidFill>
                            <a:schemeClr val="tx1"/>
                          </a:solidFill>
                          <a:latin typeface="+mn-lt"/>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Massachusetts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1,007.98</a:t>
                      </a:r>
                      <a:endParaRPr lang="en-US" sz="1800" b="0" i="0" u="none" strike="noStrike" dirty="0">
                        <a:effectLst/>
                        <a:latin typeface="+mn-lt"/>
                      </a:endParaRPr>
                    </a:p>
                  </a:txBody>
                  <a:tcPr marL="6350" marR="27432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lnSpc>
                          <a:spcPct val="90000"/>
                        </a:lnSpc>
                      </a:pPr>
                      <a:r>
                        <a:rPr lang="en-US" sz="1200" b="1" dirty="0">
                          <a:solidFill>
                            <a:schemeClr val="tx1"/>
                          </a:solidFill>
                          <a:latin typeface="+mn-lt"/>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ctr" latinLnBrk="0" hangingPunct="1">
                        <a:spcBef>
                          <a:spcPts val="0"/>
                        </a:spcBef>
                        <a:spcAft>
                          <a:spcPts val="0"/>
                        </a:spcAft>
                      </a:pPr>
                      <a:r>
                        <a:rPr lang="en-US" sz="1200" b="0" i="0" u="none" strike="noStrike" kern="1200" dirty="0">
                          <a:solidFill>
                            <a:srgbClr val="000000"/>
                          </a:solidFill>
                          <a:effectLst/>
                          <a:latin typeface="+mn-lt"/>
                        </a:rPr>
                        <a:t>Wyoming </a:t>
                      </a:r>
                      <a:endParaRPr lang="en-US" sz="1800" b="0" i="0" u="none" strike="noStrike" dirty="0">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mn-lt"/>
                        </a:rPr>
                        <a:t>639.71</a:t>
                      </a:r>
                      <a:endParaRPr lang="en-US" sz="1800" b="0" i="0" u="none" strike="noStrike" dirty="0">
                        <a:effectLst/>
                        <a:latin typeface="+mn-lt"/>
                      </a:endParaRPr>
                    </a:p>
                  </a:txBody>
                  <a:tcPr marL="6350" marR="45720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3" name="Text Placeholder 4"/>
          <p:cNvSpPr txBox="1">
            <a:spLocks/>
          </p:cNvSpPr>
          <p:nvPr/>
        </p:nvSpPr>
        <p:spPr bwMode="gray">
          <a:xfrm>
            <a:off x="478971" y="5401339"/>
            <a:ext cx="8186058" cy="74744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Missouri Ranked 34</a:t>
            </a:r>
            <a:r>
              <a:rPr lang="en-US" sz="1800" baseline="30000" dirty="0"/>
              <a:t>th</a:t>
            </a:r>
            <a:r>
              <a:rPr lang="en-US" sz="1800" dirty="0"/>
              <a:t> in Average Expenditure for Auto Insurance </a:t>
            </a:r>
            <a:br>
              <a:rPr lang="en-US" sz="1800" dirty="0"/>
            </a:br>
            <a:r>
              <a:rPr lang="en-US" sz="1800" dirty="0"/>
              <a:t>in 2013. The Average Expenditure was $704.22.</a:t>
            </a:r>
          </a:p>
        </p:txBody>
      </p:sp>
    </p:spTree>
    <p:extLst>
      <p:ext uri="{BB962C8B-B14F-4D97-AF65-F5344CB8AC3E}">
        <p14:creationId xmlns:p14="http://schemas.microsoft.com/office/powerpoint/2010/main" val="1132453827"/>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91"/>
          <p:cNvSpPr>
            <a:spLocks noGrp="1" noChangeArrowheads="1"/>
          </p:cNvSpPr>
          <p:nvPr>
            <p:ph type="title"/>
          </p:nvPr>
        </p:nvSpPr>
        <p:spPr/>
        <p:txBody>
          <a:bodyPr/>
          <a:lstStyle/>
          <a:p>
            <a:r>
              <a:rPr lang="en-US" altLang="en-US" dirty="0"/>
              <a:t>Top Ten Most Expensive and Least Expensive States for Homeowners Insurance, 2013</a:t>
            </a:r>
            <a:r>
              <a:rPr lang="en-US" altLang="en-US" baseline="30000" dirty="0"/>
              <a:t>1</a:t>
            </a:r>
          </a:p>
        </p:txBody>
      </p:sp>
      <p:sp>
        <p:nvSpPr>
          <p:cNvPr id="6" name="Text Placeholder 5"/>
          <p:cNvSpPr>
            <a:spLocks noGrp="1"/>
          </p:cNvSpPr>
          <p:nvPr>
            <p:ph type="body" sz="quarter" idx="16"/>
          </p:nvPr>
        </p:nvSpPr>
        <p:spPr/>
        <p:txBody>
          <a:bodyPr/>
          <a:lstStyle/>
          <a:p>
            <a:pPr marL="114300" indent="-114300"/>
            <a:r>
              <a:rPr lang="en-US" sz="900" baseline="30000" dirty="0"/>
              <a:t>1</a:t>
            </a:r>
            <a:r>
              <a:rPr lang="en-US" sz="900" dirty="0"/>
              <a:t>	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114300" indent="-114300"/>
            <a:r>
              <a:rPr lang="en-US" sz="900" baseline="30000" dirty="0"/>
              <a:t>2</a:t>
            </a:r>
            <a:r>
              <a:rPr lang="en-US" sz="900" dirty="0"/>
              <a:t>	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r>
              <a:rPr lang="en-US" sz="900" dirty="0"/>
              <a:t>Note: Average premium=Premiums/exposure per house years. A house year is equal to 365 days of insured coverage for a single dwelling. The NAIC does not rank state average expenditures and does not endorse any conclusions drawn from this data.</a:t>
            </a:r>
          </a:p>
          <a:p>
            <a:r>
              <a:rPr lang="en-US" sz="900" dirty="0"/>
              <a:t>Source: ©2016 National Association of Insurance Commissioners (NAIC). Reprinted with permission. Further reprint or distribution strictly prohibited without written permission of NAIC.</a:t>
            </a:r>
          </a:p>
        </p:txBody>
      </p:sp>
      <p:graphicFrame>
        <p:nvGraphicFramePr>
          <p:cNvPr id="16" name="Content Placeholder 10"/>
          <p:cNvGraphicFramePr>
            <a:graphicFrameLocks/>
          </p:cNvGraphicFramePr>
          <p:nvPr>
            <p:extLst/>
          </p:nvPr>
        </p:nvGraphicFramePr>
        <p:xfrm>
          <a:off x="494570" y="1414463"/>
          <a:ext cx="8154860" cy="2751136"/>
        </p:xfrm>
        <a:graphic>
          <a:graphicData uri="http://schemas.openxmlformats.org/drawingml/2006/table">
            <a:tbl>
              <a:tblPr firstRow="1">
                <a:tableStyleId>{5C22544A-7EE6-4342-B048-85BDC9FD1C3A}</a:tableStyleId>
              </a:tblPr>
              <a:tblGrid>
                <a:gridCol w="836612">
                  <a:extLst>
                    <a:ext uri="{9D8B030D-6E8A-4147-A177-3AD203B41FA5}">
                      <a16:colId xmlns:a16="http://schemas.microsoft.com/office/drawing/2014/main" val="20000"/>
                    </a:ext>
                  </a:extLst>
                </a:gridCol>
                <a:gridCol w="1828800">
                  <a:extLst>
                    <a:ext uri="{9D8B030D-6E8A-4147-A177-3AD203B41FA5}">
                      <a16:colId xmlns:a16="http://schemas.microsoft.com/office/drawing/2014/main" val="20004"/>
                    </a:ext>
                  </a:extLst>
                </a:gridCol>
                <a:gridCol w="1222904">
                  <a:extLst>
                    <a:ext uri="{9D8B030D-6E8A-4147-A177-3AD203B41FA5}">
                      <a16:colId xmlns:a16="http://schemas.microsoft.com/office/drawing/2014/main" val="20005"/>
                    </a:ext>
                  </a:extLst>
                </a:gridCol>
                <a:gridCol w="841248">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596496">
                  <a:extLst>
                    <a:ext uri="{9D8B030D-6E8A-4147-A177-3AD203B41FA5}">
                      <a16:colId xmlns:a16="http://schemas.microsoft.com/office/drawing/2014/main" val="20003"/>
                    </a:ext>
                  </a:extLst>
                </a:gridCol>
              </a:tblGrid>
              <a:tr h="528776">
                <a:tc>
                  <a:txBody>
                    <a:bodyPr/>
                    <a:lstStyle/>
                    <a:p>
                      <a:pPr algn="ctr">
                        <a:lnSpc>
                          <a:spcPct val="90000"/>
                        </a:lnSpc>
                      </a:pPr>
                      <a:r>
                        <a:rPr lang="en-US" sz="1400" dirty="0">
                          <a:solidFill>
                            <a:schemeClr val="bg1"/>
                          </a:solidFill>
                          <a:latin typeface="+mj-lt"/>
                        </a:rPr>
                        <a:t>Rank</a:t>
                      </a:r>
                    </a:p>
                  </a:txBody>
                  <a:tcPr anchor="b">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Most </a:t>
                      </a:r>
                      <a:br>
                        <a:rPr lang="en-US" sz="1400" dirty="0">
                          <a:solidFill>
                            <a:schemeClr val="bg1"/>
                          </a:solidFill>
                          <a:latin typeface="+mj-lt"/>
                        </a:rPr>
                      </a:br>
                      <a:r>
                        <a:rPr lang="en-US" sz="1400" dirty="0">
                          <a:solidFill>
                            <a:schemeClr val="bg1"/>
                          </a:solidFill>
                          <a:latin typeface="+mj-lt"/>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HO Average</a:t>
                      </a:r>
                      <a:br>
                        <a:rPr lang="en-US" sz="1400" dirty="0">
                          <a:solidFill>
                            <a:schemeClr val="bg1"/>
                          </a:solidFill>
                          <a:latin typeface="+mj-lt"/>
                        </a:rPr>
                      </a:br>
                      <a:r>
                        <a:rPr lang="en-US" sz="1400" dirty="0">
                          <a:solidFill>
                            <a:schemeClr val="bg1"/>
                          </a:solidFill>
                          <a:latin typeface="+mj-lt"/>
                        </a:rPr>
                        <a:t>Premium</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Rank</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Least </a:t>
                      </a:r>
                      <a:br>
                        <a:rPr lang="en-US" sz="1400" dirty="0">
                          <a:solidFill>
                            <a:schemeClr val="bg1"/>
                          </a:solidFill>
                          <a:latin typeface="+mj-lt"/>
                        </a:rPr>
                      </a:br>
                      <a:r>
                        <a:rPr lang="en-US" sz="1400" dirty="0">
                          <a:solidFill>
                            <a:schemeClr val="bg1"/>
                          </a:solidFill>
                          <a:latin typeface="+mj-lt"/>
                        </a:rPr>
                        <a:t>Expensive States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90000"/>
                        </a:lnSpc>
                      </a:pPr>
                      <a:r>
                        <a:rPr lang="en-US" sz="1400" dirty="0">
                          <a:solidFill>
                            <a:schemeClr val="bg1"/>
                          </a:solidFill>
                          <a:latin typeface="+mj-lt"/>
                        </a:rPr>
                        <a:t>HO Average</a:t>
                      </a:r>
                      <a:br>
                        <a:rPr lang="en-US" sz="1400" dirty="0">
                          <a:solidFill>
                            <a:schemeClr val="bg1"/>
                          </a:solidFill>
                          <a:latin typeface="+mj-lt"/>
                        </a:rPr>
                      </a:br>
                      <a:r>
                        <a:rPr lang="en-US" sz="1400" dirty="0">
                          <a:solidFill>
                            <a:schemeClr val="bg1"/>
                          </a:solidFill>
                          <a:latin typeface="+mj-lt"/>
                        </a:rPr>
                        <a:t>Premium</a:t>
                      </a:r>
                    </a:p>
                  </a:txBody>
                  <a:tcPr anchor="b">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1</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Florida</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$2,115</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1</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Idaho</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$561</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2</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Texas</a:t>
                      </a:r>
                      <a:r>
                        <a:rPr lang="en-US" sz="1200" b="0" i="0" u="none" strike="noStrike" kern="1200" baseline="30000" dirty="0">
                          <a:solidFill>
                            <a:srgbClr val="000000"/>
                          </a:solidFill>
                          <a:effectLst/>
                          <a:latin typeface="Arial"/>
                        </a:rPr>
                        <a:t>2</a:t>
                      </a:r>
                      <a:endParaRPr lang="en-US" sz="1800" b="0" i="0" u="none" strike="noStrike" baseline="30000"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1,837</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2</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Oregon</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568</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3</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Louisiana</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1,822</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3</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Utah</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609</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4</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Oklahoma</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1,654</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4</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Wisconsin</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665</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5</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Mississippi</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1,395</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5</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Washington</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676</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6</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Kansas</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1,343</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6</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Nevada</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687</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7</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Rhode Island</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1,334</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7</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Delaware</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709</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8</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Alabama</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1,323</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8</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Arizona </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724</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9</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Connecticut</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1,274</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9</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Ohio</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763</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222236">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10</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Massachusetts</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1,263</a:t>
                      </a:r>
                      <a:endParaRPr lang="en-US" sz="1800" b="0" i="0" u="none" strike="noStrike" dirty="0">
                        <a:effectLst/>
                        <a:latin typeface="Arial"/>
                      </a:endParaRPr>
                    </a:p>
                  </a:txBody>
                  <a:tcPr marL="6350" marR="36576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rtl="0" eaLnBrk="1" fontAlgn="b" latinLnBrk="0" hangingPunct="1">
                        <a:spcBef>
                          <a:spcPts val="0"/>
                        </a:spcBef>
                        <a:spcAft>
                          <a:spcPts val="0"/>
                        </a:spcAft>
                      </a:pPr>
                      <a:r>
                        <a:rPr lang="en-US" sz="1200" b="1" i="0" u="none" strike="noStrike" kern="1200" dirty="0">
                          <a:solidFill>
                            <a:srgbClr val="000000"/>
                          </a:solidFill>
                          <a:effectLst/>
                          <a:latin typeface="Arial"/>
                        </a:rPr>
                        <a:t>10</a:t>
                      </a:r>
                      <a:endParaRPr lang="en-US" sz="1800" b="1" i="0" u="none" strike="noStrike" dirty="0">
                        <a:effectLst/>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rtl="0" eaLnBrk="1" fontAlgn="b" latinLnBrk="0" hangingPunct="1">
                        <a:spcBef>
                          <a:spcPts val="0"/>
                        </a:spcBef>
                        <a:spcAft>
                          <a:spcPts val="0"/>
                        </a:spcAft>
                      </a:pPr>
                      <a:r>
                        <a:rPr lang="en-US" sz="1200" b="0" i="0" u="none" strike="noStrike" kern="1200" dirty="0">
                          <a:solidFill>
                            <a:srgbClr val="000000"/>
                          </a:solidFill>
                          <a:effectLst/>
                          <a:latin typeface="Arial"/>
                        </a:rPr>
                        <a:t>Maine</a:t>
                      </a:r>
                      <a:endParaRPr lang="en-US" sz="1800" b="0" i="0" u="none" strike="noStrike" dirty="0">
                        <a:effectLst/>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r" rtl="0" eaLnBrk="1" fontAlgn="b" latinLnBrk="0" hangingPunct="1">
                        <a:spcBef>
                          <a:spcPts val="0"/>
                        </a:spcBef>
                        <a:spcAft>
                          <a:spcPts val="0"/>
                        </a:spcAft>
                      </a:pPr>
                      <a:r>
                        <a:rPr lang="en-US" sz="1200" b="0" i="0" u="none" strike="noStrike" kern="1200" dirty="0">
                          <a:solidFill>
                            <a:srgbClr val="000000"/>
                          </a:solidFill>
                          <a:effectLst/>
                          <a:latin typeface="Arial"/>
                        </a:rPr>
                        <a:t>776</a:t>
                      </a:r>
                      <a:endParaRPr lang="en-US" sz="1800" b="0" i="0" u="none" strike="noStrike" dirty="0">
                        <a:effectLst/>
                        <a:latin typeface="Arial"/>
                      </a:endParaRPr>
                    </a:p>
                  </a:txBody>
                  <a:tcPr marL="6350" marR="64008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7" name="Text Placeholder 4"/>
          <p:cNvSpPr txBox="1">
            <a:spLocks/>
          </p:cNvSpPr>
          <p:nvPr/>
        </p:nvSpPr>
        <p:spPr bwMode="gray">
          <a:xfrm>
            <a:off x="478971" y="4295551"/>
            <a:ext cx="8186058" cy="731197"/>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t>Missouri Ranked as the 18</a:t>
            </a:r>
            <a:r>
              <a:rPr lang="en-US" sz="1800" baseline="30000" dirty="0"/>
              <a:t>th</a:t>
            </a:r>
            <a:r>
              <a:rPr lang="en-US" sz="1800" dirty="0"/>
              <a:t> Most Expensive State for Homeowners Insurance in 2013, with an Average Expenditure of $1,143.</a:t>
            </a:r>
          </a:p>
        </p:txBody>
      </p:sp>
    </p:spTree>
    <p:extLst>
      <p:ext uri="{BB962C8B-B14F-4D97-AF65-F5344CB8AC3E}">
        <p14:creationId xmlns:p14="http://schemas.microsoft.com/office/powerpoint/2010/main" val="3924864610"/>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dirty="0"/>
              <a:t>RNW All Lines: MO vs. U.S., 2005–2014</a:t>
            </a:r>
          </a:p>
        </p:txBody>
      </p:sp>
      <p:sp>
        <p:nvSpPr>
          <p:cNvPr id="3" name="Text Placeholder 2"/>
          <p:cNvSpPr>
            <a:spLocks noGrp="1"/>
          </p:cNvSpPr>
          <p:nvPr>
            <p:ph type="body" sz="quarter" idx="16"/>
          </p:nvPr>
        </p:nvSpPr>
        <p:spPr/>
        <p:txBody>
          <a:bodyPr/>
          <a:lstStyle/>
          <a:p>
            <a:r>
              <a:rPr lang="en-US" altLang="en-US" dirty="0"/>
              <a:t>Source: NAIC.</a:t>
            </a:r>
          </a:p>
        </p:txBody>
      </p:sp>
      <p:sp>
        <p:nvSpPr>
          <p:cNvPr id="7" name="Text Placeholder 4"/>
          <p:cNvSpPr txBox="1">
            <a:spLocks/>
          </p:cNvSpPr>
          <p:nvPr/>
        </p:nvSpPr>
        <p:spPr bwMode="gray">
          <a:xfrm>
            <a:off x="1856111" y="3961583"/>
            <a:ext cx="1949954" cy="855612"/>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Average 2005–2014</a:t>
            </a:r>
          </a:p>
          <a:p>
            <a:pPr>
              <a:spcBef>
                <a:spcPts val="600"/>
              </a:spcBef>
            </a:pPr>
            <a:r>
              <a:rPr lang="en-US" sz="1400" dirty="0"/>
              <a:t>U.S.: 7.7%</a:t>
            </a:r>
          </a:p>
          <a:p>
            <a:r>
              <a:rPr lang="en-US" sz="1400" dirty="0"/>
              <a:t>MO: 6.3%</a:t>
            </a:r>
          </a:p>
        </p:txBody>
      </p:sp>
    </p:spTree>
    <p:custDataLst>
      <p:tags r:id="rId1"/>
    </p:custDataLst>
    <p:extLst>
      <p:ext uri="{BB962C8B-B14F-4D97-AF65-F5344CB8AC3E}">
        <p14:creationId xmlns:p14="http://schemas.microsoft.com/office/powerpoint/2010/main" val="273196995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dirty="0"/>
              <a:t>RNW All Lines, 2005-2014 Average:</a:t>
            </a:r>
            <a:br>
              <a:rPr lang="en-US" dirty="0"/>
            </a:br>
            <a:r>
              <a:rPr lang="en-US" dirty="0"/>
              <a:t>Highest 25 States</a:t>
            </a:r>
          </a:p>
        </p:txBody>
      </p:sp>
      <p:sp>
        <p:nvSpPr>
          <p:cNvPr id="10" name="Text Placeholder 9"/>
          <p:cNvSpPr>
            <a:spLocks noGrp="1"/>
          </p:cNvSpPr>
          <p:nvPr>
            <p:ph type="body" sz="quarter" idx="16"/>
          </p:nvPr>
        </p:nvSpPr>
        <p:spPr/>
        <p:txBody>
          <a:bodyPr/>
          <a:lstStyle/>
          <a:p>
            <a:r>
              <a:rPr lang="fr-FR" dirty="0"/>
              <a:t>Sources: National Association of Insurance </a:t>
            </a:r>
            <a:r>
              <a:rPr lang="fr-FR" dirty="0" err="1"/>
              <a:t>Commissioners</a:t>
            </a:r>
            <a:r>
              <a:rPr lang="fr-FR" dirty="0"/>
              <a:t>; Insurance Information Institute.</a:t>
            </a:r>
          </a:p>
        </p:txBody>
      </p:sp>
      <p:graphicFrame>
        <p:nvGraphicFramePr>
          <p:cNvPr id="14" name="Object 4"/>
          <p:cNvGraphicFramePr>
            <a:graphicFrameLocks noChangeAspect="1"/>
          </p:cNvGraphicFramePr>
          <p:nvPr>
            <p:extLst/>
          </p:nvPr>
        </p:nvGraphicFramePr>
        <p:xfrm>
          <a:off x="334169" y="1589741"/>
          <a:ext cx="8475663" cy="437202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4"/>
          <p:cNvSpPr txBox="1">
            <a:spLocks/>
          </p:cNvSpPr>
          <p:nvPr/>
        </p:nvSpPr>
        <p:spPr bwMode="gray">
          <a:xfrm>
            <a:off x="2593788" y="1424734"/>
            <a:ext cx="6161515" cy="57141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The Most Profitable States Over the Past Decade Are Widely Distributed Geographically, Though None Are in the Gulf Region</a:t>
            </a:r>
          </a:p>
        </p:txBody>
      </p:sp>
      <p:sp>
        <p:nvSpPr>
          <p:cNvPr id="16" name="Text Placeholder 4"/>
          <p:cNvSpPr txBox="1">
            <a:spLocks/>
          </p:cNvSpPr>
          <p:nvPr/>
        </p:nvSpPr>
        <p:spPr bwMode="gray">
          <a:xfrm>
            <a:off x="5647765" y="2116880"/>
            <a:ext cx="3107538" cy="571414"/>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pPr>
            <a:r>
              <a:rPr lang="en-US" sz="1400" u="sng" dirty="0"/>
              <a:t>Profitability Benchmark: All P/C</a:t>
            </a:r>
          </a:p>
          <a:p>
            <a:pPr>
              <a:lnSpc>
                <a:spcPct val="100000"/>
              </a:lnSpc>
            </a:pPr>
            <a:r>
              <a:rPr lang="en-US" sz="1400" dirty="0"/>
              <a:t>U.S.: 7.7%</a:t>
            </a:r>
          </a:p>
        </p:txBody>
      </p:sp>
    </p:spTree>
    <p:custDataLst>
      <p:tags r:id="rId1"/>
    </p:custDataLst>
    <p:extLst>
      <p:ext uri="{BB962C8B-B14F-4D97-AF65-F5344CB8AC3E}">
        <p14:creationId xmlns:p14="http://schemas.microsoft.com/office/powerpoint/2010/main" val="36434282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dirty="0"/>
              <a:t>RNW PP Auto: MO vs. U.S., 2005–2014</a:t>
            </a:r>
          </a:p>
        </p:txBody>
      </p:sp>
      <p:sp>
        <p:nvSpPr>
          <p:cNvPr id="3" name="Text Placeholder 2"/>
          <p:cNvSpPr>
            <a:spLocks noGrp="1"/>
          </p:cNvSpPr>
          <p:nvPr>
            <p:ph type="body" sz="quarter" idx="16"/>
          </p:nvPr>
        </p:nvSpPr>
        <p:spPr/>
        <p:txBody>
          <a:bodyPr/>
          <a:lstStyle/>
          <a:p>
            <a:r>
              <a:rPr lang="en-US" altLang="en-US" dirty="0"/>
              <a:t>Source: NAIC.</a:t>
            </a:r>
          </a:p>
        </p:txBody>
      </p:sp>
      <p:sp>
        <p:nvSpPr>
          <p:cNvPr id="7" name="Text Placeholder 4"/>
          <p:cNvSpPr txBox="1">
            <a:spLocks/>
          </p:cNvSpPr>
          <p:nvPr/>
        </p:nvSpPr>
        <p:spPr bwMode="gray">
          <a:xfrm>
            <a:off x="6151274" y="2225061"/>
            <a:ext cx="1949954" cy="855612"/>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Average 2005–2014</a:t>
            </a:r>
          </a:p>
          <a:p>
            <a:pPr>
              <a:spcBef>
                <a:spcPts val="600"/>
              </a:spcBef>
            </a:pPr>
            <a:r>
              <a:rPr lang="en-US" sz="1400" dirty="0"/>
              <a:t>U.S.: 6.2%</a:t>
            </a:r>
          </a:p>
          <a:p>
            <a:r>
              <a:rPr lang="en-US" sz="1400" dirty="0"/>
              <a:t>MO:  6.9%</a:t>
            </a:r>
          </a:p>
        </p:txBody>
      </p:sp>
    </p:spTree>
    <p:custDataLst>
      <p:tags r:id="rId1"/>
    </p:custDataLst>
    <p:extLst>
      <p:ext uri="{BB962C8B-B14F-4D97-AF65-F5344CB8AC3E}">
        <p14:creationId xmlns:p14="http://schemas.microsoft.com/office/powerpoint/2010/main" val="1307268485"/>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dirty="0"/>
              <a:t>RNW Comm. Auto: MO vs. U.S., 2005–2014</a:t>
            </a:r>
          </a:p>
        </p:txBody>
      </p:sp>
      <p:sp>
        <p:nvSpPr>
          <p:cNvPr id="3" name="Text Placeholder 2"/>
          <p:cNvSpPr>
            <a:spLocks noGrp="1"/>
          </p:cNvSpPr>
          <p:nvPr>
            <p:ph type="body" sz="quarter" idx="16"/>
          </p:nvPr>
        </p:nvSpPr>
        <p:spPr/>
        <p:txBody>
          <a:bodyPr/>
          <a:lstStyle/>
          <a:p>
            <a:r>
              <a:rPr lang="en-US" altLang="en-US" dirty="0"/>
              <a:t>Source: NAIC.</a:t>
            </a:r>
          </a:p>
        </p:txBody>
      </p:sp>
      <p:sp>
        <p:nvSpPr>
          <p:cNvPr id="11" name="Text Placeholder 4"/>
          <p:cNvSpPr txBox="1">
            <a:spLocks/>
          </p:cNvSpPr>
          <p:nvPr/>
        </p:nvSpPr>
        <p:spPr bwMode="gray">
          <a:xfrm>
            <a:off x="1996871" y="4052398"/>
            <a:ext cx="1949954" cy="855612"/>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Average 2005–2014</a:t>
            </a:r>
          </a:p>
          <a:p>
            <a:pPr>
              <a:spcBef>
                <a:spcPts val="600"/>
              </a:spcBef>
            </a:pPr>
            <a:r>
              <a:rPr lang="en-US" sz="1400" dirty="0"/>
              <a:t>U.S.: 8.1%</a:t>
            </a:r>
          </a:p>
          <a:p>
            <a:r>
              <a:rPr lang="en-US" sz="1400" dirty="0"/>
              <a:t>MO: 8.2%</a:t>
            </a:r>
          </a:p>
        </p:txBody>
      </p:sp>
    </p:spTree>
    <p:custDataLst>
      <p:tags r:id="rId1"/>
    </p:custDataLst>
    <p:extLst>
      <p:ext uri="{BB962C8B-B14F-4D97-AF65-F5344CB8AC3E}">
        <p14:creationId xmlns:p14="http://schemas.microsoft.com/office/powerpoint/2010/main" val="3530315121"/>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altLang="en-US" dirty="0"/>
              <a:t>RNW Comm. Multi-Peril: MO vs. U.S., 2005–2014</a:t>
            </a:r>
            <a:endParaRPr lang="en-US" dirty="0"/>
          </a:p>
        </p:txBody>
      </p:sp>
      <p:sp>
        <p:nvSpPr>
          <p:cNvPr id="3" name="Text Placeholder 2"/>
          <p:cNvSpPr>
            <a:spLocks noGrp="1"/>
          </p:cNvSpPr>
          <p:nvPr>
            <p:ph type="body" sz="quarter" idx="16"/>
          </p:nvPr>
        </p:nvSpPr>
        <p:spPr/>
        <p:txBody>
          <a:bodyPr/>
          <a:lstStyle/>
          <a:p>
            <a:r>
              <a:rPr lang="en-US" altLang="en-US" dirty="0"/>
              <a:t>Source: NAIC.</a:t>
            </a:r>
          </a:p>
        </p:txBody>
      </p:sp>
      <p:sp>
        <p:nvSpPr>
          <p:cNvPr id="14" name="Text Placeholder 4"/>
          <p:cNvSpPr txBox="1">
            <a:spLocks/>
          </p:cNvSpPr>
          <p:nvPr/>
        </p:nvSpPr>
        <p:spPr bwMode="gray">
          <a:xfrm>
            <a:off x="2191671" y="3838354"/>
            <a:ext cx="1949954" cy="855612"/>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Average 2005–2014</a:t>
            </a:r>
          </a:p>
          <a:p>
            <a:pPr>
              <a:spcBef>
                <a:spcPts val="600"/>
              </a:spcBef>
            </a:pPr>
            <a:r>
              <a:rPr lang="en-US" sz="1400" dirty="0"/>
              <a:t>U.S.: 8.9%</a:t>
            </a:r>
          </a:p>
          <a:p>
            <a:r>
              <a:rPr lang="en-US" sz="1400" dirty="0"/>
              <a:t>MO: 0.4%</a:t>
            </a:r>
          </a:p>
        </p:txBody>
      </p:sp>
    </p:spTree>
    <p:custDataLst>
      <p:tags r:id="rId1"/>
    </p:custDataLst>
    <p:extLst>
      <p:ext uri="{BB962C8B-B14F-4D97-AF65-F5344CB8AC3E}">
        <p14:creationId xmlns:p14="http://schemas.microsoft.com/office/powerpoint/2010/main" val="408739894"/>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altLang="en-US" dirty="0"/>
              <a:t>RNW Homeowners: MO vs. U.S., 2005–2014</a:t>
            </a:r>
            <a:endParaRPr lang="en-US" dirty="0"/>
          </a:p>
        </p:txBody>
      </p:sp>
      <p:sp>
        <p:nvSpPr>
          <p:cNvPr id="3" name="Text Placeholder 2"/>
          <p:cNvSpPr>
            <a:spLocks noGrp="1"/>
          </p:cNvSpPr>
          <p:nvPr>
            <p:ph type="body" sz="quarter" idx="16"/>
          </p:nvPr>
        </p:nvSpPr>
        <p:spPr/>
        <p:txBody>
          <a:bodyPr/>
          <a:lstStyle/>
          <a:p>
            <a:r>
              <a:rPr lang="en-US" altLang="en-US" dirty="0"/>
              <a:t>Source: NAIC.</a:t>
            </a:r>
          </a:p>
        </p:txBody>
      </p:sp>
      <p:sp>
        <p:nvSpPr>
          <p:cNvPr id="14" name="Text Placeholder 4"/>
          <p:cNvSpPr txBox="1">
            <a:spLocks/>
          </p:cNvSpPr>
          <p:nvPr/>
        </p:nvSpPr>
        <p:spPr bwMode="gray">
          <a:xfrm>
            <a:off x="5863491" y="1177710"/>
            <a:ext cx="1949954" cy="855612"/>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Average 2005–2014</a:t>
            </a:r>
          </a:p>
          <a:p>
            <a:pPr>
              <a:spcBef>
                <a:spcPts val="600"/>
              </a:spcBef>
            </a:pPr>
            <a:r>
              <a:rPr lang="en-US" sz="1400" dirty="0"/>
              <a:t>U.S.: 7.6%</a:t>
            </a:r>
          </a:p>
          <a:p>
            <a:r>
              <a:rPr lang="en-US" sz="1400" dirty="0"/>
              <a:t>MO: -2.6%</a:t>
            </a:r>
          </a:p>
        </p:txBody>
      </p:sp>
    </p:spTree>
    <p:custDataLst>
      <p:tags r:id="rId1"/>
    </p:custDataLst>
    <p:extLst>
      <p:ext uri="{BB962C8B-B14F-4D97-AF65-F5344CB8AC3E}">
        <p14:creationId xmlns:p14="http://schemas.microsoft.com/office/powerpoint/2010/main" val="3284590324"/>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Object 2"/>
          <p:cNvGraphicFramePr>
            <a:graphicFrameLocks noChangeAspect="1"/>
          </p:cNvGraphicFramePr>
          <p:nvPr>
            <p:extLst/>
          </p:nvPr>
        </p:nvGraphicFramePr>
        <p:xfrm>
          <a:off x="388698" y="1605516"/>
          <a:ext cx="8366605" cy="4465676"/>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Rectangle 3"/>
          <p:cNvSpPr>
            <a:spLocks noGrp="1" noChangeArrowheads="1"/>
          </p:cNvSpPr>
          <p:nvPr>
            <p:ph type="title"/>
          </p:nvPr>
        </p:nvSpPr>
        <p:spPr/>
        <p:txBody>
          <a:bodyPr/>
          <a:lstStyle/>
          <a:p>
            <a:r>
              <a:rPr lang="en-US" dirty="0"/>
              <a:t>RNW Workers Comp: MO vs. U.S., 2005–2014</a:t>
            </a:r>
          </a:p>
        </p:txBody>
      </p:sp>
      <p:sp>
        <p:nvSpPr>
          <p:cNvPr id="3" name="Text Placeholder 2"/>
          <p:cNvSpPr>
            <a:spLocks noGrp="1"/>
          </p:cNvSpPr>
          <p:nvPr>
            <p:ph type="body" sz="quarter" idx="16"/>
          </p:nvPr>
        </p:nvSpPr>
        <p:spPr/>
        <p:txBody>
          <a:bodyPr/>
          <a:lstStyle/>
          <a:p>
            <a:r>
              <a:rPr lang="en-US" altLang="en-US" dirty="0"/>
              <a:t>Source: NAIC.</a:t>
            </a:r>
          </a:p>
        </p:txBody>
      </p:sp>
      <p:sp>
        <p:nvSpPr>
          <p:cNvPr id="11" name="Text Placeholder 4"/>
          <p:cNvSpPr txBox="1">
            <a:spLocks/>
          </p:cNvSpPr>
          <p:nvPr/>
        </p:nvSpPr>
        <p:spPr bwMode="gray">
          <a:xfrm>
            <a:off x="6417869" y="1837705"/>
            <a:ext cx="1949954" cy="855612"/>
          </a:xfrm>
          <a:prstGeom prst="snip1Rect">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Average 2005–2014</a:t>
            </a:r>
          </a:p>
          <a:p>
            <a:pPr>
              <a:spcBef>
                <a:spcPts val="600"/>
              </a:spcBef>
            </a:pPr>
            <a:r>
              <a:rPr lang="en-US" sz="1400" dirty="0"/>
              <a:t>U.S.: 6.8%</a:t>
            </a:r>
          </a:p>
          <a:p>
            <a:r>
              <a:rPr lang="en-US" sz="1400" dirty="0"/>
              <a:t>MO: 9.4%</a:t>
            </a:r>
          </a:p>
        </p:txBody>
      </p:sp>
    </p:spTree>
    <p:custDataLst>
      <p:tags r:id="rId1"/>
    </p:custDataLst>
    <p:extLst>
      <p:ext uri="{BB962C8B-B14F-4D97-AF65-F5344CB8AC3E}">
        <p14:creationId xmlns:p14="http://schemas.microsoft.com/office/powerpoint/2010/main" val="4231239117"/>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ltLang="en-US" dirty="0"/>
              <a:t>All Lines: 10-Year Average RNW MO and </a:t>
            </a:r>
            <a:br>
              <a:rPr lang="en-US" altLang="en-US" dirty="0"/>
            </a:br>
            <a:r>
              <a:rPr lang="en-US" altLang="en-US" dirty="0"/>
              <a:t>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10"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3728869" y="2371223"/>
            <a:ext cx="2490934" cy="2592663"/>
            <a:chOff x="-726330" y="2395947"/>
            <a:chExt cx="2490934" cy="2592663"/>
          </a:xfrm>
        </p:grpSpPr>
        <p:sp>
          <p:nvSpPr>
            <p:cNvPr id="12" name="AutoShape 5"/>
            <p:cNvSpPr>
              <a:spLocks noChangeArrowheads="1"/>
            </p:cNvSpPr>
            <p:nvPr/>
          </p:nvSpPr>
          <p:spPr bwMode="gray">
            <a:xfrm>
              <a:off x="-726330" y="2395947"/>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Missouri All Lines profitability is below the U.S. and regional average (7.0%)</a:t>
              </a:r>
            </a:p>
          </p:txBody>
        </p:sp>
        <p:cxnSp>
          <p:nvCxnSpPr>
            <p:cNvPr id="13" name="Straight Arrow Connector 12"/>
            <p:cNvCxnSpPr/>
            <p:nvPr/>
          </p:nvCxnSpPr>
          <p:spPr bwMode="gray">
            <a:xfrm>
              <a:off x="7745" y="3246096"/>
              <a:ext cx="13262" cy="1742514"/>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3456239"/>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ltLang="en-US" dirty="0"/>
              <a:t>PP Auto: 10-Year Average RNW MO and </a:t>
            </a:r>
            <a:br>
              <a:rPr lang="en-US" altLang="en-US" dirty="0"/>
            </a:br>
            <a:r>
              <a:rPr lang="en-US" altLang="en-US" dirty="0"/>
              <a:t>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14"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5291227" y="4202952"/>
            <a:ext cx="3242047" cy="982981"/>
            <a:chOff x="233911" y="4200320"/>
            <a:chExt cx="3242047" cy="982981"/>
          </a:xfrm>
        </p:grpSpPr>
        <p:sp>
          <p:nvSpPr>
            <p:cNvPr id="15" name="AutoShape 5"/>
            <p:cNvSpPr>
              <a:spLocks noChangeArrowheads="1"/>
            </p:cNvSpPr>
            <p:nvPr/>
          </p:nvSpPr>
          <p:spPr bwMode="gray">
            <a:xfrm>
              <a:off x="985024" y="4215433"/>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Missouri PP Auto profitability is above the U.S. and below the regional average (7.5%)</a:t>
              </a:r>
            </a:p>
          </p:txBody>
        </p:sp>
        <p:cxnSp>
          <p:nvCxnSpPr>
            <p:cNvPr id="16" name="Straight Arrow Connector 15"/>
            <p:cNvCxnSpPr/>
            <p:nvPr/>
          </p:nvCxnSpPr>
          <p:spPr bwMode="gray">
            <a:xfrm flipH="1" flipV="1">
              <a:off x="233911" y="4200320"/>
              <a:ext cx="899848" cy="499047"/>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7195349"/>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ltLang="en-US" dirty="0"/>
              <a:t>Comm. Auto: 10-Year Average RNW MO and 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25"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oup 25"/>
          <p:cNvGrpSpPr/>
          <p:nvPr/>
        </p:nvGrpSpPr>
        <p:grpSpPr>
          <a:xfrm>
            <a:off x="5427677" y="4218065"/>
            <a:ext cx="3082564" cy="967868"/>
            <a:chOff x="1039346" y="4215433"/>
            <a:chExt cx="3082564" cy="967868"/>
          </a:xfrm>
        </p:grpSpPr>
        <p:sp>
          <p:nvSpPr>
            <p:cNvPr id="27" name="AutoShape 5"/>
            <p:cNvSpPr>
              <a:spLocks noChangeArrowheads="1"/>
            </p:cNvSpPr>
            <p:nvPr/>
          </p:nvSpPr>
          <p:spPr bwMode="gray">
            <a:xfrm>
              <a:off x="1630976" y="4215433"/>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Missouri Comm. Auto profitability is above the U.S. and below the regional average (9.1%)</a:t>
              </a:r>
            </a:p>
          </p:txBody>
        </p:sp>
        <p:cxnSp>
          <p:nvCxnSpPr>
            <p:cNvPr id="28" name="Straight Arrow Connector 27"/>
            <p:cNvCxnSpPr/>
            <p:nvPr/>
          </p:nvCxnSpPr>
          <p:spPr bwMode="gray">
            <a:xfrm flipH="1" flipV="1">
              <a:off x="1039346" y="4215433"/>
              <a:ext cx="591630" cy="362325"/>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0225345"/>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ltLang="en-US" dirty="0"/>
              <a:t>Comm. M-P: 10-Year Average RNW MO and 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14"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1133856" y="4520994"/>
            <a:ext cx="7357607" cy="967868"/>
            <a:chOff x="-4032651" y="4518362"/>
            <a:chExt cx="7357607" cy="967868"/>
          </a:xfrm>
        </p:grpSpPr>
        <p:sp>
          <p:nvSpPr>
            <p:cNvPr id="11" name="AutoShape 5"/>
            <p:cNvSpPr>
              <a:spLocks noChangeArrowheads="1"/>
            </p:cNvSpPr>
            <p:nvPr/>
          </p:nvSpPr>
          <p:spPr bwMode="gray">
            <a:xfrm>
              <a:off x="834022" y="4518362"/>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Missouri Comm. M-P profitability is below the U.S. and regional average (5.6%)</a:t>
              </a:r>
            </a:p>
          </p:txBody>
        </p:sp>
        <p:cxnSp>
          <p:nvCxnSpPr>
            <p:cNvPr id="12" name="Straight Arrow Connector 11"/>
            <p:cNvCxnSpPr/>
            <p:nvPr/>
          </p:nvCxnSpPr>
          <p:spPr bwMode="gray">
            <a:xfrm flipH="1">
              <a:off x="-4032651" y="5486230"/>
              <a:ext cx="4866673" cy="0"/>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2633500"/>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ltLang="en-US" dirty="0"/>
              <a:t>Homeowners: 10-Year Average RNW MO &amp; 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9"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3691157" y="4184539"/>
            <a:ext cx="4508825" cy="967868"/>
            <a:chOff x="-1391326" y="4148351"/>
            <a:chExt cx="4508825" cy="967868"/>
          </a:xfrm>
        </p:grpSpPr>
        <p:sp>
          <p:nvSpPr>
            <p:cNvPr id="14" name="AutoShape 5"/>
            <p:cNvSpPr>
              <a:spLocks noChangeArrowheads="1"/>
            </p:cNvSpPr>
            <p:nvPr/>
          </p:nvSpPr>
          <p:spPr bwMode="gray">
            <a:xfrm>
              <a:off x="626565" y="4148351"/>
              <a:ext cx="2490934"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Missouri Homeowners profitability is below the U.S. and regional average (-0.1%)</a:t>
              </a:r>
            </a:p>
          </p:txBody>
        </p:sp>
        <p:cxnSp>
          <p:nvCxnSpPr>
            <p:cNvPr id="15" name="Straight Arrow Connector 14"/>
            <p:cNvCxnSpPr/>
            <p:nvPr/>
          </p:nvCxnSpPr>
          <p:spPr bwMode="gray">
            <a:xfrm flipH="1" flipV="1">
              <a:off x="-1391326" y="4619702"/>
              <a:ext cx="2015624" cy="25167"/>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731266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RNW All Lines, 2005-2014 Average: </a:t>
            </a:r>
            <a:br>
              <a:rPr lang="en-US" dirty="0"/>
            </a:br>
            <a:r>
              <a:rPr lang="en-US" dirty="0"/>
              <a:t>Lowest 25 States</a:t>
            </a:r>
          </a:p>
        </p:txBody>
      </p:sp>
      <p:sp>
        <p:nvSpPr>
          <p:cNvPr id="4" name="Text Placeholder 3"/>
          <p:cNvSpPr>
            <a:spLocks noGrp="1"/>
          </p:cNvSpPr>
          <p:nvPr>
            <p:ph type="body" sz="quarter" idx="16"/>
          </p:nvPr>
        </p:nvSpPr>
        <p:spPr/>
        <p:txBody>
          <a:bodyPr/>
          <a:lstStyle/>
          <a:p>
            <a:r>
              <a:rPr lang="fr-FR" dirty="0"/>
              <a:t>Sources: National Association of Insurance </a:t>
            </a:r>
            <a:r>
              <a:rPr lang="fr-FR" dirty="0" err="1"/>
              <a:t>Commissioners</a:t>
            </a:r>
            <a:r>
              <a:rPr lang="fr-FR" dirty="0"/>
              <a:t>; Insurance Information Institute.	</a:t>
            </a:r>
          </a:p>
        </p:txBody>
      </p:sp>
      <p:graphicFrame>
        <p:nvGraphicFramePr>
          <p:cNvPr id="11" name="Object 4"/>
          <p:cNvGraphicFramePr>
            <a:graphicFrameLocks noChangeAspect="1"/>
          </p:cNvGraphicFramePr>
          <p:nvPr>
            <p:extLst>
              <p:ext uri="{D42A27DB-BD31-4B8C-83A1-F6EECF244321}">
                <p14:modId xmlns:p14="http://schemas.microsoft.com/office/powerpoint/2010/main" val="3388175575"/>
              </p:ext>
            </p:extLst>
          </p:nvPr>
        </p:nvGraphicFramePr>
        <p:xfrm>
          <a:off x="334169" y="1589741"/>
          <a:ext cx="8475663" cy="437202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txBox="1">
            <a:spLocks/>
          </p:cNvSpPr>
          <p:nvPr/>
        </p:nvSpPr>
        <p:spPr bwMode="gray">
          <a:xfrm>
            <a:off x="4655671" y="1424734"/>
            <a:ext cx="4099631" cy="57141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400" dirty="0"/>
              <a:t>Some of the Least Profitable States Over the </a:t>
            </a:r>
            <a:br>
              <a:rPr lang="en-US" sz="1400" dirty="0"/>
            </a:br>
            <a:r>
              <a:rPr lang="en-US" sz="1400" dirty="0"/>
              <a:t>Past Decade Were Hit Hard By Catastrophes.</a:t>
            </a:r>
          </a:p>
        </p:txBody>
      </p:sp>
    </p:spTree>
    <p:custDataLst>
      <p:tags r:id="rId1"/>
    </p:custDataLst>
    <p:extLst>
      <p:ext uri="{BB962C8B-B14F-4D97-AF65-F5344CB8AC3E}">
        <p14:creationId xmlns:p14="http://schemas.microsoft.com/office/powerpoint/2010/main" val="2279281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altLang="en-US" dirty="0"/>
              <a:t>Workers Comp: 10-Year Average RNW MO &amp; Nearby States, 2005–2014</a:t>
            </a:r>
          </a:p>
        </p:txBody>
      </p:sp>
      <p:sp>
        <p:nvSpPr>
          <p:cNvPr id="4" name="Text Placeholder 3"/>
          <p:cNvSpPr>
            <a:spLocks noGrp="1"/>
          </p:cNvSpPr>
          <p:nvPr>
            <p:ph type="body" sz="quarter" idx="16"/>
          </p:nvPr>
        </p:nvSpPr>
        <p:spPr/>
        <p:txBody>
          <a:bodyPr/>
          <a:lstStyle/>
          <a:p>
            <a:r>
              <a:rPr lang="fr-FR" dirty="0"/>
              <a:t>Sources: NAIC, Insurance Information Institute.</a:t>
            </a:r>
          </a:p>
        </p:txBody>
      </p:sp>
      <p:graphicFrame>
        <p:nvGraphicFramePr>
          <p:cNvPr id="12" name="Content Placeholder 6"/>
          <p:cNvGraphicFramePr>
            <a:graphicFrameLocks/>
          </p:cNvGraphicFramePr>
          <p:nvPr>
            <p:extLst/>
          </p:nvPr>
        </p:nvGraphicFramePr>
        <p:xfrm>
          <a:off x="352425" y="1546302"/>
          <a:ext cx="8467725" cy="4578273"/>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4740013" y="2457974"/>
            <a:ext cx="2655272" cy="3000744"/>
            <a:chOff x="1690578" y="659124"/>
            <a:chExt cx="2655272" cy="3000744"/>
          </a:xfrm>
        </p:grpSpPr>
        <p:cxnSp>
          <p:nvCxnSpPr>
            <p:cNvPr id="16" name="Straight Arrow Connector 15"/>
            <p:cNvCxnSpPr/>
            <p:nvPr/>
          </p:nvCxnSpPr>
          <p:spPr bwMode="gray">
            <a:xfrm flipV="1">
              <a:off x="2364857" y="659124"/>
              <a:ext cx="13385" cy="2617669"/>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15" name="AutoShape 5"/>
            <p:cNvSpPr>
              <a:spLocks noChangeArrowheads="1"/>
            </p:cNvSpPr>
            <p:nvPr/>
          </p:nvSpPr>
          <p:spPr bwMode="gray">
            <a:xfrm>
              <a:off x="1690578" y="2692000"/>
              <a:ext cx="2655272" cy="967868"/>
            </a:xfrm>
            <a:prstGeom prst="rect">
              <a:avLst/>
            </a:prstGeom>
            <a:solidFill>
              <a:schemeClr val="accent2"/>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Missouri Workers Comp Profitability is Above the </a:t>
              </a:r>
              <a:br>
                <a:rPr lang="en-US" sz="1400" b="1" dirty="0">
                  <a:solidFill>
                    <a:schemeClr val="bg1"/>
                  </a:solidFill>
                  <a:cs typeface="Arial" charset="0"/>
                </a:rPr>
              </a:br>
              <a:r>
                <a:rPr lang="en-US" sz="1400" b="1" dirty="0">
                  <a:solidFill>
                    <a:schemeClr val="bg1"/>
                  </a:solidFill>
                  <a:cs typeface="Arial" charset="0"/>
                </a:rPr>
                <a:t>U.S. Average and the  regional average (6.2%)</a:t>
              </a:r>
            </a:p>
          </p:txBody>
        </p:sp>
      </p:grpSp>
    </p:spTree>
    <p:extLst>
      <p:ext uri="{BB962C8B-B14F-4D97-AF65-F5344CB8AC3E}">
        <p14:creationId xmlns:p14="http://schemas.microsoft.com/office/powerpoint/2010/main" val="3703065972"/>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Auto Insurance</a:t>
            </a:r>
          </a:p>
        </p:txBody>
      </p:sp>
      <p:sp>
        <p:nvSpPr>
          <p:cNvPr id="10" name="Subtitle 9"/>
          <p:cNvSpPr>
            <a:spLocks noGrp="1"/>
          </p:cNvSpPr>
          <p:nvPr>
            <p:ph type="subTitle" idx="1"/>
          </p:nvPr>
        </p:nvSpPr>
        <p:spPr/>
        <p:txBody>
          <a:bodyPr/>
          <a:lstStyle/>
          <a:p>
            <a:r>
              <a:rPr lang="en-US" dirty="0"/>
              <a:t>Rising Frequency, Severity Pinching </a:t>
            </a:r>
            <a:br>
              <a:rPr lang="en-US" dirty="0"/>
            </a:br>
            <a:r>
              <a:rPr lang="en-US" dirty="0"/>
              <a:t>the Largest P/C Line</a:t>
            </a:r>
          </a:p>
        </p:txBody>
      </p:sp>
    </p:spTree>
    <p:custDataLst>
      <p:tags r:id="rId1"/>
    </p:custDataLst>
    <p:extLst>
      <p:ext uri="{BB962C8B-B14F-4D97-AF65-F5344CB8AC3E}">
        <p14:creationId xmlns:p14="http://schemas.microsoft.com/office/powerpoint/2010/main" val="413451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Return on Net Worth: </a:t>
            </a:r>
            <a:br>
              <a:rPr lang="en-US" altLang="en-US" dirty="0"/>
            </a:br>
            <a:r>
              <a:rPr lang="en-US" altLang="en-US" dirty="0"/>
              <a:t>Personal Auto, 2005–2014</a:t>
            </a:r>
            <a:endParaRPr lang="en-US" dirty="0"/>
          </a:p>
        </p:txBody>
      </p:sp>
      <p:sp>
        <p:nvSpPr>
          <p:cNvPr id="16" name="Text Placeholder 15"/>
          <p:cNvSpPr>
            <a:spLocks noGrp="1"/>
          </p:cNvSpPr>
          <p:nvPr>
            <p:ph type="body" sz="quarter" idx="16"/>
          </p:nvPr>
        </p:nvSpPr>
        <p:spPr/>
        <p:txBody>
          <a:bodyPr/>
          <a:lstStyle/>
          <a:p>
            <a:r>
              <a:rPr lang="en-US" dirty="0"/>
              <a:t>Source: National Association of Insurance Commissioners.</a:t>
            </a:r>
          </a:p>
        </p:txBody>
      </p:sp>
      <p:sp>
        <p:nvSpPr>
          <p:cNvPr id="17" name="Text Placeholder 4"/>
          <p:cNvSpPr txBox="1">
            <a:spLocks/>
          </p:cNvSpPr>
          <p:nvPr/>
        </p:nvSpPr>
        <p:spPr bwMode="gray">
          <a:xfrm>
            <a:off x="416657" y="5422392"/>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Auto Insurance Profitability Has Been Stuck at Low Levels.</a:t>
            </a:r>
          </a:p>
        </p:txBody>
      </p:sp>
      <p:graphicFrame>
        <p:nvGraphicFramePr>
          <p:cNvPr id="18" name="Content Placeholder 8"/>
          <p:cNvGraphicFramePr>
            <a:graphicFrameLocks/>
          </p:cNvGraphicFramePr>
          <p:nvPr>
            <p:extLst>
              <p:ext uri="{D42A27DB-BD31-4B8C-83A1-F6EECF244321}">
                <p14:modId xmlns:p14="http://schemas.microsoft.com/office/powerpoint/2010/main" val="3226481466"/>
              </p:ext>
            </p:extLst>
          </p:nvPr>
        </p:nvGraphicFramePr>
        <p:xfrm>
          <a:off x="423862" y="1277938"/>
          <a:ext cx="8296275" cy="4148137"/>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7913235" y="3585152"/>
            <a:ext cx="593432" cy="307777"/>
          </a:xfrm>
          <a:prstGeom prst="rect">
            <a:avLst/>
          </a:prstGeom>
        </p:spPr>
        <p:txBody>
          <a:bodyPr wrap="none">
            <a:spAutoFit/>
          </a:bodyPr>
          <a:lstStyle/>
          <a:p>
            <a:fld id="{773305F1-DD71-EB44-ADD9-79422978E420}" type="VALUE">
              <a:rPr lang="hr-HR" sz="1400" b="1">
                <a:latin typeface="Arial" charset="0"/>
                <a:ea typeface="Arial" charset="0"/>
                <a:cs typeface="Arial" charset="0"/>
              </a:rPr>
              <a:pPr/>
              <a:t>4.3%</a:t>
            </a:fld>
            <a:endParaRPr lang="en-US" sz="1400" b="1"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4702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Net Combined Ratio, 2005-2015</a:t>
            </a:r>
            <a:endParaRPr lang="en-US" dirty="0"/>
          </a:p>
        </p:txBody>
      </p:sp>
      <p:sp>
        <p:nvSpPr>
          <p:cNvPr id="12" name="Text Placeholder 11"/>
          <p:cNvSpPr>
            <a:spLocks noGrp="1"/>
          </p:cNvSpPr>
          <p:nvPr>
            <p:ph type="body" sz="quarter" idx="16"/>
          </p:nvPr>
        </p:nvSpPr>
        <p:spPr/>
        <p:txBody>
          <a:bodyPr/>
          <a:lstStyle/>
          <a:p>
            <a:r>
              <a:rPr lang="en-US" dirty="0"/>
              <a:t>Source: National Association of Insurance Commissioners data, sourced from S&amp;P Global Market Intelligence;</a:t>
            </a:r>
            <a:br>
              <a:rPr lang="en-US" dirty="0"/>
            </a:br>
            <a:r>
              <a:rPr lang="en-US" dirty="0"/>
              <a:t>Insurance Information Institute.</a:t>
            </a:r>
          </a:p>
        </p:txBody>
      </p:sp>
      <p:sp>
        <p:nvSpPr>
          <p:cNvPr id="13" name="Text Placeholder 4"/>
          <p:cNvSpPr txBox="1">
            <a:spLocks/>
          </p:cNvSpPr>
          <p:nvPr/>
        </p:nvSpPr>
        <p:spPr bwMode="gray">
          <a:xfrm>
            <a:off x="416657" y="5579679"/>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Loss Ratios Have Been Rising for a Decade. </a:t>
            </a:r>
            <a:br>
              <a:rPr lang="en-US" sz="1800" dirty="0">
                <a:solidFill>
                  <a:schemeClr val="bg1"/>
                </a:solidFill>
              </a:rPr>
            </a:br>
            <a:r>
              <a:rPr lang="en-US" sz="1800" dirty="0">
                <a:solidFill>
                  <a:schemeClr val="bg1"/>
                </a:solidFill>
              </a:rPr>
              <a:t>2015 Return on Net Worth is Likely Close to Zero or Negative.</a:t>
            </a:r>
          </a:p>
        </p:txBody>
      </p:sp>
      <p:graphicFrame>
        <p:nvGraphicFramePr>
          <p:cNvPr id="14" name="Content Placeholder 8"/>
          <p:cNvGraphicFramePr>
            <a:graphicFrameLocks/>
          </p:cNvGraphicFramePr>
          <p:nvPr>
            <p:extLst/>
          </p:nvPr>
        </p:nvGraphicFramePr>
        <p:xfrm>
          <a:off x="423862" y="1277938"/>
          <a:ext cx="8296275" cy="4148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636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p:txBody>
          <a:bodyPr/>
          <a:lstStyle/>
          <a:p>
            <a:r>
              <a:rPr lang="en-US" sz="2800" dirty="0"/>
              <a:t>Why Personal Auto Loss Ratios are Rising: Severity &amp; Frequency by Coverage, 2016 vs. 2015</a:t>
            </a:r>
          </a:p>
        </p:txBody>
      </p:sp>
      <p:sp>
        <p:nvSpPr>
          <p:cNvPr id="9" name="Text Placeholder 8"/>
          <p:cNvSpPr>
            <a:spLocks noGrp="1"/>
          </p:cNvSpPr>
          <p:nvPr>
            <p:ph type="body" sz="quarter" idx="16"/>
          </p:nvPr>
        </p:nvSpPr>
        <p:spPr/>
        <p:txBody>
          <a:bodyPr/>
          <a:lstStyle/>
          <a:p>
            <a:r>
              <a:rPr lang="en-US" dirty="0"/>
              <a:t>*Four quarters ending in March.</a:t>
            </a:r>
          </a:p>
          <a:p>
            <a:r>
              <a:rPr lang="en-US" dirty="0"/>
              <a:t>Source: ISO, a Verisk Analytics company; Insurance Information Institute.</a:t>
            </a:r>
          </a:p>
        </p:txBody>
      </p:sp>
      <p:sp>
        <p:nvSpPr>
          <p:cNvPr id="18" name="Text Placeholder 4"/>
          <p:cNvSpPr txBox="1">
            <a:spLocks/>
          </p:cNvSpPr>
          <p:nvPr/>
        </p:nvSpPr>
        <p:spPr bwMode="gray">
          <a:xfrm>
            <a:off x="416657" y="5579679"/>
            <a:ext cx="8303481" cy="722375"/>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Across All Personal Coverage Types (Except Comprehensive) in 2015, Frequency and Severity Rose. This Pattern is Continuing in 2016.</a:t>
            </a:r>
          </a:p>
        </p:txBody>
      </p:sp>
      <p:graphicFrame>
        <p:nvGraphicFramePr>
          <p:cNvPr id="11" name="Chart 10"/>
          <p:cNvGraphicFramePr/>
          <p:nvPr>
            <p:extLst/>
          </p:nvPr>
        </p:nvGraphicFramePr>
        <p:xfrm>
          <a:off x="423862" y="1393535"/>
          <a:ext cx="8296275" cy="414813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15"/>
          </p:nvPr>
        </p:nvSpPr>
        <p:spPr>
          <a:xfrm>
            <a:off x="424260" y="1431940"/>
            <a:ext cx="8454009" cy="396947"/>
          </a:xfrm>
        </p:spPr>
        <p:txBody>
          <a:bodyPr/>
          <a:lstStyle/>
          <a:p>
            <a:r>
              <a:rPr lang="en-US" sz="1600" dirty="0">
                <a:solidFill>
                  <a:schemeClr val="tx1"/>
                </a:solidFill>
              </a:rPr>
              <a:t>Annual Change, 2016 Over 2015*</a:t>
            </a:r>
          </a:p>
        </p:txBody>
      </p:sp>
    </p:spTree>
    <p:extLst>
      <p:ext uri="{BB962C8B-B14F-4D97-AF65-F5344CB8AC3E}">
        <p14:creationId xmlns:p14="http://schemas.microsoft.com/office/powerpoint/2010/main" val="68344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Claim Trends by Coverage</a:t>
            </a:r>
          </a:p>
        </p:txBody>
      </p:sp>
      <p:sp>
        <p:nvSpPr>
          <p:cNvPr id="10" name="Subtitle 9"/>
          <p:cNvSpPr>
            <a:spLocks noGrp="1"/>
          </p:cNvSpPr>
          <p:nvPr>
            <p:ph type="subTitle" idx="1"/>
          </p:nvPr>
        </p:nvSpPr>
        <p:spPr/>
        <p:txBody>
          <a:bodyPr/>
          <a:lstStyle/>
          <a:p>
            <a:r>
              <a:rPr lang="en-US" dirty="0"/>
              <a:t>Focus on Collision</a:t>
            </a:r>
          </a:p>
        </p:txBody>
      </p:sp>
    </p:spTree>
    <p:extLst>
      <p:ext uri="{BB962C8B-B14F-4D97-AF65-F5344CB8AC3E}">
        <p14:creationId xmlns:p14="http://schemas.microsoft.com/office/powerpoint/2010/main" val="376054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p:txBody>
          <a:bodyPr/>
          <a:lstStyle/>
          <a:p>
            <a:r>
              <a:rPr lang="en-US" dirty="0"/>
              <a:t>Collision Claims: Frequency Trending</a:t>
            </a:r>
            <a:br>
              <a:rPr lang="en-US" dirty="0"/>
            </a:br>
            <a:r>
              <a:rPr lang="en-US" dirty="0"/>
              <a:t>Higher in 2015</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2005 through 2015</a:t>
            </a:r>
          </a:p>
        </p:txBody>
      </p:sp>
      <p:sp>
        <p:nvSpPr>
          <p:cNvPr id="9" name="Text Placeholder 8"/>
          <p:cNvSpPr>
            <a:spLocks noGrp="1"/>
          </p:cNvSpPr>
          <p:nvPr>
            <p:ph type="body" sz="quarter" idx="16"/>
          </p:nvPr>
        </p:nvSpPr>
        <p:spPr/>
        <p:txBody>
          <a:bodyPr/>
          <a:lstStyle/>
          <a:p>
            <a:r>
              <a:rPr lang="en-US" dirty="0"/>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For a Long Time, Claim Frequency Was Falling, </a:t>
            </a:r>
            <a:br>
              <a:rPr lang="en-US" dirty="0">
                <a:solidFill>
                  <a:schemeClr val="bg1"/>
                </a:solidFill>
              </a:rPr>
            </a:br>
            <a:r>
              <a:rPr lang="en-US" dirty="0">
                <a:solidFill>
                  <a:schemeClr val="bg1"/>
                </a:solidFill>
              </a:rPr>
              <a:t>But Since 2010 This Trend Seems to Have Reversed.</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3381842" y="2161635"/>
            <a:ext cx="5031390" cy="2227490"/>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93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p:txBody>
          <a:bodyPr/>
          <a:lstStyle/>
          <a:p>
            <a:r>
              <a:rPr lang="en-US" dirty="0"/>
              <a:t>Collision Claims: Severity Trending Higher in 2009-2015</a:t>
            </a:r>
          </a:p>
        </p:txBody>
      </p:sp>
      <p:sp>
        <p:nvSpPr>
          <p:cNvPr id="8" name="Text Placeholder 7"/>
          <p:cNvSpPr>
            <a:spLocks noGrp="1"/>
          </p:cNvSpPr>
          <p:nvPr>
            <p:ph type="body" sz="quarter" idx="15"/>
          </p:nvPr>
        </p:nvSpPr>
        <p:spPr>
          <a:xfrm>
            <a:off x="381343" y="1303828"/>
            <a:ext cx="8454009" cy="396947"/>
          </a:xfrm>
        </p:spPr>
        <p:txBody>
          <a:bodyPr/>
          <a:lstStyle/>
          <a:p>
            <a:r>
              <a:rPr lang="en-US" sz="1600" dirty="0">
                <a:solidFill>
                  <a:schemeClr val="tx1"/>
                </a:solidFill>
              </a:rPr>
              <a:t>Annual Change, 2005 through 2015</a:t>
            </a:r>
          </a:p>
        </p:txBody>
      </p:sp>
      <p:sp>
        <p:nvSpPr>
          <p:cNvPr id="9" name="Text Placeholder 8"/>
          <p:cNvSpPr>
            <a:spLocks noGrp="1"/>
          </p:cNvSpPr>
          <p:nvPr>
            <p:ph type="body" sz="quarter" idx="16"/>
          </p:nvPr>
        </p:nvSpPr>
        <p:spPr/>
        <p:txBody>
          <a:bodyPr/>
          <a:lstStyle/>
          <a:p>
            <a:r>
              <a:rPr lang="en-US" dirty="0"/>
              <a:t>Source: ISO, a Verisk Analytics company; Insurance Information Institute.</a:t>
            </a:r>
          </a:p>
        </p:txBody>
      </p:sp>
      <p:sp>
        <p:nvSpPr>
          <p:cNvPr id="19"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The Great Recession and High Fuel Prices Helped to Temper </a:t>
            </a:r>
            <a:br>
              <a:rPr lang="en-US" sz="1800" dirty="0">
                <a:solidFill>
                  <a:schemeClr val="bg1"/>
                </a:solidFill>
              </a:rPr>
            </a:br>
            <a:r>
              <a:rPr lang="en-US" sz="1800" dirty="0">
                <a:solidFill>
                  <a:schemeClr val="bg1"/>
                </a:solidFill>
              </a:rPr>
              <a:t>Claim Severity, But These forces Have Clearly Reversed, </a:t>
            </a:r>
            <a:br>
              <a:rPr lang="en-US" sz="1800" dirty="0">
                <a:solidFill>
                  <a:schemeClr val="bg1"/>
                </a:solidFill>
              </a:rPr>
            </a:br>
            <a:r>
              <a:rPr lang="en-US" sz="1800" dirty="0">
                <a:solidFill>
                  <a:schemeClr val="bg1"/>
                </a:solidFill>
              </a:rPr>
              <a:t>Consistent with Experience from Past Recoveries.</a:t>
            </a:r>
          </a:p>
        </p:txBody>
      </p:sp>
      <p:graphicFrame>
        <p:nvGraphicFramePr>
          <p:cNvPr id="12" name="Object 10"/>
          <p:cNvGraphicFramePr>
            <a:graphicFrameLocks noChangeAspect="1"/>
          </p:cNvGraphicFramePr>
          <p:nvPr>
            <p:extLst/>
          </p:nvPr>
        </p:nvGraphicFramePr>
        <p:xfrm>
          <a:off x="309045" y="1470025"/>
          <a:ext cx="8296275" cy="395605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4034727" y="1815990"/>
            <a:ext cx="4493385" cy="2534731"/>
          </a:xfrm>
          <a:prstGeom prst="straightConnector1">
            <a:avLst/>
          </a:prstGeom>
          <a:ln w="28575">
            <a:solidFill>
              <a:schemeClr val="accent2"/>
            </a:solidFill>
            <a:headEnd type="oval" w="med" len="med"/>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517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2"/>
          <p:cNvSpPr>
            <a:spLocks noGrp="1" noChangeArrowheads="1"/>
          </p:cNvSpPr>
          <p:nvPr>
            <p:ph type="title"/>
          </p:nvPr>
        </p:nvSpPr>
        <p:spPr/>
        <p:txBody>
          <a:bodyPr/>
          <a:lstStyle/>
          <a:p>
            <a:r>
              <a:rPr lang="en-US" dirty="0"/>
              <a:t>Collision Claims: Pure Premium (Losses per Insured Unit), 2012:Q4 to 2016:Q1</a:t>
            </a:r>
          </a:p>
        </p:txBody>
      </p:sp>
      <p:sp>
        <p:nvSpPr>
          <p:cNvPr id="7" name="Text Placeholder 6"/>
          <p:cNvSpPr>
            <a:spLocks noGrp="1"/>
          </p:cNvSpPr>
          <p:nvPr>
            <p:ph type="body" sz="quarter" idx="16"/>
          </p:nvPr>
        </p:nvSpPr>
        <p:spPr/>
        <p:txBody>
          <a:bodyPr/>
          <a:lstStyle/>
          <a:p>
            <a:r>
              <a:rPr lang="en-US" dirty="0"/>
              <a:t>Note: Data is for four quarters ending in quarter shown.</a:t>
            </a:r>
          </a:p>
          <a:p>
            <a:r>
              <a:rPr lang="en-US" dirty="0"/>
              <a:t>Source: ISO, a Verisk Analytics company; Insurance Information Institute.</a:t>
            </a:r>
          </a:p>
        </p:txBody>
      </p:sp>
      <p:sp>
        <p:nvSpPr>
          <p:cNvPr id="11" name="Text Placeholder 4"/>
          <p:cNvSpPr txBox="1">
            <a:spLocks/>
          </p:cNvSpPr>
          <p:nvPr/>
        </p:nvSpPr>
        <p:spPr bwMode="gray">
          <a:xfrm>
            <a:off x="416657" y="5426075"/>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Over the Latest Four Years,</a:t>
            </a:r>
            <a:br>
              <a:rPr lang="en-US" dirty="0">
                <a:solidFill>
                  <a:schemeClr val="bg1"/>
                </a:solidFill>
              </a:rPr>
            </a:br>
            <a:r>
              <a:rPr lang="en-US" dirty="0">
                <a:solidFill>
                  <a:schemeClr val="bg1"/>
                </a:solidFill>
              </a:rPr>
              <a:t>the Collision Pure Premium Rose by 22.2%.</a:t>
            </a:r>
          </a:p>
        </p:txBody>
      </p:sp>
      <p:graphicFrame>
        <p:nvGraphicFramePr>
          <p:cNvPr id="12" name="Object 3"/>
          <p:cNvGraphicFramePr>
            <a:graphicFrameLocks noChangeAspect="1"/>
          </p:cNvGraphicFramePr>
          <p:nvPr>
            <p:extLst/>
          </p:nvPr>
        </p:nvGraphicFramePr>
        <p:xfrm>
          <a:off x="321979" y="1239914"/>
          <a:ext cx="8296276" cy="4186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65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a:t>What’s Driving These Trends?</a:t>
            </a:r>
            <a:endParaRPr lang="en-US" dirty="0"/>
          </a:p>
        </p:txBody>
      </p:sp>
      <p:sp>
        <p:nvSpPr>
          <p:cNvPr id="7" name="Subtitle 6"/>
          <p:cNvSpPr>
            <a:spLocks noGrp="1"/>
          </p:cNvSpPr>
          <p:nvPr>
            <p:ph type="subTitle" idx="1"/>
          </p:nvPr>
        </p:nvSpPr>
        <p:spPr/>
        <p:txBody>
          <a:bodyPr/>
          <a:lstStyle/>
          <a:p>
            <a:r>
              <a:rPr lang="en-US"/>
              <a:t>Frequency; Severity</a:t>
            </a:r>
            <a:endParaRPr lang="en-US" dirty="0"/>
          </a:p>
        </p:txBody>
      </p:sp>
    </p:spTree>
    <p:extLst>
      <p:ext uri="{BB962C8B-B14F-4D97-AF65-F5344CB8AC3E}">
        <p14:creationId xmlns:p14="http://schemas.microsoft.com/office/powerpoint/2010/main" val="298796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2"/>
          <p:cNvSpPr>
            <a:spLocks noGrp="1" noChangeArrowheads="1"/>
          </p:cNvSpPr>
          <p:nvPr>
            <p:ph type="title"/>
          </p:nvPr>
        </p:nvSpPr>
        <p:spPr/>
        <p:txBody>
          <a:bodyPr/>
          <a:lstStyle/>
          <a:p>
            <a:r>
              <a:rPr lang="en-US" dirty="0"/>
              <a:t>Policyholder Surplus, </a:t>
            </a:r>
            <a:br>
              <a:rPr lang="en-US" dirty="0"/>
            </a:br>
            <a:r>
              <a:rPr lang="en-US" dirty="0"/>
              <a:t>2006:Q4-2016:Q1</a:t>
            </a:r>
          </a:p>
        </p:txBody>
      </p:sp>
      <p:sp>
        <p:nvSpPr>
          <p:cNvPr id="3" name="Text Placeholder 2"/>
          <p:cNvSpPr>
            <a:spLocks noGrp="1"/>
          </p:cNvSpPr>
          <p:nvPr>
            <p:ph type="body" sz="quarter" idx="16"/>
          </p:nvPr>
        </p:nvSpPr>
        <p:spPr>
          <a:xfrm>
            <a:off x="1133855" y="6294780"/>
            <a:ext cx="7765595" cy="415018"/>
          </a:xfrm>
        </p:spPr>
        <p:txBody>
          <a:bodyPr/>
          <a:lstStyle/>
          <a:p>
            <a:r>
              <a:rPr lang="en-US" dirty="0"/>
              <a:t>2010:Q1 data includes $22.5B of paid-in capital from a holding company parent for one insurer’s investment in a non-insurance business. </a:t>
            </a:r>
          </a:p>
          <a:p>
            <a:r>
              <a:rPr lang="en-US" dirty="0"/>
              <a:t>Sources: ISO, a Verisk Analytics company; A.M. Best.</a:t>
            </a:r>
          </a:p>
        </p:txBody>
      </p:sp>
      <p:graphicFrame>
        <p:nvGraphicFramePr>
          <p:cNvPr id="20" name="Object 4"/>
          <p:cNvGraphicFramePr>
            <a:graphicFrameLocks noChangeAspect="1"/>
          </p:cNvGraphicFramePr>
          <p:nvPr>
            <p:extLst>
              <p:ext uri="{D42A27DB-BD31-4B8C-83A1-F6EECF244321}">
                <p14:modId xmlns:p14="http://schemas.microsoft.com/office/powerpoint/2010/main" val="901272494"/>
              </p:ext>
            </p:extLst>
          </p:nvPr>
        </p:nvGraphicFramePr>
        <p:xfrm>
          <a:off x="334169" y="1589741"/>
          <a:ext cx="8475663" cy="3773243"/>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p:cNvGrpSpPr/>
          <p:nvPr/>
        </p:nvGrpSpPr>
        <p:grpSpPr>
          <a:xfrm>
            <a:off x="6027939" y="1280278"/>
            <a:ext cx="2637090" cy="737844"/>
            <a:chOff x="6027940" y="980808"/>
            <a:chExt cx="2637090" cy="737844"/>
          </a:xfrm>
        </p:grpSpPr>
        <p:cxnSp>
          <p:nvCxnSpPr>
            <p:cNvPr id="21" name="Straight Arrow Connector 20"/>
            <p:cNvCxnSpPr/>
            <p:nvPr/>
          </p:nvCxnSpPr>
          <p:spPr bwMode="gray">
            <a:xfrm>
              <a:off x="8519341" y="1230486"/>
              <a:ext cx="0" cy="488166"/>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sp>
          <p:nvSpPr>
            <p:cNvPr id="22" name="PPTShape_1"/>
            <p:cNvSpPr>
              <a:spLocks noChangeArrowheads="1"/>
            </p:cNvSpPr>
            <p:nvPr/>
          </p:nvSpPr>
          <p:spPr bwMode="gray">
            <a:xfrm>
              <a:off x="6027940" y="980808"/>
              <a:ext cx="2637090" cy="499356"/>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Surplus has not grown significantly in the last 7 quarters</a:t>
              </a:r>
            </a:p>
          </p:txBody>
        </p:sp>
      </p:grpSp>
      <p:sp>
        <p:nvSpPr>
          <p:cNvPr id="23" name="Text Placeholder 4"/>
          <p:cNvSpPr txBox="1">
            <a:spLocks/>
          </p:cNvSpPr>
          <p:nvPr/>
        </p:nvSpPr>
        <p:spPr bwMode="gray">
          <a:xfrm>
            <a:off x="5373149" y="5257800"/>
            <a:ext cx="3291879" cy="88696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The P/C Insurance Industry Entered 2016 in Very Strong Financial Condition.</a:t>
            </a:r>
          </a:p>
        </p:txBody>
      </p:sp>
      <p:sp>
        <p:nvSpPr>
          <p:cNvPr id="26" name="Text Placeholder 4"/>
          <p:cNvSpPr txBox="1">
            <a:spLocks/>
          </p:cNvSpPr>
          <p:nvPr/>
        </p:nvSpPr>
        <p:spPr bwMode="gray">
          <a:xfrm>
            <a:off x="478971" y="5257800"/>
            <a:ext cx="4749377" cy="886968"/>
          </a:xfrm>
          <a:prstGeom prst="snip1Rect">
            <a:avLst/>
          </a:prstGeom>
          <a:solidFill>
            <a:schemeClr val="accent3"/>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The Industry Now Has $1 of Surplus for </a:t>
            </a:r>
            <a:br>
              <a:rPr lang="en-US" sz="1600" dirty="0"/>
            </a:br>
            <a:r>
              <a:rPr lang="en-US" sz="1600" dirty="0"/>
              <a:t>Every $0.75 of NPW, Close to the Strongest Claims-paying Status in its History.</a:t>
            </a:r>
          </a:p>
        </p:txBody>
      </p:sp>
      <p:grpSp>
        <p:nvGrpSpPr>
          <p:cNvPr id="2" name="Group 1"/>
          <p:cNvGrpSpPr/>
          <p:nvPr/>
        </p:nvGrpSpPr>
        <p:grpSpPr>
          <a:xfrm>
            <a:off x="1581257" y="2591444"/>
            <a:ext cx="1437314" cy="674028"/>
            <a:chOff x="1625646" y="2226569"/>
            <a:chExt cx="1437314" cy="674028"/>
          </a:xfrm>
        </p:grpSpPr>
        <p:cxnSp>
          <p:nvCxnSpPr>
            <p:cNvPr id="27" name="Straight Arrow Connector 26"/>
            <p:cNvCxnSpPr/>
            <p:nvPr/>
          </p:nvCxnSpPr>
          <p:spPr bwMode="gray">
            <a:xfrm>
              <a:off x="1906303" y="2412431"/>
              <a:ext cx="0" cy="488166"/>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8" name="PPTShape_1"/>
            <p:cNvSpPr>
              <a:spLocks noChangeArrowheads="1"/>
            </p:cNvSpPr>
            <p:nvPr/>
          </p:nvSpPr>
          <p:spPr bwMode="gray">
            <a:xfrm>
              <a:off x="1625646" y="2226569"/>
              <a:ext cx="1437314" cy="499356"/>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2007:Q3</a:t>
              </a:r>
              <a:br>
                <a:rPr lang="en-US" sz="1200" b="1" dirty="0">
                  <a:solidFill>
                    <a:schemeClr val="bg1"/>
                  </a:solidFill>
                  <a:cs typeface="Arial" charset="0"/>
                </a:rPr>
              </a:br>
              <a:r>
                <a:rPr lang="en-US" sz="1200" b="1" dirty="0">
                  <a:solidFill>
                    <a:schemeClr val="bg1"/>
                  </a:solidFill>
                  <a:cs typeface="Arial" charset="0"/>
                </a:rPr>
                <a:t>Pre-Crisis Peak</a:t>
              </a:r>
            </a:p>
          </p:txBody>
        </p:sp>
      </p:grpSp>
      <p:grpSp>
        <p:nvGrpSpPr>
          <p:cNvPr id="4" name="Group 3"/>
          <p:cNvGrpSpPr/>
          <p:nvPr/>
        </p:nvGrpSpPr>
        <p:grpSpPr>
          <a:xfrm>
            <a:off x="3432775" y="2100234"/>
            <a:ext cx="2039836" cy="1075396"/>
            <a:chOff x="3565798" y="2041017"/>
            <a:chExt cx="2039836" cy="1075396"/>
          </a:xfrm>
        </p:grpSpPr>
        <p:cxnSp>
          <p:nvCxnSpPr>
            <p:cNvPr id="29" name="Straight Arrow Connector 28"/>
            <p:cNvCxnSpPr/>
            <p:nvPr/>
          </p:nvCxnSpPr>
          <p:spPr bwMode="gray">
            <a:xfrm>
              <a:off x="5228806" y="2290695"/>
              <a:ext cx="0" cy="825718"/>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30" name="PPTShape_1"/>
            <p:cNvSpPr>
              <a:spLocks noChangeArrowheads="1"/>
            </p:cNvSpPr>
            <p:nvPr/>
          </p:nvSpPr>
          <p:spPr bwMode="gray">
            <a:xfrm>
              <a:off x="3565798" y="2041017"/>
              <a:ext cx="2039836" cy="499356"/>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Drop Due to Near-Record 2011 CAT Losses</a:t>
              </a:r>
            </a:p>
          </p:txBody>
        </p:sp>
      </p:grpSp>
    </p:spTree>
    <p:custDataLst>
      <p:tags r:id="rId1"/>
    </p:custDataLst>
    <p:extLst>
      <p:ext uri="{BB962C8B-B14F-4D97-AF65-F5344CB8AC3E}">
        <p14:creationId xmlns:p14="http://schemas.microsoft.com/office/powerpoint/2010/main" val="281882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50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3000"/>
                            </p:stCondLst>
                            <p:childTnLst>
                              <p:par>
                                <p:cTn id="19" presetID="22" presetClass="entr" presetSubtype="4" fill="hold"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4000"/>
                            </p:stCondLst>
                            <p:childTnLst>
                              <p:par>
                                <p:cTn id="23" presetID="53" presetClass="entr" presetSubtype="16" fill="hold" grpId="0" nodeType="afterEffect">
                                  <p:stCondLst>
                                    <p:cond delay="5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America is Driving More Again:</a:t>
            </a:r>
            <a:br>
              <a:rPr lang="en-US" altLang="en-US" dirty="0"/>
            </a:br>
            <a:r>
              <a:rPr lang="en-US" altLang="en-US" dirty="0"/>
              <a:t>Total Miles Driven*, 1990-2016</a:t>
            </a:r>
          </a:p>
        </p:txBody>
      </p:sp>
      <p:sp>
        <p:nvSpPr>
          <p:cNvPr id="6" name="Text Placeholder 5"/>
          <p:cNvSpPr>
            <a:spLocks noGrp="1"/>
          </p:cNvSpPr>
          <p:nvPr>
            <p:ph type="body" sz="quarter" idx="15"/>
          </p:nvPr>
        </p:nvSpPr>
        <p:spPr>
          <a:xfrm>
            <a:off x="270640" y="1265423"/>
            <a:ext cx="8454009" cy="396947"/>
          </a:xfrm>
        </p:spPr>
        <p:txBody>
          <a:bodyPr/>
          <a:lstStyle/>
          <a:p>
            <a:r>
              <a:rPr lang="en-US" sz="1600" dirty="0">
                <a:solidFill>
                  <a:schemeClr val="tx1"/>
                </a:solidFill>
              </a:rPr>
              <a:t>Billions of Miles Driven</a:t>
            </a:r>
          </a:p>
        </p:txBody>
      </p:sp>
      <p:sp>
        <p:nvSpPr>
          <p:cNvPr id="7" name="Text Placeholder 6"/>
          <p:cNvSpPr>
            <a:spLocks noGrp="1"/>
          </p:cNvSpPr>
          <p:nvPr>
            <p:ph type="body" sz="quarter" idx="16"/>
          </p:nvPr>
        </p:nvSpPr>
        <p:spPr/>
        <p:txBody>
          <a:bodyPr/>
          <a:lstStyle/>
          <a:p>
            <a:pPr>
              <a:spcBef>
                <a:spcPts val="0"/>
              </a:spcBef>
            </a:pPr>
            <a:r>
              <a:rPr lang="en-US" dirty="0"/>
              <a:t>*Moving 12-month total. Data through May 2016, the latest available.</a:t>
            </a:r>
            <a:br>
              <a:rPr lang="en-US" dirty="0"/>
            </a:br>
            <a:r>
              <a:rPr lang="en-US" dirty="0"/>
              <a:t>Note: Recessions indicated by shaded columns.</a:t>
            </a:r>
          </a:p>
          <a:p>
            <a:pPr>
              <a:spcBef>
                <a:spcPts val="0"/>
              </a:spcBef>
            </a:pPr>
            <a:r>
              <a:rPr lang="en-US" dirty="0"/>
              <a:t>Sources: </a:t>
            </a:r>
            <a:r>
              <a:rPr lang="en-US" dirty="0">
                <a:hlinkClick r:id="rId3"/>
              </a:rPr>
              <a:t>Federal Highway Administration</a:t>
            </a:r>
            <a:r>
              <a:rPr lang="en-US" dirty="0"/>
              <a:t>; National Bureau of Economic Research (recession dates); Insurance Information Institute.</a:t>
            </a:r>
          </a:p>
        </p:txBody>
      </p:sp>
      <p:graphicFrame>
        <p:nvGraphicFramePr>
          <p:cNvPr id="16" name="Object 8"/>
          <p:cNvGraphicFramePr>
            <a:graphicFrameLocks noChangeAspect="1"/>
          </p:cNvGraphicFramePr>
          <p:nvPr>
            <p:extLst/>
          </p:nvPr>
        </p:nvGraphicFramePr>
        <p:xfrm>
          <a:off x="347450" y="1470345"/>
          <a:ext cx="8253277" cy="458159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4"/>
          <p:cNvSpPr txBox="1">
            <a:spLocks/>
          </p:cNvSpPr>
          <p:nvPr/>
        </p:nvSpPr>
        <p:spPr bwMode="gray">
          <a:xfrm>
            <a:off x="1519712" y="1755478"/>
            <a:ext cx="2304302" cy="674992"/>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45720" tIns="45715" rIns="45720"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100" dirty="0">
                <a:solidFill>
                  <a:schemeClr val="bg1"/>
                </a:solidFill>
              </a:rPr>
              <a:t>Some of the 1990-2007 growth in miles driven (+43.9%) is due to population growth (+20.7%)…</a:t>
            </a:r>
          </a:p>
        </p:txBody>
      </p:sp>
      <p:sp>
        <p:nvSpPr>
          <p:cNvPr id="18" name="Text Placeholder 4"/>
          <p:cNvSpPr txBox="1">
            <a:spLocks/>
          </p:cNvSpPr>
          <p:nvPr/>
        </p:nvSpPr>
        <p:spPr bwMode="gray">
          <a:xfrm>
            <a:off x="1519713" y="2468875"/>
            <a:ext cx="2304302" cy="674992"/>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45720" tIns="45715" rIns="45720"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nSpc>
                <a:spcPct val="100000"/>
              </a:lnSpc>
              <a:spcBef>
                <a:spcPts val="0"/>
              </a:spcBef>
            </a:pPr>
            <a:r>
              <a:rPr lang="en-US" sz="1100" dirty="0">
                <a:solidFill>
                  <a:schemeClr val="bg1"/>
                </a:solidFill>
              </a:rPr>
              <a:t>…but the population grew by 6.6% from 2007-2015 and miles driven didn’t grow at all.</a:t>
            </a:r>
          </a:p>
        </p:txBody>
      </p:sp>
      <p:sp>
        <p:nvSpPr>
          <p:cNvPr id="19" name="Rectangle 7"/>
          <p:cNvSpPr>
            <a:spLocks noChangeArrowheads="1"/>
          </p:cNvSpPr>
          <p:nvPr/>
        </p:nvSpPr>
        <p:spPr bwMode="grayWhite">
          <a:xfrm>
            <a:off x="6031391" y="1739900"/>
            <a:ext cx="2350812" cy="927100"/>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pSp>
        <p:nvGrpSpPr>
          <p:cNvPr id="9" name="Group 8"/>
          <p:cNvGrpSpPr/>
          <p:nvPr/>
        </p:nvGrpSpPr>
        <p:grpSpPr>
          <a:xfrm>
            <a:off x="4533595" y="2660900"/>
            <a:ext cx="2765160" cy="1228960"/>
            <a:chOff x="5148075" y="2660900"/>
            <a:chExt cx="2765160" cy="1228960"/>
          </a:xfrm>
        </p:grpSpPr>
        <p:sp>
          <p:nvSpPr>
            <p:cNvPr id="20" name="AutoShape 5"/>
            <p:cNvSpPr>
              <a:spLocks noChangeArrowheads="1"/>
            </p:cNvSpPr>
            <p:nvPr/>
          </p:nvSpPr>
          <p:spPr bwMode="gray">
            <a:xfrm>
              <a:off x="5148075" y="2891330"/>
              <a:ext cx="2765160" cy="99853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From November 2007 until January 2015, miles driven was below the prior peak for 87 straight months—</a:t>
              </a:r>
              <a:br>
                <a:rPr lang="en-US" sz="1200" b="1" dirty="0">
                  <a:solidFill>
                    <a:schemeClr val="bg1"/>
                  </a:solidFill>
                  <a:cs typeface="Arial" charset="0"/>
                </a:rPr>
              </a:br>
              <a:r>
                <a:rPr lang="en-US" sz="1200" b="1" dirty="0">
                  <a:solidFill>
                    <a:schemeClr val="bg1"/>
                  </a:solidFill>
                  <a:cs typeface="Arial" charset="0"/>
                </a:rPr>
                <a:t>over 7 years! Previous record was</a:t>
              </a:r>
              <a:br>
                <a:rPr lang="en-US" sz="1200" b="1" dirty="0">
                  <a:solidFill>
                    <a:schemeClr val="bg1"/>
                  </a:solidFill>
                  <a:cs typeface="Arial" charset="0"/>
                </a:rPr>
              </a:br>
              <a:r>
                <a:rPr lang="en-US" sz="1200" b="1" dirty="0">
                  <a:solidFill>
                    <a:schemeClr val="bg1"/>
                  </a:solidFill>
                  <a:cs typeface="Arial" charset="0"/>
                </a:rPr>
                <a:t>in the early 1980s (39 months)</a:t>
              </a:r>
            </a:p>
          </p:txBody>
        </p:sp>
        <p:cxnSp>
          <p:nvCxnSpPr>
            <p:cNvPr id="21" name="Straight Arrow Connector 20"/>
            <p:cNvCxnSpPr/>
            <p:nvPr/>
          </p:nvCxnSpPr>
          <p:spPr bwMode="gray">
            <a:xfrm rot="10800000">
              <a:off x="7345549" y="2660900"/>
              <a:ext cx="0" cy="242186"/>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797622" y="2660900"/>
            <a:ext cx="883713" cy="768100"/>
            <a:chOff x="7838614" y="2660900"/>
            <a:chExt cx="883713" cy="768100"/>
          </a:xfrm>
        </p:grpSpPr>
        <p:sp>
          <p:nvSpPr>
            <p:cNvPr id="22" name="AutoShape 5"/>
            <p:cNvSpPr>
              <a:spLocks noChangeArrowheads="1"/>
            </p:cNvSpPr>
            <p:nvPr/>
          </p:nvSpPr>
          <p:spPr bwMode="gray">
            <a:xfrm>
              <a:off x="7838614" y="2891330"/>
              <a:ext cx="883713" cy="53767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Records</a:t>
              </a:r>
              <a:br>
                <a:rPr lang="en-US" sz="1200" b="1" dirty="0">
                  <a:solidFill>
                    <a:schemeClr val="bg1"/>
                  </a:solidFill>
                  <a:cs typeface="Arial" charset="0"/>
                </a:rPr>
              </a:br>
              <a:r>
                <a:rPr lang="en-US" sz="1200" b="1" dirty="0">
                  <a:solidFill>
                    <a:schemeClr val="bg1"/>
                  </a:solidFill>
                  <a:cs typeface="Arial" charset="0"/>
                </a:rPr>
                <a:t>in 2015/6</a:t>
              </a:r>
            </a:p>
          </p:txBody>
        </p:sp>
        <p:cxnSp>
          <p:nvCxnSpPr>
            <p:cNvPr id="23" name="Straight Arrow Connector 22"/>
            <p:cNvCxnSpPr/>
            <p:nvPr/>
          </p:nvCxnSpPr>
          <p:spPr bwMode="gray">
            <a:xfrm rot="10800000">
              <a:off x="8278281" y="2660900"/>
              <a:ext cx="0" cy="242186"/>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570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edge">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America is Driving More Again: 2000-2016</a:t>
            </a:r>
          </a:p>
        </p:txBody>
      </p:sp>
      <p:sp>
        <p:nvSpPr>
          <p:cNvPr id="6" name="Text Placeholder 5"/>
          <p:cNvSpPr>
            <a:spLocks noGrp="1"/>
          </p:cNvSpPr>
          <p:nvPr>
            <p:ph type="body" sz="quarter" idx="15"/>
          </p:nvPr>
        </p:nvSpPr>
        <p:spPr>
          <a:xfrm>
            <a:off x="270640" y="1265423"/>
            <a:ext cx="8454009" cy="396947"/>
          </a:xfrm>
        </p:spPr>
        <p:txBody>
          <a:bodyPr/>
          <a:lstStyle/>
          <a:p>
            <a:r>
              <a:rPr lang="en-US" sz="1600" dirty="0">
                <a:solidFill>
                  <a:schemeClr val="tx1"/>
                </a:solidFill>
              </a:rPr>
              <a:t>Percent Change, Miles Driven*</a:t>
            </a:r>
          </a:p>
        </p:txBody>
      </p:sp>
      <p:sp>
        <p:nvSpPr>
          <p:cNvPr id="7" name="Text Placeholder 6"/>
          <p:cNvSpPr>
            <a:spLocks noGrp="1"/>
          </p:cNvSpPr>
          <p:nvPr>
            <p:ph type="body" sz="quarter" idx="16"/>
          </p:nvPr>
        </p:nvSpPr>
        <p:spPr/>
        <p:txBody>
          <a:bodyPr/>
          <a:lstStyle/>
          <a:p>
            <a:pPr>
              <a:spcBef>
                <a:spcPts val="0"/>
              </a:spcBef>
            </a:pPr>
            <a:r>
              <a:rPr lang="en-US" dirty="0"/>
              <a:t>*2000-2015: Moving 12-month total vs. prior year. 2016 data through May 2016, the latest available, vs. May 2015.</a:t>
            </a:r>
            <a:br>
              <a:rPr lang="en-US" dirty="0"/>
            </a:br>
            <a:r>
              <a:rPr lang="en-US" dirty="0"/>
              <a:t>Sources: </a:t>
            </a:r>
            <a:r>
              <a:rPr lang="en-US" dirty="0">
                <a:hlinkClick r:id="rId3"/>
              </a:rPr>
              <a:t>Federal Highway Administration</a:t>
            </a:r>
            <a:r>
              <a:rPr lang="en-US" dirty="0"/>
              <a:t>; National Bureau of Economic Research (recession dates); Insurance Information Institute.</a:t>
            </a:r>
          </a:p>
        </p:txBody>
      </p:sp>
      <p:graphicFrame>
        <p:nvGraphicFramePr>
          <p:cNvPr id="16" name="Object 8"/>
          <p:cNvGraphicFramePr>
            <a:graphicFrameLocks noChangeAspect="1"/>
          </p:cNvGraphicFramePr>
          <p:nvPr>
            <p:extLst/>
          </p:nvPr>
        </p:nvGraphicFramePr>
        <p:xfrm>
          <a:off x="347450" y="1470346"/>
          <a:ext cx="8253277" cy="391731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7520899" y="3429001"/>
            <a:ext cx="1203750" cy="975833"/>
            <a:chOff x="7470937" y="678332"/>
            <a:chExt cx="1203750" cy="975833"/>
          </a:xfrm>
        </p:grpSpPr>
        <p:sp>
          <p:nvSpPr>
            <p:cNvPr id="24" name="AutoShape 5"/>
            <p:cNvSpPr>
              <a:spLocks noChangeArrowheads="1"/>
            </p:cNvSpPr>
            <p:nvPr/>
          </p:nvSpPr>
          <p:spPr bwMode="gray">
            <a:xfrm>
              <a:off x="7470937" y="1116495"/>
              <a:ext cx="1203750" cy="537670"/>
            </a:xfrm>
            <a:prstGeom prst="rect">
              <a:avLst/>
            </a:prstGeom>
            <a:solidFill>
              <a:schemeClr val="accent2"/>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Fastest Growth Since Late 1990s</a:t>
              </a:r>
            </a:p>
          </p:txBody>
        </p:sp>
        <p:cxnSp>
          <p:nvCxnSpPr>
            <p:cNvPr id="25" name="Straight Arrow Connector 24"/>
            <p:cNvCxnSpPr/>
            <p:nvPr/>
          </p:nvCxnSpPr>
          <p:spPr bwMode="gray">
            <a:xfrm flipH="1" flipV="1">
              <a:off x="7951640" y="678332"/>
              <a:ext cx="109173" cy="420719"/>
            </a:xfrm>
            <a:prstGeom prst="straightConnector1">
              <a:avLst/>
            </a:prstGeom>
            <a:ln w="28575">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26" name="Text Placeholder 4"/>
          <p:cNvSpPr txBox="1">
            <a:spLocks/>
          </p:cNvSpPr>
          <p:nvPr/>
        </p:nvSpPr>
        <p:spPr bwMode="gray">
          <a:xfrm>
            <a:off x="433975" y="5303690"/>
            <a:ext cx="8303481" cy="87598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dirty="0">
                <a:solidFill>
                  <a:schemeClr val="bg1"/>
                </a:solidFill>
              </a:rPr>
              <a:t>Tremendous Growth In Miles Driven. The More People Drive, The More Frequently They Get Into Accidents.</a:t>
            </a:r>
          </a:p>
        </p:txBody>
      </p:sp>
    </p:spTree>
    <p:extLst>
      <p:ext uri="{BB962C8B-B14F-4D97-AF65-F5344CB8AC3E}">
        <p14:creationId xmlns:p14="http://schemas.microsoft.com/office/powerpoint/2010/main" val="154646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More Miles Driven</a:t>
            </a:r>
            <a:br>
              <a:rPr lang="en-US" altLang="en-US" dirty="0"/>
            </a:br>
            <a:r>
              <a:rPr lang="en-US" altLang="en-US" dirty="0"/>
              <a:t>=&gt; More Collisions, 2006-2016</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solidFill>
                  <a:schemeClr val="accent2"/>
                </a:solidFill>
              </a:rPr>
              <a:t>Billions of Miles Driven in Prior Year</a:t>
            </a:r>
          </a:p>
        </p:txBody>
      </p:sp>
      <p:sp>
        <p:nvSpPr>
          <p:cNvPr id="12" name="Text Placeholder 11"/>
          <p:cNvSpPr>
            <a:spLocks noGrp="1"/>
          </p:cNvSpPr>
          <p:nvPr>
            <p:ph type="body" sz="quarter" idx="16"/>
          </p:nvPr>
        </p:nvSpPr>
        <p:spPr/>
        <p:txBody>
          <a:bodyPr/>
          <a:lstStyle/>
          <a:p>
            <a:r>
              <a:rPr lang="en-US" dirty="0"/>
              <a:t>Sources: </a:t>
            </a:r>
            <a:r>
              <a:rPr lang="en-US" dirty="0">
                <a:hlinkClick r:id="rId3" tooltip="http://www.fhwa.dot.gov/policyinformation/travel_monitoring/tvt.cfm"/>
              </a:rPr>
              <a:t>Federal Highway Administration</a:t>
            </a:r>
            <a:r>
              <a:rPr lang="en-US" dirty="0"/>
              <a:t>; Rolling four-quarter average frequency from ISO, a Verisk Analytics company;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The More Miles People Drive, the More Likely They are to </a:t>
            </a:r>
          </a:p>
          <a:p>
            <a:pPr eaLnBrk="1" hangingPunct="1">
              <a:spcBef>
                <a:spcPts val="0"/>
              </a:spcBef>
              <a:buClr>
                <a:schemeClr val="accent2"/>
              </a:buClr>
              <a:buSzPct val="90000"/>
            </a:pPr>
            <a:r>
              <a:rPr lang="en-US" sz="1800" dirty="0">
                <a:solidFill>
                  <a:schemeClr val="bg1"/>
                </a:solidFill>
              </a:rPr>
              <a:t>Get in an Accident, Helping Drive Claim Frequency Higher.</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4586868"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2F72AD"/>
                </a:solidFill>
              </a:rPr>
              <a:t>Overall Collision Claims Per 100 Insured Vehicles</a:t>
            </a:r>
          </a:p>
        </p:txBody>
      </p:sp>
      <p:sp>
        <p:nvSpPr>
          <p:cNvPr id="24" name="Rectangle 7"/>
          <p:cNvSpPr>
            <a:spLocks noChangeArrowheads="1"/>
          </p:cNvSpPr>
          <p:nvPr/>
        </p:nvSpPr>
        <p:spPr bwMode="grayWhite">
          <a:xfrm>
            <a:off x="2421320" y="1585502"/>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419686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Why Are People Driving More Miles?</a:t>
            </a:r>
            <a:br>
              <a:rPr lang="en-US" altLang="en-US" dirty="0"/>
            </a:br>
            <a:r>
              <a:rPr lang="en-US" altLang="en-US" dirty="0"/>
              <a:t>Cheap Gas?</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solidFill>
                  <a:schemeClr val="accent2"/>
                </a:solidFill>
              </a:rPr>
              <a:t>Billions of Miles Driven in Prior Year</a:t>
            </a:r>
          </a:p>
        </p:txBody>
      </p:sp>
      <p:sp>
        <p:nvSpPr>
          <p:cNvPr id="12" name="Text Placeholder 11"/>
          <p:cNvSpPr>
            <a:spLocks noGrp="1"/>
          </p:cNvSpPr>
          <p:nvPr>
            <p:ph type="body" sz="quarter" idx="16"/>
          </p:nvPr>
        </p:nvSpPr>
        <p:spPr/>
        <p:txBody>
          <a:bodyPr/>
          <a:lstStyle/>
          <a:p>
            <a:r>
              <a:rPr lang="en-US" dirty="0"/>
              <a:t>Sources: </a:t>
            </a:r>
            <a:r>
              <a:rPr lang="en-US" dirty="0">
                <a:hlinkClick r:id="rId3" tooltip="http://www.fhwa.dot.gov/policyinformation/travel_monitoring/tvt.cfm"/>
              </a:rPr>
              <a:t>Federal Highway Administration</a:t>
            </a:r>
            <a:r>
              <a:rPr lang="en-US" dirty="0"/>
              <a:t>; Energy Information Administration;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Gas Prices Don’t Seem Correlated With Miles Driven.</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4586868"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2F72AD"/>
                </a:solidFill>
              </a:rPr>
              <a:t>Average Price Per Gallon</a:t>
            </a:r>
          </a:p>
        </p:txBody>
      </p:sp>
      <p:sp>
        <p:nvSpPr>
          <p:cNvPr id="24" name="Rectangle 7"/>
          <p:cNvSpPr>
            <a:spLocks noChangeArrowheads="1"/>
          </p:cNvSpPr>
          <p:nvPr/>
        </p:nvSpPr>
        <p:spPr bwMode="grayWhite">
          <a:xfrm>
            <a:off x="2421320" y="1585502"/>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276336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Why Are People Driving More Miles?</a:t>
            </a:r>
            <a:br>
              <a:rPr lang="en-US" altLang="en-US" dirty="0"/>
            </a:br>
            <a:r>
              <a:rPr lang="en-US" altLang="en-US" dirty="0"/>
              <a:t>Jobs?</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solidFill>
                  <a:schemeClr val="accent2"/>
                </a:solidFill>
              </a:rPr>
              <a:t>Billions of Miles Driven in Prior Year</a:t>
            </a:r>
          </a:p>
        </p:txBody>
      </p:sp>
      <p:sp>
        <p:nvSpPr>
          <p:cNvPr id="12" name="Text Placeholder 11"/>
          <p:cNvSpPr>
            <a:spLocks noGrp="1"/>
          </p:cNvSpPr>
          <p:nvPr>
            <p:ph type="body" sz="quarter" idx="16"/>
          </p:nvPr>
        </p:nvSpPr>
        <p:spPr/>
        <p:txBody>
          <a:bodyPr/>
          <a:lstStyle/>
          <a:p>
            <a:r>
              <a:rPr lang="en-US" dirty="0"/>
              <a:t>Sources: </a:t>
            </a:r>
            <a:r>
              <a:rPr lang="en-US" dirty="0">
                <a:hlinkClick r:id="rId3" tooltip="http://www.fhwa.dot.gov/policyinformation/travel_monitoring/tvt.cfm"/>
              </a:rPr>
              <a:t>Federal Highway Administration</a:t>
            </a:r>
            <a:r>
              <a:rPr lang="en-US" dirty="0"/>
              <a:t>; Seasonally Adjusted Employed from Bureau of Labor Statistics; Insurance Institute for Highway Safety;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People Drive to and from Work and Drive to Entertainment. </a:t>
            </a:r>
          </a:p>
          <a:p>
            <a:pPr eaLnBrk="1" hangingPunct="1">
              <a:spcBef>
                <a:spcPts val="0"/>
              </a:spcBef>
              <a:buClr>
                <a:schemeClr val="accent2"/>
              </a:buClr>
              <a:buSzPct val="90000"/>
            </a:pPr>
            <a:r>
              <a:rPr lang="en-US" sz="1800" dirty="0">
                <a:solidFill>
                  <a:schemeClr val="bg1"/>
                </a:solidFill>
              </a:rPr>
              <a:t>Out of Work, They Curtail Their Movement.</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bwMode="gray">
          <a:xfrm>
            <a:off x="4456785"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2F72AD"/>
                </a:solidFill>
              </a:rPr>
              <a:t>Millions Employed</a:t>
            </a:r>
          </a:p>
        </p:txBody>
      </p:sp>
      <p:sp>
        <p:nvSpPr>
          <p:cNvPr id="24" name="Rectangle 7"/>
          <p:cNvSpPr>
            <a:spLocks noChangeArrowheads="1"/>
          </p:cNvSpPr>
          <p:nvPr/>
        </p:nvSpPr>
        <p:spPr bwMode="grayWhite">
          <a:xfrm>
            <a:off x="2498130" y="1595054"/>
            <a:ext cx="1036935" cy="3610127"/>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
        <p:nvSpPr>
          <p:cNvPr id="2" name="TextBox 1"/>
          <p:cNvSpPr txBox="1"/>
          <p:nvPr/>
        </p:nvSpPr>
        <p:spPr>
          <a:xfrm>
            <a:off x="1960474" y="7541971"/>
            <a:ext cx="914400" cy="914400"/>
          </a:xfrm>
          <a:prstGeom prst="rect">
            <a:avLst/>
          </a:prstGeom>
          <a:noFill/>
        </p:spPr>
        <p:txBody>
          <a:bodyPr wrap="none" rtlCol="0">
            <a:noAutofit/>
          </a:bodyPr>
          <a:lstStyle/>
          <a:p>
            <a:pPr marL="292608" indent="-292608">
              <a:lnSpc>
                <a:spcPct val="90000"/>
              </a:lnSpc>
              <a:spcBef>
                <a:spcPts val="1200"/>
              </a:spcBef>
              <a:buClr>
                <a:srgbClr val="337DBE"/>
              </a:buClr>
              <a:buSzPct val="77000"/>
              <a:buFont typeface="Wingdings 3" panose="05040102010807070707" pitchFamily="18" charset="2"/>
              <a:buChar char=""/>
            </a:pPr>
            <a:endParaRPr lang="en-US" sz="2000" dirty="0"/>
          </a:p>
        </p:txBody>
      </p:sp>
    </p:spTree>
    <p:extLst>
      <p:ext uri="{BB962C8B-B14F-4D97-AF65-F5344CB8AC3E}">
        <p14:creationId xmlns:p14="http://schemas.microsoft.com/office/powerpoint/2010/main" val="235295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5" name="Rectangle 7"/>
          <p:cNvSpPr>
            <a:spLocks noGrp="1" noChangeArrowheads="1"/>
          </p:cNvSpPr>
          <p:nvPr>
            <p:ph type="title"/>
          </p:nvPr>
        </p:nvSpPr>
        <p:spPr/>
        <p:txBody>
          <a:bodyPr/>
          <a:lstStyle/>
          <a:p>
            <a:r>
              <a:rPr lang="en-US" altLang="en-US" dirty="0"/>
              <a:t>More People Working and Driving</a:t>
            </a:r>
            <a:br>
              <a:rPr lang="en-US" altLang="en-US" dirty="0"/>
            </a:br>
            <a:r>
              <a:rPr lang="en-US" altLang="en-US" dirty="0"/>
              <a:t>=&gt; More Collisions, 2006-2016</a:t>
            </a:r>
          </a:p>
        </p:txBody>
      </p:sp>
      <p:sp>
        <p:nvSpPr>
          <p:cNvPr id="10" name="Text Placeholder 9"/>
          <p:cNvSpPr>
            <a:spLocks noGrp="1"/>
          </p:cNvSpPr>
          <p:nvPr>
            <p:ph type="body" sz="quarter" idx="15"/>
          </p:nvPr>
        </p:nvSpPr>
        <p:spPr>
          <a:xfrm>
            <a:off x="356616" y="1188720"/>
            <a:ext cx="3485689" cy="396947"/>
          </a:xfrm>
        </p:spPr>
        <p:txBody>
          <a:bodyPr/>
          <a:lstStyle/>
          <a:p>
            <a:r>
              <a:rPr lang="en-US" sz="1400" dirty="0">
                <a:solidFill>
                  <a:schemeClr val="accent2"/>
                </a:solidFill>
              </a:rPr>
              <a:t>Number Employed, Millions</a:t>
            </a:r>
          </a:p>
        </p:txBody>
      </p:sp>
      <p:sp>
        <p:nvSpPr>
          <p:cNvPr id="12" name="Text Placeholder 11"/>
          <p:cNvSpPr>
            <a:spLocks noGrp="1"/>
          </p:cNvSpPr>
          <p:nvPr>
            <p:ph type="body" sz="quarter" idx="16"/>
          </p:nvPr>
        </p:nvSpPr>
        <p:spPr/>
        <p:txBody>
          <a:bodyPr/>
          <a:lstStyle/>
          <a:p>
            <a:r>
              <a:rPr lang="en-US" dirty="0"/>
              <a:t>Sources: Seasonally Adjusted Employed from Bureau of Labor Statistics; Rolling four-quarter average frequency from ISO, a Verisk Analytics company; Insurance Information Institute.</a:t>
            </a:r>
          </a:p>
        </p:txBody>
      </p:sp>
      <p:sp>
        <p:nvSpPr>
          <p:cNvPr id="21"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When People are Out of Work, They Drive Less. When They Get Jobs,</a:t>
            </a:r>
            <a:br>
              <a:rPr lang="en-US" sz="1800" dirty="0">
                <a:solidFill>
                  <a:schemeClr val="bg1"/>
                </a:solidFill>
              </a:rPr>
            </a:br>
            <a:r>
              <a:rPr lang="en-US" sz="1800" dirty="0">
                <a:solidFill>
                  <a:schemeClr val="bg1"/>
                </a:solidFill>
              </a:rPr>
              <a:t>They Drive to Work, Helping Drive Claim Frequency Higher.</a:t>
            </a:r>
          </a:p>
        </p:txBody>
      </p:sp>
      <p:graphicFrame>
        <p:nvGraphicFramePr>
          <p:cNvPr id="22" name="Object 8"/>
          <p:cNvGraphicFramePr>
            <a:graphicFrameLocks noChangeAspect="1"/>
          </p:cNvGraphicFramePr>
          <p:nvPr>
            <p:extLst/>
          </p:nvPr>
        </p:nvGraphicFramePr>
        <p:xfrm>
          <a:off x="418249" y="1393825"/>
          <a:ext cx="8301889"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Placeholder 9"/>
          <p:cNvSpPr txBox="1">
            <a:spLocks/>
          </p:cNvSpPr>
          <p:nvPr/>
        </p:nvSpPr>
        <p:spPr bwMode="gray">
          <a:xfrm>
            <a:off x="4586868" y="1188720"/>
            <a:ext cx="4223876" cy="396947"/>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rgbClr val="337DBE"/>
              </a:buClr>
              <a:buSzPct val="77000"/>
              <a:buFont typeface="Wingdings 3" panose="05040102010807070707" pitchFamily="18" charset="2"/>
              <a:buNone/>
              <a:defRPr lang="en-US" sz="2200" b="0" kern="1200" smtClean="0">
                <a:solidFill>
                  <a:srgbClr val="072C44"/>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rgbClr val="337DBE"/>
              </a:buClr>
              <a:buFont typeface="Wingdings" panose="05000000000000000000" pitchFamily="2" charset="2"/>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rgbClr val="337DBE"/>
              </a:buClr>
              <a:buFont typeface="Wingdings" pitchFamily="2" charset="2"/>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rgbClr val="337DBE"/>
              </a:buClr>
              <a:buFont typeface="Arial" pitchFamily="34" charset="0"/>
              <a:buChar char="»"/>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400" dirty="0">
                <a:solidFill>
                  <a:srgbClr val="2F72AD"/>
                </a:solidFill>
              </a:rPr>
              <a:t>Overall Collision Claims Per 100 Insured Vehicles</a:t>
            </a:r>
          </a:p>
        </p:txBody>
      </p:sp>
      <p:sp>
        <p:nvSpPr>
          <p:cNvPr id="24" name="Rectangle 7"/>
          <p:cNvSpPr>
            <a:spLocks noChangeArrowheads="1"/>
          </p:cNvSpPr>
          <p:nvPr/>
        </p:nvSpPr>
        <p:spPr bwMode="grayWhite">
          <a:xfrm>
            <a:off x="2382915" y="1585502"/>
            <a:ext cx="1036935" cy="3571723"/>
          </a:xfrm>
          <a:prstGeom prst="rect">
            <a:avLst/>
          </a:prstGeom>
          <a:noFill/>
          <a:ln w="2857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none"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dirty="0"/>
              <a:t>Recession</a:t>
            </a:r>
          </a:p>
        </p:txBody>
      </p:sp>
    </p:spTree>
    <p:extLst>
      <p:ext uri="{BB962C8B-B14F-4D97-AF65-F5344CB8AC3E}">
        <p14:creationId xmlns:p14="http://schemas.microsoft.com/office/powerpoint/2010/main" val="337620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Severity: Driving Fatalities are Rising</a:t>
            </a:r>
          </a:p>
        </p:txBody>
      </p:sp>
      <p:sp>
        <p:nvSpPr>
          <p:cNvPr id="9" name="Text Placeholder 8"/>
          <p:cNvSpPr>
            <a:spLocks noGrp="1"/>
          </p:cNvSpPr>
          <p:nvPr>
            <p:ph type="body" sz="quarter" idx="15"/>
          </p:nvPr>
        </p:nvSpPr>
        <p:spPr>
          <a:xfrm>
            <a:off x="539475" y="1227018"/>
            <a:ext cx="8454009" cy="396947"/>
          </a:xfrm>
        </p:spPr>
        <p:txBody>
          <a:bodyPr/>
          <a:lstStyle/>
          <a:p>
            <a:r>
              <a:rPr lang="en-US" sz="1600" dirty="0">
                <a:solidFill>
                  <a:schemeClr val="tx1"/>
                </a:solidFill>
              </a:rPr>
              <a:t>Annual Change in Motor Vehicle Deaths</a:t>
            </a:r>
          </a:p>
        </p:txBody>
      </p:sp>
      <p:sp>
        <p:nvSpPr>
          <p:cNvPr id="10" name="Text Placeholder 9"/>
          <p:cNvSpPr>
            <a:spLocks noGrp="1"/>
          </p:cNvSpPr>
          <p:nvPr>
            <p:ph type="body" sz="quarter" idx="16"/>
          </p:nvPr>
        </p:nvSpPr>
        <p:spPr/>
        <p:txBody>
          <a:bodyPr/>
          <a:lstStyle/>
          <a:p>
            <a:r>
              <a:rPr lang="en-US" dirty="0"/>
              <a:t>Sources: National Safety Council, Insurance Information Institute.</a:t>
            </a:r>
          </a:p>
        </p:txBody>
      </p:sp>
      <p:graphicFrame>
        <p:nvGraphicFramePr>
          <p:cNvPr id="12" name="Object 10"/>
          <p:cNvGraphicFramePr>
            <a:graphicFrameLocks noChangeAspect="1"/>
          </p:cNvGraphicFramePr>
          <p:nvPr>
            <p:extLst/>
          </p:nvPr>
        </p:nvGraphicFramePr>
        <p:xfrm>
          <a:off x="423863" y="1393825"/>
          <a:ext cx="8296275" cy="418623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4"/>
          <p:cNvSpPr txBox="1">
            <a:spLocks/>
          </p:cNvSpPr>
          <p:nvPr/>
        </p:nvSpPr>
        <p:spPr bwMode="gray">
          <a:xfrm>
            <a:off x="416657" y="5656490"/>
            <a:ext cx="8303481" cy="645564"/>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rPr>
              <a:t>Driving Has Been Getting Safer for Decades, But Recent Trend is Discouraging—38,300 Deaths in 2015.</a:t>
            </a:r>
          </a:p>
        </p:txBody>
      </p:sp>
      <p:grpSp>
        <p:nvGrpSpPr>
          <p:cNvPr id="14" name="Group 13"/>
          <p:cNvGrpSpPr/>
          <p:nvPr/>
        </p:nvGrpSpPr>
        <p:grpSpPr>
          <a:xfrm>
            <a:off x="1192360" y="1700775"/>
            <a:ext cx="1574605" cy="1432741"/>
            <a:chOff x="1192360" y="1700775"/>
            <a:chExt cx="1574605" cy="1432741"/>
          </a:xfrm>
        </p:grpSpPr>
        <p:sp>
          <p:nvSpPr>
            <p:cNvPr id="18" name="AutoShape 5"/>
            <p:cNvSpPr>
              <a:spLocks noChangeArrowheads="1"/>
            </p:cNvSpPr>
            <p:nvPr/>
          </p:nvSpPr>
          <p:spPr bwMode="gray">
            <a:xfrm>
              <a:off x="1192360" y="1700775"/>
              <a:ext cx="157460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Seatbelt Use Rose to 62% of Drivers, From 49% in ‘90</a:t>
              </a:r>
            </a:p>
          </p:txBody>
        </p:sp>
        <p:cxnSp>
          <p:nvCxnSpPr>
            <p:cNvPr id="19" name="Straight Arrow Connector 18"/>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285592" y="1700775"/>
            <a:ext cx="1420985" cy="1432741"/>
            <a:chOff x="830612" y="1700775"/>
            <a:chExt cx="1420985" cy="1432741"/>
          </a:xfrm>
        </p:grpSpPr>
        <p:sp>
          <p:nvSpPr>
            <p:cNvPr id="23" name="AutoShape 5"/>
            <p:cNvSpPr>
              <a:spLocks noChangeArrowheads="1"/>
            </p:cNvSpPr>
            <p:nvPr/>
          </p:nvSpPr>
          <p:spPr bwMode="gray">
            <a:xfrm>
              <a:off x="830612" y="1700775"/>
              <a:ext cx="1420985" cy="614480"/>
            </a:xfrm>
            <a:prstGeom prst="rect">
              <a:avLst/>
            </a:prstGeom>
            <a:solidFill>
              <a:schemeClr val="accent1"/>
            </a:solidFill>
            <a:ln w="28575" algn="ctr">
              <a:noFill/>
              <a:miter lim="800000"/>
              <a:headEnd/>
              <a:tailEnd/>
            </a:ln>
          </p:spPr>
          <p:txBody>
            <a:bodyPr lIns="45720" tIns="0" rIns="4572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Big Drop-off Due to the Great Recession</a:t>
              </a:r>
            </a:p>
          </p:txBody>
        </p:sp>
        <p:cxnSp>
          <p:nvCxnSpPr>
            <p:cNvPr id="24" name="Straight Arrow Connector 23"/>
            <p:cNvCxnSpPr/>
            <p:nvPr/>
          </p:nvCxnSpPr>
          <p:spPr bwMode="gray">
            <a:xfrm>
              <a:off x="1538005" y="2315255"/>
              <a:ext cx="0" cy="81826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577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sp>
        <p:nvSpPr>
          <p:cNvPr id="6" name="Content Placeholder 5"/>
          <p:cNvSpPr>
            <a:spLocks noGrp="1"/>
          </p:cNvSpPr>
          <p:nvPr>
            <p:ph idx="1"/>
          </p:nvPr>
        </p:nvSpPr>
        <p:spPr>
          <a:xfrm>
            <a:off x="356616" y="1545461"/>
            <a:ext cx="8261291" cy="4041648"/>
          </a:xfrm>
        </p:spPr>
        <p:txBody>
          <a:bodyPr/>
          <a:lstStyle/>
          <a:p>
            <a:pPr marL="338138" indent="-338138"/>
            <a:r>
              <a:rPr lang="en-US" sz="2000" dirty="0"/>
              <a:t>The industry is in good financial shape with several years of </a:t>
            </a:r>
            <a:br>
              <a:rPr lang="en-US" sz="2000" dirty="0"/>
            </a:br>
            <a:r>
              <a:rPr lang="en-US" sz="2000" dirty="0"/>
              <a:t>modest profits.</a:t>
            </a:r>
          </a:p>
          <a:p>
            <a:pPr marL="338138" indent="-338138"/>
            <a:r>
              <a:rPr lang="en-US" sz="2000" dirty="0"/>
              <a:t>Interest rates look like they’ll stay low; equity market is uncertain </a:t>
            </a:r>
            <a:br>
              <a:rPr lang="en-US" sz="2000" dirty="0"/>
            </a:br>
            <a:r>
              <a:rPr lang="en-US" sz="2000" dirty="0"/>
              <a:t>(as always)</a:t>
            </a:r>
          </a:p>
          <a:p>
            <a:pPr marL="338138" indent="-338138"/>
            <a:r>
              <a:rPr lang="en-US" sz="2000" dirty="0"/>
              <a:t>Recent years have had modest cats; U.S. This year hurt by </a:t>
            </a:r>
            <a:br>
              <a:rPr lang="en-US" sz="2000" dirty="0"/>
            </a:br>
            <a:r>
              <a:rPr lang="en-US" sz="2000" dirty="0"/>
              <a:t>severe weather</a:t>
            </a:r>
          </a:p>
          <a:p>
            <a:pPr marL="338138" indent="-338138"/>
            <a:r>
              <a:rPr lang="en-US" sz="2000" dirty="0"/>
              <a:t>Flat commercial rates, perhaps softening</a:t>
            </a:r>
          </a:p>
          <a:p>
            <a:pPr marL="338138" indent="-338138"/>
            <a:r>
              <a:rPr lang="en-US" sz="2000" dirty="0"/>
              <a:t>Auto costs are rising (both frequency and severity)</a:t>
            </a:r>
          </a:p>
        </p:txBody>
      </p:sp>
      <p:sp>
        <p:nvSpPr>
          <p:cNvPr id="7" name="Text Placeholder 6"/>
          <p:cNvSpPr>
            <a:spLocks noGrp="1"/>
          </p:cNvSpPr>
          <p:nvPr>
            <p:ph type="body" sz="quarter" idx="16"/>
          </p:nvPr>
        </p:nvSpPr>
        <p:spPr/>
        <p:txBody>
          <a:bodyPr/>
          <a:lstStyle/>
          <a:p>
            <a:endParaRPr lang="en-US"/>
          </a:p>
        </p:txBody>
      </p:sp>
    </p:spTree>
    <p:custDataLst>
      <p:tags r:id="rId1"/>
    </p:custDataLst>
    <p:extLst>
      <p:ext uri="{BB962C8B-B14F-4D97-AF65-F5344CB8AC3E}">
        <p14:creationId xmlns:p14="http://schemas.microsoft.com/office/powerpoint/2010/main" val="401304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Thank you for your time</a:t>
            </a:r>
            <a:br>
              <a:rPr lang="en-US"/>
            </a:br>
            <a:r>
              <a:rPr lang="en-US"/>
              <a:t>and your attention!</a:t>
            </a:r>
            <a:endParaRPr lang="en-US" dirty="0"/>
          </a:p>
        </p:txBody>
      </p:sp>
      <p:sp>
        <p:nvSpPr>
          <p:cNvPr id="11" name="Subtitle 10"/>
          <p:cNvSpPr>
            <a:spLocks noGrp="1"/>
          </p:cNvSpPr>
          <p:nvPr>
            <p:ph type="subTitle" idx="1"/>
          </p:nvPr>
        </p:nvSpPr>
        <p:spPr/>
        <p:txBody>
          <a:bodyPr/>
          <a:lstStyle/>
          <a:p>
            <a:r>
              <a:rPr lang="en-US" dirty="0">
                <a:hlinkClick r:id="rId4"/>
              </a:rPr>
              <a:t>www.iii.org</a:t>
            </a:r>
            <a:endParaRPr lang="en-US" dirty="0"/>
          </a:p>
          <a:p>
            <a:r>
              <a:rPr lang="en-US" dirty="0"/>
              <a:t>Download at </a:t>
            </a:r>
            <a:r>
              <a:rPr lang="en-US" dirty="0">
                <a:hlinkClick r:id="rId5"/>
              </a:rPr>
              <a:t>www.iii.org/presentations</a:t>
            </a:r>
            <a:endParaRPr lang="en-US" dirty="0"/>
          </a:p>
        </p:txBody>
      </p:sp>
    </p:spTree>
    <p:custDataLst>
      <p:tags r:id="rId1"/>
    </p:custDataLst>
    <p:extLst>
      <p:ext uri="{BB962C8B-B14F-4D97-AF65-F5344CB8AC3E}">
        <p14:creationId xmlns:p14="http://schemas.microsoft.com/office/powerpoint/2010/main" val="397288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4498" name="Rectangle 2"/>
          <p:cNvSpPr>
            <a:spLocks noGrp="1" noChangeArrowheads="1"/>
          </p:cNvSpPr>
          <p:nvPr>
            <p:ph type="ctrTitle"/>
          </p:nvPr>
        </p:nvSpPr>
        <p:spPr/>
        <p:txBody>
          <a:bodyPr/>
          <a:lstStyle/>
          <a:p>
            <a:r>
              <a:rPr lang="en-US" dirty="0"/>
              <a:t>Investments: </a:t>
            </a:r>
            <a:br>
              <a:rPr lang="en-US" dirty="0"/>
            </a:br>
            <a:r>
              <a:rPr lang="en-US" dirty="0"/>
              <a:t>The New [Grim] Reality</a:t>
            </a:r>
          </a:p>
        </p:txBody>
      </p:sp>
      <p:sp>
        <p:nvSpPr>
          <p:cNvPr id="4" name="Subtitle 3"/>
          <p:cNvSpPr>
            <a:spLocks noGrp="1"/>
          </p:cNvSpPr>
          <p:nvPr>
            <p:ph type="subTitle" idx="1"/>
          </p:nvPr>
        </p:nvSpPr>
        <p:spPr>
          <a:xfrm>
            <a:off x="704080" y="3542605"/>
            <a:ext cx="5653177" cy="1580937"/>
          </a:xfrm>
        </p:spPr>
        <p:txBody>
          <a:bodyPr/>
          <a:lstStyle/>
          <a:p>
            <a:r>
              <a:rPr lang="en-US" dirty="0"/>
              <a:t>Investment Performance is a </a:t>
            </a:r>
            <a:br>
              <a:rPr lang="en-US" dirty="0"/>
            </a:br>
            <a:r>
              <a:rPr lang="en-US" dirty="0"/>
              <a:t>Key Driver of Profitability</a:t>
            </a:r>
          </a:p>
          <a:p>
            <a:pPr>
              <a:spcBef>
                <a:spcPts val="1200"/>
              </a:spcBef>
            </a:pPr>
            <a:r>
              <a:rPr lang="en-US" dirty="0"/>
              <a:t>Depressed Yields Will Necessarily Influence Underwriting &amp; Pricing</a:t>
            </a:r>
          </a:p>
        </p:txBody>
      </p:sp>
    </p:spTree>
    <p:custDataLst>
      <p:tags r:id="rId1"/>
    </p:custDataLst>
    <p:extLst>
      <p:ext uri="{BB962C8B-B14F-4D97-AF65-F5344CB8AC3E}">
        <p14:creationId xmlns:p14="http://schemas.microsoft.com/office/powerpoint/2010/main" val="302420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d1b25dd7-2819-40d4-857e-0586fe15f666"/>
  <p:tag name="ARTICULATE_TITLE_TAG" val="P/C Net Premiums Written: % Change"/>
  <p:tag name="ARTICULATE_SLIDE_NAV" val="57"/>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 name="ARTICULATE_SLIDE_THUMBNAIL_REFRESH" val="1"/>
</p:tagLst>
</file>

<file path=ppt/theme/theme1.xml><?xml version="1.0" encoding="utf-8"?>
<a:theme xmlns:a="http://schemas.openxmlformats.org/drawingml/2006/main" name="Office Theme">
  <a:themeElements>
    <a:clrScheme name="Custom 119">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sz="2000" b="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92608" indent="-292608">
          <a:lnSpc>
            <a:spcPct val="90000"/>
          </a:lnSpc>
          <a:spcBef>
            <a:spcPts val="1200"/>
          </a:spcBef>
          <a:buClr>
            <a:srgbClr val="337DBE"/>
          </a:buClr>
          <a:buSzPct val="77000"/>
          <a:buFont typeface="Wingdings 3" panose="05040102010807070707" pitchFamily="18" charset="2"/>
          <a:buChar char=""/>
          <a:defRPr sz="2000" dirty="0"/>
        </a:defPPr>
      </a:lstStyle>
    </a:txDef>
  </a:objectDefaults>
  <a:extraClrSchemeLst/>
</a:theme>
</file>

<file path=ppt/theme/theme2.xml><?xml version="1.0" encoding="utf-8"?>
<a:theme xmlns:a="http://schemas.openxmlformats.org/drawingml/2006/main" name="Office Theme">
  <a:themeElements>
    <a:clrScheme name="Custom 121">
      <a:dk1>
        <a:srgbClr val="000000"/>
      </a:dk1>
      <a:lt1>
        <a:srgbClr val="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20">
      <a:dk1>
        <a:sysClr val="windowText" lastClr="000000"/>
      </a:dk1>
      <a:lt1>
        <a:sysClr val="window" lastClr="FFFFFF"/>
      </a:lt1>
      <a:dk2>
        <a:srgbClr val="072C44"/>
      </a:dk2>
      <a:lt2>
        <a:srgbClr val="FFFFFF"/>
      </a:lt2>
      <a:accent1>
        <a:srgbClr val="337DBE"/>
      </a:accent1>
      <a:accent2>
        <a:srgbClr val="F69322"/>
      </a:accent2>
      <a:accent3>
        <a:srgbClr val="43B19E"/>
      </a:accent3>
      <a:accent4>
        <a:srgbClr val="E2B431"/>
      </a:accent4>
      <a:accent5>
        <a:srgbClr val="9A9A9A"/>
      </a:accent5>
      <a:accent6>
        <a:srgbClr val="D34D27"/>
      </a:accent6>
      <a:hlink>
        <a:srgbClr val="337DBE"/>
      </a:hlink>
      <a:folHlink>
        <a:srgbClr val="A6DC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2124</TotalTime>
  <Words>3873</Words>
  <Application>Microsoft Office PowerPoint</Application>
  <PresentationFormat>On-screen Show (4:3)</PresentationFormat>
  <Paragraphs>746</Paragraphs>
  <Slides>88</Slides>
  <Notes>88</Notes>
  <HiddenSlides>23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Arial Narrow</vt:lpstr>
      <vt:lpstr>Symbol</vt:lpstr>
      <vt:lpstr>Wingdings</vt:lpstr>
      <vt:lpstr>Wingdings 3</vt:lpstr>
      <vt:lpstr>Office Theme</vt:lpstr>
      <vt:lpstr>Profitability, Growth in P/C Industry Missouri and Beyond</vt:lpstr>
      <vt:lpstr>Insurance Industry: Financial Update &amp; Outlook</vt:lpstr>
      <vt:lpstr>P/C Industry Net Income After Taxes 1991-2016:Q2 (preliminary)</vt:lpstr>
      <vt:lpstr>Return on Equity by Financial Services Sector vs. Fortune 500, 2004-2015*</vt:lpstr>
      <vt:lpstr>Profitability Peaks &amp; Troughs in the P/C Insurance Industry, 1975-2015</vt:lpstr>
      <vt:lpstr>RNW All Lines, 2005-2014 Average: Highest 25 States</vt:lpstr>
      <vt:lpstr>RNW All Lines, 2005-2014 Average:  Lowest 25 States</vt:lpstr>
      <vt:lpstr>Policyholder Surplus,  2006:Q4-2016:Q1</vt:lpstr>
      <vt:lpstr>Investments:  The New [Grim] Reality</vt:lpstr>
      <vt:lpstr>Distribution of Invested Assets*:  P/C Insurance Industry, 2015</vt:lpstr>
      <vt:lpstr>U.S. Treasury Security Yields: A Long Downward Trend, 1990-2016*</vt:lpstr>
      <vt:lpstr>P/C Insurer Portfolio Yields, 2002-2015</vt:lpstr>
      <vt:lpstr>Distribution of Bond Maturities, P/C Insurance Industry, 2005-2015</vt:lpstr>
      <vt:lpstr>P/C Insurers: Below-Investment-Grade (BIG) Bonds as a Percent of Total Bonds, 2001-2015</vt:lpstr>
      <vt:lpstr>P/C Insurer Groups Holdings of BIG* Bonds  as a Percent of Total Bonds, 2014</vt:lpstr>
      <vt:lpstr>Property/Casualty Insurance Industry Investment Income: 2000-20151</vt:lpstr>
      <vt:lpstr>P/C Insurer Net Realized  Capital Gains/Losses, 1990-2015</vt:lpstr>
      <vt:lpstr>Property/Casualty Insurance Industry Investment Gain: 1994-20151</vt:lpstr>
      <vt:lpstr>Interest Rate Forecasts: 2016-2021</vt:lpstr>
      <vt:lpstr>Underwriting Performance</vt:lpstr>
      <vt:lpstr>Net Premium Growth (All P/C Lines):  Annual Change, 1971-2016</vt:lpstr>
      <vt:lpstr>U.S. Real GDP Growth,* Quarterly</vt:lpstr>
      <vt:lpstr>Direct Premiums Written: Total P/C Percent Change by State, 2007-2014</vt:lpstr>
      <vt:lpstr>Direct Premiums Written: Total P/C Percent Change by State, 2007-2014</vt:lpstr>
      <vt:lpstr>P/C Insurance Loss Reserve Development,  1992-2017E*</vt:lpstr>
      <vt:lpstr>P/C Direct Written Premium by Line</vt:lpstr>
      <vt:lpstr>P/C Insurance Industry  Combined Ratio, 2001-2016:Q2*</vt:lpstr>
      <vt:lpstr>P/C Direct Incurred Loss Ratio by LOB</vt:lpstr>
      <vt:lpstr>Return on Net Worth (RNW) Largest Lines: 2005-2014 Average</vt:lpstr>
      <vt:lpstr>Catastrophes</vt:lpstr>
      <vt:lpstr>U.S. Insured Catastrophe Losses</vt:lpstr>
      <vt:lpstr>States Hit by Cats, First Half 2016</vt:lpstr>
      <vt:lpstr>Inflation Adjusted U.S. Catastrophe Losses by Cause of Loss, 1995-20141</vt:lpstr>
      <vt:lpstr>Commercial Rates*</vt:lpstr>
      <vt:lpstr>Commercial Lines Rate Change by Quarter (vs. Year Earlier)</vt:lpstr>
      <vt:lpstr>Commercial Lines Rate Change by Month (vs. Year Earlier)</vt:lpstr>
      <vt:lpstr>Commercial Property Rate Change by Month (vs. Year Earlier)</vt:lpstr>
      <vt:lpstr>Business Interruption Rate Change by Month (vs. Year Earlier)</vt:lpstr>
      <vt:lpstr>BOP Rate Change by Month  (vs. Year Earlier)</vt:lpstr>
      <vt:lpstr>Inland Marine Rate Change by Month  (vs. Year Earlier)</vt:lpstr>
      <vt:lpstr>General Liability Rate Change by Month  (vs. Year Earlier)</vt:lpstr>
      <vt:lpstr>Umbrella/Excess Rate Change by Month  (vs. Year Earlier)</vt:lpstr>
      <vt:lpstr>Commercial Auto Rate Change by Month (vs. Year Earlier)</vt:lpstr>
      <vt:lpstr>Workers Comp Rate Change by Month (vs. Year Earlier)</vt:lpstr>
      <vt:lpstr>Professional Liability Rate Change by Month (vs. Year Earlier)</vt:lpstr>
      <vt:lpstr>D&amp;O Liability Rate Change by Month (vs. Year Earlier)</vt:lpstr>
      <vt:lpstr>EPLI Rate Change by Month (vs. Year Earlier)</vt:lpstr>
      <vt:lpstr>Fiduciary Liability Rate Change by Month (vs. Year Earlier)</vt:lpstr>
      <vt:lpstr>Crime Rate Change by Month (vs. Year Earlier)</vt:lpstr>
      <vt:lpstr>Surety Rate Change by Month (vs. Year Earlier)</vt:lpstr>
      <vt:lpstr>Profitability and Growth in Missouri P/C Insurance Markets</vt:lpstr>
      <vt:lpstr>All Lines DWP Growth: MO vs. U.S.,  2006–2015</vt:lpstr>
      <vt:lpstr>Comm. Lines DWP Growth: MO vs. U.S.,  2006–2015</vt:lpstr>
      <vt:lpstr>Personal Lines DWP Growth: MO vs. U.S.,  2006–2015</vt:lpstr>
      <vt:lpstr>Private Passenger Auto DWP Growth: MO vs. U.S., 2006–2015</vt:lpstr>
      <vt:lpstr>Homeowners MP DWP Growth: MO vs. U.S., 2006–2015</vt:lpstr>
      <vt:lpstr>Top Ten Most Expensive and Least Expensive States for Automobile Insurance, 20131</vt:lpstr>
      <vt:lpstr>Top Ten Most Expensive and Least Expensive States for Homeowners Insurance, 20131</vt:lpstr>
      <vt:lpstr>RNW All Lines: MO vs. U.S., 2005–2014</vt:lpstr>
      <vt:lpstr>RNW PP Auto: MO vs. U.S., 2005–2014</vt:lpstr>
      <vt:lpstr>RNW Comm. Auto: MO vs. U.S., 2005–2014</vt:lpstr>
      <vt:lpstr>RNW Comm. Multi-Peril: MO vs. U.S., 2005–2014</vt:lpstr>
      <vt:lpstr>RNW Homeowners: MO vs. U.S., 2005–2014</vt:lpstr>
      <vt:lpstr>RNW Workers Comp: MO vs. U.S., 2005–2014</vt:lpstr>
      <vt:lpstr>All Lines: 10-Year Average RNW MO and  Nearby States, 2005–2014</vt:lpstr>
      <vt:lpstr>PP Auto: 10-Year Average RNW MO and  Nearby States, 2005–2014</vt:lpstr>
      <vt:lpstr>Comm. Auto: 10-Year Average RNW MO and Nearby States, 2005–2014</vt:lpstr>
      <vt:lpstr>Comm. M-P: 10-Year Average RNW MO and Nearby States, 2005–2014</vt:lpstr>
      <vt:lpstr>Homeowners: 10-Year Average RNW MO &amp; Nearby States, 2005–2014</vt:lpstr>
      <vt:lpstr>Workers Comp: 10-Year Average RNW MO &amp; Nearby States, 2005–2014</vt:lpstr>
      <vt:lpstr>Auto Insurance</vt:lpstr>
      <vt:lpstr>Return on Net Worth:  Personal Auto, 2005–2014</vt:lpstr>
      <vt:lpstr>Net Combined Ratio, 2005-2015</vt:lpstr>
      <vt:lpstr>Why Personal Auto Loss Ratios are Rising: Severity &amp; Frequency by Coverage, 2016 vs. 2015</vt:lpstr>
      <vt:lpstr>Claim Trends by Coverage</vt:lpstr>
      <vt:lpstr>Collision Claims: Frequency Trending Higher in 2015</vt:lpstr>
      <vt:lpstr>Collision Claims: Severity Trending Higher in 2009-2015</vt:lpstr>
      <vt:lpstr>Collision Claims: Pure Premium (Losses per Insured Unit), 2012:Q4 to 2016:Q1</vt:lpstr>
      <vt:lpstr>What’s Driving These Trends?</vt:lpstr>
      <vt:lpstr>America is Driving More Again: Total Miles Driven*, 1990-2016</vt:lpstr>
      <vt:lpstr>America is Driving More Again: 2000-2016</vt:lpstr>
      <vt:lpstr>More Miles Driven =&gt; More Collisions, 2006-2016</vt:lpstr>
      <vt:lpstr>Why Are People Driving More Miles? Cheap Gas?</vt:lpstr>
      <vt:lpstr>Why Are People Driving More Miles? Jobs?</vt:lpstr>
      <vt:lpstr>More People Working and Driving =&gt; More Collisions, 2006-2016</vt:lpstr>
      <vt:lpstr>Severity: Driving Fatalities are Rising</vt:lpstr>
      <vt:lpstr>Summary</vt:lpstr>
      <vt:lpstr>Thank you for your time and your attention!</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P014585</dc:title>
  <dc:subject>v2007 and v2010</dc:subject>
  <dc:creator>Call @ 866-2-eSlide</dc:creator>
  <dc:description>eSlide, LLC - P14228 - III PPT Template 4:3</dc:description>
  <cp:lastModifiedBy>Rodriguez, Marielle</cp:lastModifiedBy>
  <cp:revision>248</cp:revision>
  <dcterms:created xsi:type="dcterms:W3CDTF">2011-11-02T14:24:24Z</dcterms:created>
  <dcterms:modified xsi:type="dcterms:W3CDTF">2016-09-14T14:17:49Z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6FA84E3A-8DD8-49B9-835E-E8FDF548ABB2</vt:lpwstr>
  </property>
  <property fmtid="{D5CDD505-2E9C-101B-9397-08002B2CF9AE}" pid="3" name="ArticulatePath">
    <vt:lpwstr>P14228_III PPT Template 4x3_050116_415pm</vt:lpwstr>
  </property>
</Properties>
</file>