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8" r:id="rId2"/>
    <p:sldId id="334" r:id="rId3"/>
    <p:sldId id="409" r:id="rId4"/>
    <p:sldId id="5222" r:id="rId5"/>
    <p:sldId id="5188" r:id="rId6"/>
    <p:sldId id="5226" r:id="rId7"/>
    <p:sldId id="3993" r:id="rId8"/>
    <p:sldId id="3991" r:id="rId9"/>
    <p:sldId id="675" r:id="rId10"/>
    <p:sldId id="3994" r:id="rId11"/>
    <p:sldId id="5232" r:id="rId12"/>
    <p:sldId id="3996" r:id="rId13"/>
    <p:sldId id="330" r:id="rId14"/>
    <p:sldId id="4012" r:id="rId15"/>
    <p:sldId id="486" r:id="rId16"/>
    <p:sldId id="4013" r:id="rId17"/>
    <p:sldId id="4009" r:id="rId18"/>
    <p:sldId id="4006" r:id="rId19"/>
    <p:sldId id="5228" r:id="rId20"/>
    <p:sldId id="369" r:id="rId21"/>
    <p:sldId id="370" r:id="rId22"/>
    <p:sldId id="381" r:id="rId23"/>
    <p:sldId id="374" r:id="rId24"/>
    <p:sldId id="549" r:id="rId25"/>
    <p:sldId id="5163" r:id="rId26"/>
    <p:sldId id="5149" r:id="rId27"/>
    <p:sldId id="5168" r:id="rId28"/>
    <p:sldId id="5166" r:id="rId29"/>
    <p:sldId id="5171" r:id="rId30"/>
    <p:sldId id="5164" r:id="rId31"/>
    <p:sldId id="5172" r:id="rId32"/>
    <p:sldId id="5165" r:id="rId33"/>
    <p:sldId id="543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sian, Maria" initials="SM" lastIdx="1" clrIdx="0">
    <p:extLst>
      <p:ext uri="{19B8F6BF-5375-455C-9EA6-DF929625EA0E}">
        <p15:presenceInfo xmlns:p15="http://schemas.microsoft.com/office/powerpoint/2012/main" userId="S-1-12-1-3397793988-1324141259-1577748409-2443227216" providerId="AD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298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237E-2"/>
          <c:y val="4.4584421621513159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landbased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8.7859518564207956E-3"/>
                  <c:y val="-0.140268161171890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4-4946-A91B-D02031DDB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2013</c:v>
                </c:pt>
                <c:pt idx="3">
                  <c:v>2020</c:v>
                </c:pt>
                <c:pt idx="4">
                  <c:v>2030</c:v>
                </c:pt>
                <c:pt idx="5">
                  <c:v>2050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2.54</c:v>
                </c:pt>
                <c:pt idx="1">
                  <c:v>40.270000000000003</c:v>
                </c:pt>
                <c:pt idx="2">
                  <c:v>61.11</c:v>
                </c:pt>
                <c:pt idx="3">
                  <c:v>110.38</c:v>
                </c:pt>
                <c:pt idx="4">
                  <c:v>202.32</c:v>
                </c:pt>
                <c:pt idx="5">
                  <c:v>318.31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B-41E1-81CC-1C48ED53167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offshore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C4-4946-A91B-D02031DDBB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F-47C1-9D22-5E5BB213B4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BF-47C1-9D22-5E5BB213B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2013</c:v>
                </c:pt>
                <c:pt idx="3">
                  <c:v>2020</c:v>
                </c:pt>
                <c:pt idx="4">
                  <c:v>2030</c:v>
                </c:pt>
                <c:pt idx="5">
                  <c:v>2050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3.05</c:v>
                </c:pt>
                <c:pt idx="4">
                  <c:v>21.76</c:v>
                </c:pt>
                <c:pt idx="5">
                  <c:v>85.92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0A-484D-9649-B8934034B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746736"/>
        <c:axId val="333749056"/>
      </c:lineChart>
      <c:catAx>
        <c:axId val="33374673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33749056"/>
        <c:crosses val="autoZero"/>
        <c:auto val="1"/>
        <c:lblAlgn val="ctr"/>
        <c:lblOffset val="100"/>
        <c:tickMarkSkip val="1"/>
        <c:noMultiLvlLbl val="0"/>
      </c:catAx>
      <c:valAx>
        <c:axId val="3337490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3746736"/>
        <c:crossesAt val="1"/>
        <c:crossBetween val="midCat"/>
      </c:valAx>
    </c:plotArea>
    <c:legend>
      <c:legendPos val="b"/>
      <c:layout>
        <c:manualLayout>
          <c:xMode val="edge"/>
          <c:yMode val="edge"/>
          <c:x val="0.23532487606133978"/>
          <c:y val="3.9867776270723264E-2"/>
          <c:w val="0.45866025356155876"/>
          <c:h val="6.5175940785019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8-47AB-9133-B2985AD305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4-4C60-BC2A-0344D740F9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4-4C60-BC2A-0344D740F9F7}"/>
                </c:ext>
              </c:extLst>
            </c:dLbl>
            <c:dLbl>
              <c:idx val="8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4-4C60-BC2A-0344D740F9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4-4C60-BC2A-0344D740F9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4-4C60-BC2A-0344D740F9F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4-4C60-BC2A-0344D740F9F7}"/>
                </c:ext>
              </c:extLst>
            </c:dLbl>
            <c:dLbl>
              <c:idx val="26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4-4C60-BC2A-0344D740F9F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4-4C60-BC2A-0344D740F9F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4-4C60-BC2A-0344D740F9F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4-4C60-BC2A-0344D740F9F7}"/>
                </c:ext>
              </c:extLst>
            </c:dLbl>
            <c:dLbl>
              <c:idx val="4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54-4C60-BC2A-0344D740F9F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54-4C60-BC2A-0344D740F9F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C54-4C60-BC2A-0344D740F9F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54-4C60-BC2A-0344D740F9F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54-4C60-BC2A-0344D740F9F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54-4C60-BC2A-0344D740F9F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54-4C60-BC2A-0344D740F9F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54-4C60-BC2A-0344D740F9F7}"/>
                </c:ext>
              </c:extLst>
            </c:dLbl>
            <c:dLbl>
              <c:idx val="48"/>
              <c:layout>
                <c:manualLayout>
                  <c:x val="-1.4342424828108701E-2"/>
                  <c:y val="-9.548500806014995E-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54-4C60-BC2A-0344D740F9F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Sheet1!$A$2:$A$50</c:f>
              <c:numCache>
                <c:formatCode>General</c:formatCode>
                <c:ptCount val="49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12</c:v>
                </c:pt>
                <c:pt idx="3">
                  <c:v>15</c:v>
                </c:pt>
                <c:pt idx="4">
                  <c:v>16</c:v>
                </c:pt>
                <c:pt idx="8">
                  <c:v>28</c:v>
                </c:pt>
                <c:pt idx="10">
                  <c:v>25</c:v>
                </c:pt>
                <c:pt idx="11">
                  <c:v>25</c:v>
                </c:pt>
                <c:pt idx="16">
                  <c:v>23</c:v>
                </c:pt>
                <c:pt idx="26">
                  <c:v>23</c:v>
                </c:pt>
                <c:pt idx="31">
                  <c:v>31</c:v>
                </c:pt>
                <c:pt idx="32">
                  <c:v>31</c:v>
                </c:pt>
                <c:pt idx="34">
                  <c:v>36</c:v>
                </c:pt>
                <c:pt idx="40">
                  <c:v>44</c:v>
                </c:pt>
                <c:pt idx="41">
                  <c:v>46</c:v>
                </c:pt>
                <c:pt idx="42">
                  <c:v>50</c:v>
                </c:pt>
                <c:pt idx="43">
                  <c:v>48</c:v>
                </c:pt>
                <c:pt idx="44">
                  <c:v>58</c:v>
                </c:pt>
                <c:pt idx="45">
                  <c:v>51</c:v>
                </c:pt>
                <c:pt idx="46">
                  <c:v>58</c:v>
                </c:pt>
                <c:pt idx="47">
                  <c:v>60</c:v>
                </c:pt>
                <c:pt idx="4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9357304"/>
        <c:axId val="389347792"/>
      </c:bar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tickLblSkip val="4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3761041973130465E-2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A7A-4987-836E-7859B38E4C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A7A-4987-836E-7859B38E4C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A7A-4987-836E-7859B38E4C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7A-4987-836E-7859B38E4C16}"/>
                </c:ext>
              </c:extLst>
            </c:dLbl>
            <c:dLbl>
              <c:idx val="4"/>
              <c:layout>
                <c:manualLayout>
                  <c:x val="-5.9418617145021758E-2"/>
                  <c:y val="-8.33333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7A-4987-836E-7859B38E4C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7A-4987-836E-7859B38E4C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7A-4987-836E-7859B38E4C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7A-4987-836E-7859B38E4C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A7A-4987-836E-7859B38E4C1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54</c:v>
                </c:pt>
                <c:pt idx="1">
                  <c:v>55</c:v>
                </c:pt>
                <c:pt idx="2">
                  <c:v>57</c:v>
                </c:pt>
                <c:pt idx="3">
                  <c:v>61</c:v>
                </c:pt>
                <c:pt idx="4">
                  <c:v>65</c:v>
                </c:pt>
                <c:pt idx="5">
                  <c:v>61</c:v>
                </c:pt>
                <c:pt idx="6">
                  <c:v>66</c:v>
                </c:pt>
                <c:pt idx="7">
                  <c:v>70</c:v>
                </c:pt>
                <c:pt idx="8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7A-4987-836E-7859B38E4C1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Independents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3761041973130465E-2"/>
                  <c:y val="1.2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7A-4987-836E-7859B38E4C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7A-4987-836E-7859B38E4C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7A-4987-836E-7859B38E4C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7A-4987-836E-7859B38E4C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7A-4987-836E-7859B38E4C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7A-4987-836E-7859B38E4C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7A-4987-836E-7859B38E4C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7A-4987-836E-7859B38E4C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A7A-4987-836E-7859B38E4C1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49</c:v>
                </c:pt>
                <c:pt idx="1">
                  <c:v>54</c:v>
                </c:pt>
                <c:pt idx="2">
                  <c:v>57</c:v>
                </c:pt>
                <c:pt idx="3">
                  <c:v>50</c:v>
                </c:pt>
                <c:pt idx="4">
                  <c:v>62</c:v>
                </c:pt>
                <c:pt idx="5">
                  <c:v>60</c:v>
                </c:pt>
                <c:pt idx="6">
                  <c:v>65</c:v>
                </c:pt>
                <c:pt idx="7">
                  <c:v>67</c:v>
                </c:pt>
                <c:pt idx="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7A-4987-836E-7859B38E4C16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Republicans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3-4A7A-4987-836E-7859B38E4C16}"/>
              </c:ext>
            </c:extLst>
          </c:dPt>
          <c:dLbls>
            <c:dLbl>
              <c:idx val="0"/>
              <c:layout>
                <c:manualLayout>
                  <c:x val="-5.1222945814673938E-2"/>
                  <c:y val="8.33333333333325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7A-4987-836E-7859B38E4C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7A-4987-836E-7859B38E4C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7A-4987-836E-7859B38E4C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7A-4987-836E-7859B38E4C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A-4987-836E-7859B38E4C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7A-4987-836E-7859B38E4C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7A-4987-836E-7859B38E4C16}"/>
                </c:ext>
              </c:extLst>
            </c:dLbl>
            <c:dLbl>
              <c:idx val="7"/>
              <c:layout>
                <c:manualLayout>
                  <c:x val="-0.15981559094178283"/>
                  <c:y val="-4.583333333333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7A-4987-836E-7859B38E4C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7A-4987-836E-7859B38E4C1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28</c:v>
                </c:pt>
                <c:pt idx="1">
                  <c:v>29</c:v>
                </c:pt>
                <c:pt idx="2">
                  <c:v>35</c:v>
                </c:pt>
                <c:pt idx="3">
                  <c:v>33</c:v>
                </c:pt>
                <c:pt idx="4">
                  <c:v>35</c:v>
                </c:pt>
                <c:pt idx="5">
                  <c:v>34</c:v>
                </c:pt>
                <c:pt idx="6">
                  <c:v>37</c:v>
                </c:pt>
                <c:pt idx="7">
                  <c:v>42</c:v>
                </c:pt>
                <c:pt idx="8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7A-4987-836E-7859B38E4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357304"/>
        <c:axId val="389347792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Change</a:t>
            </a:r>
            <a:r>
              <a:rPr lang="en-US" sz="1200" b="1" baseline="0" dirty="0"/>
              <a:t> in Collision Frequency, 2012-2017*</a:t>
            </a:r>
            <a:endParaRPr lang="en-US" sz="1200" b="1" dirty="0"/>
          </a:p>
        </c:rich>
      </c:tx>
      <c:layout>
        <c:manualLayout>
          <c:xMode val="edge"/>
          <c:yMode val="edge"/>
          <c:x val="0.12386974575140637"/>
          <c:y val="4.3511311442061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66532454592804"/>
          <c:y val="0.21555529384053704"/>
          <c:w val="0.73018070646607325"/>
          <c:h val="0.431235425744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5-4CD2-99F0-3E17B1021ADE}"/>
              </c:ext>
            </c:extLst>
          </c:dPt>
          <c:dLbls>
            <c:dLbl>
              <c:idx val="0"/>
              <c:layout>
                <c:manualLayout>
                  <c:x val="9.0442515269993431E-3"/>
                  <c:y val="1.095040378138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205867760549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818-4392-8922-06C8FEDA2458}"/>
                </c:ext>
              </c:extLst>
            </c:dLbl>
            <c:dLbl>
              <c:idx val="1"/>
              <c:layout>
                <c:manualLayout>
                  <c:x val="4.522220718763878E-2"/>
                  <c:y val="-2.737466222216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0069578469838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9E-4441-8E25-96800E3841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5-4CD2-99F0-3E17B102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8659456"/>
        <c:axId val="808661424"/>
      </c:barChart>
      <c:catAx>
        <c:axId val="808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61424"/>
        <c:crosses val="autoZero"/>
        <c:auto val="1"/>
        <c:lblAlgn val="ctr"/>
        <c:lblOffset val="100"/>
        <c:noMultiLvlLbl val="0"/>
      </c:catAx>
      <c:valAx>
        <c:axId val="8086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594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0.14029</cdr:y>
    </cdr:from>
    <cdr:to>
      <cdr:x>0.83077</cdr:x>
      <cdr:y>0.19173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5155"/>
          <a:ext cx="1886912" cy="240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>
              <a:latin typeface="+mj-lt"/>
            </a:rPr>
            <a:t>Percent</a:t>
          </a:r>
        </a:p>
      </cdr:txBody>
    </cdr:sp>
  </cdr:relSizeAnchor>
  <cdr:relSizeAnchor xmlns:cdr="http://schemas.openxmlformats.org/drawingml/2006/chartDrawing">
    <cdr:from>
      <cdr:x>0.07772</cdr:x>
      <cdr:y>0.79584</cdr:y>
    </cdr:from>
    <cdr:to>
      <cdr:x>0.93894</cdr:x>
      <cdr:y>0.85169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8" y="3716621"/>
          <a:ext cx="1956072" cy="260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/>
            <a:t>* Vs. Neighboring States.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2/20/2020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3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0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440F3-0FDA-4A6D-9AE4-0E63FCD1D244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0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0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440F3-0FDA-4A6D-9AE4-0E63FCD1D244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0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0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15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4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330200"/>
            <a:ext cx="4251325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16619" y="3731310"/>
            <a:ext cx="5732949" cy="531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5" tIns="47460" rIns="94945" bIns="47460" anchor="t" anchorCtr="0">
            <a:noAutofit/>
          </a:bodyPr>
          <a:lstStyle/>
          <a:p>
            <a:pPr marL="0" indent="0">
              <a:spcBef>
                <a:spcPts val="1223"/>
              </a:spcBef>
              <a:buSzPts val="924"/>
              <a:buNone/>
            </a:pPr>
            <a:endParaRPr lang="en-US"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0" y="9164613"/>
            <a:ext cx="7164529" cy="28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45" tIns="47460" rIns="94945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117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0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97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0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3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9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9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1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371600" algn="l"/>
              </a:tabLst>
              <a:defRPr/>
            </a:lvl1pPr>
            <a:lvl2pPr marL="0" indent="0">
              <a:buNone/>
              <a:tabLst>
                <a:tab pos="13716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543050" indent="-171450">
              <a:buFont typeface="Wingdings" panose="05000000000000000000" pitchFamily="2" charset="2"/>
              <a:buChar char="§"/>
              <a:defRPr/>
            </a:lvl3pPr>
            <a:lvl4pPr marL="15430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336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8D38-9344-496B-8316-3EA9A30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amesl@ii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maps/map-projected-growth-wind-industry-now-until-205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geosciences.org/critical-issues/faq/what-are-advantages-and-disadvantages-offshore-wind-far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lis.com/Documents/Publications/Industries/Utilities/Wind_Power_Brochure_North_Americ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hyperlink" Target="https://www.jlt.com/industry/renewable-energy-insurance/offshore-wind-energy-insurance" TargetMode="External"/><Relationship Id="rId4" Type="http://schemas.openxmlformats.org/officeDocument/2006/relationships/hyperlink" Target="https://www.windpowerengineering.com/business-news-projects/risky-business-mitigating-threats-onshore-wind-projects-portfolio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news.gallup.com/poll/221018/record-high-support-legalizing-marijuana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625/the-health-effects-of-cannabis-and-cannabinoids-the-current-st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youtube.com/watch?v=KMWGv0PjM3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Property/Casualty Insurance:</a:t>
            </a:r>
            <a:br>
              <a:rPr lang="en-US" dirty="0"/>
            </a:br>
            <a:r>
              <a:rPr lang="en-US" dirty="0"/>
              <a:t>A Brief Tour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of Missouri</a:t>
            </a:r>
          </a:p>
          <a:p>
            <a:r>
              <a:rPr lang="en-US" dirty="0"/>
              <a:t>Columbia, Missouri</a:t>
            </a:r>
          </a:p>
          <a:p>
            <a:r>
              <a:rPr lang="en-US" dirty="0"/>
              <a:t>September 9, 2019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114143"/>
            <a:ext cx="8454009" cy="659245"/>
          </a:xfrm>
        </p:spPr>
        <p:txBody>
          <a:bodyPr/>
          <a:lstStyle/>
          <a:p>
            <a:r>
              <a:rPr lang="en-US" dirty="0"/>
              <a:t>“Unfortunately, it’s a river and Mother Nature.</a:t>
            </a:r>
          </a:p>
          <a:p>
            <a:r>
              <a:rPr lang="en-US" dirty="0"/>
              <a:t>And we can’t control her.”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eMissourian.com, National Weather Service.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280907" y="706449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29.4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May 2-3, 2017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BE4DA2-9F5D-4084-9B3B-217688FB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1" y="1886684"/>
            <a:ext cx="4404735" cy="4294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BA2AC0-4A8F-4032-963A-9EBFBC48114A}"/>
              </a:ext>
            </a:extLst>
          </p:cNvPr>
          <p:cNvGraphicFramePr>
            <a:graphicFrameLocks noGrp="1"/>
          </p:cNvGraphicFramePr>
          <p:nvPr/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D1F39E-B186-4745-BD68-77B4EFEA380B}"/>
              </a:ext>
            </a:extLst>
          </p:cNvPr>
          <p:cNvGraphicFramePr>
            <a:graphicFrameLocks noGrp="1"/>
          </p:cNvGraphicFramePr>
          <p:nvPr/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995EA29-9991-406E-B3CE-F1EB83D73C04}"/>
              </a:ext>
            </a:extLst>
          </p:cNvPr>
          <p:cNvPicPr>
            <a:picLocks noGrp="1" noChangeAspect="1"/>
          </p:cNvPicPr>
          <p:nvPr>
            <p:ph sz="quarter" idx="3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7" y="2381249"/>
            <a:ext cx="5356998" cy="24181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8D827-139A-4684-883E-0B400BD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2019: Union, Missouri, Embraces Resilience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AF3F0-F238-42C4-9120-F6CE2836CC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Community Hardening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4E4AC5-B10E-42DC-9D79-26BC2265CA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4576" y="1657349"/>
            <a:ext cx="5386682" cy="640080"/>
          </a:xfrm>
        </p:spPr>
        <p:txBody>
          <a:bodyPr/>
          <a:lstStyle/>
          <a:p>
            <a:r>
              <a:rPr lang="en-US" dirty="0"/>
              <a:t>Shopping on One Side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B2F84-5A71-4B39-AC49-5659D82BBA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34575" y="4905139"/>
            <a:ext cx="5356997" cy="640080"/>
          </a:xfrm>
        </p:spPr>
        <p:txBody>
          <a:bodyPr/>
          <a:lstStyle/>
          <a:p>
            <a:r>
              <a:rPr lang="en-US" dirty="0"/>
              <a:t>Park on the Other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0B02A-152F-4BE5-A138-0099B4D3B0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2812256" cy="640080"/>
          </a:xfrm>
        </p:spPr>
        <p:txBody>
          <a:bodyPr/>
          <a:lstStyle/>
          <a:p>
            <a:r>
              <a:rPr lang="en-US" dirty="0"/>
              <a:t>Dickey Bub Berm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5D52090-CA91-4900-BEAC-A49BE3F89BC9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6284" y="2887013"/>
            <a:ext cx="3749675" cy="2812256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81ED0DA-6974-40EF-A0E7-E9CDA9787BED}"/>
              </a:ext>
            </a:extLst>
          </p:cNvPr>
          <p:cNvPicPr>
            <a:picLocks noGrp="1" noChangeAspect="1"/>
          </p:cNvPicPr>
          <p:nvPr>
            <p:ph sz="quarter" idx="3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5" y="5673616"/>
            <a:ext cx="5386387" cy="988726"/>
          </a:xfrm>
        </p:spPr>
      </p:pic>
    </p:spTree>
    <p:extLst>
      <p:ext uri="{BB962C8B-B14F-4D97-AF65-F5344CB8AC3E}">
        <p14:creationId xmlns:p14="http://schemas.microsoft.com/office/powerpoint/2010/main" val="261888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6004-B1BD-4AB0-A4E9-3C7F7305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Events: A Troubling Trend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2AF116-2A06-4FAB-A64A-B196CF3E9B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491" y="1183302"/>
          <a:ext cx="8335327" cy="42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48">
                  <a:extLst>
                    <a:ext uri="{9D8B030D-6E8A-4147-A177-3AD203B41FA5}">
                      <a16:colId xmlns:a16="http://schemas.microsoft.com/office/drawing/2014/main" val="2135873712"/>
                    </a:ext>
                  </a:extLst>
                </a:gridCol>
                <a:gridCol w="1102479">
                  <a:extLst>
                    <a:ext uri="{9D8B030D-6E8A-4147-A177-3AD203B41FA5}">
                      <a16:colId xmlns:a16="http://schemas.microsoft.com/office/drawing/2014/main" val="3082063085"/>
                    </a:ext>
                  </a:extLst>
                </a:gridCol>
                <a:gridCol w="2274590">
                  <a:extLst>
                    <a:ext uri="{9D8B030D-6E8A-4147-A177-3AD203B41FA5}">
                      <a16:colId xmlns:a16="http://schemas.microsoft.com/office/drawing/2014/main" val="3010570140"/>
                    </a:ext>
                  </a:extLst>
                </a:gridCol>
                <a:gridCol w="2193355">
                  <a:extLst>
                    <a:ext uri="{9D8B030D-6E8A-4147-A177-3AD203B41FA5}">
                      <a16:colId xmlns:a16="http://schemas.microsoft.com/office/drawing/2014/main" val="617786980"/>
                    </a:ext>
                  </a:extLst>
                </a:gridCol>
                <a:gridCol w="2193355">
                  <a:extLst>
                    <a:ext uri="{9D8B030D-6E8A-4147-A177-3AD203B41FA5}">
                      <a16:colId xmlns:a16="http://schemas.microsoft.com/office/drawing/2014/main" val="3789838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Cause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Insured Loss (1)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 millions)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658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Katrina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35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Maria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25,000-30,000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57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Irma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20,000-25,000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73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11 Events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Terrorism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596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Sandy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14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Harvey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16,000-19,000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10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1992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Andrew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9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1994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Northridge, CA earthquake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Earthquake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201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35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Wilma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9805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FB14B-2B3E-4396-9EB6-168A68CA3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(1) Dollars when occurred.</a:t>
            </a:r>
          </a:p>
          <a:p>
            <a:r>
              <a:rPr lang="en-US"/>
              <a:t>(2)  </a:t>
            </a:r>
            <a:r>
              <a:rPr lang="en-US" dirty="0"/>
              <a:t>Insurance Information Institute estimate based on data from catastrophe risk modelers, the Property Claims Services unit of Verisk Analytics, et al.</a:t>
            </a:r>
          </a:p>
          <a:p>
            <a:r>
              <a:rPr lang="en-US" dirty="0"/>
              <a:t> Source: Insurance Information Institute, catastrophe risk modelers, The Property Claim Services® (PCS®) unit of ISO®, a Verisk Analytics® company, et al.</a:t>
            </a:r>
          </a:p>
        </p:txBody>
      </p:sp>
    </p:spTree>
    <p:extLst>
      <p:ext uri="{BB962C8B-B14F-4D97-AF65-F5344CB8AC3E}">
        <p14:creationId xmlns:p14="http://schemas.microsoft.com/office/powerpoint/2010/main" val="13816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DE19D25-88C8-49B1-A6C9-955E758C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2" t="3581" r="9038" b="6399"/>
          <a:stretch/>
        </p:blipFill>
        <p:spPr bwMode="gray">
          <a:xfrm>
            <a:off x="2451101" y="1420589"/>
            <a:ext cx="6064250" cy="448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50B76-A658-4736-B84B-5DE65DD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Leading Throughout History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8243143-E7D4-4AC5-BF7B-E903FBDF3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6564" y="2609309"/>
            <a:ext cx="2103120" cy="2103120"/>
          </a:xfrm>
          <a:prstGeom prst="ellipse">
            <a:avLst/>
          </a:prstGeom>
          <a:ln w="57150" cap="rnd">
            <a:solidFill>
              <a:schemeClr val="bg1"/>
            </a:solidFill>
          </a:ln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989FA2-CADB-4EDD-98A2-64ACBEC33442}"/>
              </a:ext>
            </a:extLst>
          </p:cNvPr>
          <p:cNvCxnSpPr/>
          <p:nvPr/>
        </p:nvCxnSpPr>
        <p:spPr bwMode="gray">
          <a:xfrm>
            <a:off x="1007875" y="1462762"/>
            <a:ext cx="0" cy="4611467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4D8781-95A1-45AD-B75F-DA1B919A6AED}"/>
              </a:ext>
            </a:extLst>
          </p:cNvPr>
          <p:cNvSpPr/>
          <p:nvPr/>
        </p:nvSpPr>
        <p:spPr bwMode="gray">
          <a:xfrm>
            <a:off x="413518" y="51503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1648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F4ED89-24FE-4ADA-93D4-D9B67BBF5E80}"/>
              </a:ext>
            </a:extLst>
          </p:cNvPr>
          <p:cNvSpPr/>
          <p:nvPr/>
        </p:nvSpPr>
        <p:spPr bwMode="gray">
          <a:xfrm>
            <a:off x="413518" y="43222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1784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205D3DA-DB9B-4701-90EF-E8D32B316A61}"/>
              </a:ext>
            </a:extLst>
          </p:cNvPr>
          <p:cNvSpPr/>
          <p:nvPr/>
        </p:nvSpPr>
        <p:spPr bwMode="gray">
          <a:xfrm>
            <a:off x="413518" y="34941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1870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87A93C-A905-4518-9297-535BD877701F}"/>
              </a:ext>
            </a:extLst>
          </p:cNvPr>
          <p:cNvSpPr/>
          <p:nvPr/>
        </p:nvSpPr>
        <p:spPr bwMode="gray">
          <a:xfrm>
            <a:off x="413518" y="26660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9F8FC8-E1C1-459C-B01F-FD88EE261233}"/>
              </a:ext>
            </a:extLst>
          </p:cNvPr>
          <p:cNvSpPr/>
          <p:nvPr/>
        </p:nvSpPr>
        <p:spPr bwMode="gray">
          <a:xfrm>
            <a:off x="413518" y="18379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80E14F-7BD5-427C-9357-AEECB879B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349C44-76C2-4D73-8C72-093D3B08EB0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Edward Lloyd’s Coffee House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2B868C-1BD5-46FE-988B-14A46B273C3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Steam, Water, Mechanical Production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7C5ADD-7F13-46F9-8EBD-B19092525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413C4D-C2C8-4867-A1C4-243DFC7CA62E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Division of Labor, Electricity, Mass Production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20B11CF-65D9-48CF-A1DA-CB39045ECB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8724099-DFE6-4BCB-9D5A-F39BD8A4809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Electronics, IT, Automated Production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591712-65AE-4157-B512-F1B1EA146F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84A70D-5D62-4708-9BA5-3DD37A8E148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32059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200" dirty="0"/>
              <a:t>Case Study: Offshore Wind Power</a:t>
            </a:r>
          </a:p>
        </p:txBody>
      </p:sp>
    </p:spTree>
    <p:extLst>
      <p:ext uri="{BB962C8B-B14F-4D97-AF65-F5344CB8AC3E}">
        <p14:creationId xmlns:p14="http://schemas.microsoft.com/office/powerpoint/2010/main" val="18542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Growth of Wind Power Capacity in the U.S.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6657" y="1079464"/>
            <a:ext cx="1748641" cy="396947"/>
          </a:xfrm>
        </p:spPr>
        <p:txBody>
          <a:bodyPr/>
          <a:lstStyle/>
          <a:p>
            <a:r>
              <a:rPr lang="en-US" sz="2133" b="1" dirty="0">
                <a:solidFill>
                  <a:schemeClr val="tx1"/>
                </a:solidFill>
              </a:rPr>
              <a:t>Gigawatts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Energy.gov</a:t>
            </a:r>
            <a:endParaRPr lang="en-US" dirty="0"/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8" y="5656491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bg2"/>
                </a:solidFill>
              </a:rPr>
              <a:t>By 2050 total wind power capacity across 48 states will be 404.25 gigawatts, an increase of 180.15 gigawatts from 2030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418250" y="1393826"/>
          <a:ext cx="8301889" cy="418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62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4BDE-5793-45B4-8C3C-3A60789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Alternative Energies </a:t>
            </a:r>
            <a:r>
              <a:rPr lang="en-US"/>
              <a:t>is Falling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B5EA-54F1-447A-A13F-AD3F2E18B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1883664"/>
            <a:ext cx="2022130" cy="40416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2E9C7-C52F-4A77-8DAA-6CE168618C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AD600-ECEC-47B3-ADF8-6E3B08E3D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LOCO: Levelized cost of energy – cost of producing MWh of electricity, accounting for cost of development, construction and equipment, financing, feedstock, operation and </a:t>
            </a:r>
            <a:r>
              <a:rPr lang="en-US" dirty="0" err="1"/>
              <a:t>maintenatnce</a:t>
            </a:r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BloombergNEF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90203-9648-4004-AFF5-D0680D14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16" y="1183302"/>
            <a:ext cx="7153967" cy="50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41049" y="251353"/>
            <a:ext cx="8458200" cy="950976"/>
          </a:xfrm>
        </p:spPr>
        <p:txBody>
          <a:bodyPr/>
          <a:lstStyle/>
          <a:p>
            <a:br>
              <a:rPr lang="en-US" altLang="en-US" sz="3200" dirty="0">
                <a:ea typeface="ＭＳ Ｐゴシック" charset="-128"/>
                <a:cs typeface="MS PGothic" charset="-128"/>
              </a:rPr>
            </a:br>
            <a:r>
              <a:rPr lang="en-US" altLang="en-US" sz="3200" dirty="0">
                <a:ea typeface="ＭＳ Ｐゴシック" charset="-128"/>
                <a:cs typeface="MS PGothic" charset="-128"/>
              </a:rPr>
              <a:t>Offshore wind farms pros and cons</a:t>
            </a:r>
            <a:br>
              <a:rPr lang="en-US" altLang="en-US" sz="3200" dirty="0">
                <a:ea typeface="ＭＳ Ｐゴシック" charset="-128"/>
                <a:cs typeface="MS PGothic" charset="-128"/>
              </a:rPr>
            </a:br>
            <a:endParaRPr lang="en-US" alt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982493" y="6294780"/>
            <a:ext cx="7832323" cy="415019"/>
          </a:xfrm>
        </p:spPr>
        <p:txBody>
          <a:bodyPr/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  <a:hlinkClick r:id="rId3"/>
              </a:rPr>
              <a:t>American Geosciences Institute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75649-42DD-479D-B0EC-4E0927F89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14" y="1183303"/>
            <a:ext cx="4163439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EDFB7-7181-4FB4-BE63-4B9AE7563F10}"/>
              </a:ext>
            </a:extLst>
          </p:cNvPr>
          <p:cNvSpPr txBox="1"/>
          <p:nvPr/>
        </p:nvSpPr>
        <p:spPr>
          <a:xfrm>
            <a:off x="4696931" y="1212114"/>
            <a:ext cx="3900792" cy="2715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Offshore wind speeds are faster and steadier than on land 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Meet energy needs of high-density coastal areas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Renewable energy with no pollution 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Domestic energy source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Jobs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endParaRPr lang="en-US" dirty="0"/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76422-C08E-4094-9ADE-A08012EA447C}"/>
              </a:ext>
            </a:extLst>
          </p:cNvPr>
          <p:cNvSpPr txBox="1"/>
          <p:nvPr/>
        </p:nvSpPr>
        <p:spPr>
          <a:xfrm>
            <a:off x="4898655" y="927545"/>
            <a:ext cx="2363823" cy="415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/>
              <a:t>Pros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ED434-FCA2-4777-9002-0D5DE3493881}"/>
              </a:ext>
            </a:extLst>
          </p:cNvPr>
          <p:cNvSpPr txBox="1"/>
          <p:nvPr/>
        </p:nvSpPr>
        <p:spPr>
          <a:xfrm>
            <a:off x="4814172" y="3898303"/>
            <a:ext cx="1780163" cy="415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/>
              <a:t>Cons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23571-9A66-4CD3-B6AC-8ACFB4ABC26A}"/>
              </a:ext>
            </a:extLst>
          </p:cNvPr>
          <p:cNvSpPr txBox="1"/>
          <p:nvPr/>
        </p:nvSpPr>
        <p:spPr>
          <a:xfrm>
            <a:off x="4696931" y="4323107"/>
            <a:ext cx="3794807" cy="19941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Expensive and difficult to build </a:t>
            </a:r>
            <a:br>
              <a:rPr lang="en-US" dirty="0"/>
            </a:br>
            <a:r>
              <a:rPr lang="en-US" dirty="0"/>
              <a:t>and maintain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Effects on marine animals and </a:t>
            </a:r>
            <a:br>
              <a:rPr lang="en-US" dirty="0"/>
            </a:br>
            <a:r>
              <a:rPr lang="en-US" dirty="0"/>
              <a:t>birds are not fully understood</a:t>
            </a:r>
          </a:p>
          <a:p>
            <a:pPr marL="292601" indent="-29260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May be unpopular with residents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4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477197" y="232326"/>
            <a:ext cx="8458200" cy="950976"/>
          </a:xfrm>
        </p:spPr>
        <p:txBody>
          <a:bodyPr/>
          <a:lstStyle/>
          <a:p>
            <a:br>
              <a:rPr lang="en-US" altLang="en-US" sz="3200" dirty="0">
                <a:ea typeface="ＭＳ Ｐゴシック" charset="-128"/>
                <a:cs typeface="MS PGothic" charset="-128"/>
              </a:rPr>
            </a:br>
            <a:r>
              <a:rPr lang="en-US" altLang="en-US" sz="3200" dirty="0">
                <a:ea typeface="ＭＳ Ｐゴシック" charset="-128"/>
                <a:cs typeface="MS PGothic" charset="-128"/>
              </a:rPr>
              <a:t>Key risks faced by wind farms</a:t>
            </a:r>
            <a:br>
              <a:rPr lang="en-US" altLang="en-US" sz="3200" dirty="0">
                <a:ea typeface="ＭＳ Ｐゴシック" charset="-128"/>
                <a:cs typeface="MS PGothic" charset="-128"/>
              </a:rPr>
            </a:br>
            <a:endParaRPr lang="en-US" alt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982493" y="6294780"/>
            <a:ext cx="7832323" cy="415019"/>
          </a:xfrm>
        </p:spPr>
        <p:txBody>
          <a:bodyPr/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  <a:hlinkClick r:id="rId3"/>
              </a:rPr>
              <a:t>Willis Towers Watson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  <a:hlinkClick r:id="rId4"/>
              </a:rPr>
              <a:t>WindPower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  <a:hlinkClick r:id="rId5"/>
              </a:rPr>
              <a:t>JLT Group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14F81-FA18-48B5-B80B-216C54D5C3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00" y="1108244"/>
            <a:ext cx="3749405" cy="4505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CDCEE5-5659-457C-B8DD-20720204E575}"/>
              </a:ext>
            </a:extLst>
          </p:cNvPr>
          <p:cNvGraphicFramePr>
            <a:graphicFrameLocks noGrp="1"/>
          </p:cNvGraphicFramePr>
          <p:nvPr/>
        </p:nvGraphicFramePr>
        <p:xfrm>
          <a:off x="4330837" y="1108244"/>
          <a:ext cx="376540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701">
                  <a:extLst>
                    <a:ext uri="{9D8B030D-6E8A-4147-A177-3AD203B41FA5}">
                      <a16:colId xmlns:a16="http://schemas.microsoft.com/office/drawing/2014/main" val="1489342758"/>
                    </a:ext>
                  </a:extLst>
                </a:gridCol>
                <a:gridCol w="1882701">
                  <a:extLst>
                    <a:ext uri="{9D8B030D-6E8A-4147-A177-3AD203B41FA5}">
                      <a16:colId xmlns:a16="http://schemas.microsoft.com/office/drawing/2014/main" val="276981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6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Cargo in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16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 delay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Mechanical, cable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Property damage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6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Lightning strike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interruption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34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Terrorism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Political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0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‘Wind drought’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9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9942" y="2059757"/>
            <a:ext cx="7772400" cy="1035558"/>
          </a:xfrm>
        </p:spPr>
        <p:txBody>
          <a:bodyPr/>
          <a:lstStyle/>
          <a:p>
            <a:r>
              <a:rPr lang="en-US" dirty="0"/>
              <a:t>Cannabis and Insurance</a:t>
            </a:r>
          </a:p>
        </p:txBody>
      </p:sp>
    </p:spTree>
    <p:extLst>
      <p:ext uri="{BB962C8B-B14F-4D97-AF65-F5344CB8AC3E}">
        <p14:creationId xmlns:p14="http://schemas.microsoft.com/office/powerpoint/2010/main" val="20912518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300414" y="4751809"/>
            <a:ext cx="5319714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works.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8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07976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ker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6" y="1238252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4297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kern="0" dirty="0">
                <a:solidFill>
                  <a:schemeClr val="accent1"/>
                </a:solidFill>
              </a:rPr>
              <a:t>% Saying Yes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203206"/>
            <a:ext cx="715985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endParaRPr lang="en-US" sz="11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survey in years where no data appears.</a:t>
            </a:r>
          </a:p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Gallup Poll Social Series, http://news.gallup.com/file/poll/221027/171025Marijuana.pdf.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7" y="74297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defTabSz="114297"/>
            <a:br>
              <a:rPr lang="en-US" b="0" kern="0" dirty="0">
                <a:solidFill>
                  <a:srgbClr val="337DBE"/>
                </a:solidFill>
                <a:latin typeface="+mj-lt"/>
              </a:rPr>
            </a:br>
            <a:r>
              <a:rPr lang="en-US" b="0" kern="0" dirty="0">
                <a:solidFill>
                  <a:srgbClr val="337DBE"/>
                </a:solidFill>
                <a:latin typeface="+mj-lt"/>
              </a:rPr>
              <a:t>Support for Legalization Grows 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8" y="5656491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914377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“Do You Think the Use of Marijuana Should Be Made Legal, Or Not?”</a:t>
            </a:r>
          </a:p>
        </p:txBody>
      </p:sp>
    </p:spTree>
    <p:extLst>
      <p:ext uri="{BB962C8B-B14F-4D97-AF65-F5344CB8AC3E}">
        <p14:creationId xmlns:p14="http://schemas.microsoft.com/office/powerpoint/2010/main" val="1886724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07976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ker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6" y="1238252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4297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kern="0" dirty="0">
                <a:solidFill>
                  <a:schemeClr val="accent1"/>
                </a:solidFill>
              </a:rPr>
              <a:t>% Saying Yes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245525"/>
            <a:ext cx="7159851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endParaRPr lang="en-US" sz="11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Gallup Poll Social Series, </a:t>
            </a: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http://news.gallup.com/poll/221018/record-high-support-legalizing-marijuana.aspx</a:t>
            </a: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7" y="74297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defTabSz="114297"/>
            <a:br>
              <a:rPr lang="en-US" b="0" kern="0" dirty="0">
                <a:solidFill>
                  <a:srgbClr val="337DBE"/>
                </a:solidFill>
                <a:latin typeface="+mj-lt"/>
              </a:rPr>
            </a:br>
            <a:r>
              <a:rPr lang="en-US" b="0" kern="0" dirty="0">
                <a:solidFill>
                  <a:srgbClr val="337DBE"/>
                </a:solidFill>
                <a:latin typeface="+mj-lt"/>
              </a:rPr>
              <a:t>Support for Legalization Grows 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8" y="5656491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914377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“Do You Think the Use of Marijuana Should Be Made Legal, Or Not?”</a:t>
            </a:r>
          </a:p>
        </p:txBody>
      </p:sp>
    </p:spTree>
    <p:extLst>
      <p:ext uri="{BB962C8B-B14F-4D97-AF65-F5344CB8AC3E}">
        <p14:creationId xmlns:p14="http://schemas.microsoft.com/office/powerpoint/2010/main" val="15455526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While High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Science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Review of Literature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41" y="1"/>
            <a:ext cx="4257675" cy="630555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857249" y="6415088"/>
            <a:ext cx="5054024" cy="442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SOURCE: National Academy of Sciences, https://www.nap.edu/catalog/24625/the-health-effects-of-cannabis-and-cannabinoids-the-current-state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7" y="2561553"/>
            <a:ext cx="4002948" cy="3226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Conclusive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Improves the lot of adults in chronic pain.</a:t>
            </a:r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Substantial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Increases the risk of motor vehicle crashes.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133" dirty="0"/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72130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D4378ED-F523-E44E-A72A-A2D4A4FC1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Sewell, Poling, </a:t>
            </a:r>
            <a:r>
              <a:rPr lang="en-US" dirty="0" err="1"/>
              <a:t>Sofuoglu</a:t>
            </a:r>
            <a:r>
              <a:rPr lang="en-US" dirty="0"/>
              <a:t>, “The Effect of Cannabis Compared with Alcohol on Driving,” </a:t>
            </a:r>
            <a:r>
              <a:rPr lang="en-US" i="1" dirty="0">
                <a:latin typeface="Arial" panose="020B0604020202020204" pitchFamily="34" charset="0"/>
              </a:rPr>
              <a:t>American Journal on Addictions</a:t>
            </a:r>
            <a:r>
              <a:rPr lang="en-US" dirty="0"/>
              <a:t>, 2009.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E13C90D-5E9D-5543-9EB4-DAB082FD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72" y="433978"/>
            <a:ext cx="7680960" cy="713232"/>
          </a:xfrm>
        </p:spPr>
        <p:txBody>
          <a:bodyPr/>
          <a:lstStyle/>
          <a:p>
            <a:r>
              <a:rPr lang="en-US" dirty="0"/>
              <a:t>THC Levels not an Accurate Indication </a:t>
            </a:r>
            <a:br>
              <a:rPr lang="en-US" dirty="0"/>
            </a:br>
            <a:r>
              <a:rPr lang="en-US" dirty="0"/>
              <a:t>of Impairment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FCC5091-E678-5C4C-982B-6F297FFE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27" y="1965718"/>
            <a:ext cx="2343727" cy="8496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BAC and ‘feeling drunk’ rise and fall in lockstep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CD1D7-9A40-3F43-9890-C944F2935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4" y="1965718"/>
            <a:ext cx="4735348" cy="350953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6F852CA-F125-8442-8F24-F0EBB0C4B07B}"/>
              </a:ext>
            </a:extLst>
          </p:cNvPr>
          <p:cNvSpPr/>
          <p:nvPr/>
        </p:nvSpPr>
        <p:spPr>
          <a:xfrm rot="600000">
            <a:off x="2329835" y="2885260"/>
            <a:ext cx="1765642" cy="734198"/>
          </a:xfrm>
          <a:prstGeom prst="ellipse">
            <a:avLst/>
          </a:prstGeom>
          <a:noFill/>
          <a:ln>
            <a:solidFill>
              <a:srgbClr val="ED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5F910A-243A-A047-B042-0AB3677BB8D1}"/>
              </a:ext>
            </a:extLst>
          </p:cNvPr>
          <p:cNvCxnSpPr/>
          <p:nvPr/>
        </p:nvCxnSpPr>
        <p:spPr>
          <a:xfrm flipH="1">
            <a:off x="4329545" y="2359454"/>
            <a:ext cx="1080840" cy="659107"/>
          </a:xfrm>
          <a:prstGeom prst="straightConnector1">
            <a:avLst/>
          </a:prstGeom>
          <a:ln w="22225">
            <a:solidFill>
              <a:srgbClr val="ED2E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1998E717-60CE-664D-9AA4-BF2053A60116}"/>
              </a:ext>
            </a:extLst>
          </p:cNvPr>
          <p:cNvSpPr txBox="1">
            <a:spLocks/>
          </p:cNvSpPr>
          <p:nvPr/>
        </p:nvSpPr>
        <p:spPr bwMode="gray">
          <a:xfrm>
            <a:off x="5410387" y="3610849"/>
            <a:ext cx="2343727" cy="97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9456" indent="-219456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196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37DBE"/>
              </a:buClr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9546" indent="-164592" algn="l" defTabSz="685800" rtl="0" eaLnBrk="1" latinLnBrk="0" hangingPunct="1">
              <a:lnSpc>
                <a:spcPct val="90000"/>
              </a:lnSpc>
              <a:spcBef>
                <a:spcPts val="150"/>
              </a:spcBef>
              <a:buClr>
                <a:srgbClr val="337DBE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0996" indent="-130302" algn="l" defTabSz="685800" rtl="0" eaLnBrk="1" latinLnBrk="0" hangingPunct="1">
              <a:lnSpc>
                <a:spcPct val="90000"/>
              </a:lnSpc>
              <a:spcBef>
                <a:spcPts val="75"/>
              </a:spcBef>
              <a:buClr>
                <a:srgbClr val="337DBE"/>
              </a:buClr>
              <a:buFont typeface="Arial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THC levels in blood and ‘feeling high’ rise and fall at different rates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461AF7-2507-F04C-ABFF-FD0DFFC74C22}"/>
              </a:ext>
            </a:extLst>
          </p:cNvPr>
          <p:cNvCxnSpPr/>
          <p:nvPr/>
        </p:nvCxnSpPr>
        <p:spPr>
          <a:xfrm flipH="1">
            <a:off x="2944091" y="4387019"/>
            <a:ext cx="2411596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71D4CE-3C70-604F-BF86-0FBC1FC2E7C8}"/>
              </a:ext>
            </a:extLst>
          </p:cNvPr>
          <p:cNvCxnSpPr/>
          <p:nvPr/>
        </p:nvCxnSpPr>
        <p:spPr>
          <a:xfrm flipH="1" flipV="1">
            <a:off x="2745205" y="2515668"/>
            <a:ext cx="2596322" cy="166132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/>
          </p:cNvSpPr>
          <p:nvPr/>
        </p:nvSpPr>
        <p:spPr bwMode="auto">
          <a:xfrm>
            <a:off x="422191" y="559213"/>
            <a:ext cx="8407400" cy="8524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000" b="0" dirty="0">
                <a:solidFill>
                  <a:srgbClr val="337DBE"/>
                </a:solidFill>
                <a:latin typeface="+mj-lt"/>
                <a:ea typeface="+mj-ea"/>
                <a:cs typeface="+mj-cs"/>
              </a:rPr>
              <a:t>Weed Spreads Like Wildfire. Insurers Caught in the Middle</a:t>
            </a:r>
            <a:endParaRPr lang="en-US" altLang="en-US" sz="3000" b="0" dirty="0">
              <a:solidFill>
                <a:srgbClr val="337DB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 </a:t>
            </a:r>
          </a:p>
        </p:txBody>
      </p:sp>
      <p:sp>
        <p:nvSpPr>
          <p:cNvPr id="364" name="TextBox 13"/>
          <p:cNvSpPr txBox="1">
            <a:spLocks noChangeArrowheads="1"/>
          </p:cNvSpPr>
          <p:nvPr/>
        </p:nvSpPr>
        <p:spPr bwMode="auto">
          <a:xfrm>
            <a:off x="448819" y="1697722"/>
            <a:ext cx="7980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39665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Fully legal     </a:t>
            </a:r>
            <a:r>
              <a:rPr lang="en-US" altLang="en-US" sz="800" b="1" dirty="0">
                <a:solidFill>
                  <a:srgbClr val="559985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27770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and recreational use decriminalized     </a:t>
            </a:r>
            <a:r>
              <a:rPr lang="en-US" altLang="en-US" sz="800" b="1" dirty="0">
                <a:solidFill>
                  <a:srgbClr val="B6D2C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    </a:t>
            </a:r>
            <a:r>
              <a:rPr lang="en-US" altLang="en-US" sz="800" b="1" dirty="0">
                <a:solidFill>
                  <a:srgbClr val="E2F1EF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Recreational use decriminalized     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■ </a:t>
            </a:r>
            <a:r>
              <a:rPr lang="en-US" altLang="en-US" sz="800" dirty="0">
                <a:latin typeface="Verdana"/>
                <a:cs typeface="Verdana"/>
              </a:rPr>
              <a:t>Fully illegal</a:t>
            </a:r>
            <a:endParaRPr lang="en-US" altLang="en-US" sz="800" dirty="0">
              <a:solidFill>
                <a:srgbClr val="D9D9D9"/>
              </a:solidFill>
              <a:latin typeface="Verdana"/>
              <a:cs typeface="Verdana"/>
            </a:endParaRPr>
          </a:p>
        </p:txBody>
      </p:sp>
      <p:sp>
        <p:nvSpPr>
          <p:cNvPr id="365" name="Rectangle 14"/>
          <p:cNvSpPr>
            <a:spLocks noChangeArrowheads="1"/>
          </p:cNvSpPr>
          <p:nvPr/>
        </p:nvSpPr>
        <p:spPr bwMode="auto">
          <a:xfrm>
            <a:off x="441240" y="1460393"/>
            <a:ext cx="8229600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Current marijuana laws by state</a:t>
            </a:r>
          </a:p>
        </p:txBody>
      </p:sp>
      <p:sp>
        <p:nvSpPr>
          <p:cNvPr id="127" name="Text Placeholder 18"/>
          <p:cNvSpPr txBox="1">
            <a:spLocks/>
          </p:cNvSpPr>
          <p:nvPr/>
        </p:nvSpPr>
        <p:spPr bwMode="auto">
          <a:xfrm>
            <a:off x="958406" y="6057323"/>
            <a:ext cx="7694122" cy="6760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800" dirty="0">
                <a:latin typeface="+mn-lt"/>
                <a:cs typeface="Georgia"/>
              </a:rPr>
              <a:t>Sources: 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Map - National Journal</a:t>
            </a:r>
            <a:r>
              <a:rPr lang="en-US" sz="800" dirty="0">
                <a:solidFill>
                  <a:schemeClr val="dk1"/>
                </a:solidFill>
              </a:rPr>
              <a:t>; </a:t>
            </a:r>
            <a:r>
              <a:rPr lang="en-US" sz="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Ballotpedia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2019 </a:t>
            </a:r>
            <a:b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dirty="0">
                <a:latin typeface="+mn-lt"/>
                <a:cs typeface="Georgia"/>
              </a:rPr>
              <a:t>Collision Frequency – IIHS, </a:t>
            </a:r>
            <a:r>
              <a:rPr lang="en-US" sz="800" dirty="0">
                <a:latin typeface="+mn-lt"/>
              </a:rPr>
              <a:t>LEGAL POT: Crashes are up in states with retail sales, October 18, 2018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63086090-100F-4416-A78A-6E66F1682C19}"/>
              </a:ext>
            </a:extLst>
          </p:cNvPr>
          <p:cNvGraphicFramePr/>
          <p:nvPr/>
        </p:nvGraphicFramePr>
        <p:xfrm>
          <a:off x="7011410" y="1903699"/>
          <a:ext cx="2106255" cy="46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2" name="Google Shape;100;p14">
            <a:extLst>
              <a:ext uri="{FF2B5EF4-FFF2-40B4-BE49-F238E27FC236}">
                <a16:creationId xmlns:a16="http://schemas.microsoft.com/office/drawing/2014/main" id="{A24755D3-2291-4208-8716-B2841537C4F0}"/>
              </a:ext>
            </a:extLst>
          </p:cNvPr>
          <p:cNvGrpSpPr/>
          <p:nvPr/>
        </p:nvGrpSpPr>
        <p:grpSpPr>
          <a:xfrm>
            <a:off x="448819" y="2212949"/>
            <a:ext cx="5910262" cy="3613150"/>
            <a:chOff x="1411203" y="2216477"/>
            <a:chExt cx="5910262" cy="3613150"/>
          </a:xfrm>
        </p:grpSpPr>
        <p:grpSp>
          <p:nvGrpSpPr>
            <p:cNvPr id="123" name="Google Shape;101;p14">
              <a:extLst>
                <a:ext uri="{FF2B5EF4-FFF2-40B4-BE49-F238E27FC236}">
                  <a16:creationId xmlns:a16="http://schemas.microsoft.com/office/drawing/2014/main" id="{C518A5BB-CFF8-4B10-B4D4-4234CF407167}"/>
                </a:ext>
              </a:extLst>
            </p:cNvPr>
            <p:cNvGrpSpPr/>
            <p:nvPr/>
          </p:nvGrpSpPr>
          <p:grpSpPr>
            <a:xfrm>
              <a:off x="1411203" y="2216477"/>
              <a:ext cx="5799138" cy="3532187"/>
              <a:chOff x="1749425" y="1354138"/>
              <a:chExt cx="5799138" cy="3532187"/>
            </a:xfrm>
          </p:grpSpPr>
          <p:sp>
            <p:nvSpPr>
              <p:cNvPr id="162" name="Google Shape;102;p14">
                <a:extLst>
                  <a:ext uri="{FF2B5EF4-FFF2-40B4-BE49-F238E27FC236}">
                    <a16:creationId xmlns:a16="http://schemas.microsoft.com/office/drawing/2014/main" id="{C5A77F02-54C1-4978-A858-62D0DFD90E6D}"/>
                  </a:ext>
                </a:extLst>
              </p:cNvPr>
              <p:cNvSpPr/>
              <p:nvPr/>
            </p:nvSpPr>
            <p:spPr>
              <a:xfrm>
                <a:off x="1889125" y="3867150"/>
                <a:ext cx="87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56" extrusionOk="0">
                    <a:moveTo>
                      <a:pt x="443" y="324"/>
                    </a:moveTo>
                    <a:lnTo>
                      <a:pt x="445" y="323"/>
                    </a:lnTo>
                    <a:lnTo>
                      <a:pt x="449" y="318"/>
                    </a:lnTo>
                    <a:lnTo>
                      <a:pt x="450" y="311"/>
                    </a:lnTo>
                    <a:lnTo>
                      <a:pt x="444" y="303"/>
                    </a:lnTo>
                    <a:lnTo>
                      <a:pt x="436" y="297"/>
                    </a:lnTo>
                    <a:lnTo>
                      <a:pt x="430" y="294"/>
                    </a:lnTo>
                    <a:lnTo>
                      <a:pt x="427" y="293"/>
                    </a:lnTo>
                    <a:lnTo>
                      <a:pt x="422" y="290"/>
                    </a:lnTo>
                    <a:lnTo>
                      <a:pt x="417" y="285"/>
                    </a:lnTo>
                    <a:lnTo>
                      <a:pt x="407" y="278"/>
                    </a:lnTo>
                    <a:lnTo>
                      <a:pt x="401" y="270"/>
                    </a:lnTo>
                    <a:lnTo>
                      <a:pt x="396" y="263"/>
                    </a:lnTo>
                    <a:lnTo>
                      <a:pt x="394" y="259"/>
                    </a:lnTo>
                    <a:lnTo>
                      <a:pt x="389" y="255"/>
                    </a:lnTo>
                    <a:lnTo>
                      <a:pt x="383" y="250"/>
                    </a:lnTo>
                    <a:lnTo>
                      <a:pt x="376" y="245"/>
                    </a:lnTo>
                    <a:lnTo>
                      <a:pt x="369" y="242"/>
                    </a:lnTo>
                    <a:lnTo>
                      <a:pt x="364" y="239"/>
                    </a:lnTo>
                    <a:lnTo>
                      <a:pt x="359" y="237"/>
                    </a:lnTo>
                    <a:lnTo>
                      <a:pt x="356" y="237"/>
                    </a:lnTo>
                    <a:lnTo>
                      <a:pt x="352" y="241"/>
                    </a:lnTo>
                    <a:lnTo>
                      <a:pt x="346" y="247"/>
                    </a:lnTo>
                    <a:lnTo>
                      <a:pt x="341" y="252"/>
                    </a:lnTo>
                    <a:lnTo>
                      <a:pt x="335" y="255"/>
                    </a:lnTo>
                    <a:lnTo>
                      <a:pt x="329" y="251"/>
                    </a:lnTo>
                    <a:lnTo>
                      <a:pt x="323" y="244"/>
                    </a:lnTo>
                    <a:lnTo>
                      <a:pt x="318" y="239"/>
                    </a:lnTo>
                    <a:lnTo>
                      <a:pt x="312" y="236"/>
                    </a:lnTo>
                    <a:lnTo>
                      <a:pt x="306" y="237"/>
                    </a:lnTo>
                    <a:lnTo>
                      <a:pt x="299" y="240"/>
                    </a:lnTo>
                    <a:lnTo>
                      <a:pt x="293" y="240"/>
                    </a:lnTo>
                    <a:lnTo>
                      <a:pt x="290" y="236"/>
                    </a:lnTo>
                    <a:lnTo>
                      <a:pt x="285" y="218"/>
                    </a:lnTo>
                    <a:lnTo>
                      <a:pt x="277" y="182"/>
                    </a:lnTo>
                    <a:lnTo>
                      <a:pt x="269" y="144"/>
                    </a:lnTo>
                    <a:lnTo>
                      <a:pt x="263" y="118"/>
                    </a:lnTo>
                    <a:lnTo>
                      <a:pt x="258" y="93"/>
                    </a:lnTo>
                    <a:lnTo>
                      <a:pt x="251" y="61"/>
                    </a:lnTo>
                    <a:lnTo>
                      <a:pt x="244" y="34"/>
                    </a:lnTo>
                    <a:lnTo>
                      <a:pt x="242" y="22"/>
                    </a:lnTo>
                    <a:lnTo>
                      <a:pt x="240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29" y="21"/>
                    </a:lnTo>
                    <a:lnTo>
                      <a:pt x="225" y="19"/>
                    </a:lnTo>
                    <a:lnTo>
                      <a:pt x="222" y="17"/>
                    </a:lnTo>
                    <a:lnTo>
                      <a:pt x="219" y="17"/>
                    </a:lnTo>
                    <a:lnTo>
                      <a:pt x="213" y="17"/>
                    </a:lnTo>
                    <a:lnTo>
                      <a:pt x="209" y="17"/>
                    </a:lnTo>
                    <a:lnTo>
                      <a:pt x="205" y="17"/>
                    </a:lnTo>
                    <a:lnTo>
                      <a:pt x="200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3" y="17"/>
                    </a:lnTo>
                    <a:lnTo>
                      <a:pt x="178" y="16"/>
                    </a:lnTo>
                    <a:lnTo>
                      <a:pt x="174" y="15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2" y="13"/>
                    </a:lnTo>
                    <a:lnTo>
                      <a:pt x="149" y="11"/>
                    </a:lnTo>
                    <a:lnTo>
                      <a:pt x="144" y="7"/>
                    </a:lnTo>
                    <a:lnTo>
                      <a:pt x="139" y="5"/>
                    </a:lnTo>
                    <a:lnTo>
                      <a:pt x="139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1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08" y="4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7"/>
                    </a:lnTo>
                    <a:lnTo>
                      <a:pt x="88" y="9"/>
                    </a:lnTo>
                    <a:lnTo>
                      <a:pt x="83" y="12"/>
                    </a:lnTo>
                    <a:lnTo>
                      <a:pt x="78" y="14"/>
                    </a:lnTo>
                    <a:lnTo>
                      <a:pt x="73" y="15"/>
                    </a:lnTo>
                    <a:lnTo>
                      <a:pt x="68" y="15"/>
                    </a:lnTo>
                    <a:lnTo>
                      <a:pt x="64" y="14"/>
                    </a:lnTo>
                    <a:lnTo>
                      <a:pt x="61" y="16"/>
                    </a:lnTo>
                    <a:lnTo>
                      <a:pt x="60" y="23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5" y="45"/>
                    </a:lnTo>
                    <a:lnTo>
                      <a:pt x="49" y="47"/>
                    </a:lnTo>
                    <a:lnTo>
                      <a:pt x="42" y="47"/>
                    </a:lnTo>
                    <a:lnTo>
                      <a:pt x="38" y="49"/>
                    </a:lnTo>
                    <a:lnTo>
                      <a:pt x="34" y="50"/>
                    </a:lnTo>
                    <a:lnTo>
                      <a:pt x="31" y="52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61"/>
                    </a:lnTo>
                    <a:lnTo>
                      <a:pt x="32" y="65"/>
                    </a:lnTo>
                    <a:lnTo>
                      <a:pt x="36" y="68"/>
                    </a:lnTo>
                    <a:lnTo>
                      <a:pt x="41" y="73"/>
                    </a:lnTo>
                    <a:lnTo>
                      <a:pt x="46" y="78"/>
                    </a:lnTo>
                    <a:lnTo>
                      <a:pt x="48" y="85"/>
                    </a:lnTo>
                    <a:lnTo>
                      <a:pt x="50" y="91"/>
                    </a:lnTo>
                    <a:lnTo>
                      <a:pt x="55" y="92"/>
                    </a:lnTo>
                    <a:lnTo>
                      <a:pt x="58" y="93"/>
                    </a:lnTo>
                    <a:lnTo>
                      <a:pt x="61" y="97"/>
                    </a:lnTo>
                    <a:lnTo>
                      <a:pt x="63" y="103"/>
                    </a:lnTo>
                    <a:lnTo>
                      <a:pt x="64" y="110"/>
                    </a:lnTo>
                    <a:lnTo>
                      <a:pt x="64" y="113"/>
                    </a:lnTo>
                    <a:lnTo>
                      <a:pt x="61" y="115"/>
                    </a:lnTo>
                    <a:lnTo>
                      <a:pt x="57" y="114"/>
                    </a:lnTo>
                    <a:lnTo>
                      <a:pt x="54" y="112"/>
                    </a:lnTo>
                    <a:lnTo>
                      <a:pt x="50" y="110"/>
                    </a:lnTo>
                    <a:lnTo>
                      <a:pt x="48" y="106"/>
                    </a:lnTo>
                    <a:lnTo>
                      <a:pt x="46" y="103"/>
                    </a:lnTo>
                    <a:lnTo>
                      <a:pt x="45" y="100"/>
                    </a:lnTo>
                    <a:lnTo>
                      <a:pt x="42" y="99"/>
                    </a:lnTo>
                    <a:lnTo>
                      <a:pt x="38" y="100"/>
                    </a:lnTo>
                    <a:lnTo>
                      <a:pt x="31" y="103"/>
                    </a:lnTo>
                    <a:lnTo>
                      <a:pt x="25" y="105"/>
                    </a:lnTo>
                    <a:lnTo>
                      <a:pt x="18" y="107"/>
                    </a:lnTo>
                    <a:lnTo>
                      <a:pt x="11" y="110"/>
                    </a:lnTo>
                    <a:lnTo>
                      <a:pt x="5" y="111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19"/>
                    </a:lnTo>
                    <a:lnTo>
                      <a:pt x="5" y="121"/>
                    </a:lnTo>
                    <a:lnTo>
                      <a:pt x="10" y="123"/>
                    </a:lnTo>
                    <a:lnTo>
                      <a:pt x="15" y="126"/>
                    </a:lnTo>
                    <a:lnTo>
                      <a:pt x="15" y="129"/>
                    </a:lnTo>
                    <a:lnTo>
                      <a:pt x="12" y="134"/>
                    </a:lnTo>
                    <a:lnTo>
                      <a:pt x="12" y="137"/>
                    </a:lnTo>
                    <a:lnTo>
                      <a:pt x="13" y="141"/>
                    </a:lnTo>
                    <a:lnTo>
                      <a:pt x="16" y="146"/>
                    </a:lnTo>
                    <a:lnTo>
                      <a:pt x="17" y="151"/>
                    </a:lnTo>
                    <a:lnTo>
                      <a:pt x="18" y="154"/>
                    </a:lnTo>
                    <a:lnTo>
                      <a:pt x="20" y="156"/>
                    </a:lnTo>
                    <a:lnTo>
                      <a:pt x="24" y="153"/>
                    </a:lnTo>
                    <a:lnTo>
                      <a:pt x="28" y="151"/>
                    </a:lnTo>
                    <a:lnTo>
                      <a:pt x="33" y="150"/>
                    </a:lnTo>
                    <a:lnTo>
                      <a:pt x="36" y="149"/>
                    </a:lnTo>
                    <a:lnTo>
                      <a:pt x="41" y="150"/>
                    </a:lnTo>
                    <a:lnTo>
                      <a:pt x="47" y="151"/>
                    </a:lnTo>
                    <a:lnTo>
                      <a:pt x="53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65" y="152"/>
                    </a:lnTo>
                    <a:lnTo>
                      <a:pt x="64" y="156"/>
                    </a:lnTo>
                    <a:lnTo>
                      <a:pt x="63" y="160"/>
                    </a:lnTo>
                    <a:lnTo>
                      <a:pt x="64" y="164"/>
                    </a:lnTo>
                    <a:lnTo>
                      <a:pt x="66" y="167"/>
                    </a:lnTo>
                    <a:lnTo>
                      <a:pt x="65" y="172"/>
                    </a:lnTo>
                    <a:lnTo>
                      <a:pt x="63" y="175"/>
                    </a:lnTo>
                    <a:lnTo>
                      <a:pt x="60" y="176"/>
                    </a:lnTo>
                    <a:lnTo>
                      <a:pt x="55" y="175"/>
                    </a:lnTo>
                    <a:lnTo>
                      <a:pt x="50" y="174"/>
                    </a:lnTo>
                    <a:lnTo>
                      <a:pt x="46" y="173"/>
                    </a:lnTo>
                    <a:lnTo>
                      <a:pt x="45" y="176"/>
                    </a:lnTo>
                    <a:lnTo>
                      <a:pt x="42" y="180"/>
                    </a:lnTo>
                    <a:lnTo>
                      <a:pt x="39" y="181"/>
                    </a:lnTo>
                    <a:lnTo>
                      <a:pt x="34" y="180"/>
                    </a:lnTo>
                    <a:lnTo>
                      <a:pt x="32" y="179"/>
                    </a:lnTo>
                    <a:lnTo>
                      <a:pt x="31" y="178"/>
                    </a:lnTo>
                    <a:lnTo>
                      <a:pt x="28" y="179"/>
                    </a:lnTo>
                    <a:lnTo>
                      <a:pt x="24" y="181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2" y="190"/>
                    </a:lnTo>
                    <a:lnTo>
                      <a:pt x="16" y="195"/>
                    </a:lnTo>
                    <a:lnTo>
                      <a:pt x="9" y="199"/>
                    </a:lnTo>
                    <a:lnTo>
                      <a:pt x="7" y="202"/>
                    </a:lnTo>
                    <a:lnTo>
                      <a:pt x="7" y="204"/>
                    </a:lnTo>
                    <a:lnTo>
                      <a:pt x="5" y="207"/>
                    </a:lnTo>
                    <a:lnTo>
                      <a:pt x="4" y="212"/>
                    </a:lnTo>
                    <a:lnTo>
                      <a:pt x="4" y="217"/>
                    </a:lnTo>
                    <a:lnTo>
                      <a:pt x="5" y="222"/>
                    </a:lnTo>
                    <a:lnTo>
                      <a:pt x="8" y="226"/>
                    </a:lnTo>
                    <a:lnTo>
                      <a:pt x="10" y="229"/>
                    </a:lnTo>
                    <a:lnTo>
                      <a:pt x="11" y="234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5" y="250"/>
                    </a:lnTo>
                    <a:lnTo>
                      <a:pt x="15" y="251"/>
                    </a:lnTo>
                    <a:lnTo>
                      <a:pt x="16" y="255"/>
                    </a:lnTo>
                    <a:lnTo>
                      <a:pt x="18" y="257"/>
                    </a:lnTo>
                    <a:lnTo>
                      <a:pt x="22" y="259"/>
                    </a:lnTo>
                    <a:lnTo>
                      <a:pt x="28" y="260"/>
                    </a:lnTo>
                    <a:lnTo>
                      <a:pt x="35" y="260"/>
                    </a:lnTo>
                    <a:lnTo>
                      <a:pt x="41" y="260"/>
                    </a:lnTo>
                    <a:lnTo>
                      <a:pt x="43" y="260"/>
                    </a:lnTo>
                    <a:lnTo>
                      <a:pt x="43" y="264"/>
                    </a:lnTo>
                    <a:lnTo>
                      <a:pt x="42" y="272"/>
                    </a:lnTo>
                    <a:lnTo>
                      <a:pt x="43" y="280"/>
                    </a:lnTo>
                    <a:lnTo>
                      <a:pt x="45" y="287"/>
                    </a:lnTo>
                    <a:lnTo>
                      <a:pt x="49" y="288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6"/>
                    </a:lnTo>
                    <a:lnTo>
                      <a:pt x="69" y="290"/>
                    </a:lnTo>
                    <a:lnTo>
                      <a:pt x="73" y="294"/>
                    </a:lnTo>
                    <a:lnTo>
                      <a:pt x="78" y="298"/>
                    </a:lnTo>
                    <a:lnTo>
                      <a:pt x="79" y="300"/>
                    </a:lnTo>
                    <a:lnTo>
                      <a:pt x="79" y="297"/>
                    </a:lnTo>
                    <a:lnTo>
                      <a:pt x="80" y="294"/>
                    </a:lnTo>
                    <a:lnTo>
                      <a:pt x="83" y="290"/>
                    </a:lnTo>
                    <a:lnTo>
                      <a:pt x="86" y="290"/>
                    </a:lnTo>
                    <a:lnTo>
                      <a:pt x="92" y="290"/>
                    </a:lnTo>
                    <a:lnTo>
                      <a:pt x="96" y="289"/>
                    </a:lnTo>
                    <a:lnTo>
                      <a:pt x="100" y="289"/>
                    </a:lnTo>
                    <a:lnTo>
                      <a:pt x="100" y="292"/>
                    </a:lnTo>
                    <a:lnTo>
                      <a:pt x="98" y="297"/>
                    </a:lnTo>
                    <a:lnTo>
                      <a:pt x="96" y="305"/>
                    </a:lnTo>
                    <a:lnTo>
                      <a:pt x="94" y="315"/>
                    </a:lnTo>
                    <a:lnTo>
                      <a:pt x="89" y="323"/>
                    </a:lnTo>
                    <a:lnTo>
                      <a:pt x="84" y="330"/>
                    </a:lnTo>
                    <a:lnTo>
                      <a:pt x="80" y="335"/>
                    </a:lnTo>
                    <a:lnTo>
                      <a:pt x="78" y="340"/>
                    </a:lnTo>
                    <a:lnTo>
                      <a:pt x="75" y="342"/>
                    </a:lnTo>
                    <a:lnTo>
                      <a:pt x="70" y="342"/>
                    </a:lnTo>
                    <a:lnTo>
                      <a:pt x="64" y="342"/>
                    </a:lnTo>
                    <a:lnTo>
                      <a:pt x="58" y="345"/>
                    </a:lnTo>
                    <a:lnTo>
                      <a:pt x="55" y="347"/>
                    </a:lnTo>
                    <a:lnTo>
                      <a:pt x="55" y="350"/>
                    </a:lnTo>
                    <a:lnTo>
                      <a:pt x="57" y="354"/>
                    </a:lnTo>
                    <a:lnTo>
                      <a:pt x="61" y="356"/>
                    </a:lnTo>
                    <a:lnTo>
                      <a:pt x="64" y="356"/>
                    </a:lnTo>
                    <a:lnTo>
                      <a:pt x="68" y="355"/>
                    </a:lnTo>
                    <a:lnTo>
                      <a:pt x="72" y="353"/>
                    </a:lnTo>
                    <a:lnTo>
                      <a:pt x="77" y="349"/>
                    </a:lnTo>
                    <a:lnTo>
                      <a:pt x="84" y="347"/>
                    </a:lnTo>
                    <a:lnTo>
                      <a:pt x="89" y="343"/>
                    </a:lnTo>
                    <a:lnTo>
                      <a:pt x="94" y="339"/>
                    </a:lnTo>
                    <a:lnTo>
                      <a:pt x="98" y="335"/>
                    </a:lnTo>
                    <a:lnTo>
                      <a:pt x="101" y="333"/>
                    </a:lnTo>
                    <a:lnTo>
                      <a:pt x="106" y="333"/>
                    </a:lnTo>
                    <a:lnTo>
                      <a:pt x="109" y="334"/>
                    </a:lnTo>
                    <a:lnTo>
                      <a:pt x="113" y="333"/>
                    </a:lnTo>
                    <a:lnTo>
                      <a:pt x="115" y="330"/>
                    </a:lnTo>
                    <a:lnTo>
                      <a:pt x="116" y="325"/>
                    </a:lnTo>
                    <a:lnTo>
                      <a:pt x="117" y="320"/>
                    </a:lnTo>
                    <a:lnTo>
                      <a:pt x="118" y="318"/>
                    </a:lnTo>
                    <a:lnTo>
                      <a:pt x="121" y="316"/>
                    </a:lnTo>
                    <a:lnTo>
                      <a:pt x="125" y="312"/>
                    </a:lnTo>
                    <a:lnTo>
                      <a:pt x="131" y="309"/>
                    </a:lnTo>
                    <a:lnTo>
                      <a:pt x="136" y="307"/>
                    </a:lnTo>
                    <a:lnTo>
                      <a:pt x="138" y="305"/>
                    </a:lnTo>
                    <a:lnTo>
                      <a:pt x="138" y="304"/>
                    </a:lnTo>
                    <a:lnTo>
                      <a:pt x="137" y="302"/>
                    </a:lnTo>
                    <a:lnTo>
                      <a:pt x="138" y="300"/>
                    </a:lnTo>
                    <a:lnTo>
                      <a:pt x="141" y="297"/>
                    </a:lnTo>
                    <a:lnTo>
                      <a:pt x="145" y="296"/>
                    </a:lnTo>
                    <a:lnTo>
                      <a:pt x="148" y="294"/>
                    </a:lnTo>
                    <a:lnTo>
                      <a:pt x="149" y="290"/>
                    </a:lnTo>
                    <a:lnTo>
                      <a:pt x="148" y="287"/>
                    </a:lnTo>
                    <a:lnTo>
                      <a:pt x="146" y="283"/>
                    </a:lnTo>
                    <a:lnTo>
                      <a:pt x="142" y="281"/>
                    </a:lnTo>
                    <a:lnTo>
                      <a:pt x="142" y="278"/>
                    </a:lnTo>
                    <a:lnTo>
                      <a:pt x="144" y="274"/>
                    </a:lnTo>
                    <a:lnTo>
                      <a:pt x="146" y="271"/>
                    </a:lnTo>
                    <a:lnTo>
                      <a:pt x="148" y="269"/>
                    </a:lnTo>
                    <a:lnTo>
                      <a:pt x="151" y="265"/>
                    </a:lnTo>
                    <a:lnTo>
                      <a:pt x="154" y="258"/>
                    </a:lnTo>
                    <a:lnTo>
                      <a:pt x="159" y="249"/>
                    </a:lnTo>
                    <a:lnTo>
                      <a:pt x="164" y="241"/>
                    </a:lnTo>
                    <a:lnTo>
                      <a:pt x="169" y="235"/>
                    </a:lnTo>
                    <a:lnTo>
                      <a:pt x="175" y="234"/>
                    </a:lnTo>
                    <a:lnTo>
                      <a:pt x="177" y="236"/>
                    </a:lnTo>
                    <a:lnTo>
                      <a:pt x="176" y="240"/>
                    </a:lnTo>
                    <a:lnTo>
                      <a:pt x="174" y="243"/>
                    </a:lnTo>
                    <a:lnTo>
                      <a:pt x="170" y="248"/>
                    </a:lnTo>
                    <a:lnTo>
                      <a:pt x="168" y="254"/>
                    </a:lnTo>
                    <a:lnTo>
                      <a:pt x="167" y="260"/>
                    </a:lnTo>
                    <a:lnTo>
                      <a:pt x="166" y="267"/>
                    </a:lnTo>
                    <a:lnTo>
                      <a:pt x="164" y="270"/>
                    </a:lnTo>
                    <a:lnTo>
                      <a:pt x="163" y="272"/>
                    </a:lnTo>
                    <a:lnTo>
                      <a:pt x="163" y="277"/>
                    </a:lnTo>
                    <a:lnTo>
                      <a:pt x="164" y="280"/>
                    </a:lnTo>
                    <a:lnTo>
                      <a:pt x="168" y="280"/>
                    </a:lnTo>
                    <a:lnTo>
                      <a:pt x="172" y="277"/>
                    </a:lnTo>
                    <a:lnTo>
                      <a:pt x="178" y="273"/>
                    </a:lnTo>
                    <a:lnTo>
                      <a:pt x="183" y="270"/>
                    </a:lnTo>
                    <a:lnTo>
                      <a:pt x="186" y="266"/>
                    </a:lnTo>
                    <a:lnTo>
                      <a:pt x="189" y="264"/>
                    </a:lnTo>
                    <a:lnTo>
                      <a:pt x="189" y="263"/>
                    </a:lnTo>
                    <a:lnTo>
                      <a:pt x="191" y="260"/>
                    </a:lnTo>
                    <a:lnTo>
                      <a:pt x="194" y="260"/>
                    </a:lnTo>
                    <a:lnTo>
                      <a:pt x="199" y="259"/>
                    </a:lnTo>
                    <a:lnTo>
                      <a:pt x="204" y="255"/>
                    </a:lnTo>
                    <a:lnTo>
                      <a:pt x="206" y="251"/>
                    </a:lnTo>
                    <a:lnTo>
                      <a:pt x="207" y="250"/>
                    </a:lnTo>
                    <a:lnTo>
                      <a:pt x="206" y="249"/>
                    </a:lnTo>
                    <a:lnTo>
                      <a:pt x="204" y="245"/>
                    </a:lnTo>
                    <a:lnTo>
                      <a:pt x="204" y="242"/>
                    </a:lnTo>
                    <a:lnTo>
                      <a:pt x="207" y="239"/>
                    </a:lnTo>
                    <a:lnTo>
                      <a:pt x="213" y="237"/>
                    </a:lnTo>
                    <a:lnTo>
                      <a:pt x="219" y="237"/>
                    </a:lnTo>
                    <a:lnTo>
                      <a:pt x="223" y="239"/>
                    </a:lnTo>
                    <a:lnTo>
                      <a:pt x="227" y="240"/>
                    </a:lnTo>
                    <a:lnTo>
                      <a:pt x="230" y="242"/>
                    </a:lnTo>
                    <a:lnTo>
                      <a:pt x="235" y="243"/>
                    </a:lnTo>
                    <a:lnTo>
                      <a:pt x="242" y="245"/>
                    </a:lnTo>
                    <a:lnTo>
                      <a:pt x="250" y="248"/>
                    </a:lnTo>
                    <a:lnTo>
                      <a:pt x="257" y="249"/>
                    </a:lnTo>
                    <a:lnTo>
                      <a:pt x="260" y="249"/>
                    </a:lnTo>
                    <a:lnTo>
                      <a:pt x="262" y="248"/>
                    </a:lnTo>
                    <a:lnTo>
                      <a:pt x="266" y="248"/>
                    </a:lnTo>
                    <a:lnTo>
                      <a:pt x="270" y="248"/>
                    </a:lnTo>
                    <a:lnTo>
                      <a:pt x="275" y="249"/>
                    </a:lnTo>
                    <a:lnTo>
                      <a:pt x="280" y="250"/>
                    </a:lnTo>
                    <a:lnTo>
                      <a:pt x="288" y="250"/>
                    </a:lnTo>
                    <a:lnTo>
                      <a:pt x="296" y="250"/>
                    </a:lnTo>
                    <a:lnTo>
                      <a:pt x="301" y="250"/>
                    </a:lnTo>
                    <a:lnTo>
                      <a:pt x="306" y="251"/>
                    </a:lnTo>
                    <a:lnTo>
                      <a:pt x="311" y="255"/>
                    </a:lnTo>
                    <a:lnTo>
                      <a:pt x="316" y="258"/>
                    </a:lnTo>
                    <a:lnTo>
                      <a:pt x="322" y="259"/>
                    </a:lnTo>
                    <a:lnTo>
                      <a:pt x="327" y="260"/>
                    </a:lnTo>
                    <a:lnTo>
                      <a:pt x="328" y="260"/>
                    </a:lnTo>
                    <a:lnTo>
                      <a:pt x="329" y="262"/>
                    </a:lnTo>
                    <a:lnTo>
                      <a:pt x="330" y="263"/>
                    </a:lnTo>
                    <a:lnTo>
                      <a:pt x="334" y="266"/>
                    </a:lnTo>
                    <a:lnTo>
                      <a:pt x="338" y="269"/>
                    </a:lnTo>
                    <a:lnTo>
                      <a:pt x="344" y="270"/>
                    </a:lnTo>
                    <a:lnTo>
                      <a:pt x="349" y="271"/>
                    </a:lnTo>
                    <a:lnTo>
                      <a:pt x="352" y="271"/>
                    </a:lnTo>
                    <a:lnTo>
                      <a:pt x="354" y="269"/>
                    </a:lnTo>
                    <a:lnTo>
                      <a:pt x="356" y="265"/>
                    </a:lnTo>
                    <a:lnTo>
                      <a:pt x="357" y="262"/>
                    </a:lnTo>
                    <a:lnTo>
                      <a:pt x="359" y="262"/>
                    </a:lnTo>
                    <a:lnTo>
                      <a:pt x="365" y="263"/>
                    </a:lnTo>
                    <a:lnTo>
                      <a:pt x="372" y="265"/>
                    </a:lnTo>
                    <a:lnTo>
                      <a:pt x="377" y="266"/>
                    </a:lnTo>
                    <a:lnTo>
                      <a:pt x="383" y="269"/>
                    </a:lnTo>
                    <a:lnTo>
                      <a:pt x="388" y="273"/>
                    </a:lnTo>
                    <a:lnTo>
                      <a:pt x="392" y="279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7"/>
                    </a:lnTo>
                    <a:lnTo>
                      <a:pt x="412" y="297"/>
                    </a:lnTo>
                    <a:lnTo>
                      <a:pt x="418" y="303"/>
                    </a:lnTo>
                    <a:lnTo>
                      <a:pt x="419" y="303"/>
                    </a:lnTo>
                    <a:lnTo>
                      <a:pt x="421" y="303"/>
                    </a:lnTo>
                    <a:lnTo>
                      <a:pt x="424" y="304"/>
                    </a:lnTo>
                    <a:lnTo>
                      <a:pt x="427" y="307"/>
                    </a:lnTo>
                    <a:lnTo>
                      <a:pt x="432" y="311"/>
                    </a:lnTo>
                    <a:lnTo>
                      <a:pt x="437" y="317"/>
                    </a:lnTo>
                    <a:lnTo>
                      <a:pt x="441" y="321"/>
                    </a:lnTo>
                    <a:lnTo>
                      <a:pt x="443" y="324"/>
                    </a:lnTo>
                    <a:close/>
                  </a:path>
                </a:pathLst>
              </a:cu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3" name="Google Shape;103;p14">
                <a:extLst>
                  <a:ext uri="{FF2B5EF4-FFF2-40B4-BE49-F238E27FC236}">
                    <a16:creationId xmlns:a16="http://schemas.microsoft.com/office/drawing/2014/main" id="{08E000F3-B3B3-498B-9EF3-D5064418EAF3}"/>
                  </a:ext>
                </a:extLst>
              </p:cNvPr>
              <p:cNvSpPr/>
              <p:nvPr/>
            </p:nvSpPr>
            <p:spPr>
              <a:xfrm>
                <a:off x="2030412" y="1354138"/>
                <a:ext cx="738188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17" extrusionOk="0">
                    <a:moveTo>
                      <a:pt x="26" y="112"/>
                    </a:moveTo>
                    <a:lnTo>
                      <a:pt x="17" y="255"/>
                    </a:lnTo>
                    <a:lnTo>
                      <a:pt x="34" y="255"/>
                    </a:lnTo>
                    <a:lnTo>
                      <a:pt x="24" y="285"/>
                    </a:lnTo>
                    <a:lnTo>
                      <a:pt x="11" y="268"/>
                    </a:lnTo>
                    <a:lnTo>
                      <a:pt x="0" y="304"/>
                    </a:lnTo>
                    <a:lnTo>
                      <a:pt x="51" y="333"/>
                    </a:lnTo>
                    <a:lnTo>
                      <a:pt x="53" y="346"/>
                    </a:lnTo>
                    <a:lnTo>
                      <a:pt x="66" y="348"/>
                    </a:lnTo>
                    <a:lnTo>
                      <a:pt x="133" y="452"/>
                    </a:lnTo>
                    <a:lnTo>
                      <a:pt x="207" y="449"/>
                    </a:lnTo>
                    <a:lnTo>
                      <a:pt x="262" y="473"/>
                    </a:lnTo>
                    <a:lnTo>
                      <a:pt x="289" y="469"/>
                    </a:lnTo>
                    <a:lnTo>
                      <a:pt x="456" y="473"/>
                    </a:lnTo>
                    <a:lnTo>
                      <a:pt x="646" y="517"/>
                    </a:lnTo>
                    <a:lnTo>
                      <a:pt x="650" y="460"/>
                    </a:lnTo>
                    <a:lnTo>
                      <a:pt x="730" y="129"/>
                    </a:lnTo>
                    <a:lnTo>
                      <a:pt x="224" y="0"/>
                    </a:lnTo>
                    <a:lnTo>
                      <a:pt x="228" y="97"/>
                    </a:lnTo>
                    <a:lnTo>
                      <a:pt x="203" y="177"/>
                    </a:lnTo>
                    <a:lnTo>
                      <a:pt x="199" y="219"/>
                    </a:lnTo>
                    <a:lnTo>
                      <a:pt x="146" y="234"/>
                    </a:lnTo>
                    <a:lnTo>
                      <a:pt x="142" y="213"/>
                    </a:lnTo>
                    <a:lnTo>
                      <a:pt x="186" y="186"/>
                    </a:lnTo>
                    <a:lnTo>
                      <a:pt x="182" y="165"/>
                    </a:lnTo>
                    <a:lnTo>
                      <a:pt x="144" y="169"/>
                    </a:lnTo>
                    <a:lnTo>
                      <a:pt x="173" y="144"/>
                    </a:lnTo>
                    <a:lnTo>
                      <a:pt x="194" y="127"/>
                    </a:lnTo>
                    <a:lnTo>
                      <a:pt x="30" y="25"/>
                    </a:lnTo>
                    <a:lnTo>
                      <a:pt x="17" y="53"/>
                    </a:lnTo>
                    <a:lnTo>
                      <a:pt x="26" y="112"/>
                    </a:lnTo>
                    <a:lnTo>
                      <a:pt x="26" y="112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4" name="Google Shape;104;p14">
                <a:extLst>
                  <a:ext uri="{FF2B5EF4-FFF2-40B4-BE49-F238E27FC236}">
                    <a16:creationId xmlns:a16="http://schemas.microsoft.com/office/drawing/2014/main" id="{E717C1FD-BFB8-4F97-B63A-28976D4546B5}"/>
                  </a:ext>
                </a:extLst>
              </p:cNvPr>
              <p:cNvSpPr/>
              <p:nvPr/>
            </p:nvSpPr>
            <p:spPr>
              <a:xfrm>
                <a:off x="2713037" y="2484438"/>
                <a:ext cx="627063" cy="7794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52" extrusionOk="0">
                    <a:moveTo>
                      <a:pt x="135" y="0"/>
                    </a:moveTo>
                    <a:lnTo>
                      <a:pt x="433" y="55"/>
                    </a:lnTo>
                    <a:lnTo>
                      <a:pt x="410" y="186"/>
                    </a:lnTo>
                    <a:lnTo>
                      <a:pt x="618" y="218"/>
                    </a:lnTo>
                    <a:lnTo>
                      <a:pt x="538" y="752"/>
                    </a:lnTo>
                    <a:lnTo>
                      <a:pt x="0" y="663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5" name="Google Shape;105;p14">
                <a:extLst>
                  <a:ext uri="{FF2B5EF4-FFF2-40B4-BE49-F238E27FC236}">
                    <a16:creationId xmlns:a16="http://schemas.microsoft.com/office/drawing/2014/main" id="{FF59C7CE-EE89-4581-84F7-A1C74E65B9BD}"/>
                  </a:ext>
                </a:extLst>
              </p:cNvPr>
              <p:cNvSpPr/>
              <p:nvPr/>
            </p:nvSpPr>
            <p:spPr>
              <a:xfrm>
                <a:off x="1831975" y="1679576"/>
                <a:ext cx="884237" cy="7397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20" extrusionOk="0">
                    <a:moveTo>
                      <a:pt x="0" y="537"/>
                    </a:moveTo>
                    <a:lnTo>
                      <a:pt x="38" y="355"/>
                    </a:lnTo>
                    <a:lnTo>
                      <a:pt x="82" y="302"/>
                    </a:lnTo>
                    <a:lnTo>
                      <a:pt x="188" y="0"/>
                    </a:lnTo>
                    <a:lnTo>
                      <a:pt x="243" y="15"/>
                    </a:lnTo>
                    <a:lnTo>
                      <a:pt x="245" y="28"/>
                    </a:lnTo>
                    <a:lnTo>
                      <a:pt x="258" y="30"/>
                    </a:lnTo>
                    <a:lnTo>
                      <a:pt x="325" y="134"/>
                    </a:lnTo>
                    <a:lnTo>
                      <a:pt x="399" y="133"/>
                    </a:lnTo>
                    <a:lnTo>
                      <a:pt x="454" y="157"/>
                    </a:lnTo>
                    <a:lnTo>
                      <a:pt x="481" y="152"/>
                    </a:lnTo>
                    <a:lnTo>
                      <a:pt x="648" y="157"/>
                    </a:lnTo>
                    <a:lnTo>
                      <a:pt x="838" y="199"/>
                    </a:lnTo>
                    <a:lnTo>
                      <a:pt x="848" y="224"/>
                    </a:lnTo>
                    <a:lnTo>
                      <a:pt x="871" y="256"/>
                    </a:lnTo>
                    <a:lnTo>
                      <a:pt x="806" y="353"/>
                    </a:lnTo>
                    <a:lnTo>
                      <a:pt x="766" y="389"/>
                    </a:lnTo>
                    <a:lnTo>
                      <a:pt x="760" y="416"/>
                    </a:lnTo>
                    <a:lnTo>
                      <a:pt x="783" y="444"/>
                    </a:lnTo>
                    <a:lnTo>
                      <a:pt x="756" y="503"/>
                    </a:lnTo>
                    <a:lnTo>
                      <a:pt x="703" y="720"/>
                    </a:lnTo>
                    <a:lnTo>
                      <a:pt x="410" y="650"/>
                    </a:lnTo>
                    <a:lnTo>
                      <a:pt x="0" y="537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6" name="Google Shape;106;p14">
                <a:extLst>
                  <a:ext uri="{FF2B5EF4-FFF2-40B4-BE49-F238E27FC236}">
                    <a16:creationId xmlns:a16="http://schemas.microsoft.com/office/drawing/2014/main" id="{73DEB348-8AA2-4C10-9B06-02AC88A43C4E}"/>
                  </a:ext>
                </a:extLst>
              </p:cNvPr>
              <p:cNvSpPr/>
              <p:nvPr/>
            </p:nvSpPr>
            <p:spPr>
              <a:xfrm>
                <a:off x="1749425" y="2235201"/>
                <a:ext cx="879475" cy="14827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443" extrusionOk="0">
                    <a:moveTo>
                      <a:pt x="29" y="293"/>
                    </a:moveTo>
                    <a:lnTo>
                      <a:pt x="4" y="405"/>
                    </a:lnTo>
                    <a:lnTo>
                      <a:pt x="87" y="586"/>
                    </a:lnTo>
                    <a:lnTo>
                      <a:pt x="103" y="574"/>
                    </a:lnTo>
                    <a:lnTo>
                      <a:pt x="129" y="650"/>
                    </a:lnTo>
                    <a:lnTo>
                      <a:pt x="87" y="597"/>
                    </a:lnTo>
                    <a:lnTo>
                      <a:pt x="78" y="681"/>
                    </a:lnTo>
                    <a:lnTo>
                      <a:pt x="125" y="732"/>
                    </a:lnTo>
                    <a:lnTo>
                      <a:pt x="93" y="803"/>
                    </a:lnTo>
                    <a:lnTo>
                      <a:pt x="184" y="994"/>
                    </a:lnTo>
                    <a:lnTo>
                      <a:pt x="164" y="1065"/>
                    </a:lnTo>
                    <a:lnTo>
                      <a:pt x="283" y="1120"/>
                    </a:lnTo>
                    <a:lnTo>
                      <a:pt x="327" y="1177"/>
                    </a:lnTo>
                    <a:lnTo>
                      <a:pt x="378" y="1196"/>
                    </a:lnTo>
                    <a:lnTo>
                      <a:pt x="378" y="1230"/>
                    </a:lnTo>
                    <a:lnTo>
                      <a:pt x="411" y="1238"/>
                    </a:lnTo>
                    <a:lnTo>
                      <a:pt x="481" y="1348"/>
                    </a:lnTo>
                    <a:lnTo>
                      <a:pt x="481" y="1426"/>
                    </a:lnTo>
                    <a:lnTo>
                      <a:pt x="789" y="1443"/>
                    </a:lnTo>
                    <a:lnTo>
                      <a:pt x="770" y="1413"/>
                    </a:lnTo>
                    <a:lnTo>
                      <a:pt x="779" y="1365"/>
                    </a:lnTo>
                    <a:lnTo>
                      <a:pt x="829" y="1287"/>
                    </a:lnTo>
                    <a:lnTo>
                      <a:pt x="865" y="1264"/>
                    </a:lnTo>
                    <a:lnTo>
                      <a:pt x="844" y="1236"/>
                    </a:lnTo>
                    <a:lnTo>
                      <a:pt x="831" y="1160"/>
                    </a:lnTo>
                    <a:lnTo>
                      <a:pt x="388" y="497"/>
                    </a:lnTo>
                    <a:lnTo>
                      <a:pt x="492" y="113"/>
                    </a:lnTo>
                    <a:lnTo>
                      <a:pt x="82" y="0"/>
                    </a:lnTo>
                    <a:lnTo>
                      <a:pt x="70" y="23"/>
                    </a:lnTo>
                    <a:lnTo>
                      <a:pt x="0" y="192"/>
                    </a:lnTo>
                    <a:lnTo>
                      <a:pt x="29" y="293"/>
                    </a:lnTo>
                    <a:lnTo>
                      <a:pt x="29" y="293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7" name="Google Shape;107;p14">
                <a:extLst>
                  <a:ext uri="{FF2B5EF4-FFF2-40B4-BE49-F238E27FC236}">
                    <a16:creationId xmlns:a16="http://schemas.microsoft.com/office/drawing/2014/main" id="{C5543433-8B30-43F4-B559-2D6BB67E0D59}"/>
                  </a:ext>
                </a:extLst>
              </p:cNvPr>
              <p:cNvSpPr/>
              <p:nvPr/>
            </p:nvSpPr>
            <p:spPr>
              <a:xfrm>
                <a:off x="2141537" y="2351088"/>
                <a:ext cx="711200" cy="10763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1047" extrusionOk="0">
                    <a:moveTo>
                      <a:pt x="0" y="384"/>
                    </a:moveTo>
                    <a:lnTo>
                      <a:pt x="443" y="1047"/>
                    </a:lnTo>
                    <a:lnTo>
                      <a:pt x="458" y="904"/>
                    </a:lnTo>
                    <a:lnTo>
                      <a:pt x="483" y="897"/>
                    </a:lnTo>
                    <a:lnTo>
                      <a:pt x="525" y="921"/>
                    </a:lnTo>
                    <a:lnTo>
                      <a:pt x="561" y="796"/>
                    </a:lnTo>
                    <a:lnTo>
                      <a:pt x="696" y="133"/>
                    </a:lnTo>
                    <a:lnTo>
                      <a:pt x="397" y="70"/>
                    </a:lnTo>
                    <a:lnTo>
                      <a:pt x="104" y="0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8" name="Google Shape;108;p14">
                <a:extLst>
                  <a:ext uri="{FF2B5EF4-FFF2-40B4-BE49-F238E27FC236}">
                    <a16:creationId xmlns:a16="http://schemas.microsoft.com/office/drawing/2014/main" id="{AD5E17FB-ECC4-460E-A957-BFB845519685}"/>
                  </a:ext>
                </a:extLst>
              </p:cNvPr>
              <p:cNvSpPr/>
              <p:nvPr/>
            </p:nvSpPr>
            <p:spPr>
              <a:xfrm>
                <a:off x="2546350" y="1484313"/>
                <a:ext cx="663575" cy="1055688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027" extrusionOk="0">
                    <a:moveTo>
                      <a:pt x="0" y="909"/>
                    </a:moveTo>
                    <a:lnTo>
                      <a:pt x="53" y="692"/>
                    </a:lnTo>
                    <a:lnTo>
                      <a:pt x="80" y="633"/>
                    </a:lnTo>
                    <a:lnTo>
                      <a:pt x="57" y="605"/>
                    </a:lnTo>
                    <a:lnTo>
                      <a:pt x="63" y="578"/>
                    </a:lnTo>
                    <a:lnTo>
                      <a:pt x="103" y="542"/>
                    </a:lnTo>
                    <a:lnTo>
                      <a:pt x="168" y="445"/>
                    </a:lnTo>
                    <a:lnTo>
                      <a:pt x="145" y="413"/>
                    </a:lnTo>
                    <a:lnTo>
                      <a:pt x="135" y="388"/>
                    </a:lnTo>
                    <a:lnTo>
                      <a:pt x="139" y="333"/>
                    </a:lnTo>
                    <a:lnTo>
                      <a:pt x="219" y="0"/>
                    </a:lnTo>
                    <a:lnTo>
                      <a:pt x="304" y="19"/>
                    </a:lnTo>
                    <a:lnTo>
                      <a:pt x="276" y="149"/>
                    </a:lnTo>
                    <a:lnTo>
                      <a:pt x="295" y="194"/>
                    </a:lnTo>
                    <a:lnTo>
                      <a:pt x="297" y="223"/>
                    </a:lnTo>
                    <a:lnTo>
                      <a:pt x="287" y="228"/>
                    </a:lnTo>
                    <a:lnTo>
                      <a:pt x="320" y="259"/>
                    </a:lnTo>
                    <a:lnTo>
                      <a:pt x="354" y="342"/>
                    </a:lnTo>
                    <a:lnTo>
                      <a:pt x="365" y="417"/>
                    </a:lnTo>
                    <a:lnTo>
                      <a:pt x="371" y="457"/>
                    </a:lnTo>
                    <a:lnTo>
                      <a:pt x="346" y="495"/>
                    </a:lnTo>
                    <a:lnTo>
                      <a:pt x="363" y="512"/>
                    </a:lnTo>
                    <a:lnTo>
                      <a:pt x="409" y="487"/>
                    </a:lnTo>
                    <a:lnTo>
                      <a:pt x="439" y="618"/>
                    </a:lnTo>
                    <a:lnTo>
                      <a:pt x="460" y="626"/>
                    </a:lnTo>
                    <a:lnTo>
                      <a:pt x="464" y="664"/>
                    </a:lnTo>
                    <a:lnTo>
                      <a:pt x="523" y="679"/>
                    </a:lnTo>
                    <a:lnTo>
                      <a:pt x="616" y="679"/>
                    </a:lnTo>
                    <a:lnTo>
                      <a:pt x="654" y="696"/>
                    </a:lnTo>
                    <a:lnTo>
                      <a:pt x="599" y="1027"/>
                    </a:lnTo>
                    <a:lnTo>
                      <a:pt x="299" y="972"/>
                    </a:lnTo>
                    <a:lnTo>
                      <a:pt x="0" y="909"/>
                    </a:lnTo>
                    <a:lnTo>
                      <a:pt x="0" y="909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9" name="Google Shape;109;p14">
                <a:extLst>
                  <a:ext uri="{FF2B5EF4-FFF2-40B4-BE49-F238E27FC236}">
                    <a16:creationId xmlns:a16="http://schemas.microsoft.com/office/drawing/2014/main" id="{55B89E4D-6371-4641-8A5B-EEA623392891}"/>
                  </a:ext>
                </a:extLst>
              </p:cNvPr>
              <p:cNvSpPr/>
              <p:nvPr/>
            </p:nvSpPr>
            <p:spPr>
              <a:xfrm>
                <a:off x="2825750" y="1504951"/>
                <a:ext cx="1138237" cy="712787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92" extrusionOk="0">
                    <a:moveTo>
                      <a:pt x="19" y="175"/>
                    </a:moveTo>
                    <a:lnTo>
                      <a:pt x="21" y="204"/>
                    </a:lnTo>
                    <a:lnTo>
                      <a:pt x="11" y="209"/>
                    </a:lnTo>
                    <a:lnTo>
                      <a:pt x="44" y="240"/>
                    </a:lnTo>
                    <a:lnTo>
                      <a:pt x="78" y="323"/>
                    </a:lnTo>
                    <a:lnTo>
                      <a:pt x="89" y="398"/>
                    </a:lnTo>
                    <a:lnTo>
                      <a:pt x="95" y="438"/>
                    </a:lnTo>
                    <a:lnTo>
                      <a:pt x="70" y="476"/>
                    </a:lnTo>
                    <a:lnTo>
                      <a:pt x="87" y="493"/>
                    </a:lnTo>
                    <a:lnTo>
                      <a:pt x="133" y="468"/>
                    </a:lnTo>
                    <a:lnTo>
                      <a:pt x="163" y="599"/>
                    </a:lnTo>
                    <a:lnTo>
                      <a:pt x="184" y="607"/>
                    </a:lnTo>
                    <a:lnTo>
                      <a:pt x="188" y="645"/>
                    </a:lnTo>
                    <a:lnTo>
                      <a:pt x="205" y="662"/>
                    </a:lnTo>
                    <a:lnTo>
                      <a:pt x="247" y="660"/>
                    </a:lnTo>
                    <a:lnTo>
                      <a:pt x="340" y="660"/>
                    </a:lnTo>
                    <a:lnTo>
                      <a:pt x="378" y="677"/>
                    </a:lnTo>
                    <a:lnTo>
                      <a:pt x="390" y="609"/>
                    </a:lnTo>
                    <a:lnTo>
                      <a:pt x="694" y="654"/>
                    </a:lnTo>
                    <a:lnTo>
                      <a:pt x="1068" y="692"/>
                    </a:lnTo>
                    <a:lnTo>
                      <a:pt x="1080" y="567"/>
                    </a:lnTo>
                    <a:lnTo>
                      <a:pt x="1118" y="162"/>
                    </a:lnTo>
                    <a:lnTo>
                      <a:pt x="622" y="105"/>
                    </a:lnTo>
                    <a:lnTo>
                      <a:pt x="376" y="67"/>
                    </a:lnTo>
                    <a:lnTo>
                      <a:pt x="28" y="0"/>
                    </a:lnTo>
                    <a:lnTo>
                      <a:pt x="0" y="130"/>
                    </a:lnTo>
                    <a:lnTo>
                      <a:pt x="19" y="175"/>
                    </a:lnTo>
                    <a:lnTo>
                      <a:pt x="19" y="175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Google Shape;110;p14">
                <a:extLst>
                  <a:ext uri="{FF2B5EF4-FFF2-40B4-BE49-F238E27FC236}">
                    <a16:creationId xmlns:a16="http://schemas.microsoft.com/office/drawing/2014/main" id="{B593B91E-66FC-416B-8CFA-0CEED27F4F8B}"/>
                  </a:ext>
                </a:extLst>
              </p:cNvPr>
              <p:cNvSpPr/>
              <p:nvPr/>
            </p:nvSpPr>
            <p:spPr>
              <a:xfrm>
                <a:off x="2505075" y="3170237"/>
                <a:ext cx="75565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40" extrusionOk="0">
                    <a:moveTo>
                      <a:pt x="48" y="534"/>
                    </a:moveTo>
                    <a:lnTo>
                      <a:pt x="29" y="504"/>
                    </a:lnTo>
                    <a:lnTo>
                      <a:pt x="38" y="456"/>
                    </a:lnTo>
                    <a:lnTo>
                      <a:pt x="88" y="378"/>
                    </a:lnTo>
                    <a:lnTo>
                      <a:pt x="124" y="355"/>
                    </a:lnTo>
                    <a:lnTo>
                      <a:pt x="103" y="327"/>
                    </a:lnTo>
                    <a:lnTo>
                      <a:pt x="90" y="251"/>
                    </a:lnTo>
                    <a:lnTo>
                      <a:pt x="105" y="108"/>
                    </a:lnTo>
                    <a:lnTo>
                      <a:pt x="130" y="101"/>
                    </a:lnTo>
                    <a:lnTo>
                      <a:pt x="172" y="125"/>
                    </a:lnTo>
                    <a:lnTo>
                      <a:pt x="208" y="0"/>
                    </a:lnTo>
                    <a:lnTo>
                      <a:pt x="746" y="89"/>
                    </a:lnTo>
                    <a:lnTo>
                      <a:pt x="634" y="840"/>
                    </a:lnTo>
                    <a:lnTo>
                      <a:pt x="468" y="817"/>
                    </a:lnTo>
                    <a:lnTo>
                      <a:pt x="366" y="789"/>
                    </a:lnTo>
                    <a:lnTo>
                      <a:pt x="154" y="705"/>
                    </a:lnTo>
                    <a:lnTo>
                      <a:pt x="0" y="576"/>
                    </a:lnTo>
                    <a:lnTo>
                      <a:pt x="48" y="534"/>
                    </a:lnTo>
                    <a:lnTo>
                      <a:pt x="48" y="534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1" name="Google Shape;111;p14">
                <a:extLst>
                  <a:ext uri="{FF2B5EF4-FFF2-40B4-BE49-F238E27FC236}">
                    <a16:creationId xmlns:a16="http://schemas.microsoft.com/office/drawing/2014/main" id="{E8245909-CE79-414F-B616-F4A4CD2476D4}"/>
                  </a:ext>
                </a:extLst>
              </p:cNvPr>
              <p:cNvSpPr/>
              <p:nvPr/>
            </p:nvSpPr>
            <p:spPr>
              <a:xfrm>
                <a:off x="3130550" y="2132013"/>
                <a:ext cx="782637" cy="63658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19" extrusionOk="0">
                    <a:moveTo>
                      <a:pt x="0" y="530"/>
                    </a:moveTo>
                    <a:lnTo>
                      <a:pt x="92" y="0"/>
                    </a:lnTo>
                    <a:lnTo>
                      <a:pt x="396" y="45"/>
                    </a:lnTo>
                    <a:lnTo>
                      <a:pt x="770" y="83"/>
                    </a:lnTo>
                    <a:lnTo>
                      <a:pt x="744" y="351"/>
                    </a:lnTo>
                    <a:lnTo>
                      <a:pt x="719" y="619"/>
                    </a:lnTo>
                    <a:lnTo>
                      <a:pt x="208" y="562"/>
                    </a:lnTo>
                    <a:lnTo>
                      <a:pt x="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2" name="Google Shape;112;p14">
                <a:extLst>
                  <a:ext uri="{FF2B5EF4-FFF2-40B4-BE49-F238E27FC236}">
                    <a16:creationId xmlns:a16="http://schemas.microsoft.com/office/drawing/2014/main" id="{C115B268-6080-416F-A1B7-D63B011A24A0}"/>
                  </a:ext>
                </a:extLst>
              </p:cNvPr>
              <p:cNvSpPr/>
              <p:nvPr/>
            </p:nvSpPr>
            <p:spPr>
              <a:xfrm>
                <a:off x="3260725" y="2709863"/>
                <a:ext cx="809625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2" extrusionOk="0">
                    <a:moveTo>
                      <a:pt x="80" y="0"/>
                    </a:moveTo>
                    <a:lnTo>
                      <a:pt x="591" y="57"/>
                    </a:lnTo>
                    <a:lnTo>
                      <a:pt x="796" y="74"/>
                    </a:lnTo>
                    <a:lnTo>
                      <a:pt x="789" y="207"/>
                    </a:lnTo>
                    <a:lnTo>
                      <a:pt x="760" y="612"/>
                    </a:lnTo>
                    <a:lnTo>
                      <a:pt x="656" y="605"/>
                    </a:lnTo>
                    <a:lnTo>
                      <a:pt x="331" y="576"/>
                    </a:lnTo>
                    <a:lnTo>
                      <a:pt x="0" y="534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3" name="Google Shape;113;p14">
                <a:extLst>
                  <a:ext uri="{FF2B5EF4-FFF2-40B4-BE49-F238E27FC236}">
                    <a16:creationId xmlns:a16="http://schemas.microsoft.com/office/drawing/2014/main" id="{30BCA105-D303-4839-8A3D-31DB0437D29B}"/>
                  </a:ext>
                </a:extLst>
              </p:cNvPr>
              <p:cNvSpPr/>
              <p:nvPr/>
            </p:nvSpPr>
            <p:spPr>
              <a:xfrm>
                <a:off x="3143250" y="3260725"/>
                <a:ext cx="782637" cy="785812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64" extrusionOk="0">
                    <a:moveTo>
                      <a:pt x="97" y="764"/>
                    </a:moveTo>
                    <a:lnTo>
                      <a:pt x="106" y="707"/>
                    </a:lnTo>
                    <a:lnTo>
                      <a:pt x="298" y="732"/>
                    </a:lnTo>
                    <a:lnTo>
                      <a:pt x="290" y="704"/>
                    </a:lnTo>
                    <a:lnTo>
                      <a:pt x="705" y="742"/>
                    </a:lnTo>
                    <a:lnTo>
                      <a:pt x="768" y="71"/>
                    </a:lnTo>
                    <a:lnTo>
                      <a:pt x="443" y="42"/>
                    </a:lnTo>
                    <a:lnTo>
                      <a:pt x="112" y="0"/>
                    </a:lnTo>
                    <a:lnTo>
                      <a:pt x="0" y="751"/>
                    </a:lnTo>
                    <a:lnTo>
                      <a:pt x="97" y="764"/>
                    </a:lnTo>
                    <a:lnTo>
                      <a:pt x="97" y="764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4" name="Google Shape;114;p14">
                <a:extLst>
                  <a:ext uri="{FF2B5EF4-FFF2-40B4-BE49-F238E27FC236}">
                    <a16:creationId xmlns:a16="http://schemas.microsoft.com/office/drawing/2014/main" id="{0068BEF8-4D34-4322-A7D4-DB51629F380B}"/>
                  </a:ext>
                </a:extLst>
              </p:cNvPr>
              <p:cNvSpPr/>
              <p:nvPr/>
            </p:nvSpPr>
            <p:spPr>
              <a:xfrm>
                <a:off x="3441700" y="3403600"/>
                <a:ext cx="1547812" cy="14827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439" extrusionOk="0">
                    <a:moveTo>
                      <a:pt x="0" y="563"/>
                    </a:moveTo>
                    <a:lnTo>
                      <a:pt x="415" y="601"/>
                    </a:lnTo>
                    <a:lnTo>
                      <a:pt x="472" y="0"/>
                    </a:lnTo>
                    <a:lnTo>
                      <a:pt x="803" y="19"/>
                    </a:lnTo>
                    <a:lnTo>
                      <a:pt x="791" y="277"/>
                    </a:lnTo>
                    <a:lnTo>
                      <a:pt x="824" y="304"/>
                    </a:lnTo>
                    <a:lnTo>
                      <a:pt x="854" y="304"/>
                    </a:lnTo>
                    <a:lnTo>
                      <a:pt x="879" y="329"/>
                    </a:lnTo>
                    <a:lnTo>
                      <a:pt x="928" y="340"/>
                    </a:lnTo>
                    <a:lnTo>
                      <a:pt x="1029" y="384"/>
                    </a:lnTo>
                    <a:lnTo>
                      <a:pt x="1046" y="365"/>
                    </a:lnTo>
                    <a:lnTo>
                      <a:pt x="1111" y="403"/>
                    </a:lnTo>
                    <a:lnTo>
                      <a:pt x="1196" y="401"/>
                    </a:lnTo>
                    <a:lnTo>
                      <a:pt x="1255" y="384"/>
                    </a:lnTo>
                    <a:lnTo>
                      <a:pt x="1337" y="369"/>
                    </a:lnTo>
                    <a:lnTo>
                      <a:pt x="1411" y="409"/>
                    </a:lnTo>
                    <a:lnTo>
                      <a:pt x="1423" y="422"/>
                    </a:lnTo>
                    <a:lnTo>
                      <a:pt x="1463" y="422"/>
                    </a:lnTo>
                    <a:lnTo>
                      <a:pt x="1470" y="635"/>
                    </a:lnTo>
                    <a:lnTo>
                      <a:pt x="1527" y="739"/>
                    </a:lnTo>
                    <a:lnTo>
                      <a:pt x="1506" y="821"/>
                    </a:lnTo>
                    <a:lnTo>
                      <a:pt x="1510" y="889"/>
                    </a:lnTo>
                    <a:lnTo>
                      <a:pt x="1485" y="924"/>
                    </a:lnTo>
                    <a:lnTo>
                      <a:pt x="1495" y="935"/>
                    </a:lnTo>
                    <a:lnTo>
                      <a:pt x="1432" y="954"/>
                    </a:lnTo>
                    <a:lnTo>
                      <a:pt x="1383" y="960"/>
                    </a:lnTo>
                    <a:lnTo>
                      <a:pt x="1392" y="924"/>
                    </a:lnTo>
                    <a:lnTo>
                      <a:pt x="1366" y="945"/>
                    </a:lnTo>
                    <a:lnTo>
                      <a:pt x="1367" y="986"/>
                    </a:lnTo>
                    <a:lnTo>
                      <a:pt x="1333" y="1030"/>
                    </a:lnTo>
                    <a:lnTo>
                      <a:pt x="1153" y="1121"/>
                    </a:lnTo>
                    <a:lnTo>
                      <a:pt x="1096" y="1180"/>
                    </a:lnTo>
                    <a:lnTo>
                      <a:pt x="1042" y="1308"/>
                    </a:lnTo>
                    <a:lnTo>
                      <a:pt x="1086" y="1439"/>
                    </a:lnTo>
                    <a:lnTo>
                      <a:pt x="1044" y="1439"/>
                    </a:lnTo>
                    <a:lnTo>
                      <a:pt x="848" y="1370"/>
                    </a:lnTo>
                    <a:lnTo>
                      <a:pt x="827" y="1313"/>
                    </a:lnTo>
                    <a:lnTo>
                      <a:pt x="807" y="1289"/>
                    </a:lnTo>
                    <a:lnTo>
                      <a:pt x="801" y="1213"/>
                    </a:lnTo>
                    <a:lnTo>
                      <a:pt x="763" y="1186"/>
                    </a:lnTo>
                    <a:lnTo>
                      <a:pt x="658" y="984"/>
                    </a:lnTo>
                    <a:lnTo>
                      <a:pt x="607" y="946"/>
                    </a:lnTo>
                    <a:lnTo>
                      <a:pt x="592" y="914"/>
                    </a:lnTo>
                    <a:lnTo>
                      <a:pt x="438" y="907"/>
                    </a:lnTo>
                    <a:lnTo>
                      <a:pt x="356" y="1002"/>
                    </a:lnTo>
                    <a:lnTo>
                      <a:pt x="217" y="903"/>
                    </a:lnTo>
                    <a:lnTo>
                      <a:pt x="175" y="766"/>
                    </a:lnTo>
                    <a:lnTo>
                      <a:pt x="42" y="639"/>
                    </a:lnTo>
                    <a:lnTo>
                      <a:pt x="27" y="597"/>
                    </a:lnTo>
                    <a:lnTo>
                      <a:pt x="8" y="591"/>
                    </a:lnTo>
                    <a:lnTo>
                      <a:pt x="0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5" name="Google Shape;115;p14">
                <a:extLst>
                  <a:ext uri="{FF2B5EF4-FFF2-40B4-BE49-F238E27FC236}">
                    <a16:creationId xmlns:a16="http://schemas.microsoft.com/office/drawing/2014/main" id="{27736E5D-0D7D-4215-A80E-BF44D1A6247C}"/>
                  </a:ext>
                </a:extLst>
              </p:cNvPr>
              <p:cNvSpPr/>
              <p:nvPr/>
            </p:nvSpPr>
            <p:spPr>
              <a:xfrm>
                <a:off x="3921125" y="1671638"/>
                <a:ext cx="73342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41" extrusionOk="0">
                    <a:moveTo>
                      <a:pt x="38" y="0"/>
                    </a:moveTo>
                    <a:lnTo>
                      <a:pt x="663" y="32"/>
                    </a:lnTo>
                    <a:lnTo>
                      <a:pt x="667" y="142"/>
                    </a:lnTo>
                    <a:lnTo>
                      <a:pt x="696" y="234"/>
                    </a:lnTo>
                    <a:lnTo>
                      <a:pt x="699" y="348"/>
                    </a:lnTo>
                    <a:lnTo>
                      <a:pt x="718" y="441"/>
                    </a:lnTo>
                    <a:lnTo>
                      <a:pt x="340" y="429"/>
                    </a:lnTo>
                    <a:lnTo>
                      <a:pt x="0" y="40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6" name="Google Shape;116;p14">
                <a:extLst>
                  <a:ext uri="{FF2B5EF4-FFF2-40B4-BE49-F238E27FC236}">
                    <a16:creationId xmlns:a16="http://schemas.microsoft.com/office/drawing/2014/main" id="{4B10A4B3-0147-415D-993D-2499605E7F98}"/>
                  </a:ext>
                </a:extLst>
              </p:cNvPr>
              <p:cNvSpPr/>
              <p:nvPr/>
            </p:nvSpPr>
            <p:spPr>
              <a:xfrm>
                <a:off x="3883025" y="2085976"/>
                <a:ext cx="782637" cy="51593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02" extrusionOk="0">
                    <a:moveTo>
                      <a:pt x="38" y="0"/>
                    </a:moveTo>
                    <a:lnTo>
                      <a:pt x="378" y="24"/>
                    </a:lnTo>
                    <a:lnTo>
                      <a:pt x="756" y="36"/>
                    </a:lnTo>
                    <a:lnTo>
                      <a:pt x="732" y="83"/>
                    </a:lnTo>
                    <a:lnTo>
                      <a:pt x="768" y="118"/>
                    </a:lnTo>
                    <a:lnTo>
                      <a:pt x="766" y="365"/>
                    </a:lnTo>
                    <a:lnTo>
                      <a:pt x="751" y="363"/>
                    </a:lnTo>
                    <a:lnTo>
                      <a:pt x="753" y="395"/>
                    </a:lnTo>
                    <a:lnTo>
                      <a:pt x="764" y="420"/>
                    </a:lnTo>
                    <a:lnTo>
                      <a:pt x="756" y="443"/>
                    </a:lnTo>
                    <a:lnTo>
                      <a:pt x="764" y="502"/>
                    </a:lnTo>
                    <a:lnTo>
                      <a:pt x="747" y="496"/>
                    </a:lnTo>
                    <a:lnTo>
                      <a:pt x="728" y="473"/>
                    </a:lnTo>
                    <a:lnTo>
                      <a:pt x="659" y="450"/>
                    </a:lnTo>
                    <a:lnTo>
                      <a:pt x="593" y="454"/>
                    </a:lnTo>
                    <a:lnTo>
                      <a:pt x="555" y="426"/>
                    </a:lnTo>
                    <a:lnTo>
                      <a:pt x="0" y="393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7" name="Google Shape;117;p14">
                <a:extLst>
                  <a:ext uri="{FF2B5EF4-FFF2-40B4-BE49-F238E27FC236}">
                    <a16:creationId xmlns:a16="http://schemas.microsoft.com/office/drawing/2014/main" id="{AD067BB1-46CB-4862-9D61-4C00B13EF173}"/>
                  </a:ext>
                </a:extLst>
              </p:cNvPr>
              <p:cNvSpPr/>
              <p:nvPr/>
            </p:nvSpPr>
            <p:spPr>
              <a:xfrm>
                <a:off x="3860800" y="2490788"/>
                <a:ext cx="914400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39" extrusionOk="0">
                    <a:moveTo>
                      <a:pt x="25" y="0"/>
                    </a:moveTo>
                    <a:lnTo>
                      <a:pt x="580" y="33"/>
                    </a:lnTo>
                    <a:lnTo>
                      <a:pt x="618" y="61"/>
                    </a:lnTo>
                    <a:lnTo>
                      <a:pt x="684" y="57"/>
                    </a:lnTo>
                    <a:lnTo>
                      <a:pt x="753" y="80"/>
                    </a:lnTo>
                    <a:lnTo>
                      <a:pt x="772" y="103"/>
                    </a:lnTo>
                    <a:lnTo>
                      <a:pt x="789" y="109"/>
                    </a:lnTo>
                    <a:lnTo>
                      <a:pt x="819" y="192"/>
                    </a:lnTo>
                    <a:lnTo>
                      <a:pt x="819" y="217"/>
                    </a:lnTo>
                    <a:lnTo>
                      <a:pt x="840" y="257"/>
                    </a:lnTo>
                    <a:lnTo>
                      <a:pt x="850" y="320"/>
                    </a:lnTo>
                    <a:lnTo>
                      <a:pt x="844" y="339"/>
                    </a:lnTo>
                    <a:lnTo>
                      <a:pt x="857" y="359"/>
                    </a:lnTo>
                    <a:lnTo>
                      <a:pt x="901" y="439"/>
                    </a:lnTo>
                    <a:lnTo>
                      <a:pt x="500" y="435"/>
                    </a:lnTo>
                    <a:lnTo>
                      <a:pt x="198" y="418"/>
                    </a:lnTo>
                    <a:lnTo>
                      <a:pt x="205" y="285"/>
                    </a:lnTo>
                    <a:lnTo>
                      <a:pt x="0" y="26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8" name="Google Shape;118;p14">
                <a:extLst>
                  <a:ext uri="{FF2B5EF4-FFF2-40B4-BE49-F238E27FC236}">
                    <a16:creationId xmlns:a16="http://schemas.microsoft.com/office/drawing/2014/main" id="{B0036A24-2905-436E-88FA-526C52184DA5}"/>
                  </a:ext>
                </a:extLst>
              </p:cNvPr>
              <p:cNvSpPr/>
              <p:nvPr/>
            </p:nvSpPr>
            <p:spPr>
              <a:xfrm>
                <a:off x="4035425" y="2925763"/>
                <a:ext cx="822325" cy="436563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26" extrusionOk="0">
                    <a:moveTo>
                      <a:pt x="29" y="0"/>
                    </a:moveTo>
                    <a:lnTo>
                      <a:pt x="331" y="17"/>
                    </a:lnTo>
                    <a:lnTo>
                      <a:pt x="732" y="21"/>
                    </a:lnTo>
                    <a:lnTo>
                      <a:pt x="755" y="40"/>
                    </a:lnTo>
                    <a:lnTo>
                      <a:pt x="766" y="36"/>
                    </a:lnTo>
                    <a:lnTo>
                      <a:pt x="782" y="57"/>
                    </a:lnTo>
                    <a:lnTo>
                      <a:pt x="768" y="57"/>
                    </a:lnTo>
                    <a:lnTo>
                      <a:pt x="755" y="86"/>
                    </a:lnTo>
                    <a:lnTo>
                      <a:pt x="787" y="132"/>
                    </a:lnTo>
                    <a:lnTo>
                      <a:pt x="812" y="137"/>
                    </a:lnTo>
                    <a:lnTo>
                      <a:pt x="808" y="424"/>
                    </a:lnTo>
                    <a:lnTo>
                      <a:pt x="464" y="426"/>
                    </a:lnTo>
                    <a:lnTo>
                      <a:pt x="0" y="405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9" name="Google Shape;119;p14">
                <a:extLst>
                  <a:ext uri="{FF2B5EF4-FFF2-40B4-BE49-F238E27FC236}">
                    <a16:creationId xmlns:a16="http://schemas.microsoft.com/office/drawing/2014/main" id="{8E617FFF-0FD5-40CC-89A5-8ABCFE07F46D}"/>
                  </a:ext>
                </a:extLst>
              </p:cNvPr>
              <p:cNvSpPr/>
              <p:nvPr/>
            </p:nvSpPr>
            <p:spPr>
              <a:xfrm>
                <a:off x="3917950" y="3335337"/>
                <a:ext cx="958850" cy="490538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79" extrusionOk="0">
                    <a:moveTo>
                      <a:pt x="6" y="0"/>
                    </a:moveTo>
                    <a:lnTo>
                      <a:pt x="110" y="7"/>
                    </a:lnTo>
                    <a:lnTo>
                      <a:pt x="574" y="28"/>
                    </a:lnTo>
                    <a:lnTo>
                      <a:pt x="918" y="26"/>
                    </a:lnTo>
                    <a:lnTo>
                      <a:pt x="922" y="97"/>
                    </a:lnTo>
                    <a:lnTo>
                      <a:pt x="943" y="247"/>
                    </a:lnTo>
                    <a:lnTo>
                      <a:pt x="939" y="479"/>
                    </a:lnTo>
                    <a:lnTo>
                      <a:pt x="865" y="439"/>
                    </a:lnTo>
                    <a:lnTo>
                      <a:pt x="783" y="454"/>
                    </a:lnTo>
                    <a:lnTo>
                      <a:pt x="724" y="471"/>
                    </a:lnTo>
                    <a:lnTo>
                      <a:pt x="639" y="473"/>
                    </a:lnTo>
                    <a:lnTo>
                      <a:pt x="574" y="435"/>
                    </a:lnTo>
                    <a:lnTo>
                      <a:pt x="557" y="454"/>
                    </a:lnTo>
                    <a:lnTo>
                      <a:pt x="456" y="410"/>
                    </a:lnTo>
                    <a:lnTo>
                      <a:pt x="407" y="399"/>
                    </a:lnTo>
                    <a:lnTo>
                      <a:pt x="382" y="376"/>
                    </a:lnTo>
                    <a:lnTo>
                      <a:pt x="352" y="374"/>
                    </a:lnTo>
                    <a:lnTo>
                      <a:pt x="319" y="347"/>
                    </a:lnTo>
                    <a:lnTo>
                      <a:pt x="331" y="89"/>
                    </a:lnTo>
                    <a:lnTo>
                      <a:pt x="0" y="7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0" name="Google Shape;120;p14">
                <a:extLst>
                  <a:ext uri="{FF2B5EF4-FFF2-40B4-BE49-F238E27FC236}">
                    <a16:creationId xmlns:a16="http://schemas.microsoft.com/office/drawing/2014/main" id="{01397DAB-58E5-4CAA-9EA3-E6B2A5B603A5}"/>
                  </a:ext>
                </a:extLst>
              </p:cNvPr>
              <p:cNvSpPr/>
              <p:nvPr/>
            </p:nvSpPr>
            <p:spPr>
              <a:xfrm>
                <a:off x="4597400" y="1668463"/>
                <a:ext cx="725487" cy="798513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74" extrusionOk="0">
                    <a:moveTo>
                      <a:pt x="4" y="146"/>
                    </a:moveTo>
                    <a:lnTo>
                      <a:pt x="33" y="238"/>
                    </a:lnTo>
                    <a:lnTo>
                      <a:pt x="36" y="352"/>
                    </a:lnTo>
                    <a:lnTo>
                      <a:pt x="55" y="445"/>
                    </a:lnTo>
                    <a:lnTo>
                      <a:pt x="31" y="492"/>
                    </a:lnTo>
                    <a:lnTo>
                      <a:pt x="67" y="527"/>
                    </a:lnTo>
                    <a:lnTo>
                      <a:pt x="65" y="774"/>
                    </a:lnTo>
                    <a:lnTo>
                      <a:pt x="584" y="764"/>
                    </a:lnTo>
                    <a:lnTo>
                      <a:pt x="576" y="715"/>
                    </a:lnTo>
                    <a:lnTo>
                      <a:pt x="519" y="673"/>
                    </a:lnTo>
                    <a:lnTo>
                      <a:pt x="493" y="643"/>
                    </a:lnTo>
                    <a:lnTo>
                      <a:pt x="422" y="599"/>
                    </a:lnTo>
                    <a:lnTo>
                      <a:pt x="424" y="529"/>
                    </a:lnTo>
                    <a:lnTo>
                      <a:pt x="409" y="481"/>
                    </a:lnTo>
                    <a:lnTo>
                      <a:pt x="466" y="413"/>
                    </a:lnTo>
                    <a:lnTo>
                      <a:pt x="462" y="344"/>
                    </a:lnTo>
                    <a:lnTo>
                      <a:pt x="557" y="274"/>
                    </a:lnTo>
                    <a:lnTo>
                      <a:pt x="580" y="234"/>
                    </a:lnTo>
                    <a:lnTo>
                      <a:pt x="711" y="165"/>
                    </a:lnTo>
                    <a:lnTo>
                      <a:pt x="652" y="141"/>
                    </a:lnTo>
                    <a:lnTo>
                      <a:pt x="601" y="146"/>
                    </a:lnTo>
                    <a:lnTo>
                      <a:pt x="590" y="127"/>
                    </a:lnTo>
                    <a:lnTo>
                      <a:pt x="495" y="126"/>
                    </a:lnTo>
                    <a:lnTo>
                      <a:pt x="432" y="107"/>
                    </a:lnTo>
                    <a:lnTo>
                      <a:pt x="301" y="93"/>
                    </a:lnTo>
                    <a:lnTo>
                      <a:pt x="282" y="70"/>
                    </a:lnTo>
                    <a:lnTo>
                      <a:pt x="228" y="50"/>
                    </a:lnTo>
                    <a:lnTo>
                      <a:pt x="219" y="0"/>
                    </a:lnTo>
                    <a:lnTo>
                      <a:pt x="187" y="0"/>
                    </a:lnTo>
                    <a:lnTo>
                      <a:pt x="187" y="36"/>
                    </a:lnTo>
                    <a:lnTo>
                      <a:pt x="0" y="36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5598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1" name="Google Shape;121;p14">
                <a:extLst>
                  <a:ext uri="{FF2B5EF4-FFF2-40B4-BE49-F238E27FC236}">
                    <a16:creationId xmlns:a16="http://schemas.microsoft.com/office/drawing/2014/main" id="{4CA4BD63-A0E9-479A-B986-1ADAAAAEB18F}"/>
                  </a:ext>
                </a:extLst>
              </p:cNvPr>
              <p:cNvSpPr/>
              <p:nvPr/>
            </p:nvSpPr>
            <p:spPr>
              <a:xfrm>
                <a:off x="4651376" y="2454276"/>
                <a:ext cx="66040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0" extrusionOk="0">
                    <a:moveTo>
                      <a:pt x="2" y="40"/>
                    </a:moveTo>
                    <a:lnTo>
                      <a:pt x="13" y="65"/>
                    </a:lnTo>
                    <a:lnTo>
                      <a:pt x="5" y="88"/>
                    </a:lnTo>
                    <a:lnTo>
                      <a:pt x="13" y="147"/>
                    </a:lnTo>
                    <a:lnTo>
                      <a:pt x="43" y="230"/>
                    </a:lnTo>
                    <a:lnTo>
                      <a:pt x="43" y="255"/>
                    </a:lnTo>
                    <a:lnTo>
                      <a:pt x="64" y="295"/>
                    </a:lnTo>
                    <a:lnTo>
                      <a:pt x="74" y="358"/>
                    </a:lnTo>
                    <a:lnTo>
                      <a:pt x="68" y="377"/>
                    </a:lnTo>
                    <a:lnTo>
                      <a:pt x="81" y="397"/>
                    </a:lnTo>
                    <a:lnTo>
                      <a:pt x="504" y="388"/>
                    </a:lnTo>
                    <a:lnTo>
                      <a:pt x="534" y="420"/>
                    </a:lnTo>
                    <a:lnTo>
                      <a:pt x="578" y="325"/>
                    </a:lnTo>
                    <a:lnTo>
                      <a:pt x="564" y="289"/>
                    </a:lnTo>
                    <a:lnTo>
                      <a:pt x="639" y="232"/>
                    </a:lnTo>
                    <a:lnTo>
                      <a:pt x="652" y="190"/>
                    </a:lnTo>
                    <a:lnTo>
                      <a:pt x="599" y="129"/>
                    </a:lnTo>
                    <a:lnTo>
                      <a:pt x="545" y="67"/>
                    </a:lnTo>
                    <a:lnTo>
                      <a:pt x="534" y="0"/>
                    </a:lnTo>
                    <a:lnTo>
                      <a:pt x="15" y="10"/>
                    </a:lnTo>
                    <a:lnTo>
                      <a:pt x="0" y="8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2" name="Google Shape;122;p14">
                <a:extLst>
                  <a:ext uri="{FF2B5EF4-FFF2-40B4-BE49-F238E27FC236}">
                    <a16:creationId xmlns:a16="http://schemas.microsoft.com/office/drawing/2014/main" id="{58AE19FA-5C0B-4F9B-9F3D-E20044CA5CB7}"/>
                  </a:ext>
                </a:extLst>
              </p:cNvPr>
              <p:cNvSpPr/>
              <p:nvPr/>
            </p:nvSpPr>
            <p:spPr>
              <a:xfrm>
                <a:off x="4733926" y="2851151"/>
                <a:ext cx="738187" cy="63658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6" extrusionOk="0">
                    <a:moveTo>
                      <a:pt x="44" y="89"/>
                    </a:moveTo>
                    <a:lnTo>
                      <a:pt x="67" y="108"/>
                    </a:lnTo>
                    <a:lnTo>
                      <a:pt x="78" y="104"/>
                    </a:lnTo>
                    <a:lnTo>
                      <a:pt x="94" y="125"/>
                    </a:lnTo>
                    <a:lnTo>
                      <a:pt x="80" y="125"/>
                    </a:lnTo>
                    <a:lnTo>
                      <a:pt x="67" y="154"/>
                    </a:lnTo>
                    <a:lnTo>
                      <a:pt x="99" y="200"/>
                    </a:lnTo>
                    <a:lnTo>
                      <a:pt x="124" y="205"/>
                    </a:lnTo>
                    <a:lnTo>
                      <a:pt x="120" y="492"/>
                    </a:lnTo>
                    <a:lnTo>
                      <a:pt x="124" y="563"/>
                    </a:lnTo>
                    <a:lnTo>
                      <a:pt x="607" y="547"/>
                    </a:lnTo>
                    <a:lnTo>
                      <a:pt x="613" y="589"/>
                    </a:lnTo>
                    <a:lnTo>
                      <a:pt x="592" y="616"/>
                    </a:lnTo>
                    <a:lnTo>
                      <a:pt x="666" y="612"/>
                    </a:lnTo>
                    <a:lnTo>
                      <a:pt x="679" y="589"/>
                    </a:lnTo>
                    <a:lnTo>
                      <a:pt x="679" y="563"/>
                    </a:lnTo>
                    <a:lnTo>
                      <a:pt x="698" y="544"/>
                    </a:lnTo>
                    <a:lnTo>
                      <a:pt x="702" y="523"/>
                    </a:lnTo>
                    <a:lnTo>
                      <a:pt x="721" y="521"/>
                    </a:lnTo>
                    <a:lnTo>
                      <a:pt x="727" y="479"/>
                    </a:lnTo>
                    <a:lnTo>
                      <a:pt x="700" y="473"/>
                    </a:lnTo>
                    <a:lnTo>
                      <a:pt x="683" y="443"/>
                    </a:lnTo>
                    <a:lnTo>
                      <a:pt x="656" y="369"/>
                    </a:lnTo>
                    <a:lnTo>
                      <a:pt x="626" y="359"/>
                    </a:lnTo>
                    <a:lnTo>
                      <a:pt x="592" y="331"/>
                    </a:lnTo>
                    <a:lnTo>
                      <a:pt x="578" y="293"/>
                    </a:lnTo>
                    <a:lnTo>
                      <a:pt x="599" y="234"/>
                    </a:lnTo>
                    <a:lnTo>
                      <a:pt x="582" y="222"/>
                    </a:lnTo>
                    <a:lnTo>
                      <a:pt x="540" y="222"/>
                    </a:lnTo>
                    <a:lnTo>
                      <a:pt x="531" y="186"/>
                    </a:lnTo>
                    <a:lnTo>
                      <a:pt x="462" y="114"/>
                    </a:lnTo>
                    <a:lnTo>
                      <a:pt x="445" y="55"/>
                    </a:lnTo>
                    <a:lnTo>
                      <a:pt x="453" y="32"/>
                    </a:lnTo>
                    <a:lnTo>
                      <a:pt x="423" y="0"/>
                    </a:lnTo>
                    <a:lnTo>
                      <a:pt x="0" y="9"/>
                    </a:lnTo>
                    <a:lnTo>
                      <a:pt x="44" y="89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4B8F7A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3" name="Google Shape;123;p14">
                <a:extLst>
                  <a:ext uri="{FF2B5EF4-FFF2-40B4-BE49-F238E27FC236}">
                    <a16:creationId xmlns:a16="http://schemas.microsoft.com/office/drawing/2014/main" id="{5935B799-EDFC-4047-944E-23A5B28A4145}"/>
                  </a:ext>
                </a:extLst>
              </p:cNvPr>
              <p:cNvSpPr/>
              <p:nvPr/>
            </p:nvSpPr>
            <p:spPr>
              <a:xfrm>
                <a:off x="4857751" y="3419475"/>
                <a:ext cx="5588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81" extrusionOk="0">
                    <a:moveTo>
                      <a:pt x="21" y="166"/>
                    </a:moveTo>
                    <a:lnTo>
                      <a:pt x="17" y="398"/>
                    </a:lnTo>
                    <a:lnTo>
                      <a:pt x="29" y="411"/>
                    </a:lnTo>
                    <a:lnTo>
                      <a:pt x="69" y="411"/>
                    </a:lnTo>
                    <a:lnTo>
                      <a:pt x="70" y="481"/>
                    </a:lnTo>
                    <a:lnTo>
                      <a:pt x="397" y="477"/>
                    </a:lnTo>
                    <a:lnTo>
                      <a:pt x="392" y="405"/>
                    </a:lnTo>
                    <a:lnTo>
                      <a:pt x="418" y="325"/>
                    </a:lnTo>
                    <a:lnTo>
                      <a:pt x="460" y="270"/>
                    </a:lnTo>
                    <a:lnTo>
                      <a:pt x="456" y="255"/>
                    </a:lnTo>
                    <a:lnTo>
                      <a:pt x="487" y="204"/>
                    </a:lnTo>
                    <a:lnTo>
                      <a:pt x="504" y="149"/>
                    </a:lnTo>
                    <a:lnTo>
                      <a:pt x="498" y="145"/>
                    </a:lnTo>
                    <a:lnTo>
                      <a:pt x="525" y="124"/>
                    </a:lnTo>
                    <a:lnTo>
                      <a:pt x="551" y="76"/>
                    </a:lnTo>
                    <a:lnTo>
                      <a:pt x="542" y="65"/>
                    </a:lnTo>
                    <a:lnTo>
                      <a:pt x="468" y="69"/>
                    </a:lnTo>
                    <a:lnTo>
                      <a:pt x="489" y="42"/>
                    </a:lnTo>
                    <a:lnTo>
                      <a:pt x="483" y="0"/>
                    </a:lnTo>
                    <a:lnTo>
                      <a:pt x="0" y="16"/>
                    </a:lnTo>
                    <a:lnTo>
                      <a:pt x="21" y="166"/>
                    </a:lnTo>
                    <a:lnTo>
                      <a:pt x="21" y="166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4" name="Google Shape;124;p14">
                <a:extLst>
                  <a:ext uri="{FF2B5EF4-FFF2-40B4-BE49-F238E27FC236}">
                    <a16:creationId xmlns:a16="http://schemas.microsoft.com/office/drawing/2014/main" id="{497F71D8-180D-426C-8AB1-457780394E28}"/>
                  </a:ext>
                </a:extLst>
              </p:cNvPr>
              <p:cNvSpPr/>
              <p:nvPr/>
            </p:nvSpPr>
            <p:spPr>
              <a:xfrm>
                <a:off x="4930776" y="3910012"/>
                <a:ext cx="635000" cy="5445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29" extrusionOk="0">
                    <a:moveTo>
                      <a:pt x="0" y="4"/>
                    </a:moveTo>
                    <a:lnTo>
                      <a:pt x="6" y="147"/>
                    </a:lnTo>
                    <a:lnTo>
                      <a:pt x="63" y="251"/>
                    </a:lnTo>
                    <a:lnTo>
                      <a:pt x="42" y="333"/>
                    </a:lnTo>
                    <a:lnTo>
                      <a:pt x="46" y="401"/>
                    </a:lnTo>
                    <a:lnTo>
                      <a:pt x="21" y="436"/>
                    </a:lnTo>
                    <a:lnTo>
                      <a:pt x="31" y="447"/>
                    </a:lnTo>
                    <a:lnTo>
                      <a:pt x="114" y="438"/>
                    </a:lnTo>
                    <a:lnTo>
                      <a:pt x="217" y="464"/>
                    </a:lnTo>
                    <a:lnTo>
                      <a:pt x="251" y="438"/>
                    </a:lnTo>
                    <a:lnTo>
                      <a:pt x="352" y="479"/>
                    </a:lnTo>
                    <a:lnTo>
                      <a:pt x="360" y="502"/>
                    </a:lnTo>
                    <a:lnTo>
                      <a:pt x="398" y="519"/>
                    </a:lnTo>
                    <a:lnTo>
                      <a:pt x="419" y="498"/>
                    </a:lnTo>
                    <a:lnTo>
                      <a:pt x="466" y="517"/>
                    </a:lnTo>
                    <a:lnTo>
                      <a:pt x="497" y="502"/>
                    </a:lnTo>
                    <a:lnTo>
                      <a:pt x="491" y="472"/>
                    </a:lnTo>
                    <a:lnTo>
                      <a:pt x="573" y="498"/>
                    </a:lnTo>
                    <a:lnTo>
                      <a:pt x="569" y="529"/>
                    </a:lnTo>
                    <a:lnTo>
                      <a:pt x="624" y="491"/>
                    </a:lnTo>
                    <a:lnTo>
                      <a:pt x="575" y="485"/>
                    </a:lnTo>
                    <a:lnTo>
                      <a:pt x="538" y="445"/>
                    </a:lnTo>
                    <a:lnTo>
                      <a:pt x="584" y="396"/>
                    </a:lnTo>
                    <a:lnTo>
                      <a:pt x="584" y="367"/>
                    </a:lnTo>
                    <a:lnTo>
                      <a:pt x="533" y="409"/>
                    </a:lnTo>
                    <a:lnTo>
                      <a:pt x="508" y="396"/>
                    </a:lnTo>
                    <a:lnTo>
                      <a:pt x="529" y="373"/>
                    </a:lnTo>
                    <a:lnTo>
                      <a:pt x="472" y="390"/>
                    </a:lnTo>
                    <a:lnTo>
                      <a:pt x="436" y="375"/>
                    </a:lnTo>
                    <a:lnTo>
                      <a:pt x="445" y="350"/>
                    </a:lnTo>
                    <a:lnTo>
                      <a:pt x="542" y="367"/>
                    </a:lnTo>
                    <a:lnTo>
                      <a:pt x="504" y="305"/>
                    </a:lnTo>
                    <a:lnTo>
                      <a:pt x="510" y="259"/>
                    </a:lnTo>
                    <a:lnTo>
                      <a:pt x="289" y="268"/>
                    </a:lnTo>
                    <a:lnTo>
                      <a:pt x="316" y="170"/>
                    </a:lnTo>
                    <a:lnTo>
                      <a:pt x="354" y="120"/>
                    </a:lnTo>
                    <a:lnTo>
                      <a:pt x="343" y="107"/>
                    </a:lnTo>
                    <a:lnTo>
                      <a:pt x="327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5" name="Google Shape;125;p14">
                <a:extLst>
                  <a:ext uri="{FF2B5EF4-FFF2-40B4-BE49-F238E27FC236}">
                    <a16:creationId xmlns:a16="http://schemas.microsoft.com/office/drawing/2014/main" id="{C3CBC621-7302-43EA-B067-9C6E83981F0D}"/>
                  </a:ext>
                </a:extLst>
              </p:cNvPr>
              <p:cNvSpPr/>
              <p:nvPr/>
            </p:nvSpPr>
            <p:spPr>
              <a:xfrm>
                <a:off x="5251451" y="1889126"/>
                <a:ext cx="6318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310" extrusionOk="0">
                    <a:moveTo>
                      <a:pt x="224" y="203"/>
                    </a:moveTo>
                    <a:lnTo>
                      <a:pt x="232" y="222"/>
                    </a:lnTo>
                    <a:lnTo>
                      <a:pt x="253" y="228"/>
                    </a:lnTo>
                    <a:lnTo>
                      <a:pt x="283" y="310"/>
                    </a:lnTo>
                    <a:lnTo>
                      <a:pt x="338" y="197"/>
                    </a:lnTo>
                    <a:lnTo>
                      <a:pt x="367" y="201"/>
                    </a:lnTo>
                    <a:lnTo>
                      <a:pt x="403" y="184"/>
                    </a:lnTo>
                    <a:lnTo>
                      <a:pt x="462" y="184"/>
                    </a:lnTo>
                    <a:lnTo>
                      <a:pt x="483" y="158"/>
                    </a:lnTo>
                    <a:lnTo>
                      <a:pt x="599" y="161"/>
                    </a:lnTo>
                    <a:lnTo>
                      <a:pt x="622" y="144"/>
                    </a:lnTo>
                    <a:lnTo>
                      <a:pt x="584" y="101"/>
                    </a:lnTo>
                    <a:lnTo>
                      <a:pt x="513" y="102"/>
                    </a:lnTo>
                    <a:lnTo>
                      <a:pt x="456" y="95"/>
                    </a:lnTo>
                    <a:lnTo>
                      <a:pt x="384" y="95"/>
                    </a:lnTo>
                    <a:lnTo>
                      <a:pt x="359" y="131"/>
                    </a:lnTo>
                    <a:lnTo>
                      <a:pt x="323" y="110"/>
                    </a:lnTo>
                    <a:lnTo>
                      <a:pt x="285" y="114"/>
                    </a:lnTo>
                    <a:lnTo>
                      <a:pt x="272" y="76"/>
                    </a:lnTo>
                    <a:lnTo>
                      <a:pt x="190" y="70"/>
                    </a:lnTo>
                    <a:lnTo>
                      <a:pt x="181" y="57"/>
                    </a:lnTo>
                    <a:lnTo>
                      <a:pt x="217" y="17"/>
                    </a:lnTo>
                    <a:lnTo>
                      <a:pt x="247" y="15"/>
                    </a:lnTo>
                    <a:lnTo>
                      <a:pt x="217" y="0"/>
                    </a:lnTo>
                    <a:lnTo>
                      <a:pt x="171" y="11"/>
                    </a:lnTo>
                    <a:lnTo>
                      <a:pt x="95" y="87"/>
                    </a:lnTo>
                    <a:lnTo>
                      <a:pt x="57" y="95"/>
                    </a:lnTo>
                    <a:lnTo>
                      <a:pt x="0" y="133"/>
                    </a:lnTo>
                    <a:lnTo>
                      <a:pt x="224" y="203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6" name="Google Shape;126;p14">
                <a:extLst>
                  <a:ext uri="{FF2B5EF4-FFF2-40B4-BE49-F238E27FC236}">
                    <a16:creationId xmlns:a16="http://schemas.microsoft.com/office/drawing/2014/main" id="{023DEB29-FC4B-4FAA-B59B-70A99822AC68}"/>
                  </a:ext>
                </a:extLst>
              </p:cNvPr>
              <p:cNvSpPr/>
              <p:nvPr/>
            </p:nvSpPr>
            <p:spPr>
              <a:xfrm>
                <a:off x="5657851" y="2085976"/>
                <a:ext cx="427037" cy="5778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59" extrusionOk="0">
                    <a:moveTo>
                      <a:pt x="48" y="464"/>
                    </a:moveTo>
                    <a:lnTo>
                      <a:pt x="42" y="370"/>
                    </a:lnTo>
                    <a:lnTo>
                      <a:pt x="6" y="302"/>
                    </a:lnTo>
                    <a:lnTo>
                      <a:pt x="21" y="159"/>
                    </a:lnTo>
                    <a:lnTo>
                      <a:pt x="82" y="85"/>
                    </a:lnTo>
                    <a:lnTo>
                      <a:pt x="78" y="140"/>
                    </a:lnTo>
                    <a:lnTo>
                      <a:pt x="97" y="129"/>
                    </a:lnTo>
                    <a:lnTo>
                      <a:pt x="97" y="83"/>
                    </a:lnTo>
                    <a:lnTo>
                      <a:pt x="120" y="57"/>
                    </a:lnTo>
                    <a:lnTo>
                      <a:pt x="127" y="7"/>
                    </a:lnTo>
                    <a:lnTo>
                      <a:pt x="148" y="0"/>
                    </a:lnTo>
                    <a:lnTo>
                      <a:pt x="276" y="43"/>
                    </a:lnTo>
                    <a:lnTo>
                      <a:pt x="287" y="80"/>
                    </a:lnTo>
                    <a:lnTo>
                      <a:pt x="304" y="114"/>
                    </a:lnTo>
                    <a:lnTo>
                      <a:pt x="308" y="175"/>
                    </a:lnTo>
                    <a:lnTo>
                      <a:pt x="264" y="228"/>
                    </a:lnTo>
                    <a:lnTo>
                      <a:pt x="262" y="268"/>
                    </a:lnTo>
                    <a:lnTo>
                      <a:pt x="287" y="281"/>
                    </a:lnTo>
                    <a:lnTo>
                      <a:pt x="321" y="226"/>
                    </a:lnTo>
                    <a:lnTo>
                      <a:pt x="356" y="207"/>
                    </a:lnTo>
                    <a:lnTo>
                      <a:pt x="378" y="218"/>
                    </a:lnTo>
                    <a:lnTo>
                      <a:pt x="422" y="342"/>
                    </a:lnTo>
                    <a:lnTo>
                      <a:pt x="392" y="395"/>
                    </a:lnTo>
                    <a:lnTo>
                      <a:pt x="384" y="433"/>
                    </a:lnTo>
                    <a:lnTo>
                      <a:pt x="367" y="445"/>
                    </a:lnTo>
                    <a:lnTo>
                      <a:pt x="367" y="479"/>
                    </a:lnTo>
                    <a:lnTo>
                      <a:pt x="344" y="524"/>
                    </a:lnTo>
                    <a:lnTo>
                      <a:pt x="205" y="543"/>
                    </a:lnTo>
                    <a:lnTo>
                      <a:pt x="202" y="536"/>
                    </a:lnTo>
                    <a:lnTo>
                      <a:pt x="0" y="559"/>
                    </a:lnTo>
                    <a:lnTo>
                      <a:pt x="48" y="464"/>
                    </a:lnTo>
                    <a:lnTo>
                      <a:pt x="48" y="464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7" name="Google Shape;127;p14">
                <a:extLst>
                  <a:ext uri="{FF2B5EF4-FFF2-40B4-BE49-F238E27FC236}">
                    <a16:creationId xmlns:a16="http://schemas.microsoft.com/office/drawing/2014/main" id="{78B6C91E-3551-4937-8AAE-ED03C0852A32}"/>
                  </a:ext>
                </a:extLst>
              </p:cNvPr>
              <p:cNvSpPr/>
              <p:nvPr/>
            </p:nvSpPr>
            <p:spPr>
              <a:xfrm>
                <a:off x="5011738" y="1978026"/>
                <a:ext cx="59055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91" extrusionOk="0">
                    <a:moveTo>
                      <a:pt x="15" y="227"/>
                    </a:moveTo>
                    <a:lnTo>
                      <a:pt x="13" y="297"/>
                    </a:lnTo>
                    <a:lnTo>
                      <a:pt x="84" y="341"/>
                    </a:lnTo>
                    <a:lnTo>
                      <a:pt x="110" y="371"/>
                    </a:lnTo>
                    <a:lnTo>
                      <a:pt x="167" y="413"/>
                    </a:lnTo>
                    <a:lnTo>
                      <a:pt x="175" y="462"/>
                    </a:lnTo>
                    <a:lnTo>
                      <a:pt x="186" y="529"/>
                    </a:lnTo>
                    <a:lnTo>
                      <a:pt x="240" y="591"/>
                    </a:lnTo>
                    <a:lnTo>
                      <a:pt x="527" y="574"/>
                    </a:lnTo>
                    <a:lnTo>
                      <a:pt x="511" y="483"/>
                    </a:lnTo>
                    <a:lnTo>
                      <a:pt x="536" y="344"/>
                    </a:lnTo>
                    <a:lnTo>
                      <a:pt x="536" y="306"/>
                    </a:lnTo>
                    <a:lnTo>
                      <a:pt x="578" y="198"/>
                    </a:lnTo>
                    <a:lnTo>
                      <a:pt x="567" y="194"/>
                    </a:lnTo>
                    <a:lnTo>
                      <a:pt x="540" y="257"/>
                    </a:lnTo>
                    <a:lnTo>
                      <a:pt x="517" y="261"/>
                    </a:lnTo>
                    <a:lnTo>
                      <a:pt x="508" y="287"/>
                    </a:lnTo>
                    <a:lnTo>
                      <a:pt x="483" y="304"/>
                    </a:lnTo>
                    <a:lnTo>
                      <a:pt x="500" y="247"/>
                    </a:lnTo>
                    <a:lnTo>
                      <a:pt x="517" y="225"/>
                    </a:lnTo>
                    <a:lnTo>
                      <a:pt x="487" y="143"/>
                    </a:lnTo>
                    <a:lnTo>
                      <a:pt x="466" y="137"/>
                    </a:lnTo>
                    <a:lnTo>
                      <a:pt x="458" y="118"/>
                    </a:lnTo>
                    <a:lnTo>
                      <a:pt x="234" y="48"/>
                    </a:lnTo>
                    <a:lnTo>
                      <a:pt x="205" y="35"/>
                    </a:lnTo>
                    <a:lnTo>
                      <a:pt x="190" y="48"/>
                    </a:lnTo>
                    <a:lnTo>
                      <a:pt x="184" y="44"/>
                    </a:lnTo>
                    <a:lnTo>
                      <a:pt x="192" y="19"/>
                    </a:lnTo>
                    <a:lnTo>
                      <a:pt x="198" y="4"/>
                    </a:lnTo>
                    <a:lnTo>
                      <a:pt x="190" y="0"/>
                    </a:lnTo>
                    <a:lnTo>
                      <a:pt x="99" y="38"/>
                    </a:lnTo>
                    <a:lnTo>
                      <a:pt x="89" y="40"/>
                    </a:lnTo>
                    <a:lnTo>
                      <a:pt x="70" y="31"/>
                    </a:lnTo>
                    <a:lnTo>
                      <a:pt x="53" y="42"/>
                    </a:lnTo>
                    <a:lnTo>
                      <a:pt x="57" y="111"/>
                    </a:lnTo>
                    <a:lnTo>
                      <a:pt x="0" y="179"/>
                    </a:lnTo>
                    <a:lnTo>
                      <a:pt x="15" y="227"/>
                    </a:lnTo>
                    <a:lnTo>
                      <a:pt x="15" y="227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8" name="Google Shape;128;p14">
                <a:extLst>
                  <a:ext uri="{FF2B5EF4-FFF2-40B4-BE49-F238E27FC236}">
                    <a16:creationId xmlns:a16="http://schemas.microsoft.com/office/drawing/2014/main" id="{FE21F1D2-D9D0-493C-BAA9-A857B152FD68}"/>
                  </a:ext>
                </a:extLst>
              </p:cNvPr>
              <p:cNvSpPr/>
              <p:nvPr/>
            </p:nvSpPr>
            <p:spPr>
              <a:xfrm>
                <a:off x="5183188" y="2568576"/>
                <a:ext cx="438150" cy="77946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753" extrusionOk="0">
                    <a:moveTo>
                      <a:pt x="8" y="308"/>
                    </a:moveTo>
                    <a:lnTo>
                      <a:pt x="52" y="213"/>
                    </a:lnTo>
                    <a:lnTo>
                      <a:pt x="38" y="177"/>
                    </a:lnTo>
                    <a:lnTo>
                      <a:pt x="113" y="120"/>
                    </a:lnTo>
                    <a:lnTo>
                      <a:pt x="126" y="78"/>
                    </a:lnTo>
                    <a:lnTo>
                      <a:pt x="73" y="17"/>
                    </a:lnTo>
                    <a:lnTo>
                      <a:pt x="360" y="0"/>
                    </a:lnTo>
                    <a:lnTo>
                      <a:pt x="367" y="44"/>
                    </a:lnTo>
                    <a:lnTo>
                      <a:pt x="396" y="101"/>
                    </a:lnTo>
                    <a:lnTo>
                      <a:pt x="421" y="388"/>
                    </a:lnTo>
                    <a:lnTo>
                      <a:pt x="415" y="447"/>
                    </a:lnTo>
                    <a:lnTo>
                      <a:pt x="430" y="481"/>
                    </a:lnTo>
                    <a:lnTo>
                      <a:pt x="413" y="546"/>
                    </a:lnTo>
                    <a:lnTo>
                      <a:pt x="390" y="574"/>
                    </a:lnTo>
                    <a:lnTo>
                      <a:pt x="379" y="622"/>
                    </a:lnTo>
                    <a:lnTo>
                      <a:pt x="392" y="637"/>
                    </a:lnTo>
                    <a:lnTo>
                      <a:pt x="381" y="664"/>
                    </a:lnTo>
                    <a:lnTo>
                      <a:pt x="386" y="673"/>
                    </a:lnTo>
                    <a:lnTo>
                      <a:pt x="352" y="686"/>
                    </a:lnTo>
                    <a:lnTo>
                      <a:pt x="344" y="734"/>
                    </a:lnTo>
                    <a:lnTo>
                      <a:pt x="295" y="719"/>
                    </a:lnTo>
                    <a:lnTo>
                      <a:pt x="270" y="753"/>
                    </a:lnTo>
                    <a:lnTo>
                      <a:pt x="255" y="749"/>
                    </a:lnTo>
                    <a:lnTo>
                      <a:pt x="238" y="719"/>
                    </a:lnTo>
                    <a:lnTo>
                      <a:pt x="211" y="645"/>
                    </a:lnTo>
                    <a:lnTo>
                      <a:pt x="147" y="607"/>
                    </a:lnTo>
                    <a:lnTo>
                      <a:pt x="133" y="569"/>
                    </a:lnTo>
                    <a:lnTo>
                      <a:pt x="154" y="510"/>
                    </a:lnTo>
                    <a:lnTo>
                      <a:pt x="137" y="498"/>
                    </a:lnTo>
                    <a:lnTo>
                      <a:pt x="95" y="498"/>
                    </a:lnTo>
                    <a:lnTo>
                      <a:pt x="86" y="462"/>
                    </a:lnTo>
                    <a:lnTo>
                      <a:pt x="17" y="390"/>
                    </a:lnTo>
                    <a:lnTo>
                      <a:pt x="0" y="331"/>
                    </a:lnTo>
                    <a:lnTo>
                      <a:pt x="8" y="308"/>
                    </a:lnTo>
                    <a:lnTo>
                      <a:pt x="8" y="308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9" name="Google Shape;129;p14">
                <a:extLst>
                  <a:ext uri="{FF2B5EF4-FFF2-40B4-BE49-F238E27FC236}">
                    <a16:creationId xmlns:a16="http://schemas.microsoft.com/office/drawing/2014/main" id="{A95C9959-CF44-4A1C-B945-489F41050E33}"/>
                  </a:ext>
                </a:extLst>
              </p:cNvPr>
              <p:cNvSpPr/>
              <p:nvPr/>
            </p:nvSpPr>
            <p:spPr>
              <a:xfrm>
                <a:off x="5568951" y="2636838"/>
                <a:ext cx="34290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66" extrusionOk="0">
                    <a:moveTo>
                      <a:pt x="11" y="566"/>
                    </a:moveTo>
                    <a:lnTo>
                      <a:pt x="21" y="549"/>
                    </a:lnTo>
                    <a:lnTo>
                      <a:pt x="85" y="545"/>
                    </a:lnTo>
                    <a:lnTo>
                      <a:pt x="138" y="528"/>
                    </a:lnTo>
                    <a:lnTo>
                      <a:pt x="192" y="496"/>
                    </a:lnTo>
                    <a:lnTo>
                      <a:pt x="235" y="494"/>
                    </a:lnTo>
                    <a:lnTo>
                      <a:pt x="285" y="412"/>
                    </a:lnTo>
                    <a:lnTo>
                      <a:pt x="300" y="418"/>
                    </a:lnTo>
                    <a:lnTo>
                      <a:pt x="338" y="389"/>
                    </a:lnTo>
                    <a:lnTo>
                      <a:pt x="329" y="368"/>
                    </a:lnTo>
                    <a:lnTo>
                      <a:pt x="332" y="357"/>
                    </a:lnTo>
                    <a:lnTo>
                      <a:pt x="294" y="7"/>
                    </a:lnTo>
                    <a:lnTo>
                      <a:pt x="291" y="0"/>
                    </a:lnTo>
                    <a:lnTo>
                      <a:pt x="89" y="23"/>
                    </a:lnTo>
                    <a:lnTo>
                      <a:pt x="51" y="42"/>
                    </a:lnTo>
                    <a:lnTo>
                      <a:pt x="17" y="32"/>
                    </a:lnTo>
                    <a:lnTo>
                      <a:pt x="42" y="319"/>
                    </a:lnTo>
                    <a:lnTo>
                      <a:pt x="36" y="378"/>
                    </a:lnTo>
                    <a:lnTo>
                      <a:pt x="51" y="412"/>
                    </a:lnTo>
                    <a:lnTo>
                      <a:pt x="34" y="477"/>
                    </a:lnTo>
                    <a:lnTo>
                      <a:pt x="11" y="505"/>
                    </a:lnTo>
                    <a:lnTo>
                      <a:pt x="0" y="553"/>
                    </a:lnTo>
                    <a:lnTo>
                      <a:pt x="11" y="566"/>
                    </a:lnTo>
                    <a:lnTo>
                      <a:pt x="11" y="566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0" name="Google Shape;130;p14">
                <a:extLst>
                  <a:ext uri="{FF2B5EF4-FFF2-40B4-BE49-F238E27FC236}">
                    <a16:creationId xmlns:a16="http://schemas.microsoft.com/office/drawing/2014/main" id="{B8851CFE-46DF-4D60-91D0-0B509EB2DAA1}"/>
                  </a:ext>
                </a:extLst>
              </p:cNvPr>
              <p:cNvSpPr/>
              <p:nvPr/>
            </p:nvSpPr>
            <p:spPr>
              <a:xfrm>
                <a:off x="5451476" y="2995613"/>
                <a:ext cx="804862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96" extrusionOk="0">
                    <a:moveTo>
                      <a:pt x="4" y="375"/>
                    </a:moveTo>
                    <a:lnTo>
                      <a:pt x="23" y="373"/>
                    </a:lnTo>
                    <a:lnTo>
                      <a:pt x="29" y="331"/>
                    </a:lnTo>
                    <a:lnTo>
                      <a:pt x="17" y="329"/>
                    </a:lnTo>
                    <a:lnTo>
                      <a:pt x="42" y="295"/>
                    </a:lnTo>
                    <a:lnTo>
                      <a:pt x="91" y="310"/>
                    </a:lnTo>
                    <a:lnTo>
                      <a:pt x="99" y="262"/>
                    </a:lnTo>
                    <a:lnTo>
                      <a:pt x="133" y="249"/>
                    </a:lnTo>
                    <a:lnTo>
                      <a:pt x="128" y="240"/>
                    </a:lnTo>
                    <a:lnTo>
                      <a:pt x="147" y="194"/>
                    </a:lnTo>
                    <a:lnTo>
                      <a:pt x="211" y="190"/>
                    </a:lnTo>
                    <a:lnTo>
                      <a:pt x="264" y="173"/>
                    </a:lnTo>
                    <a:lnTo>
                      <a:pt x="299" y="150"/>
                    </a:lnTo>
                    <a:lnTo>
                      <a:pt x="318" y="141"/>
                    </a:lnTo>
                    <a:lnTo>
                      <a:pt x="361" y="139"/>
                    </a:lnTo>
                    <a:lnTo>
                      <a:pt x="411" y="57"/>
                    </a:lnTo>
                    <a:lnTo>
                      <a:pt x="426" y="63"/>
                    </a:lnTo>
                    <a:lnTo>
                      <a:pt x="464" y="34"/>
                    </a:lnTo>
                    <a:lnTo>
                      <a:pt x="455" y="13"/>
                    </a:lnTo>
                    <a:lnTo>
                      <a:pt x="458" y="2"/>
                    </a:lnTo>
                    <a:lnTo>
                      <a:pt x="493" y="0"/>
                    </a:lnTo>
                    <a:lnTo>
                      <a:pt x="515" y="8"/>
                    </a:lnTo>
                    <a:lnTo>
                      <a:pt x="584" y="48"/>
                    </a:lnTo>
                    <a:lnTo>
                      <a:pt x="633" y="46"/>
                    </a:lnTo>
                    <a:lnTo>
                      <a:pt x="656" y="31"/>
                    </a:lnTo>
                    <a:lnTo>
                      <a:pt x="711" y="65"/>
                    </a:lnTo>
                    <a:lnTo>
                      <a:pt x="728" y="129"/>
                    </a:lnTo>
                    <a:lnTo>
                      <a:pt x="791" y="175"/>
                    </a:lnTo>
                    <a:lnTo>
                      <a:pt x="761" y="211"/>
                    </a:lnTo>
                    <a:lnTo>
                      <a:pt x="707" y="262"/>
                    </a:lnTo>
                    <a:lnTo>
                      <a:pt x="706" y="274"/>
                    </a:lnTo>
                    <a:lnTo>
                      <a:pt x="628" y="323"/>
                    </a:lnTo>
                    <a:lnTo>
                      <a:pt x="190" y="365"/>
                    </a:lnTo>
                    <a:lnTo>
                      <a:pt x="143" y="361"/>
                    </a:lnTo>
                    <a:lnTo>
                      <a:pt x="145" y="384"/>
                    </a:lnTo>
                    <a:lnTo>
                      <a:pt x="0" y="396"/>
                    </a:lnTo>
                    <a:lnTo>
                      <a:pt x="4" y="375"/>
                    </a:lnTo>
                    <a:lnTo>
                      <a:pt x="4" y="375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1" name="Google Shape;131;p14">
                <a:extLst>
                  <a:ext uri="{FF2B5EF4-FFF2-40B4-BE49-F238E27FC236}">
                    <a16:creationId xmlns:a16="http://schemas.microsoft.com/office/drawing/2014/main" id="{8C5262C7-B39F-4234-AB43-4CA44530531F}"/>
                  </a:ext>
                </a:extLst>
              </p:cNvPr>
              <p:cNvSpPr/>
              <p:nvPr/>
            </p:nvSpPr>
            <p:spPr>
              <a:xfrm>
                <a:off x="5353051" y="3308350"/>
                <a:ext cx="94615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308" extrusionOk="0">
                    <a:moveTo>
                      <a:pt x="17" y="253"/>
                    </a:moveTo>
                    <a:lnTo>
                      <a:pt x="11" y="249"/>
                    </a:lnTo>
                    <a:lnTo>
                      <a:pt x="38" y="228"/>
                    </a:lnTo>
                    <a:lnTo>
                      <a:pt x="64" y="180"/>
                    </a:lnTo>
                    <a:lnTo>
                      <a:pt x="55" y="169"/>
                    </a:lnTo>
                    <a:lnTo>
                      <a:pt x="68" y="146"/>
                    </a:lnTo>
                    <a:lnTo>
                      <a:pt x="68" y="120"/>
                    </a:lnTo>
                    <a:lnTo>
                      <a:pt x="87" y="101"/>
                    </a:lnTo>
                    <a:lnTo>
                      <a:pt x="232" y="89"/>
                    </a:lnTo>
                    <a:lnTo>
                      <a:pt x="230" y="66"/>
                    </a:lnTo>
                    <a:lnTo>
                      <a:pt x="277" y="70"/>
                    </a:lnTo>
                    <a:lnTo>
                      <a:pt x="715" y="28"/>
                    </a:lnTo>
                    <a:lnTo>
                      <a:pt x="931" y="0"/>
                    </a:lnTo>
                    <a:lnTo>
                      <a:pt x="893" y="74"/>
                    </a:lnTo>
                    <a:lnTo>
                      <a:pt x="834" y="87"/>
                    </a:lnTo>
                    <a:lnTo>
                      <a:pt x="806" y="125"/>
                    </a:lnTo>
                    <a:lnTo>
                      <a:pt x="699" y="186"/>
                    </a:lnTo>
                    <a:lnTo>
                      <a:pt x="694" y="209"/>
                    </a:lnTo>
                    <a:lnTo>
                      <a:pt x="667" y="222"/>
                    </a:lnTo>
                    <a:lnTo>
                      <a:pt x="667" y="253"/>
                    </a:lnTo>
                    <a:lnTo>
                      <a:pt x="523" y="270"/>
                    </a:lnTo>
                    <a:lnTo>
                      <a:pt x="234" y="294"/>
                    </a:lnTo>
                    <a:lnTo>
                      <a:pt x="0" y="308"/>
                    </a:lnTo>
                    <a:lnTo>
                      <a:pt x="17" y="253"/>
                    </a:lnTo>
                    <a:lnTo>
                      <a:pt x="17" y="25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2" name="Google Shape;132;p14">
                <a:extLst>
                  <a:ext uri="{FF2B5EF4-FFF2-40B4-BE49-F238E27FC236}">
                    <a16:creationId xmlns:a16="http://schemas.microsoft.com/office/drawing/2014/main" id="{78483592-CC2E-4B62-8C4E-5E68D528938B}"/>
                  </a:ext>
                </a:extLst>
              </p:cNvPr>
              <p:cNvSpPr/>
              <p:nvPr/>
            </p:nvSpPr>
            <p:spPr>
              <a:xfrm>
                <a:off x="5221288" y="3613150"/>
                <a:ext cx="396875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654" extrusionOk="0">
                    <a:moveTo>
                      <a:pt x="27" y="457"/>
                    </a:moveTo>
                    <a:lnTo>
                      <a:pt x="65" y="407"/>
                    </a:lnTo>
                    <a:lnTo>
                      <a:pt x="54" y="394"/>
                    </a:lnTo>
                    <a:lnTo>
                      <a:pt x="38" y="287"/>
                    </a:lnTo>
                    <a:lnTo>
                      <a:pt x="33" y="215"/>
                    </a:lnTo>
                    <a:lnTo>
                      <a:pt x="59" y="135"/>
                    </a:lnTo>
                    <a:lnTo>
                      <a:pt x="101" y="80"/>
                    </a:lnTo>
                    <a:lnTo>
                      <a:pt x="97" y="65"/>
                    </a:lnTo>
                    <a:lnTo>
                      <a:pt x="128" y="14"/>
                    </a:lnTo>
                    <a:lnTo>
                      <a:pt x="362" y="0"/>
                    </a:lnTo>
                    <a:lnTo>
                      <a:pt x="373" y="12"/>
                    </a:lnTo>
                    <a:lnTo>
                      <a:pt x="362" y="419"/>
                    </a:lnTo>
                    <a:lnTo>
                      <a:pt x="388" y="614"/>
                    </a:lnTo>
                    <a:lnTo>
                      <a:pt x="379" y="624"/>
                    </a:lnTo>
                    <a:lnTo>
                      <a:pt x="329" y="612"/>
                    </a:lnTo>
                    <a:lnTo>
                      <a:pt x="253" y="654"/>
                    </a:lnTo>
                    <a:lnTo>
                      <a:pt x="215" y="592"/>
                    </a:lnTo>
                    <a:lnTo>
                      <a:pt x="221" y="546"/>
                    </a:lnTo>
                    <a:lnTo>
                      <a:pt x="0" y="555"/>
                    </a:lnTo>
                    <a:lnTo>
                      <a:pt x="27" y="457"/>
                    </a:lnTo>
                    <a:lnTo>
                      <a:pt x="27" y="457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3" name="Google Shape;133;p14">
                <a:extLst>
                  <a:ext uri="{FF2B5EF4-FFF2-40B4-BE49-F238E27FC236}">
                    <a16:creationId xmlns:a16="http://schemas.microsoft.com/office/drawing/2014/main" id="{DFAEA6DC-0B16-4D00-BA43-B501AEFE57E7}"/>
                  </a:ext>
                </a:extLst>
              </p:cNvPr>
              <p:cNvSpPr/>
              <p:nvPr/>
            </p:nvSpPr>
            <p:spPr>
              <a:xfrm>
                <a:off x="5591176" y="3586162"/>
                <a:ext cx="419100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659" extrusionOk="0">
                    <a:moveTo>
                      <a:pt x="11" y="36"/>
                    </a:moveTo>
                    <a:lnTo>
                      <a:pt x="0" y="443"/>
                    </a:lnTo>
                    <a:lnTo>
                      <a:pt x="26" y="638"/>
                    </a:lnTo>
                    <a:lnTo>
                      <a:pt x="55" y="646"/>
                    </a:lnTo>
                    <a:lnTo>
                      <a:pt x="81" y="631"/>
                    </a:lnTo>
                    <a:lnTo>
                      <a:pt x="97" y="646"/>
                    </a:lnTo>
                    <a:lnTo>
                      <a:pt x="74" y="659"/>
                    </a:lnTo>
                    <a:lnTo>
                      <a:pt x="131" y="644"/>
                    </a:lnTo>
                    <a:lnTo>
                      <a:pt x="142" y="627"/>
                    </a:lnTo>
                    <a:lnTo>
                      <a:pt x="135" y="616"/>
                    </a:lnTo>
                    <a:lnTo>
                      <a:pt x="138" y="598"/>
                    </a:lnTo>
                    <a:lnTo>
                      <a:pt x="112" y="574"/>
                    </a:lnTo>
                    <a:lnTo>
                      <a:pt x="112" y="553"/>
                    </a:lnTo>
                    <a:lnTo>
                      <a:pt x="416" y="526"/>
                    </a:lnTo>
                    <a:lnTo>
                      <a:pt x="391" y="422"/>
                    </a:lnTo>
                    <a:lnTo>
                      <a:pt x="406" y="359"/>
                    </a:lnTo>
                    <a:lnTo>
                      <a:pt x="368" y="277"/>
                    </a:lnTo>
                    <a:lnTo>
                      <a:pt x="289" y="0"/>
                    </a:lnTo>
                    <a:lnTo>
                      <a:pt x="0" y="24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4" name="Google Shape;134;p14">
                <a:extLst>
                  <a:ext uri="{FF2B5EF4-FFF2-40B4-BE49-F238E27FC236}">
                    <a16:creationId xmlns:a16="http://schemas.microsoft.com/office/drawing/2014/main" id="{F18DC9B0-612B-4D25-B1A1-6DDAAE54010C}"/>
                  </a:ext>
                </a:extLst>
              </p:cNvPr>
              <p:cNvSpPr/>
              <p:nvPr/>
            </p:nvSpPr>
            <p:spPr>
              <a:xfrm>
                <a:off x="5881688" y="3554412"/>
                <a:ext cx="5969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3" extrusionOk="0">
                    <a:moveTo>
                      <a:pt x="79" y="312"/>
                    </a:moveTo>
                    <a:lnTo>
                      <a:pt x="117" y="394"/>
                    </a:lnTo>
                    <a:lnTo>
                      <a:pt x="102" y="457"/>
                    </a:lnTo>
                    <a:lnTo>
                      <a:pt x="127" y="561"/>
                    </a:lnTo>
                    <a:lnTo>
                      <a:pt x="150" y="595"/>
                    </a:lnTo>
                    <a:lnTo>
                      <a:pt x="464" y="578"/>
                    </a:lnTo>
                    <a:lnTo>
                      <a:pt x="467" y="599"/>
                    </a:lnTo>
                    <a:lnTo>
                      <a:pt x="486" y="603"/>
                    </a:lnTo>
                    <a:lnTo>
                      <a:pt x="479" y="552"/>
                    </a:lnTo>
                    <a:lnTo>
                      <a:pt x="492" y="538"/>
                    </a:lnTo>
                    <a:lnTo>
                      <a:pt x="538" y="548"/>
                    </a:lnTo>
                    <a:lnTo>
                      <a:pt x="545" y="512"/>
                    </a:lnTo>
                    <a:lnTo>
                      <a:pt x="540" y="464"/>
                    </a:lnTo>
                    <a:lnTo>
                      <a:pt x="559" y="451"/>
                    </a:lnTo>
                    <a:lnTo>
                      <a:pt x="587" y="360"/>
                    </a:lnTo>
                    <a:lnTo>
                      <a:pt x="568" y="356"/>
                    </a:lnTo>
                    <a:lnTo>
                      <a:pt x="492" y="238"/>
                    </a:lnTo>
                    <a:lnTo>
                      <a:pt x="327" y="90"/>
                    </a:lnTo>
                    <a:lnTo>
                      <a:pt x="254" y="44"/>
                    </a:lnTo>
                    <a:lnTo>
                      <a:pt x="279" y="0"/>
                    </a:lnTo>
                    <a:lnTo>
                      <a:pt x="144" y="18"/>
                    </a:lnTo>
                    <a:lnTo>
                      <a:pt x="0" y="35"/>
                    </a:lnTo>
                    <a:lnTo>
                      <a:pt x="79" y="312"/>
                    </a:lnTo>
                    <a:lnTo>
                      <a:pt x="79" y="312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5" name="Google Shape;135;p14">
                <a:extLst>
                  <a:ext uri="{FF2B5EF4-FFF2-40B4-BE49-F238E27FC236}">
                    <a16:creationId xmlns:a16="http://schemas.microsoft.com/office/drawing/2014/main" id="{35FCA7E4-D6C8-4E5D-A230-9559D4A97460}"/>
                  </a:ext>
                </a:extLst>
              </p:cNvPr>
              <p:cNvSpPr/>
              <p:nvPr/>
            </p:nvSpPr>
            <p:spPr>
              <a:xfrm>
                <a:off x="5705476" y="4105275"/>
                <a:ext cx="1004887" cy="754062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32" extrusionOk="0">
                    <a:moveTo>
                      <a:pt x="0" y="71"/>
                    </a:moveTo>
                    <a:lnTo>
                      <a:pt x="26" y="95"/>
                    </a:lnTo>
                    <a:lnTo>
                      <a:pt x="23" y="113"/>
                    </a:lnTo>
                    <a:lnTo>
                      <a:pt x="30" y="124"/>
                    </a:lnTo>
                    <a:lnTo>
                      <a:pt x="19" y="141"/>
                    </a:lnTo>
                    <a:lnTo>
                      <a:pt x="135" y="101"/>
                    </a:lnTo>
                    <a:lnTo>
                      <a:pt x="283" y="194"/>
                    </a:lnTo>
                    <a:lnTo>
                      <a:pt x="405" y="130"/>
                    </a:lnTo>
                    <a:lnTo>
                      <a:pt x="475" y="145"/>
                    </a:lnTo>
                    <a:lnTo>
                      <a:pt x="564" y="232"/>
                    </a:lnTo>
                    <a:lnTo>
                      <a:pt x="597" y="232"/>
                    </a:lnTo>
                    <a:lnTo>
                      <a:pt x="625" y="293"/>
                    </a:lnTo>
                    <a:lnTo>
                      <a:pt x="618" y="409"/>
                    </a:lnTo>
                    <a:lnTo>
                      <a:pt x="639" y="422"/>
                    </a:lnTo>
                    <a:lnTo>
                      <a:pt x="642" y="401"/>
                    </a:lnTo>
                    <a:lnTo>
                      <a:pt x="671" y="401"/>
                    </a:lnTo>
                    <a:lnTo>
                      <a:pt x="642" y="457"/>
                    </a:lnTo>
                    <a:lnTo>
                      <a:pt x="718" y="533"/>
                    </a:lnTo>
                    <a:lnTo>
                      <a:pt x="730" y="512"/>
                    </a:lnTo>
                    <a:lnTo>
                      <a:pt x="736" y="565"/>
                    </a:lnTo>
                    <a:lnTo>
                      <a:pt x="760" y="576"/>
                    </a:lnTo>
                    <a:lnTo>
                      <a:pt x="787" y="641"/>
                    </a:lnTo>
                    <a:lnTo>
                      <a:pt x="814" y="641"/>
                    </a:lnTo>
                    <a:lnTo>
                      <a:pt x="871" y="702"/>
                    </a:lnTo>
                    <a:lnTo>
                      <a:pt x="903" y="706"/>
                    </a:lnTo>
                    <a:lnTo>
                      <a:pt x="903" y="715"/>
                    </a:lnTo>
                    <a:lnTo>
                      <a:pt x="880" y="732"/>
                    </a:lnTo>
                    <a:lnTo>
                      <a:pt x="931" y="725"/>
                    </a:lnTo>
                    <a:lnTo>
                      <a:pt x="964" y="711"/>
                    </a:lnTo>
                    <a:lnTo>
                      <a:pt x="981" y="626"/>
                    </a:lnTo>
                    <a:lnTo>
                      <a:pt x="990" y="630"/>
                    </a:lnTo>
                    <a:lnTo>
                      <a:pt x="983" y="512"/>
                    </a:lnTo>
                    <a:lnTo>
                      <a:pt x="969" y="477"/>
                    </a:lnTo>
                    <a:lnTo>
                      <a:pt x="863" y="306"/>
                    </a:lnTo>
                    <a:lnTo>
                      <a:pt x="779" y="145"/>
                    </a:lnTo>
                    <a:lnTo>
                      <a:pt x="728" y="12"/>
                    </a:lnTo>
                    <a:lnTo>
                      <a:pt x="715" y="10"/>
                    </a:lnTo>
                    <a:lnTo>
                      <a:pt x="669" y="0"/>
                    </a:lnTo>
                    <a:lnTo>
                      <a:pt x="656" y="14"/>
                    </a:lnTo>
                    <a:lnTo>
                      <a:pt x="663" y="65"/>
                    </a:lnTo>
                    <a:lnTo>
                      <a:pt x="644" y="61"/>
                    </a:lnTo>
                    <a:lnTo>
                      <a:pt x="641" y="40"/>
                    </a:lnTo>
                    <a:lnTo>
                      <a:pt x="327" y="57"/>
                    </a:lnTo>
                    <a:lnTo>
                      <a:pt x="304" y="23"/>
                    </a:lnTo>
                    <a:lnTo>
                      <a:pt x="0" y="5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6" name="Google Shape;136;p14">
                <a:extLst>
                  <a:ext uri="{FF2B5EF4-FFF2-40B4-BE49-F238E27FC236}">
                    <a16:creationId xmlns:a16="http://schemas.microsoft.com/office/drawing/2014/main" id="{43A75852-1489-4AD3-8E20-FB6F69FC3955}"/>
                  </a:ext>
                </a:extLst>
              </p:cNvPr>
              <p:cNvSpPr/>
              <p:nvPr/>
            </p:nvSpPr>
            <p:spPr>
              <a:xfrm>
                <a:off x="5867401" y="2552701"/>
                <a:ext cx="465137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4" extrusionOk="0">
                    <a:moveTo>
                      <a:pt x="0" y="91"/>
                    </a:moveTo>
                    <a:lnTo>
                      <a:pt x="38" y="441"/>
                    </a:lnTo>
                    <a:lnTo>
                      <a:pt x="95" y="447"/>
                    </a:lnTo>
                    <a:lnTo>
                      <a:pt x="164" y="487"/>
                    </a:lnTo>
                    <a:lnTo>
                      <a:pt x="213" y="485"/>
                    </a:lnTo>
                    <a:lnTo>
                      <a:pt x="236" y="470"/>
                    </a:lnTo>
                    <a:lnTo>
                      <a:pt x="291" y="504"/>
                    </a:lnTo>
                    <a:lnTo>
                      <a:pt x="324" y="475"/>
                    </a:lnTo>
                    <a:lnTo>
                      <a:pt x="331" y="420"/>
                    </a:lnTo>
                    <a:lnTo>
                      <a:pt x="352" y="432"/>
                    </a:lnTo>
                    <a:lnTo>
                      <a:pt x="364" y="386"/>
                    </a:lnTo>
                    <a:lnTo>
                      <a:pt x="440" y="319"/>
                    </a:lnTo>
                    <a:lnTo>
                      <a:pt x="453" y="211"/>
                    </a:lnTo>
                    <a:lnTo>
                      <a:pt x="443" y="188"/>
                    </a:lnTo>
                    <a:lnTo>
                      <a:pt x="459" y="177"/>
                    </a:lnTo>
                    <a:lnTo>
                      <a:pt x="430" y="0"/>
                    </a:lnTo>
                    <a:lnTo>
                      <a:pt x="352" y="40"/>
                    </a:lnTo>
                    <a:lnTo>
                      <a:pt x="312" y="82"/>
                    </a:lnTo>
                    <a:lnTo>
                      <a:pt x="284" y="84"/>
                    </a:lnTo>
                    <a:lnTo>
                      <a:pt x="240" y="107"/>
                    </a:lnTo>
                    <a:lnTo>
                      <a:pt x="139" y="72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7" name="Google Shape;137;p14">
                <a:extLst>
                  <a:ext uri="{FF2B5EF4-FFF2-40B4-BE49-F238E27FC236}">
                    <a16:creationId xmlns:a16="http://schemas.microsoft.com/office/drawing/2014/main" id="{52DD36E4-DCCE-4578-9DDF-80EF08CB93E4}"/>
                  </a:ext>
                </a:extLst>
              </p:cNvPr>
              <p:cNvSpPr/>
              <p:nvPr/>
            </p:nvSpPr>
            <p:spPr>
              <a:xfrm>
                <a:off x="6162676" y="2736851"/>
                <a:ext cx="4953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3" extrusionOk="0">
                    <a:moveTo>
                      <a:pt x="0" y="327"/>
                    </a:moveTo>
                    <a:lnTo>
                      <a:pt x="17" y="391"/>
                    </a:lnTo>
                    <a:lnTo>
                      <a:pt x="80" y="437"/>
                    </a:lnTo>
                    <a:lnTo>
                      <a:pt x="111" y="473"/>
                    </a:lnTo>
                    <a:lnTo>
                      <a:pt x="204" y="435"/>
                    </a:lnTo>
                    <a:lnTo>
                      <a:pt x="246" y="429"/>
                    </a:lnTo>
                    <a:lnTo>
                      <a:pt x="268" y="401"/>
                    </a:lnTo>
                    <a:lnTo>
                      <a:pt x="304" y="258"/>
                    </a:lnTo>
                    <a:lnTo>
                      <a:pt x="344" y="275"/>
                    </a:lnTo>
                    <a:lnTo>
                      <a:pt x="420" y="122"/>
                    </a:lnTo>
                    <a:lnTo>
                      <a:pt x="479" y="154"/>
                    </a:lnTo>
                    <a:lnTo>
                      <a:pt x="489" y="127"/>
                    </a:lnTo>
                    <a:lnTo>
                      <a:pt x="447" y="93"/>
                    </a:lnTo>
                    <a:lnTo>
                      <a:pt x="415" y="97"/>
                    </a:lnTo>
                    <a:lnTo>
                      <a:pt x="403" y="114"/>
                    </a:lnTo>
                    <a:lnTo>
                      <a:pt x="344" y="131"/>
                    </a:lnTo>
                    <a:lnTo>
                      <a:pt x="306" y="173"/>
                    </a:lnTo>
                    <a:lnTo>
                      <a:pt x="295" y="106"/>
                    </a:lnTo>
                    <a:lnTo>
                      <a:pt x="189" y="123"/>
                    </a:lnTo>
                    <a:lnTo>
                      <a:pt x="168" y="0"/>
                    </a:lnTo>
                    <a:lnTo>
                      <a:pt x="152" y="11"/>
                    </a:lnTo>
                    <a:lnTo>
                      <a:pt x="162" y="34"/>
                    </a:lnTo>
                    <a:lnTo>
                      <a:pt x="149" y="142"/>
                    </a:lnTo>
                    <a:lnTo>
                      <a:pt x="73" y="209"/>
                    </a:lnTo>
                    <a:lnTo>
                      <a:pt x="61" y="255"/>
                    </a:lnTo>
                    <a:lnTo>
                      <a:pt x="40" y="243"/>
                    </a:lnTo>
                    <a:lnTo>
                      <a:pt x="33" y="298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8" name="Google Shape;138;p14">
                <a:extLst>
                  <a:ext uri="{FF2B5EF4-FFF2-40B4-BE49-F238E27FC236}">
                    <a16:creationId xmlns:a16="http://schemas.microsoft.com/office/drawing/2014/main" id="{172DA091-CEEA-4ADF-9344-837FE03AFA56}"/>
                  </a:ext>
                </a:extLst>
              </p:cNvPr>
              <p:cNvSpPr/>
              <p:nvPr/>
            </p:nvSpPr>
            <p:spPr>
              <a:xfrm>
                <a:off x="6461126" y="2771776"/>
                <a:ext cx="506412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240" extrusionOk="0">
                    <a:moveTo>
                      <a:pt x="0" y="72"/>
                    </a:moveTo>
                    <a:lnTo>
                      <a:pt x="11" y="139"/>
                    </a:lnTo>
                    <a:lnTo>
                      <a:pt x="49" y="97"/>
                    </a:lnTo>
                    <a:lnTo>
                      <a:pt x="108" y="80"/>
                    </a:lnTo>
                    <a:lnTo>
                      <a:pt x="120" y="63"/>
                    </a:lnTo>
                    <a:lnTo>
                      <a:pt x="152" y="59"/>
                    </a:lnTo>
                    <a:lnTo>
                      <a:pt x="194" y="93"/>
                    </a:lnTo>
                    <a:lnTo>
                      <a:pt x="222" y="101"/>
                    </a:lnTo>
                    <a:lnTo>
                      <a:pt x="276" y="148"/>
                    </a:lnTo>
                    <a:lnTo>
                      <a:pt x="257" y="194"/>
                    </a:lnTo>
                    <a:lnTo>
                      <a:pt x="264" y="215"/>
                    </a:lnTo>
                    <a:lnTo>
                      <a:pt x="287" y="205"/>
                    </a:lnTo>
                    <a:lnTo>
                      <a:pt x="308" y="205"/>
                    </a:lnTo>
                    <a:lnTo>
                      <a:pt x="319" y="221"/>
                    </a:lnTo>
                    <a:lnTo>
                      <a:pt x="344" y="221"/>
                    </a:lnTo>
                    <a:lnTo>
                      <a:pt x="354" y="215"/>
                    </a:lnTo>
                    <a:lnTo>
                      <a:pt x="338" y="173"/>
                    </a:lnTo>
                    <a:lnTo>
                      <a:pt x="335" y="97"/>
                    </a:lnTo>
                    <a:lnTo>
                      <a:pt x="316" y="86"/>
                    </a:lnTo>
                    <a:lnTo>
                      <a:pt x="354" y="51"/>
                    </a:lnTo>
                    <a:lnTo>
                      <a:pt x="356" y="29"/>
                    </a:lnTo>
                    <a:lnTo>
                      <a:pt x="380" y="31"/>
                    </a:lnTo>
                    <a:lnTo>
                      <a:pt x="350" y="78"/>
                    </a:lnTo>
                    <a:lnTo>
                      <a:pt x="367" y="135"/>
                    </a:lnTo>
                    <a:lnTo>
                      <a:pt x="375" y="150"/>
                    </a:lnTo>
                    <a:lnTo>
                      <a:pt x="386" y="158"/>
                    </a:lnTo>
                    <a:lnTo>
                      <a:pt x="363" y="156"/>
                    </a:lnTo>
                    <a:lnTo>
                      <a:pt x="371" y="192"/>
                    </a:lnTo>
                    <a:lnTo>
                      <a:pt x="411" y="215"/>
                    </a:lnTo>
                    <a:lnTo>
                      <a:pt x="420" y="221"/>
                    </a:lnTo>
                    <a:lnTo>
                      <a:pt x="432" y="221"/>
                    </a:lnTo>
                    <a:lnTo>
                      <a:pt x="426" y="240"/>
                    </a:lnTo>
                    <a:lnTo>
                      <a:pt x="475" y="215"/>
                    </a:lnTo>
                    <a:lnTo>
                      <a:pt x="485" y="184"/>
                    </a:lnTo>
                    <a:lnTo>
                      <a:pt x="496" y="152"/>
                    </a:lnTo>
                    <a:lnTo>
                      <a:pt x="426" y="167"/>
                    </a:lnTo>
                    <a:lnTo>
                      <a:pt x="38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9" name="Google Shape;139;p14">
                <a:extLst>
                  <a:ext uri="{FF2B5EF4-FFF2-40B4-BE49-F238E27FC236}">
                    <a16:creationId xmlns:a16="http://schemas.microsoft.com/office/drawing/2014/main" id="{7C7B2619-531A-477F-9712-492CD0C9A618}"/>
                  </a:ext>
                </a:extLst>
              </p:cNvPr>
              <p:cNvSpPr/>
              <p:nvPr/>
            </p:nvSpPr>
            <p:spPr>
              <a:xfrm>
                <a:off x="6078538" y="2863851"/>
                <a:ext cx="857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63" extrusionOk="0">
                    <a:moveTo>
                      <a:pt x="78" y="414"/>
                    </a:moveTo>
                    <a:lnTo>
                      <a:pt x="79" y="402"/>
                    </a:lnTo>
                    <a:lnTo>
                      <a:pt x="133" y="351"/>
                    </a:lnTo>
                    <a:lnTo>
                      <a:pt x="163" y="315"/>
                    </a:lnTo>
                    <a:lnTo>
                      <a:pt x="194" y="351"/>
                    </a:lnTo>
                    <a:lnTo>
                      <a:pt x="287" y="313"/>
                    </a:lnTo>
                    <a:lnTo>
                      <a:pt x="329" y="307"/>
                    </a:lnTo>
                    <a:lnTo>
                      <a:pt x="351" y="279"/>
                    </a:lnTo>
                    <a:lnTo>
                      <a:pt x="387" y="136"/>
                    </a:lnTo>
                    <a:lnTo>
                      <a:pt x="427" y="153"/>
                    </a:lnTo>
                    <a:lnTo>
                      <a:pt x="503" y="0"/>
                    </a:lnTo>
                    <a:lnTo>
                      <a:pt x="562" y="32"/>
                    </a:lnTo>
                    <a:lnTo>
                      <a:pt x="572" y="5"/>
                    </a:lnTo>
                    <a:lnTo>
                      <a:pt x="600" y="13"/>
                    </a:lnTo>
                    <a:lnTo>
                      <a:pt x="654" y="60"/>
                    </a:lnTo>
                    <a:lnTo>
                      <a:pt x="635" y="106"/>
                    </a:lnTo>
                    <a:lnTo>
                      <a:pt x="642" y="127"/>
                    </a:lnTo>
                    <a:lnTo>
                      <a:pt x="665" y="117"/>
                    </a:lnTo>
                    <a:lnTo>
                      <a:pt x="682" y="138"/>
                    </a:lnTo>
                    <a:lnTo>
                      <a:pt x="764" y="165"/>
                    </a:lnTo>
                    <a:lnTo>
                      <a:pt x="688" y="161"/>
                    </a:lnTo>
                    <a:lnTo>
                      <a:pt x="768" y="231"/>
                    </a:lnTo>
                    <a:lnTo>
                      <a:pt x="718" y="224"/>
                    </a:lnTo>
                    <a:lnTo>
                      <a:pt x="819" y="288"/>
                    </a:lnTo>
                    <a:lnTo>
                      <a:pt x="844" y="332"/>
                    </a:lnTo>
                    <a:lnTo>
                      <a:pt x="827" y="326"/>
                    </a:lnTo>
                    <a:lnTo>
                      <a:pt x="823" y="338"/>
                    </a:lnTo>
                    <a:lnTo>
                      <a:pt x="492" y="401"/>
                    </a:lnTo>
                    <a:lnTo>
                      <a:pt x="216" y="435"/>
                    </a:lnTo>
                    <a:lnTo>
                      <a:pt x="0" y="463"/>
                    </a:lnTo>
                    <a:lnTo>
                      <a:pt x="78" y="414"/>
                    </a:lnTo>
                    <a:lnTo>
                      <a:pt x="78" y="414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0" name="Google Shape;140;p14">
                <a:extLst>
                  <a:ext uri="{FF2B5EF4-FFF2-40B4-BE49-F238E27FC236}">
                    <a16:creationId xmlns:a16="http://schemas.microsoft.com/office/drawing/2014/main" id="{8F9E445E-7A40-4F6B-A639-0E1B83C6B82E}"/>
                  </a:ext>
                </a:extLst>
              </p:cNvPr>
              <p:cNvSpPr/>
              <p:nvPr/>
            </p:nvSpPr>
            <p:spPr>
              <a:xfrm>
                <a:off x="6030913" y="3208337"/>
                <a:ext cx="944563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407" extrusionOk="0">
                    <a:moveTo>
                      <a:pt x="0" y="350"/>
                    </a:moveTo>
                    <a:lnTo>
                      <a:pt x="135" y="332"/>
                    </a:lnTo>
                    <a:lnTo>
                      <a:pt x="213" y="294"/>
                    </a:lnTo>
                    <a:lnTo>
                      <a:pt x="361" y="279"/>
                    </a:lnTo>
                    <a:lnTo>
                      <a:pt x="422" y="317"/>
                    </a:lnTo>
                    <a:lnTo>
                      <a:pt x="519" y="304"/>
                    </a:lnTo>
                    <a:lnTo>
                      <a:pt x="666" y="407"/>
                    </a:lnTo>
                    <a:lnTo>
                      <a:pt x="723" y="393"/>
                    </a:lnTo>
                    <a:lnTo>
                      <a:pt x="804" y="275"/>
                    </a:lnTo>
                    <a:lnTo>
                      <a:pt x="871" y="251"/>
                    </a:lnTo>
                    <a:lnTo>
                      <a:pt x="892" y="217"/>
                    </a:lnTo>
                    <a:lnTo>
                      <a:pt x="820" y="230"/>
                    </a:lnTo>
                    <a:lnTo>
                      <a:pt x="801" y="205"/>
                    </a:lnTo>
                    <a:lnTo>
                      <a:pt x="844" y="194"/>
                    </a:lnTo>
                    <a:lnTo>
                      <a:pt x="844" y="179"/>
                    </a:lnTo>
                    <a:lnTo>
                      <a:pt x="795" y="161"/>
                    </a:lnTo>
                    <a:lnTo>
                      <a:pt x="858" y="139"/>
                    </a:lnTo>
                    <a:lnTo>
                      <a:pt x="854" y="163"/>
                    </a:lnTo>
                    <a:lnTo>
                      <a:pt x="894" y="163"/>
                    </a:lnTo>
                    <a:lnTo>
                      <a:pt x="916" y="122"/>
                    </a:lnTo>
                    <a:lnTo>
                      <a:pt x="932" y="120"/>
                    </a:lnTo>
                    <a:lnTo>
                      <a:pt x="922" y="82"/>
                    </a:lnTo>
                    <a:lnTo>
                      <a:pt x="894" y="120"/>
                    </a:lnTo>
                    <a:lnTo>
                      <a:pt x="865" y="36"/>
                    </a:lnTo>
                    <a:lnTo>
                      <a:pt x="884" y="32"/>
                    </a:lnTo>
                    <a:lnTo>
                      <a:pt x="911" y="55"/>
                    </a:lnTo>
                    <a:lnTo>
                      <a:pt x="892" y="17"/>
                    </a:lnTo>
                    <a:lnTo>
                      <a:pt x="871" y="0"/>
                    </a:lnTo>
                    <a:lnTo>
                      <a:pt x="540" y="63"/>
                    </a:lnTo>
                    <a:lnTo>
                      <a:pt x="264" y="97"/>
                    </a:lnTo>
                    <a:lnTo>
                      <a:pt x="226" y="171"/>
                    </a:lnTo>
                    <a:lnTo>
                      <a:pt x="167" y="184"/>
                    </a:lnTo>
                    <a:lnTo>
                      <a:pt x="139" y="222"/>
                    </a:lnTo>
                    <a:lnTo>
                      <a:pt x="32" y="283"/>
                    </a:lnTo>
                    <a:lnTo>
                      <a:pt x="27" y="306"/>
                    </a:lnTo>
                    <a:lnTo>
                      <a:pt x="0" y="319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141;p14">
                <a:extLst>
                  <a:ext uri="{FF2B5EF4-FFF2-40B4-BE49-F238E27FC236}">
                    <a16:creationId xmlns:a16="http://schemas.microsoft.com/office/drawing/2014/main" id="{C34FF714-2477-4048-A070-DA8F7FE6024D}"/>
                  </a:ext>
                </a:extLst>
              </p:cNvPr>
              <p:cNvSpPr/>
              <p:nvPr/>
            </p:nvSpPr>
            <p:spPr>
              <a:xfrm>
                <a:off x="6142038" y="3500437"/>
                <a:ext cx="563563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13" extrusionOk="0">
                    <a:moveTo>
                      <a:pt x="25" y="53"/>
                    </a:moveTo>
                    <a:lnTo>
                      <a:pt x="103" y="15"/>
                    </a:lnTo>
                    <a:lnTo>
                      <a:pt x="251" y="0"/>
                    </a:lnTo>
                    <a:lnTo>
                      <a:pt x="312" y="38"/>
                    </a:lnTo>
                    <a:lnTo>
                      <a:pt x="409" y="25"/>
                    </a:lnTo>
                    <a:lnTo>
                      <a:pt x="556" y="128"/>
                    </a:lnTo>
                    <a:lnTo>
                      <a:pt x="491" y="206"/>
                    </a:lnTo>
                    <a:lnTo>
                      <a:pt x="495" y="240"/>
                    </a:lnTo>
                    <a:lnTo>
                      <a:pt x="384" y="340"/>
                    </a:lnTo>
                    <a:lnTo>
                      <a:pt x="365" y="344"/>
                    </a:lnTo>
                    <a:lnTo>
                      <a:pt x="358" y="375"/>
                    </a:lnTo>
                    <a:lnTo>
                      <a:pt x="333" y="358"/>
                    </a:lnTo>
                    <a:lnTo>
                      <a:pt x="354" y="386"/>
                    </a:lnTo>
                    <a:lnTo>
                      <a:pt x="333" y="413"/>
                    </a:lnTo>
                    <a:lnTo>
                      <a:pt x="314" y="409"/>
                    </a:lnTo>
                    <a:lnTo>
                      <a:pt x="238" y="291"/>
                    </a:lnTo>
                    <a:lnTo>
                      <a:pt x="73" y="143"/>
                    </a:lnTo>
                    <a:lnTo>
                      <a:pt x="0" y="97"/>
                    </a:lnTo>
                    <a:lnTo>
                      <a:pt x="25" y="53"/>
                    </a:lnTo>
                    <a:lnTo>
                      <a:pt x="25" y="5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142;p14">
                <a:extLst>
                  <a:ext uri="{FF2B5EF4-FFF2-40B4-BE49-F238E27FC236}">
                    <a16:creationId xmlns:a16="http://schemas.microsoft.com/office/drawing/2014/main" id="{BAFD13D3-E681-4524-A88B-2E81AECDA8D6}"/>
                  </a:ext>
                </a:extLst>
              </p:cNvPr>
              <p:cNvSpPr/>
              <p:nvPr/>
            </p:nvSpPr>
            <p:spPr>
              <a:xfrm>
                <a:off x="6303963" y="2454276"/>
                <a:ext cx="642938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97" extrusionOk="0">
                    <a:moveTo>
                      <a:pt x="50" y="397"/>
                    </a:moveTo>
                    <a:lnTo>
                      <a:pt x="156" y="380"/>
                    </a:lnTo>
                    <a:lnTo>
                      <a:pt x="536" y="308"/>
                    </a:lnTo>
                    <a:lnTo>
                      <a:pt x="553" y="291"/>
                    </a:lnTo>
                    <a:lnTo>
                      <a:pt x="574" y="291"/>
                    </a:lnTo>
                    <a:lnTo>
                      <a:pt x="599" y="274"/>
                    </a:lnTo>
                    <a:lnTo>
                      <a:pt x="635" y="228"/>
                    </a:lnTo>
                    <a:lnTo>
                      <a:pt x="572" y="179"/>
                    </a:lnTo>
                    <a:lnTo>
                      <a:pt x="570" y="133"/>
                    </a:lnTo>
                    <a:lnTo>
                      <a:pt x="599" y="69"/>
                    </a:lnTo>
                    <a:lnTo>
                      <a:pt x="557" y="48"/>
                    </a:lnTo>
                    <a:lnTo>
                      <a:pt x="512" y="0"/>
                    </a:lnTo>
                    <a:lnTo>
                      <a:pt x="89" y="78"/>
                    </a:lnTo>
                    <a:lnTo>
                      <a:pt x="69" y="48"/>
                    </a:lnTo>
                    <a:lnTo>
                      <a:pt x="0" y="97"/>
                    </a:lnTo>
                    <a:lnTo>
                      <a:pt x="50" y="397"/>
                    </a:lnTo>
                    <a:lnTo>
                      <a:pt x="50" y="397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3" name="Google Shape;143;p14">
                <a:extLst>
                  <a:ext uri="{FF2B5EF4-FFF2-40B4-BE49-F238E27FC236}">
                    <a16:creationId xmlns:a16="http://schemas.microsoft.com/office/drawing/2014/main" id="{230B779E-AAE1-4D81-A7EF-37A9FFC9911A}"/>
                  </a:ext>
                </a:extLst>
              </p:cNvPr>
              <p:cNvSpPr/>
              <p:nvPr/>
            </p:nvSpPr>
            <p:spPr>
              <a:xfrm>
                <a:off x="6880226" y="2522538"/>
                <a:ext cx="13970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25" extrusionOk="0">
                    <a:moveTo>
                      <a:pt x="7" y="222"/>
                    </a:moveTo>
                    <a:lnTo>
                      <a:pt x="32" y="205"/>
                    </a:lnTo>
                    <a:lnTo>
                      <a:pt x="68" y="159"/>
                    </a:lnTo>
                    <a:lnTo>
                      <a:pt x="5" y="110"/>
                    </a:lnTo>
                    <a:lnTo>
                      <a:pt x="3" y="64"/>
                    </a:lnTo>
                    <a:lnTo>
                      <a:pt x="32" y="0"/>
                    </a:lnTo>
                    <a:lnTo>
                      <a:pt x="125" y="32"/>
                    </a:lnTo>
                    <a:lnTo>
                      <a:pt x="127" y="43"/>
                    </a:lnTo>
                    <a:lnTo>
                      <a:pt x="116" y="79"/>
                    </a:lnTo>
                    <a:lnTo>
                      <a:pt x="106" y="87"/>
                    </a:lnTo>
                    <a:lnTo>
                      <a:pt x="104" y="106"/>
                    </a:lnTo>
                    <a:lnTo>
                      <a:pt x="114" y="112"/>
                    </a:lnTo>
                    <a:lnTo>
                      <a:pt x="137" y="106"/>
                    </a:lnTo>
                    <a:lnTo>
                      <a:pt x="137" y="161"/>
                    </a:lnTo>
                    <a:lnTo>
                      <a:pt x="137" y="195"/>
                    </a:lnTo>
                    <a:lnTo>
                      <a:pt x="137" y="214"/>
                    </a:lnTo>
                    <a:lnTo>
                      <a:pt x="129" y="232"/>
                    </a:lnTo>
                    <a:lnTo>
                      <a:pt x="119" y="233"/>
                    </a:lnTo>
                    <a:lnTo>
                      <a:pt x="123" y="249"/>
                    </a:lnTo>
                    <a:lnTo>
                      <a:pt x="89" y="325"/>
                    </a:lnTo>
                    <a:lnTo>
                      <a:pt x="81" y="325"/>
                    </a:lnTo>
                    <a:lnTo>
                      <a:pt x="78" y="296"/>
                    </a:lnTo>
                    <a:lnTo>
                      <a:pt x="55" y="296"/>
                    </a:lnTo>
                    <a:lnTo>
                      <a:pt x="7" y="266"/>
                    </a:lnTo>
                    <a:lnTo>
                      <a:pt x="0" y="241"/>
                    </a:lnTo>
                    <a:lnTo>
                      <a:pt x="7" y="222"/>
                    </a:lnTo>
                    <a:lnTo>
                      <a:pt x="7" y="22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144;p14">
                <a:extLst>
                  <a:ext uri="{FF2B5EF4-FFF2-40B4-BE49-F238E27FC236}">
                    <a16:creationId xmlns:a16="http://schemas.microsoft.com/office/drawing/2014/main" id="{0022F198-8939-4F35-A489-41BC96019648}"/>
                  </a:ext>
                </a:extLst>
              </p:cNvPr>
              <p:cNvSpPr/>
              <p:nvPr/>
            </p:nvSpPr>
            <p:spPr>
              <a:xfrm>
                <a:off x="6373813" y="2000251"/>
                <a:ext cx="658813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65" extrusionOk="0">
                    <a:moveTo>
                      <a:pt x="20" y="517"/>
                    </a:moveTo>
                    <a:lnTo>
                      <a:pt x="443" y="439"/>
                    </a:lnTo>
                    <a:lnTo>
                      <a:pt x="488" y="487"/>
                    </a:lnTo>
                    <a:lnTo>
                      <a:pt x="530" y="508"/>
                    </a:lnTo>
                    <a:lnTo>
                      <a:pt x="623" y="540"/>
                    </a:lnTo>
                    <a:lnTo>
                      <a:pt x="631" y="565"/>
                    </a:lnTo>
                    <a:lnTo>
                      <a:pt x="646" y="530"/>
                    </a:lnTo>
                    <a:lnTo>
                      <a:pt x="648" y="483"/>
                    </a:lnTo>
                    <a:lnTo>
                      <a:pt x="631" y="392"/>
                    </a:lnTo>
                    <a:lnTo>
                      <a:pt x="631" y="297"/>
                    </a:lnTo>
                    <a:lnTo>
                      <a:pt x="585" y="158"/>
                    </a:lnTo>
                    <a:lnTo>
                      <a:pt x="577" y="97"/>
                    </a:lnTo>
                    <a:lnTo>
                      <a:pt x="549" y="0"/>
                    </a:lnTo>
                    <a:lnTo>
                      <a:pt x="412" y="32"/>
                    </a:lnTo>
                    <a:lnTo>
                      <a:pt x="336" y="112"/>
                    </a:lnTo>
                    <a:lnTo>
                      <a:pt x="332" y="133"/>
                    </a:lnTo>
                    <a:lnTo>
                      <a:pt x="289" y="181"/>
                    </a:lnTo>
                    <a:lnTo>
                      <a:pt x="300" y="198"/>
                    </a:lnTo>
                    <a:lnTo>
                      <a:pt x="309" y="211"/>
                    </a:lnTo>
                    <a:lnTo>
                      <a:pt x="302" y="215"/>
                    </a:lnTo>
                    <a:lnTo>
                      <a:pt x="315" y="234"/>
                    </a:lnTo>
                    <a:lnTo>
                      <a:pt x="317" y="251"/>
                    </a:lnTo>
                    <a:lnTo>
                      <a:pt x="275" y="291"/>
                    </a:lnTo>
                    <a:lnTo>
                      <a:pt x="212" y="308"/>
                    </a:lnTo>
                    <a:lnTo>
                      <a:pt x="197" y="319"/>
                    </a:lnTo>
                    <a:lnTo>
                      <a:pt x="174" y="310"/>
                    </a:lnTo>
                    <a:lnTo>
                      <a:pt x="104" y="318"/>
                    </a:lnTo>
                    <a:lnTo>
                      <a:pt x="53" y="338"/>
                    </a:lnTo>
                    <a:lnTo>
                      <a:pt x="53" y="365"/>
                    </a:lnTo>
                    <a:lnTo>
                      <a:pt x="62" y="382"/>
                    </a:lnTo>
                    <a:lnTo>
                      <a:pt x="70" y="382"/>
                    </a:lnTo>
                    <a:lnTo>
                      <a:pt x="77" y="403"/>
                    </a:lnTo>
                    <a:lnTo>
                      <a:pt x="64" y="414"/>
                    </a:lnTo>
                    <a:lnTo>
                      <a:pt x="58" y="433"/>
                    </a:lnTo>
                    <a:lnTo>
                      <a:pt x="0" y="487"/>
                    </a:lnTo>
                    <a:lnTo>
                      <a:pt x="20" y="517"/>
                    </a:lnTo>
                    <a:lnTo>
                      <a:pt x="20" y="517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5" name="Google Shape;145;p14">
                <a:extLst>
                  <a:ext uri="{FF2B5EF4-FFF2-40B4-BE49-F238E27FC236}">
                    <a16:creationId xmlns:a16="http://schemas.microsoft.com/office/drawing/2014/main" id="{CC5D4C8B-6ED2-480A-8C68-16E8481DE711}"/>
                  </a:ext>
                </a:extLst>
              </p:cNvPr>
              <p:cNvSpPr/>
              <p:nvPr/>
            </p:nvSpPr>
            <p:spPr>
              <a:xfrm>
                <a:off x="7004051" y="2495551"/>
                <a:ext cx="2032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16" extrusionOk="0">
                    <a:moveTo>
                      <a:pt x="15" y="116"/>
                    </a:moveTo>
                    <a:lnTo>
                      <a:pt x="86" y="76"/>
                    </a:lnTo>
                    <a:lnTo>
                      <a:pt x="135" y="53"/>
                    </a:lnTo>
                    <a:lnTo>
                      <a:pt x="84" y="89"/>
                    </a:lnTo>
                    <a:lnTo>
                      <a:pt x="88" y="91"/>
                    </a:lnTo>
                    <a:lnTo>
                      <a:pt x="164" y="40"/>
                    </a:lnTo>
                    <a:lnTo>
                      <a:pt x="202" y="6"/>
                    </a:lnTo>
                    <a:lnTo>
                      <a:pt x="198" y="0"/>
                    </a:lnTo>
                    <a:lnTo>
                      <a:pt x="164" y="19"/>
                    </a:lnTo>
                    <a:lnTo>
                      <a:pt x="160" y="17"/>
                    </a:lnTo>
                    <a:lnTo>
                      <a:pt x="143" y="40"/>
                    </a:lnTo>
                    <a:lnTo>
                      <a:pt x="133" y="40"/>
                    </a:lnTo>
                    <a:lnTo>
                      <a:pt x="158" y="0"/>
                    </a:lnTo>
                    <a:lnTo>
                      <a:pt x="131" y="30"/>
                    </a:lnTo>
                    <a:lnTo>
                      <a:pt x="40" y="61"/>
                    </a:lnTo>
                    <a:lnTo>
                      <a:pt x="23" y="84"/>
                    </a:lnTo>
                    <a:lnTo>
                      <a:pt x="10" y="87"/>
                    </a:lnTo>
                    <a:lnTo>
                      <a:pt x="0" y="105"/>
                    </a:lnTo>
                    <a:lnTo>
                      <a:pt x="15" y="116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6" name="Google Shape;146;p14">
                <a:extLst>
                  <a:ext uri="{FF2B5EF4-FFF2-40B4-BE49-F238E27FC236}">
                    <a16:creationId xmlns:a16="http://schemas.microsoft.com/office/drawing/2014/main" id="{F8197FE5-13C4-4D1E-B9FA-526E8D6ECB6B}"/>
                  </a:ext>
                </a:extLst>
              </p:cNvPr>
              <p:cNvSpPr/>
              <p:nvPr/>
            </p:nvSpPr>
            <p:spPr>
              <a:xfrm>
                <a:off x="7015163" y="2370138"/>
                <a:ext cx="188913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4" extrusionOk="0">
                    <a:moveTo>
                      <a:pt x="17" y="127"/>
                    </a:moveTo>
                    <a:lnTo>
                      <a:pt x="15" y="174"/>
                    </a:lnTo>
                    <a:lnTo>
                      <a:pt x="30" y="171"/>
                    </a:lnTo>
                    <a:lnTo>
                      <a:pt x="66" y="144"/>
                    </a:lnTo>
                    <a:lnTo>
                      <a:pt x="78" y="121"/>
                    </a:lnTo>
                    <a:lnTo>
                      <a:pt x="85" y="127"/>
                    </a:lnTo>
                    <a:lnTo>
                      <a:pt x="135" y="114"/>
                    </a:lnTo>
                    <a:lnTo>
                      <a:pt x="137" y="104"/>
                    </a:lnTo>
                    <a:lnTo>
                      <a:pt x="144" y="108"/>
                    </a:lnTo>
                    <a:lnTo>
                      <a:pt x="154" y="100"/>
                    </a:lnTo>
                    <a:lnTo>
                      <a:pt x="169" y="98"/>
                    </a:lnTo>
                    <a:lnTo>
                      <a:pt x="188" y="89"/>
                    </a:lnTo>
                    <a:lnTo>
                      <a:pt x="169" y="0"/>
                    </a:lnTo>
                    <a:lnTo>
                      <a:pt x="0" y="36"/>
                    </a:lnTo>
                    <a:lnTo>
                      <a:pt x="17" y="127"/>
                    </a:lnTo>
                    <a:lnTo>
                      <a:pt x="17" y="127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7" name="Google Shape;147;p14">
                <a:extLst>
                  <a:ext uri="{FF2B5EF4-FFF2-40B4-BE49-F238E27FC236}">
                    <a16:creationId xmlns:a16="http://schemas.microsoft.com/office/drawing/2014/main" id="{33768AAB-4F53-4108-A9FE-F3F812A422E9}"/>
                  </a:ext>
                </a:extLst>
              </p:cNvPr>
              <p:cNvSpPr/>
              <p:nvPr/>
            </p:nvSpPr>
            <p:spPr>
              <a:xfrm>
                <a:off x="7186613" y="2357438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9" extrusionOk="0">
                    <a:moveTo>
                      <a:pt x="19" y="99"/>
                    </a:moveTo>
                    <a:lnTo>
                      <a:pt x="55" y="86"/>
                    </a:lnTo>
                    <a:lnTo>
                      <a:pt x="55" y="46"/>
                    </a:lnTo>
                    <a:lnTo>
                      <a:pt x="65" y="55"/>
                    </a:lnTo>
                    <a:lnTo>
                      <a:pt x="66" y="74"/>
                    </a:lnTo>
                    <a:lnTo>
                      <a:pt x="74" y="74"/>
                    </a:lnTo>
                    <a:lnTo>
                      <a:pt x="85" y="55"/>
                    </a:lnTo>
                    <a:lnTo>
                      <a:pt x="74" y="34"/>
                    </a:lnTo>
                    <a:lnTo>
                      <a:pt x="55" y="30"/>
                    </a:lnTo>
                    <a:lnTo>
                      <a:pt x="42" y="4"/>
                    </a:lnTo>
                    <a:lnTo>
                      <a:pt x="30" y="0"/>
                    </a:lnTo>
                    <a:lnTo>
                      <a:pt x="0" y="10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8" name="Google Shape;148;p14">
                <a:extLst>
                  <a:ext uri="{FF2B5EF4-FFF2-40B4-BE49-F238E27FC236}">
                    <a16:creationId xmlns:a16="http://schemas.microsoft.com/office/drawing/2014/main" id="{FA74603D-C302-405B-A829-016F712DF747}"/>
                  </a:ext>
                </a:extLst>
              </p:cNvPr>
              <p:cNvSpPr/>
              <p:nvPr/>
            </p:nvSpPr>
            <p:spPr>
              <a:xfrm>
                <a:off x="7019926" y="2235201"/>
                <a:ext cx="373062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80" extrusionOk="0">
                    <a:moveTo>
                      <a:pt x="0" y="169"/>
                    </a:moveTo>
                    <a:lnTo>
                      <a:pt x="169" y="133"/>
                    </a:lnTo>
                    <a:lnTo>
                      <a:pt x="199" y="123"/>
                    </a:lnTo>
                    <a:lnTo>
                      <a:pt x="211" y="127"/>
                    </a:lnTo>
                    <a:lnTo>
                      <a:pt x="224" y="153"/>
                    </a:lnTo>
                    <a:lnTo>
                      <a:pt x="243" y="157"/>
                    </a:lnTo>
                    <a:lnTo>
                      <a:pt x="254" y="178"/>
                    </a:lnTo>
                    <a:lnTo>
                      <a:pt x="266" y="180"/>
                    </a:lnTo>
                    <a:lnTo>
                      <a:pt x="279" y="159"/>
                    </a:lnTo>
                    <a:lnTo>
                      <a:pt x="285" y="142"/>
                    </a:lnTo>
                    <a:lnTo>
                      <a:pt x="298" y="165"/>
                    </a:lnTo>
                    <a:lnTo>
                      <a:pt x="365" y="144"/>
                    </a:lnTo>
                    <a:lnTo>
                      <a:pt x="361" y="119"/>
                    </a:lnTo>
                    <a:lnTo>
                      <a:pt x="342" y="87"/>
                    </a:lnTo>
                    <a:lnTo>
                      <a:pt x="332" y="83"/>
                    </a:lnTo>
                    <a:lnTo>
                      <a:pt x="321" y="85"/>
                    </a:lnTo>
                    <a:lnTo>
                      <a:pt x="323" y="91"/>
                    </a:lnTo>
                    <a:lnTo>
                      <a:pt x="338" y="93"/>
                    </a:lnTo>
                    <a:lnTo>
                      <a:pt x="344" y="123"/>
                    </a:lnTo>
                    <a:lnTo>
                      <a:pt x="317" y="134"/>
                    </a:lnTo>
                    <a:lnTo>
                      <a:pt x="279" y="110"/>
                    </a:lnTo>
                    <a:lnTo>
                      <a:pt x="266" y="83"/>
                    </a:lnTo>
                    <a:lnTo>
                      <a:pt x="249" y="76"/>
                    </a:lnTo>
                    <a:lnTo>
                      <a:pt x="249" y="83"/>
                    </a:lnTo>
                    <a:lnTo>
                      <a:pt x="232" y="68"/>
                    </a:lnTo>
                    <a:lnTo>
                      <a:pt x="245" y="49"/>
                    </a:lnTo>
                    <a:lnTo>
                      <a:pt x="256" y="32"/>
                    </a:lnTo>
                    <a:lnTo>
                      <a:pt x="235" y="0"/>
                    </a:lnTo>
                    <a:lnTo>
                      <a:pt x="199" y="26"/>
                    </a:lnTo>
                    <a:lnTo>
                      <a:pt x="78" y="57"/>
                    </a:lnTo>
                    <a:lnTo>
                      <a:pt x="0" y="74"/>
                    </a:lnTo>
                    <a:lnTo>
                      <a:pt x="0" y="169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149;p14">
                <a:extLst>
                  <a:ext uri="{FF2B5EF4-FFF2-40B4-BE49-F238E27FC236}">
                    <a16:creationId xmlns:a16="http://schemas.microsoft.com/office/drawing/2014/main" id="{F96FBF4E-2255-4FB5-823A-5058855CB0B9}"/>
                  </a:ext>
                </a:extLst>
              </p:cNvPr>
              <p:cNvSpPr/>
              <p:nvPr/>
            </p:nvSpPr>
            <p:spPr>
              <a:xfrm>
                <a:off x="6927851" y="1958976"/>
                <a:ext cx="180975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39" extrusionOk="0">
                    <a:moveTo>
                      <a:pt x="28" y="139"/>
                    </a:moveTo>
                    <a:lnTo>
                      <a:pt x="36" y="200"/>
                    </a:lnTo>
                    <a:lnTo>
                      <a:pt x="82" y="339"/>
                    </a:lnTo>
                    <a:lnTo>
                      <a:pt x="160" y="322"/>
                    </a:lnTo>
                    <a:lnTo>
                      <a:pt x="154" y="124"/>
                    </a:lnTo>
                    <a:lnTo>
                      <a:pt x="175" y="86"/>
                    </a:lnTo>
                    <a:lnTo>
                      <a:pt x="177" y="0"/>
                    </a:lnTo>
                    <a:lnTo>
                      <a:pt x="0" y="42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150;p14">
                <a:extLst>
                  <a:ext uri="{FF2B5EF4-FFF2-40B4-BE49-F238E27FC236}">
                    <a16:creationId xmlns:a16="http://schemas.microsoft.com/office/drawing/2014/main" id="{D0FA3537-C6C4-45EA-9585-B3A2EEB587D8}"/>
                  </a:ext>
                </a:extLst>
              </p:cNvPr>
              <p:cNvSpPr/>
              <p:nvPr/>
            </p:nvSpPr>
            <p:spPr>
              <a:xfrm>
                <a:off x="7086601" y="1909763"/>
                <a:ext cx="166687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1" extrusionOk="0">
                    <a:moveTo>
                      <a:pt x="0" y="173"/>
                    </a:moveTo>
                    <a:lnTo>
                      <a:pt x="21" y="135"/>
                    </a:lnTo>
                    <a:lnTo>
                      <a:pt x="23" y="49"/>
                    </a:lnTo>
                    <a:lnTo>
                      <a:pt x="21" y="17"/>
                    </a:lnTo>
                    <a:lnTo>
                      <a:pt x="53" y="0"/>
                    </a:lnTo>
                    <a:lnTo>
                      <a:pt x="127" y="232"/>
                    </a:lnTo>
                    <a:lnTo>
                      <a:pt x="163" y="281"/>
                    </a:lnTo>
                    <a:lnTo>
                      <a:pt x="163" y="314"/>
                    </a:lnTo>
                    <a:lnTo>
                      <a:pt x="127" y="340"/>
                    </a:lnTo>
                    <a:lnTo>
                      <a:pt x="6" y="371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151;p14">
                <a:extLst>
                  <a:ext uri="{FF2B5EF4-FFF2-40B4-BE49-F238E27FC236}">
                    <a16:creationId xmlns:a16="http://schemas.microsoft.com/office/drawing/2014/main" id="{08F1C194-F49F-44FF-BF31-576FAE2BDF66}"/>
                  </a:ext>
                </a:extLst>
              </p:cNvPr>
              <p:cNvSpPr/>
              <p:nvPr/>
            </p:nvSpPr>
            <p:spPr>
              <a:xfrm>
                <a:off x="7138988" y="1568451"/>
                <a:ext cx="409575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610" extrusionOk="0">
                    <a:moveTo>
                      <a:pt x="0" y="329"/>
                    </a:moveTo>
                    <a:lnTo>
                      <a:pt x="23" y="331"/>
                    </a:lnTo>
                    <a:lnTo>
                      <a:pt x="25" y="291"/>
                    </a:lnTo>
                    <a:lnTo>
                      <a:pt x="53" y="236"/>
                    </a:lnTo>
                    <a:lnTo>
                      <a:pt x="40" y="196"/>
                    </a:lnTo>
                    <a:lnTo>
                      <a:pt x="97" y="4"/>
                    </a:lnTo>
                    <a:lnTo>
                      <a:pt x="110" y="4"/>
                    </a:lnTo>
                    <a:lnTo>
                      <a:pt x="114" y="29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219" y="10"/>
                    </a:lnTo>
                    <a:lnTo>
                      <a:pt x="293" y="198"/>
                    </a:lnTo>
                    <a:lnTo>
                      <a:pt x="327" y="200"/>
                    </a:lnTo>
                    <a:lnTo>
                      <a:pt x="390" y="270"/>
                    </a:lnTo>
                    <a:lnTo>
                      <a:pt x="380" y="283"/>
                    </a:lnTo>
                    <a:lnTo>
                      <a:pt x="399" y="283"/>
                    </a:lnTo>
                    <a:lnTo>
                      <a:pt x="386" y="318"/>
                    </a:lnTo>
                    <a:lnTo>
                      <a:pt x="356" y="340"/>
                    </a:lnTo>
                    <a:lnTo>
                      <a:pt x="322" y="357"/>
                    </a:lnTo>
                    <a:lnTo>
                      <a:pt x="318" y="380"/>
                    </a:lnTo>
                    <a:lnTo>
                      <a:pt x="299" y="359"/>
                    </a:lnTo>
                    <a:lnTo>
                      <a:pt x="268" y="384"/>
                    </a:lnTo>
                    <a:lnTo>
                      <a:pt x="253" y="384"/>
                    </a:lnTo>
                    <a:lnTo>
                      <a:pt x="240" y="369"/>
                    </a:lnTo>
                    <a:lnTo>
                      <a:pt x="232" y="443"/>
                    </a:lnTo>
                    <a:lnTo>
                      <a:pt x="204" y="454"/>
                    </a:lnTo>
                    <a:lnTo>
                      <a:pt x="190" y="483"/>
                    </a:lnTo>
                    <a:lnTo>
                      <a:pt x="173" y="483"/>
                    </a:lnTo>
                    <a:lnTo>
                      <a:pt x="133" y="527"/>
                    </a:lnTo>
                    <a:lnTo>
                      <a:pt x="131" y="561"/>
                    </a:lnTo>
                    <a:lnTo>
                      <a:pt x="122" y="574"/>
                    </a:lnTo>
                    <a:lnTo>
                      <a:pt x="110" y="610"/>
                    </a:lnTo>
                    <a:lnTo>
                      <a:pt x="74" y="561"/>
                    </a:lnTo>
                    <a:lnTo>
                      <a:pt x="0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152;p14">
                <a:extLst>
                  <a:ext uri="{FF2B5EF4-FFF2-40B4-BE49-F238E27FC236}">
                    <a16:creationId xmlns:a16="http://schemas.microsoft.com/office/drawing/2014/main" id="{B20B1B1B-C12D-4CE0-85A9-3F6D284E4358}"/>
                  </a:ext>
                </a:extLst>
              </p:cNvPr>
              <p:cNvSpPr/>
              <p:nvPr/>
            </p:nvSpPr>
            <p:spPr>
              <a:xfrm>
                <a:off x="6846888" y="2749551"/>
                <a:ext cx="114300" cy="1920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7" extrusionOk="0">
                    <a:moveTo>
                      <a:pt x="0" y="14"/>
                    </a:moveTo>
                    <a:lnTo>
                      <a:pt x="1" y="9"/>
                    </a:lnTo>
                    <a:lnTo>
                      <a:pt x="4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7" y="32"/>
                    </a:lnTo>
                    <a:lnTo>
                      <a:pt x="21" y="37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51"/>
                    </a:lnTo>
                    <a:lnTo>
                      <a:pt x="33" y="58"/>
                    </a:lnTo>
                    <a:lnTo>
                      <a:pt x="39" y="62"/>
                    </a:lnTo>
                    <a:lnTo>
                      <a:pt x="40" y="67"/>
                    </a:lnTo>
                    <a:lnTo>
                      <a:pt x="49" y="75"/>
                    </a:lnTo>
                    <a:lnTo>
                      <a:pt x="55" y="73"/>
                    </a:lnTo>
                    <a:lnTo>
                      <a:pt x="56" y="76"/>
                    </a:lnTo>
                    <a:lnTo>
                      <a:pt x="55" y="81"/>
                    </a:lnTo>
                    <a:lnTo>
                      <a:pt x="55" y="86"/>
                    </a:lnTo>
                    <a:lnTo>
                      <a:pt x="56" y="86"/>
                    </a:lnTo>
                    <a:lnTo>
                      <a:pt x="53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4" y="99"/>
                    </a:lnTo>
                    <a:lnTo>
                      <a:pt x="63" y="99"/>
                    </a:lnTo>
                    <a:lnTo>
                      <a:pt x="60" y="100"/>
                    </a:lnTo>
                    <a:lnTo>
                      <a:pt x="26" y="107"/>
                    </a:lnTo>
                    <a:lnTo>
                      <a:pt x="24" y="102"/>
                    </a:lnTo>
                    <a:lnTo>
                      <a:pt x="15" y="6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3" name="Google Shape;153;p14">
                <a:extLst>
                  <a:ext uri="{FF2B5EF4-FFF2-40B4-BE49-F238E27FC236}">
                    <a16:creationId xmlns:a16="http://schemas.microsoft.com/office/drawing/2014/main" id="{02D7D908-6F82-413D-8AC2-D0676D0F7972}"/>
                  </a:ext>
                </a:extLst>
              </p:cNvPr>
              <p:cNvSpPr/>
              <p:nvPr/>
            </p:nvSpPr>
            <p:spPr>
              <a:xfrm>
                <a:off x="2871787" y="4224337"/>
                <a:ext cx="476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64" extrusionOk="0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4" name="Google Shape;154;p14">
                <a:extLst>
                  <a:ext uri="{FF2B5EF4-FFF2-40B4-BE49-F238E27FC236}">
                    <a16:creationId xmlns:a16="http://schemas.microsoft.com/office/drawing/2014/main" id="{29B26E9D-6F86-4110-B631-B7DC7132B200}"/>
                  </a:ext>
                </a:extLst>
              </p:cNvPr>
              <p:cNvSpPr/>
              <p:nvPr/>
            </p:nvSpPr>
            <p:spPr>
              <a:xfrm>
                <a:off x="2940050" y="4164012"/>
                <a:ext cx="88900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83" h="81" extrusionOk="0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5" name="Google Shape;155;p14">
                <a:extLst>
                  <a:ext uri="{FF2B5EF4-FFF2-40B4-BE49-F238E27FC236}">
                    <a16:creationId xmlns:a16="http://schemas.microsoft.com/office/drawing/2014/main" id="{4B045057-3AF4-4E83-A3ED-9DF6F4A3A381}"/>
                  </a:ext>
                </a:extLst>
              </p:cNvPr>
              <p:cNvSpPr/>
              <p:nvPr/>
            </p:nvSpPr>
            <p:spPr>
              <a:xfrm>
                <a:off x="3022600" y="4224337"/>
                <a:ext cx="13176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1" extrusionOk="0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156;p14">
                <a:extLst>
                  <a:ext uri="{FF2B5EF4-FFF2-40B4-BE49-F238E27FC236}">
                    <a16:creationId xmlns:a16="http://schemas.microsoft.com/office/drawing/2014/main" id="{70CE9ED0-477E-46D5-82CF-9CD0AA3935EC}"/>
                  </a:ext>
                </a:extLst>
              </p:cNvPr>
              <p:cNvSpPr/>
              <p:nvPr/>
            </p:nvSpPr>
            <p:spPr>
              <a:xfrm>
                <a:off x="3159125" y="4298950"/>
                <a:ext cx="1047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98" h="48" extrusionOk="0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157;p14">
                <a:extLst>
                  <a:ext uri="{FF2B5EF4-FFF2-40B4-BE49-F238E27FC236}">
                    <a16:creationId xmlns:a16="http://schemas.microsoft.com/office/drawing/2014/main" id="{E73AB408-EA45-4108-B04A-7C75BAC9E987}"/>
                  </a:ext>
                </a:extLst>
              </p:cNvPr>
              <p:cNvSpPr/>
              <p:nvPr/>
            </p:nvSpPr>
            <p:spPr>
              <a:xfrm>
                <a:off x="3189287" y="4371975"/>
                <a:ext cx="4286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158;p14">
                <a:extLst>
                  <a:ext uri="{FF2B5EF4-FFF2-40B4-BE49-F238E27FC236}">
                    <a16:creationId xmlns:a16="http://schemas.microsoft.com/office/drawing/2014/main" id="{C70152DC-6C21-4787-9357-8CEA0003C8C2}"/>
                  </a:ext>
                </a:extLst>
              </p:cNvPr>
              <p:cNvSpPr/>
              <p:nvPr/>
            </p:nvSpPr>
            <p:spPr>
              <a:xfrm>
                <a:off x="3236912" y="4413250"/>
                <a:ext cx="28575" cy="365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4" extrusionOk="0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9" name="Google Shape;159;p14">
                <a:extLst>
                  <a:ext uri="{FF2B5EF4-FFF2-40B4-BE49-F238E27FC236}">
                    <a16:creationId xmlns:a16="http://schemas.microsoft.com/office/drawing/2014/main" id="{C4E81990-3006-4177-93A2-18904E452E53}"/>
                  </a:ext>
                </a:extLst>
              </p:cNvPr>
              <p:cNvSpPr/>
              <p:nvPr/>
            </p:nvSpPr>
            <p:spPr>
              <a:xfrm>
                <a:off x="3309937" y="4430712"/>
                <a:ext cx="177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97" extrusionOk="0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0" name="Google Shape;160;p14">
                <a:extLst>
                  <a:ext uri="{FF2B5EF4-FFF2-40B4-BE49-F238E27FC236}">
                    <a16:creationId xmlns:a16="http://schemas.microsoft.com/office/drawing/2014/main" id="{16892F5D-D5E3-4663-9304-B80A8077351E}"/>
                  </a:ext>
                </a:extLst>
              </p:cNvPr>
              <p:cNvSpPr/>
              <p:nvPr/>
            </p:nvSpPr>
            <p:spPr>
              <a:xfrm>
                <a:off x="3246437" y="4330700"/>
                <a:ext cx="98425" cy="84137"/>
              </a:xfrm>
              <a:custGeom>
                <a:avLst/>
                <a:gdLst/>
                <a:ahLst/>
                <a:cxnLst/>
                <a:rect l="l" t="t" r="r" b="b"/>
                <a:pathLst>
                  <a:path w="92" h="77" extrusionOk="0">
                    <a:moveTo>
                      <a:pt x="19" y="0"/>
                    </a:moveTo>
                    <a:lnTo>
                      <a:pt x="0" y="23"/>
                    </a:lnTo>
                    <a:lnTo>
                      <a:pt x="8" y="41"/>
                    </a:lnTo>
                    <a:lnTo>
                      <a:pt x="25" y="47"/>
                    </a:lnTo>
                    <a:lnTo>
                      <a:pt x="43" y="77"/>
                    </a:lnTo>
                    <a:lnTo>
                      <a:pt x="91" y="65"/>
                    </a:lnTo>
                    <a:lnTo>
                      <a:pt x="92" y="33"/>
                    </a:lnTo>
                    <a:lnTo>
                      <a:pt x="57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161;p14">
                <a:extLst>
                  <a:ext uri="{FF2B5EF4-FFF2-40B4-BE49-F238E27FC236}">
                    <a16:creationId xmlns:a16="http://schemas.microsoft.com/office/drawing/2014/main" id="{E8A3A7CA-2974-4DF7-992C-4348DEEC081E}"/>
                  </a:ext>
                </a:extLst>
              </p:cNvPr>
              <p:cNvSpPr txBox="1"/>
              <p:nvPr/>
            </p:nvSpPr>
            <p:spPr>
              <a:xfrm>
                <a:off x="5943601" y="2736851"/>
                <a:ext cx="3444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OH</a:t>
                </a:r>
                <a:endParaRPr/>
              </a:p>
            </p:txBody>
          </p:sp>
          <p:sp>
            <p:nvSpPr>
              <p:cNvPr id="222" name="Google Shape;162;p14">
                <a:extLst>
                  <a:ext uri="{FF2B5EF4-FFF2-40B4-BE49-F238E27FC236}">
                    <a16:creationId xmlns:a16="http://schemas.microsoft.com/office/drawing/2014/main" id="{05BD29B0-4F93-4444-BA88-4AC0BE29770B}"/>
                  </a:ext>
                </a:extLst>
              </p:cNvPr>
              <p:cNvSpPr txBox="1"/>
              <p:nvPr/>
            </p:nvSpPr>
            <p:spPr>
              <a:xfrm>
                <a:off x="6186488" y="2867026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WV</a:t>
                </a:r>
                <a:endParaRPr/>
              </a:p>
            </p:txBody>
          </p:sp>
          <p:sp>
            <p:nvSpPr>
              <p:cNvPr id="223" name="Google Shape;163;p14">
                <a:extLst>
                  <a:ext uri="{FF2B5EF4-FFF2-40B4-BE49-F238E27FC236}">
                    <a16:creationId xmlns:a16="http://schemas.microsoft.com/office/drawing/2014/main" id="{A90F3C9D-19E2-491B-85AC-B68B6A68FF94}"/>
                  </a:ext>
                </a:extLst>
              </p:cNvPr>
              <p:cNvSpPr txBox="1"/>
              <p:nvPr/>
            </p:nvSpPr>
            <p:spPr>
              <a:xfrm>
                <a:off x="6511926" y="2984501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VA</a:t>
                </a:r>
                <a:endParaRPr/>
              </a:p>
            </p:txBody>
          </p:sp>
          <p:sp>
            <p:nvSpPr>
              <p:cNvPr id="224" name="Google Shape;164;p14">
                <a:extLst>
                  <a:ext uri="{FF2B5EF4-FFF2-40B4-BE49-F238E27FC236}">
                    <a16:creationId xmlns:a16="http://schemas.microsoft.com/office/drawing/2014/main" id="{08F9A6B5-0F05-4287-B0E5-2513D015155C}"/>
                  </a:ext>
                </a:extLst>
              </p:cNvPr>
              <p:cNvSpPr txBox="1"/>
              <p:nvPr/>
            </p:nvSpPr>
            <p:spPr>
              <a:xfrm>
                <a:off x="6511926" y="254793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PA</a:t>
                </a:r>
                <a:endParaRPr/>
              </a:p>
            </p:txBody>
          </p:sp>
          <p:sp>
            <p:nvSpPr>
              <p:cNvPr id="225" name="Google Shape;165;p14">
                <a:extLst>
                  <a:ext uri="{FF2B5EF4-FFF2-40B4-BE49-F238E27FC236}">
                    <a16:creationId xmlns:a16="http://schemas.microsoft.com/office/drawing/2014/main" id="{ED3BDA6C-244B-4614-8F2B-FFE2AA320526}"/>
                  </a:ext>
                </a:extLst>
              </p:cNvPr>
              <p:cNvSpPr txBox="1"/>
              <p:nvPr/>
            </p:nvSpPr>
            <p:spPr>
              <a:xfrm>
                <a:off x="6637338" y="2185988"/>
                <a:ext cx="327025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NY</a:t>
                </a:r>
                <a:endParaRPr/>
              </a:p>
            </p:txBody>
          </p:sp>
          <p:sp>
            <p:nvSpPr>
              <p:cNvPr id="226" name="Google Shape;166;p14">
                <a:extLst>
                  <a:ext uri="{FF2B5EF4-FFF2-40B4-BE49-F238E27FC236}">
                    <a16:creationId xmlns:a16="http://schemas.microsoft.com/office/drawing/2014/main" id="{87225F57-7A31-44C8-8635-102E75389A00}"/>
                  </a:ext>
                </a:extLst>
              </p:cNvPr>
              <p:cNvSpPr txBox="1"/>
              <p:nvPr/>
            </p:nvSpPr>
            <p:spPr>
              <a:xfrm>
                <a:off x="7145338" y="1701801"/>
                <a:ext cx="346075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ME</a:t>
                </a:r>
                <a:endParaRPr/>
              </a:p>
            </p:txBody>
          </p:sp>
          <p:sp>
            <p:nvSpPr>
              <p:cNvPr id="227" name="Google Shape;167;p14">
                <a:extLst>
                  <a:ext uri="{FF2B5EF4-FFF2-40B4-BE49-F238E27FC236}">
                    <a16:creationId xmlns:a16="http://schemas.microsoft.com/office/drawing/2014/main" id="{DA8E9D8D-A080-42CF-9C33-EB105690A798}"/>
                  </a:ext>
                </a:extLst>
              </p:cNvPr>
              <p:cNvSpPr txBox="1"/>
              <p:nvPr/>
            </p:nvSpPr>
            <p:spPr>
              <a:xfrm>
                <a:off x="6461126" y="3268662"/>
                <a:ext cx="33374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NC</a:t>
                </a:r>
                <a:endParaRPr/>
              </a:p>
            </p:txBody>
          </p:sp>
          <p:sp>
            <p:nvSpPr>
              <p:cNvPr id="228" name="Google Shape;168;p14">
                <a:extLst>
                  <a:ext uri="{FF2B5EF4-FFF2-40B4-BE49-F238E27FC236}">
                    <a16:creationId xmlns:a16="http://schemas.microsoft.com/office/drawing/2014/main" id="{5FD5762A-DCFF-43C3-B008-EDE03F441AB8}"/>
                  </a:ext>
                </a:extLst>
              </p:cNvPr>
              <p:cNvSpPr txBox="1"/>
              <p:nvPr/>
            </p:nvSpPr>
            <p:spPr>
              <a:xfrm>
                <a:off x="6373813" y="3554412"/>
                <a:ext cx="32643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SC</a:t>
                </a:r>
                <a:endParaRPr/>
              </a:p>
            </p:txBody>
          </p:sp>
          <p:sp>
            <p:nvSpPr>
              <p:cNvPr id="229" name="Google Shape;169;p14">
                <a:extLst>
                  <a:ext uri="{FF2B5EF4-FFF2-40B4-BE49-F238E27FC236}">
                    <a16:creationId xmlns:a16="http://schemas.microsoft.com/office/drawing/2014/main" id="{808D3434-F09B-4EE2-ADF8-05C1980C9E27}"/>
                  </a:ext>
                </a:extLst>
              </p:cNvPr>
              <p:cNvSpPr txBox="1"/>
              <p:nvPr/>
            </p:nvSpPr>
            <p:spPr>
              <a:xfrm>
                <a:off x="6005513" y="3778250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GA</a:t>
                </a:r>
                <a:endParaRPr/>
              </a:p>
            </p:txBody>
          </p:sp>
          <p:sp>
            <p:nvSpPr>
              <p:cNvPr id="230" name="Google Shape;170;p14">
                <a:extLst>
                  <a:ext uri="{FF2B5EF4-FFF2-40B4-BE49-F238E27FC236}">
                    <a16:creationId xmlns:a16="http://schemas.microsoft.com/office/drawing/2014/main" id="{33BA5364-516F-477B-967F-11279CE1F0CB}"/>
                  </a:ext>
                </a:extLst>
              </p:cNvPr>
              <p:cNvSpPr txBox="1"/>
              <p:nvPr/>
            </p:nvSpPr>
            <p:spPr>
              <a:xfrm>
                <a:off x="5665067" y="3365500"/>
                <a:ext cx="327025" cy="214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TN</a:t>
                </a:r>
                <a:endParaRPr/>
              </a:p>
            </p:txBody>
          </p:sp>
          <p:sp>
            <p:nvSpPr>
              <p:cNvPr id="231" name="Google Shape;171;p14">
                <a:extLst>
                  <a:ext uri="{FF2B5EF4-FFF2-40B4-BE49-F238E27FC236}">
                    <a16:creationId xmlns:a16="http://schemas.microsoft.com/office/drawing/2014/main" id="{84EE7401-46B7-400D-B4C5-EA95851E1F28}"/>
                  </a:ext>
                </a:extLst>
              </p:cNvPr>
              <p:cNvSpPr txBox="1"/>
              <p:nvPr/>
            </p:nvSpPr>
            <p:spPr>
              <a:xfrm>
                <a:off x="5781530" y="308768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KY</a:t>
                </a:r>
                <a:endParaRPr/>
              </a:p>
            </p:txBody>
          </p:sp>
          <p:sp>
            <p:nvSpPr>
              <p:cNvPr id="232" name="Google Shape;172;p14">
                <a:extLst>
                  <a:ext uri="{FF2B5EF4-FFF2-40B4-BE49-F238E27FC236}">
                    <a16:creationId xmlns:a16="http://schemas.microsoft.com/office/drawing/2014/main" id="{64117ED6-2F25-45A5-A0E5-1819C5194F7A}"/>
                  </a:ext>
                </a:extLst>
              </p:cNvPr>
              <p:cNvSpPr txBox="1"/>
              <p:nvPr/>
            </p:nvSpPr>
            <p:spPr>
              <a:xfrm>
                <a:off x="5635626" y="2798763"/>
                <a:ext cx="3032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IN</a:t>
                </a:r>
                <a:endParaRPr/>
              </a:p>
            </p:txBody>
          </p:sp>
          <p:sp>
            <p:nvSpPr>
              <p:cNvPr id="233" name="Google Shape;173;p14">
                <a:extLst>
                  <a:ext uri="{FF2B5EF4-FFF2-40B4-BE49-F238E27FC236}">
                    <a16:creationId xmlns:a16="http://schemas.microsoft.com/office/drawing/2014/main" id="{4763411A-A435-4345-9A4F-356B72C8CB85}"/>
                  </a:ext>
                </a:extLst>
              </p:cNvPr>
              <p:cNvSpPr txBox="1"/>
              <p:nvPr/>
            </p:nvSpPr>
            <p:spPr>
              <a:xfrm>
                <a:off x="5697538" y="2362201"/>
                <a:ext cx="31908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 dirty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MI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Google Shape;174;p14">
                <a:extLst>
                  <a:ext uri="{FF2B5EF4-FFF2-40B4-BE49-F238E27FC236}">
                    <a16:creationId xmlns:a16="http://schemas.microsoft.com/office/drawing/2014/main" id="{24820F61-0788-4A23-8852-E0B8A06867E3}"/>
                  </a:ext>
                </a:extLst>
              </p:cNvPr>
              <p:cNvSpPr txBox="1"/>
              <p:nvPr/>
            </p:nvSpPr>
            <p:spPr>
              <a:xfrm>
                <a:off x="5177704" y="2197101"/>
                <a:ext cx="32928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WI</a:t>
                </a:r>
                <a:endParaRPr/>
              </a:p>
            </p:txBody>
          </p:sp>
          <p:sp>
            <p:nvSpPr>
              <p:cNvPr id="235" name="Google Shape;175;p14">
                <a:extLst>
                  <a:ext uri="{FF2B5EF4-FFF2-40B4-BE49-F238E27FC236}">
                    <a16:creationId xmlns:a16="http://schemas.microsoft.com/office/drawing/2014/main" id="{C23D04A2-3381-47F1-B527-BBB08EF28D87}"/>
                  </a:ext>
                </a:extLst>
              </p:cNvPr>
              <p:cNvSpPr txBox="1"/>
              <p:nvPr/>
            </p:nvSpPr>
            <p:spPr>
              <a:xfrm>
                <a:off x="4679951" y="1987551"/>
                <a:ext cx="3571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MN</a:t>
                </a:r>
                <a:endParaRPr/>
              </a:p>
            </p:txBody>
          </p:sp>
          <p:sp>
            <p:nvSpPr>
              <p:cNvPr id="236" name="Google Shape;176;p14">
                <a:extLst>
                  <a:ext uri="{FF2B5EF4-FFF2-40B4-BE49-F238E27FC236}">
                    <a16:creationId xmlns:a16="http://schemas.microsoft.com/office/drawing/2014/main" id="{A6DE1AC2-F1C0-4098-B073-8C3370348E09}"/>
                  </a:ext>
                </a:extLst>
              </p:cNvPr>
              <p:cNvSpPr txBox="1"/>
              <p:nvPr/>
            </p:nvSpPr>
            <p:spPr>
              <a:xfrm>
                <a:off x="5350742" y="2798763"/>
                <a:ext cx="28733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IL</a:t>
                </a:r>
                <a:endParaRPr/>
              </a:p>
            </p:txBody>
          </p:sp>
          <p:sp>
            <p:nvSpPr>
              <p:cNvPr id="237" name="Google Shape;177;p14">
                <a:extLst>
                  <a:ext uri="{FF2B5EF4-FFF2-40B4-BE49-F238E27FC236}">
                    <a16:creationId xmlns:a16="http://schemas.microsoft.com/office/drawing/2014/main" id="{8C3C2DC6-BCDA-4F58-8646-F44511A73068}"/>
                  </a:ext>
                </a:extLst>
              </p:cNvPr>
              <p:cNvSpPr txBox="1"/>
              <p:nvPr/>
            </p:nvSpPr>
            <p:spPr>
              <a:xfrm>
                <a:off x="4968876" y="4029075"/>
                <a:ext cx="315912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LA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8" name="Google Shape;178;p14">
                <a:extLst>
                  <a:ext uri="{FF2B5EF4-FFF2-40B4-BE49-F238E27FC236}">
                    <a16:creationId xmlns:a16="http://schemas.microsoft.com/office/drawing/2014/main" id="{1C9EE970-4DE8-4E55-83C7-C64ACBD941EB}"/>
                  </a:ext>
                </a:extLst>
              </p:cNvPr>
              <p:cNvSpPr txBox="1"/>
              <p:nvPr/>
            </p:nvSpPr>
            <p:spPr>
              <a:xfrm>
                <a:off x="4189412" y="3981450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TX</a:t>
                </a:r>
                <a:endParaRPr/>
              </a:p>
            </p:txBody>
          </p:sp>
          <p:sp>
            <p:nvSpPr>
              <p:cNvPr id="239" name="Google Shape;179;p14">
                <a:extLst>
                  <a:ext uri="{FF2B5EF4-FFF2-40B4-BE49-F238E27FC236}">
                    <a16:creationId xmlns:a16="http://schemas.microsoft.com/office/drawing/2014/main" id="{078FB1D8-1AA4-4ACB-8D74-A8248A18E5F5}"/>
                  </a:ext>
                </a:extLst>
              </p:cNvPr>
              <p:cNvSpPr txBox="1"/>
              <p:nvPr/>
            </p:nvSpPr>
            <p:spPr>
              <a:xfrm>
                <a:off x="4391025" y="3451225"/>
                <a:ext cx="3365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OK</a:t>
                </a:r>
                <a:endParaRPr/>
              </a:p>
            </p:txBody>
          </p:sp>
          <p:sp>
            <p:nvSpPr>
              <p:cNvPr id="240" name="Google Shape;180;p14">
                <a:extLst>
                  <a:ext uri="{FF2B5EF4-FFF2-40B4-BE49-F238E27FC236}">
                    <a16:creationId xmlns:a16="http://schemas.microsoft.com/office/drawing/2014/main" id="{39BE2885-2311-4A3F-95B0-A3B5373BC24D}"/>
                  </a:ext>
                </a:extLst>
              </p:cNvPr>
              <p:cNvSpPr txBox="1"/>
              <p:nvPr/>
            </p:nvSpPr>
            <p:spPr>
              <a:xfrm>
                <a:off x="2740025" y="2174876"/>
                <a:ext cx="30689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ID</a:t>
                </a:r>
                <a:endParaRPr/>
              </a:p>
            </p:txBody>
          </p:sp>
          <p:sp>
            <p:nvSpPr>
              <p:cNvPr id="241" name="Google Shape;181;p14">
                <a:extLst>
                  <a:ext uri="{FF2B5EF4-FFF2-40B4-BE49-F238E27FC236}">
                    <a16:creationId xmlns:a16="http://schemas.microsoft.com/office/drawing/2014/main" id="{EB402BDB-524B-4E60-9650-4BD7AB9712E1}"/>
                  </a:ext>
                </a:extLst>
              </p:cNvPr>
              <p:cNvSpPr txBox="1"/>
              <p:nvPr/>
            </p:nvSpPr>
            <p:spPr>
              <a:xfrm>
                <a:off x="2302461" y="2674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NV</a:t>
                </a:r>
                <a:endParaRPr/>
              </a:p>
            </p:txBody>
          </p:sp>
          <p:sp>
            <p:nvSpPr>
              <p:cNvPr id="242" name="Google Shape;182;p14">
                <a:extLst>
                  <a:ext uri="{FF2B5EF4-FFF2-40B4-BE49-F238E27FC236}">
                    <a16:creationId xmlns:a16="http://schemas.microsoft.com/office/drawing/2014/main" id="{20A2326B-A335-4711-A900-B0123289B017}"/>
                  </a:ext>
                </a:extLst>
              </p:cNvPr>
              <p:cNvSpPr txBox="1"/>
              <p:nvPr/>
            </p:nvSpPr>
            <p:spPr>
              <a:xfrm>
                <a:off x="2095500" y="193675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OR</a:t>
                </a:r>
                <a:endParaRPr/>
              </a:p>
            </p:txBody>
          </p:sp>
          <p:sp>
            <p:nvSpPr>
              <p:cNvPr id="243" name="Google Shape;183;p14">
                <a:extLst>
                  <a:ext uri="{FF2B5EF4-FFF2-40B4-BE49-F238E27FC236}">
                    <a16:creationId xmlns:a16="http://schemas.microsoft.com/office/drawing/2014/main" id="{095FDB11-E168-475C-8CB2-818AF8A83354}"/>
                  </a:ext>
                </a:extLst>
              </p:cNvPr>
              <p:cNvSpPr txBox="1"/>
              <p:nvPr/>
            </p:nvSpPr>
            <p:spPr>
              <a:xfrm>
                <a:off x="2259012" y="1509713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WA</a:t>
                </a:r>
                <a:endParaRPr/>
              </a:p>
            </p:txBody>
          </p:sp>
          <p:sp>
            <p:nvSpPr>
              <p:cNvPr id="244" name="Google Shape;184;p14">
                <a:extLst>
                  <a:ext uri="{FF2B5EF4-FFF2-40B4-BE49-F238E27FC236}">
                    <a16:creationId xmlns:a16="http://schemas.microsoft.com/office/drawing/2014/main" id="{C6E9F67E-8B1B-46CC-B480-5D468336F21A}"/>
                  </a:ext>
                </a:extLst>
              </p:cNvPr>
              <p:cNvSpPr txBox="1"/>
              <p:nvPr/>
            </p:nvSpPr>
            <p:spPr>
              <a:xfrm>
                <a:off x="1931779" y="302260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CA</a:t>
                </a:r>
                <a:endParaRPr/>
              </a:p>
            </p:txBody>
          </p:sp>
          <p:sp>
            <p:nvSpPr>
              <p:cNvPr id="245" name="Google Shape;185;p14">
                <a:extLst>
                  <a:ext uri="{FF2B5EF4-FFF2-40B4-BE49-F238E27FC236}">
                    <a16:creationId xmlns:a16="http://schemas.microsoft.com/office/drawing/2014/main" id="{2A3B049C-0ADF-4ECE-A35B-98D50EE8B66E}"/>
                  </a:ext>
                </a:extLst>
              </p:cNvPr>
              <p:cNvSpPr txBox="1"/>
              <p:nvPr/>
            </p:nvSpPr>
            <p:spPr>
              <a:xfrm>
                <a:off x="2781300" y="3411537"/>
                <a:ext cx="32507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AZ</a:t>
                </a:r>
                <a:endParaRPr/>
              </a:p>
            </p:txBody>
          </p:sp>
          <p:sp>
            <p:nvSpPr>
              <p:cNvPr id="246" name="Google Shape;186;p14">
                <a:extLst>
                  <a:ext uri="{FF2B5EF4-FFF2-40B4-BE49-F238E27FC236}">
                    <a16:creationId xmlns:a16="http://schemas.microsoft.com/office/drawing/2014/main" id="{F24EECAA-2C16-43CD-8A99-B9828F5A2E05}"/>
                  </a:ext>
                </a:extLst>
              </p:cNvPr>
              <p:cNvSpPr txBox="1"/>
              <p:nvPr/>
            </p:nvSpPr>
            <p:spPr>
              <a:xfrm>
                <a:off x="3427412" y="3541712"/>
                <a:ext cx="35718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NM</a:t>
                </a:r>
                <a:endParaRPr/>
              </a:p>
            </p:txBody>
          </p:sp>
          <p:sp>
            <p:nvSpPr>
              <p:cNvPr id="247" name="Google Shape;187;p14">
                <a:extLst>
                  <a:ext uri="{FF2B5EF4-FFF2-40B4-BE49-F238E27FC236}">
                    <a16:creationId xmlns:a16="http://schemas.microsoft.com/office/drawing/2014/main" id="{CDADE8AC-BE17-484E-B384-E281BA691FEF}"/>
                  </a:ext>
                </a:extLst>
              </p:cNvPr>
              <p:cNvSpPr txBox="1"/>
              <p:nvPr/>
            </p:nvSpPr>
            <p:spPr>
              <a:xfrm>
                <a:off x="3506579" y="2928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</a:t>
                </a:r>
                <a:endParaRPr/>
              </a:p>
            </p:txBody>
          </p:sp>
          <p:sp>
            <p:nvSpPr>
              <p:cNvPr id="248" name="Google Shape;188;p14">
                <a:extLst>
                  <a:ext uri="{FF2B5EF4-FFF2-40B4-BE49-F238E27FC236}">
                    <a16:creationId xmlns:a16="http://schemas.microsoft.com/office/drawing/2014/main" id="{CD5E615B-C128-4796-BB9A-1C4C50B1F5FB}"/>
                  </a:ext>
                </a:extLst>
              </p:cNvPr>
              <p:cNvSpPr txBox="1"/>
              <p:nvPr/>
            </p:nvSpPr>
            <p:spPr>
              <a:xfrm>
                <a:off x="3355975" y="2362201"/>
                <a:ext cx="3540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WY</a:t>
                </a:r>
                <a:endParaRPr/>
              </a:p>
            </p:txBody>
          </p:sp>
          <p:sp>
            <p:nvSpPr>
              <p:cNvPr id="249" name="Google Shape;189;p14">
                <a:extLst>
                  <a:ext uri="{FF2B5EF4-FFF2-40B4-BE49-F238E27FC236}">
                    <a16:creationId xmlns:a16="http://schemas.microsoft.com/office/drawing/2014/main" id="{F58378A1-98EB-49F0-BC07-D083029A34DA}"/>
                  </a:ext>
                </a:extLst>
              </p:cNvPr>
              <p:cNvSpPr txBox="1"/>
              <p:nvPr/>
            </p:nvSpPr>
            <p:spPr>
              <a:xfrm>
                <a:off x="3276600" y="1770063"/>
                <a:ext cx="3429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MT</a:t>
                </a:r>
                <a:endParaRPr/>
              </a:p>
            </p:txBody>
          </p:sp>
          <p:sp>
            <p:nvSpPr>
              <p:cNvPr id="250" name="Google Shape;190;p14">
                <a:extLst>
                  <a:ext uri="{FF2B5EF4-FFF2-40B4-BE49-F238E27FC236}">
                    <a16:creationId xmlns:a16="http://schemas.microsoft.com/office/drawing/2014/main" id="{40F3DE8A-B671-464A-9E27-3ABC0EC129A6}"/>
                  </a:ext>
                </a:extLst>
              </p:cNvPr>
              <p:cNvSpPr txBox="1"/>
              <p:nvPr/>
            </p:nvSpPr>
            <p:spPr>
              <a:xfrm>
                <a:off x="4116387" y="1789113"/>
                <a:ext cx="341313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ND</a:t>
                </a:r>
                <a:endParaRPr/>
              </a:p>
            </p:txBody>
          </p:sp>
          <p:sp>
            <p:nvSpPr>
              <p:cNvPr id="251" name="Google Shape;191;p14">
                <a:extLst>
                  <a:ext uri="{FF2B5EF4-FFF2-40B4-BE49-F238E27FC236}">
                    <a16:creationId xmlns:a16="http://schemas.microsoft.com/office/drawing/2014/main" id="{52862525-1035-4D32-B357-E92AD4A0733A}"/>
                  </a:ext>
                </a:extLst>
              </p:cNvPr>
              <p:cNvSpPr txBox="1"/>
              <p:nvPr/>
            </p:nvSpPr>
            <p:spPr>
              <a:xfrm>
                <a:off x="4116387" y="2184401"/>
                <a:ext cx="33384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SD</a:t>
                </a:r>
                <a:endParaRPr/>
              </a:p>
            </p:txBody>
          </p:sp>
          <p:sp>
            <p:nvSpPr>
              <p:cNvPr id="252" name="Google Shape;192;p14">
                <a:extLst>
                  <a:ext uri="{FF2B5EF4-FFF2-40B4-BE49-F238E27FC236}">
                    <a16:creationId xmlns:a16="http://schemas.microsoft.com/office/drawing/2014/main" id="{0C1A86E6-0F53-495A-94FB-64BD5B569A72}"/>
                  </a:ext>
                </a:extLst>
              </p:cNvPr>
              <p:cNvSpPr txBox="1"/>
              <p:nvPr/>
            </p:nvSpPr>
            <p:spPr>
              <a:xfrm>
                <a:off x="4833938" y="2549526"/>
                <a:ext cx="30008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IA</a:t>
                </a:r>
                <a:endParaRPr/>
              </a:p>
            </p:txBody>
          </p:sp>
          <p:sp>
            <p:nvSpPr>
              <p:cNvPr id="253" name="Google Shape;193;p14">
                <a:extLst>
                  <a:ext uri="{FF2B5EF4-FFF2-40B4-BE49-F238E27FC236}">
                    <a16:creationId xmlns:a16="http://schemas.microsoft.com/office/drawing/2014/main" id="{99CA377E-1A74-4FDA-870C-9F0DDD464862}"/>
                  </a:ext>
                </a:extLst>
              </p:cNvPr>
              <p:cNvSpPr txBox="1"/>
              <p:nvPr/>
            </p:nvSpPr>
            <p:spPr>
              <a:xfrm>
                <a:off x="2862262" y="2779713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UT</a:t>
                </a:r>
                <a:endParaRPr/>
              </a:p>
            </p:txBody>
          </p:sp>
          <p:sp>
            <p:nvSpPr>
              <p:cNvPr id="254" name="Google Shape;194;p14">
                <a:extLst>
                  <a:ext uri="{FF2B5EF4-FFF2-40B4-BE49-F238E27FC236}">
                    <a16:creationId xmlns:a16="http://schemas.microsoft.com/office/drawing/2014/main" id="{B8ABC0A9-D463-41D4-B9AB-AA5BCB210008}"/>
                  </a:ext>
                </a:extLst>
              </p:cNvPr>
              <p:cNvSpPr txBox="1"/>
              <p:nvPr/>
            </p:nvSpPr>
            <p:spPr>
              <a:xfrm>
                <a:off x="6326188" y="4360862"/>
                <a:ext cx="31290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FL</a:t>
                </a:r>
                <a:endParaRPr/>
              </a:p>
            </p:txBody>
          </p:sp>
          <p:sp>
            <p:nvSpPr>
              <p:cNvPr id="255" name="Google Shape;195;p14">
                <a:extLst>
                  <a:ext uri="{FF2B5EF4-FFF2-40B4-BE49-F238E27FC236}">
                    <a16:creationId xmlns:a16="http://schemas.microsoft.com/office/drawing/2014/main" id="{D6EEB843-5AB3-4D7D-BB00-B598963BEFF1}"/>
                  </a:ext>
                </a:extLst>
              </p:cNvPr>
              <p:cNvSpPr txBox="1"/>
              <p:nvPr/>
            </p:nvSpPr>
            <p:spPr>
              <a:xfrm>
                <a:off x="4926013" y="3533775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AR</a:t>
                </a:r>
                <a:endParaRPr/>
              </a:p>
            </p:txBody>
          </p:sp>
          <p:sp>
            <p:nvSpPr>
              <p:cNvPr id="256" name="Google Shape;196;p14">
                <a:extLst>
                  <a:ext uri="{FF2B5EF4-FFF2-40B4-BE49-F238E27FC236}">
                    <a16:creationId xmlns:a16="http://schemas.microsoft.com/office/drawing/2014/main" id="{F1EEFCA7-AE35-42DA-8DCD-AA3D45BA82B7}"/>
                  </a:ext>
                </a:extLst>
              </p:cNvPr>
              <p:cNvSpPr txBox="1"/>
              <p:nvPr/>
            </p:nvSpPr>
            <p:spPr>
              <a:xfrm>
                <a:off x="4887913" y="3049588"/>
                <a:ext cx="3556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MO</a:t>
                </a:r>
                <a:endParaRPr/>
              </a:p>
            </p:txBody>
          </p:sp>
          <p:sp>
            <p:nvSpPr>
              <p:cNvPr id="257" name="Google Shape;197;p14">
                <a:extLst>
                  <a:ext uri="{FF2B5EF4-FFF2-40B4-BE49-F238E27FC236}">
                    <a16:creationId xmlns:a16="http://schemas.microsoft.com/office/drawing/2014/main" id="{63956638-AE89-41D3-BA92-8C306491B2FE}"/>
                  </a:ext>
                </a:extLst>
              </p:cNvPr>
              <p:cNvSpPr txBox="1"/>
              <p:nvPr/>
            </p:nvSpPr>
            <p:spPr>
              <a:xfrm>
                <a:off x="5291238" y="3768725"/>
                <a:ext cx="34125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8" name="Google Shape;198;p14">
                <a:extLst>
                  <a:ext uri="{FF2B5EF4-FFF2-40B4-BE49-F238E27FC236}">
                    <a16:creationId xmlns:a16="http://schemas.microsoft.com/office/drawing/2014/main" id="{E1B45B05-970D-4ECC-A9B7-9D8CF2330ABE}"/>
                  </a:ext>
                </a:extLst>
              </p:cNvPr>
              <p:cNvSpPr txBox="1"/>
              <p:nvPr/>
            </p:nvSpPr>
            <p:spPr>
              <a:xfrm>
                <a:off x="5661026" y="3781425"/>
                <a:ext cx="3159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AL</a:t>
                </a:r>
                <a:endParaRPr/>
              </a:p>
            </p:txBody>
          </p:sp>
          <p:sp>
            <p:nvSpPr>
              <p:cNvPr id="259" name="Google Shape;199;p14">
                <a:extLst>
                  <a:ext uri="{FF2B5EF4-FFF2-40B4-BE49-F238E27FC236}">
                    <a16:creationId xmlns:a16="http://schemas.microsoft.com/office/drawing/2014/main" id="{BB5F975C-FDC3-460E-AC33-0C2BCCD1585E}"/>
                  </a:ext>
                </a:extLst>
              </p:cNvPr>
              <p:cNvSpPr txBox="1"/>
              <p:nvPr/>
            </p:nvSpPr>
            <p:spPr>
              <a:xfrm>
                <a:off x="4217987" y="2611438"/>
                <a:ext cx="3302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NE</a:t>
                </a:r>
                <a:endParaRPr/>
              </a:p>
            </p:txBody>
          </p:sp>
          <p:sp>
            <p:nvSpPr>
              <p:cNvPr id="260" name="Google Shape;200;p14">
                <a:extLst>
                  <a:ext uri="{FF2B5EF4-FFF2-40B4-BE49-F238E27FC236}">
                    <a16:creationId xmlns:a16="http://schemas.microsoft.com/office/drawing/2014/main" id="{50AF0C43-9E3F-4500-91E4-0B9ED3826FA6}"/>
                  </a:ext>
                </a:extLst>
              </p:cNvPr>
              <p:cNvSpPr txBox="1"/>
              <p:nvPr/>
            </p:nvSpPr>
            <p:spPr>
              <a:xfrm>
                <a:off x="4275137" y="3049588"/>
                <a:ext cx="32588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KS</a:t>
                </a:r>
                <a:endParaRPr/>
              </a:p>
            </p:txBody>
          </p:sp>
          <p:sp>
            <p:nvSpPr>
              <p:cNvPr id="261" name="Google Shape;201;p14">
                <a:extLst>
                  <a:ext uri="{FF2B5EF4-FFF2-40B4-BE49-F238E27FC236}">
                    <a16:creationId xmlns:a16="http://schemas.microsoft.com/office/drawing/2014/main" id="{ED524BC9-F3A3-4C6B-A11B-3A6652832525}"/>
                  </a:ext>
                </a:extLst>
              </p:cNvPr>
              <p:cNvSpPr txBox="1"/>
              <p:nvPr/>
            </p:nvSpPr>
            <p:spPr>
              <a:xfrm>
                <a:off x="2019300" y="3997325"/>
                <a:ext cx="3238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AK</a:t>
                </a:r>
                <a:endParaRPr/>
              </a:p>
            </p:txBody>
          </p:sp>
        </p:grpSp>
        <p:grpSp>
          <p:nvGrpSpPr>
            <p:cNvPr id="124" name="Google Shape;202;p14">
              <a:extLst>
                <a:ext uri="{FF2B5EF4-FFF2-40B4-BE49-F238E27FC236}">
                  <a16:creationId xmlns:a16="http://schemas.microsoft.com/office/drawing/2014/main" id="{DAD5F9CB-A6A6-448E-92C0-9E9FAA5E1467}"/>
                </a:ext>
              </a:extLst>
            </p:cNvPr>
            <p:cNvGrpSpPr/>
            <p:nvPr/>
          </p:nvGrpSpPr>
          <p:grpSpPr>
            <a:xfrm>
              <a:off x="6864265" y="3859540"/>
              <a:ext cx="457200" cy="1704975"/>
              <a:chOff x="6864265" y="3859540"/>
              <a:chExt cx="457200" cy="1704975"/>
            </a:xfrm>
          </p:grpSpPr>
          <p:sp>
            <p:nvSpPr>
              <p:cNvPr id="155" name="Google Shape;203;p14">
                <a:extLst>
                  <a:ext uri="{FF2B5EF4-FFF2-40B4-BE49-F238E27FC236}">
                    <a16:creationId xmlns:a16="http://schemas.microsoft.com/office/drawing/2014/main" id="{8B83740F-F19F-42DA-900C-819FBE96EF6E}"/>
                  </a:ext>
                </a:extLst>
              </p:cNvPr>
              <p:cNvSpPr txBox="1"/>
              <p:nvPr/>
            </p:nvSpPr>
            <p:spPr>
              <a:xfrm>
                <a:off x="6864265" y="5100965"/>
                <a:ext cx="457200" cy="214312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MD</a:t>
                </a:r>
                <a:endParaRPr/>
              </a:p>
            </p:txBody>
          </p:sp>
          <p:sp>
            <p:nvSpPr>
              <p:cNvPr id="156" name="Google Shape;204;p14">
                <a:extLst>
                  <a:ext uri="{FF2B5EF4-FFF2-40B4-BE49-F238E27FC236}">
                    <a16:creationId xmlns:a16="http://schemas.microsoft.com/office/drawing/2014/main" id="{5D928AD0-6E4F-4F90-AE41-EC36311B2CF1}"/>
                  </a:ext>
                </a:extLst>
              </p:cNvPr>
              <p:cNvSpPr txBox="1"/>
              <p:nvPr/>
            </p:nvSpPr>
            <p:spPr>
              <a:xfrm>
                <a:off x="6864265" y="3859540"/>
                <a:ext cx="457200" cy="223837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MA </a:t>
                </a:r>
                <a:endParaRPr/>
              </a:p>
            </p:txBody>
          </p:sp>
          <p:sp>
            <p:nvSpPr>
              <p:cNvPr id="157" name="Google Shape;205;p14">
                <a:extLst>
                  <a:ext uri="{FF2B5EF4-FFF2-40B4-BE49-F238E27FC236}">
                    <a16:creationId xmlns:a16="http://schemas.microsoft.com/office/drawing/2014/main" id="{72C83940-0353-4F72-A5A3-84CDEBC7FC7A}"/>
                  </a:ext>
                </a:extLst>
              </p:cNvPr>
              <p:cNvSpPr txBox="1"/>
              <p:nvPr/>
            </p:nvSpPr>
            <p:spPr>
              <a:xfrm>
                <a:off x="6864265" y="410877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RI</a:t>
                </a:r>
                <a:endParaRPr/>
              </a:p>
            </p:txBody>
          </p:sp>
          <p:sp>
            <p:nvSpPr>
              <p:cNvPr id="158" name="Google Shape;206;p14">
                <a:extLst>
                  <a:ext uri="{FF2B5EF4-FFF2-40B4-BE49-F238E27FC236}">
                    <a16:creationId xmlns:a16="http://schemas.microsoft.com/office/drawing/2014/main" id="{15239790-5A64-479E-B846-027D670524D5}"/>
                  </a:ext>
                </a:extLst>
              </p:cNvPr>
              <p:cNvSpPr txBox="1"/>
              <p:nvPr/>
            </p:nvSpPr>
            <p:spPr>
              <a:xfrm>
                <a:off x="6864265" y="435642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CT</a:t>
                </a:r>
                <a:endParaRPr/>
              </a:p>
            </p:txBody>
          </p:sp>
          <p:sp>
            <p:nvSpPr>
              <p:cNvPr id="159" name="Google Shape;207;p14">
                <a:extLst>
                  <a:ext uri="{FF2B5EF4-FFF2-40B4-BE49-F238E27FC236}">
                    <a16:creationId xmlns:a16="http://schemas.microsoft.com/office/drawing/2014/main" id="{B1CF8006-0AA1-4F7B-A024-5963F64D3428}"/>
                  </a:ext>
                </a:extLst>
              </p:cNvPr>
              <p:cNvSpPr txBox="1"/>
              <p:nvPr/>
            </p:nvSpPr>
            <p:spPr>
              <a:xfrm>
                <a:off x="6864265" y="5340677"/>
                <a:ext cx="457200" cy="223838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 dirty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DC</a:t>
                </a:r>
                <a:endParaRPr dirty="0"/>
              </a:p>
            </p:txBody>
          </p:sp>
          <p:sp>
            <p:nvSpPr>
              <p:cNvPr id="160" name="Google Shape;208;p14">
                <a:extLst>
                  <a:ext uri="{FF2B5EF4-FFF2-40B4-BE49-F238E27FC236}">
                    <a16:creationId xmlns:a16="http://schemas.microsoft.com/office/drawing/2014/main" id="{10867073-5DD7-4A97-B87C-5383EB94C559}"/>
                  </a:ext>
                </a:extLst>
              </p:cNvPr>
              <p:cNvSpPr txBox="1"/>
              <p:nvPr/>
            </p:nvSpPr>
            <p:spPr>
              <a:xfrm>
                <a:off x="6864265" y="4851727"/>
                <a:ext cx="457200" cy="223838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</a:t>
                </a:r>
                <a:endParaRPr/>
              </a:p>
            </p:txBody>
          </p:sp>
          <p:sp>
            <p:nvSpPr>
              <p:cNvPr id="161" name="Google Shape;209;p14">
                <a:extLst>
                  <a:ext uri="{FF2B5EF4-FFF2-40B4-BE49-F238E27FC236}">
                    <a16:creationId xmlns:a16="http://schemas.microsoft.com/office/drawing/2014/main" id="{F3D66406-3FE1-4018-B004-EF6B3EA60006}"/>
                  </a:ext>
                </a:extLst>
              </p:cNvPr>
              <p:cNvSpPr txBox="1"/>
              <p:nvPr/>
            </p:nvSpPr>
            <p:spPr>
              <a:xfrm>
                <a:off x="6864265" y="4604077"/>
                <a:ext cx="457200" cy="223838"/>
              </a:xfrm>
              <a:prstGeom prst="rect">
                <a:avLst/>
              </a:prstGeom>
              <a:solidFill>
                <a:srgbClr val="B7D3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NJ </a:t>
                </a:r>
                <a:endParaRPr/>
              </a:p>
            </p:txBody>
          </p:sp>
        </p:grpSp>
        <p:sp>
          <p:nvSpPr>
            <p:cNvPr id="152" name="Google Shape;210;p14">
              <a:extLst>
                <a:ext uri="{FF2B5EF4-FFF2-40B4-BE49-F238E27FC236}">
                  <a16:creationId xmlns:a16="http://schemas.microsoft.com/office/drawing/2014/main" id="{4CB25A0A-8362-4716-BDE6-EB03D6B36717}"/>
                </a:ext>
              </a:extLst>
            </p:cNvPr>
            <p:cNvSpPr txBox="1"/>
            <p:nvPr/>
          </p:nvSpPr>
          <p:spPr>
            <a:xfrm>
              <a:off x="6472153" y="2643515"/>
              <a:ext cx="32861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VT </a:t>
              </a:r>
              <a:endParaRPr/>
            </a:p>
          </p:txBody>
        </p:sp>
        <p:sp>
          <p:nvSpPr>
            <p:cNvPr id="153" name="Google Shape;211;p14">
              <a:extLst>
                <a:ext uri="{FF2B5EF4-FFF2-40B4-BE49-F238E27FC236}">
                  <a16:creationId xmlns:a16="http://schemas.microsoft.com/office/drawing/2014/main" id="{AC4ECC9A-9AB9-4354-A022-928696A1C0EC}"/>
                </a:ext>
              </a:extLst>
            </p:cNvPr>
            <p:cNvSpPr txBox="1"/>
            <p:nvPr/>
          </p:nvSpPr>
          <p:spPr>
            <a:xfrm>
              <a:off x="6876965" y="2954665"/>
              <a:ext cx="350838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endParaRPr/>
            </a:p>
          </p:txBody>
        </p:sp>
        <p:sp>
          <p:nvSpPr>
            <p:cNvPr id="154" name="Google Shape;212;p14">
              <a:extLst>
                <a:ext uri="{FF2B5EF4-FFF2-40B4-BE49-F238E27FC236}">
                  <a16:creationId xmlns:a16="http://schemas.microsoft.com/office/drawing/2014/main" id="{85FB1C43-5E4E-4AD5-8239-4B5E2F649D76}"/>
                </a:ext>
              </a:extLst>
            </p:cNvPr>
            <p:cNvSpPr txBox="1"/>
            <p:nvPr/>
          </p:nvSpPr>
          <p:spPr>
            <a:xfrm>
              <a:off x="2806700" y="5613727"/>
              <a:ext cx="307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HI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878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F18249-4FCA-481C-83EA-9DF3E1BD80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04" y="1083756"/>
            <a:ext cx="6980998" cy="436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F72FC-4467-784A-8D37-EF0173F8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310440"/>
            <a:ext cx="6504729" cy="713232"/>
          </a:xfrm>
        </p:spPr>
        <p:txBody>
          <a:bodyPr/>
          <a:lstStyle/>
          <a:p>
            <a:r>
              <a:rPr lang="en-US" dirty="0"/>
              <a:t>Current Marijuana Laws by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90F89-7782-BA49-B498-7692056C3C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*CBC/Low THC medical program.</a:t>
            </a:r>
          </a:p>
          <a:p>
            <a:r>
              <a:rPr lang="en-US" dirty="0"/>
              <a:t>Source: </a:t>
            </a:r>
            <a:r>
              <a:rPr lang="en-US" i="1" dirty="0">
                <a:latin typeface="Arial" panose="020B0604020202020204" pitchFamily="34" charset="0"/>
              </a:rPr>
              <a:t>National Journal</a:t>
            </a:r>
            <a:r>
              <a:rPr lang="en-US" dirty="0"/>
              <a:t>, </a:t>
            </a:r>
            <a:r>
              <a:rPr lang="en-US" dirty="0" err="1"/>
              <a:t>Ballotpedia</a:t>
            </a:r>
            <a:r>
              <a:rPr lang="en-US" dirty="0"/>
              <a:t>, 2019.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19B4D-B981-430B-84A0-9E37526AF3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55" y="4973194"/>
            <a:ext cx="3017520" cy="15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9F3B-4AAE-4150-BE4B-1B8CE57C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Workplace Safety in the Age of Legal Marijuana?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FF338-2F65-404F-9F3A-C9CEC98873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Institute, </a:t>
            </a:r>
            <a:r>
              <a:rPr lang="en-US" i="1" dirty="0"/>
              <a:t>Haze of confusion: How employers and insurers are affected by a patchwork of state marijuana laws, </a:t>
            </a:r>
            <a:r>
              <a:rPr lang="en-US" dirty="0"/>
              <a:t>June 2019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FE1BEB-0E44-461F-868C-027DFFCDD647}"/>
              </a:ext>
            </a:extLst>
          </p:cNvPr>
          <p:cNvSpPr txBox="1">
            <a:spLocks/>
          </p:cNvSpPr>
          <p:nvPr/>
        </p:nvSpPr>
        <p:spPr bwMode="gray">
          <a:xfrm>
            <a:off x="4695575" y="2879058"/>
            <a:ext cx="3139882" cy="182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9456" indent="-219456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196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37DBE"/>
              </a:buClr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9546" indent="-164592" algn="l" defTabSz="685800" rtl="0" eaLnBrk="1" latinLnBrk="0" hangingPunct="1">
              <a:lnSpc>
                <a:spcPct val="90000"/>
              </a:lnSpc>
              <a:spcBef>
                <a:spcPts val="150"/>
              </a:spcBef>
              <a:buClr>
                <a:srgbClr val="337DBE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0996" indent="-130302" algn="l" defTabSz="685800" rtl="0" eaLnBrk="1" latinLnBrk="0" hangingPunct="1">
              <a:lnSpc>
                <a:spcPct val="90000"/>
              </a:lnSpc>
              <a:spcBef>
                <a:spcPts val="75"/>
              </a:spcBef>
              <a:buClr>
                <a:srgbClr val="337DBE"/>
              </a:buClr>
              <a:buFont typeface="Arial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Product potency – THC levels</a:t>
            </a:r>
          </a:p>
          <a:p>
            <a:r>
              <a:rPr lang="en-US" dirty="0"/>
              <a:t>Method of consumption and type of product</a:t>
            </a:r>
          </a:p>
          <a:p>
            <a:r>
              <a:rPr lang="en-US" dirty="0"/>
              <a:t>User characteristics</a:t>
            </a: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5B0DB3-B64C-446E-BC01-5AED658AD0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6203" y="1744728"/>
            <a:ext cx="4238627" cy="713231"/>
          </a:xfrm>
        </p:spPr>
        <p:txBody>
          <a:bodyPr/>
          <a:lstStyle/>
          <a:p>
            <a:r>
              <a:rPr lang="en-US" dirty="0"/>
              <a:t>Many factors influence impairment onset, intensity, and duration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D7B8-3682-465D-A99E-C797887AE3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6" y="1748791"/>
            <a:ext cx="3291840" cy="34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1C4FB3-4E59-4653-8E20-9492A7FF3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5" y="1784399"/>
            <a:ext cx="7487820" cy="4142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C763C-91C9-884E-8E45-D12AEC6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Off-duty Medical Marijuana Use and Employment Protections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36BEA-EE7B-3249-91C7-F47E856DD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 </a:t>
            </a:r>
            <a:r>
              <a:rPr lang="it" baseline="30000" dirty="0"/>
              <a:t>†</a:t>
            </a:r>
            <a:r>
              <a:rPr lang="en-US" dirty="0"/>
              <a:t>Oklahoma has not yet released its final medical marijuana rules. </a:t>
            </a:r>
            <a:r>
              <a:rPr lang="en-US" baseline="30000" dirty="0"/>
              <a:t>‡</a:t>
            </a:r>
            <a:r>
              <a:rPr lang="en-US" dirty="0"/>
              <a:t>Provides limited protections to state employees.</a:t>
            </a:r>
          </a:p>
          <a:p>
            <a:r>
              <a:rPr lang="en-US" dirty="0"/>
              <a:t>Source: Insurance Information Institute,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BC8B1-F54B-4AD7-9772-A746495B89D7}"/>
              </a:ext>
            </a:extLst>
          </p:cNvPr>
          <p:cNvSpPr txBox="1"/>
          <p:nvPr/>
        </p:nvSpPr>
        <p:spPr>
          <a:xfrm>
            <a:off x="6403522" y="4306247"/>
            <a:ext cx="2224830" cy="10897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1200" dirty="0"/>
              <a:t>Only 13 states have anti-discrimination/reasonable accommodation for off-duty marijuana use</a:t>
            </a:r>
          </a:p>
        </p:txBody>
      </p:sp>
    </p:spTree>
    <p:extLst>
      <p:ext uri="{BB962C8B-B14F-4D97-AF65-F5344CB8AC3E}">
        <p14:creationId xmlns:p14="http://schemas.microsoft.com/office/powerpoint/2010/main" val="354343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85E5-A137-2E4C-BE2D-57A3E267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 is not a Prescription Drug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CF25E77-50B5-7F4B-8CA5-FFB5AC4A46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70B9DA-41E3-794E-8841-C3A386BD36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21757" y="1748790"/>
            <a:ext cx="3114876" cy="480060"/>
          </a:xfrm>
        </p:spPr>
        <p:txBody>
          <a:bodyPr/>
          <a:lstStyle/>
          <a:p>
            <a:r>
              <a:rPr lang="en-US" dirty="0"/>
              <a:t>Medical marijuana is: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7B414A7-99AD-6546-B487-7AAF4157C8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51286" y="1748790"/>
            <a:ext cx="3114876" cy="480060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US" dirty="0"/>
              <a:t>Prescription drugs are: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34B328-2EDF-4F40-9BBB-C735C7B85FA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425330" y="3933066"/>
            <a:ext cx="3111103" cy="1181337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US" sz="1200" dirty="0"/>
              <a:t>Not prescribed but recommended for a qualifying patient by a physician.</a:t>
            </a:r>
          </a:p>
          <a:p>
            <a:pPr>
              <a:spcBef>
                <a:spcPts val="750"/>
              </a:spcBef>
            </a:pPr>
            <a:r>
              <a:rPr lang="en-US" sz="1200" dirty="0"/>
              <a:t>Not approved by the FDA as a safe and effective drug.</a:t>
            </a:r>
          </a:p>
          <a:p>
            <a:pPr>
              <a:spcBef>
                <a:spcPts val="750"/>
              </a:spcBef>
            </a:pPr>
            <a:r>
              <a:rPr lang="en-US" sz="1200" dirty="0"/>
              <a:t>Not dispensed through pharmacies.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9F3647-9F41-954F-BE2C-2D89E27007F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651847" y="3933542"/>
            <a:ext cx="3113532" cy="1181037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US" sz="1200" dirty="0"/>
              <a:t>Supported by research that identifies dosages and plans of care.</a:t>
            </a:r>
          </a:p>
          <a:p>
            <a:pPr>
              <a:spcBef>
                <a:spcPts val="750"/>
              </a:spcBef>
            </a:pPr>
            <a:r>
              <a:rPr lang="en-US" sz="1200" dirty="0"/>
              <a:t>Regulated by the FDA.</a:t>
            </a:r>
          </a:p>
          <a:p>
            <a:pPr>
              <a:spcBef>
                <a:spcPts val="750"/>
              </a:spcBef>
            </a:pPr>
            <a:r>
              <a:rPr lang="en-US" sz="1200" dirty="0"/>
              <a:t>Procured from a licensed pharmacist.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63BA45-7C6E-944E-A910-CD1030D551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26964" y="2229116"/>
            <a:ext cx="3109469" cy="1643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4DCCDB-8AC6-4D43-9355-8DF750ABD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286" y="2229115"/>
            <a:ext cx="3114876" cy="16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3686-08C2-416A-9735-9151E422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</a:t>
            </a:r>
            <a:br>
              <a:rPr lang="en-US" dirty="0"/>
            </a:br>
            <a:r>
              <a:rPr lang="en-US" dirty="0"/>
              <a:t>And Workplace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EE48-8900-43DD-B36B-603C9685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7" y="2269998"/>
            <a:ext cx="4451867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states restrict benefits if employee was intoxicated or if intoxication was proximate cause of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states limit compensation if employee refuses drug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Presumption of positive drug test indicating impairment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Rebuttable presumption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0C5E8-EFAE-41C1-8731-5AA6F063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45" y="1743965"/>
            <a:ext cx="40481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B614431-6BE0-214C-B722-98A920F4C1E1}"/>
              </a:ext>
            </a:extLst>
          </p:cNvPr>
          <p:cNvSpPr/>
          <p:nvPr/>
        </p:nvSpPr>
        <p:spPr bwMode="gray">
          <a:xfrm>
            <a:off x="5494562" y="1164337"/>
            <a:ext cx="3649439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D87F04-0C21-5848-B712-E65C940EC03B}"/>
              </a:ext>
            </a:extLst>
          </p:cNvPr>
          <p:cNvSpPr/>
          <p:nvPr/>
        </p:nvSpPr>
        <p:spPr bwMode="gray">
          <a:xfrm>
            <a:off x="2010658" y="1164337"/>
            <a:ext cx="3433719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935F4E-AA6F-EF4F-BDA9-012A1E034850}"/>
              </a:ext>
            </a:extLst>
          </p:cNvPr>
          <p:cNvSpPr/>
          <p:nvPr/>
        </p:nvSpPr>
        <p:spPr bwMode="gray">
          <a:xfrm>
            <a:off x="1" y="1164337"/>
            <a:ext cx="1960473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How Insurance Drives Economic Growth</a:t>
            </a:r>
            <a:endParaRPr lang="en-US" altLang="en-US" sz="3200" dirty="0"/>
          </a:p>
        </p:txBody>
      </p:sp>
      <p:sp>
        <p:nvSpPr>
          <p:cNvPr id="18" name="safety/sec">
            <a:extLst>
              <a:ext uri="{FF2B5EF4-FFF2-40B4-BE49-F238E27FC236}">
                <a16:creationId xmlns:a16="http://schemas.microsoft.com/office/drawing/2014/main" id="{5BE2086B-3934-7347-BCDD-62AD683E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9" y="1260862"/>
            <a:ext cx="1444495" cy="66071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Safety/</a:t>
            </a:r>
          </a:p>
          <a:p>
            <a:r>
              <a:rPr lang="en-US" b="1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21" name="first respond">
            <a:extLst>
              <a:ext uri="{FF2B5EF4-FFF2-40B4-BE49-F238E27FC236}">
                <a16:creationId xmlns:a16="http://schemas.microsoft.com/office/drawing/2014/main" id="{2FBC2CFE-43AC-7D42-8237-D3613290A5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43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surers are financial first responders">
            <a:extLst>
              <a:ext uri="{FF2B5EF4-FFF2-40B4-BE49-F238E27FC236}">
                <a16:creationId xmlns:a16="http://schemas.microsoft.com/office/drawing/2014/main" id="{8FC95469-B5A2-1541-A82F-37101A4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33" y="2919731"/>
            <a:ext cx="1607241" cy="747487"/>
          </a:xfrm>
        </p:spPr>
        <p:txBody>
          <a:bodyPr/>
          <a:lstStyle/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Insurers are financial first responders</a:t>
            </a:r>
          </a:p>
        </p:txBody>
      </p:sp>
      <p:pic>
        <p:nvPicPr>
          <p:cNvPr id="27" name="cap protect">
            <a:extLst>
              <a:ext uri="{FF2B5EF4-FFF2-40B4-BE49-F238E27FC236}">
                <a16:creationId xmlns:a16="http://schemas.microsoft.com/office/drawing/2014/main" id="{C61CEAC8-C215-1F4B-A977-46CF049CF9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778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upply chain">
            <a:extLst>
              <a:ext uri="{FF2B5EF4-FFF2-40B4-BE49-F238E27FC236}">
                <a16:creationId xmlns:a16="http://schemas.microsoft.com/office/drawing/2014/main" id="{9A4881D6-6410-9943-AA6E-30F51C250A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610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mm builders">
            <a:extLst>
              <a:ext uri="{FF2B5EF4-FFF2-40B4-BE49-F238E27FC236}">
                <a16:creationId xmlns:a16="http://schemas.microsoft.com/office/drawing/2014/main" id="{B0C463CD-F1D2-F449-9B70-585A1B906CE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710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con Fin Stability">
            <a:extLst>
              <a:ext uri="{FF2B5EF4-FFF2-40B4-BE49-F238E27FC236}">
                <a16:creationId xmlns:a16="http://schemas.microsoft.com/office/drawing/2014/main" id="{181FDDB7-1167-9A4E-BDA2-396CF69262DE}"/>
              </a:ext>
            </a:extLst>
          </p:cNvPr>
          <p:cNvSpPr txBox="1">
            <a:spLocks/>
          </p:cNvSpPr>
          <p:nvPr/>
        </p:nvSpPr>
        <p:spPr bwMode="gray">
          <a:xfrm>
            <a:off x="2166797" y="1255440"/>
            <a:ext cx="3015084" cy="666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Economic/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Financial Stability</a:t>
            </a:r>
          </a:p>
        </p:txBody>
      </p:sp>
      <p:sp>
        <p:nvSpPr>
          <p:cNvPr id="31" name="Development">
            <a:extLst>
              <a:ext uri="{FF2B5EF4-FFF2-40B4-BE49-F238E27FC236}">
                <a16:creationId xmlns:a16="http://schemas.microsoft.com/office/drawing/2014/main" id="{502F0457-4C62-5944-A9A7-7A75FA8A41A0}"/>
              </a:ext>
            </a:extLst>
          </p:cNvPr>
          <p:cNvSpPr txBox="1">
            <a:spLocks/>
          </p:cNvSpPr>
          <p:nvPr/>
        </p:nvSpPr>
        <p:spPr bwMode="gray">
          <a:xfrm>
            <a:off x="5657052" y="1555898"/>
            <a:ext cx="3665048" cy="39108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2" name="Insurers are risk mitigators">
            <a:extLst>
              <a:ext uri="{FF2B5EF4-FFF2-40B4-BE49-F238E27FC236}">
                <a16:creationId xmlns:a16="http://schemas.microsoft.com/office/drawing/2014/main" id="{77976864-E09F-1840-839A-5E0CAD28981B}"/>
              </a:ext>
            </a:extLst>
          </p:cNvPr>
          <p:cNvSpPr txBox="1">
            <a:spLocks/>
          </p:cNvSpPr>
          <p:nvPr/>
        </p:nvSpPr>
        <p:spPr bwMode="gray">
          <a:xfrm>
            <a:off x="353233" y="4923971"/>
            <a:ext cx="1607241" cy="7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chemeClr val="bg1"/>
                </a:solidFill>
              </a:rPr>
              <a:t>Insurers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are risk </a:t>
            </a:r>
            <a:r>
              <a:rPr lang="en-US" sz="1600" dirty="0" err="1">
                <a:solidFill>
                  <a:schemeClr val="bg1"/>
                </a:solidFill>
              </a:rPr>
              <a:t>mitigators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Insurers are capital protectors">
            <a:extLst>
              <a:ext uri="{FF2B5EF4-FFF2-40B4-BE49-F238E27FC236}">
                <a16:creationId xmlns:a16="http://schemas.microsoft.com/office/drawing/2014/main" id="{6708C465-ADDF-624E-8E15-1F4585F6D82C}"/>
              </a:ext>
            </a:extLst>
          </p:cNvPr>
          <p:cNvSpPr txBox="1">
            <a:spLocks/>
          </p:cNvSpPr>
          <p:nvPr/>
        </p:nvSpPr>
        <p:spPr bwMode="gray">
          <a:xfrm>
            <a:off x="2172311" y="2919731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chemeClr val="bg1"/>
                </a:solidFill>
              </a:rPr>
              <a:t>Insurers are capital protectors</a:t>
            </a:r>
          </a:p>
        </p:txBody>
      </p:sp>
      <p:sp>
        <p:nvSpPr>
          <p:cNvPr id="34" name="Insurers are credit facilitators">
            <a:extLst>
              <a:ext uri="{FF2B5EF4-FFF2-40B4-BE49-F238E27FC236}">
                <a16:creationId xmlns:a16="http://schemas.microsoft.com/office/drawing/2014/main" id="{786AD6C2-EE10-0A4F-AB00-AD1242641D70}"/>
              </a:ext>
            </a:extLst>
          </p:cNvPr>
          <p:cNvSpPr txBox="1">
            <a:spLocks/>
          </p:cNvSpPr>
          <p:nvPr/>
        </p:nvSpPr>
        <p:spPr bwMode="gray">
          <a:xfrm>
            <a:off x="7371067" y="4923971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10"/>
            </a:pPr>
            <a:r>
              <a:rPr lang="en-US" sz="1600" dirty="0">
                <a:solidFill>
                  <a:schemeClr val="bg1"/>
                </a:solidFill>
              </a:rPr>
              <a:t>Insurers are credit facilitators</a:t>
            </a:r>
          </a:p>
        </p:txBody>
      </p:sp>
      <p:pic>
        <p:nvPicPr>
          <p:cNvPr id="35" name="infrastructure">
            <a:extLst>
              <a:ext uri="{FF2B5EF4-FFF2-40B4-BE49-F238E27FC236}">
                <a16:creationId xmlns:a16="http://schemas.microsoft.com/office/drawing/2014/main" id="{DA7BBC22-BE2B-1B4F-87C3-4AE680C483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195" y="1987926"/>
            <a:ext cx="1217172" cy="821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isk mit">
            <a:extLst>
              <a:ext uri="{FF2B5EF4-FFF2-40B4-BE49-F238E27FC236}">
                <a16:creationId xmlns:a16="http://schemas.microsoft.com/office/drawing/2014/main" id="{5A12F6C0-86B0-C64C-BC87-CEF3CAC553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8" b="-1"/>
          <a:stretch/>
        </p:blipFill>
        <p:spPr bwMode="auto">
          <a:xfrm>
            <a:off x="465721" y="3980139"/>
            <a:ext cx="1165417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social policy">
            <a:extLst>
              <a:ext uri="{FF2B5EF4-FFF2-40B4-BE49-F238E27FC236}">
                <a16:creationId xmlns:a16="http://schemas.microsoft.com/office/drawing/2014/main" id="{02CB85FA-197C-0941-BDD2-2CD3377058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582" y="1987924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ap infusers">
            <a:extLst>
              <a:ext uri="{FF2B5EF4-FFF2-40B4-BE49-F238E27FC236}">
                <a16:creationId xmlns:a16="http://schemas.microsoft.com/office/drawing/2014/main" id="{0E9C92F0-6C26-7C4D-BBE1-53F17DD897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374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nnovation cat">
            <a:extLst>
              <a:ext uri="{FF2B5EF4-FFF2-40B4-BE49-F238E27FC236}">
                <a16:creationId xmlns:a16="http://schemas.microsoft.com/office/drawing/2014/main" id="{8D8038B7-E4A7-2749-B7E7-4C67DDA2B1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184" y="3980139"/>
            <a:ext cx="121615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redit facilitators">
            <a:extLst>
              <a:ext uri="{FF2B5EF4-FFF2-40B4-BE49-F238E27FC236}">
                <a16:creationId xmlns:a16="http://schemas.microsoft.com/office/drawing/2014/main" id="{A1200F33-9A0E-914A-B4F1-28A74B95EC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643" y="3980139"/>
            <a:ext cx="1217172" cy="811448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nsurance sustains the supply chain">
            <a:extLst>
              <a:ext uri="{FF2B5EF4-FFF2-40B4-BE49-F238E27FC236}">
                <a16:creationId xmlns:a16="http://schemas.microsoft.com/office/drawing/2014/main" id="{7E2164E5-3015-384E-9A81-CB952240D071}"/>
              </a:ext>
            </a:extLst>
          </p:cNvPr>
          <p:cNvSpPr txBox="1">
            <a:spLocks/>
          </p:cNvSpPr>
          <p:nvPr/>
        </p:nvSpPr>
        <p:spPr bwMode="gray">
          <a:xfrm>
            <a:off x="2175583" y="490480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en-US" sz="1600" dirty="0">
                <a:solidFill>
                  <a:schemeClr val="bg1"/>
                </a:solidFill>
              </a:rPr>
              <a:t>Insurance sustains the supply chain</a:t>
            </a:r>
          </a:p>
        </p:txBody>
      </p:sp>
      <p:sp>
        <p:nvSpPr>
          <p:cNvPr id="43" name="Insurance is a partner in social policy">
            <a:extLst>
              <a:ext uri="{FF2B5EF4-FFF2-40B4-BE49-F238E27FC236}">
                <a16:creationId xmlns:a16="http://schemas.microsoft.com/office/drawing/2014/main" id="{CBBB1840-589E-234E-BD62-4C6BF26C3E1D}"/>
              </a:ext>
            </a:extLst>
          </p:cNvPr>
          <p:cNvSpPr txBox="1">
            <a:spLocks/>
          </p:cNvSpPr>
          <p:nvPr/>
        </p:nvSpPr>
        <p:spPr bwMode="gray">
          <a:xfrm>
            <a:off x="3832115" y="2931758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chemeClr val="bg1"/>
                </a:solidFill>
              </a:rPr>
              <a:t>Insurance is a partner in social policy</a:t>
            </a:r>
          </a:p>
        </p:txBody>
      </p:sp>
      <p:sp>
        <p:nvSpPr>
          <p:cNvPr id="44" name="Insurers are capital infusers">
            <a:extLst>
              <a:ext uri="{FF2B5EF4-FFF2-40B4-BE49-F238E27FC236}">
                <a16:creationId xmlns:a16="http://schemas.microsoft.com/office/drawing/2014/main" id="{1D8BCE79-FF6D-FF42-B4E1-7568B3FDC9C3}"/>
              </a:ext>
            </a:extLst>
          </p:cNvPr>
          <p:cNvSpPr txBox="1">
            <a:spLocks/>
          </p:cNvSpPr>
          <p:nvPr/>
        </p:nvSpPr>
        <p:spPr bwMode="gray">
          <a:xfrm>
            <a:off x="3821349" y="492397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6"/>
            </a:pPr>
            <a:r>
              <a:rPr lang="en-US" sz="1600" dirty="0">
                <a:solidFill>
                  <a:schemeClr val="bg1"/>
                </a:solidFill>
              </a:rPr>
              <a:t>Insurers are capital infusers</a:t>
            </a:r>
          </a:p>
        </p:txBody>
      </p:sp>
      <p:sp>
        <p:nvSpPr>
          <p:cNvPr id="45" name="Insurers are community builders">
            <a:extLst>
              <a:ext uri="{FF2B5EF4-FFF2-40B4-BE49-F238E27FC236}">
                <a16:creationId xmlns:a16="http://schemas.microsoft.com/office/drawing/2014/main" id="{C2D48BE0-5A8A-814A-96F1-8004CC7D19D1}"/>
              </a:ext>
            </a:extLst>
          </p:cNvPr>
          <p:cNvSpPr txBox="1">
            <a:spLocks/>
          </p:cNvSpPr>
          <p:nvPr/>
        </p:nvSpPr>
        <p:spPr bwMode="gray">
          <a:xfrm>
            <a:off x="5684021" y="2919731"/>
            <a:ext cx="1594243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7"/>
            </a:pPr>
            <a:r>
              <a:rPr lang="en-US" sz="1600" dirty="0">
                <a:solidFill>
                  <a:schemeClr val="bg1"/>
                </a:solidFill>
              </a:rPr>
              <a:t>Insurers are community builders</a:t>
            </a:r>
          </a:p>
        </p:txBody>
      </p:sp>
      <p:sp>
        <p:nvSpPr>
          <p:cNvPr id="46" name="Insurance enables infrastructure improvements">
            <a:extLst>
              <a:ext uri="{FF2B5EF4-FFF2-40B4-BE49-F238E27FC236}">
                <a16:creationId xmlns:a16="http://schemas.microsoft.com/office/drawing/2014/main" id="{D55B4F01-734E-8240-B969-AB7B606E4702}"/>
              </a:ext>
            </a:extLst>
          </p:cNvPr>
          <p:cNvSpPr txBox="1">
            <a:spLocks/>
          </p:cNvSpPr>
          <p:nvPr/>
        </p:nvSpPr>
        <p:spPr bwMode="gray">
          <a:xfrm>
            <a:off x="7377374" y="2917534"/>
            <a:ext cx="171646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8"/>
            </a:pPr>
            <a:r>
              <a:rPr lang="en-US" sz="1600" dirty="0">
                <a:solidFill>
                  <a:schemeClr val="bg1"/>
                </a:solidFill>
              </a:rPr>
              <a:t>Insurance enables infrastructure improvements</a:t>
            </a:r>
          </a:p>
        </p:txBody>
      </p:sp>
      <p:sp>
        <p:nvSpPr>
          <p:cNvPr id="47" name="Insurers are innovation catalysts">
            <a:extLst>
              <a:ext uri="{FF2B5EF4-FFF2-40B4-BE49-F238E27FC236}">
                <a16:creationId xmlns:a16="http://schemas.microsoft.com/office/drawing/2014/main" id="{F9F6B8A0-A2CD-A547-AD2D-64830AD76017}"/>
              </a:ext>
            </a:extLst>
          </p:cNvPr>
          <p:cNvSpPr txBox="1">
            <a:spLocks/>
          </p:cNvSpPr>
          <p:nvPr/>
        </p:nvSpPr>
        <p:spPr bwMode="gray">
          <a:xfrm>
            <a:off x="5678589" y="4916797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9"/>
            </a:pPr>
            <a:r>
              <a:rPr lang="en-US" sz="1600" dirty="0">
                <a:solidFill>
                  <a:schemeClr val="bg1"/>
                </a:solidFill>
              </a:rPr>
              <a:t>Insurers are innovation catalysts</a:t>
            </a:r>
          </a:p>
        </p:txBody>
      </p:sp>
    </p:spTree>
    <p:extLst>
      <p:ext uri="{BB962C8B-B14F-4D97-AF65-F5344CB8AC3E}">
        <p14:creationId xmlns:p14="http://schemas.microsoft.com/office/powerpoint/2010/main" val="3422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18" grpId="0" uiExpand="1"/>
      <p:bldP spid="25" grpId="0" build="p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E110-6CE4-4E56-9120-938440B8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Medical Marijuana Covered by Comp?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4077-B94C-4D3B-B73B-05B60733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269998"/>
            <a:ext cx="4443984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Reimbursable in a handful of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Unclear whether reimbursable in many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prohibited or ineligible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C627-2479-4820-B9AD-CCDB0105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84" y="1753583"/>
            <a:ext cx="38481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8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2AAE1-D8D6-4AC1-8CAF-A0A8B06D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776172"/>
            <a:ext cx="6858000" cy="1615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67E45-14EC-1A4A-877B-E7CC05CE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Mexico is the Only State That Provides </a:t>
            </a:r>
            <a:br>
              <a:rPr lang="en-US" dirty="0"/>
            </a:br>
            <a:r>
              <a:rPr lang="en-US" dirty="0"/>
              <a:t>a Fee Schedule for Medical Marijuana</a:t>
            </a:r>
            <a:r>
              <a:rPr lang="en-US" baseline="30000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91A3C8-EEE3-4646-8BDE-D8D5A1E8B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“Healthcare Provider Fee Schedule and Billing Instructions,” State of New Mexico Workers’ Compensation Administration.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FAD6C-9538-7244-A900-5593965443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33856" y="2100262"/>
            <a:ext cx="3371739" cy="480060"/>
          </a:xfrm>
        </p:spPr>
        <p:txBody>
          <a:bodyPr/>
          <a:lstStyle/>
          <a:p>
            <a:r>
              <a:rPr lang="en-US" dirty="0"/>
              <a:t>Maximum reimbursable amount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33C0E4-2CC5-0F42-AB23-9D9F03268C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51286" y="2100262"/>
            <a:ext cx="3349714" cy="480060"/>
          </a:xfrm>
        </p:spPr>
        <p:txBody>
          <a:bodyPr/>
          <a:lstStyle/>
          <a:p>
            <a:r>
              <a:rPr lang="en-US" dirty="0"/>
              <a:t>In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FA461-424E-4848-9322-4FBB67947AE1}"/>
              </a:ext>
            </a:extLst>
          </p:cNvPr>
          <p:cNvSpPr txBox="1"/>
          <p:nvPr/>
        </p:nvSpPr>
        <p:spPr>
          <a:xfrm>
            <a:off x="1064173" y="2016017"/>
            <a:ext cx="7031421" cy="2443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881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E1A8-5D13-47B5-83F3-9E8FBB32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82E3-F956-4D87-8581-1CFB745B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7" y="2009866"/>
            <a:ext cx="4010432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Cash-only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dosages poorly understood, 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standardized “serving” of marijuana. Potency levels </a:t>
            </a:r>
            <a:br>
              <a:rPr lang="en-US" dirty="0"/>
            </a:br>
            <a:r>
              <a:rPr lang="en-US" dirty="0"/>
              <a:t>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Expenses can vary widely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B3EEE-133D-4B54-9F7A-F03CF44A66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16" y="1210941"/>
            <a:ext cx="4297680" cy="44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6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41B6-99B1-465E-A0BF-F3D7AE75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and Agriculture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A2C85-CED6-43E5-BB07-EC8B8BFE2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7B5E6-2ADC-4A56-B5E0-470F0D2A32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Video: Insurance and Agriculture</a:t>
            </a:r>
            <a:endParaRPr lang="en-US" dirty="0"/>
          </a:p>
        </p:txBody>
      </p:sp>
      <p:pic>
        <p:nvPicPr>
          <p:cNvPr id="13" name="Content Placeholder 12">
            <a:hlinkClick r:id="rId2"/>
            <a:extLst>
              <a:ext uri="{FF2B5EF4-FFF2-40B4-BE49-F238E27FC236}">
                <a16:creationId xmlns:a16="http://schemas.microsoft.com/office/drawing/2014/main" id="{2E407885-338A-4F3A-A99C-D86FB86EA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8" y="1885156"/>
            <a:ext cx="8458200" cy="4038600"/>
          </a:xfrm>
        </p:spPr>
      </p:pic>
    </p:spTree>
    <p:extLst>
      <p:ext uri="{BB962C8B-B14F-4D97-AF65-F5344CB8AC3E}">
        <p14:creationId xmlns:p14="http://schemas.microsoft.com/office/powerpoint/2010/main" val="195223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3F6F-3A31-B846-8675-DAA65705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Priorities In 2019 Continue To Reflect Where Industry &amp; Customer Conversations Are Focused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3C6D-74DF-F942-927E-2ECDBDE5F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3CDB6-4F0D-5240-9B78-553AE1896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1" y="1456726"/>
            <a:ext cx="7879063" cy="43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Need for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Extreme Weather Threatens Union</a:t>
            </a:r>
          </a:p>
        </p:txBody>
      </p:sp>
    </p:spTree>
    <p:extLst>
      <p:ext uri="{BB962C8B-B14F-4D97-AF65-F5344CB8AC3E}">
        <p14:creationId xmlns:p14="http://schemas.microsoft.com/office/powerpoint/2010/main" val="21910659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0FFDA-17B8-4814-A8E7-95A6BBE4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143000"/>
            <a:ext cx="5626616" cy="457200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F5CF1D15-32C4-42C6-A1FE-DE28C232356F}"/>
              </a:ext>
            </a:extLst>
          </p:cNvPr>
          <p:cNvSpPr/>
          <p:nvPr/>
        </p:nvSpPr>
        <p:spPr>
          <a:xfrm>
            <a:off x="4041913" y="3104941"/>
            <a:ext cx="198491" cy="20096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149A-7A0C-46B9-92F6-0C27EFEE4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3" y="1286189"/>
            <a:ext cx="5553300" cy="418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3E58B-5041-4EE8-8534-4CE5082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A Small Town in Missouri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54309-D938-435A-A915-92CBD93B3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01E77-9B0D-4A1F-9E0F-A1EA7DEEA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913" y="1763082"/>
            <a:ext cx="4772903" cy="4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CFC4-8C86-41C0-A866-A497CBE4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1982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8AAB-352B-4D15-BDEF-1ACCB5CED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A59D-D907-4DCA-87F2-2D5240C0B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Fox2News.com, @</a:t>
            </a:r>
            <a:r>
              <a:rPr lang="en-US" dirty="0" err="1"/>
              <a:t>BoxxRadio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7E3BB-119D-4605-B95E-7E6F7E58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825240"/>
            <a:ext cx="6048375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F2504D-FFC9-4811-B465-17B40E2E98A2}"/>
              </a:ext>
            </a:extLst>
          </p:cNvPr>
          <p:cNvGrpSpPr/>
          <p:nvPr/>
        </p:nvGrpSpPr>
        <p:grpSpPr bwMode="gray">
          <a:xfrm>
            <a:off x="6677929" y="1580249"/>
            <a:ext cx="2109453" cy="1283255"/>
            <a:chOff x="7513326" y="-1898980"/>
            <a:chExt cx="2578608" cy="1508436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7E62684-0920-4B28-84EC-3E7F9331E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3326" y="-1892611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33.8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12/5/1982</a:t>
              </a: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4E1B0DB-FA87-4AE5-A986-1F397ED22AD8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9875287" y="-1898980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CBSnews.com; fox2news.com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3E53-5D99-4DFD-AB62-7E0C7315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730423"/>
            <a:ext cx="5715000" cy="4419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C79A8-EE21-448E-A8B2-426664F8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134" y="4096461"/>
            <a:ext cx="4667250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453759" y="1730423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34.3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12/29/2015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12817</TotalTime>
  <Words>1408</Words>
  <Application>Microsoft Office PowerPoint</Application>
  <PresentationFormat>On-screen Show (4:3)</PresentationFormat>
  <Paragraphs>401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Georgia</vt:lpstr>
      <vt:lpstr>Verdana</vt:lpstr>
      <vt:lpstr>Wingdings</vt:lpstr>
      <vt:lpstr>Wingdings 3</vt:lpstr>
      <vt:lpstr>Office Theme</vt:lpstr>
      <vt:lpstr>Property/Casualty Insurance: A Brief Tour</vt:lpstr>
      <vt:lpstr>I.I.I. Mission Statement</vt:lpstr>
      <vt:lpstr>How Insurance Drives Economic Growth</vt:lpstr>
      <vt:lpstr>Insurance and Agriculture</vt:lpstr>
      <vt:lpstr>Our Priorities In 2019 Continue To Reflect Where Industry &amp; Customer Conversations Are Focused</vt:lpstr>
      <vt:lpstr>The Need for Resilience</vt:lpstr>
      <vt:lpstr>A Small Town in Missouri</vt:lpstr>
      <vt:lpstr>1982 Union, Missouri, Flood</vt:lpstr>
      <vt:lpstr>2015 Union, Missouri, Flood</vt:lpstr>
      <vt:lpstr>2017 Union, Missouri, Flood</vt:lpstr>
      <vt:lpstr>2019: Union, Missouri, Embraces Resilience</vt:lpstr>
      <vt:lpstr>Extreme Events: A Troubling Trend</vt:lpstr>
      <vt:lpstr>Insurance Leading Throughout History</vt:lpstr>
      <vt:lpstr>Case Study: Offshore Wind Power</vt:lpstr>
      <vt:lpstr>Growth of Wind Power Capacity in the U.S. </vt:lpstr>
      <vt:lpstr>Cost of Alternative Energies is Falling</vt:lpstr>
      <vt:lpstr> Offshore wind farms pros and cons </vt:lpstr>
      <vt:lpstr> Key risks faced by wind farms </vt:lpstr>
      <vt:lpstr>Cannabis and Insurance</vt:lpstr>
      <vt:lpstr>PowerPoint Presentation</vt:lpstr>
      <vt:lpstr>PowerPoint Presentation</vt:lpstr>
      <vt:lpstr>Driving While High</vt:lpstr>
      <vt:lpstr>THC Levels not an Accurate Indication  of Impairment</vt:lpstr>
      <vt:lpstr>PowerPoint Presentation</vt:lpstr>
      <vt:lpstr>Current Marijuana Laws by State</vt:lpstr>
      <vt:lpstr>What Do We Know About Workplace Safety in the Age of Legal Marijuana?</vt:lpstr>
      <vt:lpstr>Off-duty Medical Marijuana Use and Employment Protections</vt:lpstr>
      <vt:lpstr>Medical Marijuana is not a Prescription Drug</vt:lpstr>
      <vt:lpstr>Marijuana And Workplace Accidents</vt:lpstr>
      <vt:lpstr>Is Medical Marijuana Covered by Comp?</vt:lpstr>
      <vt:lpstr>New Mexico is the Only State That Provides  a Fee Schedule for Medical Marijuana1</vt:lpstr>
      <vt:lpstr>Reimbursement Complications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Lewis, Charlene</cp:lastModifiedBy>
  <cp:revision>835</cp:revision>
  <cp:lastPrinted>2017-01-09T17:05:33Z</cp:lastPrinted>
  <dcterms:created xsi:type="dcterms:W3CDTF">2011-11-02T14:24:24Z</dcterms:created>
  <dcterms:modified xsi:type="dcterms:W3CDTF">2020-02-20T16:16:33Z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