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13.xml" ContentType="application/vnd.openxmlformats-officedocument.presentationml.slideLayout+xml"/>
  <Override PartName="/ppt/theme/theme6.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14.xml" ContentType="application/vnd.openxmlformats-officedocument.presentationml.slideLayout+xml"/>
  <Override PartName="/ppt/theme/theme7.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15.xml" ContentType="application/vnd.openxmlformats-officedocument.presentationml.slideLayout+xml"/>
  <Override PartName="/ppt/theme/theme8.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16.xml" ContentType="application/vnd.openxmlformats-officedocument.presentationml.slideLayout+xml"/>
  <Override PartName="/ppt/theme/theme9.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17.xml" ContentType="application/vnd.openxmlformats-officedocument.presentationml.slideLayout+xml"/>
  <Override PartName="/ppt/theme/theme10.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18.xml" ContentType="application/vnd.openxmlformats-officedocument.presentationml.slideLayout+xml"/>
  <Override PartName="/ppt/theme/theme11.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19.xml" ContentType="application/vnd.openxmlformats-officedocument.presentationml.slideLayout+xml"/>
  <Override PartName="/ppt/theme/theme1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20.xml" ContentType="application/vnd.openxmlformats-officedocument.presentationml.slideLayout+xml"/>
  <Override PartName="/ppt/theme/theme1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21.xml" ContentType="application/vnd.openxmlformats-officedocument.presentationml.slideLayout+xml"/>
  <Override PartName="/ppt/theme/theme1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22.xml" ContentType="application/vnd.openxmlformats-officedocument.presentationml.slideLayout+xml"/>
  <Override PartName="/ppt/theme/theme15.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slideLayouts/slideLayout23.xml" ContentType="application/vnd.openxmlformats-officedocument.presentationml.slideLayout+xml"/>
  <Override PartName="/ppt/theme/theme16.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slideLayouts/slideLayout24.xml" ContentType="application/vnd.openxmlformats-officedocument.presentationml.slideLayout+xml"/>
  <Override PartName="/ppt/theme/theme17.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slideLayouts/slideLayout25.xml" ContentType="application/vnd.openxmlformats-officedocument.presentationml.slideLayout+xml"/>
  <Override PartName="/ppt/theme/theme18.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slideLayouts/slideLayout26.xml" ContentType="application/vnd.openxmlformats-officedocument.presentationml.slideLayout+xml"/>
  <Override PartName="/ppt/theme/theme19.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slideLayouts/slideLayout27.xml" ContentType="application/vnd.openxmlformats-officedocument.presentationml.slideLayout+xml"/>
  <Override PartName="/ppt/theme/theme20.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slideLayouts/slideLayout28.xml" ContentType="application/vnd.openxmlformats-officedocument.presentationml.slideLayout+xml"/>
  <Override PartName="/ppt/theme/theme21.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slideLayouts/slideLayout29.xml" ContentType="application/vnd.openxmlformats-officedocument.presentationml.slideLayout+xml"/>
  <Override PartName="/ppt/theme/theme22.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slideLayouts/slideLayout30.xml" ContentType="application/vnd.openxmlformats-officedocument.presentationml.slideLayout+xml"/>
  <Override PartName="/ppt/theme/theme2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heme/theme24.xml" ContentType="application/vnd.openxmlformats-officedocument.theme+xml"/>
  <Override PartName="/ppt/theme/theme25.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notesSlides/notesSlide2.xml" ContentType="application/vnd.openxmlformats-officedocument.presentationml.notesSlide+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notesSlides/notesSlide21.xml" ContentType="application/vnd.openxmlformats-officedocument.presentationml.notesSlide+xml"/>
  <Override PartName="/ppt/tags/tag89.xml" ContentType="application/vnd.openxmlformats-officedocument.presentationml.tags+xml"/>
  <Override PartName="/ppt/notesSlides/notesSlide22.xml" ContentType="application/vnd.openxmlformats-officedocument.presentationml.notesSlide+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notesSlides/notesSlide24.xml" ContentType="application/vnd.openxmlformats-officedocument.presentationml.notesSlide+xml"/>
  <Override PartName="/ppt/tags/tag92.xml" ContentType="application/vnd.openxmlformats-officedocument.presentationml.tags+xml"/>
  <Override PartName="/ppt/notesSlides/notesSlide25.xml" ContentType="application/vnd.openxmlformats-officedocument.presentationml.notesSlide+xml"/>
  <Override PartName="/ppt/tags/tag93.xml" ContentType="application/vnd.openxmlformats-officedocument.presentationml.tags+xml"/>
  <Override PartName="/ppt/notesSlides/notesSlide2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Override PartName="/ppt/notesSlides/notesSlide28.xml" ContentType="application/vnd.openxmlformats-officedocument.presentationml.notesSlide+xml"/>
  <Override PartName="/ppt/charts/chart1.xml" ContentType="application/vnd.openxmlformats-officedocument.drawingml.chart+xml"/>
  <Override PartName="/ppt/tags/tag97.xml" ContentType="application/vnd.openxmlformats-officedocument.presentationml.tags+xml"/>
  <Override PartName="/ppt/notesSlides/notesSlide29.xml" ContentType="application/vnd.openxmlformats-officedocument.presentationml.notesSlide+xml"/>
  <Override PartName="/ppt/tags/tag98.xml" ContentType="application/vnd.openxmlformats-officedocument.presentationml.tags+xml"/>
  <Override PartName="/ppt/notesSlides/notesSlide30.xml" ContentType="application/vnd.openxmlformats-officedocument.presentationml.notesSlide+xml"/>
  <Override PartName="/ppt/tags/tag99.xml" ContentType="application/vnd.openxmlformats-officedocument.presentationml.tags+xml"/>
  <Override PartName="/ppt/notesSlides/notesSlide3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2.xml" ContentType="application/vnd.openxmlformats-officedocument.presentationml.notesSlide+xml"/>
  <Override PartName="/ppt/tags/tag102.xml" ContentType="application/vnd.openxmlformats-officedocument.presentationml.tags+xml"/>
  <Override PartName="/ppt/notesSlides/notesSlide33.xml" ContentType="application/vnd.openxmlformats-officedocument.presentationml.notesSlide+xml"/>
  <Override PartName="/ppt/tags/tag103.xml" ContentType="application/vnd.openxmlformats-officedocument.presentationml.tags+xml"/>
  <Override PartName="/ppt/notesSlides/notesSlide3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35.xml" ContentType="application/vnd.openxmlformats-officedocument.presentationml.notesSlide+xml"/>
  <Override PartName="/ppt/tags/tag106.xml" ContentType="application/vnd.openxmlformats-officedocument.presentationml.tags+xml"/>
  <Override PartName="/ppt/notesSlides/notesSlide3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7.xml" ContentType="application/vnd.openxmlformats-officedocument.presentationml.notesSlide+xml"/>
  <Override PartName="/ppt/tags/tag109.xml" ContentType="application/vnd.openxmlformats-officedocument.presentationml.tags+xml"/>
  <Override PartName="/ppt/notesSlides/notesSlide38.xml" ContentType="application/vnd.openxmlformats-officedocument.presentationml.notesSlide+xml"/>
  <Override PartName="/ppt/tags/tag110.xml" ContentType="application/vnd.openxmlformats-officedocument.presentationml.tags+xml"/>
  <Override PartName="/ppt/notesSlides/notesSlide3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4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3.xml" ContentType="application/vnd.openxmlformats-officedocument.presentationml.notesSlide+xml"/>
  <Override PartName="/ppt/tags/tag121.xml" ContentType="application/vnd.openxmlformats-officedocument.presentationml.tags+xml"/>
  <Override PartName="/ppt/notesSlides/notesSlide44.xml" ContentType="application/vnd.openxmlformats-officedocument.presentationml.notesSlide+xml"/>
  <Override PartName="/ppt/tags/tag122.xml" ContentType="application/vnd.openxmlformats-officedocument.presentationml.tags+xml"/>
  <Override PartName="/ppt/notesSlides/notesSlide45.xml" ContentType="application/vnd.openxmlformats-officedocument.presentationml.notesSlide+xml"/>
  <Override PartName="/ppt/tags/tag123.xml" ContentType="application/vnd.openxmlformats-officedocument.presentationml.tags+xml"/>
  <Override PartName="/ppt/notesSlides/notesSlide46.xml" ContentType="application/vnd.openxmlformats-officedocument.presentationml.notesSlide+xml"/>
  <Override PartName="/ppt/tags/tag124.xml" ContentType="application/vnd.openxmlformats-officedocument.presentationml.tags+xml"/>
  <Override PartName="/ppt/notesSlides/notesSlide47.xml" ContentType="application/vnd.openxmlformats-officedocument.presentationml.notesSlide+xml"/>
  <Override PartName="/ppt/tags/tag125.xml" ContentType="application/vnd.openxmlformats-officedocument.presentationml.tags+xml"/>
  <Override PartName="/ppt/notesSlides/notesSlide48.xml" ContentType="application/vnd.openxmlformats-officedocument.presentationml.notesSlide+xml"/>
  <Override PartName="/ppt/tags/tag126.xml" ContentType="application/vnd.openxmlformats-officedocument.presentationml.tags+xml"/>
  <Override PartName="/ppt/notesSlides/notesSlide49.xml" ContentType="application/vnd.openxmlformats-officedocument.presentationml.notesSlide+xml"/>
  <Override PartName="/ppt/tags/tag127.xml" ContentType="application/vnd.openxmlformats-officedocument.presentationml.tags+xml"/>
  <Override PartName="/ppt/notesSlides/notesSlide50.xml" ContentType="application/vnd.openxmlformats-officedocument.presentationml.notesSlide+xml"/>
  <Override PartName="/ppt/tags/tag128.xml" ContentType="application/vnd.openxmlformats-officedocument.presentationml.tags+xml"/>
  <Override PartName="/ppt/notesSlides/notesSlide51.xml" ContentType="application/vnd.openxmlformats-officedocument.presentationml.notesSlide+xml"/>
  <Override PartName="/ppt/tags/tag129.xml" ContentType="application/vnd.openxmlformats-officedocument.presentationml.tags+xml"/>
  <Override PartName="/ppt/notesSlides/notesSlide52.xml" ContentType="application/vnd.openxmlformats-officedocument.presentationml.notesSlide+xml"/>
  <Override PartName="/ppt/tags/tag130.xml" ContentType="application/vnd.openxmlformats-officedocument.presentationml.tags+xml"/>
  <Override PartName="/ppt/notesSlides/notesSlide53.xml" ContentType="application/vnd.openxmlformats-officedocument.presentationml.notesSlide+xml"/>
  <Override PartName="/ppt/tags/tag131.xml" ContentType="application/vnd.openxmlformats-officedocument.presentationml.tags+xml"/>
  <Override PartName="/ppt/notesSlides/notesSlide54.xml" ContentType="application/vnd.openxmlformats-officedocument.presentationml.notesSlide+xml"/>
  <Override PartName="/ppt/tags/tag132.xml" ContentType="application/vnd.openxmlformats-officedocument.presentationml.tags+xml"/>
  <Override PartName="/ppt/notesSlides/notesSlide55.xml" ContentType="application/vnd.openxmlformats-officedocument.presentationml.notesSlide+xml"/>
  <Override PartName="/ppt/tags/tag133.xml" ContentType="application/vnd.openxmlformats-officedocument.presentationml.tags+xml"/>
  <Override PartName="/ppt/notesSlides/notesSlide56.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57.xml" ContentType="application/vnd.openxmlformats-officedocument.presentationml.notesSlide+xml"/>
  <Override PartName="/ppt/tags/tag138.xml" ContentType="application/vnd.openxmlformats-officedocument.presentationml.tags+xml"/>
  <Override PartName="/ppt/notesSlides/notesSlide58.xml" ContentType="application/vnd.openxmlformats-officedocument.presentationml.notesSlide+xml"/>
  <Override PartName="/ppt/tags/tag139.xml" ContentType="application/vnd.openxmlformats-officedocument.presentationml.tags+xml"/>
  <Override PartName="/ppt/notesSlides/notesSlide59.xml" ContentType="application/vnd.openxmlformats-officedocument.presentationml.notesSlide+xml"/>
  <Override PartName="/ppt/tags/tag140.xml" ContentType="application/vnd.openxmlformats-officedocument.presentationml.tags+xml"/>
  <Override PartName="/ppt/notesSlides/notesSlide60.xml" ContentType="application/vnd.openxmlformats-officedocument.presentationml.notesSlide+xml"/>
  <Override PartName="/ppt/tags/tag141.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1" r:id="rId1"/>
    <p:sldMasterId id="2147483771" r:id="rId2"/>
    <p:sldMasterId id="2147483773" r:id="rId3"/>
    <p:sldMasterId id="2147483775" r:id="rId4"/>
    <p:sldMasterId id="2147483777" r:id="rId5"/>
    <p:sldMasterId id="2147483779" r:id="rId6"/>
    <p:sldMasterId id="2147483781" r:id="rId7"/>
    <p:sldMasterId id="2147483783" r:id="rId8"/>
    <p:sldMasterId id="2147483785" r:id="rId9"/>
    <p:sldMasterId id="2147483787" r:id="rId10"/>
    <p:sldMasterId id="2147483789" r:id="rId11"/>
    <p:sldMasterId id="2147483791" r:id="rId12"/>
    <p:sldMasterId id="2147483793" r:id="rId13"/>
    <p:sldMasterId id="2147483795" r:id="rId14"/>
    <p:sldMasterId id="2147483797" r:id="rId15"/>
    <p:sldMasterId id="2147483799" r:id="rId16"/>
    <p:sldMasterId id="2147483801" r:id="rId17"/>
    <p:sldMasterId id="2147483803" r:id="rId18"/>
    <p:sldMasterId id="2147483805" r:id="rId19"/>
    <p:sldMasterId id="2147483807" r:id="rId20"/>
    <p:sldMasterId id="2147483809" r:id="rId21"/>
    <p:sldMasterId id="2147483811" r:id="rId22"/>
    <p:sldMasterId id="2147483813" r:id="rId23"/>
  </p:sldMasterIdLst>
  <p:notesMasterIdLst>
    <p:notesMasterId r:id="rId98"/>
  </p:notesMasterIdLst>
  <p:handoutMasterIdLst>
    <p:handoutMasterId r:id="rId99"/>
  </p:handoutMasterIdLst>
  <p:sldIdLst>
    <p:sldId id="463" r:id="rId24"/>
    <p:sldId id="636" r:id="rId25"/>
    <p:sldId id="638" r:id="rId26"/>
    <p:sldId id="663" r:id="rId27"/>
    <p:sldId id="615" r:id="rId28"/>
    <p:sldId id="648" r:id="rId29"/>
    <p:sldId id="624" r:id="rId30"/>
    <p:sldId id="625" r:id="rId31"/>
    <p:sldId id="619" r:id="rId32"/>
    <p:sldId id="620" r:id="rId33"/>
    <p:sldId id="600" r:id="rId34"/>
    <p:sldId id="626" r:id="rId35"/>
    <p:sldId id="650" r:id="rId36"/>
    <p:sldId id="621" r:id="rId37"/>
    <p:sldId id="622" r:id="rId38"/>
    <p:sldId id="623" r:id="rId39"/>
    <p:sldId id="653" r:id="rId40"/>
    <p:sldId id="664" r:id="rId41"/>
    <p:sldId id="655" r:id="rId42"/>
    <p:sldId id="656" r:id="rId43"/>
    <p:sldId id="657" r:id="rId44"/>
    <p:sldId id="658" r:id="rId45"/>
    <p:sldId id="659" r:id="rId46"/>
    <p:sldId id="660" r:id="rId47"/>
    <p:sldId id="661" r:id="rId48"/>
    <p:sldId id="662" r:id="rId49"/>
    <p:sldId id="665" r:id="rId50"/>
    <p:sldId id="666" r:id="rId51"/>
    <p:sldId id="667" r:id="rId52"/>
    <p:sldId id="668" r:id="rId53"/>
    <p:sldId id="669" r:id="rId54"/>
    <p:sldId id="670" r:id="rId55"/>
    <p:sldId id="671" r:id="rId56"/>
    <p:sldId id="672" r:id="rId57"/>
    <p:sldId id="673" r:id="rId58"/>
    <p:sldId id="674" r:id="rId59"/>
    <p:sldId id="675" r:id="rId60"/>
    <p:sldId id="676" r:id="rId61"/>
    <p:sldId id="677" r:id="rId62"/>
    <p:sldId id="678" r:id="rId63"/>
    <p:sldId id="679" r:id="rId64"/>
    <p:sldId id="680" r:id="rId65"/>
    <p:sldId id="681" r:id="rId66"/>
    <p:sldId id="682" r:id="rId67"/>
    <p:sldId id="683" r:id="rId68"/>
    <p:sldId id="684" r:id="rId69"/>
    <p:sldId id="685" r:id="rId70"/>
    <p:sldId id="686" r:id="rId71"/>
    <p:sldId id="639" r:id="rId72"/>
    <p:sldId id="640" r:id="rId73"/>
    <p:sldId id="649" r:id="rId74"/>
    <p:sldId id="644" r:id="rId75"/>
    <p:sldId id="643" r:id="rId76"/>
    <p:sldId id="641" r:id="rId77"/>
    <p:sldId id="646" r:id="rId78"/>
    <p:sldId id="647" r:id="rId79"/>
    <p:sldId id="602" r:id="rId80"/>
    <p:sldId id="595" r:id="rId81"/>
    <p:sldId id="628" r:id="rId82"/>
    <p:sldId id="629" r:id="rId83"/>
    <p:sldId id="630" r:id="rId84"/>
    <p:sldId id="598" r:id="rId85"/>
    <p:sldId id="599" r:id="rId86"/>
    <p:sldId id="651" r:id="rId87"/>
    <p:sldId id="593" r:id="rId88"/>
    <p:sldId id="601" r:id="rId89"/>
    <p:sldId id="632" r:id="rId90"/>
    <p:sldId id="633" r:id="rId91"/>
    <p:sldId id="634" r:id="rId92"/>
    <p:sldId id="652" r:id="rId93"/>
    <p:sldId id="611" r:id="rId94"/>
    <p:sldId id="612" r:id="rId95"/>
    <p:sldId id="613" r:id="rId96"/>
    <p:sldId id="635" r:id="rId97"/>
  </p:sldIdLst>
  <p:sldSz cx="9144000" cy="5143500" type="screen16x9"/>
  <p:notesSz cx="7010400" cy="9296400"/>
  <p:custDataLst>
    <p:tags r:id="rId100"/>
  </p:custDataLst>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6">
          <p15:clr>
            <a:srgbClr val="A4A3A4"/>
          </p15:clr>
        </p15:guide>
        <p15:guide id="2" orient="horz" pos="152">
          <p15:clr>
            <a:srgbClr val="A4A3A4"/>
          </p15:clr>
        </p15:guide>
        <p15:guide id="3" orient="horz" pos="3168">
          <p15:clr>
            <a:srgbClr val="A4A3A4"/>
          </p15:clr>
        </p15:guide>
        <p15:guide id="4" orient="horz" pos="696">
          <p15:clr>
            <a:srgbClr val="A4A3A4"/>
          </p15:clr>
        </p15:guide>
        <p15:guide id="5" orient="horz" pos="3056">
          <p15:clr>
            <a:srgbClr val="A4A3A4"/>
          </p15:clr>
        </p15:guide>
        <p15:guide id="6" orient="horz" pos="40">
          <p15:clr>
            <a:srgbClr val="A4A3A4"/>
          </p15:clr>
        </p15:guide>
        <p15:guide id="7" pos="2976">
          <p15:clr>
            <a:srgbClr val="A4A3A4"/>
          </p15:clr>
        </p15:guide>
        <p15:guide id="8" pos="145">
          <p15:clr>
            <a:srgbClr val="A4A3A4"/>
          </p15:clr>
        </p15:guide>
        <p15:guide id="9" pos="5595">
          <p15:clr>
            <a:srgbClr val="A4A3A4"/>
          </p15:clr>
        </p15:guide>
        <p15:guide id="10" pos="286">
          <p15:clr>
            <a:srgbClr val="A4A3A4"/>
          </p15:clr>
        </p15:guide>
        <p15:guide id="11" pos="442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423">
          <p15:clr>
            <a:srgbClr val="A4A3A4"/>
          </p15:clr>
        </p15:guide>
        <p15:guide id="4" pos="3993">
          <p15:clr>
            <a:srgbClr val="A4A3A4"/>
          </p15:clr>
        </p15:guide>
        <p15:guide id="5" pos="3692">
          <p15:clr>
            <a:srgbClr val="A4A3A4"/>
          </p15:clr>
        </p15:guide>
        <p15:guide id="6" pos="7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3FF"/>
    <a:srgbClr val="FF0000"/>
    <a:srgbClr val="6A972D"/>
    <a:srgbClr val="276C75"/>
    <a:srgbClr val="4D4E53"/>
    <a:srgbClr val="8DC63F"/>
    <a:srgbClr val="7A94A3"/>
    <a:srgbClr val="F2F2F2"/>
    <a:srgbClr val="F0F0F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6381" autoAdjust="0"/>
  </p:normalViewPr>
  <p:slideViewPr>
    <p:cSldViewPr snapToGrid="0" showGuides="1">
      <p:cViewPr varScale="1">
        <p:scale>
          <a:sx n="160" d="100"/>
          <a:sy n="160" d="100"/>
        </p:scale>
        <p:origin x="210" y="144"/>
      </p:cViewPr>
      <p:guideLst>
        <p:guide orient="horz" pos="1526"/>
        <p:guide orient="horz" pos="152"/>
        <p:guide orient="horz" pos="3168"/>
        <p:guide orient="horz" pos="696"/>
        <p:guide orient="horz" pos="3056"/>
        <p:guide orient="horz" pos="40"/>
        <p:guide pos="2976"/>
        <p:guide pos="145"/>
        <p:guide pos="5595"/>
        <p:guide pos="286"/>
        <p:guide pos="4425"/>
      </p:guideLst>
    </p:cSldViewPr>
  </p:slideViewPr>
  <p:outlineViewPr>
    <p:cViewPr>
      <p:scale>
        <a:sx n="33" d="100"/>
        <a:sy n="33" d="100"/>
      </p:scale>
      <p:origin x="0" y="8964"/>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49" d="100"/>
          <a:sy n="49" d="100"/>
        </p:scale>
        <p:origin x="-2934" y="-108"/>
      </p:cViewPr>
      <p:guideLst>
        <p:guide orient="horz" pos="2928"/>
        <p:guide pos="2208"/>
        <p:guide pos="423"/>
        <p:guide pos="3993"/>
        <p:guide pos="3692"/>
        <p:guide pos="748"/>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7.xml"/><Relationship Id="rId95" Type="http://schemas.openxmlformats.org/officeDocument/2006/relationships/slide" Target="slides/slide72.xml"/><Relationship Id="rId22" Type="http://schemas.openxmlformats.org/officeDocument/2006/relationships/slideMaster" Target="slideMasters/slideMaster22.xml"/><Relationship Id="rId27" Type="http://schemas.openxmlformats.org/officeDocument/2006/relationships/slide" Target="slides/slide4.xml"/><Relationship Id="rId43" Type="http://schemas.openxmlformats.org/officeDocument/2006/relationships/slide" Target="slides/slide20.xml"/><Relationship Id="rId48" Type="http://schemas.openxmlformats.org/officeDocument/2006/relationships/slide" Target="slides/slide25.xml"/><Relationship Id="rId64" Type="http://schemas.openxmlformats.org/officeDocument/2006/relationships/slide" Target="slides/slide41.xml"/><Relationship Id="rId69" Type="http://schemas.openxmlformats.org/officeDocument/2006/relationships/slide" Target="slides/slide46.xml"/><Relationship Id="rId80" Type="http://schemas.openxmlformats.org/officeDocument/2006/relationships/slide" Target="slides/slide57.xml"/><Relationship Id="rId85" Type="http://schemas.openxmlformats.org/officeDocument/2006/relationships/slide" Target="slides/slide6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7.xml"/><Relationship Id="rId35" Type="http://schemas.openxmlformats.org/officeDocument/2006/relationships/slide" Target="slides/slide12.xml"/><Relationship Id="rId56" Type="http://schemas.openxmlformats.org/officeDocument/2006/relationships/slide" Target="slides/slide33.xml"/><Relationship Id="rId77" Type="http://schemas.openxmlformats.org/officeDocument/2006/relationships/slide" Target="slides/slide54.xml"/><Relationship Id="rId100"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93" Type="http://schemas.openxmlformats.org/officeDocument/2006/relationships/slide" Target="slides/slide70.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2308546059936E-2"/>
          <c:y val="5.3412462908011972E-2"/>
          <c:w val="0.93118756936736846"/>
          <c:h val="0.79228486646884344"/>
        </c:manualLayout>
      </c:layout>
      <c:barChart>
        <c:barDir val="col"/>
        <c:grouping val="clustered"/>
        <c:varyColors val="0"/>
        <c:ser>
          <c:idx val="2"/>
          <c:order val="0"/>
          <c:tx>
            <c:strRef>
              <c:f>Sheet1!$A$2</c:f>
              <c:strCache>
                <c:ptCount val="1"/>
                <c:pt idx="0">
                  <c:v>Surplus</c:v>
                </c:pt>
              </c:strCache>
            </c:strRef>
          </c:tx>
          <c:spPr>
            <a:solidFill>
              <a:schemeClr val="accent1"/>
            </a:solidFill>
            <a:ln w="37941">
              <a:noFill/>
            </a:ln>
          </c:spPr>
          <c:invertIfNegative val="0"/>
          <c:dPt>
            <c:idx val="27"/>
            <c:invertIfNegative val="0"/>
            <c:bubble3D val="0"/>
            <c:spPr>
              <a:solidFill>
                <a:srgbClr val="FFC000"/>
              </a:solidFill>
              <a:ln w="37941">
                <a:noFill/>
              </a:ln>
            </c:spPr>
          </c:dPt>
          <c:dLbls>
            <c:dLbl>
              <c:idx val="17"/>
              <c:layout>
                <c:manualLayout>
                  <c:x val="-1.1462273115728902E-3"/>
                  <c:y val="1.963857731026075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1"/>
              <c:layout>
                <c:manualLayout>
                  <c:x val="-2.1092342930550145E-3"/>
                  <c:y val="-2.4577356262794692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37941">
                <a:noFill/>
              </a:ln>
            </c:spPr>
            <c:txPr>
              <a:bodyPr rot="-5400000" vert="horz"/>
              <a:lstStyle/>
              <a:p>
                <a:pPr algn="ctr">
                  <a:defRPr sz="105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28"/>
                <c:pt idx="0">
                  <c:v>06:Q4</c:v>
                </c:pt>
                <c:pt idx="1">
                  <c:v>07:Q1</c:v>
                </c:pt>
                <c:pt idx="2">
                  <c:v>07:Q2</c:v>
                </c:pt>
                <c:pt idx="3">
                  <c:v>07:Q3</c:v>
                </c:pt>
                <c:pt idx="4">
                  <c:v>07:Q4</c:v>
                </c:pt>
                <c:pt idx="5">
                  <c:v>08:Q1</c:v>
                </c:pt>
                <c:pt idx="6">
                  <c:v>08:Q2</c:v>
                </c:pt>
                <c:pt idx="7">
                  <c:v>08:Q3</c:v>
                </c:pt>
                <c:pt idx="8">
                  <c:v>08:Q4</c:v>
                </c:pt>
                <c:pt idx="9">
                  <c:v>09:Q1</c:v>
                </c:pt>
                <c:pt idx="10">
                  <c:v>09:Q2</c:v>
                </c:pt>
                <c:pt idx="11">
                  <c:v>09:Q3</c:v>
                </c:pt>
                <c:pt idx="12">
                  <c:v>09:Q4</c:v>
                </c:pt>
                <c:pt idx="13">
                  <c:v>10:Q1</c:v>
                </c:pt>
                <c:pt idx="14">
                  <c:v>10:Q2</c:v>
                </c:pt>
                <c:pt idx="15">
                  <c:v>10:Q3</c:v>
                </c:pt>
                <c:pt idx="16">
                  <c:v>10:Q4</c:v>
                </c:pt>
                <c:pt idx="17">
                  <c:v>11:Q1</c:v>
                </c:pt>
                <c:pt idx="18">
                  <c:v>11:Q2</c:v>
                </c:pt>
                <c:pt idx="19">
                  <c:v>11:Q3</c:v>
                </c:pt>
                <c:pt idx="20">
                  <c:v>11:Q4</c:v>
                </c:pt>
                <c:pt idx="21">
                  <c:v>12:Q1</c:v>
                </c:pt>
                <c:pt idx="22">
                  <c:v>12:Q2</c:v>
                </c:pt>
                <c:pt idx="23">
                  <c:v>12:Q3</c:v>
                </c:pt>
                <c:pt idx="24">
                  <c:v>12:Q4</c:v>
                </c:pt>
                <c:pt idx="25">
                  <c:v>13:Q3</c:v>
                </c:pt>
                <c:pt idx="26">
                  <c:v>13:Q4</c:v>
                </c:pt>
                <c:pt idx="27">
                  <c:v>14:Q4</c:v>
                </c:pt>
              </c:strCache>
            </c:strRef>
          </c:cat>
          <c:val>
            <c:numRef>
              <c:f>Sheet1!$B$2:$AC$2</c:f>
              <c:numCache>
                <c:formatCode>"$"#,##0.0</c:formatCode>
                <c:ptCount val="28"/>
                <c:pt idx="0">
                  <c:v>487.1</c:v>
                </c:pt>
                <c:pt idx="1">
                  <c:v>496.6</c:v>
                </c:pt>
                <c:pt idx="2">
                  <c:v>512.79999999999995</c:v>
                </c:pt>
                <c:pt idx="3" formatCode="&quot;$&quot;#,##0.00">
                  <c:v>521.79999999999995</c:v>
                </c:pt>
                <c:pt idx="4" formatCode="&quot;$&quot;#,##0.00">
                  <c:v>517.9</c:v>
                </c:pt>
                <c:pt idx="5" formatCode="&quot;$&quot;#,##0.00">
                  <c:v>515.6</c:v>
                </c:pt>
                <c:pt idx="6" formatCode="&quot;$&quot;#,##0.00">
                  <c:v>505</c:v>
                </c:pt>
                <c:pt idx="7" formatCode="&quot;$&quot;#,##0.00">
                  <c:v>478.5</c:v>
                </c:pt>
                <c:pt idx="8" formatCode="&quot;$&quot;#,##0.00">
                  <c:v>455.57100000000003</c:v>
                </c:pt>
                <c:pt idx="9" formatCode="&quot;$&quot;#,##0.00">
                  <c:v>437.09699999999935</c:v>
                </c:pt>
                <c:pt idx="10" formatCode="&quot;$&quot;#,##0.00">
                  <c:v>462.99499999999961</c:v>
                </c:pt>
                <c:pt idx="11" formatCode="&quot;$&quot;#,##0.00">
                  <c:v>490.8</c:v>
                </c:pt>
                <c:pt idx="12" formatCode="&quot;$&quot;#,##0.00">
                  <c:v>511.464</c:v>
                </c:pt>
                <c:pt idx="13" formatCode="&quot;$&quot;#,##0.00">
                  <c:v>540.70000000000005</c:v>
                </c:pt>
                <c:pt idx="14" formatCode="&quot;$&quot;#,##0.00">
                  <c:v>530.529</c:v>
                </c:pt>
                <c:pt idx="15" formatCode="&quot;$&quot;#,##0.00">
                  <c:v>544.79999999999995</c:v>
                </c:pt>
                <c:pt idx="16" formatCode="&quot;$&quot;#,##0.00">
                  <c:v>559.24699999999996</c:v>
                </c:pt>
                <c:pt idx="17" formatCode="&quot;$&quot;#,##0.00">
                  <c:v>566.505</c:v>
                </c:pt>
                <c:pt idx="18" formatCode="&quot;$&quot;#,##0.00">
                  <c:v>559.0579999999992</c:v>
                </c:pt>
                <c:pt idx="19" formatCode="&quot;$&quot;#,##0.00">
                  <c:v>538.6</c:v>
                </c:pt>
                <c:pt idx="20" formatCode="&quot;$&quot;#,##0.00">
                  <c:v>550.3079999999992</c:v>
                </c:pt>
                <c:pt idx="21" formatCode="&quot;$&quot;#,##0.00">
                  <c:v>570.66499999999996</c:v>
                </c:pt>
                <c:pt idx="22" formatCode="&quot;$&quot;#,##0.00">
                  <c:v>567.77000000000055</c:v>
                </c:pt>
                <c:pt idx="23" formatCode="&quot;$&quot;#,##0.00">
                  <c:v>583.48900000000003</c:v>
                </c:pt>
                <c:pt idx="24" formatCode="&quot;$&quot;#,##0.00">
                  <c:v>587.1</c:v>
                </c:pt>
                <c:pt idx="25" formatCode="&quot;$&quot;#,##0.00">
                  <c:v>624.37</c:v>
                </c:pt>
                <c:pt idx="26" formatCode="&quot;$&quot;#,##0.00">
                  <c:v>653.29999999999995</c:v>
                </c:pt>
                <c:pt idx="27" formatCode="&quot;$&quot;#,##0.00">
                  <c:v>675</c:v>
                </c:pt>
              </c:numCache>
            </c:numRef>
          </c:val>
        </c:ser>
        <c:dLbls>
          <c:showLegendKey val="0"/>
          <c:showVal val="0"/>
          <c:showCatName val="0"/>
          <c:showSerName val="0"/>
          <c:showPercent val="0"/>
          <c:showBubbleSize val="0"/>
        </c:dLbls>
        <c:gapWidth val="60"/>
        <c:axId val="560815360"/>
        <c:axId val="560821888"/>
      </c:barChart>
      <c:catAx>
        <c:axId val="560815360"/>
        <c:scaling>
          <c:orientation val="minMax"/>
        </c:scaling>
        <c:delete val="0"/>
        <c:axPos val="b"/>
        <c:numFmt formatCode="General" sourceLinked="1"/>
        <c:majorTickMark val="out"/>
        <c:minorTickMark val="none"/>
        <c:tickLblPos val="nextTo"/>
        <c:spPr>
          <a:ln w="4743">
            <a:solidFill>
              <a:schemeClr val="tx1"/>
            </a:solidFill>
            <a:prstDash val="solid"/>
          </a:ln>
        </c:spPr>
        <c:txPr>
          <a:bodyPr rot="-5400000" vert="horz"/>
          <a:lstStyle/>
          <a:p>
            <a:pPr>
              <a:defRPr/>
            </a:pPr>
            <a:endParaRPr lang="en-US"/>
          </a:p>
        </c:txPr>
        <c:crossAx val="560821888"/>
        <c:crossesAt val="400"/>
        <c:auto val="0"/>
        <c:lblAlgn val="ctr"/>
        <c:lblOffset val="100"/>
        <c:tickLblSkip val="1"/>
        <c:tickMarkSkip val="1"/>
        <c:noMultiLvlLbl val="0"/>
      </c:catAx>
      <c:valAx>
        <c:axId val="560821888"/>
        <c:scaling>
          <c:orientation val="minMax"/>
          <c:max val="750"/>
          <c:min val="400"/>
        </c:scaling>
        <c:delete val="0"/>
        <c:axPos val="l"/>
        <c:numFmt formatCode="\$#,##0" sourceLinked="0"/>
        <c:majorTickMark val="out"/>
        <c:minorTickMark val="none"/>
        <c:tickLblPos val="nextTo"/>
        <c:spPr>
          <a:ln w="4743">
            <a:solidFill>
              <a:schemeClr val="tx1"/>
            </a:solidFill>
            <a:prstDash val="solid"/>
          </a:ln>
        </c:spPr>
        <c:txPr>
          <a:bodyPr rot="0" vert="horz"/>
          <a:lstStyle/>
          <a:p>
            <a:pPr>
              <a:defRPr/>
            </a:pPr>
            <a:endParaRPr lang="en-US"/>
          </a:p>
        </c:txPr>
        <c:crossAx val="560815360"/>
        <c:crosses val="autoZero"/>
        <c:crossBetween val="between"/>
        <c:majorUnit val="50"/>
        <c:minorUnit val="4"/>
      </c:valAx>
      <c:spPr>
        <a:noFill/>
        <a:ln w="37941">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78400" y="366000"/>
            <a:ext cx="3037840" cy="464820"/>
          </a:xfrm>
          <a:prstGeom prst="rect">
            <a:avLst/>
          </a:prstGeom>
        </p:spPr>
        <p:txBody>
          <a:bodyPr vert="horz" lIns="92469" tIns="46234" rIns="92469" bIns="46234" rtlCol="0"/>
          <a:lstStyle>
            <a:lvl1pPr algn="l">
              <a:defRPr sz="1200"/>
            </a:lvl1pPr>
          </a:lstStyle>
          <a:p>
            <a:endParaRPr lang="en-GB" sz="1000" dirty="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478400" y="8637600"/>
            <a:ext cx="3037840" cy="464820"/>
          </a:xfrm>
          <a:prstGeom prst="rect">
            <a:avLst/>
          </a:prstGeom>
        </p:spPr>
        <p:txBody>
          <a:bodyPr vert="horz" lIns="92469" tIns="46234" rIns="92469" bIns="46234" rtlCol="0" anchor="b"/>
          <a:lstStyle>
            <a:lvl1pPr algn="r">
              <a:defRPr sz="1200"/>
            </a:lvl1pPr>
          </a:lstStyle>
          <a:p>
            <a:pPr algn="l"/>
            <a:fld id="{75A1FD7C-D97D-418B-9498-035D17392EED}" type="datetimeFigureOut">
              <a:rPr lang="en-US" sz="1000" smtClean="0">
                <a:solidFill>
                  <a:schemeClr val="tx2"/>
                </a:solidFill>
                <a:latin typeface="Arial" pitchFamily="34" charset="0"/>
                <a:cs typeface="Arial" pitchFamily="34" charset="0"/>
              </a:rPr>
              <a:pPr algn="l"/>
              <a:t>1/7/2015</a:t>
            </a:fld>
            <a:endParaRPr lang="en-US" sz="1000" dirty="0">
              <a:solidFill>
                <a:schemeClr val="tx2"/>
              </a:solidFill>
              <a:latin typeface="Arial" pitchFamily="34" charset="0"/>
              <a:cs typeface="Arial" pitchFamily="34" charset="0"/>
            </a:endParaRPr>
          </a:p>
        </p:txBody>
      </p:sp>
      <p:sp>
        <p:nvSpPr>
          <p:cNvPr id="4" name="Footer Placeholder 3"/>
          <p:cNvSpPr>
            <a:spLocks noGrp="1"/>
          </p:cNvSpPr>
          <p:nvPr>
            <p:ph type="ftr" sz="quarter" idx="2"/>
          </p:nvPr>
        </p:nvSpPr>
        <p:spPr>
          <a:xfrm>
            <a:off x="4013067" y="366000"/>
            <a:ext cx="2594375" cy="464820"/>
          </a:xfrm>
          <a:prstGeom prst="rect">
            <a:avLst/>
          </a:prstGeom>
        </p:spPr>
        <p:txBody>
          <a:bodyPr vert="horz" lIns="92469" tIns="46234" rIns="92469" bIns="46234" rtlCol="0" anchor="t"/>
          <a:lstStyle>
            <a:lvl1pPr algn="l">
              <a:defRPr sz="1200"/>
            </a:lvl1pPr>
          </a:lstStyle>
          <a:p>
            <a:pPr algn="r"/>
            <a:r>
              <a:rPr lang="en-GB" sz="1000" b="1" dirty="0" smtClean="0">
                <a:solidFill>
                  <a:schemeClr val="tx2"/>
                </a:solidFill>
                <a:latin typeface="Arial" pitchFamily="34" charset="0"/>
                <a:cs typeface="Arial" pitchFamily="34" charset="0"/>
              </a:rPr>
              <a:t>Munich Re</a:t>
            </a:r>
            <a:endParaRPr lang="en-GB" sz="1000" b="1" dirty="0">
              <a:solidFill>
                <a:schemeClr val="tx2"/>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3569600" y="8637600"/>
            <a:ext cx="3037840" cy="464820"/>
          </a:xfrm>
          <a:prstGeom prst="rect">
            <a:avLst/>
          </a:prstGeom>
        </p:spPr>
        <p:txBody>
          <a:bodyPr vert="horz" lIns="92469" tIns="46234" rIns="92469" bIns="46234" rtlCol="0" anchor="b"/>
          <a:lstStyle>
            <a:lvl1pPr algn="r">
              <a:defRPr sz="1200"/>
            </a:lvl1pPr>
          </a:lstStyle>
          <a:p>
            <a:fld id="{EEABD0B5-4480-426B-B0B0-B3ADA101E8D0}" type="slidenum">
              <a:rPr lang="en-US" sz="1000" smtClean="0">
                <a:solidFill>
                  <a:schemeClr val="tx2"/>
                </a:solidFill>
                <a:latin typeface="Arial" pitchFamily="34" charset="0"/>
                <a:cs typeface="Arial" pitchFamily="34" charset="0"/>
              </a:rPr>
              <a:pPr/>
              <a:t>‹#›</a:t>
            </a:fld>
            <a:endParaRPr lang="en-US" sz="1000" dirty="0">
              <a:solidFill>
                <a:schemeClr val="tx2"/>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866747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6573" y="1"/>
            <a:ext cx="3037840" cy="464820"/>
          </a:xfrm>
          <a:prstGeom prst="rect">
            <a:avLst/>
          </a:prstGeom>
        </p:spPr>
        <p:txBody>
          <a:bodyPr vert="horz" lIns="92469" tIns="46234" rIns="92469" bIns="46234" rtlCol="0" anchor="t"/>
          <a:lstStyle>
            <a:lvl1pPr algn="l">
              <a:defRPr sz="1000">
                <a:solidFill>
                  <a:schemeClr val="tx2"/>
                </a:solidFill>
                <a:latin typeface="Arial" pitchFamily="34" charset="0"/>
                <a:cs typeface="Arial" pitchFamily="34" charset="0"/>
              </a:defRPr>
            </a:lvl1pPr>
          </a:lstStyle>
          <a:p>
            <a:endParaRPr lang="en-US" noProof="0" dirty="0"/>
          </a:p>
        </p:txBody>
      </p:sp>
      <p:sp>
        <p:nvSpPr>
          <p:cNvPr id="3" name="Date Placeholder 2"/>
          <p:cNvSpPr>
            <a:spLocks noGrp="1"/>
          </p:cNvSpPr>
          <p:nvPr>
            <p:ph type="dt" idx="1"/>
          </p:nvPr>
        </p:nvSpPr>
        <p:spPr>
          <a:xfrm>
            <a:off x="671830" y="8831582"/>
            <a:ext cx="2833370" cy="464820"/>
          </a:xfrm>
          <a:prstGeom prst="rect">
            <a:avLst/>
          </a:prstGeom>
        </p:spPr>
        <p:txBody>
          <a:bodyPr vert="horz" lIns="92469" tIns="46234" rIns="92469" bIns="46234" rtlCol="0" anchor="b"/>
          <a:lstStyle>
            <a:lvl1pPr algn="l">
              <a:defRPr sz="1000">
                <a:solidFill>
                  <a:schemeClr val="tx2"/>
                </a:solidFill>
                <a:latin typeface="Arial" pitchFamily="34" charset="0"/>
                <a:cs typeface="Arial" pitchFamily="34" charset="0"/>
              </a:defRPr>
            </a:lvl1pPr>
          </a:lstStyle>
          <a:p>
            <a:fld id="{1647DA14-1E89-4CD7-86C8-8666AA27E017}" type="datetimeFigureOut">
              <a:rPr lang="en-US" noProof="0" smtClean="0"/>
              <a:pPr/>
              <a:t>1/7/2015</a:t>
            </a:fld>
            <a:endParaRPr lang="en-US" noProof="0" dirty="0"/>
          </a:p>
        </p:txBody>
      </p:sp>
      <p:sp>
        <p:nvSpPr>
          <p:cNvPr id="4" name="Slide Image Placeholder 3"/>
          <p:cNvSpPr>
            <a:spLocks noGrp="1" noRot="1" noChangeAspect="1"/>
          </p:cNvSpPr>
          <p:nvPr>
            <p:ph type="sldImg" idx="2"/>
          </p:nvPr>
        </p:nvSpPr>
        <p:spPr>
          <a:xfrm>
            <a:off x="406400" y="695325"/>
            <a:ext cx="6197600" cy="3487738"/>
          </a:xfrm>
          <a:prstGeom prst="rect">
            <a:avLst/>
          </a:prstGeom>
          <a:noFill/>
          <a:ln w="12700">
            <a:solidFill>
              <a:prstClr val="black"/>
            </a:solidFill>
          </a:ln>
        </p:spPr>
        <p:txBody>
          <a:bodyPr vert="horz" lIns="92469" tIns="46234" rIns="92469" bIns="46234" rtlCol="0" anchor="ctr"/>
          <a:lstStyle/>
          <a:p>
            <a:endParaRPr lang="en-US" noProof="0" dirty="0"/>
          </a:p>
        </p:txBody>
      </p:sp>
      <p:sp>
        <p:nvSpPr>
          <p:cNvPr id="5" name="Notes Placeholder 4"/>
          <p:cNvSpPr>
            <a:spLocks noGrp="1"/>
          </p:cNvSpPr>
          <p:nvPr>
            <p:ph type="body" sz="quarter" idx="3"/>
          </p:nvPr>
        </p:nvSpPr>
        <p:spPr>
          <a:xfrm>
            <a:off x="1186252" y="4415791"/>
            <a:ext cx="4675222" cy="4183380"/>
          </a:xfrm>
          <a:prstGeom prst="rect">
            <a:avLst/>
          </a:prstGeom>
        </p:spPr>
        <p:txBody>
          <a:bodyPr vert="horz" lIns="92469" tIns="46234" rIns="92469" bIns="4623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587609" y="1"/>
            <a:ext cx="1843459" cy="464820"/>
          </a:xfrm>
          <a:prstGeom prst="rect">
            <a:avLst/>
          </a:prstGeom>
        </p:spPr>
        <p:txBody>
          <a:bodyPr vert="horz" lIns="92469" tIns="46234" rIns="92469" bIns="46234" rtlCol="0" anchor="t"/>
          <a:lstStyle>
            <a:lvl1pPr algn="r">
              <a:defRPr sz="1000" b="1">
                <a:solidFill>
                  <a:schemeClr val="tx2"/>
                </a:solidFill>
                <a:latin typeface="Arial" pitchFamily="34" charset="0"/>
                <a:cs typeface="Arial" pitchFamily="34" charset="0"/>
              </a:defRPr>
            </a:lvl1pPr>
          </a:lstStyle>
          <a:p>
            <a:r>
              <a:rPr lang="en-US" noProof="0" dirty="0" smtClean="0"/>
              <a:t>Munich Re</a:t>
            </a:r>
            <a:endParaRPr lang="en-US" noProof="0" dirty="0"/>
          </a:p>
        </p:txBody>
      </p:sp>
      <p:sp>
        <p:nvSpPr>
          <p:cNvPr id="7" name="Slide Number Placeholder 6"/>
          <p:cNvSpPr>
            <a:spLocks noGrp="1"/>
          </p:cNvSpPr>
          <p:nvPr>
            <p:ph type="sldNum" sz="quarter" idx="5"/>
          </p:nvPr>
        </p:nvSpPr>
        <p:spPr>
          <a:xfrm>
            <a:off x="3729147" y="8831582"/>
            <a:ext cx="2609423" cy="464820"/>
          </a:xfrm>
          <a:prstGeom prst="rect">
            <a:avLst/>
          </a:prstGeom>
        </p:spPr>
        <p:txBody>
          <a:bodyPr vert="horz" lIns="92469" tIns="46234" rIns="92469" bIns="46234" rtlCol="0" anchor="b"/>
          <a:lstStyle>
            <a:lvl1pPr algn="r">
              <a:defRPr sz="1000">
                <a:solidFill>
                  <a:schemeClr val="tx2"/>
                </a:solidFill>
                <a:latin typeface="Arial" pitchFamily="34" charset="0"/>
                <a:cs typeface="Arial" pitchFamily="34" charset="0"/>
              </a:defRPr>
            </a:lvl1pPr>
          </a:lstStyle>
          <a:p>
            <a:fld id="{E5721651-C618-4989-BD9A-C51CDEA22A0A}" type="slidenum">
              <a:rPr lang="en-US" noProof="0" smtClean="0"/>
              <a:pPr/>
              <a:t>‹#›</a:t>
            </a:fld>
            <a:endParaRPr lang="en-US" noProof="0" dirty="0"/>
          </a:p>
        </p:txBody>
      </p:sp>
    </p:spTree>
    <p:extLst>
      <p:ext uri="{BB962C8B-B14F-4D97-AF65-F5344CB8AC3E}">
        <p14:creationId xmlns:p14="http://schemas.microsoft.com/office/powerpoint/2010/main" val="3822885410"/>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Arial" pitchFamily="34" charset="0"/>
        <a:ea typeface="+mn-ea"/>
        <a:cs typeface="Arial" pitchFamily="34" charset="0"/>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a:t>
            </a:fld>
            <a:endParaRPr lang="en-US" noProof="0" dirty="0"/>
          </a:p>
        </p:txBody>
      </p:sp>
    </p:spTree>
    <p:extLst>
      <p:ext uri="{BB962C8B-B14F-4D97-AF65-F5344CB8AC3E}">
        <p14:creationId xmlns:p14="http://schemas.microsoft.com/office/powerpoint/2010/main" val="421936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a:t>
            </a:fld>
            <a:endParaRPr lang="en-US" noProof="0" dirty="0"/>
          </a:p>
        </p:txBody>
      </p:sp>
    </p:spTree>
    <p:extLst>
      <p:ext uri="{BB962C8B-B14F-4D97-AF65-F5344CB8AC3E}">
        <p14:creationId xmlns:p14="http://schemas.microsoft.com/office/powerpoint/2010/main" val="236969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5325"/>
            <a:ext cx="6197600"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12</a:t>
            </a:fld>
            <a:endParaRPr lang="en-US" noProof="0" dirty="0"/>
          </a:p>
        </p:txBody>
      </p:sp>
    </p:spTree>
    <p:extLst>
      <p:ext uri="{BB962C8B-B14F-4D97-AF65-F5344CB8AC3E}">
        <p14:creationId xmlns:p14="http://schemas.microsoft.com/office/powerpoint/2010/main" val="274328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4813" y="695325"/>
            <a:ext cx="62007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13</a:t>
            </a:fld>
            <a:endParaRPr lang="en-US" noProof="0" dirty="0"/>
          </a:p>
        </p:txBody>
      </p:sp>
    </p:spTree>
    <p:extLst>
      <p:ext uri="{BB962C8B-B14F-4D97-AF65-F5344CB8AC3E}">
        <p14:creationId xmlns:p14="http://schemas.microsoft.com/office/powerpoint/2010/main" val="100822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14</a:t>
            </a:fld>
            <a:endParaRPr lang="en-US" noProof="0" dirty="0"/>
          </a:p>
        </p:txBody>
      </p:sp>
    </p:spTree>
    <p:extLst>
      <p:ext uri="{BB962C8B-B14F-4D97-AF65-F5344CB8AC3E}">
        <p14:creationId xmlns:p14="http://schemas.microsoft.com/office/powerpoint/2010/main" val="351365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15</a:t>
            </a:fld>
            <a:endParaRPr lang="en-US" noProof="0" dirty="0"/>
          </a:p>
        </p:txBody>
      </p:sp>
    </p:spTree>
    <p:extLst>
      <p:ext uri="{BB962C8B-B14F-4D97-AF65-F5344CB8AC3E}">
        <p14:creationId xmlns:p14="http://schemas.microsoft.com/office/powerpoint/2010/main" val="613616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16</a:t>
            </a:fld>
            <a:endParaRPr lang="en-US" noProof="0" dirty="0"/>
          </a:p>
        </p:txBody>
      </p:sp>
    </p:spTree>
    <p:extLst>
      <p:ext uri="{BB962C8B-B14F-4D97-AF65-F5344CB8AC3E}">
        <p14:creationId xmlns:p14="http://schemas.microsoft.com/office/powerpoint/2010/main" val="2000132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23</a:t>
            </a:fld>
            <a:endParaRPr lang="en-US" noProof="0" dirty="0"/>
          </a:p>
        </p:txBody>
      </p:sp>
    </p:spTree>
    <p:extLst>
      <p:ext uri="{BB962C8B-B14F-4D97-AF65-F5344CB8AC3E}">
        <p14:creationId xmlns:p14="http://schemas.microsoft.com/office/powerpoint/2010/main" val="422071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25</a:t>
            </a:fld>
            <a:endParaRPr lang="en-US" noProof="0" dirty="0"/>
          </a:p>
        </p:txBody>
      </p:sp>
    </p:spTree>
    <p:extLst>
      <p:ext uri="{BB962C8B-B14F-4D97-AF65-F5344CB8AC3E}">
        <p14:creationId xmlns:p14="http://schemas.microsoft.com/office/powerpoint/2010/main" val="328139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26</a:t>
            </a:fld>
            <a:endParaRPr lang="en-US" noProof="0" dirty="0"/>
          </a:p>
        </p:txBody>
      </p:sp>
    </p:spTree>
    <p:extLst>
      <p:ext uri="{BB962C8B-B14F-4D97-AF65-F5344CB8AC3E}">
        <p14:creationId xmlns:p14="http://schemas.microsoft.com/office/powerpoint/2010/main" val="2822791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solidFill>
                  <a:srgbClr val="000000"/>
                </a:solidFill>
              </a:rPr>
              <a:pPr>
                <a:defRPr/>
              </a:pPr>
              <a:t>27</a:t>
            </a:fld>
            <a:endParaRPr lang="en-US" dirty="0" smtClean="0">
              <a:solidFill>
                <a:srgbClr val="000000"/>
              </a:solidFill>
            </a:endParaRPr>
          </a:p>
        </p:txBody>
      </p:sp>
      <p:sp>
        <p:nvSpPr>
          <p:cNvPr id="157699" name="Rectangle 2"/>
          <p:cNvSpPr>
            <a:spLocks noGrp="1" noRot="1" noChangeAspect="1" noChangeArrowheads="1" noTextEdit="1"/>
          </p:cNvSpPr>
          <p:nvPr>
            <p:ph type="sldImg"/>
          </p:nvPr>
        </p:nvSpPr>
        <p:spPr>
          <a:xfrm>
            <a:off x="798513" y="582613"/>
            <a:ext cx="5411787" cy="3044825"/>
          </a:xfrm>
          <a:ln/>
        </p:spPr>
      </p:sp>
      <p:sp>
        <p:nvSpPr>
          <p:cNvPr id="157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047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a:t>
            </a:fld>
            <a:endParaRPr lang="en-US" noProof="0" dirty="0"/>
          </a:p>
        </p:txBody>
      </p:sp>
    </p:spTree>
    <p:extLst>
      <p:ext uri="{BB962C8B-B14F-4D97-AF65-F5344CB8AC3E}">
        <p14:creationId xmlns:p14="http://schemas.microsoft.com/office/powerpoint/2010/main" val="387225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solidFill>
                  <a:srgbClr val="000000"/>
                </a:solidFill>
              </a:rPr>
              <a:pPr>
                <a:defRPr/>
              </a:pPr>
              <a:t>28</a:t>
            </a:fld>
            <a:endParaRPr lang="en-US" smtClean="0">
              <a:solidFill>
                <a:srgbClr val="000000"/>
              </a:solidFill>
            </a:endParaRPr>
          </a:p>
        </p:txBody>
      </p:sp>
      <p:sp>
        <p:nvSpPr>
          <p:cNvPr id="251907" name="Rectangle 2"/>
          <p:cNvSpPr>
            <a:spLocks noGrp="1" noRot="1" noChangeAspect="1" noChangeArrowheads="1" noTextEdit="1"/>
          </p:cNvSpPr>
          <p:nvPr>
            <p:ph type="sldImg"/>
          </p:nvPr>
        </p:nvSpPr>
        <p:spPr>
          <a:xfrm>
            <a:off x="798513" y="582613"/>
            <a:ext cx="5411787" cy="3044825"/>
          </a:xfrm>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9298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solidFill>
                  <a:srgbClr val="000000"/>
                </a:solidFill>
              </a:rPr>
              <a:pPr defTabSz="928688">
                <a:defRPr/>
              </a:pPr>
              <a:t>29</a:t>
            </a:fld>
            <a:endParaRPr lang="en-US" smtClean="0">
              <a:solidFill>
                <a:srgbClr val="000000"/>
              </a:solidFill>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3533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solidFill>
                  <a:srgbClr val="000000"/>
                </a:solidFill>
              </a:rPr>
              <a:pPr>
                <a:defRPr/>
              </a:pPr>
              <a:t>30</a:t>
            </a:fld>
            <a:endParaRPr lang="en-US" smtClean="0">
              <a:solidFill>
                <a:srgbClr val="000000"/>
              </a:solidFill>
            </a:endParaRPr>
          </a:p>
        </p:txBody>
      </p:sp>
      <p:sp>
        <p:nvSpPr>
          <p:cNvPr id="215043" name="Rectangle 2"/>
          <p:cNvSpPr>
            <a:spLocks noGrp="1" noRot="1" noChangeAspect="1" noChangeArrowheads="1" noTextEdit="1"/>
          </p:cNvSpPr>
          <p:nvPr>
            <p:ph type="sldImg"/>
          </p:nvPr>
        </p:nvSpPr>
        <p:spPr>
          <a:xfrm>
            <a:off x="723900" y="582613"/>
            <a:ext cx="5410200" cy="3044825"/>
          </a:xfrm>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8667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solidFill>
                  <a:srgbClr val="000000"/>
                </a:solidFill>
              </a:rPr>
              <a:pPr>
                <a:defRPr/>
              </a:pPr>
              <a:t>31</a:t>
            </a:fld>
            <a:endParaRPr lang="en-US" smtClean="0">
              <a:solidFill>
                <a:srgbClr val="000000"/>
              </a:solidFill>
            </a:endParaRPr>
          </a:p>
        </p:txBody>
      </p:sp>
      <p:sp>
        <p:nvSpPr>
          <p:cNvPr id="62467" name="Rectangle 2"/>
          <p:cNvSpPr>
            <a:spLocks noGrp="1" noRot="1" noChangeAspect="1" noChangeArrowheads="1" noTextEdit="1"/>
          </p:cNvSpPr>
          <p:nvPr>
            <p:ph type="sldImg"/>
          </p:nvPr>
        </p:nvSpPr>
        <p:spPr>
          <a:xfrm>
            <a:off x="798513" y="582613"/>
            <a:ext cx="5411787" cy="3044825"/>
          </a:xfrm>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512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723900" y="582613"/>
            <a:ext cx="5410200"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429081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solidFill>
                  <a:srgbClr val="000000"/>
                </a:solidFill>
              </a:rPr>
              <a:pPr defTabSz="928688"/>
              <a:t>33</a:t>
            </a:fld>
            <a:endParaRPr lang="en-US" smtClean="0">
              <a:solidFill>
                <a:srgbClr val="000000"/>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5570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798513" y="582613"/>
            <a:ext cx="5411787" cy="3044825"/>
          </a:xfrm>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254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solidFill>
                  <a:srgbClr val="000000"/>
                </a:solidFill>
              </a:rPr>
              <a:pPr>
                <a:defRPr/>
              </a:pPr>
              <a:t>35</a:t>
            </a:fld>
            <a:endParaRPr lang="en-US" smtClean="0">
              <a:solidFill>
                <a:srgbClr val="000000"/>
              </a:solidFill>
            </a:endParaRPr>
          </a:p>
        </p:txBody>
      </p:sp>
      <p:sp>
        <p:nvSpPr>
          <p:cNvPr id="232451" name="Rectangle 2"/>
          <p:cNvSpPr>
            <a:spLocks noGrp="1" noRot="1" noChangeAspect="1" noChangeArrowheads="1" noTextEdit="1"/>
          </p:cNvSpPr>
          <p:nvPr>
            <p:ph type="sldImg"/>
          </p:nvPr>
        </p:nvSpPr>
        <p:spPr>
          <a:xfrm>
            <a:off x="798513" y="582613"/>
            <a:ext cx="5411787" cy="3044825"/>
          </a:xfrm>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96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4" tIns="46487" rIns="45874" bIns="46487" anchor="b">
            <a:spAutoFit/>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111E3FE3-76EB-4FEA-806C-5E3C1F1A32FD}" type="slidenum">
              <a:rPr lang="en-US" sz="1000">
                <a:solidFill>
                  <a:srgbClr val="000000"/>
                </a:solidFill>
              </a:rPr>
              <a:pPr algn="ctr" fontAlgn="base">
                <a:spcBef>
                  <a:spcPct val="0"/>
                </a:spcBef>
                <a:spcAft>
                  <a:spcPct val="0"/>
                </a:spcAft>
              </a:pPr>
              <a:t>36</a:t>
            </a:fld>
            <a:endParaRPr lang="en-US" sz="1000">
              <a:solidFill>
                <a:srgbClr val="000000"/>
              </a:solidFill>
            </a:endParaRPr>
          </a:p>
        </p:txBody>
      </p:sp>
      <p:sp>
        <p:nvSpPr>
          <p:cNvPr id="21507" name="Rectangle 2"/>
          <p:cNvSpPr>
            <a:spLocks noGrp="1" noRot="1" noChangeAspect="1" noChangeArrowheads="1" noTextEdit="1"/>
          </p:cNvSpPr>
          <p:nvPr>
            <p:ph type="sldImg"/>
          </p:nvPr>
        </p:nvSpPr>
        <p:spPr>
          <a:xfrm>
            <a:off x="798513" y="582613"/>
            <a:ext cx="5411787" cy="3044825"/>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smtClean="0">
              <a:latin typeface="Arial" panose="020B0604020202020204" pitchFamily="34" charset="0"/>
            </a:endParaRPr>
          </a:p>
        </p:txBody>
      </p:sp>
    </p:spTree>
    <p:extLst>
      <p:ext uri="{BB962C8B-B14F-4D97-AF65-F5344CB8AC3E}">
        <p14:creationId xmlns:p14="http://schemas.microsoft.com/office/powerpoint/2010/main" val="3778441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solidFill>
                  <a:srgbClr val="000000"/>
                </a:solidFill>
              </a:rPr>
              <a:pPr>
                <a:defRPr/>
              </a:pPr>
              <a:t>37</a:t>
            </a:fld>
            <a:endParaRPr lang="en-US" smtClean="0">
              <a:solidFill>
                <a:srgbClr val="000000"/>
              </a:solidFill>
            </a:endParaRPr>
          </a:p>
        </p:txBody>
      </p:sp>
      <p:sp>
        <p:nvSpPr>
          <p:cNvPr id="251907" name="Rectangle 2"/>
          <p:cNvSpPr>
            <a:spLocks noGrp="1" noRot="1" noChangeAspect="1" noChangeArrowheads="1" noTextEdit="1"/>
          </p:cNvSpPr>
          <p:nvPr>
            <p:ph type="sldImg"/>
          </p:nvPr>
        </p:nvSpPr>
        <p:spPr>
          <a:xfrm>
            <a:off x="798513" y="582613"/>
            <a:ext cx="5411787" cy="3044825"/>
          </a:xfrm>
          <a:ln/>
        </p:spPr>
      </p:sp>
      <p:sp>
        <p:nvSpPr>
          <p:cNvPr id="2519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6831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970343" y="8829677"/>
            <a:ext cx="3038473" cy="465140"/>
          </a:xfrm>
          <a:prstGeom prst="rect">
            <a:avLst/>
          </a:prstGeom>
          <a:noFill/>
        </p:spPr>
        <p:txBody>
          <a:bodyPr lIns="89667" tIns="44836" rIns="89667" bIns="44836"/>
          <a:lstStyle/>
          <a:p>
            <a:fld id="{A3D26478-178B-4943-BBE1-FEC03D3E9047}" type="slidenum">
              <a:rPr lang="en-US" smtClean="0">
                <a:latin typeface="Arial" pitchFamily="34" charset="0"/>
              </a:rPr>
              <a:pPr/>
              <a:t>3</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406400" y="696913"/>
            <a:ext cx="6197600" cy="3486150"/>
          </a:xfrm>
          <a:prstGeom prst="rect">
            <a:avLst/>
          </a:prstGeom>
          <a:ln/>
        </p:spPr>
      </p:sp>
      <p:sp>
        <p:nvSpPr>
          <p:cNvPr id="44036" name="Rectangle 3"/>
          <p:cNvSpPr>
            <a:spLocks noGrp="1" noChangeArrowheads="1"/>
          </p:cNvSpPr>
          <p:nvPr>
            <p:ph type="body" idx="1"/>
          </p:nvPr>
        </p:nvSpPr>
        <p:spPr>
          <a:xfrm>
            <a:off x="311153" y="4416430"/>
            <a:ext cx="6388101" cy="4183060"/>
          </a:xfrm>
          <a:prstGeom prst="rect">
            <a:avLst/>
          </a:prstGeom>
          <a:noFill/>
          <a:ln/>
        </p:spPr>
        <p:txBody>
          <a:bodyPr lIns="95835" tIns="47919" rIns="95835" bIns="47919"/>
          <a:lstStyle/>
          <a:p>
            <a:pPr lvl="1"/>
            <a:endParaRPr lang="en-US" b="1" dirty="0" smtClean="0">
              <a:latin typeface="Arial" pitchFamily="34" charset="0"/>
            </a:endParaRPr>
          </a:p>
        </p:txBody>
      </p:sp>
    </p:spTree>
    <p:extLst>
      <p:ext uri="{BB962C8B-B14F-4D97-AF65-F5344CB8AC3E}">
        <p14:creationId xmlns:p14="http://schemas.microsoft.com/office/powerpoint/2010/main" val="2607185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723900" y="582613"/>
            <a:ext cx="5410200"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92888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723900" y="582613"/>
            <a:ext cx="5410200"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502190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solidFill>
                  <a:srgbClr val="000000"/>
                </a:solidFill>
              </a:rPr>
              <a:pPr>
                <a:defRPr/>
              </a:pPr>
              <a:t>40</a:t>
            </a:fld>
            <a:endParaRPr lang="en-US" smtClean="0">
              <a:solidFill>
                <a:srgbClr val="000000"/>
              </a:solidFill>
            </a:endParaRPr>
          </a:p>
        </p:txBody>
      </p:sp>
      <p:sp>
        <p:nvSpPr>
          <p:cNvPr id="222211" name="Rectangle 2"/>
          <p:cNvSpPr>
            <a:spLocks noGrp="1" noRot="1" noChangeAspect="1" noChangeArrowheads="1" noTextEdit="1"/>
          </p:cNvSpPr>
          <p:nvPr>
            <p:ph type="sldImg"/>
          </p:nvPr>
        </p:nvSpPr>
        <p:spPr>
          <a:xfrm>
            <a:off x="798513" y="582613"/>
            <a:ext cx="5411787" cy="3044825"/>
          </a:xfrm>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3732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41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xfrm>
            <a:off x="798513" y="582613"/>
            <a:ext cx="5411787" cy="3044825"/>
          </a:xfrm>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31422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98513" y="582613"/>
            <a:ext cx="5411787" cy="3044825"/>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748862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42422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45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xfrm>
            <a:off x="798513" y="582613"/>
            <a:ext cx="5411787" cy="3044825"/>
          </a:xfrm>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330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58029" y="9661531"/>
            <a:ext cx="684702" cy="264997"/>
          </a:xfrm>
        </p:spPr>
        <p:txBody>
          <a:bodyPr/>
          <a:lstStyle/>
          <a:p>
            <a:pPr>
              <a:defRPr/>
            </a:pPr>
            <a:fld id="{3A6B90E8-B186-4EE7-9831-1401031F6C6C}" type="slidenum">
              <a:rPr lang="en-US" smtClean="0">
                <a:solidFill>
                  <a:srgbClr val="000000"/>
                </a:solidFill>
              </a:rPr>
              <a:pPr>
                <a:defRPr/>
              </a:pPr>
              <a:t>46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xfrm>
            <a:off x="798513" y="582613"/>
            <a:ext cx="5411787" cy="3044825"/>
          </a:xfrm>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3599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47</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xfrm>
            <a:off x="798513" y="582613"/>
            <a:ext cx="5411787" cy="3044825"/>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365708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solidFill>
                  <a:srgbClr val="000000"/>
                </a:solidFill>
              </a:rPr>
              <a:pPr>
                <a:defRPr/>
              </a:pPr>
              <a:t>48</a:t>
            </a:fld>
            <a:endParaRPr lang="en-US" smtClean="0">
              <a:solidFill>
                <a:srgbClr val="000000"/>
              </a:solidFill>
            </a:endParaRPr>
          </a:p>
        </p:txBody>
      </p:sp>
      <p:sp>
        <p:nvSpPr>
          <p:cNvPr id="292867" name="Rectangle 2"/>
          <p:cNvSpPr>
            <a:spLocks noGrp="1" noRot="1" noChangeAspect="1" noChangeArrowheads="1" noTextEdit="1"/>
          </p:cNvSpPr>
          <p:nvPr>
            <p:ph type="sldImg"/>
          </p:nvPr>
        </p:nvSpPr>
        <p:spPr>
          <a:xfrm>
            <a:off x="798513" y="582613"/>
            <a:ext cx="5411787" cy="3044825"/>
          </a:xfrm>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379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5</a:t>
            </a:fld>
            <a:endParaRPr lang="en-US" dirty="0"/>
          </a:p>
        </p:txBody>
      </p:sp>
    </p:spTree>
    <p:extLst>
      <p:ext uri="{BB962C8B-B14F-4D97-AF65-F5344CB8AC3E}">
        <p14:creationId xmlns:p14="http://schemas.microsoft.com/office/powerpoint/2010/main" val="1184349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49</a:t>
            </a:fld>
            <a:endParaRPr lang="en-US" noProof="0" dirty="0"/>
          </a:p>
        </p:txBody>
      </p:sp>
    </p:spTree>
    <p:extLst>
      <p:ext uri="{BB962C8B-B14F-4D97-AF65-F5344CB8AC3E}">
        <p14:creationId xmlns:p14="http://schemas.microsoft.com/office/powerpoint/2010/main" val="3615769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970341" y="8829679"/>
            <a:ext cx="3038474" cy="465139"/>
          </a:xfrm>
          <a:prstGeom prst="rect">
            <a:avLst/>
          </a:prstGeom>
          <a:noFill/>
        </p:spPr>
        <p:txBody>
          <a:bodyPr lIns="89673" tIns="44839" rIns="89673" bIns="44839"/>
          <a:lstStyle/>
          <a:p>
            <a:fld id="{A3D26478-178B-4943-BBE1-FEC03D3E9047}" type="slidenum">
              <a:rPr lang="en-US" smtClean="0">
                <a:latin typeface="Arial" pitchFamily="34" charset="0"/>
              </a:rPr>
              <a:pPr/>
              <a:t>50</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406400" y="695325"/>
            <a:ext cx="6197600" cy="3486150"/>
          </a:xfrm>
          <a:prstGeom prst="rect">
            <a:avLst/>
          </a:prstGeom>
          <a:ln/>
        </p:spPr>
      </p:sp>
      <p:sp>
        <p:nvSpPr>
          <p:cNvPr id="44036" name="Rectangle 3"/>
          <p:cNvSpPr>
            <a:spLocks noGrp="1" noChangeArrowheads="1"/>
          </p:cNvSpPr>
          <p:nvPr>
            <p:ph type="body" idx="1"/>
          </p:nvPr>
        </p:nvSpPr>
        <p:spPr>
          <a:xfrm>
            <a:off x="311150" y="4416428"/>
            <a:ext cx="6388102" cy="4183061"/>
          </a:xfrm>
          <a:prstGeom prst="rect">
            <a:avLst/>
          </a:prstGeom>
          <a:noFill/>
          <a:ln/>
        </p:spPr>
        <p:txBody>
          <a:bodyPr lIns="95841" tIns="47922" rIns="95841" bIns="47922"/>
          <a:lstStyle/>
          <a:p>
            <a:pPr lvl="1"/>
            <a:endParaRPr lang="en-US" b="1" dirty="0" smtClean="0">
              <a:latin typeface="Arial" pitchFamily="34" charset="0"/>
            </a:endParaRPr>
          </a:p>
        </p:txBody>
      </p:sp>
    </p:spTree>
    <p:extLst>
      <p:ext uri="{BB962C8B-B14F-4D97-AF65-F5344CB8AC3E}">
        <p14:creationId xmlns:p14="http://schemas.microsoft.com/office/powerpoint/2010/main" val="3541727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4813" y="695325"/>
            <a:ext cx="6200775" cy="3487738"/>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E5E2B82B-5211-4850-822F-17708F05DF28}" type="slidenum">
              <a:rPr lang="de-DE" smtClean="0">
                <a:solidFill>
                  <a:prstClr val="black"/>
                </a:solidFill>
              </a:rPr>
              <a:pPr/>
              <a:t>51</a:t>
            </a:fld>
            <a:endParaRPr lang="de-DE">
              <a:solidFill>
                <a:prstClr val="black"/>
              </a:solidFill>
            </a:endParaRPr>
          </a:p>
        </p:txBody>
      </p:sp>
    </p:spTree>
    <p:extLst>
      <p:ext uri="{BB962C8B-B14F-4D97-AF65-F5344CB8AC3E}">
        <p14:creationId xmlns:p14="http://schemas.microsoft.com/office/powerpoint/2010/main" val="2759028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53</a:t>
            </a:fld>
            <a:endParaRPr lang="en-US" dirty="0"/>
          </a:p>
        </p:txBody>
      </p:sp>
    </p:spTree>
    <p:extLst>
      <p:ext uri="{BB962C8B-B14F-4D97-AF65-F5344CB8AC3E}">
        <p14:creationId xmlns:p14="http://schemas.microsoft.com/office/powerpoint/2010/main" val="1175206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54</a:t>
            </a:fld>
            <a:endParaRPr lang="en-US" dirty="0"/>
          </a:p>
        </p:txBody>
      </p:sp>
    </p:spTree>
    <p:extLst>
      <p:ext uri="{BB962C8B-B14F-4D97-AF65-F5344CB8AC3E}">
        <p14:creationId xmlns:p14="http://schemas.microsoft.com/office/powerpoint/2010/main" val="3403408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55</a:t>
            </a:fld>
            <a:endParaRPr lang="en-US" noProof="0" dirty="0"/>
          </a:p>
        </p:txBody>
      </p:sp>
    </p:spTree>
    <p:extLst>
      <p:ext uri="{BB962C8B-B14F-4D97-AF65-F5344CB8AC3E}">
        <p14:creationId xmlns:p14="http://schemas.microsoft.com/office/powerpoint/2010/main" val="2415781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56</a:t>
            </a:fld>
            <a:endParaRPr lang="en-US" noProof="0" dirty="0"/>
          </a:p>
        </p:txBody>
      </p:sp>
    </p:spTree>
    <p:extLst>
      <p:ext uri="{BB962C8B-B14F-4D97-AF65-F5344CB8AC3E}">
        <p14:creationId xmlns:p14="http://schemas.microsoft.com/office/powerpoint/2010/main" val="3374488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4294967295"/>
          </p:nvPr>
        </p:nvSpPr>
        <p:spPr bwMode="auto">
          <a:xfrm>
            <a:off x="3969748" y="0"/>
            <a:ext cx="3039061" cy="464184"/>
          </a:xfrm>
          <a:prstGeom prst="rect">
            <a:avLst/>
          </a:prstGeom>
          <a:noFill/>
          <a:ln>
            <a:miter lim="800000"/>
            <a:headEnd/>
            <a:tailEnd/>
          </a:ln>
        </p:spPr>
        <p:txBody>
          <a:bodyPr lIns="96575" tIns="48287" rIns="96575" bIns="48287"/>
          <a:lstStyle/>
          <a:p>
            <a:fld id="{E9CC0D1C-8749-4176-ACBF-7E9544391D22}" type="datetime1">
              <a:rPr lang="en-GB"/>
              <a:pPr/>
              <a:t>07/01/2015</a:t>
            </a:fld>
            <a:endParaRPr lang="de-DE"/>
          </a:p>
        </p:txBody>
      </p:sp>
      <p:sp>
        <p:nvSpPr>
          <p:cNvPr id="52227" name="Rectangle 6"/>
          <p:cNvSpPr>
            <a:spLocks noGrp="1" noChangeArrowheads="1"/>
          </p:cNvSpPr>
          <p:nvPr>
            <p:ph type="ftr" sz="quarter" idx="4294967295"/>
          </p:nvPr>
        </p:nvSpPr>
        <p:spPr bwMode="auto">
          <a:xfrm>
            <a:off x="1" y="8830628"/>
            <a:ext cx="3039062" cy="464184"/>
          </a:xfrm>
          <a:prstGeom prst="rect">
            <a:avLst/>
          </a:prstGeom>
          <a:noFill/>
          <a:ln>
            <a:miter lim="800000"/>
            <a:headEnd/>
            <a:tailEnd/>
          </a:ln>
        </p:spPr>
        <p:txBody>
          <a:bodyPr lIns="96575" tIns="48287" rIns="96575" bIns="48287"/>
          <a:lstStyle/>
          <a:p>
            <a:r>
              <a:rPr lang="de-DE"/>
              <a:t>Munich Re</a:t>
            </a:r>
          </a:p>
        </p:txBody>
      </p:sp>
      <p:sp>
        <p:nvSpPr>
          <p:cNvPr id="52228" name="Rectangle 7"/>
          <p:cNvSpPr>
            <a:spLocks noGrp="1" noChangeArrowheads="1"/>
          </p:cNvSpPr>
          <p:nvPr>
            <p:ph type="sldNum" sz="quarter" idx="4294967295"/>
          </p:nvPr>
        </p:nvSpPr>
        <p:spPr bwMode="auto">
          <a:xfrm>
            <a:off x="3969748" y="8830628"/>
            <a:ext cx="3039061" cy="464184"/>
          </a:xfrm>
          <a:prstGeom prst="rect">
            <a:avLst/>
          </a:prstGeom>
          <a:noFill/>
          <a:ln>
            <a:miter lim="800000"/>
            <a:headEnd/>
            <a:tailEnd/>
          </a:ln>
        </p:spPr>
        <p:txBody>
          <a:bodyPr lIns="96575" tIns="48287" rIns="96575" bIns="48287"/>
          <a:lstStyle/>
          <a:p>
            <a:fld id="{99C6983B-2991-4731-9CAC-244EF687C221}" type="slidenum">
              <a:rPr lang="de-DE"/>
              <a:pPr/>
              <a:t>57</a:t>
            </a:fld>
            <a:endParaRPr lang="de-DE"/>
          </a:p>
        </p:txBody>
      </p:sp>
      <p:sp>
        <p:nvSpPr>
          <p:cNvPr id="52229" name="Rectangle 2"/>
          <p:cNvSpPr>
            <a:spLocks noGrp="1" noRot="1" noChangeAspect="1" noChangeArrowheads="1" noTextEdit="1"/>
          </p:cNvSpPr>
          <p:nvPr>
            <p:ph type="sldImg"/>
          </p:nvPr>
        </p:nvSpPr>
        <p:spPr bwMode="auto">
          <a:xfrm>
            <a:off x="406400" y="696913"/>
            <a:ext cx="6197600" cy="3487737"/>
          </a:xfrm>
          <a:prstGeom prst="rect">
            <a:avLst/>
          </a:prstGeom>
          <a:noFill/>
          <a:ln>
            <a:miter lim="800000"/>
            <a:headEnd/>
            <a:tailEnd/>
          </a:ln>
        </p:spPr>
      </p:sp>
      <p:sp>
        <p:nvSpPr>
          <p:cNvPr id="52230" name="Rectangle 3"/>
          <p:cNvSpPr>
            <a:spLocks noGrp="1" noChangeArrowheads="1"/>
          </p:cNvSpPr>
          <p:nvPr>
            <p:ph type="body" idx="1"/>
          </p:nvPr>
        </p:nvSpPr>
        <p:spPr bwMode="auto">
          <a:xfrm>
            <a:off x="702795" y="4417700"/>
            <a:ext cx="5604814" cy="4180837"/>
          </a:xfrm>
          <a:prstGeom prst="rect">
            <a:avLst/>
          </a:prstGeom>
          <a:noFill/>
          <a:ln>
            <a:miter lim="800000"/>
            <a:headEnd/>
            <a:tailEnd/>
          </a:ln>
        </p:spPr>
        <p:txBody>
          <a:bodyPr lIns="96575" tIns="48287" rIns="96575" bIns="48287"/>
          <a:lstStyle/>
          <a:p>
            <a:endParaRPr lang="en-US" smtClean="0"/>
          </a:p>
        </p:txBody>
      </p:sp>
    </p:spTree>
    <p:extLst>
      <p:ext uri="{BB962C8B-B14F-4D97-AF65-F5344CB8AC3E}">
        <p14:creationId xmlns:p14="http://schemas.microsoft.com/office/powerpoint/2010/main" val="1336886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409575" y="698500"/>
            <a:ext cx="6191250" cy="3482975"/>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03595" y="4416111"/>
            <a:ext cx="5198436" cy="4179247"/>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182882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59</a:t>
            </a:fld>
            <a:endParaRPr lang="en-US" noProof="0" dirty="0"/>
          </a:p>
        </p:txBody>
      </p:sp>
    </p:spTree>
    <p:extLst>
      <p:ext uri="{BB962C8B-B14F-4D97-AF65-F5344CB8AC3E}">
        <p14:creationId xmlns:p14="http://schemas.microsoft.com/office/powerpoint/2010/main" val="388943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4813" y="695325"/>
            <a:ext cx="6200775" cy="3487738"/>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E5E2B82B-5211-4850-822F-17708F05DF28}"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150028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60</a:t>
            </a:fld>
            <a:endParaRPr lang="en-US" noProof="0" dirty="0"/>
          </a:p>
        </p:txBody>
      </p:sp>
    </p:spTree>
    <p:extLst>
      <p:ext uri="{BB962C8B-B14F-4D97-AF65-F5344CB8AC3E}">
        <p14:creationId xmlns:p14="http://schemas.microsoft.com/office/powerpoint/2010/main" val="322510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61</a:t>
            </a:fld>
            <a:endParaRPr lang="en-US" noProof="0" dirty="0"/>
          </a:p>
        </p:txBody>
      </p:sp>
    </p:spTree>
    <p:extLst>
      <p:ext uri="{BB962C8B-B14F-4D97-AF65-F5344CB8AC3E}">
        <p14:creationId xmlns:p14="http://schemas.microsoft.com/office/powerpoint/2010/main" val="1522434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62</a:t>
            </a:fld>
            <a:endParaRPr lang="en-US" dirty="0"/>
          </a:p>
        </p:txBody>
      </p:sp>
    </p:spTree>
    <p:extLst>
      <p:ext uri="{BB962C8B-B14F-4D97-AF65-F5344CB8AC3E}">
        <p14:creationId xmlns:p14="http://schemas.microsoft.com/office/powerpoint/2010/main" val="346639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63</a:t>
            </a:fld>
            <a:endParaRPr lang="en-US" dirty="0"/>
          </a:p>
        </p:txBody>
      </p:sp>
    </p:spTree>
    <p:extLst>
      <p:ext uri="{BB962C8B-B14F-4D97-AF65-F5344CB8AC3E}">
        <p14:creationId xmlns:p14="http://schemas.microsoft.com/office/powerpoint/2010/main" val="1755164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64</a:t>
            </a:fld>
            <a:endParaRPr lang="en-US" noProof="0" dirty="0"/>
          </a:p>
        </p:txBody>
      </p:sp>
    </p:spTree>
    <p:extLst>
      <p:ext uri="{BB962C8B-B14F-4D97-AF65-F5344CB8AC3E}">
        <p14:creationId xmlns:p14="http://schemas.microsoft.com/office/powerpoint/2010/main" val="2760013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65</a:t>
            </a:fld>
            <a:endParaRPr lang="en-US" dirty="0"/>
          </a:p>
        </p:txBody>
      </p:sp>
    </p:spTree>
    <p:extLst>
      <p:ext uri="{BB962C8B-B14F-4D97-AF65-F5344CB8AC3E}">
        <p14:creationId xmlns:p14="http://schemas.microsoft.com/office/powerpoint/2010/main" val="4069890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66</a:t>
            </a:fld>
            <a:endParaRPr lang="en-US" noProof="0" dirty="0"/>
          </a:p>
        </p:txBody>
      </p:sp>
    </p:spTree>
    <p:extLst>
      <p:ext uri="{BB962C8B-B14F-4D97-AF65-F5344CB8AC3E}">
        <p14:creationId xmlns:p14="http://schemas.microsoft.com/office/powerpoint/2010/main" val="3877055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4813" y="695325"/>
            <a:ext cx="62007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70</a:t>
            </a:fld>
            <a:endParaRPr lang="en-US" noProof="0" dirty="0"/>
          </a:p>
        </p:txBody>
      </p:sp>
    </p:spTree>
    <p:extLst>
      <p:ext uri="{BB962C8B-B14F-4D97-AF65-F5344CB8AC3E}">
        <p14:creationId xmlns:p14="http://schemas.microsoft.com/office/powerpoint/2010/main" val="447207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71</a:t>
            </a:fld>
            <a:endParaRPr lang="en-US" dirty="0"/>
          </a:p>
        </p:txBody>
      </p:sp>
    </p:spTree>
    <p:extLst>
      <p:ext uri="{BB962C8B-B14F-4D97-AF65-F5344CB8AC3E}">
        <p14:creationId xmlns:p14="http://schemas.microsoft.com/office/powerpoint/2010/main" val="19460086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72</a:t>
            </a:fld>
            <a:endParaRPr lang="en-US" dirty="0"/>
          </a:p>
        </p:txBody>
      </p:sp>
    </p:spTree>
    <p:extLst>
      <p:ext uri="{BB962C8B-B14F-4D97-AF65-F5344CB8AC3E}">
        <p14:creationId xmlns:p14="http://schemas.microsoft.com/office/powerpoint/2010/main" val="62680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7</a:t>
            </a:fld>
            <a:endParaRPr lang="en-US" dirty="0"/>
          </a:p>
        </p:txBody>
      </p:sp>
    </p:spTree>
    <p:extLst>
      <p:ext uri="{BB962C8B-B14F-4D97-AF65-F5344CB8AC3E}">
        <p14:creationId xmlns:p14="http://schemas.microsoft.com/office/powerpoint/2010/main" val="6313121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73</a:t>
            </a:fld>
            <a:endParaRPr lang="en-US" dirty="0"/>
          </a:p>
        </p:txBody>
      </p:sp>
    </p:spTree>
    <p:extLst>
      <p:ext uri="{BB962C8B-B14F-4D97-AF65-F5344CB8AC3E}">
        <p14:creationId xmlns:p14="http://schemas.microsoft.com/office/powerpoint/2010/main" val="270333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5325"/>
            <a:ext cx="6197600"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74</a:t>
            </a:fld>
            <a:endParaRPr lang="en-US" noProof="0" dirty="0"/>
          </a:p>
        </p:txBody>
      </p:sp>
    </p:spTree>
    <p:extLst>
      <p:ext uri="{BB962C8B-B14F-4D97-AF65-F5344CB8AC3E}">
        <p14:creationId xmlns:p14="http://schemas.microsoft.com/office/powerpoint/2010/main" val="64945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5325"/>
            <a:ext cx="6197600"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8</a:t>
            </a:fld>
            <a:endParaRPr lang="en-US" noProof="0" dirty="0"/>
          </a:p>
        </p:txBody>
      </p:sp>
    </p:spTree>
    <p:extLst>
      <p:ext uri="{BB962C8B-B14F-4D97-AF65-F5344CB8AC3E}">
        <p14:creationId xmlns:p14="http://schemas.microsoft.com/office/powerpoint/2010/main" val="324060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a:t>
            </a:fld>
            <a:endParaRPr lang="en-US" noProof="0" dirty="0"/>
          </a:p>
        </p:txBody>
      </p:sp>
    </p:spTree>
    <p:extLst>
      <p:ext uri="{BB962C8B-B14F-4D97-AF65-F5344CB8AC3E}">
        <p14:creationId xmlns:p14="http://schemas.microsoft.com/office/powerpoint/2010/main" val="406623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a:t>
            </a:fld>
            <a:endParaRPr lang="en-US" noProof="0" dirty="0"/>
          </a:p>
        </p:txBody>
      </p:sp>
    </p:spTree>
    <p:extLst>
      <p:ext uri="{BB962C8B-B14F-4D97-AF65-F5344CB8AC3E}">
        <p14:creationId xmlns:p14="http://schemas.microsoft.com/office/powerpoint/2010/main" val="2112284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3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3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4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4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4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ags" Target="../tags/tag4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4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5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5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tags" Target="../tags/tag5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69987" indent="-269987">
              <a:buFont typeface="+mj-lt"/>
              <a:buAutoNum type="arabicPeriod"/>
              <a:defRPr/>
            </a:lvl1pPr>
            <a:lvl5pPr>
              <a:defRPr/>
            </a:lvl5pPr>
            <a:lvl6pPr>
              <a:defRPr baseline="0"/>
            </a:lvl6pPr>
            <a:lvl7pPr>
              <a:defRPr baseline="0"/>
            </a:lvl7pPr>
            <a:lvl8pPr>
              <a:defRPr baseline="0"/>
            </a:lvl8pPr>
            <a:lvl9pPr>
              <a:defRPr baseline="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endParaRPr lang="en-GB" noProof="0" dirty="0"/>
          </a:p>
        </p:txBody>
      </p:sp>
      <p:sp>
        <p:nvSpPr>
          <p:cNvPr id="4" name="Title 3"/>
          <p:cNvSpPr>
            <a:spLocks noGrp="1"/>
          </p:cNvSpPr>
          <p:nvPr>
            <p:ph type="title"/>
          </p:nvPr>
        </p:nvSpPr>
        <p:spPr/>
        <p:txBody>
          <a:bodyPr/>
          <a:lstStyle/>
          <a:p>
            <a:r>
              <a:rPr lang="en-GB" noProof="0" dirty="0" smtClean="0"/>
              <a:t>Click to edit Master title style</a:t>
            </a:r>
            <a:endParaRPr lang="en-GB" noProof="0" dirty="0"/>
          </a:p>
        </p:txBody>
      </p:sp>
      <p:sp>
        <p:nvSpPr>
          <p:cNvPr id="6" name="Slide Number Placeholder 5"/>
          <p:cNvSpPr>
            <a:spLocks noGrp="1"/>
          </p:cNvSpPr>
          <p:nvPr>
            <p:ph type="sldNum" sz="quarter" idx="11"/>
          </p:nvPr>
        </p:nvSpPr>
        <p:spPr/>
        <p:txBody>
          <a:bodyPr/>
          <a:lstStyle/>
          <a:p>
            <a:fld id="{D94909C6-CC71-4962-A18E-AF0515723D95}" type="slidenum">
              <a:rPr lang="en-GB" noProof="0" smtClean="0"/>
              <a:pPr/>
              <a:t>‹#›</a:t>
            </a:fld>
            <a:endParaRPr lang="en-GB" noProof="0" dirty="0"/>
          </a:p>
        </p:txBody>
      </p:sp>
    </p:spTree>
    <p:custDataLst>
      <p:tags r:id="rId1"/>
    </p:custData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endParaRPr lang="en-GB" noProof="0" dirty="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Tree>
    <p:custDataLst>
      <p:tags r:id="rId1"/>
    </p:custData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paration slide with picture selection">
    <p:spTree>
      <p:nvGrpSpPr>
        <p:cNvPr id="1" name=""/>
        <p:cNvGrpSpPr/>
        <p:nvPr/>
      </p:nvGrpSpPr>
      <p:grpSpPr>
        <a:xfrm>
          <a:off x="0" y="0"/>
          <a:ext cx="0" cy="0"/>
          <a:chOff x="0" y="0"/>
          <a:chExt cx="0" cy="0"/>
        </a:xfrm>
      </p:grpSpPr>
      <p:sp>
        <p:nvSpPr>
          <p:cNvPr id="4" name="Rectangle 3"/>
          <p:cNvSpPr/>
          <p:nvPr userDrawn="1"/>
        </p:nvSpPr>
        <p:spPr>
          <a:xfrm>
            <a:off x="0" y="0"/>
            <a:ext cx="9144000" cy="2869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 name="Title 1"/>
          <p:cNvSpPr>
            <a:spLocks noGrp="1"/>
          </p:cNvSpPr>
          <p:nvPr>
            <p:ph type="title"/>
          </p:nvPr>
        </p:nvSpPr>
        <p:spPr>
          <a:xfrm>
            <a:off x="324000" y="1080000"/>
            <a:ext cx="6984000" cy="1188000"/>
          </a:xfrm>
        </p:spPr>
        <p:txBody>
          <a:bodyPr/>
          <a:lstStyle>
            <a:lvl1pPr>
              <a:defRPr sz="2400" cap="none" baseline="0"/>
            </a:lvl1pPr>
          </a:lstStyle>
          <a:p>
            <a:r>
              <a:rPr lang="en-GB" noProof="0" dirty="0" smtClean="0"/>
              <a:t>Click to edit Master title style</a:t>
            </a:r>
            <a:endParaRPr lang="en-GB" noProof="0" dirty="0"/>
          </a:p>
        </p:txBody>
      </p:sp>
      <p:sp>
        <p:nvSpPr>
          <p:cNvPr id="5" name="Picture Placeholder 4"/>
          <p:cNvSpPr>
            <a:spLocks noGrp="1"/>
          </p:cNvSpPr>
          <p:nvPr>
            <p:ph type="pic" sz="quarter" idx="10"/>
          </p:nvPr>
        </p:nvSpPr>
        <p:spPr>
          <a:xfrm>
            <a:off x="0" y="2419200"/>
            <a:ext cx="9144000" cy="2724300"/>
          </a:xfrm>
        </p:spPr>
        <p:txBody>
          <a:bodyPr/>
          <a:lstStyle>
            <a:lvl1pPr>
              <a:buFontTx/>
              <a:buNone/>
              <a:defRPr sz="1600"/>
            </a:lvl1pPr>
          </a:lstStyle>
          <a:p>
            <a:r>
              <a:rPr lang="en-GB" noProof="0" smtClean="0"/>
              <a:t>Click icon to add picture</a:t>
            </a:r>
            <a:endParaRPr lang="en-GB" noProof="0"/>
          </a:p>
        </p:txBody>
      </p:sp>
      <p:sp>
        <p:nvSpPr>
          <p:cNvPr id="6" name="Rectangle 5"/>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a:solidFill>
                <a:srgbClr val="000000"/>
              </a:solidFill>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a:p>
        </p:txBody>
      </p:sp>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bg1"/>
        </a:solidFill>
        <a:effectLst/>
      </p:bgPr>
    </p:bg>
    <p:spTree>
      <p:nvGrpSpPr>
        <p:cNvPr id="1" name=""/>
        <p:cNvGrpSpPr/>
        <p:nvPr/>
      </p:nvGrpSpPr>
      <p:grpSpPr>
        <a:xfrm>
          <a:off x="0" y="0"/>
          <a:ext cx="0" cy="0"/>
          <a:chOff x="0" y="0"/>
          <a:chExt cx="0" cy="0"/>
        </a:xfrm>
      </p:grpSpPr>
      <p:pic>
        <p:nvPicPr>
          <p:cNvPr id="7" name="Picture 6" descr="bigstock-Drought-Damaged-Cornfield-36135394.jpg"/>
          <p:cNvPicPr>
            <a:picLocks noChangeAspect="1"/>
          </p:cNvPicPr>
          <p:nvPr userDrawn="1"/>
        </p:nvPicPr>
        <p:blipFill>
          <a:blip r:embed="rId4" cstate="screen"/>
          <a:stretch>
            <a:fillRect/>
          </a:stretch>
        </p:blipFill>
        <p:spPr>
          <a:xfrm>
            <a:off x="0" y="0"/>
            <a:ext cx="9144000" cy="3013148"/>
          </a:xfrm>
          <a:prstGeom prst="rect">
            <a:avLst/>
          </a:prstGeom>
        </p:spPr>
      </p:pic>
      <p:sp>
        <p:nvSpPr>
          <p:cNvPr id="2" name="Title 1"/>
          <p:cNvSpPr>
            <a:spLocks noGrp="1"/>
          </p:cNvSpPr>
          <p:nvPr>
            <p:ph type="ctrTitle"/>
          </p:nvPr>
        </p:nvSpPr>
        <p:spPr>
          <a:xfrm>
            <a:off x="306000" y="3051000"/>
            <a:ext cx="6318000" cy="648000"/>
          </a:xfrm>
        </p:spPr>
        <p:txBody>
          <a:bodyPr anchor="b" anchorCtr="0"/>
          <a:lstStyle>
            <a:lvl1pPr algn="l">
              <a:defRPr sz="2600" cap="none" baseline="0">
                <a:solidFill>
                  <a:schemeClr val="tx2"/>
                </a:solidFill>
              </a:defRPr>
            </a:lvl1pPr>
          </a:lstStyle>
          <a:p>
            <a:r>
              <a:rPr lang="en-US" noProof="0" smtClean="0"/>
              <a:t>Click to edit Master title style</a:t>
            </a:r>
            <a:endParaRPr lang="en-GB" noProof="0" dirty="0"/>
          </a:p>
        </p:txBody>
      </p:sp>
      <p:sp>
        <p:nvSpPr>
          <p:cNvPr id="12" name="Subtitle 2"/>
          <p:cNvSpPr>
            <a:spLocks noGrp="1"/>
          </p:cNvSpPr>
          <p:nvPr>
            <p:ph type="subTitle" idx="1" hasCustomPrompt="1"/>
          </p:nvPr>
        </p:nvSpPr>
        <p:spPr>
          <a:xfrm>
            <a:off x="306000" y="4033805"/>
            <a:ext cx="6318000" cy="862367"/>
          </a:xfrm>
        </p:spPr>
        <p:txBody>
          <a:bodyPr anchor="b">
            <a:normAutofit/>
          </a:bodyPr>
          <a:lstStyle>
            <a:lvl1pPr marL="0" marR="0" indent="0" algn="l" defTabSz="914355" rtl="0" eaLnBrk="1" fontAlgn="auto" latinLnBrk="0" hangingPunct="1">
              <a:lnSpc>
                <a:spcPct val="100000"/>
              </a:lnSpc>
              <a:spcBef>
                <a:spcPts val="0"/>
              </a:spcBef>
              <a:spcAft>
                <a:spcPts val="0"/>
              </a:spcAft>
              <a:buClrTx/>
              <a:buSzTx/>
              <a:buFont typeface="Wingdings" pitchFamily="2" charset="2"/>
              <a:buNone/>
              <a:tabLst/>
              <a:defRPr baseline="0">
                <a:solidFill>
                  <a:schemeClr val="tx2"/>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noProof="0" dirty="0" smtClean="0"/>
              <a:t>Date: </a:t>
            </a:r>
            <a:r>
              <a:rPr lang="en-GB" dirty="0" smtClean="0"/>
              <a:t>DD Month YYYY</a:t>
            </a:r>
            <a:br>
              <a:rPr lang="en-GB" dirty="0" smtClean="0"/>
            </a:br>
            <a:r>
              <a:rPr lang="en-GB" dirty="0" smtClean="0"/>
              <a:t>Name of the speaker</a:t>
            </a:r>
          </a:p>
        </p:txBody>
      </p:sp>
      <p:pic>
        <p:nvPicPr>
          <p:cNvPr id="9" name="Picture 8" descr="Logo_MunichRE_R_42mm_CO.png"/>
          <p:cNvPicPr>
            <a:picLocks noChangeAspect="1"/>
          </p:cNvPicPr>
          <p:nvPr userDrawn="1"/>
        </p:nvPicPr>
        <p:blipFill>
          <a:blip r:embed="rId5" cstate="email"/>
          <a:stretch>
            <a:fillRect/>
          </a:stretch>
        </p:blipFill>
        <p:spPr>
          <a:xfrm>
            <a:off x="7216834" y="4474265"/>
            <a:ext cx="1632818" cy="388248"/>
          </a:xfrm>
          <a:prstGeom prst="rect">
            <a:avLst/>
          </a:prstGeom>
        </p:spPr>
      </p:pic>
      <p:pic>
        <p:nvPicPr>
          <p:cNvPr id="14" name="Picture 13" descr="grey-light-30.pn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4" y="2422529"/>
            <a:ext cx="9143245" cy="1458347"/>
          </a:xfrm>
          <a:prstGeom prst="rect">
            <a:avLst/>
          </a:prstGeom>
        </p:spPr>
      </p:pic>
    </p:spTree>
    <p:custDataLst>
      <p:tags r:id="rId1"/>
    </p:custData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116861"/>
            <a:ext cx="18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116000"/>
            <a:ext cx="6696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514166" y="1116861"/>
            <a:ext cx="1368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userDrawn="1"/>
        </p:nvSpPr>
        <p:spPr>
          <a:xfrm>
            <a:off x="230400" y="1116000"/>
            <a:ext cx="72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uppieren 4"/>
          <p:cNvGrpSpPr/>
          <p:nvPr userDrawn="1"/>
        </p:nvGrpSpPr>
        <p:grpSpPr>
          <a:xfrm>
            <a:off x="7534814" y="1158986"/>
            <a:ext cx="1869297" cy="2135223"/>
            <a:chOff x="7534800" y="1176897"/>
            <a:chExt cx="1869297" cy="2135223"/>
          </a:xfrm>
        </p:grpSpPr>
        <p:sp>
          <p:nvSpPr>
            <p:cNvPr id="8" name="Oval 12"/>
            <p:cNvSpPr>
              <a:spLocks noChangeArrowheads="1"/>
            </p:cNvSpPr>
            <p:nvPr/>
          </p:nvSpPr>
          <p:spPr bwMode="auto">
            <a:xfrm>
              <a:off x="7535071" y="1248897"/>
              <a:ext cx="84866" cy="84561"/>
            </a:xfrm>
            <a:prstGeom prst="ellipse">
              <a:avLst/>
            </a:prstGeom>
            <a:solidFill>
              <a:srgbClr val="B72126"/>
            </a:solidFill>
            <a:ln w="3175">
              <a:solidFill>
                <a:srgbClr val="4D4E53"/>
              </a:solidFill>
              <a:round/>
              <a:headEnd/>
              <a:tailEnd/>
            </a:ln>
          </p:spPr>
          <p:txBody>
            <a:bodyPr wrap="none" anchor="ctr"/>
            <a:lstStyle/>
            <a:p>
              <a:endParaRPr lang="en-US"/>
            </a:p>
          </p:txBody>
        </p:sp>
        <p:sp>
          <p:nvSpPr>
            <p:cNvPr id="9" name="Text Box 34"/>
            <p:cNvSpPr txBox="1">
              <a:spLocks noChangeArrowheads="1"/>
            </p:cNvSpPr>
            <p:nvPr/>
          </p:nvSpPr>
          <p:spPr bwMode="auto">
            <a:xfrm>
              <a:off x="7562370" y="1690406"/>
              <a:ext cx="1675765" cy="723275"/>
            </a:xfrm>
            <a:prstGeom prst="rect">
              <a:avLst/>
            </a:prstGeom>
            <a:noFill/>
            <a:ln w="9525">
              <a:noFill/>
              <a:miter lim="800000"/>
              <a:headEnd/>
              <a:tailEnd/>
            </a:ln>
          </p:spPr>
          <p:txBody>
            <a:bodyPr wrap="square">
              <a:spAutoFit/>
            </a:bodyPr>
            <a:lstStyle/>
            <a:p>
              <a:pPr>
                <a:lnSpc>
                  <a:spcPct val="100000"/>
                </a:lnSpc>
              </a:pPr>
              <a:r>
                <a:rPr lang="en-US" sz="900" b="1" dirty="0" smtClean="0">
                  <a:solidFill>
                    <a:srgbClr val="4D4E53"/>
                  </a:solidFill>
                </a:rPr>
                <a:t>Meteorological events</a:t>
              </a:r>
            </a:p>
            <a:p>
              <a:pPr>
                <a:lnSpc>
                  <a:spcPct val="100000"/>
                </a:lnSpc>
              </a:pPr>
              <a:r>
                <a:rPr lang="en-US" sz="800" dirty="0" smtClean="0">
                  <a:solidFill>
                    <a:srgbClr val="4D4E53"/>
                  </a:solidFill>
                </a:rPr>
                <a:t>(Tropical storm, </a:t>
              </a:r>
            </a:p>
            <a:p>
              <a:pPr>
                <a:lnSpc>
                  <a:spcPct val="100000"/>
                </a:lnSpc>
              </a:pPr>
              <a:r>
                <a:rPr lang="en-US" sz="800" dirty="0" err="1" smtClean="0">
                  <a:solidFill>
                    <a:srgbClr val="4D4E53"/>
                  </a:solidFill>
                </a:rPr>
                <a:t>extratropical</a:t>
              </a:r>
              <a:r>
                <a:rPr lang="en-US" sz="800" dirty="0" smtClean="0">
                  <a:solidFill>
                    <a:srgbClr val="4D4E53"/>
                  </a:solidFill>
                </a:rPr>
                <a:t> storm, </a:t>
              </a:r>
            </a:p>
            <a:p>
              <a:pPr>
                <a:lnSpc>
                  <a:spcPct val="100000"/>
                </a:lnSpc>
              </a:pPr>
              <a:r>
                <a:rPr lang="en-US" sz="800" dirty="0" smtClean="0">
                  <a:solidFill>
                    <a:srgbClr val="4D4E53"/>
                  </a:solidFill>
                </a:rPr>
                <a:t>convective storm,</a:t>
              </a:r>
            </a:p>
            <a:p>
              <a:pPr>
                <a:lnSpc>
                  <a:spcPct val="100000"/>
                </a:lnSpc>
              </a:pPr>
              <a:r>
                <a:rPr lang="en-US" sz="800" dirty="0" smtClean="0">
                  <a:solidFill>
                    <a:srgbClr val="4D4E53"/>
                  </a:solidFill>
                </a:rPr>
                <a:t>local storm)</a:t>
              </a:r>
              <a:endParaRPr lang="en-US" sz="800" dirty="0">
                <a:solidFill>
                  <a:srgbClr val="4D4E53"/>
                </a:solidFill>
              </a:endParaRPr>
            </a:p>
          </p:txBody>
        </p:sp>
        <p:sp>
          <p:nvSpPr>
            <p:cNvPr id="10" name="Oval 12"/>
            <p:cNvSpPr>
              <a:spLocks noChangeArrowheads="1"/>
            </p:cNvSpPr>
            <p:nvPr/>
          </p:nvSpPr>
          <p:spPr bwMode="auto">
            <a:xfrm>
              <a:off x="7534800" y="1762556"/>
              <a:ext cx="84866" cy="84561"/>
            </a:xfrm>
            <a:prstGeom prst="ellipse">
              <a:avLst/>
            </a:prstGeom>
            <a:solidFill>
              <a:srgbClr val="6A972D"/>
            </a:solidFill>
            <a:ln w="3175">
              <a:solidFill>
                <a:srgbClr val="4D4E53"/>
              </a:solidFill>
              <a:round/>
              <a:headEnd/>
              <a:tailEnd/>
            </a:ln>
          </p:spPr>
          <p:txBody>
            <a:bodyPr wrap="none" anchor="ctr"/>
            <a:lstStyle/>
            <a:p>
              <a:endParaRPr lang="en-US"/>
            </a:p>
          </p:txBody>
        </p:sp>
        <p:sp>
          <p:nvSpPr>
            <p:cNvPr id="11" name="Text Box 35"/>
            <p:cNvSpPr txBox="1">
              <a:spLocks noChangeArrowheads="1"/>
            </p:cNvSpPr>
            <p:nvPr/>
          </p:nvSpPr>
          <p:spPr bwMode="auto">
            <a:xfrm>
              <a:off x="7562370" y="2439016"/>
              <a:ext cx="1626428" cy="353943"/>
            </a:xfrm>
            <a:prstGeom prst="rect">
              <a:avLst/>
            </a:prstGeom>
            <a:noFill/>
            <a:ln w="9525">
              <a:noFill/>
              <a:miter lim="800000"/>
              <a:headEnd/>
              <a:tailEnd/>
            </a:ln>
          </p:spPr>
          <p:txBody>
            <a:bodyPr wrap="square">
              <a:spAutoFit/>
            </a:bodyPr>
            <a:lstStyle/>
            <a:p>
              <a:pPr>
                <a:lnSpc>
                  <a:spcPct val="100000"/>
                </a:lnSpc>
              </a:pPr>
              <a:r>
                <a:rPr lang="en-US" sz="900" b="1" dirty="0" smtClean="0">
                  <a:solidFill>
                    <a:srgbClr val="4D4E53"/>
                  </a:solidFill>
                </a:rPr>
                <a:t>Hydrological events</a:t>
              </a:r>
            </a:p>
            <a:p>
              <a:pPr>
                <a:lnSpc>
                  <a:spcPct val="100000"/>
                </a:lnSpc>
              </a:pPr>
              <a:r>
                <a:rPr lang="en-US" sz="800" dirty="0" smtClean="0">
                  <a:solidFill>
                    <a:srgbClr val="4D4E53"/>
                  </a:solidFill>
                </a:rPr>
                <a:t>(Flood, mass movement)</a:t>
              </a:r>
              <a:endParaRPr lang="en-US" sz="800" dirty="0">
                <a:solidFill>
                  <a:srgbClr val="4D4E53"/>
                </a:solidFill>
              </a:endParaRPr>
            </a:p>
          </p:txBody>
        </p:sp>
        <p:sp>
          <p:nvSpPr>
            <p:cNvPr id="12" name="Oval 13"/>
            <p:cNvSpPr>
              <a:spLocks noChangeArrowheads="1"/>
            </p:cNvSpPr>
            <p:nvPr/>
          </p:nvSpPr>
          <p:spPr bwMode="auto">
            <a:xfrm>
              <a:off x="7535368" y="2511112"/>
              <a:ext cx="84866" cy="84561"/>
            </a:xfrm>
            <a:prstGeom prst="ellipse">
              <a:avLst/>
            </a:prstGeom>
            <a:solidFill>
              <a:srgbClr val="276C75"/>
            </a:solidFill>
            <a:ln w="3175">
              <a:solidFill>
                <a:srgbClr val="4D4E53"/>
              </a:solidFill>
              <a:round/>
              <a:headEnd/>
              <a:tailEnd/>
            </a:ln>
          </p:spPr>
          <p:txBody>
            <a:bodyPr wrap="none" anchor="ctr"/>
            <a:lstStyle/>
            <a:p>
              <a:endParaRPr lang="en-US"/>
            </a:p>
          </p:txBody>
        </p:sp>
        <p:sp>
          <p:nvSpPr>
            <p:cNvPr id="13" name="Text Box 33"/>
            <p:cNvSpPr txBox="1">
              <a:spLocks noChangeArrowheads="1"/>
            </p:cNvSpPr>
            <p:nvPr/>
          </p:nvSpPr>
          <p:spPr bwMode="auto">
            <a:xfrm>
              <a:off x="7562508" y="2835066"/>
              <a:ext cx="1841589" cy="477054"/>
            </a:xfrm>
            <a:prstGeom prst="rect">
              <a:avLst/>
            </a:prstGeom>
            <a:noFill/>
            <a:ln w="9525">
              <a:noFill/>
              <a:miter lim="800000"/>
              <a:headEnd/>
              <a:tailEnd/>
            </a:ln>
          </p:spPr>
          <p:txBody>
            <a:bodyPr wrap="square">
              <a:spAutoFit/>
            </a:bodyPr>
            <a:lstStyle/>
            <a:p>
              <a:pPr>
                <a:lnSpc>
                  <a:spcPct val="100000"/>
                </a:lnSpc>
              </a:pPr>
              <a:r>
                <a:rPr lang="en-US" sz="900" b="1" dirty="0" err="1" smtClean="0">
                  <a:solidFill>
                    <a:srgbClr val="4D4E53"/>
                  </a:solidFill>
                </a:rPr>
                <a:t>Climatological</a:t>
              </a:r>
              <a:r>
                <a:rPr lang="en-US" sz="900" b="1" dirty="0" smtClean="0">
                  <a:solidFill>
                    <a:srgbClr val="4D4E53"/>
                  </a:solidFill>
                </a:rPr>
                <a:t> events</a:t>
              </a:r>
              <a:r>
                <a:rPr lang="en-US" sz="1000" b="1" dirty="0" smtClean="0">
                  <a:solidFill>
                    <a:srgbClr val="FF00FF"/>
                  </a:solidFill>
                </a:rPr>
                <a:t/>
              </a:r>
              <a:br>
                <a:rPr lang="en-US" sz="1000" b="1" dirty="0" smtClean="0">
                  <a:solidFill>
                    <a:srgbClr val="FF00FF"/>
                  </a:solidFill>
                </a:rPr>
              </a:br>
              <a:r>
                <a:rPr lang="en-US" sz="800" dirty="0" smtClean="0">
                  <a:solidFill>
                    <a:srgbClr val="4D4E53"/>
                  </a:solidFill>
                </a:rPr>
                <a:t>(Extreme temperature, </a:t>
              </a:r>
            </a:p>
            <a:p>
              <a:pPr>
                <a:lnSpc>
                  <a:spcPct val="100000"/>
                </a:lnSpc>
              </a:pPr>
              <a:r>
                <a:rPr lang="en-US" sz="800" dirty="0" smtClean="0">
                  <a:solidFill>
                    <a:srgbClr val="4D4E53"/>
                  </a:solidFill>
                </a:rPr>
                <a:t>drought, wildfire)</a:t>
              </a:r>
              <a:endParaRPr lang="en-US" sz="800" dirty="0">
                <a:solidFill>
                  <a:srgbClr val="4D4E53"/>
                </a:solidFill>
              </a:endParaRPr>
            </a:p>
          </p:txBody>
        </p:sp>
        <p:sp>
          <p:nvSpPr>
            <p:cNvPr id="14" name="Oval 11"/>
            <p:cNvSpPr>
              <a:spLocks noChangeArrowheads="1"/>
            </p:cNvSpPr>
            <p:nvPr/>
          </p:nvSpPr>
          <p:spPr bwMode="auto">
            <a:xfrm>
              <a:off x="7536008" y="2907038"/>
              <a:ext cx="84866" cy="84561"/>
            </a:xfrm>
            <a:prstGeom prst="ellipse">
              <a:avLst/>
            </a:prstGeom>
            <a:solidFill>
              <a:srgbClr val="F7941D"/>
            </a:solidFill>
            <a:ln w="3175">
              <a:solidFill>
                <a:srgbClr val="4D4E53"/>
              </a:solidFill>
              <a:round/>
              <a:headEnd/>
              <a:tailEnd/>
            </a:ln>
          </p:spPr>
          <p:txBody>
            <a:bodyPr wrap="none" anchor="ctr"/>
            <a:lstStyle/>
            <a:p>
              <a:endParaRPr lang="en-US"/>
            </a:p>
          </p:txBody>
        </p:sp>
        <p:sp>
          <p:nvSpPr>
            <p:cNvPr id="15" name="Text Box 32"/>
            <p:cNvSpPr txBox="1">
              <a:spLocks noChangeArrowheads="1"/>
            </p:cNvSpPr>
            <p:nvPr/>
          </p:nvSpPr>
          <p:spPr bwMode="auto">
            <a:xfrm>
              <a:off x="7562370" y="1176897"/>
              <a:ext cx="1440000" cy="477054"/>
            </a:xfrm>
            <a:prstGeom prst="rect">
              <a:avLst/>
            </a:prstGeom>
            <a:noFill/>
            <a:ln w="9525">
              <a:noFill/>
              <a:miter lim="800000"/>
              <a:headEnd/>
              <a:tailEnd/>
            </a:ln>
          </p:spPr>
          <p:txBody>
            <a:bodyPr>
              <a:spAutoFit/>
            </a:bodyPr>
            <a:lstStyle/>
            <a:p>
              <a:pPr>
                <a:lnSpc>
                  <a:spcPct val="100000"/>
                </a:lnSpc>
              </a:pPr>
              <a:r>
                <a:rPr lang="en-US" sz="900" b="1" dirty="0" smtClean="0">
                  <a:solidFill>
                    <a:srgbClr val="4D4E53"/>
                  </a:solidFill>
                </a:rPr>
                <a:t>Geophysical events</a:t>
              </a:r>
              <a:r>
                <a:rPr lang="en-US" sz="1000" dirty="0" smtClean="0">
                  <a:solidFill>
                    <a:srgbClr val="FF00FF"/>
                  </a:solidFill>
                </a:rPr>
                <a:t/>
              </a:r>
              <a:br>
                <a:rPr lang="en-US" sz="1000" dirty="0" smtClean="0">
                  <a:solidFill>
                    <a:srgbClr val="FF00FF"/>
                  </a:solidFill>
                </a:rPr>
              </a:br>
              <a:r>
                <a:rPr lang="en-US" sz="800" dirty="0" smtClean="0">
                  <a:solidFill>
                    <a:srgbClr val="4D4E53"/>
                  </a:solidFill>
                </a:rPr>
                <a:t>(Earthquake, tsunami, </a:t>
              </a:r>
              <a:r>
                <a:rPr lang="en-US" sz="800" dirty="0" smtClean="0">
                  <a:solidFill>
                    <a:srgbClr val="FF00FF"/>
                  </a:solidFill>
                </a:rPr>
                <a:t/>
              </a:r>
              <a:br>
                <a:rPr lang="en-US" sz="800" dirty="0" smtClean="0">
                  <a:solidFill>
                    <a:srgbClr val="FF00FF"/>
                  </a:solidFill>
                </a:rPr>
              </a:br>
              <a:r>
                <a:rPr lang="en-US" sz="800" dirty="0" smtClean="0">
                  <a:solidFill>
                    <a:srgbClr val="4D4E53"/>
                  </a:solidFill>
                </a:rPr>
                <a:t>volcanic eruption)</a:t>
              </a:r>
              <a:endParaRPr lang="en-US" sz="800" dirty="0">
                <a:solidFill>
                  <a:srgbClr val="4D4E53"/>
                </a:solidFill>
              </a:endParaRPr>
            </a:p>
          </p:txBody>
        </p:sp>
      </p:gr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with color">
    <p:bg>
      <p:bgPr>
        <a:solidFill>
          <a:schemeClr val="bg1"/>
        </a:solidFill>
        <a:effectLst/>
      </p:bgPr>
    </p:bg>
    <p:spTree>
      <p:nvGrpSpPr>
        <p:cNvPr id="1" name=""/>
        <p:cNvGrpSpPr/>
        <p:nvPr/>
      </p:nvGrpSpPr>
      <p:grpSpPr>
        <a:xfrm>
          <a:off x="0" y="0"/>
          <a:ext cx="0" cy="0"/>
          <a:chOff x="0" y="0"/>
          <a:chExt cx="0" cy="0"/>
        </a:xfrm>
      </p:grpSpPr>
      <p:sp>
        <p:nvSpPr>
          <p:cNvPr id="9" name="Rectangle 7"/>
          <p:cNvSpPr/>
          <p:nvPr/>
        </p:nvSpPr>
        <p:spPr>
          <a:xfrm>
            <a:off x="0" y="-2"/>
            <a:ext cx="9144000" cy="259200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yan light.png"/>
          <p:cNvPicPr>
            <a:picLocks noChangeAspect="1"/>
          </p:cNvPicPr>
          <p:nvPr/>
        </p:nvPicPr>
        <p:blipFill>
          <a:blip r:embed="rId3" cstate="screen"/>
          <a:stretch>
            <a:fillRect/>
          </a:stretch>
        </p:blipFill>
        <p:spPr>
          <a:xfrm>
            <a:off x="379" y="1944001"/>
            <a:ext cx="9143245" cy="1944463"/>
          </a:xfrm>
          <a:prstGeom prst="rect">
            <a:avLst/>
          </a:prstGeom>
        </p:spPr>
      </p:pic>
      <p:sp>
        <p:nvSpPr>
          <p:cNvPr id="12" name="Subtitle 2"/>
          <p:cNvSpPr>
            <a:spLocks noGrp="1"/>
          </p:cNvSpPr>
          <p:nvPr>
            <p:ph type="subTitle" idx="1" hasCustomPrompt="1"/>
          </p:nvPr>
        </p:nvSpPr>
        <p:spPr>
          <a:xfrm>
            <a:off x="306000" y="4258800"/>
            <a:ext cx="6318000" cy="648000"/>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sz="16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Date: </a:t>
            </a:r>
            <a:r>
              <a:rPr lang="en-GB" dirty="0" smtClean="0"/>
              <a:t>DD Month YYYY</a:t>
            </a:r>
            <a:br>
              <a:rPr lang="en-GB" dirty="0" smtClean="0"/>
            </a:br>
            <a:r>
              <a:rPr lang="en-GB" dirty="0" smtClean="0"/>
              <a:t>Name of the speaker</a:t>
            </a:r>
          </a:p>
        </p:txBody>
      </p:sp>
      <p:sp>
        <p:nvSpPr>
          <p:cNvPr id="2" name="Title 1"/>
          <p:cNvSpPr>
            <a:spLocks noGrp="1"/>
          </p:cNvSpPr>
          <p:nvPr>
            <p:ph type="ctrTitle"/>
          </p:nvPr>
        </p:nvSpPr>
        <p:spPr>
          <a:xfrm>
            <a:off x="306000" y="2859088"/>
            <a:ext cx="6318000" cy="772150"/>
          </a:xfrm>
        </p:spPr>
        <p:txBody>
          <a:bodyPr anchor="b" anchorCtr="0"/>
          <a:lstStyle>
            <a:lvl1pPr algn="l">
              <a:defRPr sz="2400" cap="none" baseline="0">
                <a:solidFill>
                  <a:schemeClr val="tx2"/>
                </a:solidFill>
              </a:defRPr>
            </a:lvl1pPr>
          </a:lstStyle>
          <a:p>
            <a:r>
              <a:rPr lang="en-GB" noProof="0" dirty="0" smtClean="0"/>
              <a:t>Click to edit Master title style</a:t>
            </a:r>
            <a:endParaRPr lang="en-GB" noProof="0" dirty="0"/>
          </a:p>
        </p:txBody>
      </p:sp>
      <p:pic>
        <p:nvPicPr>
          <p:cNvPr id="16" name="Picture 15" descr="Logo_Munich Re_42mm_RGB.emf"/>
          <p:cNvPicPr>
            <a:picLocks noChangeAspect="1"/>
          </p:cNvPicPr>
          <p:nvPr/>
        </p:nvPicPr>
        <p:blipFill>
          <a:blip r:embed="rId4" cstate="screen"/>
          <a:stretch>
            <a:fillRect/>
          </a:stretch>
        </p:blipFill>
        <p:spPr>
          <a:xfrm>
            <a:off x="7243200" y="4510801"/>
            <a:ext cx="1521000" cy="354375"/>
          </a:xfrm>
          <a:prstGeom prst="rect">
            <a:avLst/>
          </a:prstGeom>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5" name="Picture 1188" descr="Title Page bar_112409_1pm"/>
          <p:cNvPicPr>
            <a:picLocks noChangeAspect="1" noChangeArrowheads="1"/>
          </p:cNvPicPr>
          <p:nvPr userDrawn="1"/>
        </p:nvPicPr>
        <p:blipFill>
          <a:blip r:embed="rId3" cstate="screen"/>
          <a:srcRect/>
          <a:stretch>
            <a:fillRect/>
          </a:stretch>
        </p:blipFill>
        <p:spPr bwMode="auto">
          <a:xfrm>
            <a:off x="0" y="201216"/>
            <a:ext cx="9144000" cy="1481138"/>
          </a:xfrm>
          <a:prstGeom prst="rect">
            <a:avLst/>
          </a:prstGeom>
          <a:noFill/>
          <a:ln w="9525">
            <a:noFill/>
            <a:miter lim="800000"/>
            <a:headEnd/>
            <a:tailEnd/>
          </a:ln>
        </p:spPr>
      </p:pic>
      <p:sp>
        <p:nvSpPr>
          <p:cNvPr id="6" name="Rectangle 1180"/>
          <p:cNvSpPr>
            <a:spLocks noChangeArrowheads="1"/>
          </p:cNvSpPr>
          <p:nvPr userDrawn="1"/>
        </p:nvSpPr>
        <p:spPr bwMode="auto">
          <a:xfrm>
            <a:off x="0" y="4917282"/>
            <a:ext cx="9144000" cy="226219"/>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7" name="Picture 1181"/>
          <p:cNvPicPr>
            <a:picLocks noChangeAspect="1" noChangeArrowheads="1"/>
          </p:cNvPicPr>
          <p:nvPr userDrawn="1"/>
        </p:nvPicPr>
        <p:blipFill>
          <a:blip r:embed="rId4" cstate="screen"/>
          <a:srcRect/>
          <a:stretch>
            <a:fillRect/>
          </a:stretch>
        </p:blipFill>
        <p:spPr bwMode="auto">
          <a:xfrm>
            <a:off x="3311131" y="603646"/>
            <a:ext cx="2525713" cy="62865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234805"/>
            <a:ext cx="7772400" cy="486965"/>
          </a:xfrm>
          <a:ln algn="ctr"/>
        </p:spPr>
        <p:txBody>
          <a:bodyPr>
            <a:spAutoFit/>
          </a:bodyPr>
          <a:lstStyle>
            <a:lvl1pPr algn="ctr">
              <a:lnSpc>
                <a:spcPct val="85000"/>
              </a:lnSpc>
              <a:spcBef>
                <a:spcPct val="40000"/>
              </a:spcBef>
              <a:defRPr sz="32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9" y="3650457"/>
            <a:ext cx="7807325" cy="330860"/>
          </a:xfrm>
        </p:spPr>
        <p:txBody>
          <a:bodyPr>
            <a:spAutoFit/>
          </a:bodyPr>
          <a:lstStyle>
            <a:lvl1pPr marL="0" indent="0" algn="ctr">
              <a:lnSpc>
                <a:spcPct val="85000"/>
              </a:lnSpc>
              <a:spcBef>
                <a:spcPct val="25000"/>
              </a:spcBef>
              <a:buFont typeface="Wingdings" pitchFamily="2" charset="2"/>
              <a:buNone/>
              <a:defRPr sz="20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solidFill>
                  <a:srgbClr val="FFFFFF"/>
                </a:solidFill>
              </a:rPr>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solidFill>
                  <a:srgbClr val="FFFFFF"/>
                </a:solidFill>
              </a:rPr>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99F0A858-E480-4065-8FB8-2C0CF71E1DCC}" type="slidenum">
              <a:rPr lang="en-US">
                <a:solidFill>
                  <a:srgbClr val="FFFFFF"/>
                </a:solidFill>
              </a:rPr>
              <a:pPr>
                <a:defRPr/>
              </a:pPr>
              <a:t>‹#›</a:t>
            </a:fld>
            <a:endParaRPr lang="en-US">
              <a:solidFill>
                <a:srgbClr val="FFFFFF"/>
              </a:solidFill>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10.xml"/><Relationship Id="rId1" Type="http://schemas.openxmlformats.org/officeDocument/2006/relationships/slideLayout" Target="../slideLayouts/slideLayout17.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11.xml"/><Relationship Id="rId1" Type="http://schemas.openxmlformats.org/officeDocument/2006/relationships/slideLayout" Target="../slideLayouts/slideLayout18.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heme" Target="../theme/theme12.xml"/><Relationship Id="rId1" Type="http://schemas.openxmlformats.org/officeDocument/2006/relationships/slideLayout" Target="../slideLayouts/slideLayout19.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13.xml"/><Relationship Id="rId1" Type="http://schemas.openxmlformats.org/officeDocument/2006/relationships/slideLayout" Target="../slideLayouts/slideLayout20.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heme" Target="../theme/theme14.xml"/><Relationship Id="rId1" Type="http://schemas.openxmlformats.org/officeDocument/2006/relationships/slideLayout" Target="../slideLayouts/slideLayout21.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heme" Target="../theme/theme15.xml"/><Relationship Id="rId1" Type="http://schemas.openxmlformats.org/officeDocument/2006/relationships/slideLayout" Target="../slideLayouts/slideLayout22.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heme" Target="../theme/theme16.xml"/><Relationship Id="rId1" Type="http://schemas.openxmlformats.org/officeDocument/2006/relationships/slideLayout" Target="../slideLayouts/slideLayout23.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heme" Target="../theme/theme17.xml"/><Relationship Id="rId1" Type="http://schemas.openxmlformats.org/officeDocument/2006/relationships/slideLayout" Target="../slideLayouts/slideLayout24.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heme" Target="../theme/theme18.xml"/><Relationship Id="rId1" Type="http://schemas.openxmlformats.org/officeDocument/2006/relationships/slideLayout" Target="../slideLayouts/slideLayout25.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1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heme" Target="../theme/theme19.xml"/><Relationship Id="rId1" Type="http://schemas.openxmlformats.org/officeDocument/2006/relationships/slideLayout" Target="../slideLayouts/slideLayout26.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2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heme" Target="../theme/theme20.xml"/><Relationship Id="rId1" Type="http://schemas.openxmlformats.org/officeDocument/2006/relationships/slideLayout" Target="../slideLayouts/slideLayout27.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2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heme" Target="../theme/theme21.xml"/><Relationship Id="rId1" Type="http://schemas.openxmlformats.org/officeDocument/2006/relationships/slideLayout" Target="../slideLayouts/slideLayout28.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2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heme" Target="../theme/theme22.xml"/><Relationship Id="rId1" Type="http://schemas.openxmlformats.org/officeDocument/2006/relationships/slideLayout" Target="../slideLayouts/slideLayout29.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2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heme" Target="../theme/theme23.xml"/><Relationship Id="rId1" Type="http://schemas.openxmlformats.org/officeDocument/2006/relationships/slideLayout" Target="../slideLayouts/slideLayout30.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4.xml"/><Relationship Id="rId1" Type="http://schemas.openxmlformats.org/officeDocument/2006/relationships/slideLayout" Target="../slideLayouts/slideLayout11.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heme" Target="../theme/theme5.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heme" Target="../theme/theme6.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heme" Target="../theme/theme7.xml"/><Relationship Id="rId1" Type="http://schemas.openxmlformats.org/officeDocument/2006/relationships/slideLayout" Target="../slideLayouts/slideLayout14.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8.xml"/><Relationship Id="rId1" Type="http://schemas.openxmlformats.org/officeDocument/2006/relationships/slideLayout" Target="../slideLayouts/slideLayout15.xml"/><Relationship Id="rId5" Type="http://schemas.openxmlformats.org/officeDocument/2006/relationships/image" Target="../media/image8.emf"/><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9.xml"/><Relationship Id="rId1" Type="http://schemas.openxmlformats.org/officeDocument/2006/relationships/slideLayout" Target="../slideLayouts/slideLayout16.xml"/><Relationship Id="rId5" Type="http://schemas.openxmlformats.org/officeDocument/2006/relationships/image" Target="../media/image8.emf"/><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 y="957262"/>
            <a:ext cx="9142413" cy="41862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2" name="Title Placeholder 1"/>
          <p:cNvSpPr>
            <a:spLocks noGrp="1"/>
          </p:cNvSpPr>
          <p:nvPr>
            <p:ph type="title"/>
          </p:nvPr>
        </p:nvSpPr>
        <p:spPr>
          <a:xfrm>
            <a:off x="230188" y="241300"/>
            <a:ext cx="6840000" cy="540000"/>
          </a:xfrm>
          <a:prstGeom prst="rect">
            <a:avLst/>
          </a:prstGeom>
        </p:spPr>
        <p:txBody>
          <a:bodyPr vert="horz" lIns="0" tIns="0" rIns="0" bIns="0" rtlCol="0" anchor="t">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324000" y="1079999"/>
            <a:ext cx="8424000" cy="36315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p:txBody>
      </p:sp>
      <p:sp>
        <p:nvSpPr>
          <p:cNvPr id="6" name="Slide Number Placeholder 5"/>
          <p:cNvSpPr>
            <a:spLocks noGrp="1"/>
          </p:cNvSpPr>
          <p:nvPr>
            <p:ph type="sldNum" sz="quarter" idx="4"/>
          </p:nvPr>
        </p:nvSpPr>
        <p:spPr>
          <a:xfrm>
            <a:off x="8313910" y="4900500"/>
            <a:ext cx="442800" cy="202500"/>
          </a:xfrm>
          <a:prstGeom prst="rect">
            <a:avLst/>
          </a:prstGeom>
        </p:spPr>
        <p:txBody>
          <a:bodyPr vert="horz" lIns="0" tIns="0" rIns="0" bIns="0" rtlCol="0" anchor="ctr"/>
          <a:lstStyle>
            <a:lvl1pPr algn="r">
              <a:defRPr sz="800" b="1">
                <a:solidFill>
                  <a:schemeClr val="accent4">
                    <a:lumMod val="75000"/>
                  </a:schemeClr>
                </a:solidFill>
              </a:defRPr>
            </a:lvl1pPr>
          </a:lstStyle>
          <a:p>
            <a:fld id="{D94909C6-CC71-4962-A18E-AF0515723D95}" type="slidenum">
              <a:rPr lang="en-GB" noProof="0" smtClean="0"/>
              <a:pPr/>
              <a:t>‹#›</a:t>
            </a:fld>
            <a:endParaRPr lang="en-GB" noProof="0" dirty="0"/>
          </a:p>
        </p:txBody>
      </p:sp>
      <p:pic>
        <p:nvPicPr>
          <p:cNvPr id="8" name="Picture 7" descr="Logo_MunichRE_R_36mm_CO.png"/>
          <p:cNvPicPr>
            <a:picLocks noChangeAspect="1"/>
          </p:cNvPicPr>
          <p:nvPr userDrawn="1"/>
        </p:nvPicPr>
        <p:blipFill>
          <a:blip r:embed="rId11" cstate="email"/>
          <a:stretch>
            <a:fillRect/>
          </a:stretch>
        </p:blipFill>
        <p:spPr>
          <a:xfrm>
            <a:off x="7522866" y="270507"/>
            <a:ext cx="1435065" cy="339263"/>
          </a:xfrm>
          <a:prstGeom prst="rect">
            <a:avLst/>
          </a:prstGeom>
        </p:spPr>
      </p:pic>
      <p:sp>
        <p:nvSpPr>
          <p:cNvPr id="7" name="Rectangle 6"/>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9" name="Rechteck 3"/>
          <p:cNvSpPr/>
          <p:nvPr userDrawn="1"/>
        </p:nvSpPr>
        <p:spPr>
          <a:xfrm>
            <a:off x="4141700" y="4887025"/>
            <a:ext cx="1242640" cy="246217"/>
          </a:xfrm>
          <a:prstGeom prst="rect">
            <a:avLst/>
          </a:prstGeom>
        </p:spPr>
        <p:txBody>
          <a:bodyPr wrap="none" lIns="91436" tIns="45718" rIns="91436" bIns="45718">
            <a:spAutoFit/>
          </a:bodyPr>
          <a:lstStyle/>
          <a:p>
            <a:pPr fontAlgn="b"/>
            <a:r>
              <a:rPr lang="de-DE" sz="1000" dirty="0" smtClean="0">
                <a:solidFill>
                  <a:schemeClr val="accent4">
                    <a:lumMod val="75000"/>
                  </a:schemeClr>
                </a:solidFill>
              </a:rPr>
              <a:t>© 2015 Munich Re</a:t>
            </a:r>
            <a:endParaRPr lang="de-DE" sz="1000" dirty="0">
              <a:solidFill>
                <a:schemeClr val="accent4">
                  <a:lumMod val="75000"/>
                </a:schemeClr>
              </a:solidFill>
            </a:endParaRPr>
          </a:p>
        </p:txBody>
      </p:sp>
    </p:spTree>
    <p:custDataLst>
      <p:tags r:id="rId10"/>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705" r:id="rId5"/>
    <p:sldLayoutId id="2147483767" r:id="rId6"/>
    <p:sldLayoutId id="2147483769" r:id="rId7"/>
    <p:sldLayoutId id="2147483770" r:id="rId8"/>
  </p:sldLayoutIdLst>
  <p:timing>
    <p:tnLst>
      <p:par>
        <p:cTn id="1" dur="indefinite" restart="never" nodeType="tmRoot"/>
      </p:par>
    </p:tnLst>
  </p:timing>
  <p:hf hdr="0"/>
  <p:txStyles>
    <p:titleStyle>
      <a:lvl1pPr algn="l" defTabSz="914355" rtl="0" eaLnBrk="1" latinLnBrk="0" hangingPunct="1">
        <a:spcBef>
          <a:spcPct val="0"/>
        </a:spcBef>
        <a:buNone/>
        <a:defRPr sz="2200" kern="1200">
          <a:solidFill>
            <a:schemeClr val="tx2"/>
          </a:solidFill>
          <a:latin typeface="+mj-lt"/>
          <a:ea typeface="+mj-ea"/>
          <a:cs typeface="+mj-cs"/>
        </a:defRPr>
      </a:lvl1pPr>
    </p:titleStyle>
    <p:bodyStyle>
      <a:lvl1pPr marL="269987" indent="-269987" algn="l" defTabSz="914355"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39974" indent="-269987" algn="l" defTabSz="914355"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09960" indent="-269987" algn="l" defTabSz="914355"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79946" indent="-269987" algn="l" defTabSz="914355"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49933" indent="-269987" algn="l" defTabSz="914355"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1619920" indent="-269987" algn="l" defTabSz="914355"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6pPr>
      <a:lvl7pPr marL="1889906" indent="-269987" algn="l" defTabSz="914355"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7pPr>
      <a:lvl8pPr marL="2159892" indent="-269987" algn="l" defTabSz="914355"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8pPr>
      <a:lvl9pPr marL="2429879" indent="-269987" algn="l" defTabSz="914355"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88"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90"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92"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94"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96"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98"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00"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02"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04"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06"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72"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08"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10"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12"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814"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74"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76"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78"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80"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82"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84"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5143500"/>
          </a:xfrm>
          <a:prstGeom prst="rect">
            <a:avLst/>
          </a:prstGeom>
          <a:solidFill>
            <a:srgbClr val="FFFFFF"/>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4" cstate="screen"/>
          <a:srcRect/>
          <a:stretch>
            <a:fillRect/>
          </a:stretch>
        </p:blipFill>
        <p:spPr bwMode="auto">
          <a:xfrm>
            <a:off x="0" y="0"/>
            <a:ext cx="9144000" cy="863204"/>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235870"/>
            <a:ext cx="8153400" cy="3489722"/>
          </a:xfrm>
          <a:prstGeom prst="rect">
            <a:avLst/>
          </a:prstGeom>
          <a:noFill/>
          <a:ln w="9525" algn="ctr">
            <a:noFill/>
            <a:miter lim="800000"/>
            <a:headEnd/>
            <a:tailEnd/>
          </a:ln>
        </p:spPr>
        <p:txBody>
          <a:bodyPr vert="horz" wrap="square" lIns="34290" tIns="34290" rIns="3429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67867"/>
            <a:ext cx="7400925" cy="645319"/>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5105400"/>
            <a:ext cx="9144000" cy="38100"/>
          </a:xfrm>
          <a:prstGeom prst="rect">
            <a:avLst/>
          </a:prstGeom>
          <a:solidFill>
            <a:srgbClr val="225A7A"/>
          </a:solidFill>
          <a:ln w="9525">
            <a:noFill/>
            <a:miter lim="800000"/>
            <a:headEnd/>
            <a:tailEnd/>
          </a:ln>
          <a:effectLst/>
        </p:spPr>
        <p:txBody>
          <a:bodyPr wrap="none" lIns="68580" tIns="34290" rIns="68580" bIns="34290" anchor="ctr"/>
          <a:lstStyle/>
          <a:p>
            <a:pPr defTabSz="914400" fontAlgn="base">
              <a:spcBef>
                <a:spcPct val="0"/>
              </a:spcBef>
              <a:spcAft>
                <a:spcPct val="0"/>
              </a:spcAft>
              <a:defRPr/>
            </a:pPr>
            <a:endParaRPr lang="en-US">
              <a:solidFill>
                <a:srgbClr val="000000"/>
              </a:solidFill>
              <a:latin typeface="Arial" charset="0"/>
              <a:cs typeface="Arial" charset="0"/>
            </a:endParaRPr>
          </a:p>
        </p:txBody>
      </p:sp>
      <p:pic>
        <p:nvPicPr>
          <p:cNvPr id="1031" name="Picture 1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7794" y="248578"/>
            <a:ext cx="1032062" cy="255985"/>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5220892"/>
            <a:ext cx="13525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12/01/09 - 9pm</a:t>
            </a:r>
          </a:p>
        </p:txBody>
      </p:sp>
      <p:sp>
        <p:nvSpPr>
          <p:cNvPr id="1130" name="Rectangle 106"/>
          <p:cNvSpPr>
            <a:spLocks noGrp="1" noChangeArrowheads="1"/>
          </p:cNvSpPr>
          <p:nvPr>
            <p:ph type="ftr" sz="quarter" idx="3"/>
          </p:nvPr>
        </p:nvSpPr>
        <p:spPr bwMode="auto">
          <a:xfrm>
            <a:off x="2695575" y="5220891"/>
            <a:ext cx="3752850"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700">
                <a:solidFill>
                  <a:schemeClr val="bg1"/>
                </a:solidFill>
                <a:latin typeface="Arial" charset="0"/>
                <a:cs typeface="+mn-cs"/>
              </a:defRPr>
            </a:lvl1pPr>
          </a:lstStyle>
          <a:p>
            <a:pPr defTabSz="914400"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6" y="4992292"/>
            <a:ext cx="447675" cy="915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700">
                <a:latin typeface="Arial" charset="0"/>
                <a:cs typeface="+mn-cs"/>
              </a:defRPr>
            </a:lvl1pPr>
          </a:lstStyle>
          <a:p>
            <a:pPr defTabSz="914400" fontAlgn="base">
              <a:spcAft>
                <a:spcPct val="0"/>
              </a:spcAft>
              <a:defRPr/>
            </a:pPr>
            <a:fld id="{C08A82BB-5E30-408D-96A5-2BBA508826AC}" type="slidenum">
              <a:rPr lang="en-US">
                <a:solidFill>
                  <a:srgbClr val="000000"/>
                </a:solidFill>
              </a:rPr>
              <a:pPr defTabSz="914400" fontAlgn="base">
                <a:spcAft>
                  <a:spcPct val="0"/>
                </a:spcAft>
                <a:defRPr/>
              </a:pPr>
              <a:t>‹#›</a:t>
            </a:fld>
            <a:endParaRPr lang="en-US">
              <a:solidFill>
                <a:srgbClr val="000000"/>
              </a:solidFill>
            </a:endParaRPr>
          </a:p>
        </p:txBody>
      </p:sp>
      <p:sp>
        <p:nvSpPr>
          <p:cNvPr id="11" name="Rectangle 10"/>
          <p:cNvSpPr/>
          <p:nvPr userDrawn="1"/>
        </p:nvSpPr>
        <p:spPr>
          <a:xfrm>
            <a:off x="0" y="7951"/>
            <a:ext cx="9144000" cy="51435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786" r:id="rId1"/>
  </p:sldLayoutIdLst>
  <p:timing>
    <p:tnLst>
      <p:par>
        <p:cTn id="1" dur="indefinite" restart="never" nodeType="tmRoot"/>
      </p:par>
    </p:tnLst>
  </p:timing>
  <p:hf hdr="0"/>
  <p:txStyles>
    <p:titleStyle>
      <a:lvl1pPr algn="l" defTabSz="85725" rtl="0" eaLnBrk="0" fontAlgn="base" hangingPunct="0">
        <a:lnSpc>
          <a:spcPct val="90000"/>
        </a:lnSpc>
        <a:spcBef>
          <a:spcPct val="0"/>
        </a:spcBef>
        <a:spcAft>
          <a:spcPct val="0"/>
        </a:spcAft>
        <a:defRPr sz="2300" b="1">
          <a:solidFill>
            <a:srgbClr val="225A7A"/>
          </a:solidFill>
          <a:latin typeface="Arial" charset="0"/>
          <a:ea typeface="+mj-ea"/>
          <a:cs typeface="+mj-cs"/>
        </a:defRPr>
      </a:lvl1pPr>
      <a:lvl2pPr algn="l" defTabSz="85725" rtl="0" eaLnBrk="0" fontAlgn="base" hangingPunct="0">
        <a:lnSpc>
          <a:spcPct val="90000"/>
        </a:lnSpc>
        <a:spcBef>
          <a:spcPct val="0"/>
        </a:spcBef>
        <a:spcAft>
          <a:spcPct val="0"/>
        </a:spcAft>
        <a:defRPr sz="2300" b="1">
          <a:solidFill>
            <a:srgbClr val="225A7A"/>
          </a:solidFill>
          <a:latin typeface="Arial"/>
        </a:defRPr>
      </a:lvl2pPr>
      <a:lvl3pPr algn="l" defTabSz="85725" rtl="0" eaLnBrk="0" fontAlgn="base" hangingPunct="0">
        <a:lnSpc>
          <a:spcPct val="90000"/>
        </a:lnSpc>
        <a:spcBef>
          <a:spcPct val="0"/>
        </a:spcBef>
        <a:spcAft>
          <a:spcPct val="0"/>
        </a:spcAft>
        <a:defRPr sz="2300" b="1">
          <a:solidFill>
            <a:srgbClr val="225A7A"/>
          </a:solidFill>
          <a:latin typeface="Arial"/>
        </a:defRPr>
      </a:lvl3pPr>
      <a:lvl4pPr algn="l" defTabSz="85725" rtl="0" eaLnBrk="0" fontAlgn="base" hangingPunct="0">
        <a:lnSpc>
          <a:spcPct val="90000"/>
        </a:lnSpc>
        <a:spcBef>
          <a:spcPct val="0"/>
        </a:spcBef>
        <a:spcAft>
          <a:spcPct val="0"/>
        </a:spcAft>
        <a:defRPr sz="2300" b="1">
          <a:solidFill>
            <a:srgbClr val="225A7A"/>
          </a:solidFill>
          <a:latin typeface="Arial"/>
        </a:defRPr>
      </a:lvl4pPr>
      <a:lvl5pPr algn="l" defTabSz="85725" rtl="0" eaLnBrk="0" fontAlgn="base" hangingPunct="0">
        <a:lnSpc>
          <a:spcPct val="90000"/>
        </a:lnSpc>
        <a:spcBef>
          <a:spcPct val="0"/>
        </a:spcBef>
        <a:spcAft>
          <a:spcPct val="0"/>
        </a:spcAft>
        <a:defRPr sz="2300" b="1">
          <a:solidFill>
            <a:srgbClr val="225A7A"/>
          </a:solidFill>
          <a:latin typeface="Arial"/>
        </a:defRPr>
      </a:lvl5pPr>
      <a:lvl6pPr marL="342900" algn="l" fontAlgn="base">
        <a:spcBef>
          <a:spcPct val="0"/>
        </a:spcBef>
        <a:spcAft>
          <a:spcPct val="0"/>
        </a:spcAft>
        <a:defRPr sz="2400">
          <a:solidFill>
            <a:schemeClr val="bg1">
              <a:alpha val="100000"/>
            </a:schemeClr>
          </a:solidFill>
          <a:latin typeface="Arial"/>
        </a:defRPr>
      </a:lvl6pPr>
      <a:lvl7pPr marL="685800" algn="l" fontAlgn="base">
        <a:spcBef>
          <a:spcPct val="0"/>
        </a:spcBef>
        <a:spcAft>
          <a:spcPct val="0"/>
        </a:spcAft>
        <a:defRPr sz="2400">
          <a:solidFill>
            <a:schemeClr val="bg1">
              <a:alpha val="100000"/>
            </a:schemeClr>
          </a:solidFill>
          <a:latin typeface="Arial"/>
        </a:defRPr>
      </a:lvl7pPr>
      <a:lvl8pPr marL="1028700" algn="l" fontAlgn="base">
        <a:spcBef>
          <a:spcPct val="0"/>
        </a:spcBef>
        <a:spcAft>
          <a:spcPct val="0"/>
        </a:spcAft>
        <a:defRPr sz="2400">
          <a:solidFill>
            <a:schemeClr val="bg1">
              <a:alpha val="100000"/>
            </a:schemeClr>
          </a:solidFill>
          <a:latin typeface="Arial"/>
        </a:defRPr>
      </a:lvl8pPr>
      <a:lvl9pPr marL="1371600" algn="l" fontAlgn="base">
        <a:spcBef>
          <a:spcPct val="0"/>
        </a:spcBef>
        <a:spcAft>
          <a:spcPct val="0"/>
        </a:spcAft>
        <a:defRPr sz="2400">
          <a:solidFill>
            <a:schemeClr val="bg1">
              <a:alpha val="100000"/>
            </a:schemeClr>
          </a:solidFill>
          <a:latin typeface="Arial"/>
        </a:defRPr>
      </a:lvl9pPr>
    </p:titleStyle>
    <p:bodyStyle>
      <a:lvl1pPr marL="219075" indent="-219075" algn="l" rtl="0" eaLnBrk="0" fontAlgn="base" hangingPunct="0">
        <a:lnSpc>
          <a:spcPct val="90000"/>
        </a:lnSpc>
        <a:spcBef>
          <a:spcPct val="100000"/>
        </a:spcBef>
        <a:spcAft>
          <a:spcPct val="0"/>
        </a:spcAft>
        <a:buClr>
          <a:schemeClr val="accent2"/>
        </a:buClr>
        <a:buFont typeface="Wingdings" pitchFamily="2" charset="2"/>
        <a:buChar char="n"/>
        <a:defRPr sz="1800">
          <a:solidFill>
            <a:schemeClr val="tx1"/>
          </a:solidFill>
          <a:latin typeface="Arial" charset="0"/>
          <a:ea typeface="+mn-ea"/>
          <a:cs typeface="+mn-cs"/>
        </a:defRPr>
      </a:lvl1pPr>
      <a:lvl2pPr marL="476250" indent="-171450" algn="l" rtl="0" eaLnBrk="0" fontAlgn="base" hangingPunct="0">
        <a:lnSpc>
          <a:spcPct val="90000"/>
        </a:lnSpc>
        <a:spcBef>
          <a:spcPct val="50000"/>
        </a:spcBef>
        <a:spcAft>
          <a:spcPct val="0"/>
        </a:spcAft>
        <a:buClr>
          <a:schemeClr val="accent2"/>
        </a:buClr>
        <a:buFont typeface="Wingdings" pitchFamily="2" charset="2"/>
        <a:buChar char="w"/>
        <a:defRPr sz="1700">
          <a:solidFill>
            <a:schemeClr val="tx1"/>
          </a:solidFill>
          <a:latin typeface="Arial" charset="0"/>
        </a:defRPr>
      </a:lvl2pPr>
      <a:lvl3pPr marL="733425" indent="-171450" algn="l" rtl="0" eaLnBrk="0" fontAlgn="base" hangingPunct="0">
        <a:lnSpc>
          <a:spcPct val="90000"/>
        </a:lnSpc>
        <a:spcBef>
          <a:spcPct val="25000"/>
        </a:spcBef>
        <a:spcAft>
          <a:spcPct val="0"/>
        </a:spcAft>
        <a:buClr>
          <a:schemeClr val="accent2"/>
        </a:buClr>
        <a:buFont typeface="Arial" charset="0"/>
        <a:buChar char="–"/>
        <a:defRPr sz="1500">
          <a:solidFill>
            <a:schemeClr val="tx1"/>
          </a:solidFill>
          <a:latin typeface="Arial" charset="0"/>
        </a:defRPr>
      </a:lvl3pPr>
      <a:lvl4pPr marL="990600" indent="-17145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247775" indent="-171450" algn="l" rtl="0" eaLnBrk="0" fontAlgn="base" hangingPunct="0">
        <a:lnSpc>
          <a:spcPct val="95000"/>
        </a:lnSpc>
        <a:spcBef>
          <a:spcPct val="15000"/>
        </a:spcBef>
        <a:spcAft>
          <a:spcPct val="0"/>
        </a:spcAft>
        <a:buClr>
          <a:schemeClr val="accent2"/>
        </a:buClr>
        <a:buChar char="»"/>
        <a:defRPr sz="1200">
          <a:solidFill>
            <a:schemeClr val="tx1"/>
          </a:solidFill>
          <a:latin typeface="Arial" charset="0"/>
        </a:defRPr>
      </a:lvl5pPr>
      <a:lvl6pPr marL="1885950" indent="-171450" algn="l" fontAlgn="base">
        <a:spcBef>
          <a:spcPct val="20000"/>
        </a:spcBef>
        <a:spcAft>
          <a:spcPct val="0"/>
        </a:spcAft>
        <a:buChar char="»"/>
        <a:defRPr>
          <a:solidFill>
            <a:schemeClr val="bg1">
              <a:alpha val="100000"/>
            </a:schemeClr>
          </a:solidFill>
          <a:latin typeface="+mn-lt"/>
        </a:defRPr>
      </a:lvl6pPr>
      <a:lvl7pPr marL="2228850" indent="-171450" algn="l" fontAlgn="base">
        <a:spcBef>
          <a:spcPct val="20000"/>
        </a:spcBef>
        <a:spcAft>
          <a:spcPct val="0"/>
        </a:spcAft>
        <a:buChar char="»"/>
        <a:defRPr>
          <a:solidFill>
            <a:schemeClr val="bg1">
              <a:alpha val="100000"/>
            </a:schemeClr>
          </a:solidFill>
          <a:latin typeface="+mn-lt"/>
        </a:defRPr>
      </a:lvl7pPr>
      <a:lvl8pPr marL="2571750" indent="-171450" algn="l" fontAlgn="base">
        <a:spcBef>
          <a:spcPct val="20000"/>
        </a:spcBef>
        <a:spcAft>
          <a:spcPct val="0"/>
        </a:spcAft>
        <a:buChar char="»"/>
        <a:defRPr>
          <a:solidFill>
            <a:schemeClr val="bg1">
              <a:alpha val="100000"/>
            </a:schemeClr>
          </a:solidFill>
          <a:latin typeface="+mn-lt"/>
        </a:defRPr>
      </a:lvl8pPr>
      <a:lvl9pPr marL="2914650" indent="-17145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hyperlink" Target="http://eoimages.gsfc.nasa.gov/images/imagerecords/83000/83697/bosnia_amo_2014139_lrg.jpg" TargetMode="External"/><Relationship Id="rId5" Type="http://schemas.openxmlformats.org/officeDocument/2006/relationships/image" Target="../media/image21.jpeg"/><Relationship Id="rId4" Type="http://schemas.openxmlformats.org/officeDocument/2006/relationships/hyperlink" Target="http://eoimages.gsfc.nasa.gov/images/imagerecords/83000/83697/bosnia_amo_2013138_lrg.jp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24.gif"/><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7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78.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8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4.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8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8.emf"/><Relationship Id="rId4"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8.xml"/><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90.x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1.xml"/><Relationship Id="rId1" Type="http://schemas.openxmlformats.org/officeDocument/2006/relationships/vmlDrawing" Target="../drawings/vmlDrawing3.vml"/><Relationship Id="rId6" Type="http://schemas.openxmlformats.org/officeDocument/2006/relationships/image" Target="../media/image41.emf"/><Relationship Id="rId5" Type="http://schemas.openxmlformats.org/officeDocument/2006/relationships/oleObject" Target="../embeddings/oleObject3.bin"/><Relationship Id="rId4"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2.xml"/><Relationship Id="rId1" Type="http://schemas.openxmlformats.org/officeDocument/2006/relationships/vmlDrawing" Target="../drawings/vmlDrawing4.vml"/><Relationship Id="rId6" Type="http://schemas.openxmlformats.org/officeDocument/2006/relationships/image" Target="../media/image42.emf"/><Relationship Id="rId5" Type="http://schemas.openxmlformats.org/officeDocument/2006/relationships/oleObject" Target="../embeddings/oleObject4.bin"/><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3.xml"/><Relationship Id="rId1" Type="http://schemas.openxmlformats.org/officeDocument/2006/relationships/vmlDrawing" Target="../drawings/vmlDrawing5.vml"/><Relationship Id="rId6" Type="http://schemas.openxmlformats.org/officeDocument/2006/relationships/image" Target="../media/image43.emf"/><Relationship Id="rId5" Type="http://schemas.openxmlformats.org/officeDocument/2006/relationships/oleObject" Target="../embeddings/oleObject5.bin"/><Relationship Id="rId4"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8.emf"/><Relationship Id="rId4"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96.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97.x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8.xml"/><Relationship Id="rId1" Type="http://schemas.openxmlformats.org/officeDocument/2006/relationships/vmlDrawing" Target="../drawings/vmlDrawing6.vml"/><Relationship Id="rId6" Type="http://schemas.openxmlformats.org/officeDocument/2006/relationships/image" Target="../media/image44.emf"/><Relationship Id="rId5" Type="http://schemas.openxmlformats.org/officeDocument/2006/relationships/oleObject" Target="../embeddings/oleObject6.bin"/><Relationship Id="rId4"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9.xml"/><Relationship Id="rId1" Type="http://schemas.openxmlformats.org/officeDocument/2006/relationships/vmlDrawing" Target="../drawings/vmlDrawing7.vml"/><Relationship Id="rId6" Type="http://schemas.openxmlformats.org/officeDocument/2006/relationships/image" Target="../media/image45.emf"/><Relationship Id="rId5" Type="http://schemas.openxmlformats.org/officeDocument/2006/relationships/oleObject" Target="../embeddings/oleObject7.bin"/><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8.emf"/><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02.xml"/><Relationship Id="rId1" Type="http://schemas.openxmlformats.org/officeDocument/2006/relationships/vmlDrawing" Target="../drawings/vmlDrawing8.vml"/><Relationship Id="rId6" Type="http://schemas.openxmlformats.org/officeDocument/2006/relationships/image" Target="../media/image46.emf"/><Relationship Id="rId5" Type="http://schemas.openxmlformats.org/officeDocument/2006/relationships/oleObject" Target="../embeddings/oleObject8.bin"/><Relationship Id="rId4"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3.xml"/><Relationship Id="rId1" Type="http://schemas.openxmlformats.org/officeDocument/2006/relationships/vmlDrawing" Target="../drawings/vmlDrawing9.vml"/><Relationship Id="rId6" Type="http://schemas.openxmlformats.org/officeDocument/2006/relationships/image" Target="../media/image47.emf"/><Relationship Id="rId5" Type="http://schemas.openxmlformats.org/officeDocument/2006/relationships/oleObject" Target="../embeddings/oleObject9.bin"/><Relationship Id="rId4"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slideLayout" Target="../slideLayouts/slideLayout25.xml"/><Relationship Id="rId1" Type="http://schemas.openxmlformats.org/officeDocument/2006/relationships/tags" Target="../tags/tag104.xml"/><Relationship Id="rId4" Type="http://schemas.openxmlformats.org/officeDocument/2006/relationships/image" Target="../media/image48.gi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hyperlink" Target="http://www.fema.gov/disasters" TargetMode="External"/><Relationship Id="rId2" Type="http://schemas.openxmlformats.org/officeDocument/2006/relationships/tags" Target="../tags/tag105.xml"/><Relationship Id="rId1" Type="http://schemas.openxmlformats.org/officeDocument/2006/relationships/vmlDrawing" Target="../drawings/vmlDrawing10.vml"/><Relationship Id="rId6" Type="http://schemas.openxmlformats.org/officeDocument/2006/relationships/image" Target="../media/image49.emf"/><Relationship Id="rId5" Type="http://schemas.openxmlformats.org/officeDocument/2006/relationships/oleObject" Target="../embeddings/oleObject10.bin"/><Relationship Id="rId4"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06.xml"/><Relationship Id="rId1" Type="http://schemas.openxmlformats.org/officeDocument/2006/relationships/vmlDrawing" Target="../drawings/vmlDrawing11.vml"/><Relationship Id="rId6" Type="http://schemas.openxmlformats.org/officeDocument/2006/relationships/image" Target="../media/image50.emf"/><Relationship Id="rId5" Type="http://schemas.openxmlformats.org/officeDocument/2006/relationships/oleObject" Target="../embeddings/oleObject11.bin"/><Relationship Id="rId4"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8.emf"/><Relationship Id="rId4"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09.xml"/><Relationship Id="rId1" Type="http://schemas.openxmlformats.org/officeDocument/2006/relationships/vmlDrawing" Target="../drawings/vmlDrawing12.vml"/><Relationship Id="rId6" Type="http://schemas.openxmlformats.org/officeDocument/2006/relationships/image" Target="../media/image51.emf"/><Relationship Id="rId5" Type="http://schemas.openxmlformats.org/officeDocument/2006/relationships/oleObject" Target="../embeddings/oleObject12.bin"/><Relationship Id="rId4"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0.xml"/><Relationship Id="rId1" Type="http://schemas.openxmlformats.org/officeDocument/2006/relationships/tags" Target="../tags/tag11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52.jpeg"/><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53.jpeg"/><Relationship Id="rId5" Type="http://schemas.openxmlformats.org/officeDocument/2006/relationships/notesSlide" Target="../notesSlides/notesSlide41.xml"/><Relationship Id="rId4"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8.xml"/><Relationship Id="rId7" Type="http://schemas.openxmlformats.org/officeDocument/2006/relationships/image" Target="../media/image12.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1.emf"/><Relationship Id="rId5" Type="http://schemas.openxmlformats.org/officeDocument/2006/relationships/notesSlide" Target="../notesSlides/notesSlide42.xml"/><Relationship Id="rId10" Type="http://schemas.openxmlformats.org/officeDocument/2006/relationships/image" Target="../media/image15.jpeg"/><Relationship Id="rId4" Type="http://schemas.openxmlformats.org/officeDocument/2006/relationships/slideLayout" Target="../slideLayouts/slideLayout1.xml"/><Relationship Id="rId9" Type="http://schemas.openxmlformats.org/officeDocument/2006/relationships/image" Target="../media/image14.wmf"/></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12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1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2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25.x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126.xml"/><Relationship Id="rId4" Type="http://schemas.openxmlformats.org/officeDocument/2006/relationships/image" Target="../media/image56.e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4.xml"/><Relationship Id="rId7" Type="http://schemas.openxmlformats.org/officeDocument/2006/relationships/image" Target="../media/image12.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1.emf"/><Relationship Id="rId5" Type="http://schemas.openxmlformats.org/officeDocument/2006/relationships/notesSlide" Target="../notesSlides/notesSlide5.xml"/><Relationship Id="rId10" Type="http://schemas.openxmlformats.org/officeDocument/2006/relationships/image" Target="../media/image15.jpeg"/><Relationship Id="rId4" Type="http://schemas.openxmlformats.org/officeDocument/2006/relationships/slideLayout" Target="../slideLayouts/slideLayout1.xml"/><Relationship Id="rId9" Type="http://schemas.openxmlformats.org/officeDocument/2006/relationships/image" Target="../media/image14.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127.xml"/><Relationship Id="rId4" Type="http://schemas.openxmlformats.org/officeDocument/2006/relationships/image" Target="../media/image57.e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128.xml"/><Relationship Id="rId4" Type="http://schemas.openxmlformats.org/officeDocument/2006/relationships/image" Target="../media/image58.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29.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image" Target="../media/image60.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131.xml"/><Relationship Id="rId4" Type="http://schemas.openxmlformats.org/officeDocument/2006/relationships/image" Target="../media/image61.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32.xml"/><Relationship Id="rId5" Type="http://schemas.openxmlformats.org/officeDocument/2006/relationships/image" Target="../media/image63.jpeg"/><Relationship Id="rId4" Type="http://schemas.openxmlformats.org/officeDocument/2006/relationships/image" Target="../media/image62.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33.xml"/><Relationship Id="rId5" Type="http://schemas.openxmlformats.org/officeDocument/2006/relationships/image" Target="../media/image64.jpeg"/><Relationship Id="rId4" Type="http://schemas.openxmlformats.org/officeDocument/2006/relationships/hyperlink" Target="//upload.wikimedia.org/wikipedia/commons/c/c4/May_2014_San_Diego_County_Wildfires.jp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6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6.xml"/><Relationship Id="rId1" Type="http://schemas.openxmlformats.org/officeDocument/2006/relationships/tags" Target="../tags/tag135.xml"/></Relationships>
</file>

<file path=ppt/slides/_rels/slide6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6.xml"/><Relationship Id="rId1" Type="http://schemas.openxmlformats.org/officeDocument/2006/relationships/tags" Target="../tags/tag13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68.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6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40.xml"/><Relationship Id="rId4" Type="http://schemas.openxmlformats.org/officeDocument/2006/relationships/image" Target="../media/image70.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003" y="3134125"/>
            <a:ext cx="8264795" cy="648000"/>
          </a:xfrm>
        </p:spPr>
        <p:txBody>
          <a:bodyPr/>
          <a:lstStyle/>
          <a:p>
            <a:r>
              <a:rPr lang="en-US" sz="2400" dirty="0" smtClean="0"/>
              <a:t>NAT CATS 2014: What's going on </a:t>
            </a:r>
            <a:r>
              <a:rPr lang="en-US" sz="2400" dirty="0" smtClean="0">
                <a:solidFill>
                  <a:srgbClr val="FF00FF"/>
                </a:solidFill>
              </a:rPr>
              <a:t/>
            </a:r>
            <a:br>
              <a:rPr lang="en-US" sz="2400" dirty="0" smtClean="0">
                <a:solidFill>
                  <a:srgbClr val="FF00FF"/>
                </a:solidFill>
              </a:rPr>
            </a:br>
            <a:r>
              <a:rPr lang="en-US" sz="2400" dirty="0" smtClean="0"/>
              <a:t>with the weather?</a:t>
            </a:r>
            <a:endParaRPr lang="en-GB" sz="2400" dirty="0"/>
          </a:p>
        </p:txBody>
      </p:sp>
      <p:sp>
        <p:nvSpPr>
          <p:cNvPr id="3" name="Subtitle 2"/>
          <p:cNvSpPr>
            <a:spLocks noGrp="1"/>
          </p:cNvSpPr>
          <p:nvPr>
            <p:ph type="subTitle" idx="1"/>
          </p:nvPr>
        </p:nvSpPr>
        <p:spPr/>
        <p:txBody>
          <a:bodyPr>
            <a:normAutofit/>
          </a:bodyPr>
          <a:lstStyle/>
          <a:p>
            <a:r>
              <a:rPr lang="en-GB" sz="1600" dirty="0" smtClean="0"/>
              <a:t>January 7, 2015</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n1002738\Downloads\MD_Snow_7074_medium (1).jpg"/>
          <p:cNvPicPr>
            <a:picLocks noChangeAspect="1" noChangeArrowheads="1"/>
          </p:cNvPicPr>
          <p:nvPr/>
        </p:nvPicPr>
        <p:blipFill>
          <a:blip r:embed="rId4" cstate="screen"/>
          <a:srcRect/>
          <a:stretch>
            <a:fillRect/>
          </a:stretch>
        </p:blipFill>
        <p:spPr bwMode="auto">
          <a:xfrm>
            <a:off x="4792750" y="1104900"/>
            <a:ext cx="4089317" cy="3746500"/>
          </a:xfrm>
          <a:prstGeom prst="rect">
            <a:avLst/>
          </a:prstGeom>
          <a:noFill/>
        </p:spPr>
      </p:pic>
      <p:sp>
        <p:nvSpPr>
          <p:cNvPr id="2" name="Title 1"/>
          <p:cNvSpPr>
            <a:spLocks noGrp="1"/>
          </p:cNvSpPr>
          <p:nvPr>
            <p:ph type="title"/>
          </p:nvPr>
        </p:nvSpPr>
        <p:spPr/>
        <p:txBody>
          <a:bodyPr/>
          <a:lstStyle/>
          <a:p>
            <a:r>
              <a:rPr lang="en-US" sz="2000" dirty="0" smtClean="0"/>
              <a:t>Extreme precipitation events in the US, 2014</a:t>
            </a:r>
            <a:endParaRPr lang="en-US" sz="2000" dirty="0"/>
          </a:p>
        </p:txBody>
      </p:sp>
      <p:sp>
        <p:nvSpPr>
          <p:cNvPr id="11" name="TextBox 10"/>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10</a:t>
            </a:fld>
            <a:endParaRPr lang="en-US" sz="1000" dirty="0">
              <a:solidFill>
                <a:schemeClr val="accent4">
                  <a:lumMod val="75000"/>
                </a:schemeClr>
              </a:solidFill>
            </a:endParaRPr>
          </a:p>
        </p:txBody>
      </p:sp>
      <p:sp>
        <p:nvSpPr>
          <p:cNvPr id="12" name="Rectangle 11"/>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9" name="Content Placeholder 2"/>
          <p:cNvSpPr>
            <a:spLocks noGrp="1"/>
          </p:cNvSpPr>
          <p:nvPr>
            <p:ph idx="1"/>
          </p:nvPr>
        </p:nvSpPr>
        <p:spPr>
          <a:xfrm>
            <a:off x="230188" y="1109912"/>
            <a:ext cx="4674321" cy="3757363"/>
          </a:xfrm>
          <a:solidFill>
            <a:schemeClr val="bg1"/>
          </a:solidFill>
          <a:effectLst/>
        </p:spPr>
        <p:txBody>
          <a:bodyPr lIns="91436" tIns="91436" rIns="91436"/>
          <a:lstStyle/>
          <a:p>
            <a:pPr marL="166688" indent="-166688">
              <a:lnSpc>
                <a:spcPct val="100000"/>
              </a:lnSpc>
              <a:spcBef>
                <a:spcPts val="1800"/>
              </a:spcBef>
              <a:buClr>
                <a:schemeClr val="tx2"/>
              </a:buClr>
              <a:buFont typeface="Wingdings" pitchFamily="2" charset="2"/>
              <a:buChar char="§"/>
            </a:pPr>
            <a:r>
              <a:rPr lang="en-US" sz="1400" dirty="0" smtClean="0"/>
              <a:t>Pensacola, Florida: 20” of rain over April 29 &amp; 30</a:t>
            </a:r>
          </a:p>
          <a:p>
            <a:pPr marL="166688" indent="-166688">
              <a:lnSpc>
                <a:spcPct val="100000"/>
              </a:lnSpc>
              <a:spcBef>
                <a:spcPts val="1800"/>
              </a:spcBef>
              <a:buClr>
                <a:schemeClr val="tx2"/>
              </a:buClr>
              <a:buFont typeface="Wingdings" pitchFamily="2" charset="2"/>
              <a:buChar char="§"/>
            </a:pPr>
            <a:r>
              <a:rPr lang="en-US" sz="1400" dirty="0" smtClean="0"/>
              <a:t>Detroit, Michigan: 4-6” of rain in in a 4-hour period on August 11.</a:t>
            </a:r>
            <a:endParaRPr lang="en-US" sz="1400" dirty="0" smtClean="0">
              <a:latin typeface="Arial" pitchFamily="34" charset="0"/>
              <a:cs typeface="Arial" pitchFamily="34" charset="0"/>
            </a:endParaRPr>
          </a:p>
          <a:p>
            <a:pPr marL="166688" indent="-166688">
              <a:lnSpc>
                <a:spcPct val="100000"/>
              </a:lnSpc>
              <a:spcBef>
                <a:spcPts val="1800"/>
              </a:spcBef>
              <a:buClr>
                <a:schemeClr val="tx2"/>
              </a:buClr>
              <a:buFont typeface="Wingdings" pitchFamily="2" charset="2"/>
              <a:buChar char="§"/>
            </a:pPr>
            <a:r>
              <a:rPr lang="en-US" sz="1400" dirty="0" smtClean="0"/>
              <a:t>Islip, New York: 13” of rain in a single day on August 13.</a:t>
            </a:r>
          </a:p>
          <a:p>
            <a:pPr marL="166688" indent="-166688">
              <a:lnSpc>
                <a:spcPct val="100000"/>
              </a:lnSpc>
              <a:spcBef>
                <a:spcPts val="1800"/>
              </a:spcBef>
              <a:buClr>
                <a:schemeClr val="tx2"/>
              </a:buClr>
              <a:buFont typeface="Wingdings" pitchFamily="2" charset="2"/>
              <a:buChar char="§"/>
            </a:pPr>
            <a:r>
              <a:rPr lang="en-US" sz="1400" dirty="0" smtClean="0"/>
              <a:t>Phoenix, Arizona: 4-5” of rain on September 7.</a:t>
            </a:r>
          </a:p>
          <a:p>
            <a:pPr marL="166688" indent="-166688">
              <a:lnSpc>
                <a:spcPct val="100000"/>
              </a:lnSpc>
              <a:spcBef>
                <a:spcPts val="1800"/>
              </a:spcBef>
              <a:buClr>
                <a:schemeClr val="tx2"/>
              </a:buClr>
              <a:buFont typeface="Wingdings" pitchFamily="2" charset="2"/>
              <a:buChar char="§"/>
            </a:pPr>
            <a:r>
              <a:rPr lang="en-US" sz="1400" dirty="0" smtClean="0"/>
              <a:t>Buffalo, New York: Over 6 feet of snow over the </a:t>
            </a:r>
            <a:r>
              <a:rPr lang="en-US" sz="1400" dirty="0" smtClean="0">
                <a:solidFill>
                  <a:srgbClr val="FF00FF"/>
                </a:solidFill>
              </a:rPr>
              <a:t/>
            </a:r>
            <a:br>
              <a:rPr lang="en-US" sz="1400" dirty="0" smtClean="0">
                <a:solidFill>
                  <a:srgbClr val="FF00FF"/>
                </a:solidFill>
              </a:rPr>
            </a:br>
            <a:r>
              <a:rPr lang="en-US" sz="1400" dirty="0" smtClean="0"/>
              <a:t>course of 4 days. </a:t>
            </a:r>
          </a:p>
          <a:p>
            <a:pPr marL="166688" indent="-166688">
              <a:lnSpc>
                <a:spcPct val="100000"/>
              </a:lnSpc>
              <a:spcBef>
                <a:spcPts val="1800"/>
              </a:spcBef>
              <a:buClr>
                <a:schemeClr val="tx2"/>
              </a:buClr>
              <a:buFont typeface="Wingdings" pitchFamily="2" charset="2"/>
              <a:buChar char="§"/>
            </a:pPr>
            <a:r>
              <a:rPr lang="en-US" sz="1400" dirty="0" smtClean="0"/>
              <a:t>Northern California: averaged of 2-4” of rain over region during first week of December. </a:t>
            </a:r>
            <a:endParaRPr lang="en-US" sz="1400" dirty="0" smtClean="0">
              <a:latin typeface="Arial" pitchFamily="34" charset="0"/>
              <a:cs typeface="Arial" pitchFamily="34" charset="0"/>
            </a:endParaRPr>
          </a:p>
        </p:txBody>
      </p:sp>
      <p:sp>
        <p:nvSpPr>
          <p:cNvPr id="8" name="TextBox 7"/>
          <p:cNvSpPr txBox="1"/>
          <p:nvPr/>
        </p:nvSpPr>
        <p:spPr>
          <a:xfrm>
            <a:off x="8013470" y="4635960"/>
            <a:ext cx="854713" cy="215440"/>
          </a:xfrm>
          <a:prstGeom prst="rect">
            <a:avLst/>
          </a:prstGeom>
          <a:noFill/>
          <a:effectLst/>
        </p:spPr>
        <p:txBody>
          <a:bodyPr wrap="none" lIns="91436" tIns="45718" rIns="91436" bIns="45718" rtlCol="0">
            <a:spAutoFit/>
          </a:bodyPr>
          <a:lstStyle/>
          <a:p>
            <a:r>
              <a:rPr lang="en-US" sz="800" dirty="0" smtClean="0"/>
              <a:t>Source: FEMA</a:t>
            </a:r>
            <a:endParaRPr lang="en-US" sz="800"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0188" y="1073887"/>
            <a:ext cx="8651876" cy="3777513"/>
            <a:chOff x="230188" y="1073887"/>
            <a:chExt cx="8651876" cy="3777513"/>
          </a:xfrm>
        </p:grpSpPr>
        <p:pic>
          <p:nvPicPr>
            <p:cNvPr id="74754" name="Picture 2" descr="http://droughtmonitor.unl.edu/data/jpg/20141230/20141230_conus_trd.jpg"/>
            <p:cNvPicPr>
              <a:picLocks noChangeAspect="1" noChangeArrowheads="1"/>
            </p:cNvPicPr>
            <p:nvPr/>
          </p:nvPicPr>
          <p:blipFill>
            <a:blip r:embed="rId4" cstate="screen"/>
            <a:srcRect/>
            <a:stretch>
              <a:fillRect/>
            </a:stretch>
          </p:blipFill>
          <p:spPr bwMode="auto">
            <a:xfrm>
              <a:off x="230188" y="1104900"/>
              <a:ext cx="5550196" cy="3746500"/>
            </a:xfrm>
            <a:prstGeom prst="rect">
              <a:avLst/>
            </a:prstGeom>
            <a:noFill/>
          </p:spPr>
        </p:pic>
        <p:pic>
          <p:nvPicPr>
            <p:cNvPr id="74756" name="Picture 4" descr="http://droughtmonitor.unl.edu/data/jpg/20141230/20141230_conus_trd.jpg"/>
            <p:cNvPicPr>
              <a:picLocks noChangeAspect="1" noChangeArrowheads="1"/>
            </p:cNvPicPr>
            <p:nvPr/>
          </p:nvPicPr>
          <p:blipFill>
            <a:blip r:embed="rId5" cstate="screen"/>
            <a:srcRect/>
            <a:stretch>
              <a:fillRect/>
            </a:stretch>
          </p:blipFill>
          <p:spPr bwMode="auto">
            <a:xfrm>
              <a:off x="5627076" y="1073887"/>
              <a:ext cx="3254988" cy="3777513"/>
            </a:xfrm>
            <a:prstGeom prst="rect">
              <a:avLst/>
            </a:prstGeom>
            <a:noFill/>
          </p:spPr>
        </p:pic>
      </p:grpSp>
      <p:sp>
        <p:nvSpPr>
          <p:cNvPr id="2" name="Title 1"/>
          <p:cNvSpPr>
            <a:spLocks noGrp="1"/>
          </p:cNvSpPr>
          <p:nvPr>
            <p:ph type="title"/>
          </p:nvPr>
        </p:nvSpPr>
        <p:spPr/>
        <p:txBody>
          <a:bodyPr/>
          <a:lstStyle/>
          <a:p>
            <a:r>
              <a:rPr lang="en-US" sz="2000" dirty="0" smtClean="0"/>
              <a:t>Current US drought conditions</a:t>
            </a:r>
            <a:endParaRPr lang="en-US" sz="2000" dirty="0"/>
          </a:p>
        </p:txBody>
      </p:sp>
      <p:sp>
        <p:nvSpPr>
          <p:cNvPr id="11" name="TextBox 10"/>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11</a:t>
            </a:fld>
            <a:endParaRPr lang="en-US" sz="1000" dirty="0">
              <a:solidFill>
                <a:schemeClr val="accent4">
                  <a:lumMod val="75000"/>
                </a:schemeClr>
              </a:solidFill>
            </a:endParaRPr>
          </a:p>
        </p:txBody>
      </p:sp>
      <p:sp>
        <p:nvSpPr>
          <p:cNvPr id="12" name="Rectangle 11"/>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10" name="TextBox 9"/>
          <p:cNvSpPr txBox="1"/>
          <p:nvPr/>
        </p:nvSpPr>
        <p:spPr bwMode="auto">
          <a:xfrm>
            <a:off x="230188" y="4597484"/>
            <a:ext cx="2996091" cy="253916"/>
          </a:xfrm>
          <a:prstGeom prst="rect">
            <a:avLst/>
          </a:prstGeom>
          <a:noFill/>
          <a:ln w="9525">
            <a:noFill/>
            <a:miter lim="800000"/>
            <a:headEnd/>
            <a:tailEnd/>
          </a:ln>
        </p:spPr>
        <p:txBody>
          <a:bodyPr wrap="square" rtlCol="0">
            <a:spAutoFit/>
          </a:bodyPr>
          <a:lstStyle/>
          <a:p>
            <a:pPr algn="just" eaLnBrk="0" hangingPunct="0">
              <a:buClr>
                <a:srgbClr val="FF3300"/>
              </a:buClr>
            </a:pPr>
            <a:r>
              <a:rPr lang="en-US" sz="1050" dirty="0" smtClean="0">
                <a:solidFill>
                  <a:schemeClr val="tx2"/>
                </a:solidFill>
              </a:rPr>
              <a:t>As of December 30, 2014</a:t>
            </a:r>
          </a:p>
        </p:txBody>
      </p:sp>
      <p:sp>
        <p:nvSpPr>
          <p:cNvPr id="14" name="Rechteck 8"/>
          <p:cNvSpPr/>
          <p:nvPr/>
        </p:nvSpPr>
        <p:spPr>
          <a:xfrm>
            <a:off x="-21266" y="4872666"/>
            <a:ext cx="3403590" cy="246221"/>
          </a:xfrm>
          <a:prstGeom prst="rect">
            <a:avLst/>
          </a:prstGeom>
          <a:noFill/>
        </p:spPr>
        <p:txBody>
          <a:bodyPr wrap="square">
            <a:spAutoFit/>
          </a:bodyPr>
          <a:lstStyle/>
          <a:p>
            <a:r>
              <a:rPr lang="de-DE" sz="1000" dirty="0" smtClean="0">
                <a:solidFill>
                  <a:schemeClr val="accent4">
                    <a:lumMod val="75000"/>
                  </a:schemeClr>
                </a:solidFill>
              </a:rPr>
              <a:t>Source: </a:t>
            </a:r>
            <a:r>
              <a:rPr lang="en-US" sz="1000" dirty="0" smtClean="0">
                <a:solidFill>
                  <a:schemeClr val="accent4">
                    <a:lumMod val="75000"/>
                  </a:schemeClr>
                </a:solidFill>
              </a:rPr>
              <a:t>The National Drought Mitigation Center </a:t>
            </a:r>
            <a:endParaRPr lang="de-DE" sz="1000" dirty="0" smtClean="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rtl="0" eaLnBrk="1" latinLnBrk="0" hangingPunct="1"/>
            <a:r>
              <a:rPr lang="en-US" sz="2000" dirty="0" smtClean="0">
                <a:latin typeface="Arial"/>
                <a:ea typeface="Arial Unicode MS"/>
                <a:cs typeface="Arial"/>
              </a:rPr>
              <a:t>Natural disaster losses in 2014</a:t>
            </a:r>
            <a:endParaRPr lang="en-US" dirty="0" smtClean="0"/>
          </a:p>
          <a:p>
            <a:r>
              <a:rPr lang="en-US" sz="1600" dirty="0" smtClean="0">
                <a:latin typeface="Arial"/>
                <a:ea typeface="Arial Unicode MS"/>
                <a:cs typeface="Arial"/>
              </a:rPr>
              <a:t>Global Headlines</a:t>
            </a:r>
            <a:endParaRPr lang="en-US" dirty="0"/>
          </a:p>
        </p:txBody>
      </p:sp>
      <p:sp>
        <p:nvSpPr>
          <p:cNvPr id="5" name="Textfeld 4"/>
          <p:cNvSpPr txBox="1"/>
          <p:nvPr/>
        </p:nvSpPr>
        <p:spPr bwMode="auto">
          <a:xfrm>
            <a:off x="230189" y="1099510"/>
            <a:ext cx="8651875" cy="3730624"/>
          </a:xfrm>
          <a:prstGeom prst="rect">
            <a:avLst/>
          </a:prstGeom>
          <a:solidFill>
            <a:schemeClr val="bg1"/>
          </a:solidFill>
          <a:ln w="9525">
            <a:noFill/>
            <a:miter lim="800000"/>
            <a:headEnd/>
            <a:tailEnd/>
          </a:ln>
        </p:spPr>
        <p:txBody>
          <a:bodyPr wrap="square" lIns="91436" tIns="45718" rIns="91436" bIns="45718" rtlCol="0">
            <a:noAutofit/>
          </a:bodyPr>
          <a:lstStyle/>
          <a:p>
            <a:pPr marL="287324" indent="-287324" eaLnBrk="0" hangingPunct="0">
              <a:spcBef>
                <a:spcPts val="1800"/>
              </a:spcBef>
              <a:buClr>
                <a:schemeClr val="tx2"/>
              </a:buClr>
              <a:buFont typeface="Wingdings" pitchFamily="2" charset="2"/>
              <a:buChar char="§"/>
            </a:pPr>
            <a:r>
              <a:rPr lang="de-DE" sz="1600" dirty="0" smtClean="0">
                <a:solidFill>
                  <a:schemeClr val="tx2"/>
                </a:solidFill>
              </a:rPr>
              <a:t>In 2014, losses from natural catastrophes summed up to US$ 110bn for direct economic losses and US$ 31bn for insured losses, both well below the average of the last 10 years (US$ 190 bn/US$ 58 bn).    </a:t>
            </a:r>
          </a:p>
          <a:p>
            <a:pPr marL="287324" indent="-287324" eaLnBrk="0" hangingPunct="0">
              <a:spcBef>
                <a:spcPts val="1800"/>
              </a:spcBef>
              <a:buClr>
                <a:schemeClr val="tx2"/>
              </a:buClr>
              <a:buFont typeface="Wingdings" pitchFamily="2" charset="2"/>
              <a:buChar char="§"/>
            </a:pPr>
            <a:r>
              <a:rPr lang="de-DE" sz="1600" dirty="0" smtClean="0">
                <a:solidFill>
                  <a:schemeClr val="tx2"/>
                </a:solidFill>
              </a:rPr>
              <a:t>No single natural catastrophe event stands out as the worst event of the year, and no natural disasters in 2014 had economic losses that exceeded $10 billion dollars. </a:t>
            </a:r>
          </a:p>
          <a:p>
            <a:pPr marL="287324" indent="-287324" eaLnBrk="0" hangingPunct="0">
              <a:spcBef>
                <a:spcPts val="1800"/>
              </a:spcBef>
              <a:buClr>
                <a:schemeClr val="tx2"/>
              </a:buClr>
              <a:buFont typeface="Wingdings" pitchFamily="2" charset="2"/>
              <a:buChar char="§"/>
            </a:pPr>
            <a:r>
              <a:rPr lang="en-US" sz="1600" dirty="0" smtClean="0">
                <a:solidFill>
                  <a:schemeClr val="tx2"/>
                </a:solidFill>
              </a:rPr>
              <a:t>At 7,700, the number of fatalities was much lower than in 2013 (21,000) and also well below the average figures of the past ten and 30 years (97,000 and 56,000 respectively).</a:t>
            </a:r>
            <a:endParaRPr lang="de-DE" sz="1600" dirty="0" smtClean="0">
              <a:solidFill>
                <a:schemeClr val="tx2"/>
              </a:solidFill>
            </a:endParaRPr>
          </a:p>
          <a:p>
            <a:pPr marL="287324" indent="-287324" eaLnBrk="0" hangingPunct="0">
              <a:spcBef>
                <a:spcPts val="1800"/>
              </a:spcBef>
              <a:buClr>
                <a:schemeClr val="tx2"/>
              </a:buClr>
              <a:buFont typeface="Wingdings" pitchFamily="2" charset="2"/>
              <a:buChar char="§"/>
            </a:pPr>
            <a:r>
              <a:rPr lang="de-DE" sz="1600" dirty="0" smtClean="0">
                <a:solidFill>
                  <a:schemeClr val="tx2"/>
                </a:solidFill>
              </a:rPr>
              <a:t>58% of all insured losses occurred in North America. This is in </a:t>
            </a:r>
            <a:r>
              <a:rPr lang="de-DE" sz="1600" dirty="0" err="1" smtClean="0">
                <a:solidFill>
                  <a:schemeClr val="tx2"/>
                </a:solidFill>
              </a:rPr>
              <a:t>the</a:t>
            </a:r>
            <a:r>
              <a:rPr lang="de-DE" sz="1600" dirty="0" smtClean="0">
                <a:solidFill>
                  <a:schemeClr val="tx2"/>
                </a:solidFill>
              </a:rPr>
              <a:t> </a:t>
            </a:r>
            <a:r>
              <a:rPr lang="de-DE" sz="1600" dirty="0" err="1" smtClean="0">
                <a:solidFill>
                  <a:schemeClr val="tx2"/>
                </a:solidFill>
              </a:rPr>
              <a:t>range</a:t>
            </a:r>
            <a:r>
              <a:rPr lang="de-DE" sz="1600" dirty="0" smtClean="0">
                <a:solidFill>
                  <a:schemeClr val="tx2"/>
                </a:solidFill>
              </a:rPr>
              <a:t> </a:t>
            </a:r>
            <a:r>
              <a:rPr lang="de-DE" sz="1600" dirty="0" err="1" smtClean="0">
                <a:solidFill>
                  <a:schemeClr val="tx2"/>
                </a:solidFill>
              </a:rPr>
              <a:t>of</a:t>
            </a:r>
            <a:r>
              <a:rPr lang="de-DE" sz="1600" dirty="0" smtClean="0">
                <a:solidFill>
                  <a:schemeClr val="tx2"/>
                </a:solidFill>
              </a:rPr>
              <a:t> </a:t>
            </a:r>
            <a:r>
              <a:rPr lang="de-DE" sz="1600" dirty="0" err="1" smtClean="0">
                <a:solidFill>
                  <a:schemeClr val="tx2"/>
                </a:solidFill>
              </a:rPr>
              <a:t>the</a:t>
            </a:r>
            <a:r>
              <a:rPr lang="de-DE" sz="1600" dirty="0" smtClean="0">
                <a:solidFill>
                  <a:schemeClr val="tx2"/>
                </a:solidFill>
              </a:rPr>
              <a:t> </a:t>
            </a:r>
            <a:r>
              <a:rPr lang="de-DE" sz="1600" dirty="0" err="1" smtClean="0">
                <a:solidFill>
                  <a:schemeClr val="tx2"/>
                </a:solidFill>
              </a:rPr>
              <a:t>long-term</a:t>
            </a:r>
            <a:r>
              <a:rPr lang="de-DE" sz="1600" dirty="0" smtClean="0">
                <a:solidFill>
                  <a:schemeClr val="tx2"/>
                </a:solidFill>
              </a:rPr>
              <a:t> average from 1980 – 2013 (63%).   </a:t>
            </a:r>
          </a:p>
        </p:txBody>
      </p:sp>
      <p:sp>
        <p:nvSpPr>
          <p:cNvPr id="9" name="Rectangle 8"/>
          <p:cNvSpPr/>
          <p:nvPr/>
        </p:nvSpPr>
        <p:spPr>
          <a:xfrm>
            <a:off x="237555"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10" name="TextBox 9"/>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12</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7"/>
          <p:cNvGraphicFramePr>
            <a:graphicFrameLocks noGrp="1"/>
          </p:cNvGraphicFramePr>
          <p:nvPr/>
        </p:nvGraphicFramePr>
        <p:xfrm>
          <a:off x="230187" y="1104903"/>
          <a:ext cx="8651874" cy="3746497"/>
        </p:xfrm>
        <a:graphic>
          <a:graphicData uri="http://schemas.openxmlformats.org/drawingml/2006/table">
            <a:tbl>
              <a:tblPr>
                <a:effectLst/>
              </a:tblPr>
              <a:tblGrid>
                <a:gridCol w="1928384"/>
                <a:gridCol w="1144187"/>
                <a:gridCol w="1084997"/>
                <a:gridCol w="1630908"/>
                <a:gridCol w="1518700"/>
                <a:gridCol w="1344698"/>
              </a:tblGrid>
              <a:tr h="1338068">
                <a:tc>
                  <a:txBody>
                    <a:bodyPr/>
                    <a:lstStyle/>
                    <a:p>
                      <a:pPr>
                        <a:lnSpc>
                          <a:spcPct val="115000"/>
                        </a:lnSpc>
                        <a:spcAft>
                          <a:spcPts val="0"/>
                        </a:spcAft>
                      </a:pPr>
                      <a:endParaRPr lang="en-US" sz="1400" b="1"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0" dirty="0" smtClean="0">
                          <a:solidFill>
                            <a:srgbClr val="FFFFFF"/>
                          </a:solidFill>
                          <a:latin typeface="Arial"/>
                          <a:ea typeface="Arial"/>
                          <a:cs typeface="Times New Roman"/>
                        </a:rPr>
                        <a:t>2014</a:t>
                      </a:r>
                    </a:p>
                    <a:p>
                      <a:pPr algn="ctr">
                        <a:lnSpc>
                          <a:spcPct val="115000"/>
                        </a:lnSpc>
                        <a:spcAft>
                          <a:spcPts val="0"/>
                        </a:spcAft>
                      </a:pPr>
                      <a:endParaRPr lang="de-DE" sz="14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0" dirty="0" smtClean="0">
                          <a:solidFill>
                            <a:srgbClr val="FFFFFF"/>
                          </a:solidFill>
                          <a:latin typeface="Arial"/>
                          <a:ea typeface="Arial"/>
                          <a:cs typeface="Times New Roman"/>
                        </a:rPr>
                        <a:t>2013</a:t>
                      </a:r>
                    </a:p>
                    <a:p>
                      <a:pPr algn="ctr">
                        <a:lnSpc>
                          <a:spcPct val="115000"/>
                        </a:lnSpc>
                        <a:spcAft>
                          <a:spcPts val="0"/>
                        </a:spcAft>
                      </a:pPr>
                      <a:endParaRPr lang="de-DE" sz="14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1" dirty="0">
                          <a:solidFill>
                            <a:srgbClr val="FFFFFF"/>
                          </a:solidFill>
                          <a:latin typeface="Arial"/>
                          <a:ea typeface="Arial"/>
                          <a:cs typeface="Times New Roman"/>
                        </a:rPr>
                        <a:t>Average of the last 10 years</a:t>
                      </a:r>
                      <a:endParaRPr lang="de-DE" sz="1400" dirty="0">
                        <a:latin typeface="Arial"/>
                        <a:ea typeface="Arial"/>
                        <a:cs typeface="Times New Roman"/>
                      </a:endParaRPr>
                    </a:p>
                    <a:p>
                      <a:pPr algn="ctr">
                        <a:lnSpc>
                          <a:spcPct val="115000"/>
                        </a:lnSpc>
                        <a:spcAft>
                          <a:spcPts val="0"/>
                        </a:spcAft>
                      </a:pPr>
                      <a:r>
                        <a:rPr lang="en-US" sz="1400" b="1" dirty="0">
                          <a:solidFill>
                            <a:srgbClr val="FFFFFF"/>
                          </a:solidFill>
                          <a:latin typeface="Arial"/>
                          <a:ea typeface="Arial"/>
                          <a:cs typeface="Times New Roman"/>
                        </a:rPr>
                        <a:t>2004-2013</a:t>
                      </a:r>
                      <a:endParaRPr lang="de-DE" sz="1400" dirty="0">
                        <a:latin typeface="Arial"/>
                        <a:ea typeface="Arial"/>
                        <a:cs typeface="Times New Roman"/>
                      </a:endParaRPr>
                    </a:p>
                    <a:p>
                      <a:pPr algn="ctr">
                        <a:lnSpc>
                          <a:spcPct val="115000"/>
                        </a:lnSpc>
                        <a:spcAft>
                          <a:spcPts val="0"/>
                        </a:spcAft>
                      </a:pPr>
                      <a:r>
                        <a:rPr lang="en-US" sz="900" b="1" dirty="0">
                          <a:solidFill>
                            <a:srgbClr val="FFFFFF"/>
                          </a:solidFill>
                          <a:latin typeface="Arial"/>
                          <a:ea typeface="Arial"/>
                          <a:cs typeface="Times New Roman"/>
                        </a:rPr>
                        <a:t>(Losses adjusted</a:t>
                      </a:r>
                      <a:endParaRPr lang="de-DE" sz="900" dirty="0">
                        <a:latin typeface="Arial"/>
                        <a:ea typeface="Arial"/>
                        <a:cs typeface="Times New Roman"/>
                      </a:endParaRPr>
                    </a:p>
                    <a:p>
                      <a:pPr algn="ctr">
                        <a:lnSpc>
                          <a:spcPct val="115000"/>
                        </a:lnSpc>
                        <a:spcAft>
                          <a:spcPts val="0"/>
                        </a:spcAft>
                      </a:pPr>
                      <a:r>
                        <a:rPr lang="en-US" sz="900" b="1" dirty="0">
                          <a:solidFill>
                            <a:srgbClr val="FFFFFF"/>
                          </a:solidFill>
                          <a:latin typeface="Arial"/>
                          <a:ea typeface="Arial"/>
                          <a:cs typeface="Times New Roman"/>
                        </a:rPr>
                        <a:t> to inflation </a:t>
                      </a:r>
                      <a:endParaRPr lang="de-DE" sz="900" dirty="0">
                        <a:latin typeface="Arial"/>
                        <a:ea typeface="Arial"/>
                        <a:cs typeface="Times New Roman"/>
                      </a:endParaRPr>
                    </a:p>
                    <a:p>
                      <a:pPr algn="ctr">
                        <a:lnSpc>
                          <a:spcPct val="115000"/>
                        </a:lnSpc>
                        <a:spcAft>
                          <a:spcPts val="0"/>
                        </a:spcAft>
                      </a:pPr>
                      <a:r>
                        <a:rPr lang="en-US" sz="900" b="1" dirty="0">
                          <a:solidFill>
                            <a:srgbClr val="FFFFFF"/>
                          </a:solidFill>
                          <a:latin typeface="Arial"/>
                          <a:ea typeface="Arial"/>
                          <a:cs typeface="Times New Roman"/>
                        </a:rPr>
                        <a:t>based on country CPI)</a:t>
                      </a:r>
                      <a:endParaRPr lang="de-DE" sz="90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400" b="1" kern="1200" dirty="0" smtClean="0">
                          <a:solidFill>
                            <a:schemeClr val="bg1"/>
                          </a:solidFill>
                          <a:latin typeface="+mn-lt"/>
                          <a:ea typeface="+mn-ea"/>
                          <a:cs typeface="+mn-cs"/>
                        </a:rPr>
                        <a:t>Average of the last 30 years</a:t>
                      </a:r>
                      <a:endParaRPr lang="de-DE" sz="1400" b="1" kern="1200" dirty="0" smtClean="0">
                        <a:solidFill>
                          <a:schemeClr val="bg1"/>
                        </a:solidFill>
                        <a:latin typeface="+mn-lt"/>
                        <a:ea typeface="+mn-ea"/>
                        <a:cs typeface="+mn-cs"/>
                      </a:endParaRPr>
                    </a:p>
                    <a:p>
                      <a:pPr algn="ctr"/>
                      <a:r>
                        <a:rPr lang="en-US" sz="1400" b="1" kern="1200" dirty="0" smtClean="0">
                          <a:solidFill>
                            <a:schemeClr val="bg1"/>
                          </a:solidFill>
                          <a:latin typeface="+mn-lt"/>
                          <a:ea typeface="+mn-ea"/>
                          <a:cs typeface="+mn-cs"/>
                        </a:rPr>
                        <a:t>1984-2013</a:t>
                      </a:r>
                      <a:endParaRPr lang="de-DE" sz="1400" b="1" kern="1200" dirty="0" smtClean="0">
                        <a:solidFill>
                          <a:schemeClr val="bg1"/>
                        </a:solidFill>
                        <a:latin typeface="+mn-lt"/>
                        <a:ea typeface="+mn-ea"/>
                        <a:cs typeface="+mn-cs"/>
                      </a:endParaRPr>
                    </a:p>
                    <a:p>
                      <a:pPr algn="ctr"/>
                      <a:r>
                        <a:rPr lang="en-US" sz="900" b="1" kern="1200" dirty="0" smtClean="0">
                          <a:solidFill>
                            <a:schemeClr val="bg1"/>
                          </a:solidFill>
                          <a:latin typeface="+mn-lt"/>
                          <a:ea typeface="+mn-ea"/>
                          <a:cs typeface="+mn-cs"/>
                        </a:rPr>
                        <a:t>(Losses adjusted</a:t>
                      </a:r>
                      <a:endParaRPr lang="de-DE" sz="900" b="1" kern="1200" dirty="0" smtClean="0">
                        <a:solidFill>
                          <a:schemeClr val="bg1"/>
                        </a:solidFill>
                        <a:latin typeface="+mn-lt"/>
                        <a:ea typeface="+mn-ea"/>
                        <a:cs typeface="+mn-cs"/>
                      </a:endParaRPr>
                    </a:p>
                    <a:p>
                      <a:pPr algn="ctr"/>
                      <a:r>
                        <a:rPr lang="en-US" sz="900" b="1" kern="1200" dirty="0" smtClean="0">
                          <a:solidFill>
                            <a:schemeClr val="bg1"/>
                          </a:solidFill>
                          <a:latin typeface="+mn-lt"/>
                          <a:ea typeface="+mn-ea"/>
                          <a:cs typeface="+mn-cs"/>
                        </a:rPr>
                        <a:t> to inflation </a:t>
                      </a:r>
                      <a:endParaRPr lang="de-DE" sz="900" b="1" kern="1200" dirty="0" smtClean="0">
                        <a:solidFill>
                          <a:schemeClr val="bg1"/>
                        </a:solidFill>
                        <a:latin typeface="+mn-lt"/>
                        <a:ea typeface="+mn-ea"/>
                        <a:cs typeface="+mn-cs"/>
                      </a:endParaRPr>
                    </a:p>
                    <a:p>
                      <a:pPr algn="ctr"/>
                      <a:r>
                        <a:rPr lang="en-US" sz="900" b="1" kern="1200" dirty="0" smtClean="0">
                          <a:solidFill>
                            <a:schemeClr val="bg1"/>
                          </a:solidFill>
                          <a:latin typeface="+mn-lt"/>
                          <a:ea typeface="+mn-ea"/>
                          <a:cs typeface="+mn-cs"/>
                        </a:rPr>
                        <a:t>based on country CPI)</a:t>
                      </a:r>
                      <a:endParaRPr lang="de-DE" sz="900" b="1" dirty="0" smtClean="0">
                        <a:solidFill>
                          <a:schemeClr val="bg1"/>
                        </a:solidFill>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400" b="0" dirty="0" smtClean="0">
                          <a:solidFill>
                            <a:schemeClr val="bg1"/>
                          </a:solidFill>
                          <a:latin typeface="+mn-lt"/>
                          <a:ea typeface="Arial"/>
                          <a:cs typeface="Times New Roman"/>
                        </a:rPr>
                        <a:t>Top</a:t>
                      </a:r>
                      <a:r>
                        <a:rPr lang="de-DE" sz="1400" b="0" baseline="0" dirty="0" smtClean="0">
                          <a:solidFill>
                            <a:schemeClr val="bg1"/>
                          </a:solidFill>
                          <a:latin typeface="+mn-lt"/>
                          <a:ea typeface="Arial"/>
                          <a:cs typeface="Times New Roman"/>
                        </a:rPr>
                        <a:t> Year </a:t>
                      </a:r>
                    </a:p>
                    <a:p>
                      <a:pPr marL="0" marR="0" indent="0" algn="ctr" defTabSz="914400" rtl="0" eaLnBrk="1" fontAlgn="auto" latinLnBrk="0" hangingPunct="1">
                        <a:lnSpc>
                          <a:spcPct val="115000"/>
                        </a:lnSpc>
                        <a:spcBef>
                          <a:spcPts val="0"/>
                        </a:spcBef>
                        <a:spcAft>
                          <a:spcPts val="0"/>
                        </a:spcAft>
                        <a:buClrTx/>
                        <a:buSzTx/>
                        <a:buFontTx/>
                        <a:buNone/>
                        <a:tabLst/>
                        <a:defRPr/>
                      </a:pPr>
                      <a:r>
                        <a:rPr lang="de-DE" sz="1400" b="0" baseline="0" dirty="0" smtClean="0">
                          <a:solidFill>
                            <a:schemeClr val="bg1"/>
                          </a:solidFill>
                          <a:latin typeface="+mn-lt"/>
                          <a:ea typeface="Arial"/>
                          <a:cs typeface="Times New Roman"/>
                        </a:rPr>
                        <a:t>1984 -2013 </a:t>
                      </a:r>
                    </a:p>
                    <a:p>
                      <a:pPr marL="0" marR="0" indent="0" algn="ctr" defTabSz="914400" rtl="0" eaLnBrk="1" fontAlgn="auto" latinLnBrk="0" hangingPunct="1">
                        <a:lnSpc>
                          <a:spcPct val="115000"/>
                        </a:lnSpc>
                        <a:spcBef>
                          <a:spcPts val="0"/>
                        </a:spcBef>
                        <a:spcAft>
                          <a:spcPts val="0"/>
                        </a:spcAft>
                        <a:buClrTx/>
                        <a:buSzTx/>
                        <a:buFontTx/>
                        <a:buNone/>
                        <a:tabLst/>
                        <a:defRPr/>
                      </a:pPr>
                      <a:endParaRPr lang="de-DE" sz="1400" b="0" dirty="0" smtClean="0">
                        <a:solidFill>
                          <a:schemeClr val="bg1"/>
                        </a:solidFill>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40544">
                <a:tc>
                  <a:txBody>
                    <a:bodyPr/>
                    <a:lstStyle/>
                    <a:p>
                      <a:pPr>
                        <a:lnSpc>
                          <a:spcPct val="115000"/>
                        </a:lnSpc>
                        <a:spcAft>
                          <a:spcPts val="0"/>
                        </a:spcAft>
                      </a:pPr>
                      <a:r>
                        <a:rPr lang="en-US" sz="1400" b="0" dirty="0">
                          <a:solidFill>
                            <a:schemeClr val="tx2"/>
                          </a:solidFill>
                          <a:latin typeface="Arial"/>
                          <a:ea typeface="Arial"/>
                          <a:cs typeface="Times New Roman"/>
                        </a:rPr>
                        <a:t>Number of </a:t>
                      </a:r>
                      <a:r>
                        <a:rPr lang="en-US" sz="1400" b="0" dirty="0" smtClean="0">
                          <a:solidFill>
                            <a:schemeClr val="tx2"/>
                          </a:solidFill>
                          <a:latin typeface="Arial"/>
                          <a:ea typeface="Arial"/>
                          <a:cs typeface="Times New Roman"/>
                        </a:rPr>
                        <a:t>events</a:t>
                      </a:r>
                    </a:p>
                  </a:txBody>
                  <a:tcPr marL="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400" b="0" dirty="0">
                          <a:solidFill>
                            <a:schemeClr val="tx2"/>
                          </a:solidFill>
                          <a:latin typeface="Arial"/>
                          <a:ea typeface="Arial"/>
                          <a:cs typeface="Arial"/>
                        </a:rPr>
                        <a:t>980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400" b="0">
                          <a:solidFill>
                            <a:schemeClr val="tx2"/>
                          </a:solidFill>
                          <a:latin typeface="Arial"/>
                          <a:ea typeface="Arial"/>
                          <a:cs typeface="Times New Roman"/>
                        </a:rPr>
                        <a:t>920</a:t>
                      </a: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400" b="0" dirty="0">
                          <a:solidFill>
                            <a:schemeClr val="tx2"/>
                          </a:solidFill>
                          <a:latin typeface="Arial"/>
                          <a:ea typeface="Arial"/>
                          <a:cs typeface="Times New Roman"/>
                        </a:rPr>
                        <a:t>830</a:t>
                      </a: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400" b="0" dirty="0">
                          <a:solidFill>
                            <a:schemeClr val="tx2"/>
                          </a:solidFill>
                          <a:latin typeface="Arial"/>
                          <a:ea typeface="Arial"/>
                          <a:cs typeface="Times New Roman"/>
                        </a:rPr>
                        <a:t>640</a:t>
                      </a: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b="0" kern="1200" dirty="0" smtClean="0">
                          <a:solidFill>
                            <a:schemeClr val="tx2"/>
                          </a:solidFill>
                          <a:latin typeface="+mn-lt"/>
                          <a:ea typeface="+mn-ea"/>
                          <a:cs typeface="+mn-cs"/>
                        </a:rPr>
                        <a:t>980</a:t>
                      </a:r>
                    </a:p>
                    <a:p>
                      <a:pPr marL="0" algn="ctr" defTabSz="914400" rtl="0" eaLnBrk="1" latinLnBrk="0" hangingPunct="1">
                        <a:lnSpc>
                          <a:spcPct val="115000"/>
                        </a:lnSpc>
                        <a:spcAft>
                          <a:spcPts val="0"/>
                        </a:spcAft>
                      </a:pPr>
                      <a:r>
                        <a:rPr lang="de-DE" sz="900" b="1" kern="1200" dirty="0" smtClean="0">
                          <a:solidFill>
                            <a:schemeClr val="tx2"/>
                          </a:solidFill>
                          <a:latin typeface="+mn-lt"/>
                          <a:ea typeface="+mn-ea"/>
                          <a:cs typeface="+mn-cs"/>
                        </a:rPr>
                        <a:t>(2014)</a:t>
                      </a:r>
                      <a:endParaRPr lang="de-DE" sz="900" b="1" kern="1200" dirty="0">
                        <a:solidFill>
                          <a:schemeClr val="tx2"/>
                        </a:solidFill>
                        <a:latin typeface="+mn-lt"/>
                        <a:ea typeface="+mn-ea"/>
                        <a:cs typeface="+mn-cs"/>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589295">
                <a:tc>
                  <a:txBody>
                    <a:bodyPr/>
                    <a:lstStyle/>
                    <a:p>
                      <a:pPr>
                        <a:lnSpc>
                          <a:spcPct val="115000"/>
                        </a:lnSpc>
                        <a:spcAft>
                          <a:spcPts val="0"/>
                        </a:spcAft>
                      </a:pPr>
                      <a:r>
                        <a:rPr lang="en-US" sz="1400" b="0" dirty="0">
                          <a:solidFill>
                            <a:schemeClr val="tx2"/>
                          </a:solidFill>
                          <a:latin typeface="Arial"/>
                          <a:ea typeface="Arial"/>
                          <a:cs typeface="Times New Roman"/>
                        </a:rPr>
                        <a:t>Overall </a:t>
                      </a:r>
                      <a:r>
                        <a:rPr lang="en-US" sz="1400" b="0" dirty="0" smtClean="0">
                          <a:solidFill>
                            <a:schemeClr val="tx2"/>
                          </a:solidFill>
                          <a:latin typeface="Arial"/>
                          <a:ea typeface="Arial"/>
                          <a:cs typeface="Times New Roman"/>
                        </a:rPr>
                        <a:t>losses </a:t>
                      </a:r>
                    </a:p>
                    <a:p>
                      <a:pPr>
                        <a:lnSpc>
                          <a:spcPct val="115000"/>
                        </a:lnSpc>
                        <a:spcAft>
                          <a:spcPts val="0"/>
                        </a:spcAft>
                      </a:pPr>
                      <a:r>
                        <a:rPr lang="en-US" sz="1400" b="0" dirty="0" smtClean="0">
                          <a:solidFill>
                            <a:schemeClr val="tx2"/>
                          </a:solidFill>
                          <a:latin typeface="Arial"/>
                          <a:ea typeface="Arial"/>
                          <a:cs typeface="Times New Roman"/>
                        </a:rPr>
                        <a:t>in US$ m   </a:t>
                      </a:r>
                      <a:r>
                        <a:rPr lang="en-US" sz="900" b="0" dirty="0" smtClean="0">
                          <a:solidFill>
                            <a:schemeClr val="tx2"/>
                          </a:solidFill>
                          <a:latin typeface="Arial"/>
                          <a:ea typeface="Arial"/>
                          <a:cs typeface="Times New Roman"/>
                        </a:rPr>
                        <a:t>(original values)</a:t>
                      </a:r>
                      <a:endParaRPr lang="de-DE" sz="900" b="0" dirty="0">
                        <a:solidFill>
                          <a:schemeClr val="tx2"/>
                        </a:solidFill>
                        <a:latin typeface="Arial"/>
                        <a:ea typeface="Arial"/>
                        <a:cs typeface="Times New Roman"/>
                      </a:endParaRPr>
                    </a:p>
                  </a:txBody>
                  <a:tcPr marL="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b="0" dirty="0">
                          <a:solidFill>
                            <a:schemeClr val="tx2"/>
                          </a:solidFill>
                          <a:latin typeface="Arial"/>
                          <a:ea typeface="Arial"/>
                          <a:cs typeface="Arial"/>
                        </a:rPr>
                        <a:t>110,000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0" dirty="0">
                          <a:solidFill>
                            <a:schemeClr val="tx2"/>
                          </a:solidFill>
                          <a:latin typeface="Arial"/>
                          <a:ea typeface="Arial"/>
                          <a:cs typeface="Arial"/>
                        </a:rPr>
                        <a:t>140,000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0" dirty="0">
                          <a:solidFill>
                            <a:schemeClr val="tx2"/>
                          </a:solidFill>
                          <a:latin typeface="Arial"/>
                          <a:ea typeface="Arial"/>
                          <a:cs typeface="Times New Roman"/>
                        </a:rPr>
                        <a:t>190,000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0" dirty="0">
                          <a:solidFill>
                            <a:schemeClr val="tx2"/>
                          </a:solidFill>
                          <a:latin typeface="Arial"/>
                          <a:ea typeface="Arial"/>
                          <a:cs typeface="Times New Roman"/>
                        </a:rPr>
                        <a:t>130,000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b="0" kern="1200" dirty="0" smtClean="0">
                          <a:solidFill>
                            <a:schemeClr val="tx2"/>
                          </a:solidFill>
                          <a:latin typeface="+mn-lt"/>
                          <a:ea typeface="+mn-ea"/>
                          <a:cs typeface="+mn-cs"/>
                        </a:rPr>
                        <a:t>424,000</a:t>
                      </a:r>
                    </a:p>
                    <a:p>
                      <a:pPr marL="0" algn="ctr" defTabSz="914400" rtl="0" eaLnBrk="1" latinLnBrk="0" hangingPunct="1">
                        <a:lnSpc>
                          <a:spcPct val="115000"/>
                        </a:lnSpc>
                        <a:spcAft>
                          <a:spcPts val="0"/>
                        </a:spcAft>
                      </a:pPr>
                      <a:r>
                        <a:rPr lang="de-DE" sz="900" b="1" kern="1200" dirty="0" smtClean="0">
                          <a:solidFill>
                            <a:schemeClr val="tx2"/>
                          </a:solidFill>
                          <a:latin typeface="+mn-lt"/>
                          <a:ea typeface="+mn-ea"/>
                          <a:cs typeface="+mn-cs"/>
                        </a:rPr>
                        <a:t>(2011, e.g. EQ Japan)</a:t>
                      </a:r>
                      <a:endParaRPr lang="de-DE" sz="900" b="1" kern="1200" dirty="0">
                        <a:solidFill>
                          <a:schemeClr val="tx2"/>
                        </a:solidFill>
                        <a:latin typeface="+mn-lt"/>
                        <a:ea typeface="+mn-ea"/>
                        <a:cs typeface="+mn-cs"/>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589295">
                <a:tc>
                  <a:txBody>
                    <a:bodyPr/>
                    <a:lstStyle/>
                    <a:p>
                      <a:pPr>
                        <a:lnSpc>
                          <a:spcPct val="115000"/>
                        </a:lnSpc>
                        <a:spcAft>
                          <a:spcPts val="0"/>
                        </a:spcAft>
                      </a:pPr>
                      <a:r>
                        <a:rPr lang="en-US" sz="1400" b="0" dirty="0">
                          <a:solidFill>
                            <a:schemeClr val="tx2"/>
                          </a:solidFill>
                          <a:latin typeface="Arial"/>
                          <a:ea typeface="Arial"/>
                          <a:cs typeface="Times New Roman"/>
                        </a:rPr>
                        <a:t>Insured </a:t>
                      </a:r>
                      <a:r>
                        <a:rPr lang="en-US" sz="1400" b="0" dirty="0" smtClean="0">
                          <a:solidFill>
                            <a:schemeClr val="tx2"/>
                          </a:solidFill>
                          <a:latin typeface="Arial"/>
                          <a:ea typeface="Arial"/>
                          <a:cs typeface="Times New Roman"/>
                        </a:rPr>
                        <a:t>losses </a:t>
                      </a:r>
                    </a:p>
                    <a:p>
                      <a:pPr>
                        <a:lnSpc>
                          <a:spcPct val="115000"/>
                        </a:lnSpc>
                        <a:spcAft>
                          <a:spcPts val="0"/>
                        </a:spcAft>
                      </a:pPr>
                      <a:r>
                        <a:rPr lang="en-US" sz="1400" b="0" dirty="0" smtClean="0">
                          <a:solidFill>
                            <a:schemeClr val="tx2"/>
                          </a:solidFill>
                          <a:latin typeface="Arial"/>
                          <a:ea typeface="Arial"/>
                          <a:cs typeface="Times New Roman"/>
                        </a:rPr>
                        <a:t>in US$ m   </a:t>
                      </a:r>
                      <a:r>
                        <a:rPr lang="en-US" sz="900" b="0" baseline="0" dirty="0" smtClean="0">
                          <a:solidFill>
                            <a:schemeClr val="tx2"/>
                          </a:solidFill>
                          <a:latin typeface="Arial"/>
                          <a:ea typeface="Arial"/>
                          <a:cs typeface="Times New Roman"/>
                        </a:rPr>
                        <a:t>(original values)</a:t>
                      </a:r>
                      <a:endParaRPr lang="de-DE" sz="900" b="0" dirty="0">
                        <a:solidFill>
                          <a:schemeClr val="tx2"/>
                        </a:solidFill>
                        <a:latin typeface="Arial"/>
                        <a:ea typeface="Arial"/>
                        <a:cs typeface="Times New Roman"/>
                      </a:endParaRPr>
                    </a:p>
                  </a:txBody>
                  <a:tcPr marL="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400" b="0" dirty="0">
                          <a:solidFill>
                            <a:schemeClr val="tx2"/>
                          </a:solidFill>
                          <a:latin typeface="Arial"/>
                          <a:ea typeface="Arial"/>
                          <a:cs typeface="Arial"/>
                        </a:rPr>
                        <a:t>31,000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0">
                          <a:solidFill>
                            <a:schemeClr val="tx2"/>
                          </a:solidFill>
                          <a:latin typeface="Arial"/>
                          <a:ea typeface="Arial"/>
                          <a:cs typeface="Arial"/>
                        </a:rPr>
                        <a:t>39,000</a:t>
                      </a:r>
                      <a:endParaRPr lang="de-DE" sz="1400" b="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0" dirty="0">
                          <a:solidFill>
                            <a:schemeClr val="tx2"/>
                          </a:solidFill>
                          <a:latin typeface="Arial"/>
                          <a:ea typeface="Arial"/>
                          <a:cs typeface="Times New Roman"/>
                        </a:rPr>
                        <a:t>58,000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0" dirty="0">
                          <a:solidFill>
                            <a:schemeClr val="tx2"/>
                          </a:solidFill>
                          <a:latin typeface="Arial"/>
                          <a:ea typeface="Arial"/>
                          <a:cs typeface="Times New Roman"/>
                        </a:rPr>
                        <a:t>33,000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b="0" kern="1200" dirty="0" smtClean="0">
                          <a:solidFill>
                            <a:schemeClr val="tx2"/>
                          </a:solidFill>
                          <a:latin typeface="+mn-lt"/>
                          <a:ea typeface="+mn-ea"/>
                          <a:cs typeface="+mn-cs"/>
                        </a:rPr>
                        <a:t>132,000</a:t>
                      </a:r>
                    </a:p>
                    <a:p>
                      <a:pPr marL="0" algn="ctr" defTabSz="914400" rtl="0" eaLnBrk="1" latinLnBrk="0" hangingPunct="1">
                        <a:lnSpc>
                          <a:spcPct val="115000"/>
                        </a:lnSpc>
                        <a:spcAft>
                          <a:spcPts val="0"/>
                        </a:spcAft>
                      </a:pPr>
                      <a:r>
                        <a:rPr lang="de-DE" sz="900" b="1" kern="1200" dirty="0" smtClean="0">
                          <a:solidFill>
                            <a:schemeClr val="tx2"/>
                          </a:solidFill>
                          <a:latin typeface="+mn-lt"/>
                          <a:ea typeface="+mn-ea"/>
                          <a:cs typeface="+mn-cs"/>
                        </a:rPr>
                        <a:t>(2011, e.g. EQ Japan)</a:t>
                      </a:r>
                      <a:endParaRPr lang="de-DE" sz="900" b="1" kern="1200" dirty="0">
                        <a:solidFill>
                          <a:schemeClr val="tx2"/>
                        </a:solidFill>
                        <a:latin typeface="+mn-lt"/>
                        <a:ea typeface="+mn-ea"/>
                        <a:cs typeface="+mn-cs"/>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589295">
                <a:tc>
                  <a:txBody>
                    <a:bodyPr/>
                    <a:lstStyle/>
                    <a:p>
                      <a:pPr>
                        <a:lnSpc>
                          <a:spcPct val="115000"/>
                        </a:lnSpc>
                        <a:spcAft>
                          <a:spcPts val="0"/>
                        </a:spcAft>
                      </a:pPr>
                      <a:r>
                        <a:rPr lang="en-US" sz="1400" b="0" dirty="0" smtClean="0">
                          <a:solidFill>
                            <a:schemeClr val="tx2"/>
                          </a:solidFill>
                          <a:latin typeface="Arial"/>
                          <a:ea typeface="Arial"/>
                          <a:cs typeface="Times New Roman"/>
                        </a:rPr>
                        <a:t>Fatalities</a:t>
                      </a:r>
                    </a:p>
                  </a:txBody>
                  <a:tcPr marL="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400" b="0" dirty="0">
                          <a:solidFill>
                            <a:schemeClr val="tx2"/>
                          </a:solidFill>
                          <a:latin typeface="Arial"/>
                          <a:ea typeface="Arial"/>
                          <a:cs typeface="Arial"/>
                        </a:rPr>
                        <a:t>7,700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400" b="0" dirty="0">
                          <a:solidFill>
                            <a:schemeClr val="tx2"/>
                          </a:solidFill>
                          <a:latin typeface="Arial"/>
                          <a:ea typeface="Arial"/>
                          <a:cs typeface="Arial"/>
                        </a:rPr>
                        <a:t>21,000</a:t>
                      </a:r>
                      <a:endParaRPr lang="de-DE" sz="1400" b="0" dirty="0">
                        <a:solidFill>
                          <a:schemeClr val="tx2"/>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400" b="0" dirty="0">
                          <a:solidFill>
                            <a:schemeClr val="tx2"/>
                          </a:solidFill>
                          <a:latin typeface="Arial"/>
                          <a:ea typeface="Arial"/>
                          <a:cs typeface="Times New Roman"/>
                        </a:rPr>
                        <a:t>97,000</a:t>
                      </a: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400" b="0" dirty="0">
                          <a:solidFill>
                            <a:schemeClr val="tx2"/>
                          </a:solidFill>
                          <a:latin typeface="Arial"/>
                          <a:ea typeface="Arial"/>
                          <a:cs typeface="Times New Roman"/>
                        </a:rPr>
                        <a:t>56,000</a:t>
                      </a: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de-DE" sz="1400" b="0" kern="1200" dirty="0" smtClean="0">
                          <a:solidFill>
                            <a:schemeClr val="tx2"/>
                          </a:solidFill>
                          <a:latin typeface="+mn-lt"/>
                          <a:ea typeface="+mn-ea"/>
                          <a:cs typeface="+mn-cs"/>
                        </a:rPr>
                        <a:t>296,000</a:t>
                      </a:r>
                    </a:p>
                    <a:p>
                      <a:pPr marL="0" algn="ctr" defTabSz="914400" rtl="0" eaLnBrk="1" latinLnBrk="0" hangingPunct="1">
                        <a:lnSpc>
                          <a:spcPct val="115000"/>
                        </a:lnSpc>
                        <a:spcAft>
                          <a:spcPts val="0"/>
                        </a:spcAft>
                      </a:pPr>
                      <a:r>
                        <a:rPr lang="de-DE" sz="900" b="1" kern="1200" dirty="0" smtClean="0">
                          <a:solidFill>
                            <a:schemeClr val="tx2"/>
                          </a:solidFill>
                          <a:latin typeface="+mn-lt"/>
                          <a:ea typeface="+mn-ea"/>
                          <a:cs typeface="+mn-cs"/>
                        </a:rPr>
                        <a:t>(2010, e.g. EQ Haiti)</a:t>
                      </a:r>
                      <a:endParaRPr lang="de-DE" sz="900" b="1" kern="1200" dirty="0">
                        <a:solidFill>
                          <a:schemeClr val="tx2"/>
                        </a:solidFill>
                        <a:latin typeface="+mn-lt"/>
                        <a:ea typeface="+mn-ea"/>
                        <a:cs typeface="+mn-cs"/>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7" name="Rechteck 11"/>
          <p:cNvSpPr/>
          <p:nvPr/>
        </p:nvSpPr>
        <p:spPr>
          <a:xfrm>
            <a:off x="7538485" y="1139589"/>
            <a:ext cx="1343579" cy="3746314"/>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6" name="Rectangle 5"/>
          <p:cNvSpPr/>
          <p:nvPr/>
        </p:nvSpPr>
        <p:spPr>
          <a:xfrm>
            <a:off x="237555" y="24884"/>
            <a:ext cx="2394886" cy="276999"/>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9" name="TextBox 8"/>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13</a:t>
            </a:fld>
            <a:endParaRPr lang="en-US" sz="1000" dirty="0">
              <a:solidFill>
                <a:schemeClr val="accent4">
                  <a:lumMod val="75000"/>
                </a:schemeClr>
              </a:solidFill>
            </a:endParaRPr>
          </a:p>
        </p:txBody>
      </p:sp>
      <p:sp>
        <p:nvSpPr>
          <p:cNvPr id="10" name="Title 9"/>
          <p:cNvSpPr>
            <a:spLocks noGrp="1"/>
          </p:cNvSpPr>
          <p:nvPr>
            <p:ph type="title"/>
          </p:nvPr>
        </p:nvSpPr>
        <p:spPr/>
        <p:txBody>
          <a:bodyPr/>
          <a:lstStyle/>
          <a:p>
            <a:r>
              <a:rPr lang="de-DE" sz="2000" dirty="0" smtClean="0">
                <a:latin typeface="Arial"/>
                <a:ea typeface="Arial Unicode MS"/>
                <a:cs typeface="Arial"/>
              </a:rPr>
              <a:t>Loss events worldwide 2014 </a:t>
            </a:r>
            <a:r>
              <a:rPr lang="de-DE" sz="1800" dirty="0" smtClean="0">
                <a:solidFill>
                  <a:srgbClr val="FF00FF"/>
                </a:solidFill>
                <a:latin typeface="Arial"/>
                <a:ea typeface="Arial Unicode MS"/>
                <a:cs typeface="Arial"/>
              </a:rPr>
              <a:t/>
            </a:r>
            <a:br>
              <a:rPr lang="de-DE" sz="1800" dirty="0" smtClean="0">
                <a:solidFill>
                  <a:srgbClr val="FF00FF"/>
                </a:solidFill>
                <a:latin typeface="Arial"/>
                <a:ea typeface="Arial Unicode MS"/>
                <a:cs typeface="Arial"/>
              </a:rPr>
            </a:br>
            <a:r>
              <a:rPr lang="en-US" sz="1600" dirty="0" smtClean="0">
                <a:latin typeface="Arial"/>
                <a:ea typeface="Arial Unicode MS"/>
                <a:cs typeface="Arial"/>
              </a:rPr>
              <a:t>Overview and comparison with previous years </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upload.wikimedia.org/wikipedia/commons/thumb/a/a7/Hudhud_12_Oct_2014.jpg/800px-Hudhud_12_Oct_2014.jpg"/>
          <p:cNvPicPr>
            <a:picLocks noChangeAspect="1" noChangeArrowheads="1"/>
          </p:cNvPicPr>
          <p:nvPr/>
        </p:nvPicPr>
        <p:blipFill>
          <a:blip r:embed="rId4" cstate="screen"/>
          <a:srcRect/>
          <a:stretch>
            <a:fillRect/>
          </a:stretch>
        </p:blipFill>
        <p:spPr bwMode="auto">
          <a:xfrm>
            <a:off x="4964373" y="1104902"/>
            <a:ext cx="3917690" cy="3746499"/>
          </a:xfrm>
          <a:prstGeom prst="rect">
            <a:avLst/>
          </a:prstGeom>
          <a:noFill/>
        </p:spPr>
      </p:pic>
      <p:sp>
        <p:nvSpPr>
          <p:cNvPr id="2" name="Title 1"/>
          <p:cNvSpPr>
            <a:spLocks noGrp="1"/>
          </p:cNvSpPr>
          <p:nvPr>
            <p:ph type="title"/>
          </p:nvPr>
        </p:nvSpPr>
        <p:spPr/>
        <p:txBody>
          <a:bodyPr/>
          <a:lstStyle/>
          <a:p>
            <a:r>
              <a:rPr lang="en-US" sz="2000" dirty="0" smtClean="0"/>
              <a:t>Notable Global Events</a:t>
            </a:r>
            <a:r>
              <a:rPr lang="en-US" sz="2000" dirty="0" smtClean="0">
                <a:solidFill>
                  <a:srgbClr val="FF00FF"/>
                </a:solidFill>
              </a:rPr>
              <a:t/>
            </a:r>
            <a:br>
              <a:rPr lang="en-US" sz="2000" dirty="0" smtClean="0">
                <a:solidFill>
                  <a:srgbClr val="FF00FF"/>
                </a:solidFill>
              </a:rPr>
            </a:br>
            <a:r>
              <a:rPr lang="en-US" sz="1600" dirty="0" smtClean="0"/>
              <a:t>2014</a:t>
            </a:r>
            <a:endParaRPr lang="en-US" sz="2000" dirty="0"/>
          </a:p>
        </p:txBody>
      </p:sp>
      <p:sp>
        <p:nvSpPr>
          <p:cNvPr id="3" name="Content Placeholder 2"/>
          <p:cNvSpPr>
            <a:spLocks noGrp="1"/>
          </p:cNvSpPr>
          <p:nvPr>
            <p:ph idx="1"/>
          </p:nvPr>
        </p:nvSpPr>
        <p:spPr>
          <a:xfrm>
            <a:off x="230190" y="1120775"/>
            <a:ext cx="4781199" cy="3730626"/>
          </a:xfrm>
          <a:solidFill>
            <a:schemeClr val="bg1"/>
          </a:solidFill>
        </p:spPr>
        <p:txBody>
          <a:bodyPr lIns="91436" tIns="91436" rIns="91436" bIns="91436"/>
          <a:lstStyle/>
          <a:p>
            <a:pPr marL="0" indent="0">
              <a:buNone/>
            </a:pPr>
            <a:r>
              <a:rPr lang="en-US" b="1" dirty="0" smtClean="0"/>
              <a:t>India</a:t>
            </a:r>
            <a:r>
              <a:rPr lang="en-US" dirty="0" smtClean="0"/>
              <a:t>: Cyclone </a:t>
            </a:r>
            <a:r>
              <a:rPr lang="en-US" dirty="0" err="1" smtClean="0"/>
              <a:t>Huhhud</a:t>
            </a:r>
            <a:r>
              <a:rPr lang="en-US" dirty="0" smtClean="0"/>
              <a:t> made landfall as a powerful </a:t>
            </a:r>
            <a:r>
              <a:rPr lang="en-US" dirty="0" err="1" smtClean="0"/>
              <a:t>Saffir</a:t>
            </a:r>
            <a:r>
              <a:rPr lang="en-US" dirty="0" smtClean="0"/>
              <a:t>-Simpson category 4 hurricane on October 12. Over 80,000 buildings were damaged during the storm, along with severe agricultural and infrastructure damage. Economic losses from the cyclone are estimated at $7 billion.</a:t>
            </a:r>
            <a:endParaRPr lang="en-US" dirty="0"/>
          </a:p>
        </p:txBody>
      </p:sp>
      <p:sp>
        <p:nvSpPr>
          <p:cNvPr id="9" name="TextBox 8"/>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14</a:t>
            </a:fld>
            <a:endParaRPr lang="en-US" sz="1000" dirty="0">
              <a:solidFill>
                <a:schemeClr val="accent4">
                  <a:lumMod val="75000"/>
                </a:schemeClr>
              </a:solidFill>
            </a:endParaRPr>
          </a:p>
        </p:txBody>
      </p:sp>
      <p:sp>
        <p:nvSpPr>
          <p:cNvPr id="10" name="Rectangle 9"/>
          <p:cNvSpPr/>
          <p:nvPr/>
        </p:nvSpPr>
        <p:spPr>
          <a:xfrm>
            <a:off x="237557"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8" name="TextBox 7"/>
          <p:cNvSpPr txBox="1"/>
          <p:nvPr/>
        </p:nvSpPr>
        <p:spPr>
          <a:xfrm>
            <a:off x="8045367" y="4678490"/>
            <a:ext cx="849905" cy="215440"/>
          </a:xfrm>
          <a:prstGeom prst="rect">
            <a:avLst/>
          </a:prstGeom>
          <a:noFill/>
          <a:effectLst>
            <a:outerShdw blurRad="50800" dist="38100" dir="2700000" algn="tl" rotWithShape="0">
              <a:prstClr val="black">
                <a:alpha val="40000"/>
              </a:prstClr>
            </a:outerShdw>
          </a:effectLst>
        </p:spPr>
        <p:txBody>
          <a:bodyPr wrap="none" lIns="91436" tIns="45718" rIns="91436" bIns="45718" rtlCol="0">
            <a:spAutoFit/>
          </a:bodyPr>
          <a:lstStyle/>
          <a:p>
            <a:r>
              <a:rPr lang="en-US" sz="800" dirty="0" smtClean="0">
                <a:solidFill>
                  <a:schemeClr val="bg1"/>
                </a:solidFill>
              </a:rPr>
              <a:t>Source: NASA</a:t>
            </a:r>
            <a:endParaRPr lang="en-US" sz="8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Notable Global Events</a:t>
            </a:r>
            <a:r>
              <a:rPr lang="en-US" sz="2000" dirty="0" smtClean="0">
                <a:solidFill>
                  <a:srgbClr val="FF00FF"/>
                </a:solidFill>
              </a:rPr>
              <a:t/>
            </a:r>
            <a:br>
              <a:rPr lang="en-US" sz="2000" dirty="0" smtClean="0">
                <a:solidFill>
                  <a:srgbClr val="FF00FF"/>
                </a:solidFill>
              </a:rPr>
            </a:br>
            <a:r>
              <a:rPr lang="en-US" sz="1600" dirty="0" smtClean="0"/>
              <a:t>2014</a:t>
            </a:r>
            <a:endParaRPr lang="en-US" sz="2000" dirty="0"/>
          </a:p>
        </p:txBody>
      </p:sp>
      <p:sp>
        <p:nvSpPr>
          <p:cNvPr id="3" name="Content Placeholder 2"/>
          <p:cNvSpPr>
            <a:spLocks noGrp="1"/>
          </p:cNvSpPr>
          <p:nvPr>
            <p:ph idx="1"/>
          </p:nvPr>
        </p:nvSpPr>
        <p:spPr>
          <a:xfrm>
            <a:off x="230187" y="1120775"/>
            <a:ext cx="5351215" cy="3730626"/>
          </a:xfrm>
          <a:solidFill>
            <a:schemeClr val="bg1"/>
          </a:solidFill>
        </p:spPr>
        <p:txBody>
          <a:bodyPr lIns="91436" tIns="91436" rIns="91436" bIns="91436"/>
          <a:lstStyle/>
          <a:p>
            <a:pPr marL="0" indent="0">
              <a:buNone/>
            </a:pPr>
            <a:r>
              <a:rPr lang="en-US" b="1" dirty="0" smtClean="0"/>
              <a:t>Eastern Europe</a:t>
            </a:r>
            <a:r>
              <a:rPr lang="en-US" dirty="0" smtClean="0"/>
              <a:t>: Torrential rains over two weeks in May produced some of the worst flooding on record in the Serbia, Bosnia and Herzegovina, and Croatia. Over 100,000 buildings were damaged or destroyed by the flooding, and several villages were destroyed from landslides. Economic losses from the low pressure system Yvette are estimated at $3.6 billion.</a:t>
            </a:r>
          </a:p>
          <a:p>
            <a:pPr marL="0" indent="0">
              <a:buNone/>
            </a:pPr>
            <a:endParaRPr lang="en-US" dirty="0"/>
          </a:p>
        </p:txBody>
      </p:sp>
      <p:sp>
        <p:nvSpPr>
          <p:cNvPr id="9" name="TextBox 8"/>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15</a:t>
            </a:fld>
            <a:endParaRPr lang="en-US" sz="1000" dirty="0">
              <a:solidFill>
                <a:schemeClr val="accent4">
                  <a:lumMod val="75000"/>
                </a:schemeClr>
              </a:solidFill>
            </a:endParaRPr>
          </a:p>
        </p:txBody>
      </p:sp>
      <p:sp>
        <p:nvSpPr>
          <p:cNvPr id="10" name="Rectangle 9"/>
          <p:cNvSpPr/>
          <p:nvPr/>
        </p:nvSpPr>
        <p:spPr>
          <a:xfrm>
            <a:off x="237557"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pic>
        <p:nvPicPr>
          <p:cNvPr id="7" name="Picture 6" descr="Severe Flooding in the Balkans">
            <a:hlinkClick r:id="rId4"/>
          </p:cNvPr>
          <p:cNvPicPr>
            <a:picLocks noChangeAspect="1" noChangeArrowheads="1"/>
          </p:cNvPicPr>
          <p:nvPr/>
        </p:nvPicPr>
        <p:blipFill>
          <a:blip r:embed="rId5" cstate="email"/>
          <a:srcRect/>
          <a:stretch>
            <a:fillRect/>
          </a:stretch>
        </p:blipFill>
        <p:spPr bwMode="auto">
          <a:xfrm>
            <a:off x="5507496" y="1104900"/>
            <a:ext cx="3374571" cy="1897290"/>
          </a:xfrm>
          <a:prstGeom prst="rect">
            <a:avLst/>
          </a:prstGeom>
          <a:noFill/>
          <a:ln>
            <a:solidFill>
              <a:schemeClr val="tx1"/>
            </a:solidFill>
          </a:ln>
        </p:spPr>
      </p:pic>
      <p:pic>
        <p:nvPicPr>
          <p:cNvPr id="8" name="Picture 4" descr="Severe Flooding in the Balkans">
            <a:hlinkClick r:id="rId6"/>
          </p:cNvPr>
          <p:cNvPicPr>
            <a:picLocks noChangeAspect="1" noChangeArrowheads="1"/>
          </p:cNvPicPr>
          <p:nvPr/>
        </p:nvPicPr>
        <p:blipFill>
          <a:blip r:embed="rId7" cstate="email"/>
          <a:srcRect/>
          <a:stretch>
            <a:fillRect/>
          </a:stretch>
        </p:blipFill>
        <p:spPr bwMode="auto">
          <a:xfrm>
            <a:off x="5507492" y="2866577"/>
            <a:ext cx="3373994" cy="1949199"/>
          </a:xfrm>
          <a:prstGeom prst="rect">
            <a:avLst/>
          </a:prstGeom>
          <a:noFill/>
          <a:ln>
            <a:solidFill>
              <a:schemeClr val="tx1"/>
            </a:solidFill>
          </a:ln>
        </p:spPr>
      </p:pic>
      <p:sp>
        <p:nvSpPr>
          <p:cNvPr id="11" name="TextBox 10"/>
          <p:cNvSpPr txBox="1"/>
          <p:nvPr/>
        </p:nvSpPr>
        <p:spPr>
          <a:xfrm>
            <a:off x="8013470" y="4635960"/>
            <a:ext cx="849905" cy="215440"/>
          </a:xfrm>
          <a:prstGeom prst="rect">
            <a:avLst/>
          </a:prstGeom>
          <a:noFill/>
          <a:effectLst/>
        </p:spPr>
        <p:txBody>
          <a:bodyPr wrap="none" lIns="91436" tIns="45718" rIns="91436" bIns="45718" rtlCol="0">
            <a:spAutoFit/>
          </a:bodyPr>
          <a:lstStyle/>
          <a:p>
            <a:r>
              <a:rPr lang="en-US" sz="800" dirty="0" smtClean="0"/>
              <a:t>Source: NASA</a:t>
            </a:r>
            <a:endParaRPr lang="en-US" sz="800"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Notable Global Events</a:t>
            </a:r>
            <a:r>
              <a:rPr lang="en-US" sz="2000" dirty="0" smtClean="0">
                <a:solidFill>
                  <a:srgbClr val="FF00FF"/>
                </a:solidFill>
              </a:rPr>
              <a:t/>
            </a:r>
            <a:br>
              <a:rPr lang="en-US" sz="2000" dirty="0" smtClean="0">
                <a:solidFill>
                  <a:srgbClr val="FF00FF"/>
                </a:solidFill>
              </a:rPr>
            </a:br>
            <a:r>
              <a:rPr lang="en-US" sz="1600" dirty="0" smtClean="0"/>
              <a:t>2014</a:t>
            </a:r>
            <a:endParaRPr lang="en-US" sz="2000" dirty="0"/>
          </a:p>
        </p:txBody>
      </p:sp>
      <p:sp>
        <p:nvSpPr>
          <p:cNvPr id="3" name="Content Placeholder 2"/>
          <p:cNvSpPr>
            <a:spLocks noGrp="1"/>
          </p:cNvSpPr>
          <p:nvPr>
            <p:ph idx="1"/>
          </p:nvPr>
        </p:nvSpPr>
        <p:spPr>
          <a:xfrm>
            <a:off x="230190" y="1120775"/>
            <a:ext cx="4211183" cy="3730626"/>
          </a:xfrm>
          <a:solidFill>
            <a:schemeClr val="bg1"/>
          </a:solidFill>
        </p:spPr>
        <p:txBody>
          <a:bodyPr lIns="91436" tIns="91436" rIns="91436" bIns="91436"/>
          <a:lstStyle/>
          <a:p>
            <a:pPr marL="0" indent="0">
              <a:buNone/>
            </a:pPr>
            <a:r>
              <a:rPr lang="en-US" b="1" dirty="0" smtClean="0"/>
              <a:t>Brazil</a:t>
            </a:r>
            <a:r>
              <a:rPr lang="en-US" dirty="0" smtClean="0"/>
              <a:t>: Over the course of 2014, southeastern Brazil entered one of its worst droughts in history. Over 27 million people were affected by the drought, which brought heat waves and severe losses to water-intensive crops, like sugar cane. Economic losses from the drought are estimated at $5 billion. </a:t>
            </a:r>
            <a:endParaRPr lang="en-US" dirty="0">
              <a:solidFill>
                <a:srgbClr val="FF0000"/>
              </a:solidFill>
            </a:endParaRPr>
          </a:p>
        </p:txBody>
      </p:sp>
      <p:sp>
        <p:nvSpPr>
          <p:cNvPr id="9" name="TextBox 8"/>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16</a:t>
            </a:fld>
            <a:endParaRPr lang="en-US" sz="1000" dirty="0">
              <a:solidFill>
                <a:schemeClr val="accent4">
                  <a:lumMod val="75000"/>
                </a:schemeClr>
              </a:solidFill>
            </a:endParaRPr>
          </a:p>
        </p:txBody>
      </p:sp>
      <p:sp>
        <p:nvSpPr>
          <p:cNvPr id="10" name="Rectangle 9"/>
          <p:cNvSpPr/>
          <p:nvPr/>
        </p:nvSpPr>
        <p:spPr>
          <a:xfrm>
            <a:off x="237557"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pic>
        <p:nvPicPr>
          <p:cNvPr id="86018" name="Picture 2" descr="http://www.pecad.fas.usda.gov/rssiws/images/br/precip/br0pn201408_10_s.jpg"/>
          <p:cNvPicPr>
            <a:picLocks noChangeAspect="1" noChangeArrowheads="1"/>
          </p:cNvPicPr>
          <p:nvPr/>
        </p:nvPicPr>
        <p:blipFill>
          <a:blip r:embed="rId4" cstate="screen"/>
          <a:srcRect/>
          <a:stretch>
            <a:fillRect/>
          </a:stretch>
        </p:blipFill>
        <p:spPr bwMode="auto">
          <a:xfrm>
            <a:off x="4454152" y="1104900"/>
            <a:ext cx="3746500" cy="3746500"/>
          </a:xfrm>
          <a:prstGeom prst="rect">
            <a:avLst/>
          </a:prstGeom>
          <a:noFill/>
        </p:spPr>
      </p:pic>
      <p:pic>
        <p:nvPicPr>
          <p:cNvPr id="86020" name="Picture 4" descr="http://www.pecad.fas.usda.gov/rssiws/images/precippcnt_50_200.gif"/>
          <p:cNvPicPr>
            <a:picLocks noChangeAspect="1" noChangeArrowheads="1"/>
          </p:cNvPicPr>
          <p:nvPr/>
        </p:nvPicPr>
        <p:blipFill>
          <a:blip r:embed="rId5" cstate="screen">
            <a:extLst>
              <a:ext uri="{28A0092B-C50C-407E-A947-70E740481C1C}">
                <a14:useLocalDpi xmlns:a14="http://schemas.microsoft.com/office/drawing/2010/main"/>
              </a:ext>
            </a:extLst>
          </a:blip>
          <a:srcRect l="3500" r="13000"/>
          <a:stretch>
            <a:fillRect/>
          </a:stretch>
        </p:blipFill>
        <p:spPr bwMode="auto">
          <a:xfrm>
            <a:off x="7291392" y="2698750"/>
            <a:ext cx="1590675" cy="21526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p:txBody>
          <a:bodyPr anchor="t"/>
          <a:lstStyle/>
          <a:p>
            <a:r>
              <a:rPr lang="de-DE" b="1" dirty="0" smtClean="0"/>
              <a:t>Ernst Rauch</a:t>
            </a:r>
          </a:p>
          <a:p>
            <a:r>
              <a:rPr lang="en-US" dirty="0" smtClean="0"/>
              <a:t>Head of Corporate Climate Centre, Munich Re</a:t>
            </a:r>
          </a:p>
        </p:txBody>
      </p:sp>
      <p:sp>
        <p:nvSpPr>
          <p:cNvPr id="6" name="Titel 5"/>
          <p:cNvSpPr>
            <a:spLocks noGrp="1"/>
          </p:cNvSpPr>
          <p:nvPr>
            <p:ph type="ctrTitle"/>
          </p:nvPr>
        </p:nvSpPr>
        <p:spPr/>
        <p:txBody>
          <a:bodyPr/>
          <a:lstStyle/>
          <a:p>
            <a:r>
              <a:rPr lang="de-DE" dirty="0" smtClean="0"/>
              <a:t>Special topic: </a:t>
            </a:r>
            <a:r>
              <a:rPr lang="en-US" dirty="0" smtClean="0"/>
              <a:t>Heavy downpours. Severe droughts. What's going on with the weather? </a:t>
            </a:r>
            <a:endParaRPr lang="en-GB"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kern="1200" baseline="0" dirty="0" smtClean="0">
                <a:solidFill>
                  <a:schemeClr val="tx2"/>
                </a:solidFill>
                <a:latin typeface="+mj-lt"/>
                <a:ea typeface="+mj-ea"/>
                <a:cs typeface="+mj-cs"/>
              </a:rPr>
              <a:t>Events in 2014 with “too much rain” or “too little rain”</a:t>
            </a:r>
            <a:r>
              <a:rPr lang="en-US" sz="2000" kern="1200" baseline="0" dirty="0" smtClean="0">
                <a:solidFill>
                  <a:srgbClr val="FF00FF"/>
                </a:solidFill>
                <a:latin typeface="+mj-lt"/>
                <a:ea typeface="+mj-ea"/>
                <a:cs typeface="+mj-cs"/>
              </a:rPr>
              <a:t/>
            </a:r>
            <a:br>
              <a:rPr lang="en-US" sz="2000" kern="1200" baseline="0" dirty="0" smtClean="0">
                <a:solidFill>
                  <a:srgbClr val="FF00FF"/>
                </a:solidFill>
                <a:latin typeface="+mj-lt"/>
                <a:ea typeface="+mj-ea"/>
                <a:cs typeface="+mj-cs"/>
              </a:rPr>
            </a:br>
            <a:r>
              <a:rPr lang="en-US" sz="1600" dirty="0" smtClean="0"/>
              <a:t>Examples: Global and US</a:t>
            </a:r>
            <a:endParaRPr lang="en-US" sz="1600" dirty="0"/>
          </a:p>
        </p:txBody>
      </p:sp>
      <p:sp>
        <p:nvSpPr>
          <p:cNvPr id="4" name="Untertitel 1"/>
          <p:cNvSpPr txBox="1">
            <a:spLocks/>
          </p:cNvSpPr>
          <p:nvPr/>
        </p:nvSpPr>
        <p:spPr>
          <a:xfrm>
            <a:off x="388527" y="1967023"/>
            <a:ext cx="8671745" cy="1710047"/>
          </a:xfrm>
          <a:prstGeom prst="rect">
            <a:avLst/>
          </a:prstGeom>
        </p:spPr>
        <p:txBody>
          <a:bodyPr>
            <a:noAutofit/>
          </a:bodyPr>
          <a:lstStyle/>
          <a:p>
            <a:pPr marL="269987" marR="0" lvl="0" indent="-269987" algn="l" defTabSz="914355" rtl="0" eaLnBrk="1" fontAlgn="auto" latinLnBrk="0" hangingPunct="1">
              <a:lnSpc>
                <a:spcPct val="120000"/>
              </a:lnSpc>
              <a:spcAft>
                <a:spcPts val="0"/>
              </a:spcAft>
              <a:buClrTx/>
              <a:buSzTx/>
              <a:buFont typeface="Wingdings" pitchFamily="2" charset="2"/>
              <a:buChar char="§"/>
              <a:tabLst/>
              <a:defRPr/>
            </a:pPr>
            <a:endParaRPr kumimoji="0" lang="de-DE" sz="2000" b="0" i="0" u="none" strike="noStrike" kern="1200" cap="none" spc="0" normalizeH="0" baseline="0" noProof="0" dirty="0">
              <a:ln>
                <a:noFill/>
              </a:ln>
              <a:solidFill>
                <a:schemeClr val="tx2"/>
              </a:solidFill>
              <a:effectLst/>
              <a:uLnTx/>
              <a:uFillTx/>
              <a:latin typeface="+mn-lt"/>
              <a:ea typeface="+mn-ea"/>
              <a:cs typeface="+mn-cs"/>
            </a:endParaRPr>
          </a:p>
        </p:txBody>
      </p:sp>
      <p:sp>
        <p:nvSpPr>
          <p:cNvPr id="18" name="Rounded Rectangle 4"/>
          <p:cNvSpPr/>
          <p:nvPr/>
        </p:nvSpPr>
        <p:spPr>
          <a:xfrm>
            <a:off x="232049" y="1103495"/>
            <a:ext cx="8595360" cy="82296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0" lang="de-DE" sz="1800" b="0" i="0" u="none" strike="noStrike" kern="1200" cap="none" spc="0" normalizeH="0" baseline="0" noProof="0" dirty="0" smtClean="0">
                <a:ln>
                  <a:noFill/>
                </a:ln>
                <a:solidFill>
                  <a:schemeClr val="tx2"/>
                </a:solidFill>
                <a:effectLst/>
                <a:uLnTx/>
                <a:uFillTx/>
                <a:latin typeface="+mn-lt"/>
                <a:ea typeface="+mn-ea"/>
                <a:cs typeface="+mn-cs"/>
              </a:rPr>
              <a:t>Heavy precipitation and inundation in Europe/Balkan region in April-May  </a:t>
            </a:r>
            <a:br>
              <a:rPr kumimoji="0" lang="de-DE" sz="1800" b="0" i="0" u="none" strike="noStrike" kern="1200" cap="none" spc="0" normalizeH="0" baseline="0" noProof="0" dirty="0" smtClean="0">
                <a:ln>
                  <a:noFill/>
                </a:ln>
                <a:solidFill>
                  <a:schemeClr val="tx2"/>
                </a:solidFill>
                <a:effectLst/>
                <a:uLnTx/>
                <a:uFillTx/>
                <a:latin typeface="+mn-lt"/>
                <a:ea typeface="+mn-ea"/>
                <a:cs typeface="+mn-cs"/>
              </a:rPr>
            </a:br>
            <a:r>
              <a:rPr kumimoji="0" lang="de-DE" sz="1800" b="0" i="0" u="none" strike="noStrike" kern="1200" cap="none" spc="0" normalizeH="0" baseline="0" noProof="0" dirty="0" smtClean="0">
                <a:ln>
                  <a:noFill/>
                </a:ln>
                <a:solidFill>
                  <a:schemeClr val="tx2"/>
                </a:solidFill>
                <a:effectLst/>
                <a:uLnTx/>
                <a:uFillTx/>
                <a:latin typeface="+mn-lt"/>
                <a:ea typeface="+mn-ea"/>
                <a:cs typeface="+mn-cs"/>
              </a:rPr>
              <a:t>(EU- flooding events already in 2002, 2013) </a:t>
            </a:r>
            <a:endParaRPr lang="en-US" sz="1800" kern="1200" dirty="0"/>
          </a:p>
        </p:txBody>
      </p:sp>
      <p:sp>
        <p:nvSpPr>
          <p:cNvPr id="16" name="Rounded Rectangle 6"/>
          <p:cNvSpPr/>
          <p:nvPr/>
        </p:nvSpPr>
        <p:spPr>
          <a:xfrm>
            <a:off x="232049" y="2071136"/>
            <a:ext cx="8595360" cy="82296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0" lang="de-DE" sz="1800" b="0" i="0" u="none" strike="noStrike" kern="1200" cap="none" spc="0" normalizeH="0" baseline="0" noProof="0" smtClean="0">
                <a:ln>
                  <a:noFill/>
                </a:ln>
                <a:solidFill>
                  <a:schemeClr val="tx2"/>
                </a:solidFill>
                <a:effectLst/>
                <a:uLnTx/>
                <a:uFillTx/>
                <a:latin typeface="+mn-lt"/>
                <a:ea typeface="+mn-ea"/>
                <a:cs typeface="+mn-cs"/>
              </a:rPr>
              <a:t>Drought in South America/Brazil</a:t>
            </a:r>
            <a:endParaRPr kumimoji="0" lang="de-DE" sz="1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4" name="Rounded Rectangle 8"/>
          <p:cNvSpPr/>
          <p:nvPr/>
        </p:nvSpPr>
        <p:spPr>
          <a:xfrm>
            <a:off x="232050" y="3038777"/>
            <a:ext cx="8595360" cy="82296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0" lang="de-DE" sz="1800" b="0" i="0" u="none" strike="noStrike" kern="1200" cap="none" spc="0" normalizeH="0" baseline="0" noProof="0" dirty="0" smtClean="0">
                <a:ln>
                  <a:noFill/>
                </a:ln>
                <a:solidFill>
                  <a:schemeClr val="tx2"/>
                </a:solidFill>
                <a:effectLst/>
                <a:uLnTx/>
                <a:uFillTx/>
                <a:latin typeface="+mn-lt"/>
                <a:ea typeface="+mn-ea"/>
                <a:cs typeface="+mn-cs"/>
              </a:rPr>
              <a:t>Several heavy precipitation events in large US population centers, including Phoenix</a:t>
            </a:r>
            <a:r>
              <a:rPr kumimoji="0" lang="de-DE" sz="1800" b="0" i="0" u="none" strike="noStrike" kern="1200" cap="none" spc="0" normalizeH="0" noProof="0" dirty="0" smtClean="0">
                <a:ln>
                  <a:noFill/>
                </a:ln>
                <a:solidFill>
                  <a:schemeClr val="tx2"/>
                </a:solidFill>
                <a:effectLst/>
                <a:uLnTx/>
                <a:uFillTx/>
                <a:latin typeface="+mn-lt"/>
                <a:ea typeface="+mn-ea"/>
                <a:cs typeface="+mn-cs"/>
              </a:rPr>
              <a:t> and Detroit. </a:t>
            </a:r>
            <a:r>
              <a:rPr kumimoji="0" lang="de-DE" sz="1800" b="0" i="0" u="none" strike="noStrike" kern="1200" cap="none" spc="0" normalizeH="0" baseline="0" noProof="0" dirty="0" smtClean="0">
                <a:ln>
                  <a:noFill/>
                </a:ln>
                <a:solidFill>
                  <a:schemeClr val="tx2"/>
                </a:solidFill>
                <a:effectLst/>
                <a:uLnTx/>
                <a:uFillTx/>
                <a:latin typeface="+mn-lt"/>
                <a:ea typeface="+mn-ea"/>
                <a:cs typeface="+mn-cs"/>
              </a:rPr>
              <a:t> </a:t>
            </a:r>
            <a:endParaRPr kumimoji="0" lang="de-DE"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2" name="Rounded Rectangle 10"/>
          <p:cNvSpPr/>
          <p:nvPr/>
        </p:nvSpPr>
        <p:spPr>
          <a:xfrm>
            <a:off x="232049" y="4006417"/>
            <a:ext cx="8595360" cy="82296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0" lang="de-DE" sz="1800" b="0" i="0" u="none" strike="noStrike" kern="1200" cap="none" spc="0" normalizeH="0" baseline="0" noProof="0" dirty="0" smtClean="0">
                <a:ln>
                  <a:noFill/>
                </a:ln>
                <a:solidFill>
                  <a:schemeClr val="tx2"/>
                </a:solidFill>
                <a:effectLst/>
                <a:uLnTx/>
                <a:uFillTx/>
                <a:latin typeface="+mn-lt"/>
                <a:ea typeface="+mn-ea"/>
                <a:cs typeface="+mn-cs"/>
              </a:rPr>
              <a:t>Drought in the Western US </a:t>
            </a:r>
            <a:endParaRPr kumimoji="0" lang="de-DE"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TextBox 8"/>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18</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rtl="0" eaLnBrk="1" latinLnBrk="0" hangingPunct="1"/>
            <a:r>
              <a:rPr lang="en-US" sz="2000" kern="1200" dirty="0" smtClean="0">
                <a:latin typeface="Arial"/>
                <a:ea typeface="Arial Unicode MS"/>
                <a:cs typeface="Arial"/>
              </a:rPr>
              <a:t>2014 Precipitation anomalies in Europe and South America</a:t>
            </a:r>
            <a:endParaRPr lang="en-US" dirty="0" smtClean="0"/>
          </a:p>
          <a:p>
            <a:pPr rtl="0" eaLnBrk="1" latinLnBrk="0" hangingPunct="1"/>
            <a:r>
              <a:rPr lang="en-US" sz="1600" dirty="0" smtClean="0">
                <a:latin typeface="Arial"/>
                <a:ea typeface="Arial Unicode MS"/>
                <a:cs typeface="Arial"/>
              </a:rPr>
              <a:t>Flooding in the Balkan region; Drought in Brazil</a:t>
            </a:r>
          </a:p>
        </p:txBody>
      </p:sp>
      <p:pic>
        <p:nvPicPr>
          <p:cNvPr id="7171" name="Picture 3"/>
          <p:cNvPicPr>
            <a:picLocks noChangeAspect="1" noChangeArrowheads="1"/>
          </p:cNvPicPr>
          <p:nvPr/>
        </p:nvPicPr>
        <p:blipFill>
          <a:blip r:embed="rId3" cstate="screen"/>
          <a:srcRect/>
          <a:stretch>
            <a:fillRect/>
          </a:stretch>
        </p:blipFill>
        <p:spPr bwMode="auto">
          <a:xfrm>
            <a:off x="1014598" y="1104900"/>
            <a:ext cx="3414900" cy="3331280"/>
          </a:xfrm>
          <a:prstGeom prst="rect">
            <a:avLst/>
          </a:prstGeom>
          <a:noFill/>
          <a:ln w="9525">
            <a:noFill/>
            <a:miter lim="800000"/>
            <a:headEnd/>
            <a:tailEnd/>
          </a:ln>
        </p:spPr>
      </p:pic>
      <p:sp>
        <p:nvSpPr>
          <p:cNvPr id="14" name="Rechteck 8"/>
          <p:cNvSpPr/>
          <p:nvPr/>
        </p:nvSpPr>
        <p:spPr>
          <a:xfrm>
            <a:off x="1008922" y="4414768"/>
            <a:ext cx="3403590" cy="553998"/>
          </a:xfrm>
          <a:prstGeom prst="rect">
            <a:avLst/>
          </a:prstGeom>
          <a:noFill/>
        </p:spPr>
        <p:txBody>
          <a:bodyPr wrap="square">
            <a:spAutoFit/>
          </a:bodyPr>
          <a:lstStyle/>
          <a:p>
            <a:r>
              <a:rPr lang="de-DE" sz="1000" dirty="0" smtClean="0">
                <a:solidFill>
                  <a:schemeClr val="tx2"/>
                </a:solidFill>
              </a:rPr>
              <a:t>Source: CPC/NOAA, 2014</a:t>
            </a:r>
          </a:p>
          <a:p>
            <a:r>
              <a:rPr lang="de-DE" sz="1000" dirty="0" smtClean="0">
                <a:solidFill>
                  <a:schemeClr val="tx2"/>
                </a:solidFill>
              </a:rPr>
              <a:t>Percent of normal precipitation</a:t>
            </a:r>
          </a:p>
          <a:p>
            <a:r>
              <a:rPr lang="de-DE" sz="1000" dirty="0" smtClean="0">
                <a:solidFill>
                  <a:schemeClr val="tx2"/>
                </a:solidFill>
              </a:rPr>
              <a:t>April 2014</a:t>
            </a:r>
          </a:p>
        </p:txBody>
      </p:sp>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46907" y="1104900"/>
            <a:ext cx="2555562" cy="3068264"/>
          </a:xfrm>
          <a:prstGeom prst="rect">
            <a:avLst/>
          </a:prstGeom>
          <a:noFill/>
          <a:ln w="9525">
            <a:noFill/>
            <a:miter lim="800000"/>
            <a:headEnd/>
            <a:tailEnd/>
          </a:ln>
        </p:spPr>
      </p:pic>
      <p:sp>
        <p:nvSpPr>
          <p:cNvPr id="9" name="Ellipse 5"/>
          <p:cNvSpPr/>
          <p:nvPr/>
        </p:nvSpPr>
        <p:spPr>
          <a:xfrm rot="16200000">
            <a:off x="6913519" y="1058987"/>
            <a:ext cx="1105228" cy="2263204"/>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8"/>
          <p:cNvSpPr/>
          <p:nvPr/>
        </p:nvSpPr>
        <p:spPr>
          <a:xfrm>
            <a:off x="5929829" y="3633952"/>
            <a:ext cx="1145969" cy="246221"/>
          </a:xfrm>
          <a:prstGeom prst="rect">
            <a:avLst/>
          </a:prstGeom>
        </p:spPr>
        <p:txBody>
          <a:bodyPr wrap="square">
            <a:spAutoFit/>
          </a:bodyPr>
          <a:lstStyle/>
          <a:p>
            <a:r>
              <a:rPr lang="en-GB" sz="1000" b="1" dirty="0" smtClean="0">
                <a:solidFill>
                  <a:schemeClr val="tx2"/>
                </a:solidFill>
              </a:rPr>
              <a:t>Sep – Nov 2014</a:t>
            </a:r>
            <a:endParaRPr lang="en-GB" sz="1000" b="1" dirty="0">
              <a:solidFill>
                <a:schemeClr val="tx2"/>
              </a:solidFill>
            </a:endParaRPr>
          </a:p>
        </p:txBody>
      </p:sp>
      <p:sp>
        <p:nvSpPr>
          <p:cNvPr id="12" name="Rectangle 12"/>
          <p:cNvSpPr/>
          <p:nvPr/>
        </p:nvSpPr>
        <p:spPr>
          <a:xfrm>
            <a:off x="5858491" y="4607723"/>
            <a:ext cx="2632364" cy="246221"/>
          </a:xfrm>
          <a:prstGeom prst="rect">
            <a:avLst/>
          </a:prstGeom>
        </p:spPr>
        <p:txBody>
          <a:bodyPr wrap="square">
            <a:spAutoFit/>
          </a:bodyPr>
          <a:lstStyle/>
          <a:p>
            <a:r>
              <a:rPr lang="en-GB" sz="1000" dirty="0" smtClean="0">
                <a:solidFill>
                  <a:schemeClr val="tx2"/>
                </a:solidFill>
              </a:rPr>
              <a:t>Source: IRI/Columbia University, 2014</a:t>
            </a:r>
            <a:endParaRPr lang="en-GB" sz="1000" dirty="0">
              <a:solidFill>
                <a:schemeClr val="tx2"/>
              </a:solidFill>
            </a:endParaRPr>
          </a:p>
        </p:txBody>
      </p:sp>
      <p:pic>
        <p:nvPicPr>
          <p:cNvPr id="13"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9035" y="4245519"/>
            <a:ext cx="4153028" cy="322118"/>
          </a:xfrm>
          <a:prstGeom prst="rect">
            <a:avLst/>
          </a:prstGeom>
          <a:noFill/>
          <a:ln w="9525">
            <a:noFill/>
            <a:miter lim="800000"/>
            <a:headEnd/>
            <a:tailEnd/>
          </a:ln>
        </p:spPr>
      </p:pic>
      <p:sp>
        <p:nvSpPr>
          <p:cNvPr id="17" name="TextBox 16"/>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19</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30189" y="1094435"/>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chemeClr val="tx2"/>
                </a:solidFill>
                <a:latin typeface="Arial" pitchFamily="34" charset="0"/>
                <a:cs typeface="Arial" pitchFamily="34" charset="0"/>
              </a:rPr>
              <a:t>Introduction</a:t>
            </a:r>
            <a:r>
              <a:rPr lang="en-US" sz="1600" dirty="0" smtClean="0">
                <a:solidFill>
                  <a:srgbClr val="FF00FF"/>
                </a:solidFill>
                <a:latin typeface="Arial" pitchFamily="34" charset="0"/>
                <a:cs typeface="Arial" pitchFamily="34" charset="0"/>
              </a:rPr>
              <a:t/>
            </a:r>
            <a:br>
              <a:rPr lang="en-US" sz="1600" dirty="0" smtClean="0">
                <a:solidFill>
                  <a:srgbClr val="FF00FF"/>
                </a:solidFill>
                <a:latin typeface="Arial" pitchFamily="34" charset="0"/>
                <a:cs typeface="Arial" pitchFamily="34" charset="0"/>
              </a:rPr>
            </a:br>
            <a:r>
              <a:rPr lang="en-US" sz="1400" dirty="0" smtClean="0">
                <a:solidFill>
                  <a:schemeClr val="tx2"/>
                </a:solidFill>
                <a:latin typeface="Arial" pitchFamily="34" charset="0"/>
                <a:cs typeface="Arial" pitchFamily="34" charset="0"/>
              </a:rPr>
              <a:t>Sharon Cooper</a:t>
            </a:r>
          </a:p>
          <a:p>
            <a:pPr algn="ctr"/>
            <a:r>
              <a:rPr lang="en-US" sz="1400" dirty="0" smtClean="0">
                <a:solidFill>
                  <a:schemeClr val="tx2"/>
                </a:solidFill>
                <a:latin typeface="Arial" pitchFamily="34" charset="0"/>
                <a:cs typeface="Arial" pitchFamily="34" charset="0"/>
              </a:rPr>
              <a:t>Press Spokesperson, Munich Re America</a:t>
            </a:r>
            <a:endParaRPr lang="en-US" sz="1400" dirty="0">
              <a:solidFill>
                <a:schemeClr val="tx2"/>
              </a:solidFill>
              <a:latin typeface="Arial" pitchFamily="34" charset="0"/>
              <a:cs typeface="Arial" pitchFamily="34" charset="0"/>
            </a:endParaRPr>
          </a:p>
        </p:txBody>
      </p:sp>
      <p:sp>
        <p:nvSpPr>
          <p:cNvPr id="7" name="Rectangle 6"/>
          <p:cNvSpPr/>
          <p:nvPr/>
        </p:nvSpPr>
        <p:spPr bwMode="auto">
          <a:xfrm>
            <a:off x="230189" y="2041957"/>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chemeClr val="tx2"/>
                </a:solidFill>
                <a:latin typeface="Arial" pitchFamily="34" charset="0"/>
                <a:cs typeface="Arial" pitchFamily="34" charset="0"/>
              </a:rPr>
              <a:t>US/Global Natural Catastrophe Update</a:t>
            </a:r>
            <a:r>
              <a:rPr lang="en-US" sz="1600" dirty="0" smtClean="0">
                <a:solidFill>
                  <a:srgbClr val="FF00FF"/>
                </a:solidFill>
                <a:latin typeface="Arial" pitchFamily="34" charset="0"/>
                <a:cs typeface="Arial" pitchFamily="34" charset="0"/>
              </a:rPr>
              <a:t/>
            </a:r>
            <a:br>
              <a:rPr lang="en-US" sz="1600" dirty="0" smtClean="0">
                <a:solidFill>
                  <a:srgbClr val="FF00FF"/>
                </a:solidFill>
                <a:latin typeface="Arial" pitchFamily="34" charset="0"/>
                <a:cs typeface="Arial" pitchFamily="34" charset="0"/>
              </a:rPr>
            </a:br>
            <a:r>
              <a:rPr lang="en-US" sz="1400" dirty="0" smtClean="0">
                <a:solidFill>
                  <a:schemeClr val="tx2"/>
                </a:solidFill>
                <a:latin typeface="Arial" pitchFamily="34" charset="0"/>
                <a:cs typeface="Arial" pitchFamily="34" charset="0"/>
              </a:rPr>
              <a:t>Carl Hedde</a:t>
            </a:r>
          </a:p>
          <a:p>
            <a:pPr algn="ctr"/>
            <a:r>
              <a:rPr lang="en-US" sz="1400" dirty="0" smtClean="0">
                <a:solidFill>
                  <a:schemeClr val="tx2"/>
                </a:solidFill>
                <a:latin typeface="Arial" pitchFamily="34" charset="0"/>
                <a:cs typeface="Arial" pitchFamily="34" charset="0"/>
              </a:rPr>
              <a:t>Head of Risk Accumulation, Munich Re America</a:t>
            </a:r>
          </a:p>
        </p:txBody>
      </p:sp>
      <p:sp>
        <p:nvSpPr>
          <p:cNvPr id="8" name="Rectangle 7"/>
          <p:cNvSpPr/>
          <p:nvPr/>
        </p:nvSpPr>
        <p:spPr bwMode="auto">
          <a:xfrm>
            <a:off x="230189" y="2989479"/>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chemeClr val="tx2"/>
                </a:solidFill>
                <a:latin typeface="Arial" pitchFamily="34" charset="0"/>
                <a:cs typeface="Arial" pitchFamily="34" charset="0"/>
              </a:rPr>
              <a:t>Special Topic: </a:t>
            </a:r>
            <a:r>
              <a:rPr lang="en-US" sz="1600" b="1" dirty="0" smtClean="0">
                <a:solidFill>
                  <a:schemeClr val="tx2"/>
                </a:solidFill>
              </a:rPr>
              <a:t>Heavy downpours. Severe droughts. What's going on with the weather? </a:t>
            </a:r>
            <a:r>
              <a:rPr lang="en-US" sz="1600" b="1" dirty="0" smtClean="0">
                <a:solidFill>
                  <a:srgbClr val="FF00FF"/>
                </a:solidFill>
              </a:rPr>
              <a:t/>
            </a:r>
            <a:br>
              <a:rPr lang="en-US" sz="1600" b="1" dirty="0" smtClean="0">
                <a:solidFill>
                  <a:srgbClr val="FF00FF"/>
                </a:solidFill>
              </a:rPr>
            </a:br>
            <a:r>
              <a:rPr lang="en-US" sz="1400" dirty="0" smtClean="0">
                <a:solidFill>
                  <a:schemeClr val="tx2"/>
                </a:solidFill>
              </a:rPr>
              <a:t>Ernst Rauch</a:t>
            </a:r>
            <a:endParaRPr lang="en-US" sz="1200" dirty="0" smtClean="0">
              <a:solidFill>
                <a:schemeClr val="tx2"/>
              </a:solidFill>
              <a:latin typeface="Arial" pitchFamily="34" charset="0"/>
              <a:cs typeface="Arial" pitchFamily="34" charset="0"/>
            </a:endParaRPr>
          </a:p>
          <a:p>
            <a:pPr algn="ctr"/>
            <a:r>
              <a:rPr lang="en-US" sz="1400" dirty="0" smtClean="0">
                <a:solidFill>
                  <a:schemeClr val="tx2"/>
                </a:solidFill>
              </a:rPr>
              <a:t>Head of Corporate Climate Centre, Munich Re</a:t>
            </a:r>
          </a:p>
        </p:txBody>
      </p:sp>
      <p:sp>
        <p:nvSpPr>
          <p:cNvPr id="9" name="Rectangle 8"/>
          <p:cNvSpPr/>
          <p:nvPr/>
        </p:nvSpPr>
        <p:spPr bwMode="auto">
          <a:xfrm>
            <a:off x="230188" y="3937000"/>
            <a:ext cx="8651875" cy="822960"/>
          </a:xfrm>
          <a:prstGeom prst="rect">
            <a:avLst/>
          </a:prstGeom>
          <a:solidFill>
            <a:srgbClr val="FFFFFF"/>
          </a:solidFill>
          <a:ln w="19050" cap="flat" cmpd="sng" algn="ctr">
            <a:noFill/>
            <a:prstDash val="solid"/>
            <a:round/>
            <a:headEnd type="none" w="med" len="med"/>
            <a:tailEnd type="none" w="med" len="med"/>
          </a:ln>
          <a:effectLst/>
        </p:spPr>
        <p:txBody>
          <a:bodyPr wrap="square" lIns="91436" tIns="45718" rIns="91436" bIns="45718" anchor="ctr">
            <a:noAutofit/>
          </a:bodyPr>
          <a:lstStyle/>
          <a:p>
            <a:pPr algn="ctr"/>
            <a:r>
              <a:rPr lang="en-US" sz="1600" b="1" dirty="0" smtClean="0">
                <a:solidFill>
                  <a:schemeClr val="tx2"/>
                </a:solidFill>
                <a:latin typeface="Arial" pitchFamily="34" charset="0"/>
                <a:cs typeface="Arial" pitchFamily="34" charset="0"/>
              </a:rPr>
              <a:t>Economic Implications of Natural Catastrophe Losses</a:t>
            </a:r>
            <a:r>
              <a:rPr lang="en-US" b="1" dirty="0" smtClean="0">
                <a:solidFill>
                  <a:srgbClr val="FF00FF"/>
                </a:solidFill>
                <a:latin typeface="Arial" pitchFamily="34" charset="0"/>
                <a:cs typeface="Arial" pitchFamily="34" charset="0"/>
              </a:rPr>
              <a:t/>
            </a:r>
            <a:br>
              <a:rPr lang="en-US" b="1" dirty="0" smtClean="0">
                <a:solidFill>
                  <a:srgbClr val="FF00FF"/>
                </a:solidFill>
                <a:latin typeface="Arial" pitchFamily="34" charset="0"/>
                <a:cs typeface="Arial" pitchFamily="34" charset="0"/>
              </a:rPr>
            </a:br>
            <a:r>
              <a:rPr lang="en-US" sz="1400" dirty="0" smtClean="0">
                <a:solidFill>
                  <a:schemeClr val="tx2"/>
                </a:solidFill>
                <a:latin typeface="Arial" pitchFamily="34" charset="0"/>
                <a:cs typeface="Arial" pitchFamily="34" charset="0"/>
              </a:rPr>
              <a:t>Dr. Robert Hartwig</a:t>
            </a:r>
          </a:p>
          <a:p>
            <a:pPr algn="ctr"/>
            <a:r>
              <a:rPr lang="en-US" sz="1400" dirty="0" smtClean="0">
                <a:solidFill>
                  <a:schemeClr val="tx2"/>
                </a:solidFill>
                <a:latin typeface="Arial" pitchFamily="34" charset="0"/>
                <a:cs typeface="Arial" pitchFamily="34" charset="0"/>
              </a:rPr>
              <a:t>President &amp; Economist, Insurance Information Institute</a:t>
            </a:r>
          </a:p>
        </p:txBody>
      </p:sp>
      <p:sp>
        <p:nvSpPr>
          <p:cNvPr id="10" name="Title 8"/>
          <p:cNvSpPr>
            <a:spLocks noGrp="1"/>
          </p:cNvSpPr>
          <p:nvPr>
            <p:ph type="title"/>
          </p:nvPr>
        </p:nvSpPr>
        <p:spPr>
          <a:xfrm>
            <a:off x="230188" y="241300"/>
            <a:ext cx="6840000" cy="540000"/>
          </a:xfrm>
        </p:spPr>
        <p:txBody>
          <a:bodyPr/>
          <a:lstStyle/>
          <a:p>
            <a:pPr rtl="0" eaLnBrk="0" fontAlgn="auto" hangingPunct="0"/>
            <a:r>
              <a:rPr lang="en-US" sz="2000" dirty="0" smtClean="0">
                <a:latin typeface="Arial"/>
                <a:ea typeface="+mn-ea"/>
                <a:cs typeface="+mn-cs"/>
              </a:rPr>
              <a:t>Agenda</a:t>
            </a:r>
            <a:endParaRPr lang="en-US" sz="2000" dirty="0"/>
          </a:p>
        </p:txBody>
      </p:sp>
      <p:sp>
        <p:nvSpPr>
          <p:cNvPr id="12" name="TextBox 11"/>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a:t>
            </a:fld>
            <a:endParaRPr lang="en-US" sz="10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230188" y="1104900"/>
            <a:ext cx="4299282" cy="323165"/>
          </a:xfrm>
          <a:prstGeom prst="rect">
            <a:avLst/>
          </a:prstGeom>
          <a:solidFill>
            <a:schemeClr val="accent4">
              <a:lumMod val="60000"/>
              <a:lumOff val="40000"/>
            </a:schemeClr>
          </a:solidFill>
        </p:spPr>
        <p:txBody>
          <a:bodyPr wrap="square">
            <a:spAutoFit/>
          </a:bodyPr>
          <a:lstStyle/>
          <a:p>
            <a:r>
              <a:rPr lang="de-DE" sz="1500" dirty="0" smtClean="0">
                <a:solidFill>
                  <a:srgbClr val="29A3FF"/>
                </a:solidFill>
              </a:rPr>
              <a:t>Last 2 years: 21 Dec 2012 – 20 Dec 2014</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188" y="1408054"/>
            <a:ext cx="4299282" cy="3161672"/>
          </a:xfrm>
          <a:prstGeom prst="rect">
            <a:avLst/>
          </a:prstGeom>
          <a:noFill/>
          <a:ln w="9525">
            <a:noFill/>
            <a:miter lim="800000"/>
            <a:headEnd/>
            <a:tailEnd/>
          </a:ln>
        </p:spPr>
      </p:pic>
      <p:sp>
        <p:nvSpPr>
          <p:cNvPr id="10" name="Rechteck 8"/>
          <p:cNvSpPr/>
          <p:nvPr/>
        </p:nvSpPr>
        <p:spPr>
          <a:xfrm>
            <a:off x="0" y="4883299"/>
            <a:ext cx="4077224" cy="246221"/>
          </a:xfrm>
          <a:prstGeom prst="rect">
            <a:avLst/>
          </a:prstGeom>
        </p:spPr>
        <p:txBody>
          <a:bodyPr wrap="square">
            <a:spAutoFit/>
          </a:bodyPr>
          <a:lstStyle/>
          <a:p>
            <a:r>
              <a:rPr lang="de-DE" sz="1000" dirty="0" smtClean="0">
                <a:solidFill>
                  <a:schemeClr val="accent4">
                    <a:lumMod val="75000"/>
                  </a:schemeClr>
                </a:solidFill>
              </a:rPr>
              <a:t>Source: Western Regional Climate Center (WRCC), 2014</a:t>
            </a:r>
          </a:p>
        </p:txBody>
      </p:sp>
      <p:pic>
        <p:nvPicPr>
          <p:cNvPr id="1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4399" y="1637414"/>
            <a:ext cx="4157663" cy="2413591"/>
          </a:xfrm>
          <a:prstGeom prst="rect">
            <a:avLst/>
          </a:prstGeom>
          <a:noFill/>
          <a:ln w="9525">
            <a:noFill/>
            <a:miter lim="800000"/>
            <a:headEnd/>
            <a:tailEnd/>
          </a:ln>
        </p:spPr>
      </p:pic>
      <p:sp>
        <p:nvSpPr>
          <p:cNvPr id="12" name="Rechteck 8"/>
          <p:cNvSpPr/>
          <p:nvPr/>
        </p:nvSpPr>
        <p:spPr>
          <a:xfrm>
            <a:off x="4724399" y="1104900"/>
            <a:ext cx="4157663" cy="523220"/>
          </a:xfrm>
          <a:prstGeom prst="rect">
            <a:avLst/>
          </a:prstGeom>
          <a:solidFill>
            <a:schemeClr val="accent4">
              <a:lumMod val="60000"/>
              <a:lumOff val="40000"/>
            </a:schemeClr>
          </a:solidFill>
        </p:spPr>
        <p:txBody>
          <a:bodyPr wrap="square">
            <a:spAutoFit/>
          </a:bodyPr>
          <a:lstStyle/>
          <a:p>
            <a:r>
              <a:rPr lang="de-DE" sz="1400" dirty="0" smtClean="0">
                <a:solidFill>
                  <a:schemeClr val="accent5">
                    <a:lumMod val="60000"/>
                    <a:lumOff val="40000"/>
                  </a:schemeClr>
                </a:solidFill>
              </a:rPr>
              <a:t>Significant annual variability in California winter precipitation (November – April) since 1895.</a:t>
            </a:r>
          </a:p>
        </p:txBody>
      </p:sp>
      <p:sp>
        <p:nvSpPr>
          <p:cNvPr id="13" name="Title 12"/>
          <p:cNvSpPr>
            <a:spLocks noGrp="1"/>
          </p:cNvSpPr>
          <p:nvPr>
            <p:ph type="title"/>
          </p:nvPr>
        </p:nvSpPr>
        <p:spPr>
          <a:xfrm>
            <a:off x="230188" y="241300"/>
            <a:ext cx="6975830" cy="540000"/>
          </a:xfrm>
        </p:spPr>
        <p:txBody>
          <a:bodyPr/>
          <a:lstStyle/>
          <a:p>
            <a:pPr rtl="0" eaLnBrk="1" latinLnBrk="0" hangingPunct="1"/>
            <a:r>
              <a:rPr lang="en-US" sz="2000" kern="1200" dirty="0" smtClean="0">
                <a:latin typeface="Arial"/>
                <a:ea typeface="Arial Unicode MS"/>
                <a:cs typeface="Arial"/>
              </a:rPr>
              <a:t>2012 – 2014 precipitation anomalies in the Western US</a:t>
            </a:r>
            <a:endParaRPr lang="en-US" dirty="0" smtClean="0"/>
          </a:p>
          <a:p>
            <a:pPr rtl="0" eaLnBrk="1" latinLnBrk="0" hangingPunct="1"/>
            <a:r>
              <a:rPr lang="en-US" sz="1600" kern="1200" dirty="0" smtClean="0">
                <a:latin typeface="Arial"/>
                <a:ea typeface="Arial Unicode MS"/>
                <a:cs typeface="Arial"/>
              </a:rPr>
              <a:t>Current severe precipitation deficit in California: no long-term trend observed</a:t>
            </a:r>
            <a:endParaRPr lang="en-US" dirty="0" smtClean="0"/>
          </a:p>
        </p:txBody>
      </p:sp>
      <p:sp>
        <p:nvSpPr>
          <p:cNvPr id="14" name="TextBox 13"/>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20</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2567" y="1114271"/>
            <a:ext cx="4114800" cy="2422035"/>
          </a:xfrm>
          <a:prstGeom prst="rect">
            <a:avLst/>
          </a:prstGeom>
          <a:noFill/>
          <a:ln w="9525">
            <a:noFill/>
            <a:miter lim="800000"/>
            <a:headEnd/>
            <a:tailEnd/>
          </a:ln>
        </p:spPr>
      </p:pic>
      <p:pic>
        <p:nvPicPr>
          <p:cNvPr id="512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58763" y="1126144"/>
            <a:ext cx="4114800" cy="2377575"/>
          </a:xfrm>
          <a:prstGeom prst="rect">
            <a:avLst/>
          </a:prstGeom>
          <a:noFill/>
          <a:ln w="9525">
            <a:noFill/>
            <a:miter lim="800000"/>
            <a:headEnd/>
            <a:tailEnd/>
          </a:ln>
        </p:spPr>
      </p:pic>
      <p:sp>
        <p:nvSpPr>
          <p:cNvPr id="13" name="Rechteck 8"/>
          <p:cNvSpPr/>
          <p:nvPr/>
        </p:nvSpPr>
        <p:spPr>
          <a:xfrm>
            <a:off x="230188" y="3737693"/>
            <a:ext cx="8651875" cy="954107"/>
          </a:xfrm>
          <a:prstGeom prst="rect">
            <a:avLst/>
          </a:prstGeom>
          <a:solidFill>
            <a:schemeClr val="accent4">
              <a:lumMod val="60000"/>
              <a:lumOff val="40000"/>
            </a:schemeClr>
          </a:solidFill>
        </p:spPr>
        <p:txBody>
          <a:bodyPr wrap="square">
            <a:spAutoFit/>
          </a:bodyPr>
          <a:lstStyle/>
          <a:p>
            <a:r>
              <a:rPr lang="de-DE" sz="1400" dirty="0" smtClean="0"/>
              <a:t>Although the lack of precipitation in California over recent years has to be explained by natural climate variability (NOAA assessment report, 2014), the substantial increase in temperature contributed to the drought through increasing evapotranspiration. In that sense, anthropogenic climate change has also contributed to drought severity.</a:t>
            </a:r>
          </a:p>
        </p:txBody>
      </p:sp>
      <p:sp>
        <p:nvSpPr>
          <p:cNvPr id="12" name="Rechteck 8"/>
          <p:cNvSpPr/>
          <p:nvPr/>
        </p:nvSpPr>
        <p:spPr>
          <a:xfrm>
            <a:off x="6183041" y="3132704"/>
            <a:ext cx="2474053" cy="230832"/>
          </a:xfrm>
          <a:prstGeom prst="rect">
            <a:avLst/>
          </a:prstGeom>
        </p:spPr>
        <p:txBody>
          <a:bodyPr wrap="square">
            <a:spAutoFit/>
          </a:bodyPr>
          <a:lstStyle/>
          <a:p>
            <a:r>
              <a:rPr lang="de-DE" sz="900" dirty="0" smtClean="0"/>
              <a:t>Source: National Climatic Data Center, 2014</a:t>
            </a:r>
          </a:p>
        </p:txBody>
      </p:sp>
      <p:sp>
        <p:nvSpPr>
          <p:cNvPr id="14" name="Rechteck 8"/>
          <p:cNvSpPr/>
          <p:nvPr/>
        </p:nvSpPr>
        <p:spPr>
          <a:xfrm>
            <a:off x="1775317" y="3166355"/>
            <a:ext cx="2474053" cy="230832"/>
          </a:xfrm>
          <a:prstGeom prst="rect">
            <a:avLst/>
          </a:prstGeom>
        </p:spPr>
        <p:txBody>
          <a:bodyPr wrap="square">
            <a:spAutoFit/>
          </a:bodyPr>
          <a:lstStyle/>
          <a:p>
            <a:r>
              <a:rPr lang="de-DE" sz="900" dirty="0" smtClean="0"/>
              <a:t>Source: National Climatic Data Center, 2014</a:t>
            </a:r>
          </a:p>
        </p:txBody>
      </p:sp>
      <p:sp>
        <p:nvSpPr>
          <p:cNvPr id="9" name="Title 8"/>
          <p:cNvSpPr>
            <a:spLocks noGrp="1"/>
          </p:cNvSpPr>
          <p:nvPr>
            <p:ph type="title"/>
          </p:nvPr>
        </p:nvSpPr>
        <p:spPr>
          <a:xfrm>
            <a:off x="230187" y="241300"/>
            <a:ext cx="7489049" cy="540000"/>
          </a:xfrm>
        </p:spPr>
        <p:txBody>
          <a:bodyPr/>
          <a:lstStyle/>
          <a:p>
            <a:pPr rtl="0" eaLnBrk="1" latinLnBrk="0" hangingPunct="1"/>
            <a:r>
              <a:rPr lang="en-US" sz="2000" kern="1200" dirty="0" smtClean="0">
                <a:latin typeface="Arial"/>
                <a:ea typeface="Arial Unicode MS"/>
                <a:cs typeface="Arial"/>
              </a:rPr>
              <a:t>Summer and winter temperatures in California since 1895</a:t>
            </a:r>
            <a:endParaRPr lang="en-US" dirty="0" smtClean="0"/>
          </a:p>
          <a:p>
            <a:pPr rtl="0" eaLnBrk="1" latinLnBrk="0" hangingPunct="1"/>
            <a:r>
              <a:rPr lang="en-US" sz="1400" dirty="0" smtClean="0">
                <a:latin typeface="Arial"/>
                <a:ea typeface="Arial Unicode MS"/>
                <a:cs typeface="Arial"/>
              </a:rPr>
              <a:t>S</a:t>
            </a:r>
            <a:r>
              <a:rPr lang="en-US" sz="1400" kern="1200" dirty="0" smtClean="0">
                <a:latin typeface="Arial"/>
                <a:ea typeface="Arial Unicode MS"/>
                <a:cs typeface="Arial"/>
              </a:rPr>
              <a:t>ubstantial increase contributed to the drought through elevated </a:t>
            </a:r>
            <a:r>
              <a:rPr lang="en-US" sz="1400" kern="1200" dirty="0" err="1" smtClean="0">
                <a:latin typeface="Arial"/>
                <a:ea typeface="Arial Unicode MS"/>
                <a:cs typeface="Arial"/>
              </a:rPr>
              <a:t>evapotranspiration</a:t>
            </a:r>
            <a:endParaRPr lang="en-US" sz="1400" kern="1200" dirty="0" smtClean="0">
              <a:latin typeface="Arial"/>
              <a:ea typeface="Arial Unicode MS"/>
              <a:cs typeface="Arial"/>
            </a:endParaRPr>
          </a:p>
        </p:txBody>
      </p:sp>
      <p:sp>
        <p:nvSpPr>
          <p:cNvPr id="10" name="TextBox 9"/>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21</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0188" y="1104900"/>
            <a:ext cx="8651875" cy="302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screen"/>
          <a:srcRect/>
          <a:stretch>
            <a:fillRect/>
          </a:stretch>
        </p:blipFill>
        <p:spPr bwMode="auto">
          <a:xfrm>
            <a:off x="1488545" y="1104900"/>
            <a:ext cx="6443331" cy="2980211"/>
          </a:xfrm>
          <a:prstGeom prst="rect">
            <a:avLst/>
          </a:prstGeom>
          <a:noFill/>
          <a:ln w="9525">
            <a:noFill/>
            <a:miter lim="800000"/>
            <a:headEnd/>
            <a:tailEnd/>
          </a:ln>
        </p:spPr>
      </p:pic>
      <p:sp>
        <p:nvSpPr>
          <p:cNvPr id="9" name="Oval 8"/>
          <p:cNvSpPr/>
          <p:nvPr/>
        </p:nvSpPr>
        <p:spPr>
          <a:xfrm>
            <a:off x="7362556" y="3764480"/>
            <a:ext cx="249382" cy="225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8"/>
          <p:cNvSpPr/>
          <p:nvPr/>
        </p:nvSpPr>
        <p:spPr>
          <a:xfrm>
            <a:off x="230187" y="4214693"/>
            <a:ext cx="8651875" cy="584775"/>
          </a:xfrm>
          <a:prstGeom prst="rect">
            <a:avLst/>
          </a:prstGeom>
          <a:solidFill>
            <a:schemeClr val="accent4">
              <a:lumMod val="60000"/>
              <a:lumOff val="40000"/>
            </a:schemeClr>
          </a:solidFill>
        </p:spPr>
        <p:txBody>
          <a:bodyPr wrap="square">
            <a:spAutoFit/>
          </a:bodyPr>
          <a:lstStyle/>
          <a:p>
            <a:r>
              <a:rPr lang="de-DE" sz="1600" dirty="0" smtClean="0">
                <a:solidFill>
                  <a:schemeClr val="tx2"/>
                </a:solidFill>
              </a:rPr>
              <a:t>PDSI: </a:t>
            </a:r>
            <a:r>
              <a:rPr lang="de-DE" sz="1600" dirty="0" err="1" smtClean="0">
                <a:solidFill>
                  <a:schemeClr val="tx2"/>
                </a:solidFill>
              </a:rPr>
              <a:t>parameter</a:t>
            </a:r>
            <a:r>
              <a:rPr lang="de-DE" sz="1600" dirty="0" smtClean="0">
                <a:solidFill>
                  <a:schemeClr val="tx2"/>
                </a:solidFill>
              </a:rPr>
              <a:t> </a:t>
            </a:r>
            <a:r>
              <a:rPr lang="de-DE" sz="1600" dirty="0" err="1" smtClean="0">
                <a:solidFill>
                  <a:schemeClr val="tx2"/>
                </a:solidFill>
              </a:rPr>
              <a:t>measuring</a:t>
            </a:r>
            <a:r>
              <a:rPr lang="de-DE" sz="1600" dirty="0" smtClean="0">
                <a:solidFill>
                  <a:schemeClr val="tx2"/>
                </a:solidFill>
              </a:rPr>
              <a:t> </a:t>
            </a:r>
            <a:r>
              <a:rPr lang="de-DE" sz="1600" dirty="0" err="1" smtClean="0">
                <a:solidFill>
                  <a:schemeClr val="tx2"/>
                </a:solidFill>
              </a:rPr>
              <a:t>dryness</a:t>
            </a:r>
            <a:r>
              <a:rPr lang="de-DE" sz="1600" dirty="0" smtClean="0">
                <a:solidFill>
                  <a:schemeClr val="tx2"/>
                </a:solidFill>
              </a:rPr>
              <a:t> </a:t>
            </a:r>
            <a:r>
              <a:rPr lang="de-DE" sz="1600" dirty="0" err="1" smtClean="0">
                <a:solidFill>
                  <a:schemeClr val="tx2"/>
                </a:solidFill>
              </a:rPr>
              <a:t>based</a:t>
            </a:r>
            <a:r>
              <a:rPr lang="de-DE" sz="1600" dirty="0" smtClean="0">
                <a:solidFill>
                  <a:schemeClr val="tx2"/>
                </a:solidFill>
              </a:rPr>
              <a:t> on </a:t>
            </a:r>
            <a:r>
              <a:rPr lang="de-DE" sz="1600" dirty="0" err="1" smtClean="0">
                <a:solidFill>
                  <a:schemeClr val="tx2"/>
                </a:solidFill>
              </a:rPr>
              <a:t>precipitation</a:t>
            </a:r>
            <a:r>
              <a:rPr lang="de-DE" sz="1600" dirty="0" smtClean="0">
                <a:solidFill>
                  <a:schemeClr val="tx2"/>
                </a:solidFill>
              </a:rPr>
              <a:t> </a:t>
            </a:r>
            <a:r>
              <a:rPr lang="de-DE" sz="1600" dirty="0" err="1" smtClean="0">
                <a:solidFill>
                  <a:schemeClr val="tx2"/>
                </a:solidFill>
              </a:rPr>
              <a:t>and</a:t>
            </a:r>
            <a:r>
              <a:rPr lang="de-DE" sz="1600" dirty="0" smtClean="0">
                <a:solidFill>
                  <a:schemeClr val="tx2"/>
                </a:solidFill>
              </a:rPr>
              <a:t> temperature, </a:t>
            </a:r>
            <a:r>
              <a:rPr lang="de-DE" sz="1600" dirty="0" err="1" smtClean="0">
                <a:solidFill>
                  <a:schemeClr val="tx2"/>
                </a:solidFill>
              </a:rPr>
              <a:t>developed</a:t>
            </a:r>
            <a:r>
              <a:rPr lang="de-DE" sz="1600" dirty="0" smtClean="0">
                <a:solidFill>
                  <a:schemeClr val="tx2"/>
                </a:solidFill>
              </a:rPr>
              <a:t> </a:t>
            </a:r>
            <a:r>
              <a:rPr lang="de-DE" sz="1600" dirty="0" err="1" smtClean="0">
                <a:solidFill>
                  <a:schemeClr val="tx2"/>
                </a:solidFill>
              </a:rPr>
              <a:t>by</a:t>
            </a:r>
            <a:r>
              <a:rPr lang="de-DE" sz="1600" dirty="0" smtClean="0">
                <a:solidFill>
                  <a:schemeClr val="tx2"/>
                </a:solidFill>
              </a:rPr>
              <a:t> US </a:t>
            </a:r>
            <a:r>
              <a:rPr lang="de-DE" sz="1600" dirty="0" err="1" smtClean="0">
                <a:solidFill>
                  <a:schemeClr val="tx2"/>
                </a:solidFill>
              </a:rPr>
              <a:t>meteorologist</a:t>
            </a:r>
            <a:r>
              <a:rPr lang="de-DE" sz="1600" dirty="0" smtClean="0">
                <a:solidFill>
                  <a:schemeClr val="tx2"/>
                </a:solidFill>
              </a:rPr>
              <a:t> Wayne Palmer in 1965.</a:t>
            </a:r>
          </a:p>
        </p:txBody>
      </p:sp>
      <p:sp>
        <p:nvSpPr>
          <p:cNvPr id="12" name="Rechteck 8"/>
          <p:cNvSpPr/>
          <p:nvPr/>
        </p:nvSpPr>
        <p:spPr>
          <a:xfrm>
            <a:off x="0" y="4866501"/>
            <a:ext cx="3364703" cy="246221"/>
          </a:xfrm>
          <a:prstGeom prst="rect">
            <a:avLst/>
          </a:prstGeom>
        </p:spPr>
        <p:txBody>
          <a:bodyPr wrap="square">
            <a:spAutoFit/>
          </a:bodyPr>
          <a:lstStyle/>
          <a:p>
            <a:r>
              <a:rPr lang="de-DE" sz="1000" dirty="0" smtClean="0">
                <a:solidFill>
                  <a:schemeClr val="accent4">
                    <a:lumMod val="75000"/>
                  </a:schemeClr>
                </a:solidFill>
              </a:rPr>
              <a:t>Source: National Climatic Data Center, 2014</a:t>
            </a:r>
          </a:p>
        </p:txBody>
      </p:sp>
      <p:sp>
        <p:nvSpPr>
          <p:cNvPr id="11" name="Title 10"/>
          <p:cNvSpPr>
            <a:spLocks noGrp="1"/>
          </p:cNvSpPr>
          <p:nvPr>
            <p:ph type="title"/>
          </p:nvPr>
        </p:nvSpPr>
        <p:spPr/>
        <p:txBody>
          <a:bodyPr/>
          <a:lstStyle/>
          <a:p>
            <a:pPr rtl="0" eaLnBrk="1" latinLnBrk="0" hangingPunct="1"/>
            <a:r>
              <a:rPr lang="en-US" sz="2000" kern="1200" dirty="0" smtClean="0">
                <a:latin typeface="Arial"/>
                <a:ea typeface="Arial Unicode MS"/>
                <a:cs typeface="Arial"/>
              </a:rPr>
              <a:t>California Palmer Drought Severity Index (PDSI) </a:t>
            </a:r>
            <a:endParaRPr lang="en-US" dirty="0" smtClean="0"/>
          </a:p>
          <a:p>
            <a:pPr rtl="0" eaLnBrk="1" latinLnBrk="0" hangingPunct="1"/>
            <a:r>
              <a:rPr lang="en-US" sz="1600" dirty="0" smtClean="0">
                <a:latin typeface="Arial"/>
                <a:ea typeface="Arial Unicode MS"/>
                <a:cs typeface="Arial"/>
              </a:rPr>
              <a:t>R</a:t>
            </a:r>
            <a:r>
              <a:rPr lang="en-US" sz="1600" kern="1200" dirty="0" smtClean="0">
                <a:latin typeface="Arial"/>
                <a:ea typeface="Arial Unicode MS"/>
                <a:cs typeface="Arial"/>
              </a:rPr>
              <a:t>ecord low index value for 24 month period since 1895</a:t>
            </a:r>
            <a:endParaRPr lang="en-US" dirty="0" smtClean="0"/>
          </a:p>
        </p:txBody>
      </p:sp>
      <p:sp>
        <p:nvSpPr>
          <p:cNvPr id="14" name="TextBox 13"/>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22</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30188" y="3834286"/>
            <a:ext cx="8651875" cy="830997"/>
          </a:xfrm>
          <a:prstGeom prst="rect">
            <a:avLst/>
          </a:prstGeom>
          <a:solidFill>
            <a:schemeClr val="accent4">
              <a:lumMod val="60000"/>
              <a:lumOff val="40000"/>
            </a:schemeClr>
          </a:solidFill>
        </p:spPr>
        <p:txBody>
          <a:bodyPr wrap="square">
            <a:spAutoFit/>
          </a:bodyPr>
          <a:lstStyle/>
          <a:p>
            <a:r>
              <a:rPr lang="de-DE" sz="1600" dirty="0" smtClean="0">
                <a:solidFill>
                  <a:schemeClr val="tx2"/>
                </a:solidFill>
              </a:rPr>
              <a:t>Along the equator Central and East Pacific waters get warmer, convective clouds and rainfall follow change in warm pool. Trade winds from easterly directions vanish or even reverse direction. </a:t>
            </a:r>
            <a:endParaRPr lang="en-GB" sz="1400" dirty="0" smtClean="0">
              <a:solidFill>
                <a:schemeClr val="tx2"/>
              </a:solidFill>
            </a:endParaRPr>
          </a:p>
        </p:txBody>
      </p:sp>
      <p:pic>
        <p:nvPicPr>
          <p:cNvPr id="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8062"/>
          <a:stretch>
            <a:fillRect/>
          </a:stretch>
        </p:blipFill>
        <p:spPr bwMode="auto">
          <a:xfrm>
            <a:off x="232104" y="1106606"/>
            <a:ext cx="3997448" cy="2560320"/>
          </a:xfrm>
          <a:prstGeom prst="rect">
            <a:avLst/>
          </a:prstGeom>
          <a:noFill/>
          <a:ln w="9525">
            <a:noFill/>
            <a:miter lim="800000"/>
            <a:headEnd/>
            <a:tailEnd/>
          </a:ln>
        </p:spPr>
      </p:pic>
      <p:sp>
        <p:nvSpPr>
          <p:cNvPr id="13" name="Textfeld 12"/>
          <p:cNvSpPr txBox="1"/>
          <p:nvPr/>
        </p:nvSpPr>
        <p:spPr>
          <a:xfrm>
            <a:off x="0" y="4906089"/>
            <a:ext cx="1482110" cy="246221"/>
          </a:xfrm>
          <a:prstGeom prst="rect">
            <a:avLst/>
          </a:prstGeom>
          <a:noFill/>
          <a:effectLst/>
        </p:spPr>
        <p:txBody>
          <a:bodyPr wrap="square" rtlCol="0">
            <a:spAutoFit/>
          </a:bodyPr>
          <a:lstStyle/>
          <a:p>
            <a:r>
              <a:rPr lang="en-GB" sz="1000" dirty="0" smtClean="0">
                <a:solidFill>
                  <a:schemeClr val="accent4">
                    <a:lumMod val="75000"/>
                  </a:schemeClr>
                </a:solidFill>
              </a:rPr>
              <a:t>Source: NOAA, USA</a:t>
            </a:r>
            <a:endParaRPr lang="en-GB" sz="1000" dirty="0">
              <a:solidFill>
                <a:schemeClr val="accent4">
                  <a:lumMod val="75000"/>
                </a:schemeClr>
              </a:solidFill>
            </a:endParaRPr>
          </a:p>
        </p:txBody>
      </p:sp>
      <p:pic>
        <p:nvPicPr>
          <p:cNvPr id="9" name="Picture 2"/>
          <p:cNvPicPr>
            <a:picLocks noChangeAspect="1" noChangeArrowheads="1"/>
          </p:cNvPicPr>
          <p:nvPr/>
        </p:nvPicPr>
        <p:blipFill>
          <a:blip r:embed="rId5" cstate="screen"/>
          <a:srcRect/>
          <a:stretch>
            <a:fillRect/>
          </a:stretch>
        </p:blipFill>
        <p:spPr bwMode="auto">
          <a:xfrm>
            <a:off x="5021143" y="1104900"/>
            <a:ext cx="3860920" cy="2560320"/>
          </a:xfrm>
          <a:prstGeom prst="rect">
            <a:avLst/>
          </a:prstGeom>
          <a:noFill/>
          <a:ln w="9525">
            <a:noFill/>
            <a:miter lim="800000"/>
            <a:headEnd/>
            <a:tailEnd/>
          </a:ln>
        </p:spPr>
      </p:pic>
      <p:sp>
        <p:nvSpPr>
          <p:cNvPr id="10" name="Right Arrow 9"/>
          <p:cNvSpPr/>
          <p:nvPr/>
        </p:nvSpPr>
        <p:spPr>
          <a:xfrm>
            <a:off x="4475018" y="1971263"/>
            <a:ext cx="498764" cy="90252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p:cNvSpPr>
            <a:spLocks noGrp="1"/>
          </p:cNvSpPr>
          <p:nvPr>
            <p:ph type="title"/>
          </p:nvPr>
        </p:nvSpPr>
        <p:spPr/>
        <p:txBody>
          <a:bodyPr/>
          <a:lstStyle/>
          <a:p>
            <a:pPr rtl="0" eaLnBrk="1" latinLnBrk="0" hangingPunct="1"/>
            <a:r>
              <a:rPr lang="de-DE" sz="2000" kern="1200" dirty="0" smtClean="0">
                <a:latin typeface="Arial"/>
                <a:ea typeface="Arial Unicode MS"/>
                <a:cs typeface="Arial"/>
              </a:rPr>
              <a:t>Global Natural Climate Variability in December 2014</a:t>
            </a:r>
            <a:endParaRPr lang="en-US" dirty="0" smtClean="0"/>
          </a:p>
          <a:p>
            <a:pPr rtl="0" eaLnBrk="1" latinLnBrk="0" hangingPunct="1"/>
            <a:r>
              <a:rPr lang="de-DE" sz="1600" dirty="0" smtClean="0">
                <a:latin typeface="Arial"/>
                <a:ea typeface="Arial Unicode MS"/>
                <a:cs typeface="Arial"/>
              </a:rPr>
              <a:t>T</a:t>
            </a:r>
            <a:r>
              <a:rPr lang="de-DE" sz="1600" kern="1200" dirty="0" smtClean="0">
                <a:latin typeface="Arial"/>
                <a:ea typeface="Arial Unicode MS"/>
                <a:cs typeface="Arial"/>
              </a:rPr>
              <a:t>ransition from neutral ENSO to El Niño conditions expected to continue</a:t>
            </a:r>
            <a:r>
              <a:rPr lang="en-US" sz="1600" kern="1200" dirty="0" smtClean="0">
                <a:latin typeface="Arial"/>
                <a:ea typeface="Arial Unicode MS"/>
                <a:cs typeface="Arial"/>
              </a:rPr>
              <a:t> </a:t>
            </a:r>
            <a:endParaRPr lang="en-US" sz="1600" dirty="0" smtClean="0">
              <a:latin typeface="Arial"/>
              <a:ea typeface="Arial Unicode MS"/>
              <a:cs typeface="Arial"/>
            </a:endParaRPr>
          </a:p>
        </p:txBody>
      </p:sp>
      <p:sp>
        <p:nvSpPr>
          <p:cNvPr id="12" name="TextBox 11"/>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23</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230188" y="2613911"/>
            <a:ext cx="2980845" cy="400110"/>
          </a:xfrm>
          <a:prstGeom prst="rect">
            <a:avLst/>
          </a:prstGeom>
          <a:solidFill>
            <a:schemeClr val="accent4">
              <a:lumMod val="60000"/>
              <a:lumOff val="40000"/>
            </a:schemeClr>
          </a:solidFill>
        </p:spPr>
        <p:txBody>
          <a:bodyPr wrap="square">
            <a:spAutoFit/>
          </a:bodyPr>
          <a:lstStyle/>
          <a:p>
            <a:r>
              <a:rPr lang="de-DE" sz="2000" dirty="0" smtClean="0">
                <a:solidFill>
                  <a:schemeClr val="accent5">
                    <a:lumMod val="60000"/>
                    <a:lumOff val="40000"/>
                  </a:schemeClr>
                </a:solidFill>
              </a:rPr>
              <a:t>7 Dec – 20 Dec 2014</a:t>
            </a:r>
          </a:p>
        </p:txBody>
      </p:sp>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9097"/>
          <a:stretch>
            <a:fillRect/>
          </a:stretch>
        </p:blipFill>
        <p:spPr bwMode="auto">
          <a:xfrm>
            <a:off x="3326322" y="1104900"/>
            <a:ext cx="4880136" cy="3716485"/>
          </a:xfrm>
          <a:prstGeom prst="rect">
            <a:avLst/>
          </a:prstGeom>
          <a:noFill/>
          <a:ln w="9525">
            <a:noFill/>
            <a:miter lim="800000"/>
            <a:headEnd/>
            <a:tailEnd/>
          </a:ln>
        </p:spPr>
      </p:pic>
      <p:sp>
        <p:nvSpPr>
          <p:cNvPr id="16" name="Oval 15"/>
          <p:cNvSpPr/>
          <p:nvPr/>
        </p:nvSpPr>
        <p:spPr>
          <a:xfrm rot="20203072">
            <a:off x="4163005" y="2491592"/>
            <a:ext cx="1226917" cy="1814859"/>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hteck 8"/>
          <p:cNvSpPr/>
          <p:nvPr/>
        </p:nvSpPr>
        <p:spPr>
          <a:xfrm>
            <a:off x="0" y="4890700"/>
            <a:ext cx="4077224" cy="246221"/>
          </a:xfrm>
          <a:prstGeom prst="rect">
            <a:avLst/>
          </a:prstGeom>
        </p:spPr>
        <p:txBody>
          <a:bodyPr wrap="square">
            <a:spAutoFit/>
          </a:bodyPr>
          <a:lstStyle/>
          <a:p>
            <a:r>
              <a:rPr lang="de-DE" sz="1000" dirty="0" smtClean="0">
                <a:solidFill>
                  <a:schemeClr val="accent4">
                    <a:lumMod val="75000"/>
                  </a:schemeClr>
                </a:solidFill>
              </a:rPr>
              <a:t>Source: Western Regional Climate Center (WRCC), 2014</a:t>
            </a:r>
          </a:p>
        </p:txBody>
      </p:sp>
      <p:sp>
        <p:nvSpPr>
          <p:cNvPr id="8" name="Title 7"/>
          <p:cNvSpPr>
            <a:spLocks noGrp="1"/>
          </p:cNvSpPr>
          <p:nvPr>
            <p:ph type="title"/>
          </p:nvPr>
        </p:nvSpPr>
        <p:spPr/>
        <p:txBody>
          <a:bodyPr/>
          <a:lstStyle/>
          <a:p>
            <a:pPr rtl="0" eaLnBrk="1" latinLnBrk="0" hangingPunct="1"/>
            <a:r>
              <a:rPr lang="en-US" sz="2000" kern="1200" dirty="0" smtClean="0">
                <a:latin typeface="Arial"/>
                <a:ea typeface="Arial Unicode MS"/>
                <a:cs typeface="Arial"/>
              </a:rPr>
              <a:t>December 2014 precipitation anomalies in the Western US</a:t>
            </a:r>
            <a:endParaRPr lang="en-US" dirty="0" smtClean="0"/>
          </a:p>
          <a:p>
            <a:pPr rtl="0" eaLnBrk="1" latinLnBrk="0" hangingPunct="1"/>
            <a:r>
              <a:rPr lang="en-US" sz="1600" kern="1200" dirty="0" smtClean="0">
                <a:latin typeface="Arial"/>
                <a:ea typeface="Arial Unicode MS"/>
                <a:cs typeface="Arial"/>
              </a:rPr>
              <a:t>Matches typical El Niño patterns</a:t>
            </a:r>
            <a:endParaRPr lang="en-US" dirty="0" smtClean="0"/>
          </a:p>
        </p:txBody>
      </p:sp>
      <p:sp>
        <p:nvSpPr>
          <p:cNvPr id="10" name="TextBox 9"/>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24</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0188" y="1104900"/>
            <a:ext cx="8651875" cy="3137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p:cNvSpPr/>
          <p:nvPr/>
        </p:nvSpPr>
        <p:spPr>
          <a:xfrm>
            <a:off x="230188" y="4243116"/>
            <a:ext cx="8651875" cy="584775"/>
          </a:xfrm>
          <a:prstGeom prst="rect">
            <a:avLst/>
          </a:prstGeom>
          <a:solidFill>
            <a:schemeClr val="accent4">
              <a:lumMod val="60000"/>
              <a:lumOff val="40000"/>
            </a:schemeClr>
          </a:solidFill>
        </p:spPr>
        <p:txBody>
          <a:bodyPr wrap="square">
            <a:spAutoFit/>
          </a:bodyPr>
          <a:lstStyle/>
          <a:p>
            <a:r>
              <a:rPr lang="en-US" sz="1600" dirty="0" smtClean="0">
                <a:solidFill>
                  <a:schemeClr val="tx2"/>
                </a:solidFill>
              </a:rPr>
              <a:t>The synopsis of available international forecast runs supports the </a:t>
            </a:r>
            <a:r>
              <a:rPr lang="en-US" sz="1600" dirty="0" err="1" smtClean="0">
                <a:solidFill>
                  <a:schemeClr val="tx2"/>
                </a:solidFill>
              </a:rPr>
              <a:t>expectatioin</a:t>
            </a:r>
            <a:r>
              <a:rPr lang="en-US" sz="1600" dirty="0" smtClean="0">
                <a:solidFill>
                  <a:schemeClr val="tx2"/>
                </a:solidFill>
              </a:rPr>
              <a:t> of a weak El Niño event to prevail over the first months of 2015 (status: December 2014)</a:t>
            </a:r>
          </a:p>
        </p:txBody>
      </p:sp>
      <p:pic>
        <p:nvPicPr>
          <p:cNvPr id="1027" name="Picture 3"/>
          <p:cNvPicPr>
            <a:picLocks noChangeAspect="1" noChangeArrowheads="1"/>
          </p:cNvPicPr>
          <p:nvPr/>
        </p:nvPicPr>
        <p:blipFill>
          <a:blip r:embed="rId4" cstate="screen"/>
          <a:srcRect/>
          <a:stretch>
            <a:fillRect/>
          </a:stretch>
        </p:blipFill>
        <p:spPr bwMode="auto">
          <a:xfrm>
            <a:off x="2052089" y="1189591"/>
            <a:ext cx="5334093" cy="2979755"/>
          </a:xfrm>
          <a:prstGeom prst="rect">
            <a:avLst/>
          </a:prstGeom>
          <a:noFill/>
          <a:ln w="9525">
            <a:noFill/>
            <a:miter lim="800000"/>
            <a:headEnd/>
            <a:tailEnd/>
          </a:ln>
        </p:spPr>
      </p:pic>
      <p:sp>
        <p:nvSpPr>
          <p:cNvPr id="6" name="Title 5"/>
          <p:cNvSpPr>
            <a:spLocks noGrp="1"/>
          </p:cNvSpPr>
          <p:nvPr>
            <p:ph type="title"/>
          </p:nvPr>
        </p:nvSpPr>
        <p:spPr/>
        <p:txBody>
          <a:bodyPr/>
          <a:lstStyle/>
          <a:p>
            <a:pPr rtl="0" eaLnBrk="1" latinLnBrk="0" hangingPunct="1"/>
            <a:r>
              <a:rPr lang="de-DE" sz="2000" kern="1200" dirty="0" smtClean="0">
                <a:latin typeface="Arial"/>
                <a:ea typeface="Arial Unicode MS"/>
                <a:cs typeface="Arial"/>
              </a:rPr>
              <a:t>2015 ENSO forecast by climate model simulations</a:t>
            </a:r>
          </a:p>
          <a:p>
            <a:pPr rtl="0" eaLnBrk="1" latinLnBrk="0" hangingPunct="1"/>
            <a:r>
              <a:rPr lang="de-DE" sz="1600" kern="1200" dirty="0" smtClean="0">
                <a:latin typeface="Arial"/>
                <a:ea typeface="Arial Unicode MS"/>
                <a:cs typeface="Arial"/>
              </a:rPr>
              <a:t>Weak El Nino conditions likely to continue </a:t>
            </a:r>
            <a:endParaRPr lang="en-US" dirty="0" smtClean="0"/>
          </a:p>
        </p:txBody>
      </p:sp>
      <p:sp>
        <p:nvSpPr>
          <p:cNvPr id="8" name="TextBox 7"/>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25</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t="2355" b="48852"/>
          <a:stretch>
            <a:fillRect/>
          </a:stretch>
        </p:blipFill>
        <p:spPr bwMode="auto">
          <a:xfrm>
            <a:off x="4645444" y="1092650"/>
            <a:ext cx="4216574" cy="2743200"/>
          </a:xfrm>
          <a:prstGeom prst="rect">
            <a:avLst/>
          </a:prstGeom>
          <a:noFill/>
          <a:ln w="9525">
            <a:noFill/>
            <a:miter lim="800000"/>
            <a:headEnd/>
            <a:tailEnd/>
          </a:ln>
        </p:spPr>
      </p:pic>
      <p:pic>
        <p:nvPicPr>
          <p:cNvPr id="2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t="2001" b="48955"/>
          <a:stretch>
            <a:fillRect/>
          </a:stretch>
        </p:blipFill>
        <p:spPr bwMode="auto">
          <a:xfrm>
            <a:off x="210045" y="1092650"/>
            <a:ext cx="4195002" cy="2743200"/>
          </a:xfrm>
          <a:prstGeom prst="rect">
            <a:avLst/>
          </a:prstGeom>
          <a:noFill/>
          <a:ln w="9525">
            <a:noFill/>
            <a:miter lim="800000"/>
            <a:headEnd/>
            <a:tailEnd/>
          </a:ln>
        </p:spPr>
      </p:pic>
      <p:sp>
        <p:nvSpPr>
          <p:cNvPr id="17" name="Rechteck 7"/>
          <p:cNvSpPr/>
          <p:nvPr/>
        </p:nvSpPr>
        <p:spPr>
          <a:xfrm>
            <a:off x="230188" y="3917679"/>
            <a:ext cx="8651875" cy="954107"/>
          </a:xfrm>
          <a:prstGeom prst="rect">
            <a:avLst/>
          </a:prstGeom>
          <a:solidFill>
            <a:schemeClr val="accent4">
              <a:lumMod val="60000"/>
              <a:lumOff val="40000"/>
            </a:schemeClr>
          </a:solidFill>
        </p:spPr>
        <p:txBody>
          <a:bodyPr wrap="square">
            <a:spAutoFit/>
          </a:bodyPr>
          <a:lstStyle/>
          <a:p>
            <a:r>
              <a:rPr lang="de-DE" sz="1400" dirty="0" smtClean="0">
                <a:solidFill>
                  <a:schemeClr val="tx2"/>
                </a:solidFill>
              </a:rPr>
              <a:t>Typical El Nino consequences, globally (among others):</a:t>
            </a:r>
          </a:p>
          <a:p>
            <a:pPr marL="169863" indent="-169863">
              <a:buFont typeface="Wingdings" pitchFamily="2" charset="2"/>
              <a:buChar char="§"/>
            </a:pPr>
            <a:r>
              <a:rPr lang="de-DE" sz="1400" dirty="0" smtClean="0">
                <a:solidFill>
                  <a:schemeClr val="tx2"/>
                </a:solidFill>
              </a:rPr>
              <a:t>Dry in Indonesia, northeast Australia, northern South America, southern Africa.</a:t>
            </a:r>
          </a:p>
          <a:p>
            <a:pPr marL="169863" indent="-169863">
              <a:buFont typeface="Wingdings" pitchFamily="2" charset="2"/>
              <a:buChar char="§"/>
            </a:pPr>
            <a:r>
              <a:rPr lang="de-DE" sz="1400" dirty="0" smtClean="0">
                <a:solidFill>
                  <a:schemeClr val="tx2"/>
                </a:solidFill>
              </a:rPr>
              <a:t>Wet in </a:t>
            </a:r>
            <a:r>
              <a:rPr lang="en-US" sz="1400" dirty="0" smtClean="0">
                <a:solidFill>
                  <a:schemeClr val="tx2"/>
                </a:solidFill>
              </a:rPr>
              <a:t>southern North America (including California), northeastern Argentina and southern Brazil, </a:t>
            </a:r>
            <a:r>
              <a:rPr lang="en-US" sz="1400" dirty="0" smtClean="0">
                <a:solidFill>
                  <a:srgbClr val="FF00FF"/>
                </a:solidFill>
              </a:rPr>
              <a:t/>
            </a:r>
            <a:br>
              <a:rPr lang="en-US" sz="1400" dirty="0" smtClean="0">
                <a:solidFill>
                  <a:srgbClr val="FF00FF"/>
                </a:solidFill>
              </a:rPr>
            </a:br>
            <a:r>
              <a:rPr lang="en-US" sz="1400" dirty="0" smtClean="0">
                <a:solidFill>
                  <a:schemeClr val="tx2"/>
                </a:solidFill>
              </a:rPr>
              <a:t>parts of China.</a:t>
            </a:r>
          </a:p>
        </p:txBody>
      </p:sp>
      <p:sp>
        <p:nvSpPr>
          <p:cNvPr id="18" name="Rectangle 17"/>
          <p:cNvSpPr/>
          <p:nvPr/>
        </p:nvSpPr>
        <p:spPr>
          <a:xfrm>
            <a:off x="0" y="4897279"/>
            <a:ext cx="2418609" cy="246221"/>
          </a:xfrm>
          <a:prstGeom prst="rect">
            <a:avLst/>
          </a:prstGeom>
        </p:spPr>
        <p:txBody>
          <a:bodyPr wrap="square">
            <a:spAutoFit/>
          </a:bodyPr>
          <a:lstStyle/>
          <a:p>
            <a:r>
              <a:rPr lang="en-GB" sz="1000" dirty="0" smtClean="0">
                <a:solidFill>
                  <a:schemeClr val="accent4">
                    <a:lumMod val="75000"/>
                  </a:schemeClr>
                </a:solidFill>
              </a:rPr>
              <a:t>Source: CPC/NCEP/NOAA, 2014</a:t>
            </a:r>
            <a:endParaRPr lang="en-GB" sz="1000" dirty="0">
              <a:solidFill>
                <a:schemeClr val="accent4">
                  <a:lumMod val="75000"/>
                </a:schemeClr>
              </a:solidFill>
            </a:endParaRPr>
          </a:p>
        </p:txBody>
      </p:sp>
      <p:sp>
        <p:nvSpPr>
          <p:cNvPr id="8" name="Title 7"/>
          <p:cNvSpPr>
            <a:spLocks noGrp="1"/>
          </p:cNvSpPr>
          <p:nvPr>
            <p:ph type="title"/>
          </p:nvPr>
        </p:nvSpPr>
        <p:spPr/>
        <p:txBody>
          <a:bodyPr/>
          <a:lstStyle/>
          <a:p>
            <a:pPr rtl="0" eaLnBrk="1" latinLnBrk="0" hangingPunct="1"/>
            <a:r>
              <a:rPr lang="en-US" sz="2000" kern="1200" dirty="0" smtClean="0">
                <a:latin typeface="Arial"/>
                <a:ea typeface="Arial Unicode MS"/>
                <a:cs typeface="Arial"/>
              </a:rPr>
              <a:t>El Niño temperature/precipitation anomalies (Dec-Feb)</a:t>
            </a:r>
            <a:endParaRPr lang="en-US" dirty="0" smtClean="0"/>
          </a:p>
          <a:p>
            <a:pPr rtl="0" eaLnBrk="1" latinLnBrk="0" hangingPunct="1"/>
            <a:r>
              <a:rPr lang="en-US" sz="1600" kern="1200" dirty="0" smtClean="0">
                <a:latin typeface="Arial"/>
                <a:ea typeface="Arial Unicode MS"/>
                <a:cs typeface="Arial"/>
              </a:rPr>
              <a:t>US: Cool and wet in the South and Southeast </a:t>
            </a:r>
            <a:endParaRPr lang="en-US" dirty="0" smtClean="0"/>
          </a:p>
          <a:p>
            <a:endParaRPr lang="en-US" dirty="0"/>
          </a:p>
        </p:txBody>
      </p:sp>
      <p:sp>
        <p:nvSpPr>
          <p:cNvPr id="9" name="TextBox 8"/>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26</a:t>
            </a:fld>
            <a:endParaRPr lang="en-US" sz="10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154062" y="1701361"/>
            <a:ext cx="6828235" cy="1272656"/>
          </a:xfrm>
          <a:ln/>
        </p:spPr>
        <p:txBody>
          <a:bodyPr/>
          <a:lstStyle/>
          <a:p>
            <a:r>
              <a:rPr lang="en-US" sz="3300" dirty="0"/>
              <a:t>Market &amp; Financial Impact of Catastrophe Losses:</a:t>
            </a:r>
            <a:r>
              <a:rPr lang="en-US" sz="3300" dirty="0">
                <a:solidFill>
                  <a:srgbClr val="FF00FF"/>
                </a:solidFill>
              </a:rPr>
              <a:t/>
            </a:r>
            <a:br>
              <a:rPr lang="en-US" sz="3300" dirty="0">
                <a:solidFill>
                  <a:srgbClr val="FF00FF"/>
                </a:solidFill>
              </a:rPr>
            </a:br>
            <a:r>
              <a:rPr lang="en-US" sz="2600" i="1" dirty="0"/>
              <a:t> 2014 Summary</a:t>
            </a:r>
            <a:endParaRPr lang="en-US" sz="2600" i="1" dirty="0">
              <a:solidFill>
                <a:srgbClr val="C00000"/>
              </a:solidFill>
            </a:endParaRPr>
          </a:p>
        </p:txBody>
      </p:sp>
      <p:sp>
        <p:nvSpPr>
          <p:cNvPr id="94211" name="Rectangle 3"/>
          <p:cNvSpPr>
            <a:spLocks noGrp="1" noChangeArrowheads="1"/>
          </p:cNvSpPr>
          <p:nvPr>
            <p:ph type="subTitle" idx="1"/>
          </p:nvPr>
        </p:nvSpPr>
        <p:spPr>
          <a:xfrm>
            <a:off x="1143001" y="3317902"/>
            <a:ext cx="6714203" cy="667106"/>
          </a:xfrm>
        </p:spPr>
        <p:txBody>
          <a:bodyPr/>
          <a:lstStyle/>
          <a:p>
            <a:pPr>
              <a:lnSpc>
                <a:spcPct val="80000"/>
              </a:lnSpc>
            </a:pPr>
            <a:r>
              <a:rPr lang="en-US" sz="2100" dirty="0"/>
              <a:t>Insurance Information Institute</a:t>
            </a:r>
          </a:p>
          <a:p>
            <a:pPr>
              <a:lnSpc>
                <a:spcPct val="80000"/>
              </a:lnSpc>
            </a:pPr>
            <a:r>
              <a:rPr lang="en-US" sz="2100" dirty="0"/>
              <a:t>January 7, 2015</a:t>
            </a:r>
            <a:endParaRPr lang="en-US" sz="2100" i="1" dirty="0">
              <a:solidFill>
                <a:srgbClr val="C00000"/>
              </a:solidFill>
            </a:endParaRPr>
          </a:p>
        </p:txBody>
      </p:sp>
      <p:sp>
        <p:nvSpPr>
          <p:cNvPr id="94212" name="PPTShape_0"/>
          <p:cNvSpPr txBox="1">
            <a:spLocks noChangeArrowheads="1"/>
          </p:cNvSpPr>
          <p:nvPr/>
        </p:nvSpPr>
        <p:spPr bwMode="gray">
          <a:xfrm>
            <a:off x="1143000" y="4414837"/>
            <a:ext cx="6858000" cy="758669"/>
          </a:xfrm>
          <a:prstGeom prst="rect">
            <a:avLst/>
          </a:prstGeom>
          <a:noFill/>
          <a:ln w="9525" algn="ctr">
            <a:noFill/>
            <a:miter lim="800000"/>
            <a:headEnd/>
            <a:tailEnd/>
          </a:ln>
        </p:spPr>
        <p:txBody>
          <a:bodyPr lIns="34290" tIns="34290" rIns="34290" bIns="34290">
            <a:spAutoFit/>
          </a:bodyPr>
          <a:lstStyle/>
          <a:p>
            <a:pPr algn="ctr" defTabSz="914400" eaLnBrk="0" fontAlgn="base" hangingPunct="0">
              <a:lnSpc>
                <a:spcPct val="90000"/>
              </a:lnSpc>
              <a:spcBef>
                <a:spcPct val="25000"/>
              </a:spcBef>
              <a:spcAft>
                <a:spcPct val="0"/>
              </a:spcAft>
              <a:buClr>
                <a:srgbClr val="225A7A"/>
              </a:buClr>
              <a:buFont typeface="Wingdings" pitchFamily="2" charset="2"/>
              <a:buNone/>
            </a:pPr>
            <a:r>
              <a:rPr lang="en-US" sz="1400" b="1" dirty="0">
                <a:solidFill>
                  <a:srgbClr val="6FCAEF"/>
                </a:solidFill>
                <a:latin typeface="Arial" charset="0"/>
                <a:cs typeface="Arial" charset="0"/>
              </a:rPr>
              <a:t>Robert P. Hartwig, Ph.D., CPCU, President &amp; Economist</a:t>
            </a:r>
          </a:p>
          <a:p>
            <a:pPr algn="ctr" defTabSz="914400" eaLnBrk="0" fontAlgn="base" hangingPunct="0">
              <a:lnSpc>
                <a:spcPct val="90000"/>
              </a:lnSpc>
              <a:spcBef>
                <a:spcPct val="25000"/>
              </a:spcBef>
              <a:spcAft>
                <a:spcPct val="0"/>
              </a:spcAft>
              <a:buClr>
                <a:srgbClr val="225A7A"/>
              </a:buClr>
            </a:pPr>
            <a:r>
              <a:rPr lang="en-US" sz="1400" b="1" dirty="0">
                <a:solidFill>
                  <a:srgbClr val="6FCAEF"/>
                </a:solidFill>
                <a:latin typeface="Arial" charset="0"/>
                <a:cs typeface="Arial" charset="0"/>
                <a:sym typeface="Symbol" pitchFamily="18" charset="2"/>
              </a:rPr>
              <a:t>Insurance Information Institute </a:t>
            </a:r>
            <a:r>
              <a:rPr lang="en-US" sz="1400" b="1" dirty="0">
                <a:solidFill>
                  <a:srgbClr val="6FCAEF"/>
                </a:solidFill>
                <a:latin typeface="Symbol"/>
                <a:cs typeface="Arial" charset="0"/>
                <a:sym typeface="Symbol" pitchFamily="18" charset="2"/>
              </a:rPr>
              <a:t></a:t>
            </a:r>
            <a:r>
              <a:rPr lang="en-US" sz="1400" b="1" dirty="0">
                <a:solidFill>
                  <a:srgbClr val="6FCAEF"/>
                </a:solidFill>
                <a:latin typeface="Arial" charset="0"/>
                <a:cs typeface="Arial" charset="0"/>
                <a:sym typeface="Symbol" pitchFamily="18" charset="2"/>
              </a:rPr>
              <a:t> 110 William Street </a:t>
            </a:r>
            <a:r>
              <a:rPr lang="en-US" sz="1400" b="1" dirty="0">
                <a:solidFill>
                  <a:srgbClr val="6FCAEF"/>
                </a:solidFill>
                <a:latin typeface="Symbol"/>
                <a:cs typeface="Arial" charset="0"/>
                <a:sym typeface="Symbol" pitchFamily="18" charset="2"/>
              </a:rPr>
              <a:t></a:t>
            </a:r>
            <a:r>
              <a:rPr lang="en-US" sz="1400" b="1" dirty="0">
                <a:solidFill>
                  <a:srgbClr val="6FCAEF"/>
                </a:solidFill>
                <a:latin typeface="Arial" charset="0"/>
                <a:cs typeface="Arial" charset="0"/>
                <a:sym typeface="Symbol" pitchFamily="18" charset="2"/>
              </a:rPr>
              <a:t> New York, NY 10038</a:t>
            </a:r>
          </a:p>
          <a:p>
            <a:pPr algn="ctr" defTabSz="914400" eaLnBrk="0" fontAlgn="base" hangingPunct="0">
              <a:lnSpc>
                <a:spcPct val="90000"/>
              </a:lnSpc>
              <a:spcBef>
                <a:spcPct val="25000"/>
              </a:spcBef>
              <a:spcAft>
                <a:spcPct val="0"/>
              </a:spcAft>
              <a:buClr>
                <a:srgbClr val="225A7A"/>
              </a:buClr>
            </a:pPr>
            <a:r>
              <a:rPr lang="en-US" sz="1400" b="1" dirty="0">
                <a:solidFill>
                  <a:srgbClr val="FFFFFF"/>
                </a:solidFill>
                <a:latin typeface="Arial" charset="0"/>
                <a:cs typeface="Arial" charset="0"/>
                <a:sym typeface="Symbol" pitchFamily="18" charset="2"/>
              </a:rPr>
              <a:t>Tel: 212.346.5520 </a:t>
            </a:r>
            <a:r>
              <a:rPr lang="en-US" sz="1400" b="1" dirty="0">
                <a:solidFill>
                  <a:srgbClr val="FFFFFF"/>
                </a:solidFill>
                <a:latin typeface="Symbol"/>
                <a:cs typeface="Arial" charset="0"/>
                <a:sym typeface="Symbol" pitchFamily="18" charset="2"/>
              </a:rPr>
              <a:t></a:t>
            </a:r>
            <a:r>
              <a:rPr lang="en-US" sz="1400" b="1" dirty="0">
                <a:solidFill>
                  <a:srgbClr val="FFFFFF"/>
                </a:solidFill>
                <a:latin typeface="Arial" charset="0"/>
                <a:cs typeface="Arial" charset="0"/>
                <a:sym typeface="Symbol" pitchFamily="18" charset="2"/>
              </a:rPr>
              <a:t> Cell: 917.453.1885 </a:t>
            </a:r>
            <a:r>
              <a:rPr lang="en-US" sz="1400" b="1" dirty="0">
                <a:solidFill>
                  <a:srgbClr val="FFFFFF"/>
                </a:solidFill>
                <a:latin typeface="Symbol"/>
                <a:cs typeface="Arial" charset="0"/>
                <a:sym typeface="Symbol" pitchFamily="18" charset="2"/>
              </a:rPr>
              <a:t></a:t>
            </a:r>
            <a:r>
              <a:rPr lang="en-US" sz="1400" b="1" dirty="0">
                <a:solidFill>
                  <a:srgbClr val="FFFFFF"/>
                </a:solidFill>
                <a:latin typeface="Arial" charset="0"/>
                <a:cs typeface="Arial" charset="0"/>
                <a:sym typeface="Symbol" pitchFamily="18" charset="2"/>
              </a:rPr>
              <a:t> bobh@iii.org </a:t>
            </a:r>
            <a:r>
              <a:rPr lang="en-US" sz="1400" b="1" dirty="0">
                <a:solidFill>
                  <a:srgbClr val="FFFFFF"/>
                </a:solidFill>
                <a:latin typeface="Symbol"/>
                <a:cs typeface="Arial" charset="0"/>
                <a:sym typeface="Symbol" pitchFamily="18" charset="2"/>
              </a:rPr>
              <a:t></a:t>
            </a:r>
            <a:r>
              <a:rPr lang="en-US" sz="1400" b="1" dirty="0">
                <a:solidFill>
                  <a:srgbClr val="FFFFFF"/>
                </a:solidFill>
                <a:latin typeface="Arial" charset="0"/>
                <a:cs typeface="Arial" charset="0"/>
                <a:sym typeface="Symbol" pitchFamily="18" charset="2"/>
              </a:rPr>
              <a:t> www.iii.org</a:t>
            </a:r>
          </a:p>
        </p:txBody>
      </p:sp>
    </p:spTree>
    <p:custDataLst>
      <p:tags r:id="rId1"/>
    </p:custDataLst>
    <p:extLst>
      <p:ext uri="{BB962C8B-B14F-4D97-AF65-F5344CB8AC3E}">
        <p14:creationId xmlns:p14="http://schemas.microsoft.com/office/powerpoint/2010/main" val="33479261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1556647" y="1673976"/>
            <a:ext cx="5986463" cy="1102519"/>
          </a:xfrm>
          <a:gradFill rotWithShape="1">
            <a:gsLst>
              <a:gs pos="0">
                <a:srgbClr val="FF6801"/>
              </a:gs>
              <a:gs pos="100000">
                <a:srgbClr val="DC5A01"/>
              </a:gs>
            </a:gsLst>
            <a:lin ang="5400000" scaled="1"/>
          </a:gradFill>
          <a:ln w="12700" cap="flat" algn="ctr">
            <a:solidFill>
              <a:srgbClr val="FF6801"/>
            </a:solidFill>
          </a:ln>
        </p:spPr>
        <p:txBody>
          <a:bodyPr/>
          <a:lstStyle/>
          <a:p>
            <a:pPr algn="ctr" defTabSz="685800" eaLnBrk="1" hangingPunct="1">
              <a:lnSpc>
                <a:spcPct val="95000"/>
              </a:lnSpc>
              <a:spcBef>
                <a:spcPct val="25000"/>
              </a:spcBef>
            </a:pPr>
            <a:r>
              <a:rPr lang="en-US" sz="2900" dirty="0">
                <a:solidFill>
                  <a:schemeClr val="bg1"/>
                </a:solidFill>
              </a:rPr>
              <a:t>WINTER STORM LOSSES: </a:t>
            </a:r>
            <a:r>
              <a:rPr lang="en-US" sz="2900" dirty="0">
                <a:solidFill>
                  <a:srgbClr val="FF00FF"/>
                </a:solidFill>
              </a:rPr>
              <a:t/>
            </a:r>
            <a:br>
              <a:rPr lang="en-US" sz="2900" dirty="0">
                <a:solidFill>
                  <a:srgbClr val="FF00FF"/>
                </a:solidFill>
              </a:rPr>
            </a:br>
            <a:r>
              <a:rPr lang="en-US" sz="2900" i="1" dirty="0">
                <a:solidFill>
                  <a:schemeClr val="bg1"/>
                </a:solidFill>
              </a:rPr>
              <a:t>Significant Economic Impact</a:t>
            </a:r>
          </a:p>
        </p:txBody>
      </p:sp>
      <p:sp>
        <p:nvSpPr>
          <p:cNvPr id="143363" name="Rectangle 3"/>
          <p:cNvSpPr>
            <a:spLocks noChangeArrowheads="1"/>
          </p:cNvSpPr>
          <p:nvPr/>
        </p:nvSpPr>
        <p:spPr bwMode="auto">
          <a:xfrm>
            <a:off x="0" y="4917282"/>
            <a:ext cx="9144000" cy="226219"/>
          </a:xfrm>
          <a:prstGeom prst="rect">
            <a:avLst/>
          </a:prstGeom>
          <a:solidFill>
            <a:srgbClr val="225A7A"/>
          </a:solidFill>
          <a:ln w="9525">
            <a:no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143364" name="Rectangle 4"/>
          <p:cNvSpPr>
            <a:spLocks noChangeArrowheads="1"/>
          </p:cNvSpPr>
          <p:nvPr/>
        </p:nvSpPr>
        <p:spPr bwMode="auto">
          <a:xfrm>
            <a:off x="8726092" y="4996084"/>
            <a:ext cx="335756" cy="91564"/>
          </a:xfrm>
          <a:prstGeom prst="rect">
            <a:avLst/>
          </a:prstGeom>
          <a:noFill/>
          <a:ln w="9525">
            <a:noFill/>
            <a:miter lim="800000"/>
            <a:headEnd/>
            <a:tailEnd/>
          </a:ln>
        </p:spPr>
        <p:txBody>
          <a:bodyPr lIns="0" tIns="0" rIns="0" bIns="0">
            <a:spAutoFit/>
          </a:bodyPr>
          <a:lstStyle/>
          <a:p>
            <a:pPr algn="r" defTabSz="914400"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defTabSz="914400" eaLnBrk="0" fontAlgn="base" hangingPunct="0">
                <a:lnSpc>
                  <a:spcPct val="85000"/>
                </a:lnSpc>
                <a:spcBef>
                  <a:spcPct val="20000"/>
                </a:spcBef>
                <a:spcAft>
                  <a:spcPct val="0"/>
                </a:spcAft>
              </a:pPr>
              <a:t>28</a:t>
            </a:fld>
            <a:endParaRPr lang="en-US" sz="700" dirty="0">
              <a:solidFill>
                <a:srgbClr val="FFFFFF"/>
              </a:solidFill>
              <a:latin typeface="Arial" charset="0"/>
              <a:cs typeface="Arial" charset="0"/>
            </a:endParaRPr>
          </a:p>
        </p:txBody>
      </p:sp>
      <p:pic>
        <p:nvPicPr>
          <p:cNvPr id="143365" name="Picture 5"/>
          <p:cNvPicPr>
            <a:picLocks noChangeAspect="1" noChangeArrowheads="1"/>
          </p:cNvPicPr>
          <p:nvPr>
            <p:custDataLst>
              <p:tags r:id="rId2"/>
            </p:custDataLst>
          </p:nvPr>
        </p:nvPicPr>
        <p:blipFill>
          <a:blip r:embed="rId5" cstate="screen"/>
          <a:srcRect/>
          <a:stretch>
            <a:fillRect/>
          </a:stretch>
        </p:blipFill>
        <p:spPr bwMode="auto">
          <a:xfrm>
            <a:off x="3431382" y="628650"/>
            <a:ext cx="2274094" cy="628650"/>
          </a:xfrm>
          <a:prstGeom prst="rect">
            <a:avLst/>
          </a:prstGeom>
          <a:noFill/>
          <a:ln w="9525">
            <a:noFill/>
            <a:miter lim="800000"/>
            <a:headEnd/>
            <a:tailEnd/>
          </a:ln>
        </p:spPr>
      </p:pic>
      <p:sp>
        <p:nvSpPr>
          <p:cNvPr id="6" name="Rectangle 8"/>
          <p:cNvSpPr>
            <a:spLocks noChangeArrowheads="1"/>
          </p:cNvSpPr>
          <p:nvPr/>
        </p:nvSpPr>
        <p:spPr bwMode="auto">
          <a:xfrm>
            <a:off x="1143000" y="3021908"/>
            <a:ext cx="6647836" cy="1731243"/>
          </a:xfrm>
          <a:prstGeom prst="rect">
            <a:avLst/>
          </a:prstGeom>
          <a:noFill/>
          <a:ln w="9525" algn="ctr">
            <a:noFill/>
            <a:miter lim="800000"/>
            <a:headEnd/>
            <a:tailEnd/>
          </a:ln>
        </p:spPr>
        <p:txBody>
          <a:bodyPr wrap="square" lIns="34290" tIns="34290" rIns="34290" bIns="34290">
            <a:spAutoFit/>
          </a:bodyPr>
          <a:lstStyle/>
          <a:p>
            <a:pPr marL="219075" indent="-219075" algn="ctr" defTabSz="914400"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Losses from Snow, Ice, Freezing and Related Causes Typical Cost Insurers Between $1 Billion and $2 Billion Annually </a:t>
            </a:r>
            <a:r>
              <a:rPr lang="en-US" sz="3000" b="1" i="1" dirty="0">
                <a:solidFill>
                  <a:srgbClr val="225A7A"/>
                </a:solidFill>
                <a:latin typeface="Arial" charset="0"/>
                <a:cs typeface="Arial" charset="0"/>
              </a:rPr>
              <a:t>($</a:t>
            </a:r>
            <a:r>
              <a:rPr lang="en-US" sz="3000" b="1" i="1" dirty="0" smtClean="0">
                <a:solidFill>
                  <a:srgbClr val="225A7A"/>
                </a:solidFill>
                <a:latin typeface="Arial" charset="0"/>
                <a:cs typeface="Arial" charset="0"/>
              </a:rPr>
              <a:t>2.3B+ </a:t>
            </a:r>
            <a:r>
              <a:rPr lang="en-US" sz="3000" b="1" i="1" dirty="0">
                <a:solidFill>
                  <a:srgbClr val="225A7A"/>
                </a:solidFill>
                <a:latin typeface="Arial" charset="0"/>
                <a:cs typeface="Arial" charset="0"/>
              </a:rPr>
              <a:t>in 2014)</a:t>
            </a: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extLst>
      <p:ext uri="{BB962C8B-B14F-4D97-AF65-F5344CB8AC3E}">
        <p14:creationId xmlns:p14="http://schemas.microsoft.com/office/powerpoint/2010/main" val="16414718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solidFill>
                  <a:srgbClr val="000000"/>
                </a:solidFill>
              </a:rPr>
              <a:pPr>
                <a:defRPr/>
              </a:pPr>
              <a:t>29</a:t>
            </a:fld>
            <a:endParaRPr lang="en-US" smtClean="0">
              <a:solidFill>
                <a:srgbClr val="000000"/>
              </a:solidFill>
            </a:endParaRPr>
          </a:p>
        </p:txBody>
      </p:sp>
      <p:sp>
        <p:nvSpPr>
          <p:cNvPr id="66566" name="Rectangle 11"/>
          <p:cNvSpPr>
            <a:spLocks noGrp="1" noChangeArrowheads="1"/>
          </p:cNvSpPr>
          <p:nvPr>
            <p:ph type="title"/>
          </p:nvPr>
        </p:nvSpPr>
        <p:spPr>
          <a:xfrm>
            <a:off x="230188" y="63500"/>
            <a:ext cx="7400925" cy="645319"/>
          </a:xfrm>
        </p:spPr>
        <p:txBody>
          <a:bodyPr/>
          <a:lstStyle/>
          <a:p>
            <a:r>
              <a:rPr lang="en-US" dirty="0" smtClean="0"/>
              <a:t>US Real GDP Growth*</a:t>
            </a:r>
          </a:p>
        </p:txBody>
      </p:sp>
      <p:sp>
        <p:nvSpPr>
          <p:cNvPr id="66567" name="Rectangle 3"/>
          <p:cNvSpPr>
            <a:spLocks noChangeArrowheads="1"/>
          </p:cNvSpPr>
          <p:nvPr/>
        </p:nvSpPr>
        <p:spPr bwMode="auto">
          <a:xfrm>
            <a:off x="1143000" y="4799561"/>
            <a:ext cx="5676900" cy="343940"/>
          </a:xfrm>
          <a:prstGeom prst="rect">
            <a:avLst/>
          </a:prstGeom>
          <a:noFill/>
          <a:ln w="9525">
            <a:noFill/>
            <a:miter lim="800000"/>
            <a:headEnd/>
            <a:tailEnd/>
          </a:ln>
        </p:spPr>
        <p:txBody>
          <a:bodyPr lIns="274320" tIns="0" rIns="0" bIns="102870" anchor="b">
            <a:spAutoFit/>
          </a:bodyPr>
          <a:lstStyle/>
          <a:p>
            <a:pPr defTabSz="914400" eaLnBrk="0" fontAlgn="base" hangingPunct="0">
              <a:lnSpc>
                <a:spcPct val="85000"/>
              </a:lnSpc>
              <a:spcBef>
                <a:spcPct val="25000"/>
              </a:spcBef>
              <a:spcAft>
                <a:spcPct val="0"/>
              </a:spcAft>
              <a:buClr>
                <a:srgbClr val="FF6801"/>
              </a:buClr>
              <a:tabLst>
                <a:tab pos="257175" algn="l"/>
              </a:tabLst>
            </a:pPr>
            <a:r>
              <a:rPr lang="en-US" sz="800" dirty="0">
                <a:solidFill>
                  <a:srgbClr val="000000"/>
                </a:solidFill>
                <a:latin typeface="Arial" charset="0"/>
                <a:cs typeface="Arial" charset="0"/>
              </a:rPr>
              <a:t>*</a:t>
            </a:r>
            <a:r>
              <a:rPr lang="en-US" sz="800" dirty="0">
                <a:solidFill>
                  <a:srgbClr val="FF00FF"/>
                </a:solidFill>
                <a:latin typeface="Arial" charset="0"/>
                <a:cs typeface="Arial" charset="0"/>
              </a:rPr>
              <a:t>	</a:t>
            </a:r>
            <a:r>
              <a:rPr lang="en-US" sz="800" dirty="0">
                <a:solidFill>
                  <a:srgbClr val="000000"/>
                </a:solidFill>
                <a:latin typeface="Arial" charset="0"/>
                <a:cs typeface="Arial" charset="0"/>
              </a:rPr>
              <a:t>Estimates/Forecasts from Blue Chip Economic Indicators.</a:t>
            </a:r>
          </a:p>
          <a:p>
            <a:pPr defTabSz="914400" eaLnBrk="0" fontAlgn="base" hangingPunct="0">
              <a:lnSpc>
                <a:spcPct val="85000"/>
              </a:lnSpc>
              <a:spcBef>
                <a:spcPct val="25000"/>
              </a:spcBef>
              <a:spcAft>
                <a:spcPct val="0"/>
              </a:spcAft>
              <a:buClr>
                <a:srgbClr val="FF6801"/>
              </a:buClr>
              <a:tabLst>
                <a:tab pos="257175" algn="l"/>
              </a:tabLst>
            </a:pPr>
            <a:r>
              <a:rPr lang="en-US" sz="800" dirty="0">
                <a:solidFill>
                  <a:srgbClr val="000000"/>
                </a:solidFill>
                <a:latin typeface="Arial" charset="0"/>
                <a:cs typeface="Arial" charset="0"/>
              </a:rPr>
              <a:t>Source: US Department of Commerce, Blue Economic Indicators 12/14; 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933707927"/>
              </p:ext>
            </p:extLst>
          </p:nvPr>
        </p:nvGraphicFramePr>
        <p:xfrm>
          <a:off x="712433" y="1229916"/>
          <a:ext cx="7577091" cy="2942034"/>
        </p:xfrm>
        <a:graphic>
          <a:graphicData uri="http://schemas.openxmlformats.org/presentationml/2006/ole">
            <mc:AlternateContent xmlns:mc="http://schemas.openxmlformats.org/markup-compatibility/2006">
              <mc:Choice xmlns:v="urn:schemas-microsoft-com:vml" Requires="v">
                <p:oleObj spid="_x0000_s37891" name="Chart" r:id="rId5" imgW="8600912" imgH="3781515" progId="MSGraph.Chart.8">
                  <p:embed followColorScheme="full"/>
                </p:oleObj>
              </mc:Choice>
              <mc:Fallback>
                <p:oleObj name="Chart" r:id="rId5" imgW="8600912" imgH="3781515" progId="MSGraph.Chart.8">
                  <p:embed followColorScheme="full"/>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433" y="1229916"/>
                        <a:ext cx="7577091" cy="2942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1485901" y="4800600"/>
            <a:ext cx="150019" cy="66675"/>
          </a:xfrm>
          <a:prstGeom prst="rect">
            <a:avLst/>
          </a:prstGeom>
          <a:solidFill>
            <a:schemeClr val="tx2"/>
          </a:solidFill>
          <a:ln w="9525">
            <a:no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66570" name="Rectangle 8"/>
          <p:cNvSpPr>
            <a:spLocks noChangeArrowheads="1"/>
          </p:cNvSpPr>
          <p:nvPr/>
        </p:nvSpPr>
        <p:spPr bwMode="black">
          <a:xfrm>
            <a:off x="1215710" y="950120"/>
            <a:ext cx="6166247" cy="165497"/>
          </a:xfrm>
          <a:prstGeom prst="rect">
            <a:avLst/>
          </a:prstGeom>
          <a:noFill/>
          <a:ln w="9525" algn="ctr">
            <a:noFill/>
            <a:miter lim="800000"/>
            <a:headEnd/>
            <a:tailEnd/>
          </a:ln>
        </p:spPr>
        <p:txBody>
          <a:bodyPr lIns="0" tIns="0" rIns="0" bIns="0">
            <a:spAutoFit/>
          </a:bodyPr>
          <a:lstStyle/>
          <a:p>
            <a:pPr defTabSz="85725" eaLnBrk="0" fontAlgn="base" hangingPunct="0">
              <a:lnSpc>
                <a:spcPct val="90000"/>
              </a:lnSpc>
              <a:spcBef>
                <a:spcPct val="20000"/>
              </a:spcBef>
              <a:spcAft>
                <a:spcPct val="0"/>
              </a:spcAft>
            </a:pPr>
            <a:r>
              <a:rPr lang="en-US" sz="1200" b="1" dirty="0">
                <a:solidFill>
                  <a:srgbClr val="225A7A"/>
                </a:solidFill>
                <a:latin typeface="Arial" charset="0"/>
                <a:cs typeface="Arial" charset="0"/>
              </a:rPr>
              <a:t>Real GDP Growth (%)</a:t>
            </a:r>
          </a:p>
        </p:txBody>
      </p:sp>
      <p:sp>
        <p:nvSpPr>
          <p:cNvPr id="1926153" name="AutoShape 9"/>
          <p:cNvSpPr>
            <a:spLocks noChangeArrowheads="1"/>
          </p:cNvSpPr>
          <p:nvPr/>
        </p:nvSpPr>
        <p:spPr bwMode="blackWhite">
          <a:xfrm>
            <a:off x="1616010" y="2487597"/>
            <a:ext cx="1577017" cy="1061337"/>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FFFFFF"/>
                </a:solidFill>
                <a:latin typeface="Arial" charset="0"/>
                <a:cs typeface="Arial" charset="0"/>
              </a:rPr>
              <a:t>Recession began in Dec. 2007. Economic toll of credit crunch, housing slump, labor market contraction was severe</a:t>
            </a:r>
          </a:p>
        </p:txBody>
      </p:sp>
      <p:sp>
        <p:nvSpPr>
          <p:cNvPr id="1926154" name="AutoShape 10"/>
          <p:cNvSpPr>
            <a:spLocks noChangeArrowheads="1"/>
          </p:cNvSpPr>
          <p:nvPr/>
        </p:nvSpPr>
        <p:spPr bwMode="blackWhite">
          <a:xfrm>
            <a:off x="2862083" y="855406"/>
            <a:ext cx="1805781" cy="516194"/>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The Q4:2008 decline was the steepest since the Q1:1982 drop of 6.8%</a:t>
            </a:r>
          </a:p>
        </p:txBody>
      </p:sp>
      <p:sp>
        <p:nvSpPr>
          <p:cNvPr id="14" name="AutoShape 10"/>
          <p:cNvSpPr>
            <a:spLocks noChangeArrowheads="1"/>
          </p:cNvSpPr>
          <p:nvPr/>
        </p:nvSpPr>
        <p:spPr bwMode="blackWhite">
          <a:xfrm>
            <a:off x="4926894" y="2612572"/>
            <a:ext cx="1471149" cy="809188"/>
          </a:xfrm>
          <a:prstGeom prst="wedgeRectCallout">
            <a:avLst>
              <a:gd name="adj1" fmla="val 85909"/>
              <a:gd name="adj2" fmla="val -71889"/>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Q1 2014 GDP data were hit hard by this year’s “Polar Vortex” and harsh winter</a:t>
            </a:r>
          </a:p>
        </p:txBody>
      </p:sp>
      <p:sp>
        <p:nvSpPr>
          <p:cNvPr id="15" name="Rectangle 7"/>
          <p:cNvSpPr>
            <a:spLocks noChangeArrowheads="1"/>
          </p:cNvSpPr>
          <p:nvPr/>
        </p:nvSpPr>
        <p:spPr bwMode="grayWhite">
          <a:xfrm>
            <a:off x="3296552" y="2287114"/>
            <a:ext cx="696861" cy="1353740"/>
          </a:xfrm>
          <a:prstGeom prst="rect">
            <a:avLst/>
          </a:prstGeom>
          <a:noFill/>
          <a:ln w="28575">
            <a:solidFill>
              <a:schemeClr val="folHlink"/>
            </a:solid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16" name="Rectangle 6"/>
          <p:cNvSpPr>
            <a:spLocks noChangeArrowheads="1"/>
          </p:cNvSpPr>
          <p:nvPr/>
        </p:nvSpPr>
        <p:spPr bwMode="blackWhite">
          <a:xfrm>
            <a:off x="1104405" y="4098133"/>
            <a:ext cx="7036130" cy="6119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400" b="1" dirty="0" smtClean="0">
                <a:solidFill>
                  <a:srgbClr val="FFFFFF"/>
                </a:solidFill>
                <a:latin typeface="Arial" charset="0"/>
                <a:cs typeface="Arial" charset="0"/>
              </a:rPr>
              <a:t>Some of the Losses from Harsh Winter Weather Are Insured, Offsetting Adverse Economic Impacts; Other Losses Were Uninsured and Some Losses Were Transient (Economic Activity Pushed to Later in 2014)</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693473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barn(inHorizontal)">
                                      <p:cBhvr>
                                        <p:cTn id="18" dur="500"/>
                                        <p:tgtEl>
                                          <p:spTgt spid="15"/>
                                        </p:tgtEl>
                                      </p:cBhvr>
                                    </p:animEffect>
                                  </p:childTnLst>
                                </p:cTn>
                              </p:par>
                            </p:childTnLst>
                          </p:cTn>
                        </p:par>
                        <p:par>
                          <p:cTn id="19" fill="hold">
                            <p:stCondLst>
                              <p:cond delay="3500"/>
                            </p:stCondLst>
                            <p:childTnLst>
                              <p:par>
                                <p:cTn id="20" presetID="23" presetClass="entr" presetSubtype="16" fill="hold" grpId="0" nodeType="afterEffect">
                                  <p:stCondLst>
                                    <p:cond delay="10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926154"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30188" y="1474936"/>
            <a:ext cx="8651875" cy="1631216"/>
          </a:xfrm>
          <a:prstGeom prst="rect">
            <a:avLst/>
          </a:prstGeom>
          <a:solidFill>
            <a:srgbClr val="FFFFFF"/>
          </a:solidFill>
          <a:ln w="9525" algn="ctr">
            <a:noFill/>
            <a:round/>
            <a:headEnd/>
            <a:tailEnd/>
          </a:ln>
          <a:effectLst/>
        </p:spPr>
        <p:txBody>
          <a:bodyPr wrap="square">
            <a:spAutoFit/>
          </a:bodyPr>
          <a:lstStyle/>
          <a:p>
            <a:pPr>
              <a:spcBef>
                <a:spcPct val="0"/>
              </a:spcBef>
              <a:defRPr/>
            </a:pPr>
            <a:r>
              <a:rPr lang="en-GB" sz="2000" kern="0" dirty="0" smtClean="0">
                <a:solidFill>
                  <a:schemeClr val="tx2"/>
                </a:solidFill>
              </a:rPr>
              <a:t>You will have an opportunity to ask questions at the conclusion of the presentation.</a:t>
            </a:r>
          </a:p>
          <a:p>
            <a:pPr>
              <a:spcBef>
                <a:spcPct val="0"/>
              </a:spcBef>
              <a:defRPr/>
            </a:pPr>
            <a:endParaRPr lang="en-US" sz="2000" kern="0" dirty="0" smtClean="0">
              <a:solidFill>
                <a:schemeClr val="bg2"/>
              </a:solidFill>
              <a:latin typeface="Arial" charset="0"/>
            </a:endParaRPr>
          </a:p>
          <a:p>
            <a:pPr>
              <a:spcBef>
                <a:spcPct val="0"/>
              </a:spcBef>
              <a:defRPr/>
            </a:pPr>
            <a:r>
              <a:rPr lang="en-US" sz="2000" kern="0" dirty="0" smtClean="0">
                <a:solidFill>
                  <a:schemeClr val="tx2"/>
                </a:solidFill>
                <a:latin typeface="Arial" charset="0"/>
              </a:rPr>
              <a:t>An operator will facilitate your participation.</a:t>
            </a:r>
            <a:endParaRPr lang="en-GB" sz="2000" kern="0" dirty="0" smtClean="0">
              <a:solidFill>
                <a:schemeClr val="tx2"/>
              </a:solidFill>
              <a:latin typeface="Arial" charset="0"/>
            </a:endParaRPr>
          </a:p>
          <a:p>
            <a:pPr>
              <a:spcBef>
                <a:spcPct val="0"/>
              </a:spcBef>
              <a:defRPr/>
            </a:pPr>
            <a:r>
              <a:rPr lang="en-GB" sz="2000" kern="0" dirty="0" smtClean="0">
                <a:solidFill>
                  <a:schemeClr val="tx1">
                    <a:lumMod val="75000"/>
                    <a:lumOff val="25000"/>
                  </a:schemeClr>
                </a:solidFill>
              </a:rPr>
              <a:t> </a:t>
            </a:r>
            <a:endParaRPr lang="de-DE" sz="1600" kern="0" dirty="0">
              <a:solidFill>
                <a:schemeClr val="tx1">
                  <a:lumMod val="75000"/>
                  <a:lumOff val="25000"/>
                </a:schemeClr>
              </a:solidFill>
            </a:endParaRPr>
          </a:p>
        </p:txBody>
      </p:sp>
      <p:sp>
        <p:nvSpPr>
          <p:cNvPr id="5" name="PPTShape_0"/>
          <p:cNvSpPr>
            <a:spLocks noGrp="1" noChangeArrowheads="1"/>
          </p:cNvSpPr>
          <p:nvPr>
            <p:ph type="title"/>
          </p:nvPr>
        </p:nvSpPr>
        <p:spPr>
          <a:xfrm>
            <a:off x="284163" y="241697"/>
            <a:ext cx="6840000" cy="540000"/>
          </a:xfrm>
        </p:spPr>
        <p:txBody>
          <a:bodyPr lIns="0"/>
          <a:lstStyle/>
          <a:p>
            <a:pPr eaLnBrk="1" hangingPunct="1"/>
            <a:r>
              <a:rPr lang="en-US" sz="2000" dirty="0" smtClean="0"/>
              <a:t>Webinar Interactivity</a:t>
            </a:r>
            <a:endParaRPr lang="en-US" sz="2000" i="1" dirty="0" smtClean="0"/>
          </a:p>
        </p:txBody>
      </p:sp>
      <p:sp>
        <p:nvSpPr>
          <p:cNvPr id="8" name="TextBox 7"/>
          <p:cNvSpPr txBox="1"/>
          <p:nvPr/>
        </p:nvSpPr>
        <p:spPr>
          <a:xfrm>
            <a:off x="8414658" y="4915079"/>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3</a:t>
            </a:fld>
            <a:endParaRPr lang="en-US" sz="1000" dirty="0">
              <a:solidFill>
                <a:schemeClr val="accent4">
                  <a:lumMod val="75000"/>
                </a:schemeClr>
              </a:solidFill>
              <a:latin typeface="+mn-lt"/>
            </a:endParaRPr>
          </a:p>
        </p:txBody>
      </p:sp>
      <p:sp>
        <p:nvSpPr>
          <p:cNvPr id="130049" name="Rectangle 1"/>
          <p:cNvSpPr>
            <a:spLocks noChangeArrowheads="1"/>
          </p:cNvSpPr>
          <p:nvPr/>
        </p:nvSpPr>
        <p:spPr bwMode="auto">
          <a:xfrm>
            <a:off x="217709" y="3591984"/>
            <a:ext cx="4271169" cy="8001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spcBef>
                <a:spcPts val="1200"/>
              </a:spcBef>
            </a:pPr>
            <a:r>
              <a:rPr lang="en-US" sz="2000" dirty="0" smtClean="0">
                <a:solidFill>
                  <a:schemeClr val="tx2"/>
                </a:solidFill>
              </a:rPr>
              <a:t>@</a:t>
            </a:r>
            <a:r>
              <a:rPr lang="en-US" sz="2000" dirty="0" err="1" smtClean="0">
                <a:solidFill>
                  <a:schemeClr val="tx2"/>
                </a:solidFill>
              </a:rPr>
              <a:t>Munichre_US</a:t>
            </a:r>
            <a:r>
              <a:rPr lang="en-US" sz="2000" dirty="0" smtClean="0">
                <a:solidFill>
                  <a:schemeClr val="tx2"/>
                </a:solidFill>
              </a:rPr>
              <a:t>    @</a:t>
            </a:r>
            <a:r>
              <a:rPr lang="en-US" sz="2000" dirty="0" err="1" smtClean="0">
                <a:solidFill>
                  <a:schemeClr val="tx2"/>
                </a:solidFill>
              </a:rPr>
              <a:t>lworters</a:t>
            </a:r>
            <a:r>
              <a:rPr lang="en-US" sz="2000" dirty="0" smtClean="0">
                <a:solidFill>
                  <a:schemeClr val="tx2"/>
                </a:solidFill>
              </a:rPr>
              <a:t>     @iii</a:t>
            </a:r>
          </a:p>
        </p:txBody>
      </p:sp>
      <p:sp>
        <p:nvSpPr>
          <p:cNvPr id="11" name="Rectangle 10"/>
          <p:cNvSpPr/>
          <p:nvPr/>
        </p:nvSpPr>
        <p:spPr>
          <a:xfrm>
            <a:off x="-2286000" y="4309110"/>
            <a:ext cx="1851789" cy="548640"/>
          </a:xfrm>
          <a:prstGeom prst="rect">
            <a:avLst/>
          </a:prstGeom>
        </p:spPr>
        <p:txBody>
          <a:bodyPr wrap="square">
            <a:noAutofit/>
          </a:bodyPr>
          <a:lstStyle/>
          <a:p>
            <a:endParaRPr lang="en-US" dirty="0"/>
          </a:p>
        </p:txBody>
      </p:sp>
      <p:sp>
        <p:nvSpPr>
          <p:cNvPr id="12" name="Rectangle 11"/>
          <p:cNvSpPr/>
          <p:nvPr/>
        </p:nvSpPr>
        <p:spPr>
          <a:xfrm>
            <a:off x="230189" y="1104900"/>
            <a:ext cx="8651191" cy="369332"/>
          </a:xfrm>
          <a:prstGeom prst="rect">
            <a:avLst/>
          </a:prstGeom>
          <a:solidFill>
            <a:schemeClr val="accent4">
              <a:lumMod val="60000"/>
              <a:lumOff val="40000"/>
            </a:schemeClr>
          </a:solidFill>
          <a:effectLst/>
        </p:spPr>
        <p:txBody>
          <a:bodyPr wrap="square">
            <a:spAutoFit/>
          </a:bodyPr>
          <a:lstStyle/>
          <a:p>
            <a:r>
              <a:rPr lang="en-US" dirty="0" smtClean="0">
                <a:solidFill>
                  <a:srgbClr val="00B0F0"/>
                </a:solidFill>
              </a:rPr>
              <a:t>Questions and Answers</a:t>
            </a:r>
            <a:endParaRPr lang="en-US" dirty="0">
              <a:solidFill>
                <a:srgbClr val="00B0F0"/>
              </a:solidFill>
            </a:endParaRPr>
          </a:p>
        </p:txBody>
      </p:sp>
      <p:sp>
        <p:nvSpPr>
          <p:cNvPr id="14" name="Rectangle 13"/>
          <p:cNvSpPr/>
          <p:nvPr/>
        </p:nvSpPr>
        <p:spPr>
          <a:xfrm>
            <a:off x="4717476" y="3591984"/>
            <a:ext cx="4164587" cy="800100"/>
          </a:xfrm>
          <a:prstGeom prst="rect">
            <a:avLst/>
          </a:prstGeom>
          <a:solidFill>
            <a:schemeClr val="bg1"/>
          </a:solidFill>
          <a:effectLst/>
        </p:spPr>
        <p:txBody>
          <a:bodyPr wrap="square" anchor="ctr">
            <a:noAutofit/>
          </a:bodyPr>
          <a:lstStyle/>
          <a:p>
            <a:pPr lvl="0" algn="ctr" fontAlgn="base">
              <a:spcBef>
                <a:spcPct val="0"/>
              </a:spcBef>
              <a:spcAft>
                <a:spcPct val="0"/>
              </a:spcAft>
            </a:pPr>
            <a:r>
              <a:rPr lang="en-US" sz="2000" dirty="0" smtClean="0">
                <a:solidFill>
                  <a:schemeClr val="tx2"/>
                </a:solidFill>
                <a:latin typeface="Arial" pitchFamily="34" charset="0"/>
                <a:ea typeface="Calibri" pitchFamily="34" charset="0"/>
                <a:cs typeface="Arial" pitchFamily="34" charset="0"/>
              </a:rPr>
              <a:t>#NATCAT2014</a:t>
            </a:r>
            <a:endParaRPr lang="en-US" sz="4400" dirty="0" smtClean="0">
              <a:solidFill>
                <a:schemeClr val="tx2"/>
              </a:solidFill>
              <a:latin typeface="Arial" pitchFamily="34" charset="0"/>
              <a:cs typeface="Arial" pitchFamily="34" charset="0"/>
            </a:endParaRPr>
          </a:p>
        </p:txBody>
      </p:sp>
      <p:sp>
        <p:nvSpPr>
          <p:cNvPr id="10" name="Rectangle 9"/>
          <p:cNvSpPr/>
          <p:nvPr/>
        </p:nvSpPr>
        <p:spPr>
          <a:xfrm>
            <a:off x="240726" y="3306362"/>
            <a:ext cx="8641337" cy="369332"/>
          </a:xfrm>
          <a:prstGeom prst="rect">
            <a:avLst/>
          </a:prstGeom>
          <a:solidFill>
            <a:schemeClr val="accent4">
              <a:lumMod val="60000"/>
              <a:lumOff val="40000"/>
            </a:schemeClr>
          </a:solidFill>
          <a:effectLst/>
        </p:spPr>
        <p:txBody>
          <a:bodyPr wrap="square">
            <a:spAutoFit/>
          </a:bodyPr>
          <a:lstStyle/>
          <a:p>
            <a:r>
              <a:rPr lang="en-US" dirty="0" smtClean="0">
                <a:solidFill>
                  <a:srgbClr val="00B0F0"/>
                </a:solidFill>
              </a:rPr>
              <a:t>Live Tweeting</a:t>
            </a:r>
            <a:endParaRPr lang="en-US" dirty="0">
              <a:solidFill>
                <a:srgbClr val="00B0F0"/>
              </a:solidFill>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solidFill>
                  <a:srgbClr val="000000"/>
                </a:solidFill>
              </a:rPr>
              <a:pPr>
                <a:defRPr/>
              </a:pPr>
              <a:t>30</a:t>
            </a:fld>
            <a:endParaRPr lang="en-US" smtClean="0">
              <a:solidFill>
                <a:srgbClr val="000000"/>
              </a:solidFill>
            </a:endParaRPr>
          </a:p>
        </p:txBody>
      </p:sp>
      <p:sp>
        <p:nvSpPr>
          <p:cNvPr id="33798" name="Freeform 2"/>
          <p:cNvSpPr>
            <a:spLocks/>
          </p:cNvSpPr>
          <p:nvPr/>
        </p:nvSpPr>
        <p:spPr bwMode="gray">
          <a:xfrm>
            <a:off x="4461272" y="1563291"/>
            <a:ext cx="90488" cy="398859"/>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80" tIns="34290" rIns="68580" bIns="34290"/>
          <a:lstStyle/>
          <a:p>
            <a:pPr defTabSz="914400" fontAlgn="base">
              <a:spcBef>
                <a:spcPct val="0"/>
              </a:spcBef>
              <a:spcAft>
                <a:spcPct val="0"/>
              </a:spcAft>
            </a:pPr>
            <a:endParaRPr lang="en-US">
              <a:solidFill>
                <a:srgbClr val="000000"/>
              </a:solidFill>
              <a:latin typeface="Arial" charset="0"/>
              <a:cs typeface="Arial" charset="0"/>
            </a:endParaRPr>
          </a:p>
        </p:txBody>
      </p:sp>
      <p:sp>
        <p:nvSpPr>
          <p:cNvPr id="33799" name="Rectangle 3"/>
          <p:cNvSpPr>
            <a:spLocks noGrp="1" noChangeArrowheads="1"/>
          </p:cNvSpPr>
          <p:nvPr>
            <p:ph type="title"/>
          </p:nvPr>
        </p:nvSpPr>
        <p:spPr>
          <a:xfrm>
            <a:off x="230188" y="54592"/>
            <a:ext cx="5774531" cy="645319"/>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762251" y="1188244"/>
          <a:ext cx="3364706" cy="2771775"/>
        </p:xfrm>
        <a:graphic>
          <a:graphicData uri="http://schemas.openxmlformats.org/presentationml/2006/ole">
            <mc:AlternateContent xmlns:mc="http://schemas.openxmlformats.org/markup-compatibility/2006">
              <mc:Choice xmlns:v="urn:schemas-microsoft-com:vml" Requires="v">
                <p:oleObj spid="_x0000_s38915" name="Chart" r:id="rId5" imgW="4486286" imgH="3695674" progId="MSGraph.Chart.8">
                  <p:embed followColorScheme="full"/>
                </p:oleObj>
              </mc:Choice>
              <mc:Fallback>
                <p:oleObj name="Chart" r:id="rId5" imgW="4486286" imgH="3695674" progId="MSGraph.Chart.8">
                  <p:embed followColorScheme="full"/>
                  <p:pic>
                    <p:nvPicPr>
                      <p:cNvPr id="0" name="Object 2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1" y="1188244"/>
                        <a:ext cx="3364706"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164237" y="4017807"/>
            <a:ext cx="6616304" cy="1125693"/>
          </a:xfrm>
          <a:prstGeom prst="rect">
            <a:avLst/>
          </a:prstGeom>
          <a:noFill/>
          <a:ln w="9525">
            <a:noFill/>
            <a:miter lim="800000"/>
            <a:headEnd/>
            <a:tailEnd/>
          </a:ln>
        </p:spPr>
        <p:txBody>
          <a:bodyPr lIns="274320" tIns="0" rIns="0" bIns="102870" anchor="b">
            <a:spAutoFit/>
          </a:bodyPr>
          <a:lstStyle/>
          <a:p>
            <a:pPr defTabSz="914400" eaLnBrk="0" fontAlgn="base" hangingPunct="0">
              <a:lnSpc>
                <a:spcPct val="85000"/>
              </a:lnSpc>
              <a:spcBef>
                <a:spcPct val="25000"/>
              </a:spcBef>
              <a:spcAft>
                <a:spcPct val="0"/>
              </a:spcAft>
              <a:buClr>
                <a:srgbClr val="FF6801"/>
              </a:buClr>
              <a:buFont typeface="Wingdings" pitchFamily="2" charset="2"/>
              <a:buNone/>
              <a:defRPr/>
            </a:pPr>
            <a:r>
              <a:rPr lang="en-US" sz="800" dirty="0">
                <a:solidFill>
                  <a:srgbClr val="FF00FF"/>
                </a:solidFill>
                <a:latin typeface="Arial" charset="0"/>
                <a:cs typeface="Arial" charset="0"/>
              </a:rPr>
              <a:t>							</a:t>
            </a:r>
          </a:p>
          <a:p>
            <a:pPr marL="171450" indent="-171450" defTabSz="914400"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Catastrophes are defined as events causing direct insured losses to property of $25 million or more in 2013 dollars.</a:t>
            </a:r>
          </a:p>
          <a:p>
            <a:pPr marL="171450" indent="-171450" defTabSz="914400"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Excludes snow.</a:t>
            </a:r>
          </a:p>
          <a:p>
            <a:pPr marL="171450" indent="-171450" defTabSz="914400"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Does not include NFIP flood losses</a:t>
            </a:r>
          </a:p>
          <a:p>
            <a:pPr marL="171450" indent="-171450" defTabSz="914400"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Includes </a:t>
            </a:r>
            <a:r>
              <a:rPr lang="en-US" sz="800" dirty="0" err="1">
                <a:solidFill>
                  <a:srgbClr val="000000"/>
                </a:solidFill>
                <a:latin typeface="Arial" charset="0"/>
                <a:cs typeface="Arial" charset="0"/>
              </a:rPr>
              <a:t>wildland</a:t>
            </a:r>
            <a:r>
              <a:rPr lang="en-US" sz="800" dirty="0">
                <a:solidFill>
                  <a:srgbClr val="000000"/>
                </a:solidFill>
                <a:latin typeface="Arial" charset="0"/>
                <a:cs typeface="Arial" charset="0"/>
              </a:rPr>
              <a:t> fires</a:t>
            </a:r>
          </a:p>
          <a:p>
            <a:pPr marL="171450" indent="-171450" defTabSz="914400" eaLnBrk="0" fontAlgn="base" hangingPunct="0">
              <a:lnSpc>
                <a:spcPct val="85000"/>
              </a:lnSpc>
              <a:spcBef>
                <a:spcPct val="25000"/>
              </a:spcBef>
              <a:spcAft>
                <a:spcPct val="0"/>
              </a:spcAft>
              <a:buClr>
                <a:srgbClr val="FF6801"/>
              </a:buClr>
              <a:buFont typeface="Wingdings" pitchFamily="2" charset="2"/>
              <a:buAutoNum type="arabicPeriod"/>
              <a:defRPr/>
            </a:pPr>
            <a:r>
              <a:rPr lang="en-US" sz="800" dirty="0">
                <a:solidFill>
                  <a:srgbClr val="000000"/>
                </a:solidFill>
                <a:latin typeface="Arial" charset="0"/>
                <a:cs typeface="Arial" charset="0"/>
              </a:rPr>
              <a:t>Includes civil disorders, water damage, utility disruptions and non-property losses such as those covered by workers compensation.</a:t>
            </a:r>
          </a:p>
          <a:p>
            <a:pPr defTabSz="914400" eaLnBrk="0" fontAlgn="base" hangingPunct="0">
              <a:lnSpc>
                <a:spcPct val="85000"/>
              </a:lnSpc>
              <a:spcBef>
                <a:spcPct val="25000"/>
              </a:spcBef>
              <a:spcAft>
                <a:spcPct val="0"/>
              </a:spcAft>
              <a:buClr>
                <a:srgbClr val="FF6801"/>
              </a:buClr>
              <a:buFont typeface="Wingdings" pitchFamily="2" charset="2"/>
              <a:buNone/>
              <a:defRPr/>
            </a:pPr>
            <a:r>
              <a:rPr lang="en-US" sz="800" dirty="0">
                <a:solidFill>
                  <a:srgbClr val="000000"/>
                </a:solidFill>
                <a:latin typeface="Arial" charset="0"/>
                <a:cs typeface="Arial" charset="0"/>
              </a:rPr>
              <a:t>Source: ISO’s Property Claim Services Unit.  </a:t>
            </a:r>
          </a:p>
        </p:txBody>
      </p:sp>
      <p:sp>
        <p:nvSpPr>
          <p:cNvPr id="33801" name="Rectangle 7"/>
          <p:cNvSpPr>
            <a:spLocks noChangeArrowheads="1"/>
          </p:cNvSpPr>
          <p:nvPr/>
        </p:nvSpPr>
        <p:spPr bwMode="gray">
          <a:xfrm>
            <a:off x="5940028" y="2459417"/>
            <a:ext cx="1899047" cy="287771"/>
          </a:xfrm>
          <a:prstGeom prst="rect">
            <a:avLst/>
          </a:prstGeom>
          <a:noFill/>
          <a:ln w="9525">
            <a:noFill/>
            <a:miter lim="800000"/>
            <a:headEnd/>
            <a:tailEnd/>
          </a:ln>
        </p:spPr>
        <p:txBody>
          <a:bodyPr lIns="0" tIns="0" rIns="0" bIns="0" anchor="ctr">
            <a:spAutoFit/>
          </a:bodyPr>
          <a:lstStyle/>
          <a:p>
            <a:pPr algn="ctr" defTabSz="914400" fontAlgn="base">
              <a:lnSpc>
                <a:spcPct val="85000"/>
              </a:lnSpc>
              <a:spcBef>
                <a:spcPct val="0"/>
              </a:spcBef>
              <a:spcAft>
                <a:spcPct val="0"/>
              </a:spcAft>
            </a:pPr>
            <a:r>
              <a:rPr lang="en-US" sz="1100" dirty="0">
                <a:solidFill>
                  <a:srgbClr val="000000"/>
                </a:solidFill>
                <a:latin typeface="Arial" charset="0"/>
                <a:cs typeface="Arial" charset="0"/>
              </a:rPr>
              <a:t>Hurricanes &amp; Tropical Storms, $159.1</a:t>
            </a:r>
          </a:p>
        </p:txBody>
      </p:sp>
      <p:sp>
        <p:nvSpPr>
          <p:cNvPr id="33802" name="Rectangle 8"/>
          <p:cNvSpPr>
            <a:spLocks noChangeArrowheads="1"/>
          </p:cNvSpPr>
          <p:nvPr/>
        </p:nvSpPr>
        <p:spPr bwMode="gray">
          <a:xfrm>
            <a:off x="4861204" y="907596"/>
            <a:ext cx="1195388" cy="143886"/>
          </a:xfrm>
          <a:prstGeom prst="rect">
            <a:avLst/>
          </a:prstGeom>
          <a:noFill/>
          <a:ln w="9525">
            <a:noFill/>
            <a:miter lim="800000"/>
            <a:headEnd/>
            <a:tailEnd/>
          </a:ln>
        </p:spPr>
        <p:txBody>
          <a:bodyPr lIns="0" tIns="0" rIns="0" bIns="0" anchor="ctr">
            <a:spAutoFit/>
          </a:bodyPr>
          <a:lstStyle/>
          <a:p>
            <a:pPr defTabSz="914400" fontAlgn="base">
              <a:lnSpc>
                <a:spcPct val="85000"/>
              </a:lnSpc>
              <a:spcBef>
                <a:spcPct val="0"/>
              </a:spcBef>
              <a:spcAft>
                <a:spcPct val="0"/>
              </a:spcAft>
            </a:pPr>
            <a:r>
              <a:rPr lang="en-US" sz="1100" dirty="0">
                <a:solidFill>
                  <a:srgbClr val="000000"/>
                </a:solidFill>
                <a:latin typeface="Arial" charset="0"/>
                <a:cs typeface="Arial" charset="0"/>
              </a:rPr>
              <a:t>Fires (4), $5.5</a:t>
            </a:r>
          </a:p>
        </p:txBody>
      </p:sp>
      <p:sp>
        <p:nvSpPr>
          <p:cNvPr id="33803" name="Rectangle 11"/>
          <p:cNvSpPr>
            <a:spLocks noChangeArrowheads="1"/>
          </p:cNvSpPr>
          <p:nvPr/>
        </p:nvSpPr>
        <p:spPr bwMode="gray">
          <a:xfrm>
            <a:off x="1995055" y="3563721"/>
            <a:ext cx="1682787" cy="287771"/>
          </a:xfrm>
          <a:prstGeom prst="rect">
            <a:avLst/>
          </a:prstGeom>
          <a:noFill/>
          <a:ln w="9525">
            <a:noFill/>
            <a:miter lim="800000"/>
            <a:headEnd/>
            <a:tailEnd/>
          </a:ln>
        </p:spPr>
        <p:txBody>
          <a:bodyPr wrap="square" lIns="0" tIns="0" rIns="0" bIns="0" anchor="ctr">
            <a:spAutoFit/>
          </a:bodyPr>
          <a:lstStyle/>
          <a:p>
            <a:pPr algn="r" defTabSz="914400" fontAlgn="base">
              <a:lnSpc>
                <a:spcPct val="85000"/>
              </a:lnSpc>
              <a:spcBef>
                <a:spcPct val="0"/>
              </a:spcBef>
              <a:spcAft>
                <a:spcPct val="0"/>
              </a:spcAft>
            </a:pPr>
            <a:r>
              <a:rPr lang="en-US" sz="1100" dirty="0">
                <a:solidFill>
                  <a:srgbClr val="000000"/>
                </a:solidFill>
                <a:latin typeface="Arial" charset="0"/>
                <a:cs typeface="Arial" charset="0"/>
              </a:rPr>
              <a:t>Events Involving Tornadoes (2), $139.3</a:t>
            </a:r>
          </a:p>
        </p:txBody>
      </p:sp>
      <p:sp>
        <p:nvSpPr>
          <p:cNvPr id="33804" name="Rectangle 13"/>
          <p:cNvSpPr>
            <a:spLocks noChangeArrowheads="1"/>
          </p:cNvSpPr>
          <p:nvPr/>
        </p:nvSpPr>
        <p:spPr bwMode="gray">
          <a:xfrm>
            <a:off x="1695950" y="2138876"/>
            <a:ext cx="1571625" cy="143886"/>
          </a:xfrm>
          <a:prstGeom prst="rect">
            <a:avLst/>
          </a:prstGeom>
          <a:noFill/>
          <a:ln w="9525">
            <a:noFill/>
            <a:miter lim="800000"/>
            <a:headEnd/>
            <a:tailEnd/>
          </a:ln>
        </p:spPr>
        <p:txBody>
          <a:bodyPr lIns="0" tIns="0" rIns="0" bIns="0" anchor="ctr">
            <a:spAutoFit/>
          </a:bodyPr>
          <a:lstStyle/>
          <a:p>
            <a:pPr algn="ctr" defTabSz="914400" fontAlgn="base">
              <a:lnSpc>
                <a:spcPct val="85000"/>
              </a:lnSpc>
              <a:spcBef>
                <a:spcPct val="0"/>
              </a:spcBef>
              <a:spcAft>
                <a:spcPct val="0"/>
              </a:spcAft>
            </a:pPr>
            <a:r>
              <a:rPr lang="en-US" sz="1100" dirty="0">
                <a:solidFill>
                  <a:srgbClr val="000000"/>
                </a:solidFill>
                <a:latin typeface="Arial" charset="0"/>
                <a:cs typeface="Arial" charset="0"/>
              </a:rPr>
              <a:t>Winter Storms, $24.7</a:t>
            </a:r>
            <a:endParaRPr lang="en-US" sz="1100" i="1" dirty="0">
              <a:solidFill>
                <a:srgbClr val="000000"/>
              </a:solidFill>
              <a:latin typeface="Arial" charset="0"/>
              <a:cs typeface="Arial" charset="0"/>
            </a:endParaRPr>
          </a:p>
        </p:txBody>
      </p:sp>
      <p:sp>
        <p:nvSpPr>
          <p:cNvPr id="33805" name="Rectangle 14"/>
          <p:cNvSpPr>
            <a:spLocks noChangeArrowheads="1"/>
          </p:cNvSpPr>
          <p:nvPr/>
        </p:nvSpPr>
        <p:spPr bwMode="gray">
          <a:xfrm>
            <a:off x="2208810" y="1561542"/>
            <a:ext cx="1316131" cy="143886"/>
          </a:xfrm>
          <a:prstGeom prst="rect">
            <a:avLst/>
          </a:prstGeom>
          <a:noFill/>
          <a:ln w="9525">
            <a:noFill/>
            <a:miter lim="800000"/>
            <a:headEnd/>
            <a:tailEnd/>
          </a:ln>
        </p:spPr>
        <p:txBody>
          <a:bodyPr wrap="square" lIns="0" tIns="0" rIns="0" bIns="0" anchor="ctr">
            <a:spAutoFit/>
          </a:bodyPr>
          <a:lstStyle/>
          <a:p>
            <a:pPr algn="r" defTabSz="914400" fontAlgn="base">
              <a:lnSpc>
                <a:spcPct val="85000"/>
              </a:lnSpc>
              <a:spcBef>
                <a:spcPct val="0"/>
              </a:spcBef>
              <a:spcAft>
                <a:spcPct val="0"/>
              </a:spcAft>
            </a:pPr>
            <a:r>
              <a:rPr lang="en-US" sz="1100" dirty="0">
                <a:solidFill>
                  <a:srgbClr val="000000"/>
                </a:solidFill>
                <a:latin typeface="Arial" charset="0"/>
                <a:cs typeface="Arial" charset="0"/>
              </a:rPr>
              <a:t>Terrorism, $24.8</a:t>
            </a:r>
          </a:p>
        </p:txBody>
      </p:sp>
      <p:sp>
        <p:nvSpPr>
          <p:cNvPr id="33806" name="Rectangle 15"/>
          <p:cNvSpPr>
            <a:spLocks noChangeArrowheads="1"/>
          </p:cNvSpPr>
          <p:nvPr/>
        </p:nvSpPr>
        <p:spPr bwMode="gray">
          <a:xfrm>
            <a:off x="1959770" y="1294301"/>
            <a:ext cx="1960960" cy="143886"/>
          </a:xfrm>
          <a:prstGeom prst="rect">
            <a:avLst/>
          </a:prstGeom>
          <a:noFill/>
          <a:ln w="9525">
            <a:noFill/>
            <a:miter lim="800000"/>
            <a:headEnd/>
            <a:tailEnd/>
          </a:ln>
        </p:spPr>
        <p:txBody>
          <a:bodyPr lIns="0" tIns="0" rIns="0" bIns="0" anchor="ctr">
            <a:spAutoFit/>
          </a:bodyPr>
          <a:lstStyle/>
          <a:p>
            <a:pPr algn="r" defTabSz="914400" fontAlgn="base">
              <a:lnSpc>
                <a:spcPct val="85000"/>
              </a:lnSpc>
              <a:spcBef>
                <a:spcPct val="0"/>
              </a:spcBef>
              <a:spcAft>
                <a:spcPct val="0"/>
              </a:spcAft>
            </a:pPr>
            <a:r>
              <a:rPr lang="en-US" sz="1100" dirty="0">
                <a:solidFill>
                  <a:srgbClr val="000000"/>
                </a:solidFill>
                <a:latin typeface="Arial" charset="0"/>
                <a:cs typeface="Arial" charset="0"/>
              </a:rPr>
              <a:t>Geological Events, $18.4</a:t>
            </a:r>
          </a:p>
        </p:txBody>
      </p:sp>
      <p:sp>
        <p:nvSpPr>
          <p:cNvPr id="33807" name="Rectangle 15"/>
          <p:cNvSpPr>
            <a:spLocks noChangeArrowheads="1"/>
          </p:cNvSpPr>
          <p:nvPr/>
        </p:nvSpPr>
        <p:spPr bwMode="gray">
          <a:xfrm>
            <a:off x="2131219" y="863294"/>
            <a:ext cx="1652588" cy="143886"/>
          </a:xfrm>
          <a:prstGeom prst="rect">
            <a:avLst/>
          </a:prstGeom>
          <a:noFill/>
          <a:ln w="9525">
            <a:noFill/>
            <a:miter lim="800000"/>
            <a:headEnd/>
            <a:tailEnd/>
          </a:ln>
        </p:spPr>
        <p:txBody>
          <a:bodyPr lIns="0" tIns="0" rIns="0" bIns="0" anchor="ctr">
            <a:spAutoFit/>
          </a:bodyPr>
          <a:lstStyle/>
          <a:p>
            <a:pPr algn="r" defTabSz="914400" fontAlgn="base">
              <a:lnSpc>
                <a:spcPct val="85000"/>
              </a:lnSpc>
              <a:spcBef>
                <a:spcPct val="0"/>
              </a:spcBef>
              <a:spcAft>
                <a:spcPct val="0"/>
              </a:spcAft>
            </a:pPr>
            <a:r>
              <a:rPr lang="en-US" sz="1100" dirty="0">
                <a:solidFill>
                  <a:srgbClr val="000000"/>
                </a:solidFill>
                <a:latin typeface="Arial" charset="0"/>
                <a:cs typeface="Arial" charset="0"/>
              </a:rPr>
              <a:t>Wind/Hail/Flood (3), $14.6</a:t>
            </a:r>
          </a:p>
        </p:txBody>
      </p:sp>
      <p:sp>
        <p:nvSpPr>
          <p:cNvPr id="33808" name="Freeform 2"/>
          <p:cNvSpPr>
            <a:spLocks/>
          </p:cNvSpPr>
          <p:nvPr/>
        </p:nvSpPr>
        <p:spPr bwMode="gray">
          <a:xfrm>
            <a:off x="4599575" y="1117308"/>
            <a:ext cx="319088" cy="14049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80" tIns="34290" rIns="68580" bIns="34290"/>
          <a:lstStyle/>
          <a:p>
            <a:pPr defTabSz="914400" fontAlgn="base">
              <a:spcBef>
                <a:spcPct val="0"/>
              </a:spcBef>
              <a:spcAft>
                <a:spcPct val="0"/>
              </a:spcAft>
            </a:pPr>
            <a:endParaRPr lang="en-US">
              <a:solidFill>
                <a:srgbClr val="000000"/>
              </a:solidFill>
              <a:latin typeface="Arial" charset="0"/>
              <a:cs typeface="Arial" charset="0"/>
            </a:endParaRPr>
          </a:p>
        </p:txBody>
      </p:sp>
      <p:sp>
        <p:nvSpPr>
          <p:cNvPr id="33809" name="Rectangle 8"/>
          <p:cNvSpPr>
            <a:spLocks noChangeArrowheads="1"/>
          </p:cNvSpPr>
          <p:nvPr/>
        </p:nvSpPr>
        <p:spPr bwMode="gray">
          <a:xfrm>
            <a:off x="4973277" y="1103205"/>
            <a:ext cx="1195388" cy="143886"/>
          </a:xfrm>
          <a:prstGeom prst="rect">
            <a:avLst/>
          </a:prstGeom>
          <a:noFill/>
          <a:ln w="9525">
            <a:noFill/>
            <a:miter lim="800000"/>
            <a:headEnd/>
            <a:tailEnd/>
          </a:ln>
        </p:spPr>
        <p:txBody>
          <a:bodyPr lIns="0" tIns="0" rIns="0" bIns="0" anchor="ctr">
            <a:spAutoFit/>
          </a:bodyPr>
          <a:lstStyle/>
          <a:p>
            <a:pPr defTabSz="914400" fontAlgn="base">
              <a:lnSpc>
                <a:spcPct val="85000"/>
              </a:lnSpc>
              <a:spcBef>
                <a:spcPct val="0"/>
              </a:spcBef>
              <a:spcAft>
                <a:spcPct val="0"/>
              </a:spcAft>
            </a:pPr>
            <a:r>
              <a:rPr lang="en-US" sz="1100" dirty="0">
                <a:solidFill>
                  <a:srgbClr val="000000"/>
                </a:solidFill>
                <a:latin typeface="Arial" charset="0"/>
                <a:cs typeface="Arial" charset="0"/>
              </a:rPr>
              <a:t>Other (5), $0.2</a:t>
            </a:r>
          </a:p>
        </p:txBody>
      </p:sp>
      <p:sp>
        <p:nvSpPr>
          <p:cNvPr id="33810" name="Freeform 2"/>
          <p:cNvSpPr>
            <a:spLocks/>
          </p:cNvSpPr>
          <p:nvPr/>
        </p:nvSpPr>
        <p:spPr bwMode="gray">
          <a:xfrm rot="5400000">
            <a:off x="3826074" y="856311"/>
            <a:ext cx="376238" cy="47267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80" tIns="34290" rIns="68580" bIns="34290"/>
          <a:lstStyle/>
          <a:p>
            <a:pPr defTabSz="914400" fontAlgn="base">
              <a:spcBef>
                <a:spcPct val="0"/>
              </a:spcBef>
              <a:spcAft>
                <a:spcPct val="0"/>
              </a:spcAft>
            </a:pPr>
            <a:endParaRPr lang="en-US">
              <a:solidFill>
                <a:srgbClr val="000000"/>
              </a:solidFill>
              <a:latin typeface="Arial" charset="0"/>
              <a:cs typeface="Arial" charset="0"/>
            </a:endParaRPr>
          </a:p>
        </p:txBody>
      </p:sp>
      <p:sp>
        <p:nvSpPr>
          <p:cNvPr id="33811" name="Freeform 2"/>
          <p:cNvSpPr>
            <a:spLocks/>
          </p:cNvSpPr>
          <p:nvPr/>
        </p:nvSpPr>
        <p:spPr bwMode="gray">
          <a:xfrm>
            <a:off x="4509124" y="978694"/>
            <a:ext cx="319088" cy="25360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68580" tIns="34290" rIns="68580" bIns="34290"/>
          <a:lstStyle/>
          <a:p>
            <a:pPr defTabSz="914400" fontAlgn="base">
              <a:spcBef>
                <a:spcPct val="0"/>
              </a:spcBef>
              <a:spcAft>
                <a:spcPct val="0"/>
              </a:spcAft>
            </a:pPr>
            <a:endParaRPr lang="en-US">
              <a:solidFill>
                <a:srgbClr val="000000"/>
              </a:solidFill>
              <a:latin typeface="Arial" charset="0"/>
              <a:cs typeface="Arial" charset="0"/>
            </a:endParaRPr>
          </a:p>
        </p:txBody>
      </p:sp>
      <p:sp>
        <p:nvSpPr>
          <p:cNvPr id="22" name="Text Box 6"/>
          <p:cNvSpPr txBox="1">
            <a:spLocks noChangeArrowheads="1"/>
          </p:cNvSpPr>
          <p:nvPr/>
        </p:nvSpPr>
        <p:spPr bwMode="blackWhite">
          <a:xfrm>
            <a:off x="5954662" y="1017640"/>
            <a:ext cx="2013155" cy="122845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lIns="68580" tIns="68580" rIns="68580" bIns="68580" anchor="ctr"/>
          <a:lstStyle/>
          <a:p>
            <a:pPr algn="ctr" defTabSz="914400" eaLnBrk="0" fontAlgn="base" hangingPunct="0">
              <a:lnSpc>
                <a:spcPct val="85000"/>
              </a:lnSpc>
              <a:spcBef>
                <a:spcPct val="50000"/>
              </a:spcBef>
              <a:spcAft>
                <a:spcPct val="0"/>
              </a:spcAft>
              <a:buClr>
                <a:srgbClr val="FFFFFF"/>
              </a:buClr>
              <a:buFont typeface="Wingdings" pitchFamily="2" charset="2"/>
              <a:buNone/>
            </a:pPr>
            <a:r>
              <a:rPr lang="en-US" sz="1500" b="1" dirty="0">
                <a:solidFill>
                  <a:srgbClr val="FFFFFF"/>
                </a:solidFill>
                <a:latin typeface="Arial" charset="0"/>
                <a:cs typeface="Arial" charset="0"/>
              </a:rPr>
              <a:t>Insured cat losses from </a:t>
            </a:r>
            <a:r>
              <a:rPr lang="en-US" sz="1500" b="1" dirty="0" smtClean="0">
                <a:solidFill>
                  <a:srgbClr val="FFFFFF"/>
                </a:solidFill>
                <a:latin typeface="Arial" charset="0"/>
                <a:cs typeface="Arial" charset="0"/>
              </a:rPr>
              <a:t>1994-2013 </a:t>
            </a:r>
            <a:r>
              <a:rPr lang="en-US" sz="1500" b="1" dirty="0">
                <a:solidFill>
                  <a:srgbClr val="FFFFFF"/>
                </a:solidFill>
                <a:latin typeface="Arial" charset="0"/>
                <a:cs typeface="Arial" charset="0"/>
              </a:rPr>
              <a:t>totaled $386.7B, an average of </a:t>
            </a:r>
            <a:r>
              <a:rPr lang="en-US" sz="1500" b="1" dirty="0" smtClean="0">
                <a:solidFill>
                  <a:srgbClr val="FFFFFF"/>
                </a:solidFill>
                <a:latin typeface="Arial" charset="0"/>
                <a:cs typeface="Arial" charset="0"/>
              </a:rPr>
              <a:t>$20.6B </a:t>
            </a:r>
            <a:r>
              <a:rPr lang="en-US" sz="1500" b="1" dirty="0">
                <a:solidFill>
                  <a:srgbClr val="FFFFFF"/>
                </a:solidFill>
                <a:latin typeface="Arial" charset="0"/>
                <a:cs typeface="Arial" charset="0"/>
              </a:rPr>
              <a:t>per year or $</a:t>
            </a:r>
            <a:r>
              <a:rPr lang="en-US" sz="1500" b="1" dirty="0" smtClean="0">
                <a:solidFill>
                  <a:srgbClr val="FFFFFF"/>
                </a:solidFill>
                <a:latin typeface="Arial" charset="0"/>
                <a:cs typeface="Arial" charset="0"/>
              </a:rPr>
              <a:t>1.7B </a:t>
            </a:r>
            <a:r>
              <a:rPr lang="en-US" sz="1500" b="1" dirty="0">
                <a:solidFill>
                  <a:srgbClr val="FFFFFF"/>
                </a:solidFill>
                <a:latin typeface="Arial" charset="0"/>
                <a:cs typeface="Arial" charset="0"/>
              </a:rPr>
              <a:t>per month</a:t>
            </a:r>
          </a:p>
        </p:txBody>
      </p:sp>
      <p:sp>
        <p:nvSpPr>
          <p:cNvPr id="23" name="Text Box 6"/>
          <p:cNvSpPr txBox="1">
            <a:spLocks noChangeArrowheads="1"/>
          </p:cNvSpPr>
          <p:nvPr/>
        </p:nvSpPr>
        <p:spPr bwMode="blackWhite">
          <a:xfrm>
            <a:off x="6372726" y="2753110"/>
            <a:ext cx="2452879" cy="17524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lIns="68580" tIns="68580" rIns="68580" bIns="68580" anchor="ctr"/>
          <a:lstStyle/>
          <a:p>
            <a:pPr algn="ctr" defTabSz="914400" eaLnBrk="0" fontAlgn="base" hangingPunct="0">
              <a:lnSpc>
                <a:spcPct val="85000"/>
              </a:lnSpc>
              <a:spcBef>
                <a:spcPct val="50000"/>
              </a:spcBef>
              <a:spcAft>
                <a:spcPct val="0"/>
              </a:spcAft>
              <a:buClr>
                <a:srgbClr val="FFFFFF"/>
              </a:buClr>
              <a:buFont typeface="Wingdings" pitchFamily="2" charset="2"/>
              <a:buNone/>
            </a:pPr>
            <a:r>
              <a:rPr lang="en-US" sz="1500" b="1" i="1" dirty="0">
                <a:solidFill>
                  <a:srgbClr val="FFFFFF"/>
                </a:solidFill>
                <a:latin typeface="Arial" charset="0"/>
                <a:cs typeface="Arial" charset="0"/>
              </a:rPr>
              <a:t>Winter storm losses totaled $</a:t>
            </a:r>
            <a:r>
              <a:rPr lang="en-US" sz="1500" b="1" i="1" dirty="0" smtClean="0">
                <a:solidFill>
                  <a:srgbClr val="FFFFFF"/>
                </a:solidFill>
                <a:latin typeface="Arial" charset="0"/>
                <a:cs typeface="Arial" charset="0"/>
              </a:rPr>
              <a:t>24.7B </a:t>
            </a:r>
            <a:r>
              <a:rPr lang="en-US" sz="1500" b="1" i="1" dirty="0">
                <a:solidFill>
                  <a:srgbClr val="FFFFFF"/>
                </a:solidFill>
                <a:latin typeface="Arial" charset="0"/>
                <a:cs typeface="Arial" charset="0"/>
              </a:rPr>
              <a:t>or $</a:t>
            </a:r>
            <a:r>
              <a:rPr lang="en-US" sz="1500" b="1" i="1" dirty="0" smtClean="0">
                <a:solidFill>
                  <a:srgbClr val="FFFFFF"/>
                </a:solidFill>
                <a:latin typeface="Arial" charset="0"/>
                <a:cs typeface="Arial" charset="0"/>
              </a:rPr>
              <a:t>1.24B/yr</a:t>
            </a:r>
            <a:r>
              <a:rPr lang="en-US" sz="1500" b="1" i="1" dirty="0">
                <a:solidFill>
                  <a:srgbClr val="FFFFFF"/>
                </a:solidFill>
                <a:latin typeface="Arial" charset="0"/>
                <a:cs typeface="Arial" charset="0"/>
              </a:rPr>
              <a:t>. on average from </a:t>
            </a:r>
            <a:r>
              <a:rPr lang="en-US" sz="1500" b="1" i="1" dirty="0" smtClean="0">
                <a:solidFill>
                  <a:srgbClr val="FFFFFF"/>
                </a:solidFill>
                <a:latin typeface="Arial" charset="0"/>
                <a:cs typeface="Arial" charset="0"/>
              </a:rPr>
              <a:t>1994-2013 </a:t>
            </a:r>
            <a:r>
              <a:rPr lang="en-US" sz="1500" b="1" i="1" dirty="0">
                <a:solidFill>
                  <a:srgbClr val="FFFFFF"/>
                </a:solidFill>
                <a:latin typeface="Arial" charset="0"/>
                <a:cs typeface="Arial" charset="0"/>
              </a:rPr>
              <a:t>accounting for </a:t>
            </a:r>
            <a:r>
              <a:rPr lang="en-US" sz="1500" b="1" i="1" dirty="0" smtClean="0">
                <a:solidFill>
                  <a:srgbClr val="FFFFFF"/>
                </a:solidFill>
                <a:latin typeface="Arial" charset="0"/>
                <a:cs typeface="Arial" charset="0"/>
              </a:rPr>
              <a:t>6.4% </a:t>
            </a:r>
            <a:r>
              <a:rPr lang="en-US" sz="1500" b="1" i="1" dirty="0">
                <a:solidFill>
                  <a:srgbClr val="FFFFFF"/>
                </a:solidFill>
                <a:latin typeface="Arial" charset="0"/>
                <a:cs typeface="Arial" charset="0"/>
              </a:rPr>
              <a:t>of all CAT losses; </a:t>
            </a:r>
            <a:r>
              <a:rPr lang="en-US" sz="1500" b="1" i="1" dirty="0" smtClean="0">
                <a:solidFill>
                  <a:srgbClr val="FFFFFF"/>
                </a:solidFill>
                <a:latin typeface="Arial" charset="0"/>
                <a:cs typeface="Arial" charset="0"/>
              </a:rPr>
              <a:t>2014 </a:t>
            </a:r>
            <a:r>
              <a:rPr lang="en-US" sz="1500" b="1" i="1" dirty="0">
                <a:solidFill>
                  <a:srgbClr val="FFFFFF"/>
                </a:solidFill>
                <a:latin typeface="Arial" charset="0"/>
                <a:cs typeface="Arial" charset="0"/>
              </a:rPr>
              <a:t>losses </a:t>
            </a:r>
            <a:r>
              <a:rPr lang="en-US" sz="1500" b="1" i="1" dirty="0" smtClean="0">
                <a:solidFill>
                  <a:srgbClr val="FFFFFF"/>
                </a:solidFill>
                <a:latin typeface="Arial" charset="0"/>
                <a:cs typeface="Arial" charset="0"/>
              </a:rPr>
              <a:t>est. to exceed $2.3B = 15% of cat loss total</a:t>
            </a:r>
            <a:endParaRPr lang="en-US" sz="1500" b="1" i="1" dirty="0">
              <a:solidFill>
                <a:srgbClr val="FFFFFF"/>
              </a:solidFill>
              <a:latin typeface="Arial" charset="0"/>
              <a:cs typeface="Arial" charset="0"/>
            </a:endParaRPr>
          </a:p>
        </p:txBody>
      </p:sp>
      <p:sp>
        <p:nvSpPr>
          <p:cNvPr id="24" name="AutoShape 7"/>
          <p:cNvSpPr>
            <a:spLocks noChangeArrowheads="1"/>
          </p:cNvSpPr>
          <p:nvPr/>
        </p:nvSpPr>
        <p:spPr bwMode="blackWhite">
          <a:xfrm>
            <a:off x="164238" y="2426500"/>
            <a:ext cx="2250479" cy="917550"/>
          </a:xfrm>
          <a:prstGeom prst="wedgeRectCallout">
            <a:avLst>
              <a:gd name="adj1" fmla="val 86874"/>
              <a:gd name="adj2" fmla="val -63271"/>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500" b="1" dirty="0">
                <a:solidFill>
                  <a:srgbClr val="FFFFFF"/>
                </a:solidFill>
                <a:latin typeface="Arial" charset="0"/>
                <a:cs typeface="Arial" charset="0"/>
              </a:rPr>
              <a:t>Winter storms are </a:t>
            </a:r>
            <a:r>
              <a:rPr lang="en-US" sz="1500" b="1" dirty="0" smtClean="0">
                <a:solidFill>
                  <a:srgbClr val="FFFFFF"/>
                </a:solidFill>
                <a:latin typeface="Arial" charset="0"/>
                <a:cs typeface="Arial" charset="0"/>
              </a:rPr>
              <a:t>tied with terrorism  as the 3</a:t>
            </a:r>
            <a:r>
              <a:rPr lang="en-US" sz="1500" b="1" baseline="30000" dirty="0" smtClean="0">
                <a:solidFill>
                  <a:srgbClr val="FFFFFF"/>
                </a:solidFill>
                <a:latin typeface="Arial" charset="0"/>
                <a:cs typeface="Arial" charset="0"/>
              </a:rPr>
              <a:t>rd</a:t>
            </a:r>
            <a:r>
              <a:rPr lang="en-US" sz="1500" b="1" dirty="0" smtClean="0">
                <a:solidFill>
                  <a:srgbClr val="FFFFFF"/>
                </a:solidFill>
                <a:latin typeface="Arial" charset="0"/>
                <a:cs typeface="Arial" charset="0"/>
              </a:rPr>
              <a:t> leading </a:t>
            </a:r>
            <a:r>
              <a:rPr lang="en-US" sz="1500" b="1" dirty="0">
                <a:solidFill>
                  <a:srgbClr val="FFFFFF"/>
                </a:solidFill>
                <a:latin typeface="Arial" charset="0"/>
                <a:cs typeface="Arial" charset="0"/>
              </a:rPr>
              <a:t>cause of insured CAT losses</a:t>
            </a:r>
          </a:p>
        </p:txBody>
      </p:sp>
    </p:spTree>
    <p:custDataLst>
      <p:tags r:id="rId2"/>
    </p:custDataLst>
    <p:extLst>
      <p:ext uri="{BB962C8B-B14F-4D97-AF65-F5344CB8AC3E}">
        <p14:creationId xmlns:p14="http://schemas.microsoft.com/office/powerpoint/2010/main" val="24228488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4" cstate="screen"/>
          <a:srcRect/>
          <a:stretch>
            <a:fillRect/>
          </a:stretch>
        </p:blipFill>
        <p:spPr bwMode="auto">
          <a:xfrm>
            <a:off x="3431382" y="628650"/>
            <a:ext cx="2274094" cy="628650"/>
          </a:xfrm>
          <a:prstGeom prst="rect">
            <a:avLst/>
          </a:prstGeom>
          <a:noFill/>
          <a:ln w="9525">
            <a:noFill/>
            <a:miter lim="800000"/>
            <a:headEnd/>
            <a:tailEnd/>
          </a:ln>
        </p:spPr>
      </p:pic>
      <p:sp>
        <p:nvSpPr>
          <p:cNvPr id="1940486" name="Rectangle 6"/>
          <p:cNvSpPr>
            <a:spLocks noChangeArrowheads="1"/>
          </p:cNvSpPr>
          <p:nvPr/>
        </p:nvSpPr>
        <p:spPr bwMode="blackWhite">
          <a:xfrm>
            <a:off x="1600200" y="1664494"/>
            <a:ext cx="5943600" cy="10810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34290" tIns="34290" rIns="34290" bIns="34290" anchor="ctr"/>
          <a:lstStyle/>
          <a:p>
            <a:pPr algn="ctr" defTabSz="85725" fontAlgn="base">
              <a:lnSpc>
                <a:spcPct val="95000"/>
              </a:lnSpc>
              <a:spcBef>
                <a:spcPct val="25000"/>
              </a:spcBef>
              <a:spcAft>
                <a:spcPct val="0"/>
              </a:spcAft>
            </a:pPr>
            <a:r>
              <a:rPr lang="en-US" sz="3000" b="1" dirty="0">
                <a:solidFill>
                  <a:srgbClr val="FFFFFF"/>
                </a:solidFill>
                <a:latin typeface="Arial" charset="0"/>
                <a:cs typeface="Arial" charset="0"/>
              </a:rPr>
              <a:t>P/C Insurance Industry:</a:t>
            </a:r>
            <a:r>
              <a:rPr lang="en-US" sz="3000" b="1" dirty="0">
                <a:solidFill>
                  <a:srgbClr val="FF00FF"/>
                </a:solidFill>
                <a:latin typeface="Arial" charset="0"/>
                <a:cs typeface="Arial" charset="0"/>
              </a:rPr>
              <a:t/>
            </a:r>
            <a:br>
              <a:rPr lang="en-US" sz="3000" b="1" dirty="0">
                <a:solidFill>
                  <a:srgbClr val="FF00FF"/>
                </a:solidFill>
                <a:latin typeface="Arial" charset="0"/>
                <a:cs typeface="Arial" charset="0"/>
              </a:rPr>
            </a:br>
            <a:r>
              <a:rPr lang="en-US" sz="3000" b="1" i="1" dirty="0">
                <a:solidFill>
                  <a:srgbClr val="FFFFFF"/>
                </a:solidFill>
                <a:latin typeface="Arial" charset="0"/>
                <a:cs typeface="Arial" charset="0"/>
              </a:rPr>
              <a:t>Financial Update</a:t>
            </a:r>
          </a:p>
        </p:txBody>
      </p:sp>
      <p:sp>
        <p:nvSpPr>
          <p:cNvPr id="1940487" name="Rectangle 7"/>
          <p:cNvSpPr>
            <a:spLocks noChangeArrowheads="1"/>
          </p:cNvSpPr>
          <p:nvPr/>
        </p:nvSpPr>
        <p:spPr bwMode="auto">
          <a:xfrm>
            <a:off x="1590675" y="2964658"/>
            <a:ext cx="6015038" cy="1294970"/>
          </a:xfrm>
          <a:prstGeom prst="rect">
            <a:avLst/>
          </a:prstGeom>
          <a:noFill/>
          <a:ln w="9525" algn="ctr">
            <a:noFill/>
            <a:miter lim="800000"/>
            <a:headEnd/>
            <a:tailEnd/>
          </a:ln>
        </p:spPr>
        <p:txBody>
          <a:bodyPr lIns="34290" tIns="34290" rIns="34290" bIns="34290">
            <a:spAutoFit/>
          </a:bodyPr>
          <a:lstStyle/>
          <a:p>
            <a:pPr marL="219075" indent="-219075" algn="ctr" defTabSz="914400" eaLnBrk="0" fontAlgn="base" hangingPunct="0">
              <a:lnSpc>
                <a:spcPct val="90000"/>
              </a:lnSpc>
              <a:spcBef>
                <a:spcPct val="25000"/>
              </a:spcBef>
              <a:spcAft>
                <a:spcPct val="0"/>
              </a:spcAft>
              <a:buClr>
                <a:srgbClr val="FF6801"/>
              </a:buClr>
            </a:pPr>
            <a:r>
              <a:rPr lang="en-US" sz="2700" b="1" dirty="0" smtClean="0">
                <a:solidFill>
                  <a:srgbClr val="225A7A"/>
                </a:solidFill>
                <a:latin typeface="Arial" charset="0"/>
                <a:cs typeface="Arial" charset="0"/>
              </a:rPr>
              <a:t>2014 Was the 2</a:t>
            </a:r>
            <a:r>
              <a:rPr lang="en-US" sz="2700" b="1" baseline="30000" dirty="0" smtClean="0">
                <a:solidFill>
                  <a:srgbClr val="225A7A"/>
                </a:solidFill>
                <a:latin typeface="Arial" charset="0"/>
                <a:cs typeface="Arial" charset="0"/>
              </a:rPr>
              <a:t>nd</a:t>
            </a:r>
            <a:r>
              <a:rPr lang="en-US" sz="2700" b="1" dirty="0" smtClean="0">
                <a:solidFill>
                  <a:srgbClr val="225A7A"/>
                </a:solidFill>
                <a:latin typeface="Arial" charset="0"/>
                <a:cs typeface="Arial" charset="0"/>
              </a:rPr>
              <a:t> Best  Year</a:t>
            </a:r>
            <a:r>
              <a:rPr lang="en-US" sz="2700" b="1" dirty="0">
                <a:solidFill>
                  <a:srgbClr val="FF00FF"/>
                </a:solidFill>
                <a:latin typeface="Arial" charset="0"/>
                <a:cs typeface="Arial" charset="0"/>
              </a:rPr>
              <a:t/>
            </a:r>
            <a:br>
              <a:rPr lang="en-US" sz="2700" b="1" dirty="0">
                <a:solidFill>
                  <a:srgbClr val="FF00FF"/>
                </a:solidFill>
                <a:latin typeface="Arial" charset="0"/>
                <a:cs typeface="Arial" charset="0"/>
              </a:rPr>
            </a:br>
            <a:r>
              <a:rPr lang="en-US" sz="2700" b="1" dirty="0">
                <a:solidFill>
                  <a:srgbClr val="225A7A"/>
                </a:solidFill>
                <a:latin typeface="Arial" charset="0"/>
                <a:cs typeface="Arial" charset="0"/>
              </a:rPr>
              <a:t>in the </a:t>
            </a:r>
            <a:r>
              <a:rPr lang="en-US" sz="2700" b="1" dirty="0" smtClean="0">
                <a:solidFill>
                  <a:srgbClr val="225A7A"/>
                </a:solidFill>
                <a:latin typeface="Arial" charset="0"/>
                <a:cs typeface="Arial" charset="0"/>
              </a:rPr>
              <a:t>Post-Recession Era</a:t>
            </a:r>
          </a:p>
          <a:p>
            <a:pPr marL="219075" indent="-219075" algn="ctr" defTabSz="914400" eaLnBrk="0" fontAlgn="base" hangingPunct="0">
              <a:lnSpc>
                <a:spcPct val="90000"/>
              </a:lnSpc>
              <a:spcBef>
                <a:spcPct val="25000"/>
              </a:spcBef>
              <a:spcAft>
                <a:spcPct val="0"/>
              </a:spcAft>
              <a:buClr>
                <a:srgbClr val="FF6801"/>
              </a:buClr>
            </a:pPr>
            <a:r>
              <a:rPr lang="en-US" sz="2700" b="1" dirty="0" smtClean="0">
                <a:solidFill>
                  <a:srgbClr val="225A7A"/>
                </a:solidFill>
                <a:latin typeface="Arial" charset="0"/>
                <a:cs typeface="Arial" charset="0"/>
              </a:rPr>
              <a:t>(2013 Was First)</a:t>
            </a:r>
            <a:endParaRPr lang="en-US" sz="2700" b="1" dirty="0">
              <a:solidFill>
                <a:srgbClr val="225A7A"/>
              </a:solidFill>
              <a:latin typeface="Arial" charset="0"/>
              <a:cs typeface="Arial" charset="0"/>
            </a:endParaRPr>
          </a:p>
        </p:txBody>
      </p:sp>
      <p:sp>
        <p:nvSpPr>
          <p:cNvPr id="9" name="Rectangle 3"/>
          <p:cNvSpPr>
            <a:spLocks noChangeArrowheads="1"/>
          </p:cNvSpPr>
          <p:nvPr/>
        </p:nvSpPr>
        <p:spPr bwMode="auto">
          <a:xfrm>
            <a:off x="0" y="4917282"/>
            <a:ext cx="9144000" cy="226219"/>
          </a:xfrm>
          <a:prstGeom prst="rect">
            <a:avLst/>
          </a:prstGeom>
          <a:solidFill>
            <a:srgbClr val="225A7A"/>
          </a:solidFill>
          <a:ln w="9525">
            <a:no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6092" y="4996084"/>
            <a:ext cx="335756" cy="91564"/>
          </a:xfrm>
          <a:prstGeom prst="rect">
            <a:avLst/>
          </a:prstGeom>
          <a:noFill/>
          <a:ln w="9525">
            <a:noFill/>
            <a:miter lim="800000"/>
            <a:headEnd/>
            <a:tailEnd/>
          </a:ln>
        </p:spPr>
        <p:txBody>
          <a:bodyPr lIns="0" tIns="0" rIns="0" bIns="0">
            <a:spAutoFit/>
          </a:bodyPr>
          <a:lstStyle/>
          <a:p>
            <a:pPr algn="r" defTabSz="914400"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defTabSz="914400" eaLnBrk="0" fontAlgn="base" hangingPunct="0">
                <a:lnSpc>
                  <a:spcPct val="85000"/>
                </a:lnSpc>
                <a:spcBef>
                  <a:spcPct val="20000"/>
                </a:spcBef>
                <a:spcAft>
                  <a:spcPct val="0"/>
                </a:spcAft>
              </a:pPr>
              <a:t>31</a:t>
            </a:fld>
            <a:endParaRPr lang="en-US" sz="700" dirty="0">
              <a:solidFill>
                <a:srgbClr val="FFFFFF"/>
              </a:solidFill>
              <a:latin typeface="Arial" charset="0"/>
              <a:cs typeface="Arial" charset="0"/>
            </a:endParaRPr>
          </a:p>
        </p:txBody>
      </p:sp>
      <p:sp>
        <p:nvSpPr>
          <p:cNvPr id="11" name="Title 10"/>
          <p:cNvSpPr>
            <a:spLocks noGrp="1"/>
          </p:cNvSpPr>
          <p:nvPr>
            <p:ph type="title" idx="4294967295"/>
          </p:nvPr>
        </p:nvSpPr>
        <p:spPr>
          <a:xfrm>
            <a:off x="347663" y="0"/>
            <a:ext cx="2182703" cy="645319"/>
          </a:xfrm>
        </p:spPr>
        <p:txBody>
          <a:bodyPr/>
          <a:lstStyle/>
          <a:p>
            <a:pPr rtl="0" fontAlgn="base"/>
            <a:r>
              <a:rPr lang="en-US" sz="200" kern="1200" dirty="0" smtClean="0">
                <a:solidFill>
                  <a:schemeClr val="bg1"/>
                </a:solidFill>
                <a:latin typeface="Arial"/>
                <a:ea typeface="+mn-ea"/>
                <a:cs typeface="Arial"/>
              </a:rPr>
              <a:t>P/C Insurance Industry:</a:t>
            </a:r>
            <a:r>
              <a:rPr lang="en-US" sz="200" kern="1200" dirty="0" smtClean="0">
                <a:solidFill>
                  <a:srgbClr val="FF00FF"/>
                </a:solidFill>
                <a:latin typeface="Arial"/>
                <a:ea typeface="+mn-ea"/>
                <a:cs typeface="Arial"/>
              </a:rPr>
              <a:t/>
            </a:r>
            <a:br>
              <a:rPr lang="en-US" sz="200" kern="1200" dirty="0" smtClean="0">
                <a:solidFill>
                  <a:srgbClr val="FF00FF"/>
                </a:solidFill>
                <a:latin typeface="Arial"/>
                <a:ea typeface="+mn-ea"/>
                <a:cs typeface="Arial"/>
              </a:rPr>
            </a:br>
            <a:r>
              <a:rPr lang="en-US" sz="200" i="1" kern="1200" dirty="0" smtClean="0">
                <a:solidFill>
                  <a:schemeClr val="bg1"/>
                </a:solidFill>
                <a:latin typeface="Arial"/>
                <a:ea typeface="+mn-ea"/>
                <a:cs typeface="Arial"/>
              </a:rPr>
              <a:t>Financial Update</a:t>
            </a:r>
            <a:endParaRPr lang="en-US" sz="200" dirty="0" smtClean="0">
              <a:solidFill>
                <a:schemeClr val="bg1"/>
              </a:solidFill>
            </a:endParaRPr>
          </a:p>
        </p:txBody>
      </p:sp>
    </p:spTree>
    <p:custDataLst>
      <p:tags r:id="rId1"/>
    </p:custDataLst>
    <p:extLst>
      <p:ext uri="{BB962C8B-B14F-4D97-AF65-F5344CB8AC3E}">
        <p14:creationId xmlns:p14="http://schemas.microsoft.com/office/powerpoint/2010/main" val="32071032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30188" y="63500"/>
            <a:ext cx="5190923" cy="645319"/>
          </a:xfrm>
        </p:spPr>
        <p:txBody>
          <a:bodyPr/>
          <a:lstStyle/>
          <a:p>
            <a:r>
              <a:rPr lang="en-US" dirty="0" smtClean="0">
                <a:latin typeface="Arial" panose="020B0604020202020204" pitchFamily="34" charset="0"/>
              </a:rPr>
              <a:t>P/C Industry Net Income After Taxes</a:t>
            </a:r>
            <a:r>
              <a:rPr lang="en-US" dirty="0" smtClean="0">
                <a:solidFill>
                  <a:srgbClr val="FF00FF"/>
                </a:solidFill>
                <a:latin typeface="Arial" panose="020B0604020202020204" pitchFamily="34" charset="0"/>
              </a:rPr>
              <a:t/>
            </a:r>
            <a:br>
              <a:rPr lang="en-US" dirty="0" smtClean="0">
                <a:solidFill>
                  <a:srgbClr val="FF00FF"/>
                </a:solidFill>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1151282" y="827010"/>
            <a:ext cx="1781175" cy="17825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2005 ROE*= 9.6%</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2006 ROE = 12.7%</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2007 ROE = 10.9%</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2008 ROE = 0.1%</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2009 ROE = 5.0%</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2010 ROE = 6.6%</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2011 ROAS</a:t>
            </a:r>
            <a:r>
              <a:rPr lang="en-US" sz="1000" baseline="30000" dirty="0">
                <a:solidFill>
                  <a:srgbClr val="000000"/>
                </a:solidFill>
              </a:rPr>
              <a:t>1</a:t>
            </a:r>
            <a:r>
              <a:rPr lang="en-US" sz="1000" dirty="0">
                <a:solidFill>
                  <a:srgbClr val="000000"/>
                </a:solidFill>
              </a:rPr>
              <a:t> = 3.5%</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2012 ROAS</a:t>
            </a:r>
            <a:r>
              <a:rPr lang="en-US" sz="1000" baseline="30000" dirty="0">
                <a:solidFill>
                  <a:srgbClr val="000000"/>
                </a:solidFill>
              </a:rPr>
              <a:t>1</a:t>
            </a:r>
            <a:r>
              <a:rPr lang="en-US" sz="1000" dirty="0">
                <a:solidFill>
                  <a:srgbClr val="000000"/>
                </a:solidFill>
              </a:rPr>
              <a:t> = 5.9%</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2013 ROAS</a:t>
            </a:r>
            <a:r>
              <a:rPr lang="en-US" sz="1000" baseline="30000" dirty="0">
                <a:solidFill>
                  <a:srgbClr val="000000"/>
                </a:solidFill>
              </a:rPr>
              <a:t>1</a:t>
            </a:r>
            <a:r>
              <a:rPr lang="en-US" sz="1000" dirty="0">
                <a:solidFill>
                  <a:srgbClr val="000000"/>
                </a:solidFill>
              </a:rPr>
              <a:t> = 10.3%</a:t>
            </a:r>
          </a:p>
          <a:p>
            <a:pPr defTabSz="914400"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2014 ROAS</a:t>
            </a:r>
            <a:r>
              <a:rPr lang="en-US" sz="1000" baseline="30000" dirty="0">
                <a:solidFill>
                  <a:srgbClr val="000000"/>
                </a:solidFill>
              </a:rPr>
              <a:t>1</a:t>
            </a:r>
            <a:r>
              <a:rPr lang="en-US" sz="1000" dirty="0">
                <a:solidFill>
                  <a:srgbClr val="000000"/>
                </a:solidFill>
              </a:rPr>
              <a:t> = </a:t>
            </a:r>
            <a:r>
              <a:rPr lang="en-US" sz="1000" dirty="0" smtClean="0">
                <a:solidFill>
                  <a:srgbClr val="000000"/>
                </a:solidFill>
              </a:rPr>
              <a:t>7.6%</a:t>
            </a:r>
            <a:endParaRPr lang="en-US" sz="1000" dirty="0">
              <a:solidFill>
                <a:srgbClr val="000000"/>
              </a:solidFill>
            </a:endParaRPr>
          </a:p>
        </p:txBody>
      </p:sp>
      <p:sp>
        <p:nvSpPr>
          <p:cNvPr id="14340" name="Rectangle 5"/>
          <p:cNvSpPr>
            <a:spLocks noChangeArrowheads="1"/>
          </p:cNvSpPr>
          <p:nvPr/>
        </p:nvSpPr>
        <p:spPr bwMode="auto">
          <a:xfrm>
            <a:off x="0" y="4718309"/>
            <a:ext cx="6457950"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tIns="0" rIns="0" bIns="10287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25000"/>
              </a:spcBef>
              <a:spcAft>
                <a:spcPct val="0"/>
              </a:spcAft>
              <a:buClr>
                <a:srgbClr val="FF6801"/>
              </a:buClr>
              <a:buFont typeface="Arial" panose="020B0604020202020204" pitchFamily="34" charset="0"/>
              <a:buChar char="•"/>
            </a:pPr>
            <a:r>
              <a:rPr lang="en-US" sz="800" dirty="0">
                <a:solidFill>
                  <a:srgbClr val="000000"/>
                </a:solidFill>
              </a:rPr>
              <a:t>ROE figures are GAAP; </a:t>
            </a:r>
            <a:r>
              <a:rPr lang="en-US" sz="800" baseline="30000" dirty="0">
                <a:solidFill>
                  <a:srgbClr val="000000"/>
                </a:solidFill>
              </a:rPr>
              <a:t>1</a:t>
            </a:r>
            <a:r>
              <a:rPr lang="en-US" sz="800" dirty="0">
                <a:solidFill>
                  <a:srgbClr val="000000"/>
                </a:solidFill>
              </a:rPr>
              <a:t>Return on avg. surplus.  Excluding Mortgage &amp; Financial Guaranty insurers yields a 7.7% ROAS through 2014:Q2, 9.8% ROAS in 2013, 6.2% ROAS in 2012, 4.7% ROAS for 2011, 7.6% for 2010 and 7.4% for 2009.</a:t>
            </a:r>
          </a:p>
          <a:p>
            <a:pPr defTabSz="914400" fontAlgn="base">
              <a:lnSpc>
                <a:spcPct val="85000"/>
              </a:lnSpc>
              <a:spcBef>
                <a:spcPct val="25000"/>
              </a:spcBef>
              <a:spcAft>
                <a:spcPct val="0"/>
              </a:spcAft>
              <a:buClr>
                <a:srgbClr val="FF6801"/>
              </a:buClr>
            </a:pPr>
            <a:r>
              <a:rPr lang="en-US" sz="800" dirty="0">
                <a:solidFill>
                  <a:srgbClr val="000000"/>
                </a:solidFill>
              </a:rPr>
              <a:t>Sources: A.M. Best, ISO; Insurance 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242002952"/>
              </p:ext>
            </p:extLst>
          </p:nvPr>
        </p:nvGraphicFramePr>
        <p:xfrm>
          <a:off x="446103" y="1106094"/>
          <a:ext cx="7154847" cy="3677840"/>
        </p:xfrm>
        <a:graphic>
          <a:graphicData uri="http://schemas.openxmlformats.org/presentationml/2006/ole">
            <mc:AlternateContent xmlns:mc="http://schemas.openxmlformats.org/markup-compatibility/2006">
              <mc:Choice xmlns:v="urn:schemas-microsoft-com:vml" Requires="v">
                <p:oleObj spid="_x0000_s39939" name="Chart" r:id="rId5" imgW="8734515" imgH="5057659" progId="MSGraph.Chart.8">
                  <p:embed followColorScheme="full"/>
                </p:oleObj>
              </mc:Choice>
              <mc:Fallback>
                <p:oleObj name="Chart" r:id="rId5" imgW="8734515" imgH="5057659" progId="MSGraph.Chart.8">
                  <p:embed followColorScheme="full"/>
                  <p:pic>
                    <p:nvPicPr>
                      <p:cNvPr id="0" name="Object 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103" y="1106094"/>
                        <a:ext cx="7154847" cy="3677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PPTShape_0"/>
          <p:cNvSpPr>
            <a:spLocks noChangeArrowheads="1"/>
          </p:cNvSpPr>
          <p:nvPr/>
        </p:nvSpPr>
        <p:spPr bwMode="blackWhite">
          <a:xfrm>
            <a:off x="7600950" y="838419"/>
            <a:ext cx="1259785" cy="882254"/>
          </a:xfrm>
          <a:prstGeom prst="wedgeRectCallout">
            <a:avLst>
              <a:gd name="adj1" fmla="val -76108"/>
              <a:gd name="adj2" fmla="val 27020"/>
            </a:avLst>
          </a:prstGeom>
          <a:solidFill>
            <a:schemeClr val="tx2"/>
          </a:solidFill>
          <a:ln w="28575" algn="ctr">
            <a:solidFill>
              <a:srgbClr val="FFFFFF"/>
            </a:solidFill>
            <a:miter lim="800000"/>
            <a:headEnd/>
            <a:tailEnd/>
          </a:ln>
        </p:spPr>
        <p:txBody>
          <a:bodyPr lIns="68580" tIns="68580" rIns="68580" bIns="6858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90000"/>
              </a:lnSpc>
              <a:spcBef>
                <a:spcPct val="50000"/>
              </a:spcBef>
              <a:spcAft>
                <a:spcPct val="0"/>
              </a:spcAft>
              <a:buClr>
                <a:srgbClr val="FFFFFF"/>
              </a:buClr>
              <a:buFont typeface="Wingdings" panose="05000000000000000000" pitchFamily="2" charset="2"/>
              <a:buNone/>
            </a:pPr>
            <a:r>
              <a:rPr lang="en-US" sz="1050" b="1" dirty="0">
                <a:solidFill>
                  <a:srgbClr val="000000"/>
                </a:solidFill>
              </a:rPr>
              <a:t>Net income rose strongly (+81.9%) in 2013 vs. 2012 on lower cats, capital gains</a:t>
            </a:r>
          </a:p>
        </p:txBody>
      </p:sp>
      <p:sp>
        <p:nvSpPr>
          <p:cNvPr id="2" name="TextBox 1"/>
          <p:cNvSpPr txBox="1"/>
          <p:nvPr/>
        </p:nvSpPr>
        <p:spPr>
          <a:xfrm>
            <a:off x="446103" y="898345"/>
            <a:ext cx="705179" cy="207749"/>
          </a:xfrm>
          <a:prstGeom prst="rect">
            <a:avLst/>
          </a:prstGeom>
          <a:noFill/>
        </p:spPr>
        <p:txBody>
          <a:bodyPr wrap="square" lIns="68580" tIns="34290" rIns="68580" bIns="34290" rtlCol="0">
            <a:spAutoFit/>
          </a:bodyPr>
          <a:lstStyle/>
          <a:p>
            <a:pPr defTabSz="914400" fontAlgn="base">
              <a:spcBef>
                <a:spcPct val="0"/>
              </a:spcBef>
              <a:spcAft>
                <a:spcPct val="0"/>
              </a:spcAft>
            </a:pPr>
            <a:r>
              <a:rPr lang="en-US" sz="900" dirty="0">
                <a:solidFill>
                  <a:srgbClr val="000000"/>
                </a:solidFill>
                <a:latin typeface="Arial" charset="0"/>
                <a:cs typeface="Arial" charset="0"/>
              </a:rPr>
              <a:t>$ Millions</a:t>
            </a:r>
          </a:p>
        </p:txBody>
      </p:sp>
      <p:sp>
        <p:nvSpPr>
          <p:cNvPr id="8" name="PPTShape_0"/>
          <p:cNvSpPr>
            <a:spLocks noChangeArrowheads="1"/>
          </p:cNvSpPr>
          <p:nvPr/>
        </p:nvSpPr>
        <p:spPr bwMode="blackWhite">
          <a:xfrm>
            <a:off x="7681607" y="2881362"/>
            <a:ext cx="1352498" cy="491471"/>
          </a:xfrm>
          <a:prstGeom prst="wedgeRectCallout">
            <a:avLst>
              <a:gd name="adj1" fmla="val -64953"/>
              <a:gd name="adj2" fmla="val 36271"/>
            </a:avLst>
          </a:prstGeom>
          <a:solidFill>
            <a:schemeClr val="tx2"/>
          </a:solidFill>
          <a:ln w="28575" algn="ctr">
            <a:solidFill>
              <a:srgbClr val="FFFFFF"/>
            </a:solidFill>
            <a:miter lim="800000"/>
            <a:headEnd/>
            <a:tailEnd/>
          </a:ln>
        </p:spPr>
        <p:txBody>
          <a:bodyPr lIns="68580" tIns="68580" rIns="68580" bIns="6858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90000"/>
              </a:lnSpc>
              <a:spcBef>
                <a:spcPct val="50000"/>
              </a:spcBef>
              <a:spcAft>
                <a:spcPct val="0"/>
              </a:spcAft>
              <a:buClr>
                <a:srgbClr val="FFFFFF"/>
              </a:buClr>
              <a:buFont typeface="Wingdings" panose="05000000000000000000" pitchFamily="2" charset="2"/>
              <a:buNone/>
            </a:pPr>
            <a:r>
              <a:rPr lang="en-US" sz="1100" b="1" dirty="0">
                <a:solidFill>
                  <a:srgbClr val="000000"/>
                </a:solidFill>
              </a:rPr>
              <a:t>2014 was the 2</a:t>
            </a:r>
            <a:r>
              <a:rPr lang="en-US" sz="1100" b="1" baseline="30000" dirty="0">
                <a:solidFill>
                  <a:srgbClr val="000000"/>
                </a:solidFill>
              </a:rPr>
              <a:t>nd</a:t>
            </a:r>
            <a:r>
              <a:rPr lang="en-US" sz="1100" b="1" dirty="0">
                <a:solidFill>
                  <a:srgbClr val="000000"/>
                </a:solidFill>
              </a:rPr>
              <a:t> best year since the financial crisis</a:t>
            </a:r>
          </a:p>
        </p:txBody>
      </p:sp>
      <p:sp>
        <p:nvSpPr>
          <p:cNvPr id="9" name="Rectangle 110"/>
          <p:cNvSpPr>
            <a:spLocks noGrp="1" noChangeArrowheads="1"/>
          </p:cNvSpPr>
          <p:nvPr>
            <p:ph type="sldNum" sz="quarter" idx="12"/>
          </p:nvPr>
        </p:nvSpPr>
        <p:spPr>
          <a:xfrm>
            <a:off x="8601076" y="4992292"/>
            <a:ext cx="447675" cy="91564"/>
          </a:xfrm>
        </p:spPr>
        <p:txBody>
          <a:bodyPr/>
          <a:lstStyle/>
          <a:p>
            <a:pPr>
              <a:defRPr/>
            </a:pPr>
            <a:fld id="{F7A0CDA3-BBCA-43E0-9320-4D65E8B5D3F4}" type="slidenum">
              <a:rPr lang="en-US" smtClean="0">
                <a:solidFill>
                  <a:srgbClr val="000000"/>
                </a:solidFill>
              </a:rPr>
              <a:pPr>
                <a:defRPr/>
              </a:pPr>
              <a:t>32</a:t>
            </a:fld>
            <a:endParaRPr lang="en-US" smtClean="0">
              <a:solidFill>
                <a:srgbClr val="000000"/>
              </a:solidFill>
            </a:endParaRPr>
          </a:p>
        </p:txBody>
      </p:sp>
    </p:spTree>
    <p:custDataLst>
      <p:tags r:id="rId2"/>
    </p:custDataLst>
    <p:extLst>
      <p:ext uri="{BB962C8B-B14F-4D97-AF65-F5344CB8AC3E}">
        <p14:creationId xmlns:p14="http://schemas.microsoft.com/office/powerpoint/2010/main" val="3499423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522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solidFill>
                  <a:srgbClr val="000000"/>
                </a:solidFill>
              </a:rPr>
              <a:pPr/>
              <a:t>33</a:t>
            </a:fld>
            <a:endParaRPr lang="en-US" smtClean="0">
              <a:solidFill>
                <a:srgbClr val="000000"/>
              </a:solidFill>
            </a:endParaRPr>
          </a:p>
        </p:txBody>
      </p:sp>
      <p:sp>
        <p:nvSpPr>
          <p:cNvPr id="52230" name="Rectangle 2"/>
          <p:cNvSpPr>
            <a:spLocks noGrp="1" noChangeArrowheads="1"/>
          </p:cNvSpPr>
          <p:nvPr>
            <p:ph type="title"/>
          </p:nvPr>
        </p:nvSpPr>
        <p:spPr>
          <a:xfrm>
            <a:off x="230188" y="63500"/>
            <a:ext cx="7400925" cy="645319"/>
          </a:xfrm>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4818026"/>
            <a:ext cx="5676900" cy="325474"/>
          </a:xfrm>
          <a:prstGeom prst="rect">
            <a:avLst/>
          </a:prstGeom>
          <a:noFill/>
          <a:ln w="9525">
            <a:noFill/>
            <a:miter lim="800000"/>
            <a:headEnd/>
            <a:tailEnd/>
          </a:ln>
        </p:spPr>
        <p:txBody>
          <a:bodyPr lIns="274320" tIns="0" rIns="0" bIns="102870" anchor="b">
            <a:spAutoFit/>
          </a:bodyPr>
          <a:lstStyle/>
          <a:p>
            <a:pPr marL="100013" indent="-100013" defTabSz="914400" eaLnBrk="0" fontAlgn="base" hangingPunct="0">
              <a:lnSpc>
                <a:spcPct val="90000"/>
              </a:lnSpc>
              <a:spcBef>
                <a:spcPct val="0"/>
              </a:spcBef>
              <a:spcAft>
                <a:spcPct val="0"/>
              </a:spcAft>
              <a:buClr>
                <a:srgbClr val="FF6801"/>
              </a:buClr>
              <a:tabLst>
                <a:tab pos="84535" algn="r"/>
              </a:tabLst>
            </a:pPr>
            <a:r>
              <a:rPr lang="en-US" sz="800" dirty="0">
                <a:solidFill>
                  <a:srgbClr val="000000"/>
                </a:solidFill>
                <a:latin typeface="Arial" charset="0"/>
                <a:cs typeface="Arial" charset="0"/>
              </a:rPr>
              <a:t>* </a:t>
            </a:r>
            <a:r>
              <a:rPr lang="en-US" sz="800" dirty="0">
                <a:solidFill>
                  <a:srgbClr val="FF00FF"/>
                </a:solidFill>
                <a:latin typeface="Arial" charset="0"/>
                <a:cs typeface="Arial" charset="0"/>
              </a:rPr>
              <a:t>	</a:t>
            </a:r>
            <a:r>
              <a:rPr lang="en-US" sz="800" dirty="0">
                <a:solidFill>
                  <a:srgbClr val="000000"/>
                </a:solidFill>
                <a:latin typeface="Arial" charset="0"/>
                <a:cs typeface="Arial" charset="0"/>
              </a:rPr>
              <a:t>Excludes Mortgage &amp; Financial Guarantee in 2008 – </a:t>
            </a:r>
            <a:r>
              <a:rPr lang="en-US" sz="800" dirty="0" smtClean="0">
                <a:solidFill>
                  <a:srgbClr val="000000"/>
                </a:solidFill>
                <a:latin typeface="Arial" charset="0"/>
                <a:cs typeface="Arial" charset="0"/>
              </a:rPr>
              <a:t>2014.  2014 is estimated based on data through Q3. </a:t>
            </a:r>
            <a:endParaRPr lang="en-US" sz="800" dirty="0">
              <a:solidFill>
                <a:srgbClr val="000000"/>
              </a:solidFill>
              <a:latin typeface="Arial" charset="0"/>
              <a:cs typeface="Arial" charset="0"/>
            </a:endParaRPr>
          </a:p>
          <a:p>
            <a:pPr marL="100013" indent="-100013" defTabSz="914400" eaLnBrk="0" fontAlgn="base" hangingPunct="0">
              <a:lnSpc>
                <a:spcPct val="90000"/>
              </a:lnSpc>
              <a:spcBef>
                <a:spcPct val="0"/>
              </a:spcBef>
              <a:spcAft>
                <a:spcPct val="0"/>
              </a:spcAft>
              <a:buClr>
                <a:srgbClr val="FF6801"/>
              </a:buClr>
              <a:tabLst>
                <a:tab pos="84535" algn="r"/>
              </a:tabLst>
            </a:pPr>
            <a:r>
              <a:rPr lang="en-US" sz="800" dirty="0">
                <a:solidFill>
                  <a:srgbClr val="FF00FF"/>
                </a:solidFill>
                <a:latin typeface="Arial" charset="0"/>
                <a:cs typeface="Arial" charset="0"/>
              </a:rPr>
              <a:t>	</a:t>
            </a:r>
            <a:r>
              <a:rPr lang="en-US" sz="800" dirty="0">
                <a:solidFill>
                  <a:srgbClr val="000000"/>
                </a:solidFill>
                <a:latin typeface="Arial" charset="0"/>
                <a:cs typeface="Arial" charset="0"/>
              </a:rPr>
              <a:t>Sources: </a:t>
            </a:r>
            <a:r>
              <a:rPr lang="en-US" sz="800" dirty="0" smtClean="0">
                <a:solidFill>
                  <a:srgbClr val="000000"/>
                </a:solidFill>
                <a:latin typeface="Arial" charset="0"/>
                <a:cs typeface="Arial" charset="0"/>
              </a:rPr>
              <a:t>ISO; </a:t>
            </a:r>
            <a:r>
              <a:rPr lang="en-US" sz="800" dirty="0">
                <a:solidFill>
                  <a:srgbClr val="000000"/>
                </a:solidFill>
                <a:latin typeface="Arial" charset="0"/>
                <a:cs typeface="Arial" charset="0"/>
              </a:rPr>
              <a:t>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3581641113"/>
              </p:ext>
            </p:extLst>
          </p:nvPr>
        </p:nvGraphicFramePr>
        <p:xfrm>
          <a:off x="169227" y="1106092"/>
          <a:ext cx="6426994" cy="3434953"/>
        </p:xfrm>
        <a:graphic>
          <a:graphicData uri="http://schemas.openxmlformats.org/presentationml/2006/ole">
            <mc:AlternateContent xmlns:mc="http://schemas.openxmlformats.org/markup-compatibility/2006">
              <mc:Choice xmlns:v="urn:schemas-microsoft-com:vml" Requires="v">
                <p:oleObj spid="_x0000_s40963" name="Chart" r:id="rId5" imgW="5727695" imgH="3060614" progId="MSGraph.Chart.8">
                  <p:embed followColorScheme="full"/>
                </p:oleObj>
              </mc:Choice>
              <mc:Fallback>
                <p:oleObj name="Chart" r:id="rId5" imgW="5727695" imgH="3060614" progId="MSGraph.Chart.8">
                  <p:embed followColorScheme="full"/>
                  <p:pic>
                    <p:nvPicPr>
                      <p:cNvPr id="0" name="Object 3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 y="1106092"/>
                        <a:ext cx="6426994" cy="3434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6339598" y="1031037"/>
            <a:ext cx="2528292" cy="80131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200" b="1" dirty="0">
                <a:solidFill>
                  <a:srgbClr val="FFFFFF"/>
                </a:solidFill>
                <a:latin typeface="Arial" charset="0"/>
                <a:cs typeface="Arial" charset="0"/>
              </a:rPr>
              <a:t>P/C Profitability Is </a:t>
            </a:r>
            <a:r>
              <a:rPr lang="en-US" sz="1200" b="1" dirty="0" smtClean="0">
                <a:solidFill>
                  <a:srgbClr val="FFFFFF"/>
                </a:solidFill>
                <a:latin typeface="Arial" charset="0"/>
                <a:cs typeface="Arial" charset="0"/>
              </a:rPr>
              <a:t>Subject to  </a:t>
            </a:r>
            <a:r>
              <a:rPr lang="en-US" sz="1200" b="1" dirty="0">
                <a:solidFill>
                  <a:srgbClr val="FF00FF"/>
                </a:solidFill>
                <a:latin typeface="Arial" charset="0"/>
                <a:cs typeface="Arial" charset="0"/>
              </a:rPr>
              <a:t/>
            </a:r>
            <a:br>
              <a:rPr lang="en-US" sz="1200" b="1" dirty="0">
                <a:solidFill>
                  <a:srgbClr val="FF00FF"/>
                </a:solidFill>
                <a:latin typeface="Arial" charset="0"/>
                <a:cs typeface="Arial" charset="0"/>
              </a:rPr>
            </a:br>
            <a:r>
              <a:rPr lang="en-US" sz="1200" b="1" dirty="0">
                <a:solidFill>
                  <a:srgbClr val="FFFFFF"/>
                </a:solidFill>
                <a:latin typeface="Arial" charset="0"/>
                <a:cs typeface="Arial" charset="0"/>
              </a:rPr>
              <a:t> </a:t>
            </a:r>
            <a:r>
              <a:rPr lang="en-US" sz="1200" b="1" dirty="0" smtClean="0">
                <a:solidFill>
                  <a:srgbClr val="FFFFFF"/>
                </a:solidFill>
                <a:latin typeface="Arial" charset="0"/>
                <a:cs typeface="Arial" charset="0"/>
              </a:rPr>
              <a:t>Cyclicality and </a:t>
            </a:r>
            <a:r>
              <a:rPr lang="en-US" sz="1200" b="1" dirty="0">
                <a:solidFill>
                  <a:srgbClr val="FFFFFF"/>
                </a:solidFill>
                <a:latin typeface="Arial" charset="0"/>
                <a:cs typeface="Arial" charset="0"/>
              </a:rPr>
              <a:t>Ordinary </a:t>
            </a:r>
            <a:r>
              <a:rPr lang="en-US" sz="1200" b="1" dirty="0" smtClean="0">
                <a:solidFill>
                  <a:srgbClr val="FFFFFF"/>
                </a:solidFill>
                <a:latin typeface="Arial" charset="0"/>
                <a:cs typeface="Arial" charset="0"/>
              </a:rPr>
              <a:t>Volatility, Typically Due to CAT Activity</a:t>
            </a:r>
            <a:endParaRPr lang="pt-BR" sz="1200" b="1" dirty="0">
              <a:solidFill>
                <a:srgbClr val="FFFFFF"/>
              </a:solidFill>
              <a:latin typeface="Arial" charset="0"/>
              <a:cs typeface="Arial" charset="0"/>
            </a:endParaRPr>
          </a:p>
        </p:txBody>
      </p:sp>
      <p:sp>
        <p:nvSpPr>
          <p:cNvPr id="2026503" name="Oval 7"/>
          <p:cNvSpPr>
            <a:spLocks noChangeArrowheads="1"/>
          </p:cNvSpPr>
          <p:nvPr/>
        </p:nvSpPr>
        <p:spPr bwMode="auto">
          <a:xfrm>
            <a:off x="1238755" y="2353725"/>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04" name="AutoShape 8"/>
          <p:cNvSpPr>
            <a:spLocks noChangeArrowheads="1"/>
          </p:cNvSpPr>
          <p:nvPr/>
        </p:nvSpPr>
        <p:spPr bwMode="blackWhite">
          <a:xfrm>
            <a:off x="746535" y="2888996"/>
            <a:ext cx="565547" cy="219075"/>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Hugo</a:t>
            </a:r>
          </a:p>
        </p:txBody>
      </p:sp>
      <p:sp>
        <p:nvSpPr>
          <p:cNvPr id="2026506" name="Oval 10"/>
          <p:cNvSpPr>
            <a:spLocks noChangeArrowheads="1"/>
          </p:cNvSpPr>
          <p:nvPr/>
        </p:nvSpPr>
        <p:spPr bwMode="auto">
          <a:xfrm>
            <a:off x="1650519" y="2838080"/>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07" name="AutoShape 11"/>
          <p:cNvSpPr>
            <a:spLocks noChangeArrowheads="1"/>
          </p:cNvSpPr>
          <p:nvPr/>
        </p:nvSpPr>
        <p:spPr bwMode="blackWhite">
          <a:xfrm>
            <a:off x="790904" y="3392159"/>
            <a:ext cx="814388" cy="219075"/>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Andrew</a:t>
            </a:r>
          </a:p>
        </p:txBody>
      </p:sp>
      <p:sp>
        <p:nvSpPr>
          <p:cNvPr id="2026509" name="Oval 13"/>
          <p:cNvSpPr>
            <a:spLocks noChangeArrowheads="1"/>
          </p:cNvSpPr>
          <p:nvPr/>
        </p:nvSpPr>
        <p:spPr bwMode="auto">
          <a:xfrm>
            <a:off x="2088538" y="2732333"/>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10" name="AutoShape 14"/>
          <p:cNvSpPr>
            <a:spLocks noChangeArrowheads="1"/>
          </p:cNvSpPr>
          <p:nvPr/>
        </p:nvSpPr>
        <p:spPr bwMode="blackWhite">
          <a:xfrm>
            <a:off x="1599581" y="3586022"/>
            <a:ext cx="871538" cy="219075"/>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Northridge</a:t>
            </a:r>
          </a:p>
        </p:txBody>
      </p:sp>
      <p:sp>
        <p:nvSpPr>
          <p:cNvPr id="2026512" name="Oval 16"/>
          <p:cNvSpPr>
            <a:spLocks noChangeArrowheads="1"/>
          </p:cNvSpPr>
          <p:nvPr/>
        </p:nvSpPr>
        <p:spPr bwMode="auto">
          <a:xfrm>
            <a:off x="2727829" y="2067086"/>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13" name="AutoShape 17"/>
          <p:cNvSpPr>
            <a:spLocks noChangeArrowheads="1"/>
          </p:cNvSpPr>
          <p:nvPr/>
        </p:nvSpPr>
        <p:spPr bwMode="blackWhite">
          <a:xfrm>
            <a:off x="2433774" y="2979721"/>
            <a:ext cx="949068" cy="5334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Lowest CAT Losses in </a:t>
            </a:r>
            <a:r>
              <a:rPr lang="en-US" sz="1050" b="1" dirty="0">
                <a:solidFill>
                  <a:srgbClr val="FF00FF"/>
                </a:solidFill>
                <a:latin typeface="Arial" charset="0"/>
                <a:cs typeface="Arial" charset="0"/>
              </a:rPr>
              <a:t/>
            </a:r>
            <a:br>
              <a:rPr lang="en-US" sz="1050" b="1" dirty="0">
                <a:solidFill>
                  <a:srgbClr val="FF00FF"/>
                </a:solidFill>
                <a:latin typeface="Arial" charset="0"/>
                <a:cs typeface="Arial" charset="0"/>
              </a:rPr>
            </a:br>
            <a:r>
              <a:rPr lang="en-US" sz="1050" b="1" dirty="0">
                <a:solidFill>
                  <a:srgbClr val="FFFFFF"/>
                </a:solidFill>
                <a:latin typeface="Arial" charset="0"/>
                <a:cs typeface="Arial" charset="0"/>
              </a:rPr>
              <a:t>15 Years</a:t>
            </a:r>
          </a:p>
        </p:txBody>
      </p:sp>
      <p:sp>
        <p:nvSpPr>
          <p:cNvPr id="2026515" name="Oval 19"/>
          <p:cNvSpPr>
            <a:spLocks noChangeArrowheads="1"/>
          </p:cNvSpPr>
          <p:nvPr/>
        </p:nvSpPr>
        <p:spPr bwMode="auto">
          <a:xfrm>
            <a:off x="3553169" y="3489652"/>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16" name="AutoShape 20"/>
          <p:cNvSpPr>
            <a:spLocks noChangeArrowheads="1"/>
          </p:cNvSpPr>
          <p:nvPr/>
        </p:nvSpPr>
        <p:spPr bwMode="blackWhite">
          <a:xfrm>
            <a:off x="3299730" y="2559249"/>
            <a:ext cx="719138" cy="219075"/>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Sept. 11</a:t>
            </a:r>
          </a:p>
        </p:txBody>
      </p:sp>
      <p:sp>
        <p:nvSpPr>
          <p:cNvPr id="2026518" name="Oval 22"/>
          <p:cNvSpPr>
            <a:spLocks noChangeArrowheads="1"/>
          </p:cNvSpPr>
          <p:nvPr/>
        </p:nvSpPr>
        <p:spPr bwMode="auto">
          <a:xfrm>
            <a:off x="4418223" y="2278296"/>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19" name="AutoShape 23"/>
          <p:cNvSpPr>
            <a:spLocks noChangeArrowheads="1"/>
          </p:cNvSpPr>
          <p:nvPr/>
        </p:nvSpPr>
        <p:spPr bwMode="blackWhite">
          <a:xfrm>
            <a:off x="4219975" y="1352930"/>
            <a:ext cx="881063" cy="381000"/>
          </a:xfrm>
          <a:prstGeom prst="wedgeRectCallout">
            <a:avLst>
              <a:gd name="adj1" fmla="val -17356"/>
              <a:gd name="adj2" fmla="val 190615"/>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Katrina, Rita, Wilma</a:t>
            </a:r>
          </a:p>
        </p:txBody>
      </p:sp>
      <p:sp>
        <p:nvSpPr>
          <p:cNvPr id="2026521" name="Oval 25"/>
          <p:cNvSpPr>
            <a:spLocks noChangeArrowheads="1"/>
          </p:cNvSpPr>
          <p:nvPr/>
        </p:nvSpPr>
        <p:spPr bwMode="auto">
          <a:xfrm>
            <a:off x="4185043" y="2294565"/>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22" name="AutoShape 26"/>
          <p:cNvSpPr>
            <a:spLocks noChangeArrowheads="1"/>
          </p:cNvSpPr>
          <p:nvPr/>
        </p:nvSpPr>
        <p:spPr bwMode="blackWhite">
          <a:xfrm>
            <a:off x="4027773" y="3084509"/>
            <a:ext cx="985838" cy="219075"/>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4 Hurricanes</a:t>
            </a:r>
          </a:p>
        </p:txBody>
      </p:sp>
      <p:sp>
        <p:nvSpPr>
          <p:cNvPr id="2026524" name="Oval 28"/>
          <p:cNvSpPr>
            <a:spLocks noChangeArrowheads="1"/>
          </p:cNvSpPr>
          <p:nvPr/>
        </p:nvSpPr>
        <p:spPr bwMode="auto">
          <a:xfrm>
            <a:off x="5054041" y="2848981"/>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026525" name="AutoShape 29"/>
          <p:cNvSpPr>
            <a:spLocks noChangeArrowheads="1"/>
          </p:cNvSpPr>
          <p:nvPr/>
        </p:nvSpPr>
        <p:spPr bwMode="blackWhite">
          <a:xfrm>
            <a:off x="4597545" y="3586022"/>
            <a:ext cx="864394" cy="409575"/>
          </a:xfrm>
          <a:prstGeom prst="wedgeRectCallout">
            <a:avLst>
              <a:gd name="adj1" fmla="val 19603"/>
              <a:gd name="adj2" fmla="val -123304"/>
            </a:avLst>
          </a:prstGeom>
          <a:gradFill rotWithShape="1">
            <a:gsLst>
              <a:gs pos="0">
                <a:schemeClr val="tx2"/>
              </a:gs>
              <a:gs pos="100000">
                <a:srgbClr val="9E8000"/>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100" b="1" dirty="0">
                <a:solidFill>
                  <a:srgbClr val="000000"/>
                </a:solidFill>
                <a:latin typeface="Arial" charset="0"/>
                <a:cs typeface="Arial" charset="0"/>
              </a:rPr>
              <a:t>Financial Crisis*</a:t>
            </a:r>
          </a:p>
        </p:txBody>
      </p:sp>
      <p:sp>
        <p:nvSpPr>
          <p:cNvPr id="52249" name="Rectangle 31"/>
          <p:cNvSpPr>
            <a:spLocks noChangeArrowheads="1"/>
          </p:cNvSpPr>
          <p:nvPr/>
        </p:nvSpPr>
        <p:spPr bwMode="black">
          <a:xfrm>
            <a:off x="177289" y="904378"/>
            <a:ext cx="6166247" cy="165497"/>
          </a:xfrm>
          <a:prstGeom prst="rect">
            <a:avLst/>
          </a:prstGeom>
          <a:noFill/>
          <a:ln w="9525" algn="ctr">
            <a:noFill/>
            <a:miter lim="800000"/>
            <a:headEnd/>
            <a:tailEnd/>
          </a:ln>
        </p:spPr>
        <p:txBody>
          <a:bodyPr lIns="0" tIns="0" rIns="0" bIns="0">
            <a:spAutoFit/>
          </a:bodyPr>
          <a:lstStyle/>
          <a:p>
            <a:pPr defTabSz="85725" eaLnBrk="0" fontAlgn="base" hangingPunct="0">
              <a:lnSpc>
                <a:spcPct val="90000"/>
              </a:lnSpc>
              <a:spcBef>
                <a:spcPct val="20000"/>
              </a:spcBef>
              <a:spcAft>
                <a:spcPct val="0"/>
              </a:spcAft>
            </a:pPr>
            <a:r>
              <a:rPr lang="en-US" sz="1200" b="1" dirty="0">
                <a:solidFill>
                  <a:srgbClr val="225A7A"/>
                </a:solidFill>
                <a:latin typeface="Arial" charset="0"/>
                <a:cs typeface="Arial" charset="0"/>
              </a:rPr>
              <a:t>(Percent)</a:t>
            </a:r>
          </a:p>
        </p:txBody>
      </p:sp>
      <p:sp>
        <p:nvSpPr>
          <p:cNvPr id="26" name="AutoShape 26"/>
          <p:cNvSpPr>
            <a:spLocks noChangeArrowheads="1"/>
          </p:cNvSpPr>
          <p:nvPr/>
        </p:nvSpPr>
        <p:spPr bwMode="blackWhite">
          <a:xfrm>
            <a:off x="5617105" y="3489652"/>
            <a:ext cx="823949" cy="508819"/>
          </a:xfrm>
          <a:prstGeom prst="wedgeRectCallout">
            <a:avLst>
              <a:gd name="adj1" fmla="val -17584"/>
              <a:gd name="adj2" fmla="val -96312"/>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Record Tornado Losses</a:t>
            </a:r>
          </a:p>
        </p:txBody>
      </p:sp>
      <p:sp>
        <p:nvSpPr>
          <p:cNvPr id="27" name="Oval 28"/>
          <p:cNvSpPr>
            <a:spLocks noChangeArrowheads="1"/>
          </p:cNvSpPr>
          <p:nvPr/>
        </p:nvSpPr>
        <p:spPr bwMode="auto">
          <a:xfrm>
            <a:off x="5662096" y="2828618"/>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8" name="Oval 28"/>
          <p:cNvSpPr>
            <a:spLocks noChangeArrowheads="1"/>
          </p:cNvSpPr>
          <p:nvPr/>
        </p:nvSpPr>
        <p:spPr bwMode="auto">
          <a:xfrm>
            <a:off x="5904682" y="2678346"/>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29" name="AutoShape 26"/>
          <p:cNvSpPr>
            <a:spLocks noChangeArrowheads="1"/>
          </p:cNvSpPr>
          <p:nvPr/>
        </p:nvSpPr>
        <p:spPr bwMode="blackWhite">
          <a:xfrm>
            <a:off x="6209572" y="3084509"/>
            <a:ext cx="575186" cy="247035"/>
          </a:xfrm>
          <a:prstGeom prst="wedgeRectCallout">
            <a:avLst>
              <a:gd name="adj1" fmla="val -56521"/>
              <a:gd name="adj2" fmla="val -93293"/>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Sandy</a:t>
            </a:r>
          </a:p>
        </p:txBody>
      </p:sp>
      <p:sp>
        <p:nvSpPr>
          <p:cNvPr id="30" name="Oval 28"/>
          <p:cNvSpPr>
            <a:spLocks noChangeArrowheads="1"/>
          </p:cNvSpPr>
          <p:nvPr/>
        </p:nvSpPr>
        <p:spPr bwMode="auto">
          <a:xfrm>
            <a:off x="6108617" y="2225254"/>
            <a:ext cx="230981" cy="400050"/>
          </a:xfrm>
          <a:prstGeom prst="ellipse">
            <a:avLst/>
          </a:prstGeom>
          <a:noFill/>
          <a:ln w="38100">
            <a:solidFill>
              <a:srgbClr val="FF6801"/>
            </a:solidFill>
            <a:round/>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31" name="AutoShape 26"/>
          <p:cNvSpPr>
            <a:spLocks noChangeArrowheads="1"/>
          </p:cNvSpPr>
          <p:nvPr/>
        </p:nvSpPr>
        <p:spPr bwMode="blackWhite">
          <a:xfrm>
            <a:off x="6436750" y="2033419"/>
            <a:ext cx="575186" cy="301882"/>
          </a:xfrm>
          <a:prstGeom prst="wedgeRectCallout">
            <a:avLst>
              <a:gd name="adj1" fmla="val -65432"/>
              <a:gd name="adj2" fmla="val 4681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Low CATs</a:t>
            </a:r>
          </a:p>
        </p:txBody>
      </p:sp>
      <p:sp>
        <p:nvSpPr>
          <p:cNvPr id="32" name="AutoShape 29"/>
          <p:cNvSpPr>
            <a:spLocks noChangeArrowheads="1"/>
          </p:cNvSpPr>
          <p:nvPr/>
        </p:nvSpPr>
        <p:spPr bwMode="blackWhite">
          <a:xfrm>
            <a:off x="7213192" y="2294566"/>
            <a:ext cx="1302338" cy="837818"/>
          </a:xfrm>
          <a:prstGeom prst="wedgeRectCallout">
            <a:avLst>
              <a:gd name="adj1" fmla="val -101513"/>
              <a:gd name="adj2" fmla="val -4053"/>
            </a:avLst>
          </a:prstGeom>
          <a:gradFill rotWithShape="1">
            <a:gsLst>
              <a:gs pos="0">
                <a:schemeClr val="tx2"/>
              </a:gs>
              <a:gs pos="100000">
                <a:srgbClr val="9E8000"/>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100" b="1" dirty="0" smtClean="0">
                <a:solidFill>
                  <a:srgbClr val="000000"/>
                </a:solidFill>
                <a:latin typeface="Arial" charset="0"/>
                <a:cs typeface="Arial" charset="0"/>
              </a:rPr>
              <a:t>Somewhat higher CAT activity in 2014 had a modest negative impact on ROE</a:t>
            </a:r>
            <a:endParaRPr lang="en-US" sz="1100" b="1"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2074619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30188" y="63500"/>
            <a:ext cx="5662613" cy="645319"/>
          </a:xfrm>
        </p:spPr>
        <p:txBody>
          <a:bodyPr/>
          <a:lstStyle/>
          <a:p>
            <a:r>
              <a:rPr lang="en-US" dirty="0" smtClean="0"/>
              <a:t>A 100 Combined Ratio Isn’t What It</a:t>
            </a:r>
            <a:r>
              <a:rPr lang="en-US" dirty="0" smtClean="0">
                <a:solidFill>
                  <a:srgbClr val="FF00FF"/>
                </a:solidFill>
              </a:rPr>
              <a:t/>
            </a:r>
            <a:br>
              <a:rPr lang="en-US" dirty="0" smtClean="0">
                <a:solidFill>
                  <a:srgbClr val="FF00FF"/>
                </a:solidFill>
              </a:rPr>
            </a:br>
            <a:r>
              <a:rPr lang="en-US" dirty="0" smtClean="0"/>
              <a:t>Once Was: Investment Impact on ROEs</a:t>
            </a:r>
          </a:p>
        </p:txBody>
      </p:sp>
      <p:sp>
        <p:nvSpPr>
          <p:cNvPr id="2052" name="Rectangle 3"/>
          <p:cNvSpPr>
            <a:spLocks noChangeArrowheads="1"/>
          </p:cNvSpPr>
          <p:nvPr/>
        </p:nvSpPr>
        <p:spPr bwMode="black">
          <a:xfrm>
            <a:off x="108871" y="944303"/>
            <a:ext cx="6166247" cy="165497"/>
          </a:xfrm>
          <a:prstGeom prst="rect">
            <a:avLst/>
          </a:prstGeom>
          <a:noFill/>
          <a:ln w="9525" algn="ctr">
            <a:noFill/>
            <a:miter lim="800000"/>
            <a:headEnd/>
            <a:tailEnd/>
          </a:ln>
        </p:spPr>
        <p:txBody>
          <a:bodyPr lIns="0" tIns="0" rIns="0" bIns="0">
            <a:spAutoFit/>
          </a:bodyPr>
          <a:lstStyle/>
          <a:p>
            <a:pPr defTabSz="85725" eaLnBrk="0" fontAlgn="base" hangingPunct="0">
              <a:lnSpc>
                <a:spcPct val="90000"/>
              </a:lnSpc>
              <a:spcBef>
                <a:spcPct val="20000"/>
              </a:spcBef>
              <a:spcAft>
                <a:spcPct val="0"/>
              </a:spcAft>
            </a:pPr>
            <a:r>
              <a:rPr lang="en-US" sz="12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201882" y="4707227"/>
            <a:ext cx="6477000" cy="436273"/>
          </a:xfrm>
          <a:prstGeom prst="rect">
            <a:avLst/>
          </a:prstGeom>
          <a:noFill/>
          <a:ln w="9525">
            <a:noFill/>
            <a:miter lim="800000"/>
            <a:headEnd/>
            <a:tailEnd/>
          </a:ln>
        </p:spPr>
        <p:txBody>
          <a:bodyPr lIns="274320" tIns="0" rIns="0" bIns="102870" anchor="b">
            <a:spAutoFit/>
          </a:bodyPr>
          <a:lstStyle/>
          <a:p>
            <a:pPr marL="100013" indent="-100013" defTabSz="914400" eaLnBrk="0" fontAlgn="base" hangingPunct="0">
              <a:lnSpc>
                <a:spcPct val="90000"/>
              </a:lnSpc>
              <a:spcBef>
                <a:spcPct val="0"/>
              </a:spcBef>
              <a:spcAft>
                <a:spcPct val="0"/>
              </a:spcAft>
              <a:buClr>
                <a:srgbClr val="FF6801"/>
              </a:buClr>
              <a:tabLst>
                <a:tab pos="84535" algn="r"/>
              </a:tabLst>
            </a:pPr>
            <a:r>
              <a:rPr lang="en-US" sz="800" dirty="0">
                <a:solidFill>
                  <a:srgbClr val="000000"/>
                </a:solidFill>
                <a:latin typeface="Arial" charset="0"/>
                <a:cs typeface="Arial" charset="0"/>
              </a:rPr>
              <a:t>*</a:t>
            </a:r>
            <a:r>
              <a:rPr lang="en-US" sz="800" dirty="0">
                <a:solidFill>
                  <a:srgbClr val="FF00FF"/>
                </a:solidFill>
                <a:latin typeface="Arial" charset="0"/>
                <a:cs typeface="Arial" charset="0"/>
              </a:rPr>
              <a:t>	</a:t>
            </a:r>
            <a:r>
              <a:rPr lang="en-US" sz="800" dirty="0">
                <a:solidFill>
                  <a:srgbClr val="000000"/>
                </a:solidFill>
                <a:latin typeface="Arial" charset="0"/>
                <a:cs typeface="Arial" charset="0"/>
              </a:rPr>
              <a:t> 2008 -2014 figures are return on average surplus and exclude mortgage and financial guaranty insurers. 2014:Q1 combined ratio including M&amp;FG insurers is 97.3; 2013 =  96.1; 2012 =103.2, 2011 = 108.1, ROAS = 3.5%. </a:t>
            </a:r>
          </a:p>
          <a:p>
            <a:pPr marL="100013" indent="-100013" defTabSz="914400" eaLnBrk="0" fontAlgn="base" hangingPunct="0">
              <a:lnSpc>
                <a:spcPct val="90000"/>
              </a:lnSpc>
              <a:spcBef>
                <a:spcPct val="0"/>
              </a:spcBef>
              <a:spcAft>
                <a:spcPct val="0"/>
              </a:spcAft>
              <a:buClr>
                <a:srgbClr val="FF6801"/>
              </a:buClr>
              <a:tabLst>
                <a:tab pos="84535" algn="r"/>
              </a:tabLst>
            </a:pPr>
            <a:r>
              <a:rPr lang="en-US" sz="800" dirty="0">
                <a:solidFill>
                  <a:srgbClr val="FF00FF"/>
                </a:solidFill>
                <a:latin typeface="Arial" charset="0"/>
                <a:cs typeface="Arial" charset="0"/>
              </a:rPr>
              <a:t>	</a:t>
            </a:r>
            <a:r>
              <a:rPr lang="en-US" sz="800" dirty="0">
                <a:solidFill>
                  <a:srgbClr val="000000"/>
                </a:solidFill>
                <a:latin typeface="Arial" charset="0"/>
                <a:cs typeface="Arial" charset="0"/>
              </a:rPr>
              <a:t>Source: Insurance Information Institute from A.M. Best and ISO </a:t>
            </a:r>
            <a:r>
              <a:rPr lang="en-US" sz="800" dirty="0" err="1">
                <a:solidFill>
                  <a:srgbClr val="000000"/>
                </a:solidFill>
                <a:latin typeface="Arial" charset="0"/>
                <a:cs typeface="Arial" charset="0"/>
              </a:rPr>
              <a:t>Verisk</a:t>
            </a:r>
            <a:r>
              <a:rPr lang="en-US" sz="800" dirty="0">
                <a:solidFill>
                  <a:srgbClr val="000000"/>
                </a:solidFill>
                <a:latin typeface="Arial" charset="0"/>
                <a:cs typeface="Arial" charset="0"/>
              </a:rPr>
              <a:t> Analytics data.</a:t>
            </a:r>
          </a:p>
        </p:txBody>
      </p:sp>
      <p:graphicFrame>
        <p:nvGraphicFramePr>
          <p:cNvPr id="2050" name="Object 2"/>
          <p:cNvGraphicFramePr>
            <a:graphicFrameLocks/>
          </p:cNvGraphicFramePr>
          <p:nvPr>
            <p:extLst>
              <p:ext uri="{D42A27DB-BD31-4B8C-83A1-F6EECF244321}">
                <p14:modId xmlns:p14="http://schemas.microsoft.com/office/powerpoint/2010/main" val="42832193"/>
              </p:ext>
            </p:extLst>
          </p:nvPr>
        </p:nvGraphicFramePr>
        <p:xfrm>
          <a:off x="150791" y="1162050"/>
          <a:ext cx="6448425" cy="2952750"/>
        </p:xfrm>
        <a:graphic>
          <a:graphicData uri="http://schemas.openxmlformats.org/presentationml/2006/ole">
            <mc:AlternateContent xmlns:mc="http://schemas.openxmlformats.org/markup-compatibility/2006">
              <mc:Choice xmlns:v="urn:schemas-microsoft-com:vml" Requires="v">
                <p:oleObj spid="_x0000_s41987" name="Chart" r:id="rId5" imgW="5733942" imgH="2622490" progId="MSGraph.Chart.8">
                  <p:embed followColorScheme="full"/>
                </p:oleObj>
              </mc:Choice>
              <mc:Fallback>
                <p:oleObj name="Chart" r:id="rId5" imgW="5733942" imgH="2622490" progId="MSGraph.Chart.8">
                  <p:embed followColorScheme="full"/>
                  <p:pic>
                    <p:nvPicPr>
                      <p:cNvPr id="0" name="Object 7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791" y="1162050"/>
                        <a:ext cx="64484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1123550" y="4080734"/>
            <a:ext cx="6234113" cy="5119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400" b="1" dirty="0">
                <a:solidFill>
                  <a:srgbClr val="FFFFFF"/>
                </a:solidFill>
                <a:latin typeface="Arial" charset="0"/>
                <a:cs typeface="Arial" charset="0"/>
              </a:rPr>
              <a:t>Combined Ratios Must Be Lower in Today’s Depressed</a:t>
            </a:r>
            <a:r>
              <a:rPr lang="en-US" sz="1400" b="1" dirty="0">
                <a:solidFill>
                  <a:srgbClr val="FF00FF"/>
                </a:solidFill>
                <a:latin typeface="Arial" charset="0"/>
                <a:cs typeface="Arial" charset="0"/>
              </a:rPr>
              <a:t/>
            </a:r>
            <a:br>
              <a:rPr lang="en-US" sz="1400" b="1" dirty="0">
                <a:solidFill>
                  <a:srgbClr val="FF00FF"/>
                </a:solidFill>
                <a:latin typeface="Arial" charset="0"/>
                <a:cs typeface="Arial" charset="0"/>
              </a:rPr>
            </a:br>
            <a:r>
              <a:rPr lang="en-US" sz="1400" b="1" dirty="0">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6850583" y="1162051"/>
            <a:ext cx="2121839" cy="1632950"/>
          </a:xfrm>
          <a:prstGeom prst="rect">
            <a:avLst/>
          </a:prstGeom>
          <a:solidFill>
            <a:schemeClr val="tx2"/>
          </a:soli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400" b="1" dirty="0">
                <a:solidFill>
                  <a:srgbClr val="000000"/>
                </a:solidFill>
                <a:latin typeface="Arial" charset="0"/>
                <a:cs typeface="Arial" charset="0"/>
              </a:rPr>
              <a:t>A combined ratio of about 100 </a:t>
            </a:r>
            <a:r>
              <a:rPr lang="en-US" sz="1400" b="1" dirty="0" smtClean="0">
                <a:solidFill>
                  <a:srgbClr val="000000"/>
                </a:solidFill>
                <a:latin typeface="Arial" charset="0"/>
                <a:cs typeface="Arial" charset="0"/>
              </a:rPr>
              <a:t>generates an ROE of ~7.0% in 2012/13, ~7.5</a:t>
            </a:r>
            <a:r>
              <a:rPr lang="en-US" sz="1400" b="1" dirty="0">
                <a:solidFill>
                  <a:srgbClr val="000000"/>
                </a:solidFill>
                <a:latin typeface="Arial" charset="0"/>
                <a:cs typeface="Arial" charset="0"/>
              </a:rPr>
              <a:t>% ROE in 2009/10,</a:t>
            </a:r>
            <a:r>
              <a:rPr lang="en-US" sz="1400" b="1" dirty="0">
                <a:solidFill>
                  <a:srgbClr val="FF00FF"/>
                </a:solidFill>
                <a:latin typeface="Arial" charset="0"/>
                <a:cs typeface="Arial" charset="0"/>
              </a:rPr>
              <a:t/>
            </a:r>
            <a:br>
              <a:rPr lang="en-US" sz="1400" b="1" dirty="0">
                <a:solidFill>
                  <a:srgbClr val="FF00FF"/>
                </a:solidFill>
                <a:latin typeface="Arial" charset="0"/>
                <a:cs typeface="Arial" charset="0"/>
              </a:rPr>
            </a:br>
            <a:r>
              <a:rPr lang="en-US" sz="1400"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6868268" y="2984020"/>
            <a:ext cx="1767486" cy="587483"/>
          </a:xfrm>
          <a:prstGeom prst="wedgeRectCallout">
            <a:avLst>
              <a:gd name="adj1" fmla="val -99428"/>
              <a:gd name="adj2" fmla="val -53323"/>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200" b="1" dirty="0">
                <a:solidFill>
                  <a:srgbClr val="FFFFFF"/>
                </a:solidFill>
                <a:latin typeface="Arial" pitchFamily="34" charset="0"/>
                <a:cs typeface="Arial" pitchFamily="34" charset="0"/>
              </a:rPr>
              <a:t>Lower </a:t>
            </a:r>
            <a:r>
              <a:rPr lang="en-US" sz="1200" b="1" dirty="0" smtClean="0">
                <a:solidFill>
                  <a:srgbClr val="FFFFFF"/>
                </a:solidFill>
                <a:latin typeface="Arial" pitchFamily="34" charset="0"/>
                <a:cs typeface="Arial" pitchFamily="34" charset="0"/>
              </a:rPr>
              <a:t>CATs (relative to 2011/12) </a:t>
            </a:r>
            <a:r>
              <a:rPr lang="en-US" sz="1200" b="1" dirty="0">
                <a:solidFill>
                  <a:srgbClr val="FFFFFF"/>
                </a:solidFill>
                <a:latin typeface="Arial" pitchFamily="34" charset="0"/>
                <a:cs typeface="Arial" pitchFamily="34" charset="0"/>
              </a:rPr>
              <a:t>helped ROEs in 2013/14</a:t>
            </a:r>
          </a:p>
        </p:txBody>
      </p:sp>
      <p:sp>
        <p:nvSpPr>
          <p:cNvPr id="11" name="Rectangle 110"/>
          <p:cNvSpPr>
            <a:spLocks noGrp="1" noChangeArrowheads="1"/>
          </p:cNvSpPr>
          <p:nvPr>
            <p:ph type="sldNum" sz="quarter" idx="12"/>
          </p:nvPr>
        </p:nvSpPr>
        <p:spPr>
          <a:xfrm>
            <a:off x="8601076" y="4992292"/>
            <a:ext cx="447675" cy="91564"/>
          </a:xfrm>
        </p:spPr>
        <p:txBody>
          <a:bodyPr/>
          <a:lstStyle/>
          <a:p>
            <a:pPr>
              <a:defRPr/>
            </a:pPr>
            <a:fld id="{F7A0CDA3-BBCA-43E0-9320-4D65E8B5D3F4}" type="slidenum">
              <a:rPr lang="en-US" smtClean="0">
                <a:solidFill>
                  <a:srgbClr val="000000"/>
                </a:solidFill>
              </a:rPr>
              <a:pPr>
                <a:defRPr/>
              </a:pPr>
              <a:t>34</a:t>
            </a:fld>
            <a:endParaRPr lang="en-US" smtClean="0">
              <a:solidFill>
                <a:srgbClr val="000000"/>
              </a:solidFill>
            </a:endParaRPr>
          </a:p>
        </p:txBody>
      </p:sp>
    </p:spTree>
    <p:custDataLst>
      <p:tags r:id="rId2"/>
    </p:custDataLst>
    <p:extLst>
      <p:ext uri="{BB962C8B-B14F-4D97-AF65-F5344CB8AC3E}">
        <p14:creationId xmlns:p14="http://schemas.microsoft.com/office/powerpoint/2010/main" val="115943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1578769" y="1437355"/>
            <a:ext cx="5986463" cy="900266"/>
          </a:xfrm>
          <a:gradFill rotWithShape="1">
            <a:gsLst>
              <a:gs pos="0">
                <a:srgbClr val="FF6801"/>
              </a:gs>
              <a:gs pos="100000">
                <a:srgbClr val="DC5A01"/>
              </a:gs>
            </a:gsLst>
            <a:lin ang="5400000" scaled="1"/>
          </a:gradFill>
          <a:ln w="12700" cap="flat" algn="ctr">
            <a:solidFill>
              <a:srgbClr val="FF6801"/>
            </a:solidFill>
          </a:ln>
        </p:spPr>
        <p:txBody>
          <a:bodyPr/>
          <a:lstStyle/>
          <a:p>
            <a:pPr algn="ctr" defTabSz="685800" eaLnBrk="1" hangingPunct="1">
              <a:lnSpc>
                <a:spcPct val="95000"/>
              </a:lnSpc>
              <a:spcBef>
                <a:spcPct val="25000"/>
              </a:spcBef>
            </a:pPr>
            <a:r>
              <a:rPr lang="en-US" sz="2900" dirty="0">
                <a:solidFill>
                  <a:schemeClr val="bg1"/>
                </a:solidFill>
              </a:rPr>
              <a:t>SURPLUS/CAPITAL/CAPACITY</a:t>
            </a:r>
          </a:p>
        </p:txBody>
      </p:sp>
      <p:pic>
        <p:nvPicPr>
          <p:cNvPr id="132101" name="Picture 5"/>
          <p:cNvPicPr>
            <a:picLocks noChangeAspect="1" noChangeArrowheads="1"/>
          </p:cNvPicPr>
          <p:nvPr>
            <p:custDataLst>
              <p:tags r:id="rId2"/>
            </p:custDataLst>
          </p:nvPr>
        </p:nvPicPr>
        <p:blipFill>
          <a:blip r:embed="rId5" cstate="screen"/>
          <a:srcRect/>
          <a:stretch>
            <a:fillRect/>
          </a:stretch>
        </p:blipFill>
        <p:spPr bwMode="auto">
          <a:xfrm>
            <a:off x="3431382" y="628650"/>
            <a:ext cx="2274094" cy="628650"/>
          </a:xfrm>
          <a:prstGeom prst="rect">
            <a:avLst/>
          </a:prstGeom>
          <a:noFill/>
          <a:ln w="9525">
            <a:noFill/>
            <a:miter lim="800000"/>
            <a:headEnd/>
            <a:tailEnd/>
          </a:ln>
        </p:spPr>
      </p:pic>
      <p:sp>
        <p:nvSpPr>
          <p:cNvPr id="2158598" name="Rectangle 6"/>
          <p:cNvSpPr>
            <a:spLocks noChangeArrowheads="1"/>
          </p:cNvSpPr>
          <p:nvPr/>
        </p:nvSpPr>
        <p:spPr bwMode="auto">
          <a:xfrm>
            <a:off x="1297858" y="2475970"/>
            <a:ext cx="6496665" cy="2042867"/>
          </a:xfrm>
          <a:prstGeom prst="rect">
            <a:avLst/>
          </a:prstGeom>
          <a:noFill/>
          <a:ln w="9525" algn="ctr">
            <a:noFill/>
            <a:miter lim="800000"/>
            <a:headEnd/>
            <a:tailEnd/>
          </a:ln>
        </p:spPr>
        <p:txBody>
          <a:bodyPr wrap="square" lIns="34290" tIns="34290" rIns="34290" bIns="34290">
            <a:spAutoFit/>
          </a:bodyPr>
          <a:lstStyle/>
          <a:p>
            <a:pPr marL="219075" indent="-219075" algn="ctr" defTabSz="914400" eaLnBrk="0" fontAlgn="base" hangingPunct="0">
              <a:lnSpc>
                <a:spcPct val="90000"/>
              </a:lnSpc>
              <a:spcBef>
                <a:spcPct val="25000"/>
              </a:spcBef>
              <a:spcAft>
                <a:spcPct val="0"/>
              </a:spcAft>
              <a:buClr>
                <a:srgbClr val="FF6801"/>
              </a:buClr>
            </a:pPr>
            <a:r>
              <a:rPr lang="en-US" sz="2700" b="1" dirty="0">
                <a:solidFill>
                  <a:srgbClr val="225A7A"/>
                </a:solidFill>
                <a:latin typeface="Arial" charset="0"/>
                <a:cs typeface="Arial" charset="0"/>
              </a:rPr>
              <a:t>Industry Claims Paying Capital Stands at Record High in 2014 </a:t>
            </a:r>
          </a:p>
          <a:p>
            <a:pPr marL="219075" indent="-219075" algn="ctr" defTabSz="914400" eaLnBrk="0" fontAlgn="base" hangingPunct="0">
              <a:lnSpc>
                <a:spcPct val="90000"/>
              </a:lnSpc>
              <a:spcBef>
                <a:spcPct val="25000"/>
              </a:spcBef>
              <a:spcAft>
                <a:spcPct val="0"/>
              </a:spcAft>
              <a:buClr>
                <a:srgbClr val="FF6801"/>
              </a:buClr>
            </a:pPr>
            <a:r>
              <a:rPr lang="en-US" sz="2700" b="1" i="1" dirty="0">
                <a:solidFill>
                  <a:srgbClr val="C00000"/>
                </a:solidFill>
                <a:latin typeface="Arial" charset="0"/>
                <a:cs typeface="Arial" charset="0"/>
              </a:rPr>
              <a:t>(Re)Insurance Industry is Well Positioned to Manage Large Scale Catastrophe Losses</a:t>
            </a: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Rectangle 3"/>
          <p:cNvSpPr>
            <a:spLocks noChangeArrowheads="1"/>
          </p:cNvSpPr>
          <p:nvPr/>
        </p:nvSpPr>
        <p:spPr bwMode="auto">
          <a:xfrm>
            <a:off x="0" y="4917282"/>
            <a:ext cx="9144000" cy="226219"/>
          </a:xfrm>
          <a:prstGeom prst="rect">
            <a:avLst/>
          </a:prstGeom>
          <a:solidFill>
            <a:srgbClr val="225A7A"/>
          </a:solidFill>
          <a:ln w="9525">
            <a:no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6092" y="4996084"/>
            <a:ext cx="335756" cy="91564"/>
          </a:xfrm>
          <a:prstGeom prst="rect">
            <a:avLst/>
          </a:prstGeom>
          <a:noFill/>
          <a:ln w="9525">
            <a:noFill/>
            <a:miter lim="800000"/>
            <a:headEnd/>
            <a:tailEnd/>
          </a:ln>
        </p:spPr>
        <p:txBody>
          <a:bodyPr lIns="0" tIns="0" rIns="0" bIns="0">
            <a:spAutoFit/>
          </a:bodyPr>
          <a:lstStyle/>
          <a:p>
            <a:pPr algn="r" defTabSz="914400"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defTabSz="914400" eaLnBrk="0" fontAlgn="base" hangingPunct="0">
                <a:lnSpc>
                  <a:spcPct val="85000"/>
                </a:lnSpc>
                <a:spcBef>
                  <a:spcPct val="20000"/>
                </a:spcBef>
                <a:spcAft>
                  <a:spcPct val="0"/>
                </a:spcAft>
              </a:pPr>
              <a:t>35</a:t>
            </a:fld>
            <a:endParaRPr lang="en-US" sz="700"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16818696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5"/>
          <p:cNvSpPr txBox="1">
            <a:spLocks noGrp="1" noChangeArrowheads="1"/>
          </p:cNvSpPr>
          <p:nvPr/>
        </p:nvSpPr>
        <p:spPr bwMode="auto">
          <a:xfrm>
            <a:off x="1207294" y="5220891"/>
            <a:ext cx="1014413" cy="9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20000"/>
              </a:spcBef>
              <a:spcAft>
                <a:spcPct val="0"/>
              </a:spcAft>
            </a:pPr>
            <a:r>
              <a:rPr lang="en-US" sz="700" dirty="0">
                <a:solidFill>
                  <a:srgbClr val="FFFFFF"/>
                </a:solidFill>
              </a:rPr>
              <a:t>12/01/09 - 9pm</a:t>
            </a:r>
          </a:p>
        </p:txBody>
      </p:sp>
      <p:sp>
        <p:nvSpPr>
          <p:cNvPr id="20483" name="Rectangle 106"/>
          <p:cNvSpPr txBox="1">
            <a:spLocks noGrp="1" noChangeArrowheads="1"/>
          </p:cNvSpPr>
          <p:nvPr/>
        </p:nvSpPr>
        <p:spPr bwMode="auto">
          <a:xfrm>
            <a:off x="3164681" y="5220891"/>
            <a:ext cx="2814638" cy="9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85000"/>
              </a:lnSpc>
              <a:spcBef>
                <a:spcPct val="20000"/>
              </a:spcBef>
              <a:spcAft>
                <a:spcPct val="0"/>
              </a:spcAft>
            </a:pPr>
            <a:r>
              <a:rPr lang="en-US" sz="700" dirty="0" err="1">
                <a:solidFill>
                  <a:srgbClr val="FFFFFF"/>
                </a:solidFill>
              </a:rPr>
              <a:t>eSlide</a:t>
            </a:r>
            <a:r>
              <a:rPr lang="en-US" sz="700" dirty="0">
                <a:solidFill>
                  <a:srgbClr val="FFFFFF"/>
                </a:solidFill>
              </a:rPr>
              <a:t> – P6466 – The Financial Crisis and the Future of the P/C</a:t>
            </a:r>
          </a:p>
        </p:txBody>
      </p:sp>
      <p:sp>
        <p:nvSpPr>
          <p:cNvPr id="20485" name="Rectangle 2"/>
          <p:cNvSpPr>
            <a:spLocks noGrp="1" noChangeArrowheads="1"/>
          </p:cNvSpPr>
          <p:nvPr>
            <p:ph type="title" idx="4294967295"/>
          </p:nvPr>
        </p:nvSpPr>
        <p:spPr>
          <a:xfrm>
            <a:off x="230188" y="63500"/>
            <a:ext cx="3233738" cy="645319"/>
          </a:xfrm>
        </p:spPr>
        <p:txBody>
          <a:bodyPr/>
          <a:lstStyle/>
          <a:p>
            <a:r>
              <a:rPr lang="en-US" dirty="0" smtClean="0">
                <a:latin typeface="Arial" panose="020B0604020202020204" pitchFamily="34" charset="0"/>
              </a:rPr>
              <a:t>Policyholder Surplus, </a:t>
            </a:r>
            <a:r>
              <a:rPr lang="en-US" dirty="0" smtClean="0">
                <a:solidFill>
                  <a:srgbClr val="FF00FF"/>
                </a:solidFill>
                <a:latin typeface="Arial" panose="020B0604020202020204" pitchFamily="34" charset="0"/>
              </a:rPr>
              <a:t/>
            </a:r>
            <a:br>
              <a:rPr lang="en-US" dirty="0" smtClean="0">
                <a:solidFill>
                  <a:srgbClr val="FF00FF"/>
                </a:solidFill>
                <a:latin typeface="Arial" panose="020B0604020202020204" pitchFamily="34" charset="0"/>
              </a:rPr>
            </a:br>
            <a:r>
              <a:rPr lang="en-US" dirty="0" smtClean="0">
                <a:latin typeface="Arial" panose="020B0604020202020204" pitchFamily="34" charset="0"/>
              </a:rPr>
              <a:t>2006:Q4–2014:Q4E</a:t>
            </a:r>
          </a:p>
        </p:txBody>
      </p:sp>
      <p:sp>
        <p:nvSpPr>
          <p:cNvPr id="20486" name="Rectangle 4"/>
          <p:cNvSpPr>
            <a:spLocks noChangeArrowheads="1"/>
          </p:cNvSpPr>
          <p:nvPr/>
        </p:nvSpPr>
        <p:spPr bwMode="auto">
          <a:xfrm>
            <a:off x="-57152" y="4948285"/>
            <a:ext cx="15430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4320" tIns="0" rIns="0" bIns="10287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25000"/>
              </a:spcBef>
              <a:spcAft>
                <a:spcPct val="0"/>
              </a:spcAft>
              <a:buClr>
                <a:srgbClr val="FF6801"/>
              </a:buClr>
              <a:buFont typeface="Wingdings" panose="05000000000000000000" pitchFamily="2" charset="2"/>
              <a:buNone/>
            </a:pPr>
            <a:r>
              <a:rPr lang="en-US" sz="800" dirty="0">
                <a:solidFill>
                  <a:srgbClr val="000000"/>
                </a:solidFill>
              </a:rPr>
              <a:t>Sources: ISO, A.M .Best.</a:t>
            </a:r>
          </a:p>
        </p:txBody>
      </p:sp>
      <p:sp>
        <p:nvSpPr>
          <p:cNvPr id="20487" name="PPTShape_0"/>
          <p:cNvSpPr>
            <a:spLocks noChangeArrowheads="1"/>
          </p:cNvSpPr>
          <p:nvPr/>
        </p:nvSpPr>
        <p:spPr bwMode="black">
          <a:xfrm>
            <a:off x="106723" y="823776"/>
            <a:ext cx="6166247" cy="16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200" b="1" dirty="0">
                <a:solidFill>
                  <a:srgbClr val="225A7A"/>
                </a:solidFill>
              </a:rPr>
              <a:t>($ Billions)</a:t>
            </a:r>
          </a:p>
        </p:txBody>
      </p:sp>
      <p:graphicFrame>
        <p:nvGraphicFramePr>
          <p:cNvPr id="2" name="Object 3"/>
          <p:cNvGraphicFramePr>
            <a:graphicFrameLocks/>
          </p:cNvGraphicFramePr>
          <p:nvPr>
            <p:extLst>
              <p:ext uri="{D42A27DB-BD31-4B8C-83A1-F6EECF244321}">
                <p14:modId xmlns:p14="http://schemas.microsoft.com/office/powerpoint/2010/main" val="3395286106"/>
              </p:ext>
            </p:extLst>
          </p:nvPr>
        </p:nvGraphicFramePr>
        <p:xfrm>
          <a:off x="106724" y="1099938"/>
          <a:ext cx="6475810" cy="2445544"/>
        </p:xfrm>
        <a:graphic>
          <a:graphicData uri="http://schemas.openxmlformats.org/drawingml/2006/chart">
            <c:chart xmlns:c="http://schemas.openxmlformats.org/drawingml/2006/chart" xmlns:r="http://schemas.openxmlformats.org/officeDocument/2006/relationships" r:id="rId4"/>
          </a:graphicData>
        </a:graphic>
      </p:graphicFrame>
      <p:sp>
        <p:nvSpPr>
          <p:cNvPr id="7200776" name="AutoShape 8"/>
          <p:cNvSpPr>
            <a:spLocks noChangeArrowheads="1"/>
          </p:cNvSpPr>
          <p:nvPr/>
        </p:nvSpPr>
        <p:spPr bwMode="blackWhite">
          <a:xfrm>
            <a:off x="1250801" y="823776"/>
            <a:ext cx="1271588" cy="426244"/>
          </a:xfrm>
          <a:prstGeom prst="wedgeRectCallout">
            <a:avLst>
              <a:gd name="adj1" fmla="val -47889"/>
              <a:gd name="adj2" fmla="val 196694"/>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80" tIns="68580" rIns="68580" bIns="6858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90000"/>
              </a:lnSpc>
              <a:spcBef>
                <a:spcPct val="50000"/>
              </a:spcBef>
              <a:spcAft>
                <a:spcPct val="0"/>
              </a:spcAft>
              <a:buClr>
                <a:srgbClr val="FFFFFF"/>
              </a:buClr>
              <a:buFont typeface="Wingdings" panose="05000000000000000000" pitchFamily="2" charset="2"/>
              <a:buNone/>
            </a:pPr>
            <a:r>
              <a:rPr lang="en-US" sz="1200" b="1" dirty="0">
                <a:solidFill>
                  <a:srgbClr val="FFFFFF"/>
                </a:solidFill>
              </a:rPr>
              <a:t>2007:Q3</a:t>
            </a:r>
            <a:r>
              <a:rPr lang="en-US" sz="1200" b="1" dirty="0">
                <a:solidFill>
                  <a:srgbClr val="FF00FF"/>
                </a:solidFill>
              </a:rPr>
              <a:t/>
            </a:r>
            <a:br>
              <a:rPr lang="en-US" sz="1200" b="1" dirty="0">
                <a:solidFill>
                  <a:srgbClr val="FF00FF"/>
                </a:solidFill>
              </a:rPr>
            </a:br>
            <a:r>
              <a:rPr lang="en-US" sz="1200" b="1" dirty="0">
                <a:solidFill>
                  <a:srgbClr val="FFFFFF"/>
                </a:solidFill>
              </a:rPr>
              <a:t>Pre-Crisis Peak</a:t>
            </a:r>
          </a:p>
        </p:txBody>
      </p:sp>
      <p:sp>
        <p:nvSpPr>
          <p:cNvPr id="20490" name="Text Box 5"/>
          <p:cNvSpPr txBox="1">
            <a:spLocks noChangeArrowheads="1"/>
          </p:cNvSpPr>
          <p:nvPr/>
        </p:nvSpPr>
        <p:spPr bwMode="auto">
          <a:xfrm>
            <a:off x="5492353" y="4080272"/>
            <a:ext cx="1995488"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68580" tIns="34290" rIns="68580" bIns="3429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25000"/>
              </a:spcBef>
              <a:spcAft>
                <a:spcPct val="0"/>
              </a:spcAft>
            </a:pPr>
            <a:endParaRPr lang="en-US" sz="1200" b="1" i="1" dirty="0">
              <a:solidFill>
                <a:srgbClr val="FF0000"/>
              </a:solidFill>
            </a:endParaRPr>
          </a:p>
          <a:p>
            <a:pPr defTabSz="914400" fontAlgn="base">
              <a:lnSpc>
                <a:spcPct val="85000"/>
              </a:lnSpc>
              <a:spcBef>
                <a:spcPct val="25000"/>
              </a:spcBef>
              <a:spcAft>
                <a:spcPct val="0"/>
              </a:spcAft>
            </a:pPr>
            <a:endParaRPr lang="en-US" sz="1200" b="1" dirty="0">
              <a:solidFill>
                <a:srgbClr val="000000"/>
              </a:solidFill>
            </a:endParaRPr>
          </a:p>
          <a:p>
            <a:pPr defTabSz="914400" fontAlgn="base">
              <a:lnSpc>
                <a:spcPct val="85000"/>
              </a:lnSpc>
              <a:spcBef>
                <a:spcPct val="25000"/>
              </a:spcBef>
              <a:spcAft>
                <a:spcPct val="0"/>
              </a:spcAft>
            </a:pPr>
            <a:endParaRPr lang="en-US" sz="1200" b="1" i="1" dirty="0">
              <a:solidFill>
                <a:srgbClr val="339966"/>
              </a:solidFill>
            </a:endParaRPr>
          </a:p>
        </p:txBody>
      </p:sp>
      <p:sp>
        <p:nvSpPr>
          <p:cNvPr id="20492" name="Text Box 18"/>
          <p:cNvSpPr txBox="1">
            <a:spLocks noChangeArrowheads="1"/>
          </p:cNvSpPr>
          <p:nvPr/>
        </p:nvSpPr>
        <p:spPr bwMode="auto">
          <a:xfrm>
            <a:off x="106723" y="4215749"/>
            <a:ext cx="2977109"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pPr>
            <a:r>
              <a:rPr lang="en-US" sz="1100" dirty="0" smtClean="0">
                <a:solidFill>
                  <a:srgbClr val="000000"/>
                </a:solidFill>
              </a:rPr>
              <a:t>Note: 2010:Q1 </a:t>
            </a:r>
            <a:r>
              <a:rPr lang="en-US" sz="1100" dirty="0">
                <a:solidFill>
                  <a:srgbClr val="000000"/>
                </a:solidFill>
              </a:rPr>
              <a:t>data includes $22.5B of paid-in capital from a holding company parent for one insurer’s investment in a non-insurance business .</a:t>
            </a:r>
          </a:p>
        </p:txBody>
      </p:sp>
      <p:sp>
        <p:nvSpPr>
          <p:cNvPr id="18" name="AutoShape 7"/>
          <p:cNvSpPr>
            <a:spLocks noChangeArrowheads="1"/>
          </p:cNvSpPr>
          <p:nvPr/>
        </p:nvSpPr>
        <p:spPr bwMode="blackWhite">
          <a:xfrm>
            <a:off x="298074" y="3545482"/>
            <a:ext cx="6209464" cy="491729"/>
          </a:xfrm>
          <a:prstGeom prst="rect">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fontAlgn="base">
              <a:lnSpc>
                <a:spcPct val="90000"/>
              </a:lnSpc>
              <a:spcBef>
                <a:spcPct val="50000"/>
              </a:spcBef>
              <a:spcAft>
                <a:spcPct val="0"/>
              </a:spcAft>
              <a:buClr>
                <a:srgbClr val="FFFFFF"/>
              </a:buClr>
              <a:buFont typeface="Wingdings" pitchFamily="2" charset="2"/>
              <a:buNone/>
              <a:defRPr/>
            </a:pPr>
            <a:r>
              <a:rPr lang="en-US" sz="1500" b="1" dirty="0">
                <a:solidFill>
                  <a:srgbClr val="FFFFFF"/>
                </a:solidFill>
                <a:latin typeface="Arial" charset="0"/>
                <a:cs typeface="Arial" charset="0"/>
              </a:rPr>
              <a:t>The industry now has $1 of surplus for every $0.73 of NPW,</a:t>
            </a:r>
            <a:r>
              <a:rPr lang="en-US" sz="1500" b="1" dirty="0">
                <a:solidFill>
                  <a:srgbClr val="FF00FF"/>
                </a:solidFill>
                <a:latin typeface="Arial" charset="0"/>
                <a:cs typeface="Arial" charset="0"/>
              </a:rPr>
              <a:t/>
            </a:r>
            <a:br>
              <a:rPr lang="en-US" sz="1500" b="1" dirty="0">
                <a:solidFill>
                  <a:srgbClr val="FF00FF"/>
                </a:solidFill>
                <a:latin typeface="Arial" charset="0"/>
                <a:cs typeface="Arial" charset="0"/>
              </a:rPr>
            </a:br>
            <a:r>
              <a:rPr lang="en-US" sz="1500" b="1" dirty="0">
                <a:solidFill>
                  <a:srgbClr val="FFFFFF"/>
                </a:solidFill>
                <a:latin typeface="Arial" charset="0"/>
                <a:cs typeface="Arial" charset="0"/>
              </a:rPr>
              <a:t>the strongest claims-paying status in its history.</a:t>
            </a:r>
          </a:p>
        </p:txBody>
      </p:sp>
      <p:sp>
        <p:nvSpPr>
          <p:cNvPr id="19" name="PPTShape_2"/>
          <p:cNvSpPr>
            <a:spLocks noChangeArrowheads="1"/>
          </p:cNvSpPr>
          <p:nvPr/>
        </p:nvSpPr>
        <p:spPr bwMode="blackWhite">
          <a:xfrm>
            <a:off x="2984224" y="878684"/>
            <a:ext cx="1922859" cy="426244"/>
          </a:xfrm>
          <a:prstGeom prst="wedgeRectCallout">
            <a:avLst>
              <a:gd name="adj1" fmla="val 42750"/>
              <a:gd name="adj2" fmla="val 160268"/>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80" tIns="68580" rIns="68580" bIns="6858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90000"/>
              </a:lnSpc>
              <a:spcBef>
                <a:spcPct val="50000"/>
              </a:spcBef>
              <a:spcAft>
                <a:spcPct val="0"/>
              </a:spcAft>
              <a:buClr>
                <a:srgbClr val="FFFFFF"/>
              </a:buClr>
              <a:buFont typeface="Wingdings" panose="05000000000000000000" pitchFamily="2" charset="2"/>
              <a:buNone/>
            </a:pPr>
            <a:r>
              <a:rPr lang="en-US" sz="1200" b="1" dirty="0">
                <a:solidFill>
                  <a:srgbClr val="FFFFFF"/>
                </a:solidFill>
              </a:rPr>
              <a:t>Drop due to near-record 2011 CAT losses</a:t>
            </a:r>
          </a:p>
        </p:txBody>
      </p:sp>
      <p:sp>
        <p:nvSpPr>
          <p:cNvPr id="15" name="Rectangle 5"/>
          <p:cNvSpPr>
            <a:spLocks noChangeArrowheads="1"/>
          </p:cNvSpPr>
          <p:nvPr/>
        </p:nvSpPr>
        <p:spPr bwMode="blackWhite">
          <a:xfrm>
            <a:off x="6824249" y="2951767"/>
            <a:ext cx="2127168" cy="11390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95000"/>
              </a:lnSpc>
              <a:spcBef>
                <a:spcPct val="25000"/>
              </a:spcBef>
              <a:spcAft>
                <a:spcPct val="0"/>
              </a:spcAft>
            </a:pPr>
            <a:r>
              <a:rPr lang="en-US" sz="1500" b="1" dirty="0">
                <a:solidFill>
                  <a:srgbClr val="FFFFFF"/>
                </a:solidFill>
              </a:rPr>
              <a:t>The P/C insurance industry </a:t>
            </a:r>
            <a:r>
              <a:rPr lang="en-US" sz="1500" b="1" dirty="0" smtClean="0">
                <a:solidFill>
                  <a:srgbClr val="FFFFFF"/>
                </a:solidFill>
              </a:rPr>
              <a:t>finished 2014 in </a:t>
            </a:r>
            <a:r>
              <a:rPr lang="en-US" sz="1500" b="1" dirty="0">
                <a:solidFill>
                  <a:srgbClr val="FFFFFF"/>
                </a:solidFill>
              </a:rPr>
              <a:t>very strong financial shape.</a:t>
            </a:r>
          </a:p>
        </p:txBody>
      </p:sp>
      <p:sp>
        <p:nvSpPr>
          <p:cNvPr id="16" name="PPTShape_2"/>
          <p:cNvSpPr>
            <a:spLocks noChangeArrowheads="1"/>
          </p:cNvSpPr>
          <p:nvPr/>
        </p:nvSpPr>
        <p:spPr bwMode="blackWhite">
          <a:xfrm>
            <a:off x="7160821" y="1059873"/>
            <a:ext cx="1659627" cy="616390"/>
          </a:xfrm>
          <a:prstGeom prst="wedgeRectCallout">
            <a:avLst>
              <a:gd name="adj1" fmla="val -84496"/>
              <a:gd name="adj2" fmla="val -19801"/>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80" tIns="68580" rIns="68580" bIns="6858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90000"/>
              </a:lnSpc>
              <a:spcBef>
                <a:spcPct val="50000"/>
              </a:spcBef>
              <a:spcAft>
                <a:spcPct val="0"/>
              </a:spcAft>
              <a:buClr>
                <a:srgbClr val="FFFFFF"/>
              </a:buClr>
              <a:buFont typeface="Wingdings" panose="05000000000000000000" pitchFamily="2" charset="2"/>
              <a:buNone/>
            </a:pPr>
            <a:r>
              <a:rPr lang="en-US" sz="1200" b="1" dirty="0">
                <a:solidFill>
                  <a:srgbClr val="FFFFFF"/>
                </a:solidFill>
              </a:rPr>
              <a:t>Low CAT losses are a driver of increased capital</a:t>
            </a:r>
          </a:p>
        </p:txBody>
      </p:sp>
      <p:sp>
        <p:nvSpPr>
          <p:cNvPr id="17" name="Rectangle 110"/>
          <p:cNvSpPr>
            <a:spLocks noGrp="1" noChangeArrowheads="1"/>
          </p:cNvSpPr>
          <p:nvPr>
            <p:ph type="sldNum" sz="quarter" idx="12"/>
          </p:nvPr>
        </p:nvSpPr>
        <p:spPr>
          <a:xfrm>
            <a:off x="8601076" y="4992292"/>
            <a:ext cx="447675" cy="91564"/>
          </a:xfrm>
        </p:spPr>
        <p:txBody>
          <a:bodyPr/>
          <a:lstStyle/>
          <a:p>
            <a:pPr>
              <a:defRPr/>
            </a:pPr>
            <a:fld id="{F7A0CDA3-BBCA-43E0-9320-4D65E8B5D3F4}" type="slidenum">
              <a:rPr lang="en-US" smtClean="0">
                <a:solidFill>
                  <a:srgbClr val="000000"/>
                </a:solidFill>
              </a:rPr>
              <a:pPr>
                <a:defRPr/>
              </a:pPr>
              <a:t>36</a:t>
            </a:fld>
            <a:endParaRPr lang="en-US" smtClean="0">
              <a:solidFill>
                <a:srgbClr val="000000"/>
              </a:solidFill>
            </a:endParaRPr>
          </a:p>
        </p:txBody>
      </p:sp>
    </p:spTree>
    <p:custDataLst>
      <p:tags r:id="rId1"/>
    </p:custDataLst>
    <p:extLst>
      <p:ext uri="{BB962C8B-B14F-4D97-AF65-F5344CB8AC3E}">
        <p14:creationId xmlns:p14="http://schemas.microsoft.com/office/powerpoint/2010/main" val="3734950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nodeType="afterGroup">
                            <p:stCondLst>
                              <p:cond delay="5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nodeType="afterGroup">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nodeType="afterGroup">
                            <p:stCondLst>
                              <p:cond delay="2200"/>
                            </p:stCondLst>
                            <p:childTnLst>
                              <p:par>
                                <p:cTn id="17" presetID="23" presetClass="entr" presetSubtype="16"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par>
                          <p:cTn id="21" fill="hold">
                            <p:stCondLst>
                              <p:cond delay="37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8" grpId="0" animBg="1"/>
      <p:bldP spid="19"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1556647" y="1673976"/>
            <a:ext cx="5986463" cy="1102519"/>
          </a:xfrm>
          <a:gradFill rotWithShape="1">
            <a:gsLst>
              <a:gs pos="0">
                <a:srgbClr val="FF6801"/>
              </a:gs>
              <a:gs pos="100000">
                <a:srgbClr val="DC5A01"/>
              </a:gs>
            </a:gsLst>
            <a:lin ang="5400000" scaled="1"/>
          </a:gradFill>
          <a:ln w="12700" cap="flat" algn="ctr">
            <a:solidFill>
              <a:srgbClr val="FF6801"/>
            </a:solidFill>
          </a:ln>
        </p:spPr>
        <p:txBody>
          <a:bodyPr/>
          <a:lstStyle/>
          <a:p>
            <a:pPr algn="ctr" defTabSz="685800" eaLnBrk="1" hangingPunct="1">
              <a:lnSpc>
                <a:spcPct val="95000"/>
              </a:lnSpc>
              <a:spcBef>
                <a:spcPct val="25000"/>
              </a:spcBef>
            </a:pPr>
            <a:r>
              <a:rPr lang="en-US" sz="2900" dirty="0">
                <a:solidFill>
                  <a:schemeClr val="bg1"/>
                </a:solidFill>
              </a:rPr>
              <a:t>Investments: The New Reality</a:t>
            </a:r>
          </a:p>
        </p:txBody>
      </p:sp>
      <p:pic>
        <p:nvPicPr>
          <p:cNvPr id="143365" name="Picture 5"/>
          <p:cNvPicPr>
            <a:picLocks noChangeAspect="1" noChangeArrowheads="1"/>
          </p:cNvPicPr>
          <p:nvPr/>
        </p:nvPicPr>
        <p:blipFill>
          <a:blip r:embed="rId4" cstate="screen"/>
          <a:srcRect/>
          <a:stretch>
            <a:fillRect/>
          </a:stretch>
        </p:blipFill>
        <p:spPr bwMode="auto">
          <a:xfrm>
            <a:off x="3431382" y="628650"/>
            <a:ext cx="2274094" cy="628650"/>
          </a:xfrm>
          <a:prstGeom prst="rect">
            <a:avLst/>
          </a:prstGeom>
          <a:noFill/>
          <a:ln w="9525">
            <a:noFill/>
            <a:miter lim="800000"/>
            <a:headEnd/>
            <a:tailEnd/>
          </a:ln>
        </p:spPr>
      </p:pic>
      <p:sp>
        <p:nvSpPr>
          <p:cNvPr id="6" name="Rectangle 8"/>
          <p:cNvSpPr>
            <a:spLocks noChangeArrowheads="1"/>
          </p:cNvSpPr>
          <p:nvPr/>
        </p:nvSpPr>
        <p:spPr bwMode="auto">
          <a:xfrm>
            <a:off x="1397411" y="3004246"/>
            <a:ext cx="6338119" cy="1315745"/>
          </a:xfrm>
          <a:prstGeom prst="rect">
            <a:avLst/>
          </a:prstGeom>
          <a:noFill/>
          <a:ln w="9525" algn="ctr">
            <a:noFill/>
            <a:miter lim="800000"/>
            <a:headEnd/>
            <a:tailEnd/>
          </a:ln>
        </p:spPr>
        <p:txBody>
          <a:bodyPr wrap="square" lIns="34290" tIns="34290" rIns="34290" bIns="34290">
            <a:spAutoFit/>
          </a:bodyPr>
          <a:lstStyle/>
          <a:p>
            <a:pPr marL="219075" indent="-219075" algn="ctr" defTabSz="914400"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Investment Income Offsets Less Loss than in the Past, Including Losses from Catastrophes</a:t>
            </a:r>
            <a:endParaRPr lang="en-US" sz="3000" b="1" i="1" dirty="0">
              <a:solidFill>
                <a:srgbClr val="225A7A"/>
              </a:solidFill>
              <a:latin typeface="Arial" charset="0"/>
              <a:cs typeface="Arial" charset="0"/>
            </a:endParaRPr>
          </a:p>
        </p:txBody>
      </p:sp>
      <p:sp>
        <p:nvSpPr>
          <p:cNvPr id="9" name="Rectangle 3"/>
          <p:cNvSpPr>
            <a:spLocks noChangeArrowheads="1"/>
          </p:cNvSpPr>
          <p:nvPr/>
        </p:nvSpPr>
        <p:spPr bwMode="auto">
          <a:xfrm>
            <a:off x="0" y="4917282"/>
            <a:ext cx="9144000" cy="226219"/>
          </a:xfrm>
          <a:prstGeom prst="rect">
            <a:avLst/>
          </a:prstGeom>
          <a:solidFill>
            <a:srgbClr val="225A7A"/>
          </a:solidFill>
          <a:ln w="9525">
            <a:no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6092" y="4996084"/>
            <a:ext cx="335756" cy="91564"/>
          </a:xfrm>
          <a:prstGeom prst="rect">
            <a:avLst/>
          </a:prstGeom>
          <a:noFill/>
          <a:ln w="9525">
            <a:noFill/>
            <a:miter lim="800000"/>
            <a:headEnd/>
            <a:tailEnd/>
          </a:ln>
        </p:spPr>
        <p:txBody>
          <a:bodyPr lIns="0" tIns="0" rIns="0" bIns="0">
            <a:spAutoFit/>
          </a:bodyPr>
          <a:lstStyle/>
          <a:p>
            <a:pPr algn="r" defTabSz="914400"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defTabSz="914400" eaLnBrk="0" fontAlgn="base" hangingPunct="0">
                <a:lnSpc>
                  <a:spcPct val="85000"/>
                </a:lnSpc>
                <a:spcBef>
                  <a:spcPct val="20000"/>
                </a:spcBef>
                <a:spcAft>
                  <a:spcPct val="0"/>
                </a:spcAft>
              </a:pPr>
              <a:t>37</a:t>
            </a:fld>
            <a:endParaRPr lang="en-US" sz="700"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72812542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230188" y="63500"/>
            <a:ext cx="7400925" cy="645319"/>
          </a:xfrm>
        </p:spPr>
        <p:txBody>
          <a:bodyPr/>
          <a:lstStyle/>
          <a:p>
            <a:r>
              <a:rPr lang="en-US" dirty="0" smtClean="0"/>
              <a:t>Property/Casualty Insurance Industry Investment Income: 2000–2014E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1289334458"/>
              </p:ext>
            </p:extLst>
          </p:nvPr>
        </p:nvGraphicFramePr>
        <p:xfrm>
          <a:off x="212130" y="1127368"/>
          <a:ext cx="6338888" cy="2747963"/>
        </p:xfrm>
        <a:graphic>
          <a:graphicData uri="http://schemas.openxmlformats.org/presentationml/2006/ole">
            <mc:AlternateContent xmlns:mc="http://schemas.openxmlformats.org/markup-compatibility/2006">
              <mc:Choice xmlns:v="urn:schemas-microsoft-com:vml" Requires="v">
                <p:oleObj spid="_x0000_s43011" name="Chart" r:id="rId5" imgW="8420114" imgH="3638679" progId="MSGraph.Chart.8">
                  <p:embed followColorScheme="full"/>
                </p:oleObj>
              </mc:Choice>
              <mc:Fallback>
                <p:oleObj name="Chart" r:id="rId5" imgW="8420114" imgH="3638679" progId="MSGraph.Chart.8">
                  <p:embed followColorScheme="full"/>
                  <p:pic>
                    <p:nvPicPr>
                      <p:cNvPr id="0" name="Object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30" y="1127368"/>
                        <a:ext cx="6338888"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70703" y="3896010"/>
            <a:ext cx="6180315" cy="78700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500" b="1" dirty="0">
                <a:solidFill>
                  <a:srgbClr val="FFFFFF"/>
                </a:solidFill>
                <a:latin typeface="Arial" charset="0"/>
                <a:cs typeface="Arial" charset="0"/>
              </a:rPr>
              <a:t>Due to persistently low interest rates,</a:t>
            </a:r>
            <a:r>
              <a:rPr lang="en-US" sz="1500" b="1" dirty="0">
                <a:solidFill>
                  <a:srgbClr val="FF00FF"/>
                </a:solidFill>
                <a:latin typeface="Arial" charset="0"/>
                <a:cs typeface="Arial" charset="0"/>
              </a:rPr>
              <a:t/>
            </a:r>
            <a:br>
              <a:rPr lang="en-US" sz="1500" b="1" dirty="0">
                <a:solidFill>
                  <a:srgbClr val="FF00FF"/>
                </a:solidFill>
                <a:latin typeface="Arial" charset="0"/>
                <a:cs typeface="Arial" charset="0"/>
              </a:rPr>
            </a:br>
            <a:r>
              <a:rPr lang="en-US" sz="1500" b="1" dirty="0">
                <a:solidFill>
                  <a:srgbClr val="FFFFFF"/>
                </a:solidFill>
                <a:latin typeface="Arial" charset="0"/>
                <a:cs typeface="Arial" charset="0"/>
              </a:rPr>
              <a:t>investment income fell in 2012 and in 2013</a:t>
            </a:r>
            <a:r>
              <a:rPr lang="en-US" sz="1500" b="1" dirty="0">
                <a:solidFill>
                  <a:srgbClr val="FF00FF"/>
                </a:solidFill>
                <a:latin typeface="Arial" charset="0"/>
                <a:cs typeface="Arial" charset="0"/>
              </a:rPr>
              <a:t/>
            </a:r>
            <a:br>
              <a:rPr lang="en-US" sz="1500" b="1" dirty="0">
                <a:solidFill>
                  <a:srgbClr val="FF00FF"/>
                </a:solidFill>
                <a:latin typeface="Arial" charset="0"/>
                <a:cs typeface="Arial" charset="0"/>
              </a:rPr>
            </a:br>
            <a:r>
              <a:rPr lang="en-US" sz="1500" b="1" dirty="0">
                <a:solidFill>
                  <a:srgbClr val="FFFFFF"/>
                </a:solidFill>
                <a:latin typeface="Arial" charset="0"/>
                <a:cs typeface="Arial" charset="0"/>
              </a:rPr>
              <a:t>and is projected to register another </a:t>
            </a:r>
            <a:r>
              <a:rPr lang="en-US" sz="1500" b="1" dirty="0" smtClean="0">
                <a:solidFill>
                  <a:srgbClr val="FFFFFF"/>
                </a:solidFill>
                <a:latin typeface="Arial" charset="0"/>
                <a:cs typeface="Arial" charset="0"/>
              </a:rPr>
              <a:t>small decline </a:t>
            </a:r>
            <a:r>
              <a:rPr lang="en-US" sz="1500" b="1" dirty="0">
                <a:solidFill>
                  <a:srgbClr val="FFFFFF"/>
                </a:solidFill>
                <a:latin typeface="Arial" charset="0"/>
                <a:cs typeface="Arial" charset="0"/>
              </a:rPr>
              <a:t>in 2014.</a:t>
            </a:r>
          </a:p>
        </p:txBody>
      </p:sp>
      <p:sp>
        <p:nvSpPr>
          <p:cNvPr id="58373" name="Rectangle 5"/>
          <p:cNvSpPr>
            <a:spLocks noChangeArrowheads="1"/>
          </p:cNvSpPr>
          <p:nvPr/>
        </p:nvSpPr>
        <p:spPr bwMode="auto">
          <a:xfrm>
            <a:off x="-49173" y="4818026"/>
            <a:ext cx="6686551" cy="325474"/>
          </a:xfrm>
          <a:prstGeom prst="rect">
            <a:avLst/>
          </a:prstGeom>
          <a:noFill/>
          <a:ln w="9525" algn="ctr">
            <a:noFill/>
            <a:miter lim="800000"/>
            <a:headEnd/>
            <a:tailEnd/>
          </a:ln>
        </p:spPr>
        <p:txBody>
          <a:bodyPr wrap="square" lIns="274320" tIns="0" rIns="0" bIns="102870" anchor="b">
            <a:spAutoFit/>
          </a:bodyPr>
          <a:lstStyle/>
          <a:p>
            <a:pPr marL="100010" indent="-100010" defTabSz="914400" eaLnBrk="0" fontAlgn="base" hangingPunct="0">
              <a:lnSpc>
                <a:spcPct val="90000"/>
              </a:lnSpc>
              <a:spcBef>
                <a:spcPct val="0"/>
              </a:spcBef>
              <a:spcAft>
                <a:spcPct val="0"/>
              </a:spcAft>
              <a:buClr>
                <a:srgbClr val="FF6801"/>
              </a:buClr>
              <a:tabLst>
                <a:tab pos="84533" algn="r"/>
              </a:tabLst>
            </a:pPr>
            <a:r>
              <a:rPr lang="en-US" sz="800" baseline="30000" dirty="0">
                <a:solidFill>
                  <a:srgbClr val="000000"/>
                </a:solidFill>
                <a:latin typeface="Arial" charset="0"/>
                <a:cs typeface="Arial" charset="0"/>
              </a:rPr>
              <a:t>1</a:t>
            </a:r>
            <a:r>
              <a:rPr lang="en-US" sz="800" dirty="0">
                <a:solidFill>
                  <a:srgbClr val="000000"/>
                </a:solidFill>
                <a:latin typeface="Arial" charset="0"/>
                <a:cs typeface="Arial" charset="0"/>
              </a:rPr>
              <a:t> Investment gains consist primarily of interest and stock dividends.        *2014 figure is estimated based on annualized data through Q3.</a:t>
            </a:r>
          </a:p>
          <a:p>
            <a:pPr marL="100010" indent="-100010" defTabSz="914400" eaLnBrk="0" fontAlgn="base" hangingPunct="0">
              <a:lnSpc>
                <a:spcPct val="90000"/>
              </a:lnSpc>
              <a:spcBef>
                <a:spcPct val="0"/>
              </a:spcBef>
              <a:spcAft>
                <a:spcPct val="0"/>
              </a:spcAft>
              <a:buClr>
                <a:srgbClr val="FF6801"/>
              </a:buClr>
              <a:tabLst>
                <a:tab pos="84533" algn="r"/>
              </a:tabLst>
            </a:pPr>
            <a:r>
              <a:rPr lang="en-US" sz="800" dirty="0">
                <a:solidFill>
                  <a:srgbClr val="000000"/>
                </a:solidFill>
                <a:latin typeface="Arial" charset="0"/>
                <a:cs typeface="Arial" charset="0"/>
              </a:rPr>
              <a:t>Sources: ISO; Insurance Information Institute.</a:t>
            </a:r>
          </a:p>
        </p:txBody>
      </p:sp>
      <p:sp>
        <p:nvSpPr>
          <p:cNvPr id="58374" name="Rectangle 6"/>
          <p:cNvSpPr>
            <a:spLocks noChangeArrowheads="1"/>
          </p:cNvSpPr>
          <p:nvPr/>
        </p:nvSpPr>
        <p:spPr bwMode="black">
          <a:xfrm>
            <a:off x="384771" y="926972"/>
            <a:ext cx="6166247" cy="166199"/>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200" b="1" dirty="0">
                <a:solidFill>
                  <a:srgbClr val="225A7A"/>
                </a:solidFill>
                <a:latin typeface="Arial" charset="0"/>
                <a:cs typeface="Arial" charset="0"/>
              </a:rPr>
              <a:t>($ Billions)</a:t>
            </a:r>
          </a:p>
        </p:txBody>
      </p:sp>
      <p:sp>
        <p:nvSpPr>
          <p:cNvPr id="8" name="AutoShape 7"/>
          <p:cNvSpPr>
            <a:spLocks noChangeArrowheads="1"/>
          </p:cNvSpPr>
          <p:nvPr/>
        </p:nvSpPr>
        <p:spPr bwMode="blackWhite">
          <a:xfrm>
            <a:off x="6183282" y="1026153"/>
            <a:ext cx="2572098" cy="596828"/>
          </a:xfrm>
          <a:prstGeom prst="wedgeRectCallout">
            <a:avLst>
              <a:gd name="adj1" fmla="val -41048"/>
              <a:gd name="adj2" fmla="val 126605"/>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Investment earnings are still below their 2007 pre-crisis peak due to low yields</a:t>
            </a:r>
            <a:endParaRPr lang="en-US" sz="1400" b="1" dirty="0">
              <a:solidFill>
                <a:srgbClr val="FFFFFF"/>
              </a:solidFill>
              <a:latin typeface="Arial" pitchFamily="34" charset="0"/>
              <a:cs typeface="Arial" charset="0"/>
            </a:endParaRPr>
          </a:p>
        </p:txBody>
      </p:sp>
      <p:sp>
        <p:nvSpPr>
          <p:cNvPr id="9" name="Rectangle 110"/>
          <p:cNvSpPr>
            <a:spLocks noGrp="1" noChangeArrowheads="1"/>
          </p:cNvSpPr>
          <p:nvPr>
            <p:ph type="sldNum" sz="quarter" idx="12"/>
          </p:nvPr>
        </p:nvSpPr>
        <p:spPr>
          <a:xfrm>
            <a:off x="8601076" y="4992292"/>
            <a:ext cx="447675" cy="91564"/>
          </a:xfrm>
        </p:spPr>
        <p:txBody>
          <a:bodyPr/>
          <a:lstStyle/>
          <a:p>
            <a:pPr>
              <a:defRPr/>
            </a:pPr>
            <a:fld id="{F7A0CDA3-BBCA-43E0-9320-4D65E8B5D3F4}" type="slidenum">
              <a:rPr lang="en-US" smtClean="0">
                <a:solidFill>
                  <a:srgbClr val="000000"/>
                </a:solidFill>
              </a:rPr>
              <a:pPr>
                <a:defRPr/>
              </a:pPr>
              <a:t>38</a:t>
            </a:fld>
            <a:endParaRPr lang="en-US" smtClean="0">
              <a:solidFill>
                <a:srgbClr val="000000"/>
              </a:solidFill>
            </a:endParaRPr>
          </a:p>
        </p:txBody>
      </p:sp>
    </p:spTree>
    <p:custDataLst>
      <p:tags r:id="rId2"/>
    </p:custDataLst>
    <p:extLst>
      <p:ext uri="{BB962C8B-B14F-4D97-AF65-F5344CB8AC3E}">
        <p14:creationId xmlns:p14="http://schemas.microsoft.com/office/powerpoint/2010/main" val="179915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230188" y="63500"/>
            <a:ext cx="7400925" cy="645319"/>
          </a:xfrm>
        </p:spPr>
        <p:txBody>
          <a:bodyPr/>
          <a:lstStyle/>
          <a:p>
            <a:r>
              <a:rPr lang="en-US" dirty="0" smtClean="0"/>
              <a:t>Book Yield on Property/Casualty Insurance Invested Assets, 2007–2014E</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2471608998"/>
              </p:ext>
            </p:extLst>
          </p:nvPr>
        </p:nvGraphicFramePr>
        <p:xfrm>
          <a:off x="429816" y="1059493"/>
          <a:ext cx="6338888" cy="2747963"/>
        </p:xfrm>
        <a:graphic>
          <a:graphicData uri="http://schemas.openxmlformats.org/presentationml/2006/ole">
            <mc:AlternateContent xmlns:mc="http://schemas.openxmlformats.org/markup-compatibility/2006">
              <mc:Choice xmlns:v="urn:schemas-microsoft-com:vml" Requires="v">
                <p:oleObj spid="_x0000_s44035" name="Chart" r:id="rId5" imgW="5613410" imgH="2438297" progId="MSGraph.Chart.8">
                  <p:embed followColorScheme="full"/>
                </p:oleObj>
              </mc:Choice>
              <mc:Fallback>
                <p:oleObj name="Chart" r:id="rId5" imgW="5613410" imgH="2438297" progId="MSGraph.Chart.8">
                  <p:embed followColorScheme="full"/>
                  <p:pic>
                    <p:nvPicPr>
                      <p:cNvPr id="0" name="Object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16" y="1059493"/>
                        <a:ext cx="6338888"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546116" y="3799869"/>
            <a:ext cx="6247560" cy="109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500" b="1" dirty="0">
                <a:solidFill>
                  <a:srgbClr val="FFFFFF"/>
                </a:solidFill>
                <a:latin typeface="Arial" charset="0"/>
                <a:cs typeface="Arial" charset="0"/>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p>
        </p:txBody>
      </p:sp>
      <p:sp>
        <p:nvSpPr>
          <p:cNvPr id="58373" name="Rectangle 5"/>
          <p:cNvSpPr>
            <a:spLocks noChangeArrowheads="1"/>
          </p:cNvSpPr>
          <p:nvPr/>
        </p:nvSpPr>
        <p:spPr bwMode="auto">
          <a:xfrm>
            <a:off x="129007" y="4925364"/>
            <a:ext cx="6686551" cy="218137"/>
          </a:xfrm>
          <a:prstGeom prst="rect">
            <a:avLst/>
          </a:prstGeom>
          <a:noFill/>
          <a:ln w="9525" algn="ctr">
            <a:noFill/>
            <a:miter lim="800000"/>
            <a:headEnd/>
            <a:tailEnd/>
          </a:ln>
        </p:spPr>
        <p:txBody>
          <a:bodyPr wrap="square" lIns="274320" tIns="0" rIns="0" bIns="102870" anchor="b">
            <a:spAutoFit/>
          </a:bodyPr>
          <a:lstStyle/>
          <a:p>
            <a:pPr marL="100010" indent="-100010" defTabSz="914400" eaLnBrk="0" fontAlgn="base" hangingPunct="0">
              <a:lnSpc>
                <a:spcPct val="90000"/>
              </a:lnSpc>
              <a:spcBef>
                <a:spcPct val="0"/>
              </a:spcBef>
              <a:spcAft>
                <a:spcPct val="0"/>
              </a:spcAft>
              <a:buClr>
                <a:srgbClr val="FF6801"/>
              </a:buClr>
              <a:tabLst>
                <a:tab pos="84533" algn="r"/>
              </a:tabLst>
            </a:pPr>
            <a:r>
              <a:rPr lang="en-US" sz="800" dirty="0">
                <a:solidFill>
                  <a:srgbClr val="000000"/>
                </a:solidFill>
                <a:latin typeface="Arial" charset="0"/>
                <a:cs typeface="Arial" charset="0"/>
              </a:rPr>
              <a:t>Sources: Conning.</a:t>
            </a:r>
          </a:p>
        </p:txBody>
      </p:sp>
      <p:sp>
        <p:nvSpPr>
          <p:cNvPr id="58374" name="Rectangle 6"/>
          <p:cNvSpPr>
            <a:spLocks noChangeArrowheads="1"/>
          </p:cNvSpPr>
          <p:nvPr/>
        </p:nvSpPr>
        <p:spPr bwMode="black">
          <a:xfrm>
            <a:off x="429816" y="828478"/>
            <a:ext cx="6166247" cy="193899"/>
          </a:xfrm>
          <a:prstGeom prst="rect">
            <a:avLst/>
          </a:prstGeom>
          <a:noFill/>
          <a:ln w="9525" algn="ctr">
            <a:noFill/>
            <a:miter lim="800000"/>
            <a:headEnd/>
            <a:tailEnd/>
          </a:ln>
        </p:spPr>
        <p:txBody>
          <a:bodyPr lIns="0" tIns="0" rIns="0" bIns="0">
            <a:spAutoFit/>
          </a:bodyPr>
          <a:lstStyle/>
          <a:p>
            <a:pPr defTabSz="85723" eaLnBrk="0" fontAlgn="base" hangingPunct="0">
              <a:lnSpc>
                <a:spcPct val="90000"/>
              </a:lnSpc>
              <a:spcBef>
                <a:spcPct val="20000"/>
              </a:spcBef>
              <a:spcAft>
                <a:spcPct val="0"/>
              </a:spcAft>
            </a:pPr>
            <a:r>
              <a:rPr lang="en-US" sz="1400" b="1" dirty="0" smtClean="0">
                <a:solidFill>
                  <a:srgbClr val="225A7A"/>
                </a:solidFill>
                <a:latin typeface="Arial" charset="0"/>
                <a:cs typeface="Arial" charset="0"/>
              </a:rPr>
              <a:t>(Percent)</a:t>
            </a:r>
            <a:endParaRPr lang="en-US" sz="1400" b="1" dirty="0">
              <a:solidFill>
                <a:srgbClr val="225A7A"/>
              </a:solidFill>
              <a:latin typeface="Arial" charset="0"/>
              <a:cs typeface="Arial" charset="0"/>
            </a:endParaRPr>
          </a:p>
        </p:txBody>
      </p:sp>
      <p:sp>
        <p:nvSpPr>
          <p:cNvPr id="8" name="AutoShape 7"/>
          <p:cNvSpPr>
            <a:spLocks noChangeArrowheads="1"/>
          </p:cNvSpPr>
          <p:nvPr/>
        </p:nvSpPr>
        <p:spPr bwMode="blackWhite">
          <a:xfrm>
            <a:off x="6390015" y="1254762"/>
            <a:ext cx="2143125" cy="845480"/>
          </a:xfrm>
          <a:prstGeom prst="wedgeRectCallout">
            <a:avLst>
              <a:gd name="adj1" fmla="val -49430"/>
              <a:gd name="adj2" fmla="val 131678"/>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500" b="1" dirty="0">
                <a:solidFill>
                  <a:srgbClr val="FFFFFF"/>
                </a:solidFill>
                <a:latin typeface="Arial" pitchFamily="34" charset="0"/>
                <a:cs typeface="Arial" charset="0"/>
              </a:rPr>
              <a:t>Book yield in 2014 is down 114 BP from pre-crisis levels</a:t>
            </a:r>
          </a:p>
        </p:txBody>
      </p:sp>
      <p:sp>
        <p:nvSpPr>
          <p:cNvPr id="9" name="Rectangle 110"/>
          <p:cNvSpPr>
            <a:spLocks noGrp="1" noChangeArrowheads="1"/>
          </p:cNvSpPr>
          <p:nvPr>
            <p:ph type="sldNum" sz="quarter" idx="12"/>
          </p:nvPr>
        </p:nvSpPr>
        <p:spPr>
          <a:xfrm>
            <a:off x="8601076" y="4992292"/>
            <a:ext cx="447675" cy="91564"/>
          </a:xfrm>
        </p:spPr>
        <p:txBody>
          <a:bodyPr/>
          <a:lstStyle/>
          <a:p>
            <a:pPr>
              <a:defRPr/>
            </a:pPr>
            <a:fld id="{F7A0CDA3-BBCA-43E0-9320-4D65E8B5D3F4}" type="slidenum">
              <a:rPr lang="en-US" smtClean="0">
                <a:solidFill>
                  <a:srgbClr val="000000"/>
                </a:solidFill>
              </a:rPr>
              <a:pPr>
                <a:defRPr/>
              </a:pPr>
              <a:t>39</a:t>
            </a:fld>
            <a:endParaRPr lang="en-US" smtClean="0">
              <a:solidFill>
                <a:srgbClr val="000000"/>
              </a:solidFill>
            </a:endParaRPr>
          </a:p>
        </p:txBody>
      </p:sp>
    </p:spTree>
    <p:custDataLst>
      <p:tags r:id="rId2"/>
    </p:custDataLst>
    <p:extLst>
      <p:ext uri="{BB962C8B-B14F-4D97-AF65-F5344CB8AC3E}">
        <p14:creationId xmlns:p14="http://schemas.microsoft.com/office/powerpoint/2010/main" val="13328604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p:txBody>
          <a:bodyPr/>
          <a:lstStyle/>
          <a:p>
            <a:r>
              <a:rPr lang="en-US" dirty="0" smtClean="0"/>
              <a:t>Carl Hedde, Head of Risk Accumulation</a:t>
            </a:r>
            <a:r>
              <a:rPr lang="en-US" dirty="0" smtClean="0">
                <a:solidFill>
                  <a:srgbClr val="FF00FF"/>
                </a:solidFill>
              </a:rPr>
              <a:t/>
            </a:r>
            <a:br>
              <a:rPr lang="en-US" dirty="0" smtClean="0">
                <a:solidFill>
                  <a:srgbClr val="FF00FF"/>
                </a:solidFill>
              </a:rPr>
            </a:br>
            <a:r>
              <a:rPr lang="en-US" dirty="0" smtClean="0"/>
              <a:t>Munich Reinsurance America, Inc.</a:t>
            </a:r>
            <a:endParaRPr lang="en-GB" b="1" dirty="0"/>
          </a:p>
        </p:txBody>
      </p:sp>
      <p:sp>
        <p:nvSpPr>
          <p:cNvPr id="6" name="Titel 5"/>
          <p:cNvSpPr>
            <a:spLocks noGrp="1"/>
          </p:cNvSpPr>
          <p:nvPr>
            <p:ph type="ctrTitle"/>
          </p:nvPr>
        </p:nvSpPr>
        <p:spPr/>
        <p:txBody>
          <a:bodyPr/>
          <a:lstStyle/>
          <a:p>
            <a:r>
              <a:rPr lang="en-US" dirty="0" smtClean="0"/>
              <a:t>Global &amp; US Natural Catastrophes in </a:t>
            </a:r>
            <a:r>
              <a:rPr lang="en-GB" dirty="0" smtClean="0"/>
              <a:t>2014</a:t>
            </a:r>
            <a:r>
              <a:rPr lang="en-GB" dirty="0" smtClean="0">
                <a:solidFill>
                  <a:srgbClr val="FF00FF"/>
                </a:solidFill>
              </a:rPr>
              <a:t/>
            </a:r>
            <a:br>
              <a:rPr lang="en-GB" dirty="0" smtClean="0">
                <a:solidFill>
                  <a:srgbClr val="FF00FF"/>
                </a:solidFill>
              </a:rPr>
            </a:br>
            <a:endParaRPr lang="en-GB" dirty="0">
              <a:solidFill>
                <a:srgbClr val="FF00FF"/>
              </a:solidFill>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1556647" y="1441695"/>
            <a:ext cx="5986463" cy="1102519"/>
          </a:xfrm>
          <a:gradFill rotWithShape="1">
            <a:gsLst>
              <a:gs pos="0">
                <a:srgbClr val="FF6801"/>
              </a:gs>
              <a:gs pos="100000">
                <a:srgbClr val="DC5A01"/>
              </a:gs>
            </a:gsLst>
            <a:lin ang="5400000" scaled="1"/>
          </a:gradFill>
          <a:ln w="12700" cap="flat" algn="ctr">
            <a:solidFill>
              <a:srgbClr val="FF6801"/>
            </a:solidFill>
          </a:ln>
        </p:spPr>
        <p:txBody>
          <a:bodyPr/>
          <a:lstStyle/>
          <a:p>
            <a:pPr algn="ctr" defTabSz="685800" eaLnBrk="1" hangingPunct="1">
              <a:lnSpc>
                <a:spcPct val="95000"/>
              </a:lnSpc>
              <a:spcBef>
                <a:spcPct val="25000"/>
              </a:spcBef>
            </a:pPr>
            <a:r>
              <a:rPr lang="en-US" sz="2900" dirty="0">
                <a:solidFill>
                  <a:schemeClr val="bg1"/>
                </a:solidFill>
              </a:rPr>
              <a:t>UNDERWRITING</a:t>
            </a:r>
          </a:p>
        </p:txBody>
      </p:sp>
      <p:pic>
        <p:nvPicPr>
          <p:cNvPr id="130053" name="Picture 5"/>
          <p:cNvPicPr>
            <a:picLocks noChangeAspect="1" noChangeArrowheads="1"/>
          </p:cNvPicPr>
          <p:nvPr>
            <p:custDataLst>
              <p:tags r:id="rId2"/>
            </p:custDataLst>
          </p:nvPr>
        </p:nvPicPr>
        <p:blipFill>
          <a:blip r:embed="rId5" cstate="screen"/>
          <a:srcRect/>
          <a:stretch>
            <a:fillRect/>
          </a:stretch>
        </p:blipFill>
        <p:spPr bwMode="auto">
          <a:xfrm>
            <a:off x="3431382" y="628650"/>
            <a:ext cx="2274094" cy="628650"/>
          </a:xfrm>
          <a:prstGeom prst="rect">
            <a:avLst/>
          </a:prstGeom>
          <a:noFill/>
          <a:ln w="9525">
            <a:noFill/>
            <a:miter lim="800000"/>
            <a:headEnd/>
            <a:tailEnd/>
          </a:ln>
        </p:spPr>
      </p:pic>
      <p:sp>
        <p:nvSpPr>
          <p:cNvPr id="6" name="Rectangle 8"/>
          <p:cNvSpPr>
            <a:spLocks noChangeArrowheads="1"/>
          </p:cNvSpPr>
          <p:nvPr/>
        </p:nvSpPr>
        <p:spPr bwMode="auto">
          <a:xfrm>
            <a:off x="1290016" y="2564691"/>
            <a:ext cx="6555658" cy="2155975"/>
          </a:xfrm>
          <a:prstGeom prst="rect">
            <a:avLst/>
          </a:prstGeom>
          <a:noFill/>
          <a:ln w="9525" algn="ctr">
            <a:noFill/>
            <a:miter lim="800000"/>
            <a:headEnd/>
            <a:tailEnd/>
          </a:ln>
        </p:spPr>
        <p:txBody>
          <a:bodyPr wrap="square" lIns="34290" tIns="34290" rIns="34290" bIns="34290">
            <a:spAutoFit/>
          </a:bodyPr>
          <a:lstStyle/>
          <a:p>
            <a:pPr marL="219075" indent="-219075" algn="ctr" defTabSz="914400"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Underwriting Results in </a:t>
            </a:r>
            <a:r>
              <a:rPr lang="en-US" sz="3000" b="1" dirty="0" smtClean="0">
                <a:solidFill>
                  <a:srgbClr val="225A7A"/>
                </a:solidFill>
                <a:latin typeface="Arial" charset="0"/>
                <a:cs typeface="Arial" charset="0"/>
              </a:rPr>
              <a:t>2014     (and 2013) Were </a:t>
            </a:r>
            <a:r>
              <a:rPr lang="en-US" sz="3000" b="1" dirty="0">
                <a:solidFill>
                  <a:srgbClr val="225A7A"/>
                </a:solidFill>
                <a:latin typeface="Arial" charset="0"/>
                <a:cs typeface="Arial" charset="0"/>
              </a:rPr>
              <a:t>Helped by Generally </a:t>
            </a:r>
            <a:r>
              <a:rPr lang="en-US" sz="3000" b="1" dirty="0" smtClean="0">
                <a:solidFill>
                  <a:srgbClr val="225A7A"/>
                </a:solidFill>
                <a:latin typeface="Arial" charset="0"/>
                <a:cs typeface="Arial" charset="0"/>
              </a:rPr>
              <a:t>Modest         </a:t>
            </a:r>
            <a:r>
              <a:rPr lang="en-US" sz="3000" b="1" dirty="0">
                <a:solidFill>
                  <a:srgbClr val="225A7A"/>
                </a:solidFill>
                <a:latin typeface="Arial" charset="0"/>
                <a:cs typeface="Arial" charset="0"/>
              </a:rPr>
              <a:t>Catastrophe </a:t>
            </a:r>
            <a:r>
              <a:rPr lang="en-US" sz="3000" b="1" dirty="0" smtClean="0">
                <a:solidFill>
                  <a:srgbClr val="225A7A"/>
                </a:solidFill>
                <a:latin typeface="Arial" charset="0"/>
                <a:cs typeface="Arial" charset="0"/>
              </a:rPr>
              <a:t>Losses</a:t>
            </a:r>
          </a:p>
          <a:p>
            <a:pPr marL="219075" indent="-219075" algn="ctr" defTabSz="914400" eaLnBrk="0" fontAlgn="base" hangingPunct="0">
              <a:lnSpc>
                <a:spcPct val="90000"/>
              </a:lnSpc>
              <a:spcBef>
                <a:spcPct val="25000"/>
              </a:spcBef>
              <a:spcAft>
                <a:spcPct val="0"/>
              </a:spcAft>
              <a:buClr>
                <a:srgbClr val="FF6801"/>
              </a:buClr>
            </a:pPr>
            <a:r>
              <a:rPr lang="en-US" sz="2400" b="1" i="1" dirty="0" smtClean="0">
                <a:solidFill>
                  <a:srgbClr val="C00000"/>
                </a:solidFill>
                <a:latin typeface="Arial" charset="0"/>
                <a:cs typeface="Arial" charset="0"/>
              </a:rPr>
              <a:t>Welcome Respites from 2011/2012</a:t>
            </a:r>
            <a:endParaRPr lang="en-US" sz="2400" b="1" i="1" dirty="0">
              <a:solidFill>
                <a:srgbClr val="C00000"/>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Rectangle 3"/>
          <p:cNvSpPr>
            <a:spLocks noChangeArrowheads="1"/>
          </p:cNvSpPr>
          <p:nvPr/>
        </p:nvSpPr>
        <p:spPr bwMode="auto">
          <a:xfrm>
            <a:off x="0" y="4917282"/>
            <a:ext cx="9144000" cy="226219"/>
          </a:xfrm>
          <a:prstGeom prst="rect">
            <a:avLst/>
          </a:prstGeom>
          <a:solidFill>
            <a:srgbClr val="225A7A"/>
          </a:solidFill>
          <a:ln w="9525">
            <a:no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6092" y="4996084"/>
            <a:ext cx="335756" cy="91564"/>
          </a:xfrm>
          <a:prstGeom prst="rect">
            <a:avLst/>
          </a:prstGeom>
          <a:noFill/>
          <a:ln w="9525">
            <a:noFill/>
            <a:miter lim="800000"/>
            <a:headEnd/>
            <a:tailEnd/>
          </a:ln>
        </p:spPr>
        <p:txBody>
          <a:bodyPr lIns="0" tIns="0" rIns="0" bIns="0">
            <a:spAutoFit/>
          </a:bodyPr>
          <a:lstStyle/>
          <a:p>
            <a:pPr algn="r" defTabSz="914400"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defTabSz="914400" eaLnBrk="0" fontAlgn="base" hangingPunct="0">
                <a:lnSpc>
                  <a:spcPct val="85000"/>
                </a:lnSpc>
                <a:spcBef>
                  <a:spcPct val="20000"/>
                </a:spcBef>
                <a:spcAft>
                  <a:spcPct val="0"/>
                </a:spcAft>
              </a:pPr>
              <a:t>40</a:t>
            </a:fld>
            <a:endParaRPr lang="en-US" sz="700"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38164800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41</a:t>
            </a:fld>
            <a:endParaRPr lang="en-US" smtClean="0">
              <a:solidFill>
                <a:srgbClr val="000000"/>
              </a:solidFill>
            </a:endParaRPr>
          </a:p>
        </p:txBody>
      </p:sp>
      <p:sp>
        <p:nvSpPr>
          <p:cNvPr id="37894" name="Rectangle 2"/>
          <p:cNvSpPr>
            <a:spLocks noGrp="1" noChangeArrowheads="1"/>
          </p:cNvSpPr>
          <p:nvPr>
            <p:ph type="title"/>
          </p:nvPr>
        </p:nvSpPr>
        <p:spPr>
          <a:xfrm>
            <a:off x="230188" y="63500"/>
            <a:ext cx="5550694" cy="645319"/>
          </a:xfrm>
        </p:spPr>
        <p:txBody>
          <a:bodyPr/>
          <a:lstStyle/>
          <a:p>
            <a:r>
              <a:rPr lang="en-US" dirty="0" smtClean="0"/>
              <a:t>P/C Insurance Industry </a:t>
            </a:r>
            <a:r>
              <a:rPr lang="en-US" dirty="0" smtClean="0">
                <a:solidFill>
                  <a:srgbClr val="FF00FF"/>
                </a:solidFill>
              </a:rPr>
              <a:t/>
            </a:r>
            <a:br>
              <a:rPr lang="en-US" dirty="0" smtClean="0">
                <a:solidFill>
                  <a:srgbClr val="FF00FF"/>
                </a:solidFill>
              </a:rPr>
            </a:br>
            <a:r>
              <a:rPr lang="en-US" dirty="0" smtClean="0"/>
              <a:t>Combined Ratio, 2001–2014E</a:t>
            </a:r>
          </a:p>
        </p:txBody>
      </p:sp>
      <p:sp>
        <p:nvSpPr>
          <p:cNvPr id="37895" name="Rectangle 3"/>
          <p:cNvSpPr>
            <a:spLocks noChangeArrowheads="1"/>
          </p:cNvSpPr>
          <p:nvPr/>
        </p:nvSpPr>
        <p:spPr bwMode="auto">
          <a:xfrm>
            <a:off x="-159404" y="4709989"/>
            <a:ext cx="6686550" cy="448584"/>
          </a:xfrm>
          <a:prstGeom prst="rect">
            <a:avLst/>
          </a:prstGeom>
          <a:noFill/>
          <a:ln w="9525" algn="ctr">
            <a:noFill/>
            <a:miter lim="800000"/>
            <a:headEnd/>
            <a:tailEnd/>
          </a:ln>
        </p:spPr>
        <p:txBody>
          <a:bodyPr lIns="274320" tIns="0" rIns="0" bIns="102870" anchor="b">
            <a:spAutoFit/>
          </a:bodyPr>
          <a:lstStyle/>
          <a:p>
            <a:pPr defTabSz="914400"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 Excludes Mortgage &amp; Financial Guaranty insurers 2008--2014. Including M&amp;FG, 2008=105.1, 2009=100.7, 2010=102.4, 2011=108.1; 2012:=103.2; 2013: = 96.1; </a:t>
            </a:r>
            <a:r>
              <a:rPr lang="en-US" sz="800" dirty="0" smtClean="0">
                <a:solidFill>
                  <a:srgbClr val="000000"/>
                </a:solidFill>
                <a:latin typeface="Arial" charset="0"/>
                <a:cs typeface="Arial" charset="0"/>
              </a:rPr>
              <a:t>2014E </a:t>
            </a:r>
            <a:r>
              <a:rPr lang="en-US" sz="800" dirty="0">
                <a:solidFill>
                  <a:srgbClr val="000000"/>
                </a:solidFill>
                <a:latin typeface="Arial" charset="0"/>
                <a:cs typeface="Arial" charset="0"/>
              </a:rPr>
              <a:t>= </a:t>
            </a:r>
            <a:r>
              <a:rPr lang="en-US" sz="800" dirty="0" smtClean="0">
                <a:solidFill>
                  <a:srgbClr val="000000"/>
                </a:solidFill>
                <a:latin typeface="Arial" charset="0"/>
                <a:cs typeface="Arial" charset="0"/>
              </a:rPr>
              <a:t>97.6.</a:t>
            </a:r>
            <a:endParaRPr lang="en-US" sz="800" dirty="0">
              <a:solidFill>
                <a:srgbClr val="000000"/>
              </a:solidFill>
              <a:latin typeface="Arial" charset="0"/>
              <a:cs typeface="Arial" charset="0"/>
            </a:endParaRPr>
          </a:p>
          <a:p>
            <a:pPr defTabSz="914400"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Sources: A.M. Best, ISO.</a:t>
            </a:r>
          </a:p>
        </p:txBody>
      </p:sp>
      <p:graphicFrame>
        <p:nvGraphicFramePr>
          <p:cNvPr id="37890" name="Object 4"/>
          <p:cNvGraphicFramePr>
            <a:graphicFrameLocks noChangeAspect="1"/>
          </p:cNvGraphicFramePr>
          <p:nvPr>
            <p:extLst>
              <p:ext uri="{D42A27DB-BD31-4B8C-83A1-F6EECF244321}">
                <p14:modId xmlns:p14="http://schemas.microsoft.com/office/powerpoint/2010/main" val="4108237010"/>
              </p:ext>
            </p:extLst>
          </p:nvPr>
        </p:nvGraphicFramePr>
        <p:xfrm>
          <a:off x="240818" y="1984441"/>
          <a:ext cx="6432947" cy="2711054"/>
        </p:xfrm>
        <a:graphic>
          <a:graphicData uri="http://schemas.openxmlformats.org/presentationml/2006/ole">
            <mc:AlternateContent xmlns:mc="http://schemas.openxmlformats.org/markup-compatibility/2006">
              <mc:Choice xmlns:v="urn:schemas-microsoft-com:vml" Requires="v">
                <p:oleObj spid="_x0000_s45059" name="Chart" r:id="rId5" imgW="5696001" imgH="2419299" progId="MSGraph.Chart.8">
                  <p:embed followColorScheme="full"/>
                </p:oleObj>
              </mc:Choice>
              <mc:Fallback>
                <p:oleObj name="Chart" r:id="rId5" imgW="5696001" imgH="2419299" progId="MSGraph.Chart.8">
                  <p:embed followColorScheme="full"/>
                  <p:pic>
                    <p:nvPicPr>
                      <p:cNvPr id="0" name="Object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818" y="1984441"/>
                        <a:ext cx="6432947" cy="2711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2437977" y="2059874"/>
            <a:ext cx="834446" cy="838919"/>
          </a:xfrm>
          <a:prstGeom prst="wedgeRectCallout">
            <a:avLst>
              <a:gd name="adj1" fmla="val 20338"/>
              <a:gd name="adj2" fmla="val 137046"/>
            </a:avLst>
          </a:prstGeom>
          <a:gradFill rotWithShape="1">
            <a:gsLst>
              <a:gs pos="0">
                <a:schemeClr val="hlink"/>
              </a:gs>
              <a:gs pos="100000">
                <a:srgbClr val="226544"/>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000" b="1" dirty="0">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375454" y="781361"/>
            <a:ext cx="1254695" cy="923925"/>
          </a:xfrm>
          <a:prstGeom prst="wedgeRectCallout">
            <a:avLst>
              <a:gd name="adj1" fmla="val -9875"/>
              <a:gd name="adj2" fmla="val 111949"/>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000" b="1" dirty="0">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162959" y="856023"/>
            <a:ext cx="787404" cy="921544"/>
          </a:xfrm>
          <a:prstGeom prst="wedgeRectCallout">
            <a:avLst>
              <a:gd name="adj1" fmla="val -16348"/>
              <a:gd name="adj2" fmla="val 227852"/>
            </a:avLst>
          </a:prstGeom>
          <a:gradFill rotWithShape="1">
            <a:gsLst>
              <a:gs pos="0">
                <a:schemeClr val="tx2"/>
              </a:gs>
              <a:gs pos="100000">
                <a:srgbClr val="9E8000"/>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000" b="1" dirty="0">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1400694" y="1738994"/>
            <a:ext cx="1001293" cy="671513"/>
          </a:xfrm>
          <a:prstGeom prst="wedgeRectCallout">
            <a:avLst>
              <a:gd name="adj1" fmla="val 53970"/>
              <a:gd name="adj2" fmla="val 162098"/>
            </a:avLst>
          </a:prstGeom>
          <a:gradFill rotWithShape="1">
            <a:gsLst>
              <a:gs pos="0">
                <a:schemeClr val="folHlink"/>
              </a:gs>
              <a:gs pos="100000">
                <a:srgbClr val="6D0016"/>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000" b="1" dirty="0">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4130550" y="854815"/>
            <a:ext cx="837010" cy="904875"/>
          </a:xfrm>
          <a:prstGeom prst="wedgeRectCallout">
            <a:avLst>
              <a:gd name="adj1" fmla="val -35897"/>
              <a:gd name="adj2" fmla="val 212776"/>
            </a:avLst>
          </a:prstGeom>
          <a:solidFill>
            <a:srgbClr val="FF00FF"/>
          </a:soli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000" b="1" dirty="0">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4550783" y="1946724"/>
            <a:ext cx="778669" cy="839391"/>
          </a:xfrm>
          <a:prstGeom prst="wedgeRectCallout">
            <a:avLst>
              <a:gd name="adj1" fmla="val -29740"/>
              <a:gd name="adj2" fmla="val 86088"/>
            </a:avLst>
          </a:prstGeom>
          <a:solidFill>
            <a:srgbClr val="0070C0"/>
          </a:soli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0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5509119" y="956927"/>
            <a:ext cx="826294" cy="1240631"/>
          </a:xfrm>
          <a:prstGeom prst="wedgeRectCallout">
            <a:avLst>
              <a:gd name="adj1" fmla="val -69979"/>
              <a:gd name="adj2" fmla="val 113895"/>
            </a:avLst>
          </a:prstGeom>
          <a:solidFill>
            <a:schemeClr val="bg1">
              <a:lumMod val="50000"/>
            </a:schemeClr>
          </a:soli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3546355" y="2381770"/>
            <a:ext cx="987029" cy="428625"/>
          </a:xfrm>
          <a:prstGeom prst="wedgeRectCallout">
            <a:avLst>
              <a:gd name="adj1" fmla="val -17788"/>
              <a:gd name="adj2" fmla="val 128301"/>
            </a:avLst>
          </a:prstGeom>
          <a:gradFill rotWithShape="1">
            <a:gsLst>
              <a:gs pos="0">
                <a:schemeClr val="bg2"/>
              </a:gs>
              <a:gs pos="100000">
                <a:srgbClr val="4A869E"/>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pPr>
            <a:r>
              <a:rPr lang="en-US" sz="1000" b="1" dirty="0">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5847862" y="2267578"/>
            <a:ext cx="686805" cy="437103"/>
          </a:xfrm>
          <a:prstGeom prst="wedgeRectCallout">
            <a:avLst>
              <a:gd name="adj1" fmla="val -76412"/>
              <a:gd name="adj2" fmla="val 123721"/>
            </a:avLst>
          </a:prstGeom>
          <a:solidFill>
            <a:srgbClr val="225A7A"/>
          </a:soli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00" b="1" dirty="0">
                <a:solidFill>
                  <a:srgbClr val="FFFFFF"/>
                </a:solidFill>
                <a:latin typeface="Arial" charset="0"/>
                <a:cs typeface="Arial" charset="0"/>
              </a:rPr>
              <a:t>Sandy Impacts</a:t>
            </a:r>
          </a:p>
        </p:txBody>
      </p:sp>
      <p:sp>
        <p:nvSpPr>
          <p:cNvPr id="18" name="PPTShape_4"/>
          <p:cNvSpPr>
            <a:spLocks noChangeArrowheads="1"/>
          </p:cNvSpPr>
          <p:nvPr/>
        </p:nvSpPr>
        <p:spPr bwMode="blackWhite">
          <a:xfrm>
            <a:off x="6210619" y="2740719"/>
            <a:ext cx="686805" cy="513722"/>
          </a:xfrm>
          <a:prstGeom prst="wedgeRectCallout">
            <a:avLst>
              <a:gd name="adj1" fmla="val -85223"/>
              <a:gd name="adj2" fmla="val 88181"/>
            </a:avLst>
          </a:prstGeom>
          <a:solidFill>
            <a:schemeClr val="tx1"/>
          </a:soli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00" b="1" dirty="0">
                <a:solidFill>
                  <a:srgbClr val="FFFFFF"/>
                </a:solidFill>
                <a:latin typeface="Arial" charset="0"/>
                <a:cs typeface="Arial" charset="0"/>
              </a:rPr>
              <a:t>Lower CAT Losses</a:t>
            </a:r>
          </a:p>
        </p:txBody>
      </p:sp>
      <p:sp>
        <p:nvSpPr>
          <p:cNvPr id="19" name="PPTShape_3"/>
          <p:cNvSpPr>
            <a:spLocks noChangeArrowheads="1"/>
          </p:cNvSpPr>
          <p:nvPr/>
        </p:nvSpPr>
        <p:spPr bwMode="blackWhite">
          <a:xfrm>
            <a:off x="6814418" y="3281936"/>
            <a:ext cx="915813" cy="506610"/>
          </a:xfrm>
          <a:prstGeom prst="wedgeRectCallout">
            <a:avLst>
              <a:gd name="adj1" fmla="val -79321"/>
              <a:gd name="adj2" fmla="val 44269"/>
            </a:avLst>
          </a:prstGeom>
          <a:solidFill>
            <a:srgbClr val="225A7A"/>
          </a:soli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00" b="1" dirty="0" smtClean="0">
                <a:solidFill>
                  <a:srgbClr val="FFFFFF"/>
                </a:solidFill>
                <a:latin typeface="Arial" charset="0"/>
                <a:cs typeface="Arial" charset="0"/>
              </a:rPr>
              <a:t>Modestly Higher CAT Losses</a:t>
            </a:r>
            <a:endParaRPr lang="en-US" sz="1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115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30188" y="63500"/>
            <a:ext cx="4683919" cy="645319"/>
          </a:xfrm>
        </p:spPr>
        <p:txBody>
          <a:bodyPr/>
          <a:lstStyle/>
          <a:p>
            <a:r>
              <a:rPr lang="en-US" dirty="0" smtClean="0">
                <a:latin typeface="Arial" panose="020B0604020202020204" pitchFamily="34" charset="0"/>
              </a:rPr>
              <a:t>Underwriting Gain (Loss)</a:t>
            </a:r>
            <a:r>
              <a:rPr lang="en-US" dirty="0" smtClean="0">
                <a:solidFill>
                  <a:srgbClr val="FF00FF"/>
                </a:solidFill>
                <a:latin typeface="Arial" panose="020B0604020202020204" pitchFamily="34" charset="0"/>
              </a:rPr>
              <a:t/>
            </a:r>
            <a:br>
              <a:rPr lang="en-US" dirty="0" smtClean="0">
                <a:solidFill>
                  <a:srgbClr val="FF00FF"/>
                </a:solidFill>
                <a:latin typeface="Arial" panose="020B0604020202020204" pitchFamily="34" charset="0"/>
              </a:rPr>
            </a:br>
            <a:r>
              <a:rPr lang="en-US" dirty="0" smtClean="0">
                <a:latin typeface="Arial" panose="020B0604020202020204" pitchFamily="34" charset="0"/>
              </a:rPr>
              <a:t>All Lines Combined, 1975–2014*</a:t>
            </a:r>
          </a:p>
        </p:txBody>
      </p:sp>
      <p:sp>
        <p:nvSpPr>
          <p:cNvPr id="12291" name="Rectangle 3"/>
          <p:cNvSpPr>
            <a:spLocks noChangeArrowheads="1"/>
          </p:cNvSpPr>
          <p:nvPr/>
        </p:nvSpPr>
        <p:spPr bwMode="auto">
          <a:xfrm>
            <a:off x="-121722" y="4799560"/>
            <a:ext cx="5676900" cy="3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4320" tIns="0" rIns="0" bIns="10287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25000"/>
              </a:spcBef>
              <a:spcAft>
                <a:spcPct val="0"/>
              </a:spcAft>
              <a:buClr>
                <a:srgbClr val="FF6801"/>
              </a:buClr>
            </a:pPr>
            <a:r>
              <a:rPr lang="en-US" sz="800" dirty="0" smtClean="0">
                <a:solidFill>
                  <a:srgbClr val="000000"/>
                </a:solidFill>
              </a:rPr>
              <a:t>Note: Includes </a:t>
            </a:r>
            <a:r>
              <a:rPr lang="en-US" sz="800" dirty="0">
                <a:solidFill>
                  <a:srgbClr val="000000"/>
                </a:solidFill>
              </a:rPr>
              <a:t>mortgage and financial guaranty insurers in all years</a:t>
            </a:r>
            <a:r>
              <a:rPr lang="en-US" sz="800" dirty="0" smtClean="0">
                <a:solidFill>
                  <a:srgbClr val="000000"/>
                </a:solidFill>
              </a:rPr>
              <a:t>.</a:t>
            </a:r>
          </a:p>
          <a:p>
            <a:pPr defTabSz="914400" fontAlgn="base">
              <a:lnSpc>
                <a:spcPct val="85000"/>
              </a:lnSpc>
              <a:spcBef>
                <a:spcPct val="25000"/>
              </a:spcBef>
              <a:spcAft>
                <a:spcPct val="0"/>
              </a:spcAft>
              <a:buClr>
                <a:srgbClr val="FF6801"/>
              </a:buClr>
            </a:pPr>
            <a:r>
              <a:rPr lang="en-US" sz="800" dirty="0" smtClean="0">
                <a:solidFill>
                  <a:srgbClr val="000000"/>
                </a:solidFill>
              </a:rPr>
              <a:t> Sources</a:t>
            </a:r>
            <a:r>
              <a:rPr lang="en-US" sz="800" dirty="0">
                <a:solidFill>
                  <a:srgbClr val="000000"/>
                </a:solidFill>
              </a:rPr>
              <a:t>: A.M. Best, ISO, Insurance Information Institute.</a:t>
            </a:r>
          </a:p>
        </p:txBody>
      </p:sp>
      <p:sp>
        <p:nvSpPr>
          <p:cNvPr id="254980" name="Rectangle 4"/>
          <p:cNvSpPr>
            <a:spLocks noChangeArrowheads="1"/>
          </p:cNvSpPr>
          <p:nvPr/>
        </p:nvSpPr>
        <p:spPr bwMode="blackWhite">
          <a:xfrm>
            <a:off x="336686" y="4046729"/>
            <a:ext cx="6343650" cy="664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lnSpc>
                <a:spcPct val="95000"/>
              </a:lnSpc>
              <a:spcBef>
                <a:spcPct val="25000"/>
              </a:spcBef>
              <a:spcAft>
                <a:spcPct val="0"/>
              </a:spcAft>
            </a:pPr>
            <a:r>
              <a:rPr lang="en-US" sz="1500" b="1" dirty="0">
                <a:solidFill>
                  <a:srgbClr val="FFFFFF"/>
                </a:solidFill>
                <a:latin typeface="Arial" charset="0"/>
                <a:cs typeface="Arial" charset="0"/>
              </a:rPr>
              <a:t>High CAT losses in 2011 led to the highest underwriting loss since 2001. </a:t>
            </a:r>
            <a:r>
              <a:rPr lang="en-US" sz="1500" b="1" dirty="0">
                <a:solidFill>
                  <a:srgbClr val="FFFFFF"/>
                </a:solidFill>
              </a:rPr>
              <a:t>Lower CAT losses in </a:t>
            </a:r>
            <a:r>
              <a:rPr lang="en-US" sz="1500" b="1" dirty="0" smtClean="0">
                <a:solidFill>
                  <a:srgbClr val="FFFFFF"/>
                </a:solidFill>
              </a:rPr>
              <a:t>2013 and so far in 2014.</a:t>
            </a:r>
            <a:r>
              <a:rPr lang="en-US" sz="1500" b="1" dirty="0">
                <a:solidFill>
                  <a:srgbClr val="FF00FF"/>
                </a:solidFill>
              </a:rPr>
              <a:t/>
            </a:r>
            <a:br>
              <a:rPr lang="en-US" sz="1500" b="1" dirty="0">
                <a:solidFill>
                  <a:srgbClr val="FF00FF"/>
                </a:solidFill>
              </a:rPr>
            </a:br>
            <a:r>
              <a:rPr lang="en-US" sz="1500" b="1" dirty="0" smtClean="0">
                <a:solidFill>
                  <a:srgbClr val="FFFFFF"/>
                </a:solidFill>
              </a:rPr>
              <a:t>First </a:t>
            </a:r>
            <a:r>
              <a:rPr lang="en-US" sz="1500" b="1" dirty="0" smtClean="0">
                <a:solidFill>
                  <a:srgbClr val="FFFFFF"/>
                </a:solidFill>
                <a:latin typeface="Arial" charset="0"/>
                <a:cs typeface="Arial" charset="0"/>
              </a:rPr>
              <a:t>underwriting </a:t>
            </a:r>
            <a:r>
              <a:rPr lang="en-US" sz="1500" b="1" dirty="0" smtClean="0">
                <a:solidFill>
                  <a:srgbClr val="FFFFFF"/>
                </a:solidFill>
              </a:rPr>
              <a:t>profits </a:t>
            </a:r>
            <a:r>
              <a:rPr lang="en-US" sz="1500" b="1" dirty="0">
                <a:solidFill>
                  <a:srgbClr val="FFFFFF"/>
                </a:solidFill>
              </a:rPr>
              <a:t>since 2007.</a:t>
            </a:r>
          </a:p>
        </p:txBody>
      </p:sp>
      <p:graphicFrame>
        <p:nvGraphicFramePr>
          <p:cNvPr id="12293" name="Object 5"/>
          <p:cNvGraphicFramePr>
            <a:graphicFrameLocks noChangeAspect="1"/>
          </p:cNvGraphicFramePr>
          <p:nvPr>
            <p:extLst>
              <p:ext uri="{D42A27DB-BD31-4B8C-83A1-F6EECF244321}">
                <p14:modId xmlns:p14="http://schemas.microsoft.com/office/powerpoint/2010/main" val="987450234"/>
              </p:ext>
            </p:extLst>
          </p:nvPr>
        </p:nvGraphicFramePr>
        <p:xfrm>
          <a:off x="356406" y="975123"/>
          <a:ext cx="6359129" cy="3125390"/>
        </p:xfrm>
        <a:graphic>
          <a:graphicData uri="http://schemas.openxmlformats.org/presentationml/2006/ole">
            <mc:AlternateContent xmlns:mc="http://schemas.openxmlformats.org/markup-compatibility/2006">
              <mc:Choice xmlns:v="urn:schemas-microsoft-com:vml" Requires="v">
                <p:oleObj spid="_x0000_s46083" name="Chart" r:id="rId5" imgW="5721449" imgH="2812938" progId="MSGraph.Chart.8">
                  <p:embed followColorScheme="full"/>
                </p:oleObj>
              </mc:Choice>
              <mc:Fallback>
                <p:oleObj name="Chart" r:id="rId5" imgW="5721449" imgH="2812938" progId="MSGraph.Chart.8">
                  <p:embed followColorScheme="full"/>
                  <p:pic>
                    <p:nvPicPr>
                      <p:cNvPr id="0" name="Object 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406" y="975123"/>
                        <a:ext cx="6359129" cy="3125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8"/>
          <p:cNvSpPr>
            <a:spLocks noChangeArrowheads="1"/>
          </p:cNvSpPr>
          <p:nvPr/>
        </p:nvSpPr>
        <p:spPr bwMode="black">
          <a:xfrm>
            <a:off x="454155" y="923926"/>
            <a:ext cx="6400800" cy="16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200" b="1" dirty="0">
                <a:solidFill>
                  <a:srgbClr val="225A7A"/>
                </a:solidFill>
              </a:rPr>
              <a:t>($ Billions)</a:t>
            </a:r>
          </a:p>
        </p:txBody>
      </p:sp>
      <p:sp>
        <p:nvSpPr>
          <p:cNvPr id="9" name="PPTShape_0"/>
          <p:cNvSpPr>
            <a:spLocks noChangeArrowheads="1"/>
          </p:cNvSpPr>
          <p:nvPr/>
        </p:nvSpPr>
        <p:spPr bwMode="blackWhite">
          <a:xfrm>
            <a:off x="7010656" y="1950522"/>
            <a:ext cx="1017984" cy="711476"/>
          </a:xfrm>
          <a:prstGeom prst="wedgeRectCallout">
            <a:avLst>
              <a:gd name="adj1" fmla="val -92664"/>
              <a:gd name="adj2" fmla="val -36745"/>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fontAlgn="base">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Underwriting profit in </a:t>
            </a:r>
            <a:r>
              <a:rPr lang="en-US" sz="1100" b="1" dirty="0" smtClean="0">
                <a:solidFill>
                  <a:srgbClr val="FFFFFF"/>
                </a:solidFill>
                <a:latin typeface="Arial" charset="0"/>
                <a:cs typeface="Arial" charset="0"/>
              </a:rPr>
              <a:t>2014 estimated at $5.7B</a:t>
            </a:r>
            <a:endParaRPr lang="en-US" sz="1100" b="1" dirty="0">
              <a:solidFill>
                <a:srgbClr val="FFFFFF"/>
              </a:solidFill>
              <a:latin typeface="Arial" charset="0"/>
              <a:cs typeface="Arial" charset="0"/>
            </a:endParaRPr>
          </a:p>
        </p:txBody>
      </p:sp>
      <p:sp>
        <p:nvSpPr>
          <p:cNvPr id="10" name="PPTShape_1"/>
          <p:cNvSpPr>
            <a:spLocks noChangeArrowheads="1"/>
          </p:cNvSpPr>
          <p:nvPr/>
        </p:nvSpPr>
        <p:spPr bwMode="blackWhite">
          <a:xfrm>
            <a:off x="6805187" y="912589"/>
            <a:ext cx="1223453" cy="836180"/>
          </a:xfrm>
          <a:prstGeom prst="wedgeRectCallout">
            <a:avLst>
              <a:gd name="adj1" fmla="val -81477"/>
              <a:gd name="adj2" fmla="val 50104"/>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fontAlgn="base">
              <a:lnSpc>
                <a:spcPct val="90000"/>
              </a:lnSpc>
              <a:spcBef>
                <a:spcPct val="50000"/>
              </a:spcBef>
              <a:spcAft>
                <a:spcPct val="0"/>
              </a:spcAft>
              <a:buClr>
                <a:srgbClr val="FFFFFF"/>
              </a:buClr>
              <a:buFont typeface="Wingdings" pitchFamily="2" charset="2"/>
              <a:buNone/>
              <a:defRPr/>
            </a:pPr>
            <a:r>
              <a:rPr lang="en-US" sz="1200" b="1" dirty="0" smtClean="0">
                <a:solidFill>
                  <a:srgbClr val="FFFFFF"/>
                </a:solidFill>
                <a:latin typeface="Arial" charset="0"/>
                <a:cs typeface="Arial" charset="0"/>
              </a:rPr>
              <a:t>2013 underwriting profit totaled $15.5B</a:t>
            </a:r>
            <a:endParaRPr lang="en-US" sz="1200" b="1" dirty="0">
              <a:solidFill>
                <a:srgbClr val="FFFFFF"/>
              </a:solidFill>
              <a:latin typeface="Arial" charset="0"/>
              <a:cs typeface="Arial" charset="0"/>
            </a:endParaRPr>
          </a:p>
        </p:txBody>
      </p:sp>
      <p:sp>
        <p:nvSpPr>
          <p:cNvPr id="11" name="Rectangle 110"/>
          <p:cNvSpPr>
            <a:spLocks noGrp="1" noChangeArrowheads="1"/>
          </p:cNvSpPr>
          <p:nvPr>
            <p:ph type="sldNum" sz="quarter" idx="12"/>
          </p:nvPr>
        </p:nvSpPr>
        <p:spPr>
          <a:xfrm>
            <a:off x="8601076" y="4992292"/>
            <a:ext cx="447675" cy="91564"/>
          </a:xfrm>
        </p:spPr>
        <p:txBody>
          <a:bodyPr/>
          <a:lstStyle/>
          <a:p>
            <a:pPr>
              <a:defRPr/>
            </a:pPr>
            <a:fld id="{44D5F50F-E340-4757-8594-9CD26E9B588B}" type="slidenum">
              <a:rPr lang="en-US" smtClean="0">
                <a:solidFill>
                  <a:srgbClr val="000000"/>
                </a:solidFill>
              </a:rPr>
              <a:pPr>
                <a:defRPr/>
              </a:pPr>
              <a:t>42</a:t>
            </a:fld>
            <a:endParaRPr lang="en-US" smtClean="0">
              <a:solidFill>
                <a:srgbClr val="000000"/>
              </a:solidFill>
            </a:endParaRPr>
          </a:p>
        </p:txBody>
      </p:sp>
    </p:spTree>
    <p:custDataLst>
      <p:tags r:id="rId2"/>
    </p:custDataLst>
    <p:extLst>
      <p:ext uri="{BB962C8B-B14F-4D97-AF65-F5344CB8AC3E}">
        <p14:creationId xmlns:p14="http://schemas.microsoft.com/office/powerpoint/2010/main" val="2636598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nodeType="afterGroup">
                            <p:stCondLst>
                              <p:cond delay="1200"/>
                            </p:stCondLst>
                            <p:childTnLst>
                              <p:par>
                                <p:cTn id="11" presetID="22" presetClass="entr" presetSubtype="4" fill="hold" grpId="0" nodeType="after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nodeType="afterGroup">
                            <p:stCondLst>
                              <p:cond delay="2400"/>
                            </p:stCondLst>
                            <p:childTnLst>
                              <p:par>
                                <p:cTn id="15" presetID="22" presetClass="entr" presetSubtype="1" fill="hold" grpId="0" nodeType="after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10A0A16B-4B35-4A56-A072-F71C156E6172}" type="slidenum">
              <a:rPr lang="en-US" smtClean="0">
                <a:solidFill>
                  <a:srgbClr val="000000"/>
                </a:solidFill>
              </a:rPr>
              <a:pPr>
                <a:defRPr/>
              </a:pPr>
              <a:t>43</a:t>
            </a:fld>
            <a:endParaRPr lang="en-US">
              <a:solidFill>
                <a:srgbClr val="000000"/>
              </a:solidFill>
            </a:endParaRPr>
          </a:p>
        </p:txBody>
      </p:sp>
      <p:sp>
        <p:nvSpPr>
          <p:cNvPr id="5" name="Title 8"/>
          <p:cNvSpPr txBox="1">
            <a:spLocks/>
          </p:cNvSpPr>
          <p:nvPr/>
        </p:nvSpPr>
        <p:spPr>
          <a:xfrm>
            <a:off x="201627" y="138730"/>
            <a:ext cx="6855733" cy="539354"/>
          </a:xfrm>
          <a:prstGeom prst="rect">
            <a:avLst/>
          </a:prstGeom>
        </p:spPr>
        <p:txBody>
          <a:bodyPr lIns="68580" tIns="34290" rIns="68580" bIns="34290"/>
          <a:lstStyle/>
          <a:p>
            <a:pPr defTabSz="85725" eaLnBrk="0" fontAlgn="base" hangingPunct="0">
              <a:lnSpc>
                <a:spcPct val="90000"/>
              </a:lnSpc>
              <a:spcBef>
                <a:spcPct val="0"/>
              </a:spcBef>
              <a:spcAft>
                <a:spcPct val="0"/>
              </a:spcAft>
              <a:defRPr/>
            </a:pPr>
            <a:endParaRPr lang="en-US" sz="2300" b="1" kern="0" dirty="0">
              <a:solidFill>
                <a:srgbClr val="28688C"/>
              </a:solidFill>
              <a:latin typeface="Arial" charset="0"/>
              <a:cs typeface="Arial" charset="0"/>
            </a:endParaRPr>
          </a:p>
        </p:txBody>
      </p:sp>
      <p:sp>
        <p:nvSpPr>
          <p:cNvPr id="6" name="Rectangle 3"/>
          <p:cNvSpPr>
            <a:spLocks noChangeArrowheads="1"/>
          </p:cNvSpPr>
          <p:nvPr/>
        </p:nvSpPr>
        <p:spPr bwMode="auto">
          <a:xfrm>
            <a:off x="109847" y="4708922"/>
            <a:ext cx="6181725" cy="315471"/>
          </a:xfrm>
          <a:prstGeom prst="rect">
            <a:avLst/>
          </a:prstGeom>
          <a:noFill/>
          <a:ln w="9525" algn="ctr">
            <a:noFill/>
            <a:miter lim="800000"/>
            <a:headEnd/>
            <a:tailEnd/>
          </a:ln>
        </p:spPr>
        <p:txBody>
          <a:bodyPr lIns="68580" tIns="34290" rIns="68580" bIns="34290" anchor="ctr">
            <a:spAutoFit/>
          </a:bodyPr>
          <a:lstStyle/>
          <a:p>
            <a:pPr defTabSz="914400" fontAlgn="base">
              <a:spcBef>
                <a:spcPct val="0"/>
              </a:spcBef>
              <a:spcAft>
                <a:spcPct val="0"/>
              </a:spcAft>
              <a:defRPr/>
            </a:pPr>
            <a:endParaRPr lang="en-US" sz="800" dirty="0">
              <a:solidFill>
                <a:srgbClr val="000000">
                  <a:lumMod val="75000"/>
                </a:srgbClr>
              </a:solidFill>
              <a:latin typeface="Arial" charset="0"/>
              <a:cs typeface="Arial" charset="0"/>
            </a:endParaRPr>
          </a:p>
          <a:p>
            <a:pPr defTabSz="914400" fontAlgn="base">
              <a:spcBef>
                <a:spcPct val="0"/>
              </a:spcBef>
              <a:spcAft>
                <a:spcPct val="0"/>
              </a:spcAft>
              <a:defRPr/>
            </a:pPr>
            <a:r>
              <a:rPr lang="en-US" sz="800" dirty="0">
                <a:solidFill>
                  <a:srgbClr val="000000">
                    <a:lumMod val="75000"/>
                  </a:srgbClr>
                </a:solidFill>
                <a:latin typeface="Arial" charset="0"/>
                <a:cs typeface="Arial" charset="0"/>
              </a:rPr>
              <a:t>Source: NOAA Storm Prediction Center; </a:t>
            </a:r>
            <a:r>
              <a:rPr lang="en-US" sz="800" dirty="0">
                <a:solidFill>
                  <a:srgbClr val="000000">
                    <a:lumMod val="75000"/>
                  </a:srgbClr>
                </a:solidFill>
                <a:latin typeface="Arial" charset="0"/>
                <a:cs typeface="Arial" charset="0"/>
                <a:hlinkClick r:id="rId3"/>
              </a:rPr>
              <a:t>http://www.spc.noaa.gov/climo/online/monthly/2014_annual_summary.html#</a:t>
            </a:r>
            <a:r>
              <a:rPr lang="en-US" sz="800" dirty="0">
                <a:solidFill>
                  <a:srgbClr val="000000">
                    <a:lumMod val="75000"/>
                  </a:srgbClr>
                </a:solidFill>
                <a:latin typeface="Arial" charset="0"/>
                <a:cs typeface="Arial" charset="0"/>
              </a:rPr>
              <a:t> </a:t>
            </a:r>
            <a:endParaRPr lang="en-US" sz="800" i="1" dirty="0">
              <a:solidFill>
                <a:srgbClr val="000000">
                  <a:lumMod val="75000"/>
                </a:srgbClr>
              </a:solidFill>
              <a:latin typeface="Arial" charset="0"/>
              <a:cs typeface="Arial" charset="0"/>
            </a:endParaRPr>
          </a:p>
        </p:txBody>
      </p:sp>
      <p:sp>
        <p:nvSpPr>
          <p:cNvPr id="7" name="AutoShape 7"/>
          <p:cNvSpPr>
            <a:spLocks noChangeArrowheads="1"/>
          </p:cNvSpPr>
          <p:nvPr/>
        </p:nvSpPr>
        <p:spPr bwMode="blackWhite">
          <a:xfrm>
            <a:off x="5957565" y="957312"/>
            <a:ext cx="2245442" cy="707924"/>
          </a:xfrm>
          <a:prstGeom prst="wedgeRectCallout">
            <a:avLst>
              <a:gd name="adj1" fmla="val -72338"/>
              <a:gd name="adj2" fmla="val 101326"/>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Severe weather reports are concentrated east of the Rockies</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68" y="1008765"/>
            <a:ext cx="5062361" cy="3628772"/>
          </a:xfrm>
          <a:prstGeom prst="rect">
            <a:avLst/>
          </a:prstGeom>
        </p:spPr>
      </p:pic>
      <p:sp>
        <p:nvSpPr>
          <p:cNvPr id="9" name="AutoShape 7"/>
          <p:cNvSpPr>
            <a:spLocks noChangeArrowheads="1"/>
          </p:cNvSpPr>
          <p:nvPr/>
        </p:nvSpPr>
        <p:spPr bwMode="blackWhite">
          <a:xfrm>
            <a:off x="6111939" y="2086127"/>
            <a:ext cx="1482328" cy="2209598"/>
          </a:xfrm>
          <a:prstGeom prst="wedgeRectCallout">
            <a:avLst>
              <a:gd name="adj1" fmla="val -94270"/>
              <a:gd name="adj2" fmla="val -2368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pitchFamily="34" charset="0"/>
                <a:cs typeface="Arial" pitchFamily="34" charset="0"/>
              </a:rPr>
              <a:t>There </a:t>
            </a:r>
            <a:r>
              <a:rPr lang="en-US" sz="1400" b="1" dirty="0" smtClean="0">
                <a:solidFill>
                  <a:srgbClr val="FFFFFF"/>
                </a:solidFill>
                <a:latin typeface="Arial" pitchFamily="34" charset="0"/>
                <a:cs typeface="Arial" pitchFamily="34" charset="0"/>
              </a:rPr>
              <a:t>were 18,581 </a:t>
            </a:r>
            <a:r>
              <a:rPr lang="en-US" sz="1400" b="1" dirty="0">
                <a:solidFill>
                  <a:srgbClr val="FFFFFF"/>
                </a:solidFill>
                <a:latin typeface="Arial" pitchFamily="34" charset="0"/>
                <a:cs typeface="Arial" pitchFamily="34" charset="0"/>
              </a:rPr>
              <a:t>severe weather reports </a:t>
            </a:r>
            <a:r>
              <a:rPr lang="en-US" sz="1400" b="1" dirty="0" smtClean="0">
                <a:solidFill>
                  <a:srgbClr val="FFFFFF"/>
                </a:solidFill>
                <a:latin typeface="Arial" pitchFamily="34" charset="0"/>
                <a:cs typeface="Arial" pitchFamily="34" charset="0"/>
              </a:rPr>
              <a:t>in 2014; </a:t>
            </a:r>
            <a:r>
              <a:rPr lang="en-US" sz="1400" b="1" dirty="0">
                <a:solidFill>
                  <a:srgbClr val="FFFFFF"/>
                </a:solidFill>
                <a:latin typeface="Arial" pitchFamily="34" charset="0"/>
                <a:cs typeface="Arial" pitchFamily="34" charset="0"/>
              </a:rPr>
              <a:t>including </a:t>
            </a:r>
            <a:r>
              <a:rPr lang="en-US" sz="1400" b="1" dirty="0" smtClean="0">
                <a:solidFill>
                  <a:srgbClr val="FFFFFF"/>
                </a:solidFill>
                <a:latin typeface="Arial" pitchFamily="34" charset="0"/>
                <a:cs typeface="Arial" pitchFamily="34" charset="0"/>
              </a:rPr>
              <a:t>1,057 </a:t>
            </a:r>
            <a:r>
              <a:rPr lang="en-US" sz="1400" b="1" dirty="0">
                <a:solidFill>
                  <a:srgbClr val="FFFFFF"/>
                </a:solidFill>
                <a:latin typeface="Arial" pitchFamily="34" charset="0"/>
                <a:cs typeface="Arial" pitchFamily="34" charset="0"/>
              </a:rPr>
              <a:t>tornadoes; </a:t>
            </a:r>
            <a:r>
              <a:rPr lang="en-US" sz="1400" b="1" dirty="0" smtClean="0">
                <a:solidFill>
                  <a:srgbClr val="FFFFFF"/>
                </a:solidFill>
                <a:latin typeface="Arial" pitchFamily="34" charset="0"/>
                <a:cs typeface="Arial" pitchFamily="34" charset="0"/>
              </a:rPr>
              <a:t>5,536 “Large </a:t>
            </a:r>
            <a:r>
              <a:rPr lang="en-US" sz="1400" b="1" dirty="0">
                <a:solidFill>
                  <a:srgbClr val="FFFFFF"/>
                </a:solidFill>
                <a:latin typeface="Arial" pitchFamily="34" charset="0"/>
                <a:cs typeface="Arial" pitchFamily="34" charset="0"/>
              </a:rPr>
              <a:t>Hail” reports and </a:t>
            </a:r>
            <a:r>
              <a:rPr lang="en-US" sz="1400" b="1" dirty="0" smtClean="0">
                <a:solidFill>
                  <a:srgbClr val="FFFFFF"/>
                </a:solidFill>
                <a:latin typeface="Arial" pitchFamily="34" charset="0"/>
                <a:cs typeface="Arial" pitchFamily="34" charset="0"/>
              </a:rPr>
              <a:t>11,985 </a:t>
            </a:r>
            <a:r>
              <a:rPr lang="en-US" sz="1400" b="1" dirty="0">
                <a:solidFill>
                  <a:srgbClr val="FFFFFF"/>
                </a:solidFill>
                <a:latin typeface="Arial" pitchFamily="34" charset="0"/>
                <a:cs typeface="Arial" pitchFamily="34" charset="0"/>
              </a:rPr>
              <a:t>high wind events</a:t>
            </a:r>
          </a:p>
        </p:txBody>
      </p:sp>
      <p:sp>
        <p:nvSpPr>
          <p:cNvPr id="10" name="Title 9"/>
          <p:cNvSpPr>
            <a:spLocks noGrp="1"/>
          </p:cNvSpPr>
          <p:nvPr>
            <p:ph type="title" idx="4294967295"/>
          </p:nvPr>
        </p:nvSpPr>
        <p:spPr>
          <a:xfrm>
            <a:off x="230188" y="63500"/>
            <a:ext cx="7400925" cy="645319"/>
          </a:xfrm>
        </p:spPr>
        <p:txBody>
          <a:bodyPr/>
          <a:lstStyle/>
          <a:p>
            <a:pPr rtl="0" eaLnBrk="0" fontAlgn="base" latinLnBrk="0" hangingPunct="0"/>
            <a:r>
              <a:rPr lang="en-US" kern="1200" dirty="0" smtClean="0">
                <a:solidFill>
                  <a:srgbClr val="28688C"/>
                </a:solidFill>
                <a:latin typeface="Arial"/>
                <a:ea typeface="Arial Unicode MS"/>
                <a:cs typeface="Arial"/>
              </a:rPr>
              <a:t>Severe Weather Reports: Jan. 1 – Dec. 31, 2014</a:t>
            </a:r>
            <a:endParaRPr lang="en-US" dirty="0" smtClean="0">
              <a:solidFill>
                <a:srgbClr val="28688C"/>
              </a:solidFill>
              <a:latin typeface="Arial"/>
              <a:ea typeface="+mn-ea"/>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30188" y="63500"/>
            <a:ext cx="6327320" cy="645319"/>
          </a:xfrm>
        </p:spPr>
        <p:txBody>
          <a:bodyPr/>
          <a:lstStyle/>
          <a:p>
            <a:r>
              <a:rPr lang="en-US" dirty="0" smtClean="0"/>
              <a:t>Number of Federal Major Disaster Declarations, 1953 - December 31, 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1506134755"/>
              </p:ext>
            </p:extLst>
          </p:nvPr>
        </p:nvGraphicFramePr>
        <p:xfrm>
          <a:off x="328612" y="947738"/>
          <a:ext cx="6419850" cy="3051572"/>
        </p:xfrm>
        <a:graphic>
          <a:graphicData uri="http://schemas.openxmlformats.org/presentationml/2006/ole">
            <mc:AlternateContent xmlns:mc="http://schemas.openxmlformats.org/markup-compatibility/2006">
              <mc:Choice xmlns:v="urn:schemas-microsoft-com:vml" Requires="v">
                <p:oleObj spid="_x0000_s47107" name="Chart" r:id="rId5" imgW="3440391" imgH="1634698" progId="MSGraph.Chart.8">
                  <p:embed followColorScheme="full"/>
                </p:oleObj>
              </mc:Choice>
              <mc:Fallback>
                <p:oleObj name="Chart" r:id="rId5" imgW="3440391" imgH="1634698" progId="MSGraph.Chart.8">
                  <p:embed followColorScheme="full"/>
                  <p:pic>
                    <p:nvPicPr>
                      <p:cNvPr id="0" name="Object 3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 y="947738"/>
                        <a:ext cx="6419850" cy="30515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2968" y="4599975"/>
            <a:ext cx="6161139" cy="584006"/>
          </a:xfrm>
          <a:prstGeom prst="rect">
            <a:avLst/>
          </a:prstGeom>
          <a:noFill/>
          <a:ln w="9525">
            <a:noFill/>
            <a:miter lim="800000"/>
            <a:headEnd/>
            <a:tailEnd/>
          </a:ln>
        </p:spPr>
        <p:txBody>
          <a:bodyPr wrap="square" lIns="274320" tIns="0" rIns="0" bIns="102870" anchor="b">
            <a:spAutoFit/>
          </a:bodyPr>
          <a:lstStyle/>
          <a:p>
            <a:pPr defTabSz="914400" eaLnBrk="0" fontAlgn="base" hangingPunct="0">
              <a:lnSpc>
                <a:spcPct val="85000"/>
              </a:lnSpc>
              <a:spcBef>
                <a:spcPct val="25000"/>
              </a:spcBef>
              <a:spcAft>
                <a:spcPct val="0"/>
              </a:spcAft>
              <a:buClr>
                <a:srgbClr val="FF6801"/>
              </a:buClr>
              <a:buFont typeface="Wingdings" pitchFamily="2" charset="2"/>
              <a:buNone/>
            </a:pPr>
            <a:r>
              <a:rPr lang="en-US" sz="800" dirty="0">
                <a:solidFill>
                  <a:srgbClr val="FF00FF"/>
                </a:solidFill>
                <a:latin typeface="Arial" charset="0"/>
                <a:cs typeface="Arial" charset="0"/>
              </a:rPr>
              <a:t/>
            </a:r>
            <a:br>
              <a:rPr lang="en-US" sz="800" dirty="0">
                <a:solidFill>
                  <a:srgbClr val="FF00FF"/>
                </a:solidFill>
                <a:latin typeface="Arial" charset="0"/>
                <a:cs typeface="Arial" charset="0"/>
              </a:rPr>
            </a:br>
            <a:endParaRPr lang="en-US" sz="800" dirty="0">
              <a:solidFill>
                <a:srgbClr val="FF00FF"/>
              </a:solidFill>
              <a:latin typeface="Arial" charset="0"/>
              <a:cs typeface="Arial" charset="0"/>
            </a:endParaRPr>
          </a:p>
          <a:p>
            <a:pPr defTabSz="914400"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*Through </a:t>
            </a:r>
            <a:r>
              <a:rPr lang="en-US" sz="800" dirty="0" smtClean="0">
                <a:solidFill>
                  <a:srgbClr val="000000"/>
                </a:solidFill>
                <a:latin typeface="Arial" charset="0"/>
                <a:cs typeface="Arial" charset="0"/>
              </a:rPr>
              <a:t>December 31, </a:t>
            </a:r>
            <a:r>
              <a:rPr lang="en-US" sz="800" dirty="0">
                <a:solidFill>
                  <a:srgbClr val="000000"/>
                </a:solidFill>
                <a:latin typeface="Arial" charset="0"/>
                <a:cs typeface="Arial" charset="0"/>
              </a:rPr>
              <a:t>2014.</a:t>
            </a:r>
          </a:p>
          <a:p>
            <a:pPr defTabSz="914400" eaLnBrk="0" fontAlgn="base" hangingPunct="0">
              <a:lnSpc>
                <a:spcPct val="85000"/>
              </a:lnSpc>
              <a:spcBef>
                <a:spcPct val="25000"/>
              </a:spcBef>
              <a:spcAft>
                <a:spcPct val="0"/>
              </a:spcAft>
              <a:buClr>
                <a:srgbClr val="FF6801"/>
              </a:buClr>
            </a:pPr>
            <a:r>
              <a:rPr lang="en-US" sz="800" dirty="0">
                <a:solidFill>
                  <a:srgbClr val="000000"/>
                </a:solidFill>
                <a:latin typeface="Arial" charset="0"/>
                <a:cs typeface="Arial" charset="0"/>
              </a:rPr>
              <a:t>Source: Federal Emergency Management Administration; </a:t>
            </a:r>
            <a:r>
              <a:rPr lang="en-US" sz="800" dirty="0">
                <a:solidFill>
                  <a:srgbClr val="000000"/>
                </a:solidFill>
                <a:latin typeface="Arial" charset="0"/>
                <a:cs typeface="Arial" charset="0"/>
                <a:hlinkClick r:id="rId7"/>
              </a:rPr>
              <a:t>http://www.fema.gov/disasters</a:t>
            </a:r>
            <a:r>
              <a:rPr lang="en-US" sz="800" dirty="0">
                <a:solidFill>
                  <a:srgbClr val="000000"/>
                </a:solidFill>
                <a:latin typeface="Arial" charset="0"/>
                <a:cs typeface="Arial" charset="0"/>
              </a:rPr>
              <a:t>;  Insurance Information Institute.</a:t>
            </a:r>
          </a:p>
        </p:txBody>
      </p:sp>
      <p:sp>
        <p:nvSpPr>
          <p:cNvPr id="321541" name="Rectangle 5"/>
          <p:cNvSpPr>
            <a:spLocks noChangeArrowheads="1"/>
          </p:cNvSpPr>
          <p:nvPr/>
        </p:nvSpPr>
        <p:spPr bwMode="blackWhite">
          <a:xfrm>
            <a:off x="563320" y="4127771"/>
            <a:ext cx="6453264" cy="457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400" b="1" dirty="0">
                <a:solidFill>
                  <a:srgbClr val="FFFFFF"/>
                </a:solidFill>
                <a:latin typeface="Arial" charset="0"/>
                <a:cs typeface="Arial" charset="0"/>
              </a:rPr>
              <a:t>The Number of Federal Disaster Declarations Is </a:t>
            </a:r>
            <a:r>
              <a:rPr lang="en-US" sz="1400" b="1" dirty="0" smtClean="0">
                <a:solidFill>
                  <a:srgbClr val="FFFFFF"/>
                </a:solidFill>
                <a:latin typeface="Arial" charset="0"/>
                <a:cs typeface="Arial" charset="0"/>
              </a:rPr>
              <a:t>Rising and Set New Records in 2010 </a:t>
            </a:r>
            <a:r>
              <a:rPr lang="en-US" sz="1400" b="1" i="1" dirty="0" smtClean="0">
                <a:solidFill>
                  <a:srgbClr val="FFFFFF"/>
                </a:solidFill>
                <a:latin typeface="Arial" charset="0"/>
                <a:cs typeface="Arial" charset="0"/>
              </a:rPr>
              <a:t>and</a:t>
            </a:r>
            <a:r>
              <a:rPr lang="en-US" sz="1400" b="1" dirty="0" smtClean="0">
                <a:solidFill>
                  <a:srgbClr val="FFFFFF"/>
                </a:solidFill>
                <a:latin typeface="Arial" charset="0"/>
                <a:cs typeface="Arial" charset="0"/>
              </a:rPr>
              <a:t> 2011 Before Dropping in 2012 - 2014</a:t>
            </a:r>
            <a:endParaRPr lang="en-US" sz="1400" b="1" dirty="0">
              <a:solidFill>
                <a:srgbClr val="FFFFFF"/>
              </a:solidFill>
              <a:latin typeface="Arial" charset="0"/>
              <a:cs typeface="Arial" charset="0"/>
            </a:endParaRPr>
          </a:p>
        </p:txBody>
      </p:sp>
      <p:sp>
        <p:nvSpPr>
          <p:cNvPr id="7" name="AutoShape 7"/>
          <p:cNvSpPr>
            <a:spLocks noChangeArrowheads="1"/>
          </p:cNvSpPr>
          <p:nvPr/>
        </p:nvSpPr>
        <p:spPr bwMode="blackWhite">
          <a:xfrm>
            <a:off x="7016584" y="901388"/>
            <a:ext cx="1584492" cy="1565711"/>
          </a:xfrm>
          <a:prstGeom prst="wedgeRectCallout">
            <a:avLst>
              <a:gd name="adj1" fmla="val -86329"/>
              <a:gd name="adj2" fmla="val -307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 number of federal disaster declarations </a:t>
            </a:r>
            <a:r>
              <a:rPr lang="en-US" sz="1400" b="1" dirty="0" smtClean="0">
                <a:solidFill>
                  <a:srgbClr val="FFFFFF"/>
                </a:solidFill>
                <a:latin typeface="Arial" charset="0"/>
                <a:cs typeface="Arial" charset="0"/>
              </a:rPr>
              <a:t>set a </a:t>
            </a:r>
            <a:r>
              <a:rPr lang="en-US" sz="1400" b="1" dirty="0">
                <a:solidFill>
                  <a:srgbClr val="FFFFFF"/>
                </a:solidFill>
                <a:latin typeface="Arial" charset="0"/>
                <a:cs typeface="Arial" charset="0"/>
              </a:rPr>
              <a:t>new record in 2011, </a:t>
            </a:r>
            <a:r>
              <a:rPr lang="en-US" sz="1400" b="1" dirty="0" smtClean="0">
                <a:solidFill>
                  <a:srgbClr val="FFFFFF"/>
                </a:solidFill>
                <a:latin typeface="Arial" charset="0"/>
                <a:cs typeface="Arial" charset="0"/>
              </a:rPr>
              <a:t>with 99, shattering 2010’s record 81 declarations.</a:t>
            </a:r>
            <a:endParaRPr lang="en-US" sz="1400" b="1" dirty="0">
              <a:solidFill>
                <a:srgbClr val="FFFFFF"/>
              </a:solidFill>
              <a:latin typeface="Arial" charset="0"/>
              <a:cs typeface="Arial" charset="0"/>
            </a:endParaRPr>
          </a:p>
        </p:txBody>
      </p:sp>
      <p:cxnSp>
        <p:nvCxnSpPr>
          <p:cNvPr id="9" name="Straight Connector 8"/>
          <p:cNvCxnSpPr/>
          <p:nvPr/>
        </p:nvCxnSpPr>
        <p:spPr>
          <a:xfrm flipV="1">
            <a:off x="741447" y="3011950"/>
            <a:ext cx="5965140" cy="9363"/>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1037186" y="907256"/>
            <a:ext cx="1624013" cy="1443038"/>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050" b="1" dirty="0">
                <a:solidFill>
                  <a:srgbClr val="FFFFFF"/>
                </a:solidFill>
                <a:latin typeface="Arial" charset="0"/>
                <a:cs typeface="Arial" charset="0"/>
              </a:rPr>
              <a:t>There have been </a:t>
            </a:r>
            <a:r>
              <a:rPr lang="en-US" sz="1050" b="1" dirty="0" smtClean="0">
                <a:solidFill>
                  <a:srgbClr val="FFFFFF"/>
                </a:solidFill>
                <a:latin typeface="Arial" charset="0"/>
                <a:cs typeface="Arial" charset="0"/>
              </a:rPr>
              <a:t>2,187 </a:t>
            </a:r>
            <a:r>
              <a:rPr lang="en-US" sz="1050" b="1" dirty="0">
                <a:solidFill>
                  <a:srgbClr val="FFFFFF"/>
                </a:solidFill>
                <a:latin typeface="Arial" charset="0"/>
                <a:cs typeface="Arial" charset="0"/>
              </a:rPr>
              <a:t>federal disaster declarations since 1953.  The average number of declarations per year is 35 from 1953-2013, though there few haven’t been recorded since 1995.</a:t>
            </a:r>
          </a:p>
        </p:txBody>
      </p:sp>
      <p:sp>
        <p:nvSpPr>
          <p:cNvPr id="10" name="AutoShape 7"/>
          <p:cNvSpPr>
            <a:spLocks noChangeArrowheads="1"/>
          </p:cNvSpPr>
          <p:nvPr/>
        </p:nvSpPr>
        <p:spPr bwMode="blackWhite">
          <a:xfrm>
            <a:off x="6928526" y="2867892"/>
            <a:ext cx="1773119" cy="598224"/>
          </a:xfrm>
          <a:prstGeom prst="wedgeRectCallout">
            <a:avLst>
              <a:gd name="adj1" fmla="val -64055"/>
              <a:gd name="adj2" fmla="val 1991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200" b="1" dirty="0" smtClean="0">
                <a:solidFill>
                  <a:srgbClr val="FFFFFF"/>
                </a:solidFill>
                <a:latin typeface="Arial" charset="0"/>
                <a:cs typeface="Arial" charset="0"/>
              </a:rPr>
              <a:t>51 </a:t>
            </a:r>
            <a:r>
              <a:rPr lang="en-US" sz="1200" b="1" dirty="0">
                <a:solidFill>
                  <a:srgbClr val="FFFFFF"/>
                </a:solidFill>
                <a:latin typeface="Arial" charset="0"/>
                <a:cs typeface="Arial" charset="0"/>
              </a:rPr>
              <a:t>federal disasters were declared </a:t>
            </a:r>
            <a:r>
              <a:rPr lang="en-US" sz="1200" b="1" dirty="0" smtClean="0">
                <a:solidFill>
                  <a:srgbClr val="FFFFFF"/>
                </a:solidFill>
                <a:latin typeface="Arial" charset="0"/>
                <a:cs typeface="Arial" charset="0"/>
              </a:rPr>
              <a:t>in 2014</a:t>
            </a:r>
            <a:endParaRPr lang="en-US" sz="12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solidFill>
                  <a:srgbClr val="000000"/>
                </a:solidFill>
              </a:rPr>
              <a:pPr>
                <a:defRPr/>
              </a:pPr>
              <a:t>44</a:t>
            </a:fld>
            <a:endParaRPr lang="en-US">
              <a:solidFill>
                <a:srgbClr val="000000"/>
              </a:solidFill>
            </a:endParaRPr>
          </a:p>
        </p:txBody>
      </p:sp>
    </p:spTree>
    <p:custDataLst>
      <p:tags r:id="rId2"/>
    </p:custDataLst>
    <p:extLst>
      <p:ext uri="{BB962C8B-B14F-4D97-AF65-F5344CB8AC3E}">
        <p14:creationId xmlns:p14="http://schemas.microsoft.com/office/powerpoint/2010/main" val="1456804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45</a:t>
            </a:fld>
            <a:endParaRPr lang="en-US" smtClean="0">
              <a:solidFill>
                <a:srgbClr val="000000"/>
              </a:solidFill>
            </a:endParaRPr>
          </a:p>
        </p:txBody>
      </p:sp>
      <p:sp>
        <p:nvSpPr>
          <p:cNvPr id="32774" name="Rectangle 2"/>
          <p:cNvSpPr>
            <a:spLocks noGrp="1" noChangeArrowheads="1"/>
          </p:cNvSpPr>
          <p:nvPr>
            <p:ph type="title"/>
          </p:nvPr>
        </p:nvSpPr>
        <p:spPr>
          <a:xfrm>
            <a:off x="230188" y="63500"/>
            <a:ext cx="7400925" cy="645319"/>
          </a:xfrm>
        </p:spPr>
        <p:txBody>
          <a:bodyPr/>
          <a:lstStyle/>
          <a:p>
            <a:r>
              <a:rPr lang="en-US" dirty="0" smtClean="0"/>
              <a:t>Combined Ratio Points Associated with</a:t>
            </a:r>
            <a:r>
              <a:rPr lang="en-US" dirty="0" smtClean="0">
                <a:solidFill>
                  <a:srgbClr val="FF00FF"/>
                </a:solidFill>
              </a:rPr>
              <a:t/>
            </a:r>
            <a:br>
              <a:rPr lang="en-US" dirty="0" smtClean="0">
                <a:solidFill>
                  <a:srgbClr val="FF00FF"/>
                </a:solidFill>
              </a:rPr>
            </a:br>
            <a:r>
              <a:rPr lang="en-US" dirty="0" smtClean="0"/>
              <a:t>Catastrophe Losses: 1960 – 2014E*</a:t>
            </a:r>
          </a:p>
        </p:txBody>
      </p:sp>
      <p:sp>
        <p:nvSpPr>
          <p:cNvPr id="32775" name="Rectangle 3"/>
          <p:cNvSpPr>
            <a:spLocks noChangeArrowheads="1"/>
          </p:cNvSpPr>
          <p:nvPr/>
        </p:nvSpPr>
        <p:spPr bwMode="auto">
          <a:xfrm>
            <a:off x="-121722" y="4587689"/>
            <a:ext cx="6666310" cy="688650"/>
          </a:xfrm>
          <a:prstGeom prst="rect">
            <a:avLst/>
          </a:prstGeom>
          <a:noFill/>
          <a:ln w="9525">
            <a:noFill/>
            <a:miter lim="800000"/>
            <a:headEnd/>
            <a:tailEnd/>
          </a:ln>
        </p:spPr>
        <p:txBody>
          <a:bodyPr lIns="274320" tIns="0" rIns="0" bIns="102870" anchor="b">
            <a:spAutoFit/>
          </a:bodyPr>
          <a:lstStyle/>
          <a:p>
            <a:pPr defTabSz="914400"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*2010s represent </a:t>
            </a:r>
            <a:r>
              <a:rPr lang="en-US" sz="800" dirty="0" smtClean="0">
                <a:solidFill>
                  <a:srgbClr val="000000"/>
                </a:solidFill>
                <a:latin typeface="Arial" charset="0"/>
                <a:cs typeface="Arial" charset="0"/>
              </a:rPr>
              <a:t>2010-2014E.</a:t>
            </a:r>
            <a:endParaRPr lang="en-US" sz="800" dirty="0">
              <a:solidFill>
                <a:srgbClr val="000000"/>
              </a:solidFill>
              <a:latin typeface="Arial" charset="0"/>
              <a:cs typeface="Arial" charset="0"/>
            </a:endParaRPr>
          </a:p>
          <a:p>
            <a:pPr defTabSz="914400"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Notes: Private carrier losses only.  Excludes loss adjustment expenses and reinsurance reinstatement premiums. Figures are adjusted for losses ultimately paid by foreign insurers and reinsurers.</a:t>
            </a:r>
          </a:p>
          <a:p>
            <a:pPr defTabSz="914400" eaLnBrk="0" fontAlgn="base" hangingPunct="0">
              <a:lnSpc>
                <a:spcPct val="85000"/>
              </a:lnSpc>
              <a:spcBef>
                <a:spcPct val="25000"/>
              </a:spcBef>
              <a:spcAft>
                <a:spcPct val="0"/>
              </a:spcAft>
              <a:buClr>
                <a:srgbClr val="FF6801"/>
              </a:buClr>
              <a:buFont typeface="Wingdings" pitchFamily="2" charset="2"/>
              <a:buNone/>
            </a:pPr>
            <a:r>
              <a:rPr lang="en-US" sz="800" dirty="0">
                <a:solidFill>
                  <a:srgbClr val="000000"/>
                </a:solidFill>
                <a:latin typeface="Arial" charset="0"/>
                <a:cs typeface="Arial" charset="0"/>
              </a:rPr>
              <a:t>Source: ISO (1960-2011); A.M. Best (</a:t>
            </a:r>
            <a:r>
              <a:rPr lang="en-US" sz="800" dirty="0" smtClean="0">
                <a:solidFill>
                  <a:srgbClr val="000000"/>
                </a:solidFill>
                <a:latin typeface="Arial" charset="0"/>
                <a:cs typeface="Arial" charset="0"/>
              </a:rPr>
              <a:t>2012-2013); </a:t>
            </a:r>
            <a:r>
              <a:rPr lang="en-US" sz="800" dirty="0">
                <a:solidFill>
                  <a:srgbClr val="000000"/>
                </a:solidFill>
                <a:latin typeface="Arial" charset="0"/>
                <a:cs typeface="Arial" charset="0"/>
              </a:rPr>
              <a:t>Insurance Information Institute.</a:t>
            </a:r>
            <a:r>
              <a:rPr lang="en-US" sz="800" dirty="0">
                <a:solidFill>
                  <a:srgbClr val="FF00FF"/>
                </a:solidFill>
                <a:latin typeface="Arial" charset="0"/>
                <a:cs typeface="Arial" charset="0"/>
              </a:rPr>
              <a:t>				</a:t>
            </a:r>
          </a:p>
        </p:txBody>
      </p:sp>
      <p:graphicFrame>
        <p:nvGraphicFramePr>
          <p:cNvPr id="32770" name="Object 2"/>
          <p:cNvGraphicFramePr>
            <a:graphicFrameLocks noChangeAspect="1"/>
          </p:cNvGraphicFramePr>
          <p:nvPr>
            <p:extLst>
              <p:ext uri="{D42A27DB-BD31-4B8C-83A1-F6EECF244321}">
                <p14:modId xmlns:p14="http://schemas.microsoft.com/office/powerpoint/2010/main" val="3907331664"/>
              </p:ext>
            </p:extLst>
          </p:nvPr>
        </p:nvGraphicFramePr>
        <p:xfrm>
          <a:off x="0" y="941999"/>
          <a:ext cx="6620900" cy="3182541"/>
        </p:xfrm>
        <a:graphic>
          <a:graphicData uri="http://schemas.openxmlformats.org/presentationml/2006/ole">
            <mc:AlternateContent xmlns:mc="http://schemas.openxmlformats.org/markup-compatibility/2006">
              <mc:Choice xmlns:v="urn:schemas-microsoft-com:vml" Requires="v">
                <p:oleObj spid="_x0000_s48131" name="Chart" r:id="rId5" imgW="3429156" imgH="1497538" progId="MSGraph.Chart.8">
                  <p:embed followColorScheme="full"/>
                </p:oleObj>
              </mc:Choice>
              <mc:Fallback>
                <p:oleObj name="Chart" r:id="rId5" imgW="3429156" imgH="1497538" progId="MSGraph.Chart.8">
                  <p:embed followColorScheme="full"/>
                  <p:pic>
                    <p:nvPicPr>
                      <p:cNvPr id="0"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1999"/>
                        <a:ext cx="6620900" cy="3182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313730" y="4046663"/>
            <a:ext cx="5875734" cy="48220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68580" tIns="34290" rIns="68580" bIns="48006" anchor="ctr"/>
          <a:lstStyle/>
          <a:p>
            <a:pPr algn="ctr" defTabSz="914400" fontAlgn="base">
              <a:lnSpc>
                <a:spcPct val="95000"/>
              </a:lnSpc>
              <a:spcBef>
                <a:spcPct val="25000"/>
              </a:spcBef>
              <a:spcAft>
                <a:spcPct val="0"/>
              </a:spcAft>
            </a:pPr>
            <a:r>
              <a:rPr lang="en-US" sz="1400" b="1" dirty="0">
                <a:solidFill>
                  <a:srgbClr val="FFFFFF"/>
                </a:solidFill>
                <a:latin typeface="Arial" charset="0"/>
                <a:cs typeface="Arial" charset="0"/>
              </a:rPr>
              <a:t>The Catastrophe Loss Component of Private Insurer Losses Has Increased Sharply in Recent Decades</a:t>
            </a:r>
            <a:endParaRPr lang="en-US" sz="1400" b="1" i="1" dirty="0">
              <a:solidFill>
                <a:srgbClr val="FFFFFF"/>
              </a:solidFill>
              <a:latin typeface="Arial" charset="0"/>
              <a:cs typeface="Arial" charset="0"/>
            </a:endParaRPr>
          </a:p>
        </p:txBody>
      </p:sp>
      <p:sp>
        <p:nvSpPr>
          <p:cNvPr id="11" name="AutoShape 38"/>
          <p:cNvSpPr>
            <a:spLocks noChangeArrowheads="1"/>
          </p:cNvSpPr>
          <p:nvPr/>
        </p:nvSpPr>
        <p:spPr bwMode="blackWhite">
          <a:xfrm>
            <a:off x="1303116" y="808746"/>
            <a:ext cx="1597819" cy="2001441"/>
          </a:xfrm>
          <a:prstGeom prst="rect">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80" tIns="68580" rIns="68580" bIns="68580" anchor="ctr"/>
          <a:lstStyle/>
          <a:p>
            <a:pPr algn="ctr" defTabSz="914400" eaLnBrk="0" fontAlgn="base" hangingPunct="0">
              <a:lnSpc>
                <a:spcPct val="90000"/>
              </a:lnSpc>
              <a:spcBef>
                <a:spcPct val="100000"/>
              </a:spcBef>
              <a:spcAft>
                <a:spcPct val="0"/>
              </a:spcAft>
              <a:buClr>
                <a:srgbClr val="FF6801"/>
              </a:buClr>
              <a:buFont typeface="Wingdings" pitchFamily="2" charset="2"/>
              <a:buNone/>
            </a:pPr>
            <a:r>
              <a:rPr lang="en-US" sz="1200" b="1" dirty="0">
                <a:solidFill>
                  <a:srgbClr val="FFFFFF"/>
                </a:solidFill>
                <a:latin typeface="Arial" charset="0"/>
                <a:cs typeface="Arial" charset="0"/>
              </a:rPr>
              <a:t>Avg. CAT  Loss Component of the</a:t>
            </a:r>
            <a:r>
              <a:rPr lang="en-US" sz="1200" b="1" u="sng" dirty="0">
                <a:solidFill>
                  <a:srgbClr val="FFFFFF"/>
                </a:solidFill>
                <a:latin typeface="Arial" charset="0"/>
                <a:cs typeface="Arial" charset="0"/>
              </a:rPr>
              <a:t> </a:t>
            </a:r>
            <a:r>
              <a:rPr lang="en-US" sz="1200" b="1" dirty="0">
                <a:solidFill>
                  <a:srgbClr val="FFFFFF"/>
                </a:solidFill>
                <a:latin typeface="Arial" charset="0"/>
                <a:cs typeface="Arial" charset="0"/>
              </a:rPr>
              <a:t>Combined Ratio  </a:t>
            </a:r>
            <a:r>
              <a:rPr lang="en-US" sz="1200" b="1" u="sng" dirty="0">
                <a:solidFill>
                  <a:srgbClr val="FFFFFF"/>
                </a:solidFill>
                <a:latin typeface="Arial" charset="0"/>
                <a:cs typeface="Arial" charset="0"/>
              </a:rPr>
              <a:t> by Decade</a:t>
            </a:r>
          </a:p>
          <a:p>
            <a:pPr algn="ctr" defTabSz="914400" eaLnBrk="0" fontAlgn="base" hangingPunct="0">
              <a:lnSpc>
                <a:spcPct val="90000"/>
              </a:lnSpc>
              <a:spcBef>
                <a:spcPct val="100000"/>
              </a:spcBef>
              <a:spcAft>
                <a:spcPct val="0"/>
              </a:spcAft>
              <a:buClr>
                <a:srgbClr val="FF6801"/>
              </a:buClr>
              <a:buFont typeface="Wingdings" pitchFamily="2" charset="2"/>
              <a:buNone/>
            </a:pPr>
            <a:r>
              <a:rPr lang="en-US" sz="1200" b="1" dirty="0">
                <a:solidFill>
                  <a:srgbClr val="FFFFFF"/>
                </a:solidFill>
                <a:latin typeface="Arial" charset="0"/>
                <a:cs typeface="Arial" charset="0"/>
              </a:rPr>
              <a:t>1960s: 1.04       1970s: 0.85     1980s: 1.31     1990s: 3.39     2000s: 3.52     2010s: </a:t>
            </a:r>
            <a:r>
              <a:rPr lang="en-US" sz="1200" b="1" dirty="0" smtClean="0">
                <a:solidFill>
                  <a:srgbClr val="FFFFFF"/>
                </a:solidFill>
                <a:latin typeface="Arial" charset="0"/>
                <a:cs typeface="Arial" charset="0"/>
              </a:rPr>
              <a:t>5.6E</a:t>
            </a:r>
            <a:r>
              <a:rPr lang="en-US" sz="1200" b="1" dirty="0">
                <a:solidFill>
                  <a:srgbClr val="FFFFFF"/>
                </a:solidFill>
                <a:latin typeface="Arial" charset="0"/>
                <a:cs typeface="Arial" charset="0"/>
              </a:rPr>
              <a:t>*</a:t>
            </a:r>
          </a:p>
        </p:txBody>
      </p:sp>
      <p:sp>
        <p:nvSpPr>
          <p:cNvPr id="32778" name="Rectangle 6"/>
          <p:cNvSpPr>
            <a:spLocks noChangeArrowheads="1"/>
          </p:cNvSpPr>
          <p:nvPr/>
        </p:nvSpPr>
        <p:spPr bwMode="black">
          <a:xfrm>
            <a:off x="38392" y="782427"/>
            <a:ext cx="1241850" cy="369332"/>
          </a:xfrm>
          <a:prstGeom prst="rect">
            <a:avLst/>
          </a:prstGeom>
          <a:noFill/>
          <a:ln w="9525" algn="ctr">
            <a:noFill/>
            <a:miter lim="800000"/>
            <a:headEnd/>
            <a:tailEnd/>
          </a:ln>
        </p:spPr>
        <p:txBody>
          <a:bodyPr wrap="square" lIns="0" tIns="0" rIns="0" bIns="0">
            <a:spAutoFit/>
          </a:bodyPr>
          <a:lstStyle/>
          <a:p>
            <a:pPr defTabSz="85725" eaLnBrk="0" fontAlgn="base" hangingPunct="0">
              <a:lnSpc>
                <a:spcPct val="90000"/>
              </a:lnSpc>
              <a:spcBef>
                <a:spcPct val="20000"/>
              </a:spcBef>
              <a:spcAft>
                <a:spcPct val="0"/>
              </a:spcAft>
            </a:pPr>
            <a:r>
              <a:rPr lang="en-US" sz="1200" b="1" dirty="0">
                <a:solidFill>
                  <a:srgbClr val="225A7A"/>
                </a:solidFill>
                <a:latin typeface="Arial" charset="0"/>
                <a:cs typeface="Arial" charset="0"/>
              </a:rPr>
              <a:t>Combined </a:t>
            </a:r>
            <a:r>
              <a:rPr lang="en-US" sz="1200" b="1" dirty="0" smtClean="0">
                <a:solidFill>
                  <a:srgbClr val="225A7A"/>
                </a:solidFill>
                <a:latin typeface="Arial" charset="0"/>
                <a:cs typeface="Arial" charset="0"/>
              </a:rPr>
              <a:t>Ratio</a:t>
            </a:r>
          </a:p>
          <a:p>
            <a:pPr defTabSz="85725" eaLnBrk="0" fontAlgn="base" hangingPunct="0">
              <a:lnSpc>
                <a:spcPct val="90000"/>
              </a:lnSpc>
              <a:spcBef>
                <a:spcPct val="20000"/>
              </a:spcBef>
              <a:spcAft>
                <a:spcPct val="0"/>
              </a:spcAft>
            </a:pPr>
            <a:r>
              <a:rPr lang="en-US" sz="1200" b="1" dirty="0" smtClean="0">
                <a:solidFill>
                  <a:srgbClr val="225A7A"/>
                </a:solidFill>
                <a:latin typeface="Arial" charset="0"/>
                <a:cs typeface="Arial" charset="0"/>
              </a:rPr>
              <a:t> </a:t>
            </a:r>
            <a:r>
              <a:rPr lang="en-US" sz="1200" b="1" dirty="0">
                <a:solidFill>
                  <a:srgbClr val="225A7A"/>
                </a:solidFill>
                <a:latin typeface="Arial" charset="0"/>
                <a:cs typeface="Arial" charset="0"/>
              </a:rPr>
              <a:t>Points</a:t>
            </a:r>
          </a:p>
        </p:txBody>
      </p:sp>
      <p:sp>
        <p:nvSpPr>
          <p:cNvPr id="12" name="AutoShape 7"/>
          <p:cNvSpPr>
            <a:spLocks noChangeArrowheads="1"/>
          </p:cNvSpPr>
          <p:nvPr/>
        </p:nvSpPr>
        <p:spPr bwMode="blackWhite">
          <a:xfrm>
            <a:off x="6620900" y="1109922"/>
            <a:ext cx="2156952" cy="575187"/>
          </a:xfrm>
          <a:prstGeom prst="wedgeRectCallout">
            <a:avLst>
              <a:gd name="adj1" fmla="val -69012"/>
              <a:gd name="adj2" fmla="val 25325"/>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200" b="1" dirty="0">
                <a:solidFill>
                  <a:srgbClr val="FFFFFF"/>
                </a:solidFill>
                <a:latin typeface="Arial" charset="0"/>
                <a:cs typeface="Arial" charset="0"/>
              </a:rPr>
              <a:t>Catastrophe losses as a share of all losses reached a record high in </a:t>
            </a:r>
            <a:r>
              <a:rPr lang="en-US" sz="1200" b="1" dirty="0" smtClean="0">
                <a:solidFill>
                  <a:srgbClr val="FFFFFF"/>
                </a:solidFill>
                <a:latin typeface="Arial" charset="0"/>
                <a:cs typeface="Arial" charset="0"/>
              </a:rPr>
              <a:t>2011</a:t>
            </a:r>
            <a:endParaRPr lang="en-US" sz="1200" b="1" dirty="0">
              <a:solidFill>
                <a:srgbClr val="FFFFFF"/>
              </a:solidFill>
              <a:latin typeface="Arial" charset="0"/>
              <a:cs typeface="Arial" charset="0"/>
            </a:endParaRPr>
          </a:p>
        </p:txBody>
      </p:sp>
      <p:sp>
        <p:nvSpPr>
          <p:cNvPr id="13" name="AutoShape 7"/>
          <p:cNvSpPr>
            <a:spLocks noChangeArrowheads="1"/>
          </p:cNvSpPr>
          <p:nvPr/>
        </p:nvSpPr>
        <p:spPr bwMode="blackWhite">
          <a:xfrm>
            <a:off x="7118748" y="2493819"/>
            <a:ext cx="1778839" cy="1329302"/>
          </a:xfrm>
          <a:prstGeom prst="wedgeRectCallout">
            <a:avLst>
              <a:gd name="adj1" fmla="val -82687"/>
              <a:gd name="adj2" fmla="val -12751"/>
            </a:avLst>
          </a:prstGeom>
          <a:gradFill rotWithShape="1">
            <a:gsLst>
              <a:gs pos="0">
                <a:schemeClr val="accent1"/>
              </a:gs>
              <a:gs pos="100000">
                <a:schemeClr val="accent1">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 losses as a share of all losses were down substantially in 2013 and so far in 2014</a:t>
            </a:r>
            <a:endParaRPr lang="en-US" sz="14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28746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3400"/>
                            </p:stCondLst>
                            <p:childTnLst>
                              <p:par>
                                <p:cTn id="19" presetID="22" presetClass="entr" presetSubtype="2" fill="hold" grpId="0" nodeType="afterEffect">
                                  <p:stCondLst>
                                    <p:cond delay="699"/>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8" name="Picture 5"/>
          <p:cNvPicPr>
            <a:picLocks noChangeAspect="1" noChangeArrowheads="1"/>
          </p:cNvPicPr>
          <p:nvPr>
            <p:custDataLst>
              <p:tags r:id="rId2"/>
            </p:custDataLst>
          </p:nvPr>
        </p:nvPicPr>
        <p:blipFill>
          <a:blip r:embed="rId5" cstate="screen"/>
          <a:srcRect/>
          <a:stretch>
            <a:fillRect/>
          </a:stretch>
        </p:blipFill>
        <p:spPr bwMode="auto">
          <a:xfrm>
            <a:off x="3431382" y="628650"/>
            <a:ext cx="2274094" cy="628650"/>
          </a:xfrm>
          <a:prstGeom prst="rect">
            <a:avLst/>
          </a:prstGeom>
          <a:noFill/>
          <a:ln w="9525">
            <a:noFill/>
            <a:miter lim="800000"/>
            <a:headEnd/>
            <a:tailEnd/>
          </a:ln>
        </p:spPr>
      </p:pic>
      <p:sp>
        <p:nvSpPr>
          <p:cNvPr id="2152455" name="Rectangle 7"/>
          <p:cNvSpPr>
            <a:spLocks noChangeArrowheads="1"/>
          </p:cNvSpPr>
          <p:nvPr/>
        </p:nvSpPr>
        <p:spPr bwMode="blackWhite">
          <a:xfrm>
            <a:off x="1578769" y="1701405"/>
            <a:ext cx="5986463" cy="9727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34290" tIns="34290" rIns="34290" bIns="34290" anchor="ctr"/>
          <a:lstStyle/>
          <a:p>
            <a:pPr algn="ctr" defTabSz="85725" fontAlgn="base">
              <a:lnSpc>
                <a:spcPct val="95000"/>
              </a:lnSpc>
              <a:spcBef>
                <a:spcPct val="25000"/>
              </a:spcBef>
              <a:spcAft>
                <a:spcPct val="0"/>
              </a:spcAft>
            </a:pPr>
            <a:r>
              <a:rPr lang="en-US" sz="3200" b="1" dirty="0">
                <a:solidFill>
                  <a:srgbClr val="FFFFFF"/>
                </a:solidFill>
                <a:latin typeface="Arial" charset="0"/>
                <a:cs typeface="Arial" charset="0"/>
              </a:rPr>
              <a:t>Premium Growth</a:t>
            </a:r>
          </a:p>
        </p:txBody>
      </p:sp>
      <p:sp>
        <p:nvSpPr>
          <p:cNvPr id="2152456" name="Rectangle 8"/>
          <p:cNvSpPr>
            <a:spLocks noChangeArrowheads="1"/>
          </p:cNvSpPr>
          <p:nvPr/>
        </p:nvSpPr>
        <p:spPr bwMode="auto">
          <a:xfrm>
            <a:off x="1725020" y="3198058"/>
            <a:ext cx="5844591" cy="900246"/>
          </a:xfrm>
          <a:prstGeom prst="rect">
            <a:avLst/>
          </a:prstGeom>
          <a:noFill/>
          <a:ln w="9525" algn="ctr">
            <a:noFill/>
            <a:miter lim="800000"/>
            <a:headEnd/>
            <a:tailEnd/>
          </a:ln>
        </p:spPr>
        <p:txBody>
          <a:bodyPr wrap="square" lIns="34290" tIns="34290" rIns="34290" bIns="34290">
            <a:spAutoFit/>
          </a:bodyPr>
          <a:lstStyle/>
          <a:p>
            <a:pPr marL="219075" indent="-219075" algn="ctr" defTabSz="914400" eaLnBrk="0" fontAlgn="base" hangingPunct="0">
              <a:lnSpc>
                <a:spcPct val="90000"/>
              </a:lnSpc>
              <a:spcBef>
                <a:spcPct val="25000"/>
              </a:spcBef>
              <a:spcAft>
                <a:spcPct val="0"/>
              </a:spcAft>
              <a:buClr>
                <a:srgbClr val="FF6801"/>
              </a:buClr>
            </a:pPr>
            <a:r>
              <a:rPr lang="en-US" sz="3000" b="1" dirty="0">
                <a:solidFill>
                  <a:srgbClr val="225A7A"/>
                </a:solidFill>
                <a:latin typeface="Arial" charset="0"/>
                <a:cs typeface="Arial" charset="0"/>
              </a:rPr>
              <a:t>Catastrophe Losses Impact Trajectory of Premium </a:t>
            </a:r>
            <a:r>
              <a:rPr lang="en-US" sz="3000" b="1" dirty="0" smtClean="0">
                <a:solidFill>
                  <a:srgbClr val="225A7A"/>
                </a:solidFill>
                <a:latin typeface="Arial" charset="0"/>
                <a:cs typeface="Arial" charset="0"/>
              </a:rPr>
              <a:t>Growth</a:t>
            </a:r>
          </a:p>
        </p:txBody>
      </p:sp>
      <p:sp>
        <p:nvSpPr>
          <p:cNvPr id="9" name="Rectangle 3"/>
          <p:cNvSpPr>
            <a:spLocks noChangeArrowheads="1"/>
          </p:cNvSpPr>
          <p:nvPr/>
        </p:nvSpPr>
        <p:spPr bwMode="auto">
          <a:xfrm>
            <a:off x="0" y="4917282"/>
            <a:ext cx="9144000" cy="226219"/>
          </a:xfrm>
          <a:prstGeom prst="rect">
            <a:avLst/>
          </a:prstGeom>
          <a:solidFill>
            <a:srgbClr val="225A7A"/>
          </a:solidFill>
          <a:ln w="9525">
            <a:noFill/>
            <a:miter lim="800000"/>
            <a:headEnd/>
            <a:tailEnd/>
          </a:ln>
        </p:spPr>
        <p:txBody>
          <a:bodyPr wrap="none" lIns="68580" tIns="34290" rIns="68580" bIns="34290"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10" name="Rectangle 4"/>
          <p:cNvSpPr>
            <a:spLocks noChangeArrowheads="1"/>
          </p:cNvSpPr>
          <p:nvPr/>
        </p:nvSpPr>
        <p:spPr bwMode="auto">
          <a:xfrm>
            <a:off x="8726092" y="4996084"/>
            <a:ext cx="335756" cy="91564"/>
          </a:xfrm>
          <a:prstGeom prst="rect">
            <a:avLst/>
          </a:prstGeom>
          <a:noFill/>
          <a:ln w="9525">
            <a:noFill/>
            <a:miter lim="800000"/>
            <a:headEnd/>
            <a:tailEnd/>
          </a:ln>
        </p:spPr>
        <p:txBody>
          <a:bodyPr lIns="0" tIns="0" rIns="0" bIns="0">
            <a:spAutoFit/>
          </a:bodyPr>
          <a:lstStyle/>
          <a:p>
            <a:pPr algn="r" defTabSz="914400" eaLnBrk="0" fontAlgn="base" hangingPunct="0">
              <a:lnSpc>
                <a:spcPct val="85000"/>
              </a:lnSpc>
              <a:spcBef>
                <a:spcPct val="20000"/>
              </a:spcBef>
              <a:spcAft>
                <a:spcPct val="0"/>
              </a:spcAft>
            </a:pPr>
            <a:fld id="{9FAF68DA-B98E-484D-9896-A23C0EED5EBE}" type="slidenum">
              <a:rPr lang="en-US" sz="700">
                <a:solidFill>
                  <a:srgbClr val="FFFFFF"/>
                </a:solidFill>
                <a:latin typeface="Arial" charset="0"/>
                <a:cs typeface="Arial" charset="0"/>
              </a:rPr>
              <a:pPr algn="r" defTabSz="914400" eaLnBrk="0" fontAlgn="base" hangingPunct="0">
                <a:lnSpc>
                  <a:spcPct val="85000"/>
                </a:lnSpc>
                <a:spcBef>
                  <a:spcPct val="20000"/>
                </a:spcBef>
                <a:spcAft>
                  <a:spcPct val="0"/>
                </a:spcAft>
              </a:pPr>
              <a:t>46</a:t>
            </a:fld>
            <a:endParaRPr lang="en-US" sz="700" dirty="0">
              <a:solidFill>
                <a:srgbClr val="FFFFFF"/>
              </a:solidFill>
              <a:latin typeface="Arial" charset="0"/>
              <a:cs typeface="Arial" charset="0"/>
            </a:endParaRPr>
          </a:p>
        </p:txBody>
      </p:sp>
      <p:sp>
        <p:nvSpPr>
          <p:cNvPr id="11" name="Title 10"/>
          <p:cNvSpPr>
            <a:spLocks noGrp="1"/>
          </p:cNvSpPr>
          <p:nvPr>
            <p:ph type="title" idx="4294967295"/>
          </p:nvPr>
        </p:nvSpPr>
        <p:spPr>
          <a:xfrm>
            <a:off x="298450" y="67867"/>
            <a:ext cx="789371" cy="286858"/>
          </a:xfrm>
        </p:spPr>
        <p:txBody>
          <a:bodyPr/>
          <a:lstStyle/>
          <a:p>
            <a:pPr rtl="0" fontAlgn="base"/>
            <a:r>
              <a:rPr lang="en-US" sz="100" kern="1200" dirty="0" smtClean="0">
                <a:solidFill>
                  <a:srgbClr val="FFFFFF"/>
                </a:solidFill>
                <a:latin typeface="Arial"/>
                <a:ea typeface="+mn-ea"/>
                <a:cs typeface="Arial"/>
              </a:rPr>
              <a:t>Premium Growth</a:t>
            </a:r>
            <a:endParaRPr lang="en-US" sz="100" dirty="0" smtClean="0"/>
          </a:p>
        </p:txBody>
      </p:sp>
    </p:spTree>
    <p:custDataLst>
      <p:tags r:id="rId1"/>
    </p:custDataLst>
    <p:extLst>
      <p:ext uri="{BB962C8B-B14F-4D97-AF65-F5344CB8AC3E}">
        <p14:creationId xmlns:p14="http://schemas.microsoft.com/office/powerpoint/2010/main" val="395735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47</a:t>
            </a:fld>
            <a:endParaRPr lang="en-US" altLang="en-US" smtClean="0">
              <a:solidFill>
                <a:srgbClr val="000000"/>
              </a:solidFill>
            </a:endParaRPr>
          </a:p>
        </p:txBody>
      </p:sp>
      <p:sp>
        <p:nvSpPr>
          <p:cNvPr id="103429" name="Rectangle 6"/>
          <p:cNvSpPr>
            <a:spLocks noChangeArrowheads="1"/>
          </p:cNvSpPr>
          <p:nvPr/>
        </p:nvSpPr>
        <p:spPr bwMode="auto">
          <a:xfrm>
            <a:off x="1409918" y="1377555"/>
            <a:ext cx="531019" cy="281582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2625974" y="1377555"/>
            <a:ext cx="532210" cy="281582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4774819" y="1377555"/>
            <a:ext cx="558403" cy="281582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896898598"/>
              </p:ext>
            </p:extLst>
          </p:nvPr>
        </p:nvGraphicFramePr>
        <p:xfrm>
          <a:off x="400315" y="1430231"/>
          <a:ext cx="6512719" cy="3399235"/>
        </p:xfrm>
        <a:graphic>
          <a:graphicData uri="http://schemas.openxmlformats.org/presentationml/2006/ole">
            <mc:AlternateContent xmlns:mc="http://schemas.openxmlformats.org/markup-compatibility/2006">
              <mc:Choice xmlns:v="urn:schemas-microsoft-com:vml" Requires="v">
                <p:oleObj spid="_x0000_s49155" name="Chart" r:id="rId5" imgW="3436646" imgH="1821319" progId="MSGraph.Chart.8">
                  <p:embed followColorScheme="full"/>
                </p:oleObj>
              </mc:Choice>
              <mc:Fallback>
                <p:oleObj name="Chart" r:id="rId5" imgW="3436646" imgH="1821319" progId="MSGraph.Chart.8">
                  <p:embed followColorScheme="full"/>
                  <p:pic>
                    <p:nvPicPr>
                      <p:cNvPr id="0" name="Object 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15" y="1430231"/>
                        <a:ext cx="6512719" cy="339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0188" y="63500"/>
            <a:ext cx="5550694" cy="645319"/>
          </a:xfrm>
        </p:spPr>
        <p:txBody>
          <a:bodyPr/>
          <a:lstStyle/>
          <a:p>
            <a:r>
              <a:rPr lang="en-US" altLang="en-US" dirty="0" smtClean="0">
                <a:latin typeface="Arial" panose="020B0604020202020204" pitchFamily="34" charset="0"/>
              </a:rPr>
              <a:t>Net Premium Growth: Annual Change, </a:t>
            </a:r>
            <a:r>
              <a:rPr lang="en-US" altLang="en-US" dirty="0" smtClean="0">
                <a:solidFill>
                  <a:srgbClr val="FF00FF"/>
                </a:solidFill>
                <a:latin typeface="Arial" panose="020B0604020202020204" pitchFamily="34" charset="0"/>
              </a:rPr>
              <a:t/>
            </a:r>
            <a:br>
              <a:rPr lang="en-US" altLang="en-US" dirty="0" smtClean="0">
                <a:solidFill>
                  <a:srgbClr val="FF00FF"/>
                </a:solidFill>
                <a:latin typeface="Arial" panose="020B0604020202020204" pitchFamily="34" charset="0"/>
              </a:rPr>
            </a:br>
            <a:r>
              <a:rPr lang="en-US" altLang="en-US" dirty="0" smtClean="0">
                <a:latin typeface="Arial" panose="020B0604020202020204" pitchFamily="34" charset="0"/>
              </a:rPr>
              <a:t>1971—2014E</a:t>
            </a:r>
          </a:p>
        </p:txBody>
      </p:sp>
      <p:sp>
        <p:nvSpPr>
          <p:cNvPr id="103434" name="Rectangle 5"/>
          <p:cNvSpPr>
            <a:spLocks noChangeArrowheads="1"/>
          </p:cNvSpPr>
          <p:nvPr/>
        </p:nvSpPr>
        <p:spPr bwMode="black">
          <a:xfrm>
            <a:off x="437555" y="882254"/>
            <a:ext cx="6166247" cy="16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90000"/>
              </a:lnSpc>
              <a:spcBef>
                <a:spcPct val="20000"/>
              </a:spcBef>
              <a:spcAft>
                <a:spcPct val="0"/>
              </a:spcAft>
            </a:pPr>
            <a:r>
              <a:rPr lang="en-US" altLang="en-US" sz="1200" b="1" dirty="0">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277048" y="1120380"/>
            <a:ext cx="800100" cy="23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spcBef>
                <a:spcPct val="50000"/>
              </a:spcBef>
              <a:spcAft>
                <a:spcPct val="0"/>
              </a:spcAft>
              <a:buClr>
                <a:srgbClr val="FF3300"/>
              </a:buClr>
              <a:buFont typeface="Wingdings" panose="05000000000000000000" pitchFamily="2" charset="2"/>
              <a:buNone/>
            </a:pPr>
            <a:r>
              <a:rPr lang="en-US" altLang="en-US" sz="1100" b="1" dirty="0">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2514245" y="1120380"/>
            <a:ext cx="800100" cy="23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spcBef>
                <a:spcPct val="50000"/>
              </a:spcBef>
              <a:spcAft>
                <a:spcPct val="0"/>
              </a:spcAft>
              <a:buClr>
                <a:srgbClr val="FF3300"/>
              </a:buClr>
              <a:buFont typeface="Wingdings" panose="05000000000000000000" pitchFamily="2" charset="2"/>
              <a:buNone/>
            </a:pPr>
            <a:r>
              <a:rPr lang="en-US" altLang="en-US" sz="11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4643917" y="1120380"/>
            <a:ext cx="800100" cy="23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spcBef>
                <a:spcPct val="50000"/>
              </a:spcBef>
              <a:spcAft>
                <a:spcPct val="0"/>
              </a:spcAft>
              <a:buClr>
                <a:srgbClr val="FF3300"/>
              </a:buClr>
              <a:buFont typeface="Wingdings" panose="05000000000000000000" pitchFamily="2" charset="2"/>
              <a:buNone/>
            </a:pPr>
            <a:r>
              <a:rPr lang="en-US" altLang="en-US" sz="11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201882" y="4707227"/>
            <a:ext cx="5676900" cy="43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tIns="0" rIns="0" bIns="10287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lnSpc>
                <a:spcPct val="90000"/>
              </a:lnSpc>
              <a:spcBef>
                <a:spcPct val="0"/>
              </a:spcBef>
              <a:spcAft>
                <a:spcPct val="0"/>
              </a:spcAft>
              <a:buClr>
                <a:srgbClr val="FF6801"/>
              </a:buClr>
              <a:buFont typeface="Wingdings" panose="05000000000000000000" pitchFamily="2" charset="2"/>
              <a:buNone/>
            </a:pPr>
            <a:r>
              <a:rPr lang="en-US" altLang="en-US" sz="800" dirty="0">
                <a:solidFill>
                  <a:srgbClr val="000000"/>
                </a:solidFill>
                <a:cs typeface="Arial" panose="020B0604020202020204" pitchFamily="34" charset="0"/>
              </a:rPr>
              <a:t> </a:t>
            </a:r>
          </a:p>
          <a:p>
            <a:pPr defTabSz="914400" fontAlgn="base">
              <a:lnSpc>
                <a:spcPct val="90000"/>
              </a:lnSpc>
              <a:spcBef>
                <a:spcPct val="0"/>
              </a:spcBef>
              <a:spcAft>
                <a:spcPct val="0"/>
              </a:spcAft>
              <a:buClr>
                <a:srgbClr val="FF6801"/>
              </a:buClr>
              <a:buFont typeface="Wingdings" panose="05000000000000000000" pitchFamily="2" charset="2"/>
              <a:buNone/>
            </a:pPr>
            <a:r>
              <a:rPr lang="en-US" altLang="en-US" sz="800" dirty="0">
                <a:solidFill>
                  <a:srgbClr val="000000"/>
                </a:solidFill>
                <a:cs typeface="Arial" panose="020B0604020202020204" pitchFamily="34" charset="0"/>
              </a:rPr>
              <a:t>Shaded areas denote “hard market” periods</a:t>
            </a:r>
          </a:p>
          <a:p>
            <a:pPr defTabSz="914400" fontAlgn="base">
              <a:lnSpc>
                <a:spcPct val="90000"/>
              </a:lnSpc>
              <a:spcBef>
                <a:spcPct val="0"/>
              </a:spcBef>
              <a:spcAft>
                <a:spcPct val="0"/>
              </a:spcAft>
              <a:buClr>
                <a:srgbClr val="FF6801"/>
              </a:buClr>
              <a:buFont typeface="Wingdings" panose="05000000000000000000" pitchFamily="2" charset="2"/>
              <a:buNone/>
            </a:pPr>
            <a:r>
              <a:rPr lang="en-US" altLang="en-US" sz="8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504906" y="1483069"/>
            <a:ext cx="2033588" cy="784622"/>
          </a:xfrm>
          <a:prstGeom prst="wedgeRectCallout">
            <a:avLst>
              <a:gd name="adj1" fmla="val -25971"/>
              <a:gd name="adj2" fmla="val 303322"/>
            </a:avLst>
          </a:prstGeom>
          <a:gradFill rotWithShape="1">
            <a:gsLst>
              <a:gs pos="0">
                <a:schemeClr val="accent1"/>
              </a:gs>
              <a:gs pos="100000">
                <a:srgbClr val="173C51"/>
              </a:gs>
            </a:gsLst>
            <a:lin ang="5400000" scaled="1"/>
          </a:gradFill>
          <a:ln w="28575" algn="ctr">
            <a:solidFill>
              <a:srgbClr val="FFFFFF"/>
            </a:solidFill>
            <a:miter lim="800000"/>
            <a:headEnd/>
            <a:tailEnd/>
          </a:ln>
        </p:spPr>
        <p:txBody>
          <a:bodyPr lIns="68580" tIns="68580" rIns="68580" bIns="685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lnSpc>
                <a:spcPct val="90000"/>
              </a:lnSpc>
              <a:spcBef>
                <a:spcPct val="50000"/>
              </a:spcBef>
              <a:spcAft>
                <a:spcPct val="0"/>
              </a:spcAft>
              <a:buClr>
                <a:srgbClr val="FFFFFF"/>
              </a:buClr>
              <a:buFont typeface="Wingdings" panose="05000000000000000000" pitchFamily="2" charset="2"/>
              <a:buNone/>
            </a:pPr>
            <a:r>
              <a:rPr lang="en-US" altLang="en-US" sz="1050" b="1" dirty="0">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062885" y="2785468"/>
            <a:ext cx="1070372" cy="827485"/>
          </a:xfrm>
          <a:prstGeom prst="wedgeRectCallout">
            <a:avLst>
              <a:gd name="adj1" fmla="val -73452"/>
              <a:gd name="adj2" fmla="val 59600"/>
            </a:avLst>
          </a:prstGeom>
          <a:gradFill rotWithShape="1">
            <a:gsLst>
              <a:gs pos="0">
                <a:schemeClr val="tx2"/>
              </a:gs>
              <a:gs pos="100000">
                <a:schemeClr val="tx2">
                  <a:gamma/>
                  <a:shade val="66275"/>
                  <a:invGamma/>
                </a:schemeClr>
              </a:gs>
            </a:gsLst>
            <a:lin ang="5400000" scaled="1"/>
          </a:gradFill>
          <a:ln w="28575" algn="ctr">
            <a:solidFill>
              <a:srgbClr val="FFFFFF"/>
            </a:solidFill>
            <a:miter lim="800000"/>
            <a:headEnd/>
            <a:tailEnd/>
          </a:ln>
          <a:effectLst/>
        </p:spPr>
        <p:txBody>
          <a:bodyPr lIns="68580" tIns="68580" rIns="68580" bIns="68580" anchor="ctr"/>
          <a:lstStyle/>
          <a:p>
            <a:pPr algn="ctr" defTabSz="914400" fontAlgn="base">
              <a:lnSpc>
                <a:spcPct val="90000"/>
              </a:lnSpc>
              <a:spcBef>
                <a:spcPct val="50000"/>
              </a:spcBef>
              <a:spcAft>
                <a:spcPct val="0"/>
              </a:spcAft>
              <a:buClr>
                <a:srgbClr val="FFFFFF"/>
              </a:buClr>
              <a:buFont typeface="Wingdings" pitchFamily="2" charset="2"/>
              <a:buNone/>
              <a:defRPr/>
            </a:pPr>
            <a:r>
              <a:rPr lang="en-US" sz="1100" b="1" dirty="0" smtClean="0">
                <a:solidFill>
                  <a:srgbClr val="FFFFFF"/>
                </a:solidFill>
                <a:latin typeface="Arial" charset="0"/>
                <a:cs typeface="Arial" charset="0"/>
              </a:rPr>
              <a:t>2014E: 4.0%</a:t>
            </a:r>
            <a:endParaRPr lang="en-US" sz="1100" b="1" dirty="0">
              <a:solidFill>
                <a:srgbClr val="FFFFFF"/>
              </a:solidFill>
              <a:latin typeface="Arial" charset="0"/>
              <a:cs typeface="Arial" charset="0"/>
            </a:endParaRPr>
          </a:p>
          <a:p>
            <a:pPr algn="ctr" defTabSz="914400" fontAlgn="base">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2013: 4.6%</a:t>
            </a:r>
          </a:p>
          <a:p>
            <a:pPr algn="ctr" defTabSz="914400" fontAlgn="base">
              <a:lnSpc>
                <a:spcPct val="90000"/>
              </a:lnSpc>
              <a:spcBef>
                <a:spcPct val="50000"/>
              </a:spcBef>
              <a:spcAft>
                <a:spcPct val="0"/>
              </a:spcAft>
              <a:buClr>
                <a:srgbClr val="FFFFFF"/>
              </a:buClr>
              <a:buFont typeface="Wingdings" pitchFamily="2" charset="2"/>
              <a:buNone/>
              <a:defRPr/>
            </a:pPr>
            <a:r>
              <a:rPr lang="en-US" sz="1100" b="1" dirty="0">
                <a:solidFill>
                  <a:srgbClr val="FFFFFF"/>
                </a:solidFill>
                <a:latin typeface="Arial" charset="0"/>
                <a:cs typeface="Arial" charset="0"/>
              </a:rPr>
              <a:t>2012: +4.3%</a:t>
            </a:r>
            <a:endParaRPr lang="en-US" sz="12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21777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1657350" y="1745457"/>
            <a:ext cx="5829300" cy="110251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34290" tIns="34290" rIns="34290" bIns="34290" anchor="ctr"/>
          <a:lstStyle/>
          <a:p>
            <a:pPr algn="ctr" defTabSz="85725" fontAlgn="base">
              <a:lnSpc>
                <a:spcPct val="95000"/>
              </a:lnSpc>
              <a:spcBef>
                <a:spcPct val="25000"/>
              </a:spcBef>
              <a:spcAft>
                <a:spcPct val="0"/>
              </a:spcAft>
            </a:pPr>
            <a:r>
              <a:rPr lang="en-US" sz="4500" b="1" dirty="0">
                <a:solidFill>
                  <a:srgbClr val="FFFFFF"/>
                </a:solidFill>
                <a:latin typeface="Arial" charset="0"/>
                <a:cs typeface="Arial" charset="0"/>
              </a:rPr>
              <a:t>www.iii.org</a:t>
            </a:r>
          </a:p>
        </p:txBody>
      </p:sp>
      <p:sp>
        <p:nvSpPr>
          <p:cNvPr id="2077700" name="Rectangle 4"/>
          <p:cNvSpPr>
            <a:spLocks noChangeArrowheads="1"/>
          </p:cNvSpPr>
          <p:nvPr/>
        </p:nvSpPr>
        <p:spPr bwMode="auto">
          <a:xfrm>
            <a:off x="1264445" y="3174208"/>
            <a:ext cx="6522244" cy="1294970"/>
          </a:xfrm>
          <a:prstGeom prst="rect">
            <a:avLst/>
          </a:prstGeom>
          <a:noFill/>
          <a:ln w="9525" algn="ctr">
            <a:noFill/>
            <a:miter lim="800000"/>
            <a:headEnd/>
            <a:tailEnd/>
          </a:ln>
        </p:spPr>
        <p:txBody>
          <a:bodyPr lIns="34290" tIns="34290" rIns="34290" bIns="34290">
            <a:spAutoFit/>
          </a:bodyPr>
          <a:lstStyle/>
          <a:p>
            <a:pPr algn="ctr" defTabSz="914400" eaLnBrk="0" fontAlgn="base" hangingPunct="0">
              <a:lnSpc>
                <a:spcPct val="90000"/>
              </a:lnSpc>
              <a:spcBef>
                <a:spcPct val="25000"/>
              </a:spcBef>
              <a:spcAft>
                <a:spcPct val="0"/>
              </a:spcAft>
              <a:buClr>
                <a:srgbClr val="FF6801"/>
              </a:buClr>
              <a:buFont typeface="Wingdings" pitchFamily="2" charset="2"/>
              <a:buNone/>
            </a:pPr>
            <a:r>
              <a:rPr lang="en-US" sz="2700" b="1" i="1" dirty="0">
                <a:solidFill>
                  <a:srgbClr val="225A7A"/>
                </a:solidFill>
                <a:latin typeface="Arial" charset="0"/>
                <a:cs typeface="Arial" charset="0"/>
              </a:rPr>
              <a:t>Thank you for your time</a:t>
            </a:r>
            <a:r>
              <a:rPr lang="en-US" sz="2700" b="1" i="1" dirty="0">
                <a:solidFill>
                  <a:srgbClr val="FF00FF"/>
                </a:solidFill>
                <a:latin typeface="Arial" charset="0"/>
                <a:cs typeface="Arial" charset="0"/>
              </a:rPr>
              <a:t/>
            </a:r>
            <a:br>
              <a:rPr lang="en-US" sz="2700" b="1" i="1" dirty="0">
                <a:solidFill>
                  <a:srgbClr val="FF00FF"/>
                </a:solidFill>
                <a:latin typeface="Arial" charset="0"/>
                <a:cs typeface="Arial" charset="0"/>
              </a:rPr>
            </a:br>
            <a:r>
              <a:rPr lang="en-US" sz="2700" b="1" i="1" dirty="0">
                <a:solidFill>
                  <a:srgbClr val="225A7A"/>
                </a:solidFill>
                <a:latin typeface="Arial" charset="0"/>
                <a:cs typeface="Arial" charset="0"/>
              </a:rPr>
              <a:t>and your attention!</a:t>
            </a:r>
            <a:endParaRPr lang="en-US" sz="2700" b="1" i="1" dirty="0">
              <a:solidFill>
                <a:srgbClr val="FF0000"/>
              </a:solidFill>
              <a:latin typeface="Arial" charset="0"/>
              <a:cs typeface="Arial" charset="0"/>
            </a:endParaRPr>
          </a:p>
          <a:p>
            <a:pPr algn="ctr" defTabSz="914400" eaLnBrk="0" fontAlgn="base" hangingPunct="0">
              <a:lnSpc>
                <a:spcPct val="90000"/>
              </a:lnSpc>
              <a:spcBef>
                <a:spcPct val="25000"/>
              </a:spcBef>
              <a:spcAft>
                <a:spcPct val="0"/>
              </a:spcAft>
              <a:buClr>
                <a:srgbClr val="FF6801"/>
              </a:buClr>
              <a:buFont typeface="Wingdings" pitchFamily="2" charset="2"/>
              <a:buNone/>
            </a:pPr>
            <a:r>
              <a:rPr lang="en-US" sz="2700" b="1" i="1" dirty="0">
                <a:solidFill>
                  <a:srgbClr val="FF0000"/>
                </a:solidFill>
                <a:latin typeface="Arial" charset="0"/>
                <a:cs typeface="Arial" charset="0"/>
              </a:rPr>
              <a:t>Twitter: </a:t>
            </a:r>
            <a:r>
              <a:rPr lang="en-US" sz="2700" b="1" i="1" dirty="0">
                <a:solidFill>
                  <a:srgbClr val="00B050"/>
                </a:solidFill>
                <a:latin typeface="Arial" charset="0"/>
                <a:cs typeface="Arial" charset="0"/>
              </a:rPr>
              <a:t>twitter.com/</a:t>
            </a:r>
            <a:r>
              <a:rPr lang="en-US" sz="2700" b="1" i="1" dirty="0" err="1">
                <a:solidFill>
                  <a:srgbClr val="00B050"/>
                </a:solidFill>
                <a:latin typeface="Arial" charset="0"/>
                <a:cs typeface="Arial" charset="0"/>
              </a:rPr>
              <a:t>bob_hartwig</a:t>
            </a:r>
            <a:endParaRPr lang="en-US" sz="2700" b="1" i="1" dirty="0">
              <a:solidFill>
                <a:srgbClr val="C00000"/>
              </a:solidFill>
              <a:latin typeface="Arial" charset="0"/>
              <a:cs typeface="Arial" charset="0"/>
            </a:endParaRPr>
          </a:p>
        </p:txBody>
      </p:sp>
      <p:sp>
        <p:nvSpPr>
          <p:cNvPr id="2077702" name="Rectangle 6"/>
          <p:cNvSpPr>
            <a:spLocks noChangeArrowheads="1"/>
          </p:cNvSpPr>
          <p:nvPr/>
        </p:nvSpPr>
        <p:spPr bwMode="auto">
          <a:xfrm>
            <a:off x="1644255" y="1197769"/>
            <a:ext cx="5855494" cy="357188"/>
          </a:xfrm>
          <a:prstGeom prst="rect">
            <a:avLst/>
          </a:prstGeom>
          <a:noFill/>
          <a:ln w="9525" algn="ctr">
            <a:noFill/>
            <a:miter lim="800000"/>
            <a:headEnd/>
            <a:tailEnd/>
          </a:ln>
        </p:spPr>
        <p:txBody>
          <a:bodyPr lIns="34290" tIns="34290" rIns="34290" bIns="34290">
            <a:spAutoFit/>
          </a:bodyPr>
          <a:lstStyle/>
          <a:p>
            <a:pPr algn="ctr" defTabSz="914400" eaLnBrk="0" fontAlgn="base" hangingPunct="0">
              <a:lnSpc>
                <a:spcPct val="90000"/>
              </a:lnSpc>
              <a:spcBef>
                <a:spcPct val="25000"/>
              </a:spcBef>
              <a:spcAft>
                <a:spcPct val="0"/>
              </a:spcAft>
              <a:buClr>
                <a:srgbClr val="FF6801"/>
              </a:buClr>
              <a:tabLst>
                <a:tab pos="4629150" algn="l"/>
              </a:tabLst>
            </a:pPr>
            <a:r>
              <a:rPr lang="en-US" sz="2100" b="1" dirty="0">
                <a:solidFill>
                  <a:srgbClr val="225A7A"/>
                </a:solidFill>
                <a:latin typeface="Arial" charset="0"/>
                <a:cs typeface="Arial" charset="0"/>
              </a:rPr>
              <a:t>Insurance Information Institute Online:</a:t>
            </a:r>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solidFill>
                  <a:srgbClr val="000000"/>
                </a:solidFill>
              </a:rPr>
              <a:pPr>
                <a:defRPr/>
              </a:pPr>
              <a:t>48</a:t>
            </a:fld>
            <a:endParaRPr lang="en-US">
              <a:solidFill>
                <a:srgbClr val="000000"/>
              </a:solidFill>
            </a:endParaRPr>
          </a:p>
        </p:txBody>
      </p:sp>
    </p:spTree>
    <p:custDataLst>
      <p:tags r:id="rId1"/>
    </p:custDataLst>
    <p:extLst>
      <p:ext uri="{BB962C8B-B14F-4D97-AF65-F5344CB8AC3E}">
        <p14:creationId xmlns:p14="http://schemas.microsoft.com/office/powerpoint/2010/main" val="27870064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a:t>
            </a:r>
            <a:endParaRPr lang="en-US" dirty="0"/>
          </a:p>
        </p:txBody>
      </p:sp>
      <p:pic>
        <p:nvPicPr>
          <p:cNvPr id="5" name="Picture Placeholder 4" descr="Neutral_14"/>
          <p:cNvPicPr>
            <a:picLocks noGrp="1" noChangeAspect="1" noChangeArrowheads="1"/>
          </p:cNvPicPr>
          <p:nvPr>
            <p:ph type="pic" sz="quarter" idx="10"/>
            <p:custDataLst>
              <p:tags r:id="rId2"/>
            </p:custDataLst>
          </p:nvPr>
        </p:nvPicPr>
        <p:blipFill>
          <a:blip r:embed="rId5" cstate="email"/>
          <a:srcRect/>
          <a:stretch>
            <a:fillRect/>
          </a:stretch>
        </p:blipFill>
        <p:spPr bwMode="auto">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505813" y="1482297"/>
            <a:ext cx="5359668" cy="3280162"/>
          </a:xfrm>
          <a:prstGeom prst="rect">
            <a:avLst/>
          </a:prstGeom>
          <a:solidFill>
            <a:schemeClr val="bg1"/>
          </a:solidFill>
          <a:ln w="9525">
            <a:noFill/>
            <a:miter lim="800000"/>
            <a:headEnd/>
            <a:tailEnd/>
          </a:ln>
          <a:effectLst/>
        </p:spPr>
        <p:txBody>
          <a:bodyPr wrap="square" lIns="91436" tIns="45718" rIns="91436" bIns="45718">
            <a:noAutofit/>
          </a:bodyPr>
          <a:lstStyle/>
          <a:p>
            <a:pPr marL="347645" indent="-347645">
              <a:spcBef>
                <a:spcPts val="1200"/>
              </a:spcBef>
              <a:buFont typeface="Wingdings" pitchFamily="2" charset="2"/>
              <a:buChar char="§"/>
            </a:pPr>
            <a:r>
              <a:rPr lang="en-GB" dirty="0" smtClean="0">
                <a:solidFill>
                  <a:schemeClr val="tx2"/>
                </a:solidFill>
                <a:latin typeface="Arial" charset="0"/>
              </a:rPr>
              <a:t>From </a:t>
            </a:r>
            <a:r>
              <a:rPr lang="en-GB" dirty="0">
                <a:solidFill>
                  <a:schemeClr val="tx2"/>
                </a:solidFill>
                <a:latin typeface="Arial" charset="0"/>
              </a:rPr>
              <a:t>1980 until today all loss events; for USA and selected countries in Europe all loss events since </a:t>
            </a:r>
            <a:r>
              <a:rPr lang="en-GB" dirty="0" smtClean="0">
                <a:solidFill>
                  <a:schemeClr val="tx2"/>
                </a:solidFill>
                <a:latin typeface="Arial" charset="0"/>
              </a:rPr>
              <a:t>1970.</a:t>
            </a:r>
            <a:endParaRPr lang="en-GB" dirty="0">
              <a:solidFill>
                <a:schemeClr val="tx2"/>
              </a:solidFill>
              <a:latin typeface="Arial" charset="0"/>
            </a:endParaRPr>
          </a:p>
          <a:p>
            <a:pPr marL="347645" indent="-347645">
              <a:spcBef>
                <a:spcPts val="1200"/>
              </a:spcBef>
              <a:buFont typeface="Wingdings" pitchFamily="2" charset="2"/>
              <a:buChar char="§"/>
            </a:pPr>
            <a:r>
              <a:rPr lang="en-GB" dirty="0" smtClean="0">
                <a:solidFill>
                  <a:schemeClr val="tx2"/>
                </a:solidFill>
                <a:latin typeface="Arial" charset="0"/>
              </a:rPr>
              <a:t>Retrospectively, </a:t>
            </a:r>
            <a:r>
              <a:rPr lang="en-GB" dirty="0">
                <a:solidFill>
                  <a:schemeClr val="tx2"/>
                </a:solidFill>
                <a:latin typeface="Arial" charset="0"/>
              </a:rPr>
              <a:t>all great disasters since </a:t>
            </a:r>
            <a:r>
              <a:rPr lang="en-GB" dirty="0" smtClean="0">
                <a:solidFill>
                  <a:schemeClr val="tx2"/>
                </a:solidFill>
                <a:latin typeface="Arial" charset="0"/>
              </a:rPr>
              <a:t>1950.</a:t>
            </a:r>
            <a:endParaRPr lang="en-GB" dirty="0">
              <a:solidFill>
                <a:schemeClr val="tx2"/>
              </a:solidFill>
              <a:latin typeface="Arial" charset="0"/>
            </a:endParaRPr>
          </a:p>
          <a:p>
            <a:pPr marL="347645" indent="-347645">
              <a:spcBef>
                <a:spcPts val="1200"/>
              </a:spcBef>
              <a:buFont typeface="Wingdings" pitchFamily="2" charset="2"/>
              <a:buChar char="§"/>
            </a:pPr>
            <a:r>
              <a:rPr lang="en-GB" dirty="0">
                <a:solidFill>
                  <a:schemeClr val="tx2"/>
                </a:solidFill>
                <a:latin typeface="Arial" charset="0"/>
              </a:rPr>
              <a:t>In addition, all major historical events starting from 79 AD – eruption of Mt. Vesuvio (3,000 historical data sets</a:t>
            </a:r>
            <a:r>
              <a:rPr lang="en-GB" dirty="0" smtClean="0">
                <a:solidFill>
                  <a:schemeClr val="tx2"/>
                </a:solidFill>
                <a:latin typeface="Arial" charset="0"/>
              </a:rPr>
              <a:t>).</a:t>
            </a:r>
            <a:endParaRPr lang="de-DE" dirty="0">
              <a:solidFill>
                <a:schemeClr val="tx2"/>
              </a:solidFill>
              <a:latin typeface="Arial" charset="0"/>
            </a:endParaRPr>
          </a:p>
          <a:p>
            <a:pPr marL="347645" indent="-347645">
              <a:spcBef>
                <a:spcPts val="1200"/>
              </a:spcBef>
              <a:buFont typeface="Wingdings" pitchFamily="2" charset="2"/>
              <a:buChar char="§"/>
            </a:pPr>
            <a:r>
              <a:rPr lang="de-DE" b="1" dirty="0" smtClean="0">
                <a:solidFill>
                  <a:schemeClr val="tx2"/>
                </a:solidFill>
                <a:latin typeface="Arial" charset="0"/>
              </a:rPr>
              <a:t>Currently </a:t>
            </a:r>
            <a:r>
              <a:rPr lang="de-DE" b="1" dirty="0">
                <a:solidFill>
                  <a:schemeClr val="tx2"/>
                </a:solidFill>
                <a:latin typeface="Arial" charset="0"/>
              </a:rPr>
              <a:t>more than </a:t>
            </a:r>
            <a:r>
              <a:rPr lang="de-DE" b="1" dirty="0" smtClean="0">
                <a:solidFill>
                  <a:schemeClr val="tx2"/>
                </a:solidFill>
                <a:latin typeface="Arial" charset="0"/>
              </a:rPr>
              <a:t>35,000 </a:t>
            </a:r>
            <a:r>
              <a:rPr lang="de-DE" b="1" dirty="0">
                <a:solidFill>
                  <a:schemeClr val="tx2"/>
                </a:solidFill>
                <a:latin typeface="Arial" charset="0"/>
              </a:rPr>
              <a:t>events</a:t>
            </a:r>
            <a:endParaRPr lang="en-US" b="1" dirty="0">
              <a:solidFill>
                <a:schemeClr val="tx2"/>
              </a:solidFill>
              <a:latin typeface="Arial" charset="0"/>
            </a:endParaRPr>
          </a:p>
        </p:txBody>
      </p:sp>
      <p:sp>
        <p:nvSpPr>
          <p:cNvPr id="10" name="Rectangle 9"/>
          <p:cNvSpPr/>
          <p:nvPr/>
        </p:nvSpPr>
        <p:spPr>
          <a:xfrm>
            <a:off x="3501165" y="1113779"/>
            <a:ext cx="5359668" cy="365760"/>
          </a:xfrm>
          <a:prstGeom prst="rect">
            <a:avLst/>
          </a:prstGeom>
          <a:solidFill>
            <a:schemeClr val="accent4">
              <a:lumMod val="60000"/>
              <a:lumOff val="40000"/>
            </a:schemeClr>
          </a:solidFill>
          <a:effectLst/>
        </p:spPr>
        <p:txBody>
          <a:bodyPr wrap="square" lIns="91436" tIns="0" rIns="91436" bIns="0" anchor="ctr">
            <a:noAutofit/>
          </a:bodyPr>
          <a:lstStyle/>
          <a:p>
            <a:pPr marL="457178" indent="-457178">
              <a:spcBef>
                <a:spcPts val="1200"/>
              </a:spcBef>
            </a:pPr>
            <a:r>
              <a:rPr lang="de-DE" dirty="0" smtClean="0">
                <a:solidFill>
                  <a:srgbClr val="00B0F0"/>
                </a:solidFill>
                <a:latin typeface="Arial" charset="0"/>
              </a:rPr>
              <a:t>The Loss Database Today</a:t>
            </a:r>
            <a:endParaRPr lang="de-DE" dirty="0">
              <a:solidFill>
                <a:srgbClr val="00B0F0"/>
              </a:solidFill>
              <a:latin typeface="Arial" charset="0"/>
            </a:endParaRPr>
          </a:p>
        </p:txBody>
      </p:sp>
      <p:sp>
        <p:nvSpPr>
          <p:cNvPr id="11" name="Title 10"/>
          <p:cNvSpPr>
            <a:spLocks noGrp="1"/>
          </p:cNvSpPr>
          <p:nvPr>
            <p:ph type="title"/>
          </p:nvPr>
        </p:nvSpPr>
        <p:spPr>
          <a:xfrm>
            <a:off x="230188" y="241300"/>
            <a:ext cx="6840000" cy="540000"/>
          </a:xfrm>
        </p:spPr>
        <p:txBody>
          <a:bodyPr/>
          <a:lstStyle/>
          <a:p>
            <a:r>
              <a:rPr lang="en-US" sz="2000" dirty="0" smtClean="0">
                <a:latin typeface="Arial"/>
                <a:ea typeface="Arial Unicode MS"/>
                <a:cs typeface="Arial"/>
              </a:rPr>
              <a:t>MR NatCatSERVICE</a:t>
            </a:r>
            <a:r>
              <a:rPr lang="en-US" sz="2000" baseline="30000" dirty="0" smtClean="0">
                <a:solidFill>
                  <a:srgbClr val="FF00FF"/>
                </a:solidFill>
                <a:latin typeface="Arial"/>
                <a:ea typeface="Arial Unicode MS"/>
                <a:cs typeface="Arial"/>
              </a:rPr>
              <a:t/>
            </a:r>
            <a:br>
              <a:rPr lang="en-US" sz="2000" baseline="30000" dirty="0" smtClean="0">
                <a:solidFill>
                  <a:srgbClr val="FF00FF"/>
                </a:solidFill>
                <a:latin typeface="Arial"/>
                <a:ea typeface="Arial Unicode MS"/>
                <a:cs typeface="Arial"/>
              </a:rPr>
            </a:br>
            <a:r>
              <a:rPr lang="en-US" sz="2000" dirty="0" smtClean="0">
                <a:latin typeface="Arial"/>
                <a:ea typeface="Arial Unicode MS"/>
                <a:cs typeface="Arial"/>
              </a:rPr>
              <a:t>The world‘s largest database on natural catastrophes</a:t>
            </a:r>
            <a:endParaRPr lang="en-US" sz="2000" dirty="0"/>
          </a:p>
        </p:txBody>
      </p:sp>
      <p:pic>
        <p:nvPicPr>
          <p:cNvPr id="16" name="Picture 1" descr="image001"/>
          <p:cNvPicPr>
            <a:picLocks noChangeAspect="1" noChangeArrowheads="1"/>
          </p:cNvPicPr>
          <p:nvPr>
            <p:custDataLst>
              <p:tags r:id="rId2"/>
            </p:custDataLst>
          </p:nvPr>
        </p:nvPicPr>
        <p:blipFill>
          <a:blip r:embed="rId5" cstate="email"/>
          <a:srcRect/>
          <a:stretch>
            <a:fillRect/>
          </a:stretch>
        </p:blipFill>
        <p:spPr bwMode="auto">
          <a:xfrm>
            <a:off x="238743" y="1124413"/>
            <a:ext cx="2819400" cy="3648680"/>
          </a:xfrm>
          <a:prstGeom prst="rect">
            <a:avLst/>
          </a:prstGeom>
          <a:noFill/>
          <a:ln w="9525">
            <a:noFill/>
            <a:miter lim="800000"/>
            <a:headEnd/>
            <a:tailEnd/>
          </a:ln>
          <a:effectLst/>
        </p:spPr>
      </p:pic>
      <p:sp>
        <p:nvSpPr>
          <p:cNvPr id="7" name="TextBox 6"/>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5</a:t>
            </a:fld>
            <a:endParaRPr lang="en-US" sz="10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23851" y="1140619"/>
            <a:ext cx="4341813" cy="3170124"/>
          </a:xfrm>
          <a:prstGeom prst="rect">
            <a:avLst/>
          </a:prstGeom>
          <a:solidFill>
            <a:srgbClr val="FFFFFF"/>
          </a:solidFill>
          <a:ln w="9525" algn="ctr">
            <a:noFill/>
            <a:round/>
            <a:headEnd/>
            <a:tailEnd/>
          </a:ln>
          <a:effectLst/>
        </p:spPr>
        <p:txBody>
          <a:bodyPr wrap="square">
            <a:spAutoFit/>
          </a:bodyPr>
          <a:lstStyle/>
          <a:p>
            <a:pPr>
              <a:defRPr/>
            </a:pPr>
            <a:endParaRPr lang="en-US" dirty="0">
              <a:latin typeface="Arial" charset="0"/>
            </a:endParaRPr>
          </a:p>
        </p:txBody>
      </p:sp>
      <p:sp>
        <p:nvSpPr>
          <p:cNvPr id="19" name="Rectangle 2"/>
          <p:cNvSpPr txBox="1">
            <a:spLocks noChangeArrowheads="1"/>
          </p:cNvSpPr>
          <p:nvPr>
            <p:custDataLst>
              <p:tags r:id="rId2"/>
            </p:custDataLst>
          </p:nvPr>
        </p:nvSpPr>
        <p:spPr bwMode="auto">
          <a:xfrm>
            <a:off x="495363" y="1246778"/>
            <a:ext cx="3884613" cy="2981325"/>
          </a:xfrm>
          <a:prstGeom prst="rect">
            <a:avLst/>
          </a:prstGeom>
          <a:noFill/>
          <a:ln w="9525">
            <a:noFill/>
            <a:miter lim="800000"/>
            <a:headEnd/>
            <a:tailEnd/>
          </a:ln>
          <a:effectLst/>
        </p:spPr>
        <p:txBody>
          <a:bodyPr lIns="0" tIns="0" rIns="0" bIns="0"/>
          <a:lstStyle/>
          <a:p>
            <a:pPr>
              <a:spcBef>
                <a:spcPct val="0"/>
              </a:spcBef>
              <a:defRPr/>
            </a:pPr>
            <a:endParaRPr lang="en-US" sz="2400" kern="0" dirty="0" smtClean="0">
              <a:solidFill>
                <a:srgbClr val="00B0F0"/>
              </a:solidFill>
              <a:latin typeface="Arial" charset="0"/>
            </a:endParaRPr>
          </a:p>
          <a:p>
            <a:pPr>
              <a:spcBef>
                <a:spcPct val="0"/>
              </a:spcBef>
              <a:defRPr/>
            </a:pPr>
            <a:r>
              <a:rPr lang="en-US" sz="2400" kern="0" dirty="0" smtClean="0">
                <a:solidFill>
                  <a:srgbClr val="00B0F0"/>
                </a:solidFill>
                <a:latin typeface="Arial" charset="0"/>
              </a:rPr>
              <a:t>To </a:t>
            </a:r>
            <a:r>
              <a:rPr lang="en-US" sz="2400" kern="0" dirty="0">
                <a:solidFill>
                  <a:srgbClr val="00B0F0"/>
                </a:solidFill>
                <a:latin typeface="Arial" charset="0"/>
              </a:rPr>
              <a:t>ask a question, please dial 1 4 on your phone.</a:t>
            </a:r>
          </a:p>
          <a:p>
            <a:pPr>
              <a:spcBef>
                <a:spcPct val="0"/>
              </a:spcBef>
              <a:defRPr/>
            </a:pPr>
            <a:endParaRPr lang="en-US" sz="2400" kern="0" dirty="0">
              <a:solidFill>
                <a:schemeClr val="tx1">
                  <a:lumMod val="85000"/>
                  <a:lumOff val="15000"/>
                </a:schemeClr>
              </a:solidFill>
              <a:latin typeface="Arial" charset="0"/>
            </a:endParaRPr>
          </a:p>
          <a:p>
            <a:pPr>
              <a:spcBef>
                <a:spcPct val="0"/>
              </a:spcBef>
              <a:defRPr/>
            </a:pPr>
            <a:r>
              <a:rPr lang="en-US" sz="2400" kern="0" dirty="0">
                <a:solidFill>
                  <a:schemeClr val="tx2"/>
                </a:solidFill>
                <a:latin typeface="Arial" charset="0"/>
              </a:rPr>
              <a:t>An operator will facilitate your participation.</a:t>
            </a:r>
            <a:endParaRPr lang="en-GB" sz="2400" kern="0" dirty="0">
              <a:solidFill>
                <a:schemeClr val="tx2"/>
              </a:solidFill>
              <a:latin typeface="Arial" charset="0"/>
            </a:endParaRPr>
          </a:p>
          <a:p>
            <a:pPr>
              <a:spcBef>
                <a:spcPct val="0"/>
              </a:spcBef>
              <a:defRPr/>
            </a:pPr>
            <a:r>
              <a:rPr lang="en-GB" sz="2400" kern="0" dirty="0">
                <a:solidFill>
                  <a:schemeClr val="tx1">
                    <a:lumMod val="75000"/>
                    <a:lumOff val="25000"/>
                  </a:schemeClr>
                </a:solidFill>
                <a:latin typeface="+mj-lt"/>
                <a:ea typeface="+mj-ea"/>
                <a:cs typeface="+mj-cs"/>
              </a:rPr>
              <a:t> </a:t>
            </a:r>
            <a:endParaRPr lang="de-DE" kern="0" dirty="0">
              <a:solidFill>
                <a:schemeClr val="tx1">
                  <a:lumMod val="75000"/>
                  <a:lumOff val="25000"/>
                </a:schemeClr>
              </a:solidFill>
              <a:latin typeface="+mj-lt"/>
              <a:ea typeface="+mj-ea"/>
              <a:cs typeface="+mj-cs"/>
            </a:endParaRPr>
          </a:p>
        </p:txBody>
      </p:sp>
      <p:pic>
        <p:nvPicPr>
          <p:cNvPr id="12291" name="Picture 7" descr="00003710.JPG"/>
          <p:cNvPicPr>
            <a:picLocks noChangeAspect="1"/>
          </p:cNvPicPr>
          <p:nvPr>
            <p:custDataLst>
              <p:tags r:id="rId3"/>
            </p:custDataLst>
          </p:nvPr>
        </p:nvPicPr>
        <p:blipFill>
          <a:blip r:embed="rId6" cstate="email"/>
          <a:srcRect/>
          <a:stretch>
            <a:fillRect/>
          </a:stretch>
        </p:blipFill>
        <p:spPr bwMode="auto">
          <a:xfrm>
            <a:off x="5334868" y="1140619"/>
            <a:ext cx="3379640" cy="3283744"/>
          </a:xfrm>
          <a:prstGeom prst="rect">
            <a:avLst/>
          </a:prstGeom>
          <a:noFill/>
          <a:ln w="9525">
            <a:noFill/>
            <a:miter lim="800000"/>
            <a:headEnd/>
            <a:tailEnd/>
          </a:ln>
          <a:effectLst/>
        </p:spPr>
      </p:pic>
      <p:sp>
        <p:nvSpPr>
          <p:cNvPr id="5" name="PPTShape_0"/>
          <p:cNvSpPr>
            <a:spLocks noGrp="1" noChangeArrowheads="1"/>
          </p:cNvSpPr>
          <p:nvPr>
            <p:ph type="title"/>
          </p:nvPr>
        </p:nvSpPr>
        <p:spPr>
          <a:xfrm>
            <a:off x="230998" y="241697"/>
            <a:ext cx="6840000" cy="540000"/>
          </a:xfrm>
        </p:spPr>
        <p:txBody>
          <a:bodyPr/>
          <a:lstStyle/>
          <a:p>
            <a:pPr eaLnBrk="1" hangingPunct="1"/>
            <a:r>
              <a:rPr lang="en-US" sz="2000" dirty="0" smtClean="0"/>
              <a:t>Press Question and Answer Process</a:t>
            </a:r>
            <a:endParaRPr lang="en-US" sz="2000" i="1" dirty="0" smtClean="0"/>
          </a:p>
        </p:txBody>
      </p:sp>
      <p:sp>
        <p:nvSpPr>
          <p:cNvPr id="10" name="TextBox 9"/>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50</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257409" y="1131234"/>
            <a:ext cx="1965530" cy="3726414"/>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sp>
        <p:nvSpPr>
          <p:cNvPr id="20" name="Rechteck 19"/>
          <p:cNvSpPr/>
          <p:nvPr/>
        </p:nvSpPr>
        <p:spPr>
          <a:xfrm>
            <a:off x="347822" y="1239246"/>
            <a:ext cx="173322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sp>
        <p:nvSpPr>
          <p:cNvPr id="12" name="Rectangle 9"/>
          <p:cNvSpPr/>
          <p:nvPr/>
        </p:nvSpPr>
        <p:spPr>
          <a:xfrm>
            <a:off x="3108630" y="4166978"/>
            <a:ext cx="5616624" cy="548640"/>
          </a:xfrm>
          <a:prstGeom prst="rect">
            <a:avLst/>
          </a:prstGeom>
          <a:solidFill>
            <a:srgbClr val="00B0F0"/>
          </a:solidFill>
          <a:effectLst/>
        </p:spPr>
        <p:txBody>
          <a:bodyPr wrap="square" lIns="91436" tIns="0" rIns="91436" bIns="0" anchor="ctr">
            <a:noAutofit/>
          </a:bodyPr>
          <a:lstStyle/>
          <a:p>
            <a:pPr>
              <a:spcBef>
                <a:spcPct val="0"/>
              </a:spcBef>
              <a:defRPr/>
            </a:pPr>
            <a:r>
              <a:rPr lang="de-DE" dirty="0" smtClean="0">
                <a:solidFill>
                  <a:schemeClr val="bg1"/>
                </a:solidFill>
                <a:sym typeface="Wingdings" pitchFamily="2" charset="2"/>
              </a:rPr>
              <a:t>www.munichre.com/natcatservice/downloadcenter/en</a:t>
            </a:r>
          </a:p>
        </p:txBody>
      </p:sp>
      <p:sp>
        <p:nvSpPr>
          <p:cNvPr id="8" name="Rectangle 3"/>
          <p:cNvSpPr txBox="1">
            <a:spLocks noChangeArrowheads="1"/>
          </p:cNvSpPr>
          <p:nvPr/>
        </p:nvSpPr>
        <p:spPr bwMode="auto">
          <a:xfrm>
            <a:off x="268351" y="266356"/>
            <a:ext cx="8648700" cy="671513"/>
          </a:xfrm>
          <a:prstGeom prst="rect">
            <a:avLst/>
          </a:prstGeom>
          <a:noFill/>
          <a:ln>
            <a:miter lim="800000"/>
            <a:headEnd/>
            <a:tailEnd/>
          </a:ln>
        </p:spPr>
        <p:txBody>
          <a:bodyPr lIns="0" tIns="0" rIns="0" bIns="0"/>
          <a:lstStyle/>
          <a:p>
            <a:pPr>
              <a:spcBef>
                <a:spcPct val="0"/>
              </a:spcBef>
              <a:defRPr/>
            </a:pPr>
            <a:r>
              <a:rPr lang="en-US" sz="2200" b="1" kern="0" dirty="0">
                <a:solidFill>
                  <a:srgbClr val="FF00FF"/>
                </a:solidFill>
              </a:rPr>
              <a:t/>
            </a:r>
            <a:br>
              <a:rPr lang="en-US" sz="2200" b="1" kern="0" dirty="0">
                <a:solidFill>
                  <a:srgbClr val="FF00FF"/>
                </a:solidFill>
              </a:rPr>
            </a:br>
            <a:r>
              <a:rPr lang="en-US" kern="0" dirty="0">
                <a:solidFill>
                  <a:schemeClr val="tx1">
                    <a:lumMod val="85000"/>
                    <a:lumOff val="15000"/>
                  </a:schemeClr>
                </a:solidFill>
              </a:rPr>
              <a:t> </a:t>
            </a:r>
            <a:endParaRPr lang="de-DE" sz="2200" kern="0" dirty="0">
              <a:solidFill>
                <a:schemeClr val="tx1">
                  <a:lumMod val="85000"/>
                  <a:lumOff val="15000"/>
                </a:schemeClr>
              </a:solidFill>
            </a:endParaRPr>
          </a:p>
        </p:txBody>
      </p:sp>
      <p:pic>
        <p:nvPicPr>
          <p:cNvPr id="11" name="Picture 2"/>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337429" y="3993554"/>
            <a:ext cx="1743621" cy="783087"/>
          </a:xfrm>
          <a:prstGeom prst="rect">
            <a:avLst/>
          </a:prstGeom>
          <a:noFill/>
          <a:ln w="9525">
            <a:noFill/>
            <a:miter lim="800000"/>
            <a:headEnd/>
            <a:tailEnd/>
          </a:ln>
          <a:effectLst/>
        </p:spPr>
      </p:pic>
      <p:sp>
        <p:nvSpPr>
          <p:cNvPr id="13" name="Textfeld 12"/>
          <p:cNvSpPr txBox="1"/>
          <p:nvPr/>
        </p:nvSpPr>
        <p:spPr>
          <a:xfrm>
            <a:off x="2734594" y="1491256"/>
            <a:ext cx="6082383" cy="2139043"/>
          </a:xfrm>
          <a:prstGeom prst="rect">
            <a:avLst/>
          </a:prstGeom>
          <a:solidFill>
            <a:schemeClr val="bg1"/>
          </a:solidFill>
          <a:ln>
            <a:noFill/>
            <a:prstDash val="lgDashDot"/>
          </a:ln>
          <a:effectLst/>
        </p:spPr>
        <p:txBody>
          <a:bodyPr wrap="square" lIns="91436" tIns="45718" rIns="91436" bIns="45718" rtlCol="0">
            <a:spAutoFit/>
          </a:bodyPr>
          <a:lstStyle/>
          <a:p>
            <a:pPr marL="342884" indent="-342884">
              <a:spcBef>
                <a:spcPts val="600"/>
              </a:spcBef>
              <a:buFont typeface="Wingdings" pitchFamily="2" charset="2"/>
              <a:buChar char="§"/>
            </a:pPr>
            <a:r>
              <a:rPr lang="de-DE" dirty="0" smtClean="0">
                <a:solidFill>
                  <a:schemeClr val="tx2"/>
                </a:solidFill>
              </a:rPr>
              <a:t>Annual statistics</a:t>
            </a:r>
          </a:p>
          <a:p>
            <a:pPr marL="342884" indent="-342884">
              <a:spcBef>
                <a:spcPts val="600"/>
              </a:spcBef>
              <a:buFont typeface="Wingdings" pitchFamily="2" charset="2"/>
              <a:buChar char="§"/>
            </a:pPr>
            <a:r>
              <a:rPr lang="de-DE" dirty="0" smtClean="0">
                <a:solidFill>
                  <a:schemeClr val="tx2"/>
                </a:solidFill>
              </a:rPr>
              <a:t>Long-term statistics </a:t>
            </a:r>
          </a:p>
          <a:p>
            <a:pPr marL="342884" indent="-342884">
              <a:spcBef>
                <a:spcPts val="600"/>
              </a:spcBef>
              <a:buFont typeface="Wingdings" pitchFamily="2" charset="2"/>
              <a:buChar char="§"/>
            </a:pPr>
            <a:r>
              <a:rPr lang="de-DE" dirty="0" smtClean="0">
                <a:solidFill>
                  <a:schemeClr val="tx2"/>
                </a:solidFill>
              </a:rPr>
              <a:t>Information on significant natural disasters</a:t>
            </a:r>
          </a:p>
          <a:p>
            <a:pPr marL="342884" indent="-342884">
              <a:spcBef>
                <a:spcPts val="600"/>
              </a:spcBef>
              <a:buFont typeface="Wingdings" pitchFamily="2" charset="2"/>
              <a:buChar char="§"/>
            </a:pPr>
            <a:r>
              <a:rPr lang="de-DE" dirty="0" smtClean="0">
                <a:solidFill>
                  <a:schemeClr val="tx2"/>
                </a:solidFill>
              </a:rPr>
              <a:t>Focus analyses</a:t>
            </a:r>
          </a:p>
          <a:p>
            <a:pPr marL="342884" indent="-342884">
              <a:spcBef>
                <a:spcPts val="600"/>
              </a:spcBef>
              <a:buFont typeface="Wingdings" pitchFamily="2" charset="2"/>
              <a:buChar char="§"/>
            </a:pPr>
            <a:r>
              <a:rPr lang="de-DE" dirty="0" smtClean="0">
                <a:solidFill>
                  <a:schemeClr val="tx2"/>
                </a:solidFill>
              </a:rPr>
              <a:t>NatCatSERVICE methodology, info brochure</a:t>
            </a:r>
          </a:p>
          <a:p>
            <a:pPr marL="342884" indent="-342884">
              <a:spcBef>
                <a:spcPts val="600"/>
              </a:spcBef>
              <a:buFont typeface="Wingdings" pitchFamily="2" charset="2"/>
              <a:buChar char="§"/>
            </a:pPr>
            <a:r>
              <a:rPr lang="de-DE" dirty="0" smtClean="0">
                <a:solidFill>
                  <a:schemeClr val="tx2"/>
                </a:solidFill>
              </a:rPr>
              <a:t>Publication Topics Geo</a:t>
            </a:r>
          </a:p>
        </p:txBody>
      </p:sp>
      <p:sp>
        <p:nvSpPr>
          <p:cNvPr id="16" name="PPTShape_0"/>
          <p:cNvSpPr/>
          <p:nvPr/>
        </p:nvSpPr>
        <p:spPr>
          <a:xfrm>
            <a:off x="2734594" y="1131234"/>
            <a:ext cx="6082383" cy="365760"/>
          </a:xfrm>
          <a:prstGeom prst="rect">
            <a:avLst/>
          </a:prstGeom>
          <a:solidFill>
            <a:schemeClr val="accent4">
              <a:lumMod val="60000"/>
              <a:lumOff val="40000"/>
            </a:schemeClr>
          </a:solidFill>
          <a:effectLst/>
        </p:spPr>
        <p:txBody>
          <a:bodyPr wrap="square" lIns="91436" tIns="0" rIns="91436" bIns="0" anchor="ctr">
            <a:noAutofit/>
          </a:bodyPr>
          <a:lstStyle/>
          <a:p>
            <a:pPr marL="457178" indent="-457178">
              <a:spcBef>
                <a:spcPts val="1200"/>
              </a:spcBef>
            </a:pPr>
            <a:r>
              <a:rPr lang="de-DE" dirty="0" smtClean="0">
                <a:solidFill>
                  <a:srgbClr val="00B0F0"/>
                </a:solidFill>
              </a:rPr>
              <a:t>The </a:t>
            </a:r>
            <a:r>
              <a:rPr lang="de-DE" dirty="0" err="1" smtClean="0">
                <a:solidFill>
                  <a:srgbClr val="00B0F0"/>
                </a:solidFill>
              </a:rPr>
              <a:t>downloadcenter</a:t>
            </a:r>
            <a:r>
              <a:rPr lang="de-DE" dirty="0" smtClean="0">
                <a:solidFill>
                  <a:srgbClr val="00B0F0"/>
                </a:solidFill>
              </a:rPr>
              <a:t> </a:t>
            </a:r>
            <a:r>
              <a:rPr lang="de-DE" dirty="0" err="1" smtClean="0">
                <a:solidFill>
                  <a:srgbClr val="00B0F0"/>
                </a:solidFill>
              </a:rPr>
              <a:t>provides</a:t>
            </a:r>
            <a:r>
              <a:rPr lang="de-DE" dirty="0" smtClean="0">
                <a:solidFill>
                  <a:srgbClr val="00B0F0"/>
                </a:solidFill>
              </a:rPr>
              <a:t> </a:t>
            </a:r>
            <a:r>
              <a:rPr lang="de-DE" b="1" dirty="0" err="1" smtClean="0">
                <a:solidFill>
                  <a:srgbClr val="00B0F0"/>
                </a:solidFill>
              </a:rPr>
              <a:t>free</a:t>
            </a:r>
            <a:r>
              <a:rPr lang="de-DE" dirty="0" smtClean="0">
                <a:solidFill>
                  <a:srgbClr val="00B0F0"/>
                </a:solidFill>
              </a:rPr>
              <a:t> </a:t>
            </a:r>
            <a:r>
              <a:rPr lang="de-DE" dirty="0" err="1" smtClean="0">
                <a:solidFill>
                  <a:srgbClr val="00B0F0"/>
                </a:solidFill>
              </a:rPr>
              <a:t>access</a:t>
            </a:r>
            <a:r>
              <a:rPr lang="de-DE" dirty="0" smtClean="0">
                <a:solidFill>
                  <a:srgbClr val="00B0F0"/>
                </a:solidFill>
              </a:rPr>
              <a:t>:</a:t>
            </a:r>
            <a:endParaRPr lang="de-DE" dirty="0">
              <a:solidFill>
                <a:srgbClr val="00B0F0"/>
              </a:solidFill>
            </a:endParaRPr>
          </a:p>
        </p:txBody>
      </p:sp>
      <p:pic>
        <p:nvPicPr>
          <p:cNvPr id="22" name="PPTShape_2"/>
          <p:cNvPicPr>
            <a:picLocks noChangeAspect="1" noChangeArrowheads="1"/>
          </p:cNvPicPr>
          <p:nvPr>
            <p:custDataLst>
              <p:tags r:id="rId3"/>
            </p:custDataLst>
          </p:nvPr>
        </p:nvPicPr>
        <p:blipFill>
          <a:blip r:embed="rId7" cstate="email"/>
          <a:srcRect/>
          <a:stretch>
            <a:fillRect/>
          </a:stretch>
        </p:blipFill>
        <p:spPr bwMode="auto">
          <a:xfrm>
            <a:off x="337431" y="2213033"/>
            <a:ext cx="1743427" cy="800067"/>
          </a:xfrm>
          <a:prstGeom prst="rect">
            <a:avLst/>
          </a:prstGeom>
          <a:noFill/>
          <a:ln w="9525">
            <a:noFill/>
            <a:miter lim="800000"/>
            <a:headEnd/>
            <a:tailEnd/>
          </a:ln>
        </p:spPr>
      </p:pic>
      <p:sp>
        <p:nvSpPr>
          <p:cNvPr id="18" name="Isosceles Triangle 17"/>
          <p:cNvSpPr/>
          <p:nvPr/>
        </p:nvSpPr>
        <p:spPr>
          <a:xfrm rot="5400000">
            <a:off x="2583717" y="4317856"/>
            <a:ext cx="576075" cy="274320"/>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9" name="Title 18"/>
          <p:cNvSpPr>
            <a:spLocks noGrp="1"/>
          </p:cNvSpPr>
          <p:nvPr>
            <p:ph type="title"/>
          </p:nvPr>
        </p:nvSpPr>
        <p:spPr>
          <a:xfrm>
            <a:off x="230998" y="241697"/>
            <a:ext cx="6840000" cy="540000"/>
          </a:xfrm>
        </p:spPr>
        <p:txBody>
          <a:bodyPr/>
          <a:lstStyle/>
          <a:p>
            <a:pPr rtl="0" eaLnBrk="1" latinLnBrk="0" hangingPunct="1"/>
            <a:r>
              <a:rPr lang="de-DE" sz="2000" dirty="0" smtClean="0"/>
              <a:t>NatCatSERVICE Downloadcenter</a:t>
            </a:r>
            <a:endParaRPr lang="en-US" sz="2000" dirty="0" smtClean="0"/>
          </a:p>
          <a:p>
            <a:pPr rtl="0" eaLnBrk="1" latinLnBrk="0" hangingPunct="1"/>
            <a:r>
              <a:rPr lang="de-DE" sz="2000" dirty="0" smtClean="0"/>
              <a:t>for statistics and analyses on natural disasters </a:t>
            </a:r>
            <a:endParaRPr lang="en-US" sz="2000" dirty="0" smtClean="0"/>
          </a:p>
        </p:txBody>
      </p:sp>
      <p:sp>
        <p:nvSpPr>
          <p:cNvPr id="17" name="TextBox 16"/>
          <p:cNvSpPr txBox="1"/>
          <p:nvPr/>
        </p:nvSpPr>
        <p:spPr>
          <a:xfrm>
            <a:off x="8414658" y="488516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51</a:t>
            </a:fld>
            <a:endParaRPr lang="en-US" sz="1000" dirty="0">
              <a:solidFill>
                <a:schemeClr val="accent4">
                  <a:lumMod val="75000"/>
                </a:schemeClr>
              </a:solidFill>
            </a:endParaRPr>
          </a:p>
        </p:txBody>
      </p:sp>
      <p:pic>
        <p:nvPicPr>
          <p:cNvPr id="1026" name="Picture 2"/>
          <p:cNvPicPr>
            <a:picLocks noChangeAspect="1" noChangeArrowheads="1"/>
          </p:cNvPicPr>
          <p:nvPr/>
        </p:nvPicPr>
        <p:blipFill>
          <a:blip r:embed="rId8" cstate="screen"/>
          <a:srcRect/>
          <a:stretch>
            <a:fillRect/>
          </a:stretch>
        </p:blipFill>
        <p:spPr bwMode="auto">
          <a:xfrm>
            <a:off x="341100" y="1234174"/>
            <a:ext cx="1749287" cy="877685"/>
          </a:xfrm>
          <a:prstGeom prst="rect">
            <a:avLst/>
          </a:prstGeom>
          <a:noFill/>
          <a:ln w="9525">
            <a:noFill/>
            <a:miter lim="800000"/>
            <a:headEnd/>
            <a:tailEnd/>
          </a:ln>
          <a:effectLst/>
        </p:spPr>
      </p:pic>
      <p:sp>
        <p:nvSpPr>
          <p:cNvPr id="23" name="Rechteck 22"/>
          <p:cNvSpPr/>
          <p:nvPr/>
        </p:nvSpPr>
        <p:spPr>
          <a:xfrm>
            <a:off x="335883" y="3998920"/>
            <a:ext cx="1733226" cy="766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pic>
        <p:nvPicPr>
          <p:cNvPr id="1027"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1951" y="4007027"/>
            <a:ext cx="1688385" cy="748330"/>
          </a:xfrm>
          <a:prstGeom prst="rect">
            <a:avLst/>
          </a:prstGeom>
          <a:noFill/>
          <a:ln w="9525">
            <a:noFill/>
            <a:miter lim="800000"/>
            <a:headEnd/>
            <a:tailEnd/>
          </a:ln>
          <a:effectLst/>
        </p:spPr>
      </p:pic>
      <p:pic>
        <p:nvPicPr>
          <p:cNvPr id="24" name="Grafik 23" descr="Weltkarte_sub.JPG"/>
          <p:cNvPicPr>
            <a:picLocks noChangeAspect="1"/>
          </p:cNvPicPr>
          <p:nvPr/>
        </p:nvPicPr>
        <p:blipFill>
          <a:blip r:embed="rId10" cstate="screen"/>
          <a:stretch>
            <a:fillRect/>
          </a:stretch>
        </p:blipFill>
        <p:spPr>
          <a:xfrm>
            <a:off x="334800" y="3106801"/>
            <a:ext cx="1742400" cy="791235"/>
          </a:xfrm>
          <a:prstGeom prst="rect">
            <a:avLst/>
          </a:prstGeom>
        </p:spPr>
      </p:pic>
      <p:sp>
        <p:nvSpPr>
          <p:cNvPr id="25" name="PPTShape_0"/>
          <p:cNvSpPr txBox="1">
            <a:spLocks noChangeArrowheads="1"/>
          </p:cNvSpPr>
          <p:nvPr/>
        </p:nvSpPr>
        <p:spPr bwMode="auto">
          <a:xfrm>
            <a:off x="76200" y="4956107"/>
            <a:ext cx="3962400"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a:t>
            </a:r>
            <a:r>
              <a:rPr lang="de-DE" sz="900" dirty="0" err="1" smtClean="0">
                <a:solidFill>
                  <a:schemeClr val="accent4">
                    <a:lumMod val="75000"/>
                  </a:schemeClr>
                </a:solidFill>
              </a:rPr>
              <a:t>January</a:t>
            </a:r>
            <a:r>
              <a:rPr lang="de-DE" sz="900" dirty="0" smtClean="0">
                <a:solidFill>
                  <a:schemeClr val="accent4">
                    <a:lumMod val="75000"/>
                  </a:schemeClr>
                </a:solidFill>
              </a:rPr>
              <a:t> 2015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screen"/>
          <a:srcRect/>
          <a:stretch>
            <a:fillRect/>
          </a:stretch>
        </p:blipFill>
        <p:spPr bwMode="auto">
          <a:xfrm>
            <a:off x="3671248" y="1104900"/>
            <a:ext cx="5210815" cy="3040404"/>
          </a:xfrm>
          <a:prstGeom prst="rect">
            <a:avLst/>
          </a:prstGeom>
          <a:noFill/>
          <a:ln w="9525">
            <a:solidFill>
              <a:schemeClr val="bg1">
                <a:lumMod val="75000"/>
              </a:schemeClr>
            </a:solidFill>
            <a:miter lim="800000"/>
            <a:headEnd/>
            <a:tailEnd/>
          </a:ln>
        </p:spPr>
      </p:pic>
      <p:sp>
        <p:nvSpPr>
          <p:cNvPr id="2" name="Title 1"/>
          <p:cNvSpPr>
            <a:spLocks noGrp="1"/>
          </p:cNvSpPr>
          <p:nvPr>
            <p:ph type="title"/>
          </p:nvPr>
        </p:nvSpPr>
        <p:spPr>
          <a:xfrm>
            <a:off x="220897" y="229873"/>
            <a:ext cx="6840000" cy="540000"/>
          </a:xfrm>
        </p:spPr>
        <p:txBody>
          <a:bodyPr/>
          <a:lstStyle/>
          <a:p>
            <a:r>
              <a:rPr lang="en-US" sz="2000" dirty="0" smtClean="0"/>
              <a:t>Weather Resilience and Protection (WRAP)</a:t>
            </a:r>
            <a:r>
              <a:rPr lang="en-US" sz="2000" dirty="0" smtClean="0">
                <a:solidFill>
                  <a:srgbClr val="FF00FF"/>
                </a:solidFill>
              </a:rPr>
              <a:t/>
            </a:r>
            <a:br>
              <a:rPr lang="en-US" sz="2000" dirty="0" smtClean="0">
                <a:solidFill>
                  <a:srgbClr val="FF00FF"/>
                </a:solidFill>
              </a:rPr>
            </a:br>
            <a:endParaRPr lang="en-US" sz="2000" dirty="0">
              <a:solidFill>
                <a:srgbClr val="FF00FF"/>
              </a:solidFill>
            </a:endParaRPr>
          </a:p>
        </p:txBody>
      </p:sp>
      <p:sp>
        <p:nvSpPr>
          <p:cNvPr id="5" name="TextBox 4"/>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52</a:t>
            </a:fld>
            <a:endParaRPr lang="en-US" sz="1000" dirty="0">
              <a:solidFill>
                <a:schemeClr val="accent4">
                  <a:lumMod val="75000"/>
                </a:schemeClr>
              </a:solidFill>
              <a:latin typeface="+mn-lt"/>
            </a:endParaRPr>
          </a:p>
        </p:txBody>
      </p:sp>
      <p:sp>
        <p:nvSpPr>
          <p:cNvPr id="7" name="Rectangle 6"/>
          <p:cNvSpPr/>
          <p:nvPr/>
        </p:nvSpPr>
        <p:spPr>
          <a:xfrm>
            <a:off x="230188" y="1435080"/>
            <a:ext cx="3200017" cy="3416320"/>
          </a:xfrm>
          <a:prstGeom prst="rect">
            <a:avLst/>
          </a:prstGeom>
          <a:solidFill>
            <a:schemeClr val="accent4">
              <a:lumMod val="40000"/>
              <a:lumOff val="60000"/>
            </a:schemeClr>
          </a:solidFill>
        </p:spPr>
        <p:txBody>
          <a:bodyPr wrap="square">
            <a:spAutoFit/>
          </a:bodyPr>
          <a:lstStyle/>
          <a:p>
            <a:r>
              <a:rPr lang="en-US" dirty="0" smtClean="0">
                <a:solidFill>
                  <a:schemeClr val="tx2"/>
                </a:solidFill>
              </a:rPr>
              <a:t>Describe the impact of severe weather and how individuals, businesses, government, and insurers can work together to prepare for and mitigate weather risks. </a:t>
            </a:r>
          </a:p>
          <a:p>
            <a:endParaRPr lang="en-US" dirty="0" smtClean="0">
              <a:solidFill>
                <a:schemeClr val="tx2"/>
              </a:solidFill>
            </a:endParaRPr>
          </a:p>
          <a:p>
            <a:r>
              <a:rPr lang="en-US" dirty="0" smtClean="0">
                <a:solidFill>
                  <a:schemeClr val="tx2"/>
                </a:solidFill>
              </a:rPr>
              <a:t>Includes data, publications, preparation tips and other useful information for the press. </a:t>
            </a:r>
            <a:endParaRPr lang="en-US" dirty="0">
              <a:solidFill>
                <a:schemeClr val="tx2"/>
              </a:solidFill>
            </a:endParaRPr>
          </a:p>
        </p:txBody>
      </p:sp>
      <p:sp>
        <p:nvSpPr>
          <p:cNvPr id="8" name="Rectangle 7"/>
          <p:cNvSpPr/>
          <p:nvPr/>
        </p:nvSpPr>
        <p:spPr>
          <a:xfrm>
            <a:off x="230188" y="1104900"/>
            <a:ext cx="3200017" cy="369332"/>
          </a:xfrm>
          <a:prstGeom prst="rect">
            <a:avLst/>
          </a:prstGeom>
          <a:solidFill>
            <a:srgbClr val="00B0F0"/>
          </a:solidFill>
        </p:spPr>
        <p:txBody>
          <a:bodyPr wrap="square">
            <a:spAutoFit/>
          </a:bodyPr>
          <a:lstStyle/>
          <a:p>
            <a:r>
              <a:rPr lang="en-US" dirty="0" smtClean="0">
                <a:solidFill>
                  <a:schemeClr val="bg1"/>
                </a:solidFill>
              </a:rPr>
              <a:t>Website</a:t>
            </a:r>
            <a:endParaRPr lang="en-US" dirty="0">
              <a:solidFill>
                <a:schemeClr val="bg1"/>
              </a:solidFill>
            </a:endParaRPr>
          </a:p>
        </p:txBody>
      </p:sp>
      <p:sp>
        <p:nvSpPr>
          <p:cNvPr id="11" name="Rectangle 9"/>
          <p:cNvSpPr/>
          <p:nvPr/>
        </p:nvSpPr>
        <p:spPr>
          <a:xfrm>
            <a:off x="4046779" y="4279010"/>
            <a:ext cx="4835284" cy="548640"/>
          </a:xfrm>
          <a:prstGeom prst="rect">
            <a:avLst/>
          </a:prstGeom>
          <a:solidFill>
            <a:srgbClr val="00B0F0"/>
          </a:solidFill>
          <a:effectLst/>
        </p:spPr>
        <p:txBody>
          <a:bodyPr wrap="square" lIns="91436" tIns="0" rIns="91436" bIns="0" anchor="ctr">
            <a:noAutofit/>
          </a:bodyPr>
          <a:lstStyle/>
          <a:p>
            <a:pPr>
              <a:spcBef>
                <a:spcPct val="0"/>
              </a:spcBef>
              <a:defRPr/>
            </a:pPr>
            <a:r>
              <a:rPr lang="de-DE" dirty="0" smtClean="0">
                <a:solidFill>
                  <a:schemeClr val="bg1"/>
                </a:solidFill>
                <a:sym typeface="Wingdings" pitchFamily="2" charset="2"/>
              </a:rPr>
              <a:t>www.munichre.us/wrap</a:t>
            </a:r>
          </a:p>
        </p:txBody>
      </p:sp>
      <p:sp>
        <p:nvSpPr>
          <p:cNvPr id="12" name="Isosceles Triangle 11"/>
          <p:cNvSpPr/>
          <p:nvPr/>
        </p:nvSpPr>
        <p:spPr>
          <a:xfrm rot="5400000">
            <a:off x="3521867" y="4429888"/>
            <a:ext cx="576075" cy="274320"/>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13" y="229425"/>
            <a:ext cx="6840000" cy="540000"/>
          </a:xfrm>
        </p:spPr>
        <p:txBody>
          <a:bodyPr lIns="0" tIns="0"/>
          <a:lstStyle/>
          <a:p>
            <a:r>
              <a:rPr lang="en-US" sz="2000" dirty="0" smtClean="0"/>
              <a:t>More Information</a:t>
            </a:r>
            <a:endParaRPr lang="en-US" sz="2000" dirty="0"/>
          </a:p>
        </p:txBody>
      </p:sp>
      <p:graphicFrame>
        <p:nvGraphicFramePr>
          <p:cNvPr id="7" name="Table 6"/>
          <p:cNvGraphicFramePr>
            <a:graphicFrameLocks noGrp="1"/>
          </p:cNvGraphicFramePr>
          <p:nvPr/>
        </p:nvGraphicFramePr>
        <p:xfrm>
          <a:off x="230189" y="1104901"/>
          <a:ext cx="8651874" cy="3452125"/>
        </p:xfrm>
        <a:graphic>
          <a:graphicData uri="http://schemas.openxmlformats.org/drawingml/2006/table">
            <a:tbl>
              <a:tblPr firstRow="1" bandRow="1">
                <a:effectLst/>
                <a:tableStyleId>{5C22544A-7EE6-4342-B048-85BDC9FD1C3A}</a:tableStyleId>
              </a:tblPr>
              <a:tblGrid>
                <a:gridCol w="1812085"/>
                <a:gridCol w="3603806"/>
                <a:gridCol w="3235983"/>
              </a:tblGrid>
              <a:tr h="356385">
                <a:tc>
                  <a:txBody>
                    <a:bodyPr/>
                    <a:lstStyle/>
                    <a:p>
                      <a:endParaRPr lang="en-US" sz="1400" b="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mn-lt"/>
                        </a:rPr>
                        <a:t>Connect with Munich Re</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mn-lt"/>
                        </a:rPr>
                        <a:t>Connect with I.I.I. </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567054">
                <a:tc>
                  <a:txBody>
                    <a:bodyPr/>
                    <a:lstStyle/>
                    <a:p>
                      <a:r>
                        <a:rPr kumimoji="0" lang="en-US" sz="1400" b="0" i="0" u="none" strike="noStrike" kern="1200" cap="none" spc="0" normalizeH="0" baseline="0" noProof="0" dirty="0" smtClean="0">
                          <a:ln>
                            <a:noFill/>
                          </a:ln>
                          <a:solidFill>
                            <a:schemeClr val="tx2"/>
                          </a:solidFill>
                          <a:effectLst/>
                          <a:uLnTx/>
                          <a:uFillTx/>
                          <a:latin typeface="+mn-lt"/>
                          <a:ea typeface="+mn-ea"/>
                          <a:cs typeface="+mn-cs"/>
                        </a:rPr>
                        <a:t>Twitter </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Munichre_US</a:t>
                      </a:r>
                      <a:r>
                        <a:rPr kumimoji="0" lang="en-US" sz="1400" b="0" i="0" u="none" strike="noStrike" kern="1200" cap="none" spc="0" normalizeH="0" baseline="0" noProof="0" dirty="0" smtClean="0">
                          <a:ln>
                            <a:noFill/>
                          </a:ln>
                          <a:solidFill>
                            <a:srgbClr val="FF00FF"/>
                          </a:solidFill>
                          <a:effectLst/>
                          <a:uLnTx/>
                          <a:uFillTx/>
                          <a:latin typeface="+mn-lt"/>
                          <a:ea typeface="+mn-ea"/>
                          <a:cs typeface="+mn-cs"/>
                        </a:rPr>
                        <a:t/>
                      </a:r>
                      <a:br>
                        <a:rPr kumimoji="0" lang="en-US" sz="1400" b="0" i="0" u="none" strike="noStrike" kern="1200" cap="none" spc="0" normalizeH="0" baseline="0" noProof="0" dirty="0" smtClean="0">
                          <a:ln>
                            <a:noFill/>
                          </a:ln>
                          <a:solidFill>
                            <a:srgbClr val="FF00FF"/>
                          </a:solidFill>
                          <a:effectLst/>
                          <a:uLnTx/>
                          <a:uFillTx/>
                          <a:latin typeface="+mn-lt"/>
                          <a:ea typeface="+mn-ea"/>
                          <a:cs typeface="+mn-cs"/>
                        </a:rPr>
                      </a:b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Munichre</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@iiiorg</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054">
                <a:tc>
                  <a:txBody>
                    <a:bodyPr/>
                    <a:lstStyle/>
                    <a:p>
                      <a:r>
                        <a:rPr lang="en-US" sz="1400" dirty="0" smtClean="0">
                          <a:solidFill>
                            <a:schemeClr val="tx2"/>
                          </a:solidFill>
                          <a:latin typeface="+mn-lt"/>
                        </a:rPr>
                        <a:t>LinkedIn</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err="1" smtClean="0">
                          <a:solidFill>
                            <a:schemeClr val="tx2"/>
                          </a:solidFill>
                          <a:latin typeface="+mn-lt"/>
                        </a:rPr>
                        <a:t>munich</a:t>
                      </a:r>
                      <a:r>
                        <a:rPr lang="en-US" sz="1400" dirty="0" smtClean="0">
                          <a:solidFill>
                            <a:schemeClr val="tx2"/>
                          </a:solidFill>
                          <a:latin typeface="+mn-lt"/>
                        </a:rPr>
                        <a:t>-reinsurance-</a:t>
                      </a:r>
                      <a:r>
                        <a:rPr lang="en-US" sz="1400" dirty="0" err="1" smtClean="0">
                          <a:solidFill>
                            <a:schemeClr val="tx2"/>
                          </a:solidFill>
                          <a:latin typeface="+mn-lt"/>
                        </a:rPr>
                        <a:t>america</a:t>
                      </a:r>
                      <a:r>
                        <a:rPr lang="en-US" sz="1400" dirty="0" smtClean="0">
                          <a:solidFill>
                            <a:schemeClr val="tx2"/>
                          </a:solidFill>
                          <a:latin typeface="+mn-lt"/>
                        </a:rPr>
                        <a:t>-inc.</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Insurance Information Institute</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054">
                <a:tc>
                  <a:txBody>
                    <a:bodyPr/>
                    <a:lstStyle/>
                    <a:p>
                      <a:r>
                        <a:rPr lang="en-US" sz="1400" dirty="0" smtClean="0">
                          <a:solidFill>
                            <a:schemeClr val="tx2"/>
                          </a:solidFill>
                        </a:rPr>
                        <a:t>Google+ </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Munich Re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Munich Re</a:t>
                      </a: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Insurance Information Institute</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7054">
                <a:tc>
                  <a:txBody>
                    <a:bodyPr/>
                    <a:lstStyle/>
                    <a:p>
                      <a:r>
                        <a:rPr lang="en-US" sz="1400" dirty="0" smtClean="0">
                          <a:solidFill>
                            <a:schemeClr val="tx2"/>
                          </a:solidFill>
                        </a:rPr>
                        <a:t>YouTube</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MunichReUs</a:t>
                      </a:r>
                      <a:r>
                        <a:rPr lang="en-US" sz="1400" dirty="0" smtClean="0">
                          <a:solidFill>
                            <a:schemeClr val="tx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MunichReVideo</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err="1" smtClean="0">
                          <a:solidFill>
                            <a:schemeClr val="tx2"/>
                          </a:solidFill>
                        </a:rPr>
                        <a:t>iiivideo</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8993">
                <a:tc>
                  <a:txBody>
                    <a:bodyPr/>
                    <a:lstStyle/>
                    <a:p>
                      <a:r>
                        <a:rPr lang="en-US" sz="1400" dirty="0" err="1" smtClean="0">
                          <a:solidFill>
                            <a:schemeClr val="tx2"/>
                          </a:solidFill>
                        </a:rPr>
                        <a:t>Facebook</a:t>
                      </a:r>
                      <a:endParaRPr lang="en-US" sz="1400" dirty="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Munichreus1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Munichre</a:t>
                      </a:r>
                      <a:endParaRPr lang="en-US" sz="1400" dirty="0" smtClean="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InsuranceInformationInstitute</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8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2"/>
                          </a:solidFill>
                        </a:rPr>
                        <a:t>Flickr</a:t>
                      </a:r>
                      <a:endParaRPr lang="en-US" sz="1400" dirty="0" smtClean="0">
                        <a:solidFill>
                          <a:schemeClr val="tx2"/>
                        </a:solidFill>
                      </a:endParaRP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2"/>
                          </a:solidFill>
                        </a:rPr>
                        <a:t>iiiorg</a:t>
                      </a:r>
                      <a:endParaRPr lang="en-US" sz="1400" dirty="0">
                        <a:solidFill>
                          <a:schemeClr val="tx2"/>
                        </a:solidFill>
                      </a:endParaRPr>
                    </a:p>
                  </a:txBody>
                  <a:tcPr marT="34290" marB="3429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53</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40455"/>
            <a:ext cx="6840000" cy="540000"/>
          </a:xfrm>
        </p:spPr>
        <p:txBody>
          <a:bodyPr/>
          <a:lstStyle/>
          <a:p>
            <a:r>
              <a:rPr lang="en-US" sz="2000" dirty="0" smtClean="0"/>
              <a:t>Press Inquiries</a:t>
            </a:r>
            <a:endParaRPr lang="en-US" sz="2000" dirty="0"/>
          </a:p>
        </p:txBody>
      </p:sp>
      <p:sp>
        <p:nvSpPr>
          <p:cNvPr id="5" name="Rectangle 7"/>
          <p:cNvSpPr>
            <a:spLocks noChangeArrowheads="1"/>
          </p:cNvSpPr>
          <p:nvPr/>
        </p:nvSpPr>
        <p:spPr bwMode="auto">
          <a:xfrm>
            <a:off x="230188" y="1553170"/>
            <a:ext cx="5540375" cy="1280160"/>
          </a:xfrm>
          <a:prstGeom prst="rect">
            <a:avLst/>
          </a:prstGeom>
          <a:solidFill>
            <a:schemeClr val="bg1"/>
          </a:solidFill>
          <a:ln w="9525">
            <a:noFill/>
            <a:miter lim="800000"/>
            <a:headEnd/>
            <a:tailEnd/>
          </a:ln>
          <a:effectLst/>
        </p:spPr>
        <p:txBody>
          <a:bodyPr wrap="square" anchor="ctr">
            <a:noAutofit/>
          </a:bodyPr>
          <a:lstStyle/>
          <a:p>
            <a:r>
              <a:rPr lang="en-GB" dirty="0" smtClean="0">
                <a:solidFill>
                  <a:schemeClr val="tx2"/>
                </a:solidFill>
                <a:latin typeface="Arial" pitchFamily="34" charset="0"/>
                <a:cs typeface="Arial" pitchFamily="34" charset="0"/>
              </a:rPr>
              <a:t>Sharon Cooper</a:t>
            </a:r>
          </a:p>
          <a:p>
            <a:r>
              <a:rPr lang="en-US" dirty="0" smtClean="0">
                <a:solidFill>
                  <a:schemeClr val="tx2"/>
                </a:solidFill>
              </a:rPr>
              <a:t>Phone: +1 (609) 243-8821</a:t>
            </a:r>
            <a:r>
              <a:rPr lang="en-US" dirty="0" smtClean="0">
                <a:solidFill>
                  <a:srgbClr val="FF00FF"/>
                </a:solidFill>
              </a:rPr>
              <a:t/>
            </a:r>
            <a:br>
              <a:rPr lang="en-US" dirty="0" smtClean="0">
                <a:solidFill>
                  <a:srgbClr val="FF00FF"/>
                </a:solidFill>
              </a:rPr>
            </a:br>
            <a:r>
              <a:rPr lang="en-US" dirty="0" smtClean="0">
                <a:solidFill>
                  <a:schemeClr val="tx2"/>
                </a:solidFill>
              </a:rPr>
              <a:t>scooper@munichreamerica.com</a:t>
            </a:r>
            <a:endParaRPr lang="en-GB" dirty="0" smtClean="0">
              <a:solidFill>
                <a:schemeClr val="tx2"/>
              </a:solidFill>
              <a:latin typeface="Arial" pitchFamily="34" charset="0"/>
              <a:cs typeface="Arial" pitchFamily="34" charset="0"/>
            </a:endParaRPr>
          </a:p>
        </p:txBody>
      </p:sp>
      <p:sp>
        <p:nvSpPr>
          <p:cNvPr id="10" name="TextBox 9"/>
          <p:cNvSpPr txBox="1"/>
          <p:nvPr/>
        </p:nvSpPr>
        <p:spPr>
          <a:xfrm>
            <a:off x="8414658" y="4885161"/>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54</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smtClean="0"/>
              <a:t>Thank you</a:t>
            </a:r>
            <a:endParaRPr lang="en-GB" sz="2400" dirty="0"/>
          </a:p>
        </p:txBody>
      </p:sp>
      <p:sp>
        <p:nvSpPr>
          <p:cNvPr id="3" name="Subtitle 2"/>
          <p:cNvSpPr>
            <a:spLocks noGrp="1"/>
          </p:cNvSpPr>
          <p:nvPr>
            <p:ph type="subTitle" idx="1"/>
          </p:nvPr>
        </p:nvSpPr>
        <p:spPr/>
        <p:txBody>
          <a:bodyPr/>
          <a:lstStyle/>
          <a:p>
            <a:r>
              <a:rPr lang="en-GB" dirty="0" smtClean="0"/>
              <a:t>January 7, 2015</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Autofit/>
          </a:bodyPr>
          <a:lstStyle/>
          <a:p>
            <a:r>
              <a:rPr lang="en-US" sz="800" dirty="0" smtClean="0"/>
              <a:t>© Copyright 2015  Munich Reinsurance America, Inc.  All rights reserved. "Munich RE" and the Munich Re  logo are internationally protected registered trademarks. The material in this presentation is provided for your  information only, and is not permitted to be further distributed without the express written permission of  Munich Reinsurance America, Inc. This material is not intended to be legal, underwriting, financial, or any other type of professional advice. Any descriptions of coverage reflected in this presentation are meant to be general in nature and do not include and are not intended to include all of the actual terms, benefits and limitations found in an insurance policy. Only the insurance policy will  form the contract between the insured and insurance company, and governs in all cases.</a:t>
            </a:r>
            <a:endParaRPr lang="en-US" sz="800" dirty="0"/>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78918"/>
            <a:ext cx="9144000" cy="1874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28678" name="Rectangle 5"/>
          <p:cNvSpPr>
            <a:spLocks noChangeArrowheads="1"/>
          </p:cNvSpPr>
          <p:nvPr/>
        </p:nvSpPr>
        <p:spPr bwMode="auto">
          <a:xfrm>
            <a:off x="8121651" y="4961165"/>
            <a:ext cx="2044700" cy="215440"/>
          </a:xfrm>
          <a:prstGeom prst="rect">
            <a:avLst/>
          </a:prstGeom>
          <a:noFill/>
          <a:ln w="9525">
            <a:noFill/>
            <a:miter lim="800000"/>
            <a:headEnd/>
            <a:tailEnd/>
          </a:ln>
        </p:spPr>
        <p:txBody>
          <a:bodyPr lIns="91436" tIns="45718" rIns="91436" bIns="45718">
            <a:spAutoFit/>
          </a:bodyPr>
          <a:lstStyle/>
          <a:p>
            <a:pPr>
              <a:defRPr/>
            </a:pPr>
            <a:r>
              <a:rPr lang="en-US" sz="800" dirty="0">
                <a:solidFill>
                  <a:schemeClr val="bg1"/>
                </a:solidFill>
              </a:rPr>
              <a:t>Photo: </a:t>
            </a:r>
            <a:r>
              <a:rPr lang="en-US" sz="800" dirty="0" smtClean="0">
                <a:solidFill>
                  <a:schemeClr val="bg1"/>
                </a:solidFill>
              </a:rPr>
              <a:t>NASA</a:t>
            </a:r>
            <a:endParaRPr lang="en-US" sz="800" dirty="0">
              <a:solidFill>
                <a:schemeClr val="bg1"/>
              </a:solidFill>
            </a:endParaRPr>
          </a:p>
        </p:txBody>
      </p:sp>
      <p:sp>
        <p:nvSpPr>
          <p:cNvPr id="5" name="Title 1"/>
          <p:cNvSpPr>
            <a:spLocks noGrp="1"/>
          </p:cNvSpPr>
          <p:nvPr>
            <p:ph type="title"/>
          </p:nvPr>
        </p:nvSpPr>
        <p:spPr>
          <a:xfrm>
            <a:off x="454025" y="1120775"/>
            <a:ext cx="7670800" cy="454602"/>
          </a:xfrm>
        </p:spPr>
        <p:txBody>
          <a:bodyPr/>
          <a:lstStyle/>
          <a:p>
            <a:r>
              <a:rPr lang="en-GB" sz="2400" dirty="0" smtClean="0"/>
              <a:t>Appendix - </a:t>
            </a:r>
            <a:r>
              <a:rPr lang="en-US" sz="2400" dirty="0" smtClean="0"/>
              <a:t>2014 Year End Natural Catastrophe Review</a:t>
            </a:r>
            <a:r>
              <a:rPr lang="en-GB" sz="2400" dirty="0" smtClean="0"/>
              <a:t> </a:t>
            </a:r>
            <a:endParaRPr lang="en-US" sz="2400" dirty="0"/>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0188" y="1104900"/>
            <a:ext cx="5782423" cy="374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6163298" y="1104900"/>
            <a:ext cx="2718769" cy="3746500"/>
          </a:xfrm>
          <a:prstGeom prst="rect">
            <a:avLst/>
          </a:prstGeom>
          <a:solidFill>
            <a:srgbClr val="FFFFFF"/>
          </a:solidFill>
          <a:ln w="9525" cap="flat" cmpd="sng" algn="ctr">
            <a:noFill/>
            <a:prstDash val="solid"/>
            <a:round/>
            <a:headEnd type="none" w="med" len="med"/>
            <a:tailEnd type="none" w="med" len="med"/>
          </a:ln>
          <a:effectLst/>
        </p:spPr>
        <p:txBody>
          <a:bodyPr vert="horz" wrap="square" lIns="92071" tIns="46036" rIns="92071" bIns="46036" numCol="1" rtlCol="0" anchor="t" anchorCtr="0" compatLnSpc="1">
            <a:prstTxWarp prst="textNoShape">
              <a:avLst/>
            </a:prstTxWarp>
            <a:noAutofit/>
          </a:bodyPr>
          <a:lstStyle/>
          <a:p>
            <a:pPr eaLnBrk="0" fontAlgn="base" hangingPunct="0">
              <a:lnSpc>
                <a:spcPct val="110000"/>
              </a:lnSpc>
              <a:spcBef>
                <a:spcPct val="50000"/>
              </a:spcBef>
              <a:spcAft>
                <a:spcPct val="0"/>
              </a:spcAft>
              <a:buClr>
                <a:srgbClr val="FF3300"/>
              </a:buClr>
            </a:pPr>
            <a:r>
              <a:rPr lang="en-US" sz="1600" dirty="0" smtClean="0">
                <a:solidFill>
                  <a:schemeClr val="tx2"/>
                </a:solidFill>
                <a:latin typeface="Arial" pitchFamily="34" charset="0"/>
                <a:cs typeface="Arial" pitchFamily="34" charset="0"/>
              </a:rPr>
              <a:t>The preliminary tornado counts for 2014 are about 400 below the 2005-2013 average. </a:t>
            </a:r>
          </a:p>
          <a:p>
            <a:pPr eaLnBrk="0" fontAlgn="base" hangingPunct="0">
              <a:lnSpc>
                <a:spcPct val="110000"/>
              </a:lnSpc>
              <a:spcBef>
                <a:spcPct val="50000"/>
              </a:spcBef>
              <a:spcAft>
                <a:spcPct val="0"/>
              </a:spcAft>
              <a:buClr>
                <a:srgbClr val="FF3300"/>
              </a:buClr>
            </a:pPr>
            <a:r>
              <a:rPr lang="en-US" sz="1600" dirty="0" smtClean="0">
                <a:solidFill>
                  <a:schemeClr val="tx2"/>
                </a:solidFill>
                <a:latin typeface="Arial" pitchFamily="34" charset="0"/>
                <a:cs typeface="Arial" pitchFamily="34" charset="0"/>
              </a:rPr>
              <a:t>Despite fewer tornadoes, insured convective storm losses were still the second highest on record, including 4 outbreaks that incurred at least $1 billion in insured loss.</a:t>
            </a:r>
          </a:p>
          <a:p>
            <a:pPr eaLnBrk="0" fontAlgn="base" hangingPunct="0">
              <a:lnSpc>
                <a:spcPct val="110000"/>
              </a:lnSpc>
              <a:spcBef>
                <a:spcPct val="50000"/>
              </a:spcBef>
              <a:spcAft>
                <a:spcPct val="0"/>
              </a:spcAft>
              <a:buClr>
                <a:srgbClr val="FF3300"/>
              </a:buClr>
            </a:pPr>
            <a:endParaRPr lang="en-US" sz="1600" dirty="0" smtClean="0">
              <a:solidFill>
                <a:schemeClr val="tx2"/>
              </a:solidFill>
              <a:latin typeface="Arial" pitchFamily="34" charset="0"/>
              <a:cs typeface="Arial" pitchFamily="34" charset="0"/>
            </a:endParaRPr>
          </a:p>
          <a:p>
            <a:pPr eaLnBrk="0" fontAlgn="base" hangingPunct="0">
              <a:lnSpc>
                <a:spcPct val="110000"/>
              </a:lnSpc>
              <a:spcBef>
                <a:spcPct val="50000"/>
              </a:spcBef>
              <a:spcAft>
                <a:spcPct val="0"/>
              </a:spcAft>
              <a:buClr>
                <a:srgbClr val="FF3300"/>
              </a:buClr>
            </a:pPr>
            <a:endParaRPr lang="en-US" sz="1600" dirty="0" smtClean="0">
              <a:solidFill>
                <a:schemeClr val="tx2"/>
              </a:solidFill>
              <a:latin typeface="Arial" pitchFamily="34" charset="0"/>
              <a:cs typeface="Arial" pitchFamily="34" charset="0"/>
            </a:endParaRPr>
          </a:p>
        </p:txBody>
      </p:sp>
      <p:sp>
        <p:nvSpPr>
          <p:cNvPr id="11266" name="Rectangle 2"/>
          <p:cNvSpPr>
            <a:spLocks noGrp="1" noChangeArrowheads="1"/>
          </p:cNvSpPr>
          <p:nvPr>
            <p:ph type="title"/>
          </p:nvPr>
        </p:nvSpPr>
        <p:spPr>
          <a:xfrm>
            <a:off x="230188" y="241300"/>
            <a:ext cx="6837362" cy="609600"/>
          </a:xfrm>
          <a:noFill/>
        </p:spPr>
        <p:txBody>
          <a:bodyPr/>
          <a:lstStyle/>
          <a:p>
            <a:pPr eaLnBrk="1" hangingPunct="1"/>
            <a:r>
              <a:rPr lang="en-US" sz="2000" dirty="0" smtClean="0"/>
              <a:t>Thunderstorms</a:t>
            </a:r>
            <a:r>
              <a:rPr lang="en-US" sz="2000" dirty="0" smtClean="0">
                <a:solidFill>
                  <a:srgbClr val="FF00FF"/>
                </a:solidFill>
              </a:rPr>
              <a:t/>
            </a:r>
            <a:br>
              <a:rPr lang="en-US" sz="2000" dirty="0" smtClean="0">
                <a:solidFill>
                  <a:srgbClr val="FF00FF"/>
                </a:solidFill>
              </a:rPr>
            </a:br>
            <a:r>
              <a:rPr lang="en-US" sz="1600" dirty="0" smtClean="0"/>
              <a:t>Tornado Count for 2014</a:t>
            </a:r>
            <a:endParaRPr lang="en-US" sz="2000" dirty="0" smtClean="0"/>
          </a:p>
        </p:txBody>
      </p:sp>
      <p:sp>
        <p:nvSpPr>
          <p:cNvPr id="14" name="TextBox 13"/>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58</a:t>
            </a:fld>
            <a:endParaRPr lang="en-US" sz="1000" dirty="0">
              <a:solidFill>
                <a:schemeClr val="accent4">
                  <a:lumMod val="75000"/>
                </a:schemeClr>
              </a:solidFill>
            </a:endParaRPr>
          </a:p>
        </p:txBody>
      </p:sp>
      <p:sp>
        <p:nvSpPr>
          <p:cNvPr id="7" name="Rectangle 6"/>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pic>
        <p:nvPicPr>
          <p:cNvPr id="45058" name="Picture 2" descr="http://www.spc.noaa.gov/wcm/torngraph-big.png"/>
          <p:cNvPicPr>
            <a:picLocks noChangeAspect="1" noChangeArrowheads="1"/>
          </p:cNvPicPr>
          <p:nvPr/>
        </p:nvPicPr>
        <p:blipFill>
          <a:blip r:embed="rId4" cstate="screen">
            <a:extLst>
              <a:ext uri="{28A0092B-C50C-407E-A947-70E740481C1C}">
                <a14:useLocalDpi xmlns:a14="http://schemas.microsoft.com/office/drawing/2010/main"/>
              </a:ext>
            </a:extLst>
          </a:blip>
          <a:srcRect b="6306"/>
          <a:stretch>
            <a:fillRect/>
          </a:stretch>
        </p:blipFill>
        <p:spPr bwMode="auto">
          <a:xfrm>
            <a:off x="230188" y="1104900"/>
            <a:ext cx="5763846" cy="3510232"/>
          </a:xfrm>
          <a:prstGeom prst="rect">
            <a:avLst/>
          </a:prstGeom>
          <a:noFill/>
        </p:spPr>
      </p:pic>
      <p:sp>
        <p:nvSpPr>
          <p:cNvPr id="9" name="TextBox 8"/>
          <p:cNvSpPr txBox="1"/>
          <p:nvPr/>
        </p:nvSpPr>
        <p:spPr bwMode="auto">
          <a:xfrm>
            <a:off x="601049" y="4521472"/>
            <a:ext cx="5066506" cy="338554"/>
          </a:xfrm>
          <a:prstGeom prst="rect">
            <a:avLst/>
          </a:prstGeom>
          <a:noFill/>
          <a:ln w="9525">
            <a:noFill/>
            <a:miter lim="800000"/>
            <a:headEnd/>
            <a:tailEnd/>
          </a:ln>
        </p:spPr>
        <p:txBody>
          <a:bodyPr wrap="square" rtlCol="0">
            <a:spAutoFit/>
          </a:bodyPr>
          <a:lstStyle/>
          <a:p>
            <a:pPr algn="ctr" eaLnBrk="0" hangingPunct="0">
              <a:buClr>
                <a:srgbClr val="FF3300"/>
              </a:buClr>
            </a:pPr>
            <a:r>
              <a:rPr lang="en-US" sz="800" dirty="0" smtClean="0"/>
              <a:t>*Preliminary sightings/events from NWS Local Storm Reports (LSRs)</a:t>
            </a:r>
          </a:p>
          <a:p>
            <a:pPr algn="ctr" eaLnBrk="0" hangingPunct="0">
              <a:buClr>
                <a:srgbClr val="FF3300"/>
              </a:buClr>
            </a:pPr>
            <a:r>
              <a:rPr lang="en-US" sz="800" dirty="0" smtClean="0"/>
              <a:t>Annual average is based on preliminary LSRs 2005-2013</a:t>
            </a: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188" y="241302"/>
            <a:ext cx="8609510" cy="795370"/>
          </a:xfrm>
        </p:spPr>
        <p:txBody>
          <a:bodyPr/>
          <a:lstStyle/>
          <a:p>
            <a:pPr lvl="0"/>
            <a:r>
              <a:rPr lang="en-US" sz="2000" dirty="0" smtClean="0">
                <a:ea typeface="Arial"/>
                <a:cs typeface="Times New Roman"/>
              </a:rPr>
              <a:t>Convective loss events </a:t>
            </a:r>
            <a:r>
              <a:rPr lang="en-US" sz="2000" dirty="0" smtClean="0"/>
              <a:t>in the US</a:t>
            </a:r>
            <a:r>
              <a:rPr lang="de-DE" sz="1800" dirty="0" smtClean="0">
                <a:solidFill>
                  <a:srgbClr val="FF00FF"/>
                </a:solidFill>
              </a:rPr>
              <a:t/>
            </a:r>
            <a:br>
              <a:rPr lang="de-DE" sz="1800" dirty="0" smtClean="0">
                <a:solidFill>
                  <a:srgbClr val="FF00FF"/>
                </a:solidFill>
              </a:rPr>
            </a:br>
            <a:r>
              <a:rPr lang="de-DE" sz="1600" dirty="0" smtClean="0"/>
              <a:t>O</a:t>
            </a:r>
            <a:r>
              <a:rPr lang="en-US" sz="1600" dirty="0" err="1" smtClean="0"/>
              <a:t>verall</a:t>
            </a:r>
            <a:r>
              <a:rPr lang="en-US" sz="1600" dirty="0" smtClean="0"/>
              <a:t> and insured losses 1980 – 2014</a:t>
            </a:r>
            <a:endParaRPr lang="de-DE" sz="1600" dirty="0">
              <a:solidFill>
                <a:srgbClr val="4D4E53"/>
              </a:solidFill>
            </a:endParaRPr>
          </a:p>
        </p:txBody>
      </p:sp>
      <p:sp>
        <p:nvSpPr>
          <p:cNvPr id="14" name="TextBox 13"/>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59</a:t>
            </a:fld>
            <a:endParaRPr lang="en-US" sz="1000" dirty="0">
              <a:solidFill>
                <a:schemeClr val="accent4">
                  <a:lumMod val="75000"/>
                </a:schemeClr>
              </a:solidFill>
            </a:endParaRPr>
          </a:p>
        </p:txBody>
      </p:sp>
      <p:sp>
        <p:nvSpPr>
          <p:cNvPr id="17" name="Rectangle 16"/>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44" name="Textfeld 9"/>
          <p:cNvSpPr txBox="1"/>
          <p:nvPr/>
        </p:nvSpPr>
        <p:spPr bwMode="auto">
          <a:xfrm>
            <a:off x="226772" y="1126543"/>
            <a:ext cx="753465" cy="246217"/>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000" b="1" dirty="0" err="1" smtClean="0">
                <a:solidFill>
                  <a:schemeClr val="tx2"/>
                </a:solidFill>
              </a:rPr>
              <a:t>bn</a:t>
            </a:r>
            <a:r>
              <a:rPr lang="de-DE" sz="1000" b="1" dirty="0" smtClean="0">
                <a:solidFill>
                  <a:schemeClr val="tx2"/>
                </a:solidFill>
              </a:rPr>
              <a:t> US$</a:t>
            </a:r>
          </a:p>
        </p:txBody>
      </p:sp>
      <p:sp>
        <p:nvSpPr>
          <p:cNvPr id="46" name="Text Box 34"/>
          <p:cNvSpPr txBox="1">
            <a:spLocks noChangeArrowheads="1"/>
          </p:cNvSpPr>
          <p:nvPr/>
        </p:nvSpPr>
        <p:spPr bwMode="auto">
          <a:xfrm>
            <a:off x="7344456" y="2393706"/>
            <a:ext cx="1550824" cy="707882"/>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smtClean="0">
                <a:solidFill>
                  <a:schemeClr val="tx2"/>
                </a:solidFill>
              </a:rPr>
              <a:t>Analysis contains: </a:t>
            </a:r>
          </a:p>
          <a:p>
            <a:pPr>
              <a:lnSpc>
                <a:spcPct val="100000"/>
              </a:lnSpc>
            </a:pPr>
            <a:r>
              <a:rPr lang="en-GB" sz="1000" dirty="0" smtClean="0">
                <a:solidFill>
                  <a:schemeClr val="tx2"/>
                </a:solidFill>
              </a:rPr>
              <a:t>severe storm, tornado, hail, flash flood and lightning</a:t>
            </a:r>
            <a:endParaRPr lang="en-GB" sz="1000" dirty="0">
              <a:solidFill>
                <a:schemeClr val="tx2"/>
              </a:solidFill>
            </a:endParaRPr>
          </a:p>
        </p:txBody>
      </p:sp>
      <p:grpSp>
        <p:nvGrpSpPr>
          <p:cNvPr id="2" name="Gruppieren 18"/>
          <p:cNvGrpSpPr>
            <a:grpSpLocks/>
          </p:cNvGrpSpPr>
          <p:nvPr/>
        </p:nvGrpSpPr>
        <p:grpSpPr bwMode="auto">
          <a:xfrm>
            <a:off x="7174803" y="1338631"/>
            <a:ext cx="1394267" cy="920325"/>
            <a:chOff x="1766028" y="5053062"/>
            <a:chExt cx="1011375" cy="923407"/>
          </a:xfrm>
        </p:grpSpPr>
        <p:sp>
          <p:nvSpPr>
            <p:cNvPr id="16"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smtClean="0">
                  <a:solidFill>
                    <a:schemeClr val="tx2"/>
                  </a:solidFill>
                </a:rPr>
                <a:t>Overall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a:t>
              </a:r>
              <a:r>
                <a:rPr lang="de-DE" sz="1000" b="1" dirty="0">
                  <a:solidFill>
                    <a:schemeClr val="tx2"/>
                  </a:solidFill>
                </a:rPr>
                <a:t>in </a:t>
              </a:r>
              <a:r>
                <a:rPr lang="de-DE" sz="1000" b="1" dirty="0" smtClean="0">
                  <a:solidFill>
                    <a:schemeClr val="tx2"/>
                  </a:solidFill>
                </a:rPr>
                <a:t>2014 values)*  </a:t>
              </a:r>
              <a:endParaRPr lang="de-DE" sz="1000" b="1" dirty="0">
                <a:solidFill>
                  <a:schemeClr val="tx2"/>
                </a:solidFill>
              </a:endParaRPr>
            </a:p>
          </p:txBody>
        </p:sp>
        <p:sp>
          <p:nvSpPr>
            <p:cNvPr id="18"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(in 2014 values)*  </a:t>
              </a:r>
              <a:endParaRPr lang="de-DE" sz="1000" b="1" dirty="0">
                <a:solidFill>
                  <a:schemeClr val="tx2"/>
                </a:solidFill>
              </a:endParaRPr>
            </a:p>
          </p:txBody>
        </p:sp>
        <p:sp>
          <p:nvSpPr>
            <p:cNvPr id="19" name="Rechteck 30"/>
            <p:cNvSpPr>
              <a:spLocks noChangeArrowheads="1"/>
            </p:cNvSpPr>
            <p:nvPr/>
          </p:nvSpPr>
          <p:spPr bwMode="auto">
            <a:xfrm>
              <a:off x="1766234" y="5121258"/>
              <a:ext cx="134883" cy="370569"/>
            </a:xfrm>
            <a:prstGeom prst="rect">
              <a:avLst/>
            </a:prstGeom>
            <a:solidFill>
              <a:schemeClr val="accent2"/>
            </a:solidFill>
            <a:ln w="9525" algn="ctr">
              <a:solidFill>
                <a:srgbClr val="4D4E53"/>
              </a:solidFill>
              <a:round/>
              <a:headEnd/>
              <a:tailEnd/>
            </a:ln>
          </p:spPr>
          <p:txBody>
            <a:bodyPr wrap="none">
              <a:spAutoFit/>
            </a:bodyPr>
            <a:lstStyle/>
            <a:p>
              <a:pPr marL="266687" indent="-265100"/>
              <a:endParaRPr lang="de-DE" dirty="0"/>
            </a:p>
          </p:txBody>
        </p:sp>
        <p:sp>
          <p:nvSpPr>
            <p:cNvPr id="21"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pic>
        <p:nvPicPr>
          <p:cNvPr id="19457" name="Picture 1"/>
          <p:cNvPicPr>
            <a:picLocks noChangeAspect="1" noChangeArrowheads="1"/>
          </p:cNvPicPr>
          <p:nvPr/>
        </p:nvPicPr>
        <p:blipFill>
          <a:blip r:embed="rId4" cstate="screen"/>
          <a:srcRect/>
          <a:stretch>
            <a:fillRect/>
          </a:stretch>
        </p:blipFill>
        <p:spPr bwMode="auto">
          <a:xfrm>
            <a:off x="242888" y="1375882"/>
            <a:ext cx="6394097" cy="3207600"/>
          </a:xfrm>
          <a:prstGeom prst="rect">
            <a:avLst/>
          </a:prstGeom>
          <a:noFill/>
          <a:ln w="9525">
            <a:noFill/>
            <a:miter lim="800000"/>
            <a:headEnd/>
            <a:tailEnd/>
          </a:ln>
          <a:effectLst/>
        </p:spPr>
      </p:pic>
      <p:sp>
        <p:nvSpPr>
          <p:cNvPr id="15" name="Textfeld 11"/>
          <p:cNvSpPr txBox="1"/>
          <p:nvPr/>
        </p:nvSpPr>
        <p:spPr>
          <a:xfrm>
            <a:off x="7455128" y="4144698"/>
            <a:ext cx="1084579" cy="507827"/>
          </a:xfrm>
          <a:prstGeom prst="rect">
            <a:avLst/>
          </a:prstGeom>
          <a:noFill/>
          <a:effectLst/>
        </p:spPr>
        <p:txBody>
          <a:bodyPr wrap="square" lIns="91436" tIns="45718" rIns="91436" bIns="45718" rtlCol="0">
            <a:spAutoFit/>
          </a:bodyPr>
          <a:lstStyle/>
          <a:p>
            <a:r>
              <a:rPr lang="de-DE" sz="900" dirty="0" smtClean="0">
                <a:solidFill>
                  <a:schemeClr val="tx2"/>
                </a:solidFill>
              </a:rPr>
              <a:t>*</a:t>
            </a:r>
            <a:r>
              <a:rPr lang="de-DE" sz="900" dirty="0" err="1" smtClean="0">
                <a:solidFill>
                  <a:schemeClr val="tx2"/>
                </a:solidFill>
              </a:rPr>
              <a:t>Losses</a:t>
            </a:r>
            <a:r>
              <a:rPr lang="de-DE" sz="900" dirty="0" smtClean="0">
                <a:solidFill>
                  <a:schemeClr val="tx2"/>
                </a:solidFill>
              </a:rPr>
              <a:t> </a:t>
            </a:r>
            <a:r>
              <a:rPr lang="de-DE" sz="900" dirty="0" err="1" smtClean="0">
                <a:solidFill>
                  <a:schemeClr val="tx2"/>
                </a:solidFill>
              </a:rPr>
              <a:t>adjusted</a:t>
            </a:r>
            <a:r>
              <a:rPr lang="de-DE" sz="900" dirty="0" smtClean="0">
                <a:solidFill>
                  <a:schemeClr val="tx2"/>
                </a:solidFill>
              </a:rPr>
              <a:t> </a:t>
            </a:r>
            <a:r>
              <a:rPr lang="de-DE" sz="900" dirty="0" err="1" smtClean="0">
                <a:solidFill>
                  <a:schemeClr val="tx2"/>
                </a:solidFill>
              </a:rPr>
              <a:t>to</a:t>
            </a:r>
            <a:r>
              <a:rPr lang="de-DE" sz="900" dirty="0" smtClean="0">
                <a:solidFill>
                  <a:schemeClr val="tx2"/>
                </a:solidFill>
              </a:rPr>
              <a:t> </a:t>
            </a:r>
            <a:r>
              <a:rPr lang="de-DE" sz="900" dirty="0" err="1" smtClean="0">
                <a:solidFill>
                  <a:schemeClr val="tx2"/>
                </a:solidFill>
              </a:rPr>
              <a:t>inflation</a:t>
            </a:r>
            <a:r>
              <a:rPr lang="de-DE" sz="900" dirty="0" smtClean="0">
                <a:solidFill>
                  <a:schemeClr val="tx2"/>
                </a:solidFill>
              </a:rPr>
              <a:t> </a:t>
            </a:r>
            <a:r>
              <a:rPr lang="de-DE" sz="900" dirty="0" err="1" smtClean="0">
                <a:solidFill>
                  <a:schemeClr val="tx2"/>
                </a:solidFill>
              </a:rPr>
              <a:t>based</a:t>
            </a:r>
            <a:r>
              <a:rPr lang="de-DE" sz="900" dirty="0" smtClean="0">
                <a:solidFill>
                  <a:schemeClr val="tx2"/>
                </a:solidFill>
              </a:rPr>
              <a:t> on </a:t>
            </a:r>
            <a:r>
              <a:rPr lang="de-DE" sz="900" dirty="0" err="1" smtClean="0">
                <a:solidFill>
                  <a:schemeClr val="tx2"/>
                </a:solidFill>
              </a:rPr>
              <a:t>country</a:t>
            </a:r>
            <a:r>
              <a:rPr lang="de-DE" sz="900" dirty="0" smtClean="0">
                <a:solidFill>
                  <a:schemeClr val="tx2"/>
                </a:solidFill>
              </a:rPr>
              <a:t> CPI</a:t>
            </a:r>
            <a:endParaRPr lang="en-US" sz="900" dirty="0" err="1" smtClean="0">
              <a:solidFill>
                <a:schemeClr val="tx2"/>
              </a:solidFill>
            </a:endParaRPr>
          </a:p>
        </p:txBody>
      </p:sp>
      <p:sp>
        <p:nvSpPr>
          <p:cNvPr id="22" name="Text Box 49"/>
          <p:cNvSpPr txBox="1">
            <a:spLocks noChangeArrowheads="1"/>
          </p:cNvSpPr>
          <p:nvPr/>
        </p:nvSpPr>
        <p:spPr bwMode="auto">
          <a:xfrm>
            <a:off x="43130" y="495039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smtClean="0">
                <a:solidFill>
                  <a:schemeClr val="accent4">
                    <a:lumMod val="75000"/>
                  </a:schemeClr>
                </a:solidFill>
              </a:rPr>
              <a:t>Source: Geo Risks Research, NatCatSERVICE</a:t>
            </a:r>
            <a:endParaRPr lang="en-US" sz="8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257409" y="1131234"/>
            <a:ext cx="1965530" cy="3726414"/>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sp>
        <p:nvSpPr>
          <p:cNvPr id="20" name="Rechteck 19"/>
          <p:cNvSpPr/>
          <p:nvPr/>
        </p:nvSpPr>
        <p:spPr>
          <a:xfrm>
            <a:off x="347822" y="1239246"/>
            <a:ext cx="173322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sp>
        <p:nvSpPr>
          <p:cNvPr id="12" name="Rectangle 9"/>
          <p:cNvSpPr/>
          <p:nvPr/>
        </p:nvSpPr>
        <p:spPr>
          <a:xfrm>
            <a:off x="3108630" y="4166978"/>
            <a:ext cx="5616624" cy="548640"/>
          </a:xfrm>
          <a:prstGeom prst="rect">
            <a:avLst/>
          </a:prstGeom>
          <a:solidFill>
            <a:srgbClr val="00B0F0"/>
          </a:solidFill>
          <a:effectLst/>
        </p:spPr>
        <p:txBody>
          <a:bodyPr wrap="square" lIns="91436" tIns="0" rIns="91436" bIns="0" anchor="ctr">
            <a:noAutofit/>
          </a:bodyPr>
          <a:lstStyle/>
          <a:p>
            <a:pPr>
              <a:spcBef>
                <a:spcPct val="0"/>
              </a:spcBef>
              <a:defRPr/>
            </a:pPr>
            <a:r>
              <a:rPr lang="de-DE" dirty="0" smtClean="0">
                <a:solidFill>
                  <a:schemeClr val="bg1"/>
                </a:solidFill>
                <a:sym typeface="Wingdings" pitchFamily="2" charset="2"/>
              </a:rPr>
              <a:t>www.munichre.com/natcatservice/downloadcenter/en</a:t>
            </a:r>
          </a:p>
        </p:txBody>
      </p:sp>
      <p:sp>
        <p:nvSpPr>
          <p:cNvPr id="8" name="Rectangle 3"/>
          <p:cNvSpPr txBox="1">
            <a:spLocks noChangeArrowheads="1"/>
          </p:cNvSpPr>
          <p:nvPr/>
        </p:nvSpPr>
        <p:spPr bwMode="auto">
          <a:xfrm>
            <a:off x="268351" y="266356"/>
            <a:ext cx="8648700" cy="671513"/>
          </a:xfrm>
          <a:prstGeom prst="rect">
            <a:avLst/>
          </a:prstGeom>
          <a:noFill/>
          <a:ln>
            <a:miter lim="800000"/>
            <a:headEnd/>
            <a:tailEnd/>
          </a:ln>
        </p:spPr>
        <p:txBody>
          <a:bodyPr lIns="0" tIns="0" rIns="0" bIns="0"/>
          <a:lstStyle/>
          <a:p>
            <a:pPr>
              <a:spcBef>
                <a:spcPct val="0"/>
              </a:spcBef>
              <a:defRPr/>
            </a:pPr>
            <a:r>
              <a:rPr lang="en-US" sz="2200" b="1" kern="0" dirty="0">
                <a:solidFill>
                  <a:srgbClr val="FF00FF"/>
                </a:solidFill>
              </a:rPr>
              <a:t/>
            </a:r>
            <a:br>
              <a:rPr lang="en-US" sz="2200" b="1" kern="0" dirty="0">
                <a:solidFill>
                  <a:srgbClr val="FF00FF"/>
                </a:solidFill>
              </a:rPr>
            </a:br>
            <a:r>
              <a:rPr lang="en-US" kern="0" dirty="0">
                <a:solidFill>
                  <a:schemeClr val="tx1">
                    <a:lumMod val="85000"/>
                    <a:lumOff val="15000"/>
                  </a:schemeClr>
                </a:solidFill>
              </a:rPr>
              <a:t> </a:t>
            </a:r>
            <a:endParaRPr lang="de-DE" sz="2200" kern="0" dirty="0">
              <a:solidFill>
                <a:schemeClr val="tx1">
                  <a:lumMod val="85000"/>
                  <a:lumOff val="15000"/>
                </a:schemeClr>
              </a:solidFill>
            </a:endParaRPr>
          </a:p>
        </p:txBody>
      </p:sp>
      <p:pic>
        <p:nvPicPr>
          <p:cNvPr id="11" name="Picture 2"/>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337429" y="3993554"/>
            <a:ext cx="1743621" cy="783087"/>
          </a:xfrm>
          <a:prstGeom prst="rect">
            <a:avLst/>
          </a:prstGeom>
          <a:noFill/>
          <a:ln w="9525">
            <a:noFill/>
            <a:miter lim="800000"/>
            <a:headEnd/>
            <a:tailEnd/>
          </a:ln>
          <a:effectLst/>
        </p:spPr>
      </p:pic>
      <p:sp>
        <p:nvSpPr>
          <p:cNvPr id="13" name="Textfeld 12"/>
          <p:cNvSpPr txBox="1"/>
          <p:nvPr/>
        </p:nvSpPr>
        <p:spPr>
          <a:xfrm>
            <a:off x="2734594" y="1491256"/>
            <a:ext cx="6082383" cy="2139043"/>
          </a:xfrm>
          <a:prstGeom prst="rect">
            <a:avLst/>
          </a:prstGeom>
          <a:solidFill>
            <a:schemeClr val="bg1"/>
          </a:solidFill>
          <a:ln>
            <a:noFill/>
            <a:prstDash val="lgDashDot"/>
          </a:ln>
          <a:effectLst/>
        </p:spPr>
        <p:txBody>
          <a:bodyPr wrap="square" lIns="91436" tIns="45718" rIns="91436" bIns="45718" rtlCol="0">
            <a:spAutoFit/>
          </a:bodyPr>
          <a:lstStyle/>
          <a:p>
            <a:pPr marL="342884" indent="-342884">
              <a:spcBef>
                <a:spcPts val="600"/>
              </a:spcBef>
              <a:buFont typeface="Wingdings" pitchFamily="2" charset="2"/>
              <a:buChar char="§"/>
            </a:pPr>
            <a:r>
              <a:rPr lang="de-DE" dirty="0" smtClean="0">
                <a:solidFill>
                  <a:schemeClr val="tx2"/>
                </a:solidFill>
              </a:rPr>
              <a:t>Annual statistics</a:t>
            </a:r>
          </a:p>
          <a:p>
            <a:pPr marL="342884" indent="-342884">
              <a:spcBef>
                <a:spcPts val="600"/>
              </a:spcBef>
              <a:buFont typeface="Wingdings" pitchFamily="2" charset="2"/>
              <a:buChar char="§"/>
            </a:pPr>
            <a:r>
              <a:rPr lang="de-DE" dirty="0" smtClean="0">
                <a:solidFill>
                  <a:schemeClr val="tx2"/>
                </a:solidFill>
              </a:rPr>
              <a:t>Long-term statistics </a:t>
            </a:r>
          </a:p>
          <a:p>
            <a:pPr marL="342884" indent="-342884">
              <a:spcBef>
                <a:spcPts val="600"/>
              </a:spcBef>
              <a:buFont typeface="Wingdings" pitchFamily="2" charset="2"/>
              <a:buChar char="§"/>
            </a:pPr>
            <a:r>
              <a:rPr lang="de-DE" dirty="0" smtClean="0">
                <a:solidFill>
                  <a:schemeClr val="tx2"/>
                </a:solidFill>
              </a:rPr>
              <a:t>Information on significant natural disasters</a:t>
            </a:r>
          </a:p>
          <a:p>
            <a:pPr marL="342884" indent="-342884">
              <a:spcBef>
                <a:spcPts val="600"/>
              </a:spcBef>
              <a:buFont typeface="Wingdings" pitchFamily="2" charset="2"/>
              <a:buChar char="§"/>
            </a:pPr>
            <a:r>
              <a:rPr lang="de-DE" dirty="0" smtClean="0">
                <a:solidFill>
                  <a:schemeClr val="tx2"/>
                </a:solidFill>
              </a:rPr>
              <a:t>Focus analyses</a:t>
            </a:r>
          </a:p>
          <a:p>
            <a:pPr marL="342884" indent="-342884">
              <a:spcBef>
                <a:spcPts val="600"/>
              </a:spcBef>
              <a:buFont typeface="Wingdings" pitchFamily="2" charset="2"/>
              <a:buChar char="§"/>
            </a:pPr>
            <a:r>
              <a:rPr lang="de-DE" dirty="0" smtClean="0">
                <a:solidFill>
                  <a:schemeClr val="tx2"/>
                </a:solidFill>
              </a:rPr>
              <a:t>NatCatSERVICE methodology, info brochure</a:t>
            </a:r>
          </a:p>
          <a:p>
            <a:pPr marL="342884" indent="-342884">
              <a:spcBef>
                <a:spcPts val="600"/>
              </a:spcBef>
              <a:buFont typeface="Wingdings" pitchFamily="2" charset="2"/>
              <a:buChar char="§"/>
            </a:pPr>
            <a:r>
              <a:rPr lang="de-DE" dirty="0" smtClean="0">
                <a:solidFill>
                  <a:schemeClr val="tx2"/>
                </a:solidFill>
              </a:rPr>
              <a:t>Publication Topics Geo</a:t>
            </a:r>
          </a:p>
        </p:txBody>
      </p:sp>
      <p:sp>
        <p:nvSpPr>
          <p:cNvPr id="16" name="PPTShape_0"/>
          <p:cNvSpPr/>
          <p:nvPr/>
        </p:nvSpPr>
        <p:spPr>
          <a:xfrm>
            <a:off x="2734594" y="1131234"/>
            <a:ext cx="6082383" cy="365760"/>
          </a:xfrm>
          <a:prstGeom prst="rect">
            <a:avLst/>
          </a:prstGeom>
          <a:solidFill>
            <a:schemeClr val="accent4">
              <a:lumMod val="60000"/>
              <a:lumOff val="40000"/>
            </a:schemeClr>
          </a:solidFill>
          <a:effectLst/>
        </p:spPr>
        <p:txBody>
          <a:bodyPr wrap="square" lIns="91436" tIns="0" rIns="91436" bIns="0" anchor="ctr">
            <a:noAutofit/>
          </a:bodyPr>
          <a:lstStyle/>
          <a:p>
            <a:pPr marL="457178" indent="-457178">
              <a:spcBef>
                <a:spcPts val="1200"/>
              </a:spcBef>
            </a:pPr>
            <a:r>
              <a:rPr lang="de-DE" dirty="0" smtClean="0">
                <a:solidFill>
                  <a:srgbClr val="00B0F0"/>
                </a:solidFill>
              </a:rPr>
              <a:t>The </a:t>
            </a:r>
            <a:r>
              <a:rPr lang="de-DE" dirty="0" err="1" smtClean="0">
                <a:solidFill>
                  <a:srgbClr val="00B0F0"/>
                </a:solidFill>
              </a:rPr>
              <a:t>downloadcenter</a:t>
            </a:r>
            <a:r>
              <a:rPr lang="de-DE" dirty="0" smtClean="0">
                <a:solidFill>
                  <a:srgbClr val="00B0F0"/>
                </a:solidFill>
              </a:rPr>
              <a:t> </a:t>
            </a:r>
            <a:r>
              <a:rPr lang="de-DE" dirty="0" err="1" smtClean="0">
                <a:solidFill>
                  <a:srgbClr val="00B0F0"/>
                </a:solidFill>
              </a:rPr>
              <a:t>provides</a:t>
            </a:r>
            <a:r>
              <a:rPr lang="de-DE" dirty="0" smtClean="0">
                <a:solidFill>
                  <a:srgbClr val="00B0F0"/>
                </a:solidFill>
              </a:rPr>
              <a:t> </a:t>
            </a:r>
            <a:r>
              <a:rPr lang="de-DE" b="1" dirty="0" err="1" smtClean="0">
                <a:solidFill>
                  <a:srgbClr val="00B0F0"/>
                </a:solidFill>
              </a:rPr>
              <a:t>free</a:t>
            </a:r>
            <a:r>
              <a:rPr lang="de-DE" dirty="0" smtClean="0">
                <a:solidFill>
                  <a:srgbClr val="00B0F0"/>
                </a:solidFill>
              </a:rPr>
              <a:t> </a:t>
            </a:r>
            <a:r>
              <a:rPr lang="de-DE" dirty="0" err="1" smtClean="0">
                <a:solidFill>
                  <a:srgbClr val="00B0F0"/>
                </a:solidFill>
              </a:rPr>
              <a:t>access</a:t>
            </a:r>
            <a:r>
              <a:rPr lang="de-DE" dirty="0" smtClean="0">
                <a:solidFill>
                  <a:srgbClr val="00B0F0"/>
                </a:solidFill>
              </a:rPr>
              <a:t>:</a:t>
            </a:r>
            <a:endParaRPr lang="de-DE" dirty="0">
              <a:solidFill>
                <a:srgbClr val="00B0F0"/>
              </a:solidFill>
            </a:endParaRPr>
          </a:p>
        </p:txBody>
      </p:sp>
      <p:pic>
        <p:nvPicPr>
          <p:cNvPr id="22" name="PPTShape_2"/>
          <p:cNvPicPr>
            <a:picLocks noChangeAspect="1" noChangeArrowheads="1"/>
          </p:cNvPicPr>
          <p:nvPr>
            <p:custDataLst>
              <p:tags r:id="rId3"/>
            </p:custDataLst>
          </p:nvPr>
        </p:nvPicPr>
        <p:blipFill>
          <a:blip r:embed="rId7" cstate="email"/>
          <a:srcRect/>
          <a:stretch>
            <a:fillRect/>
          </a:stretch>
        </p:blipFill>
        <p:spPr bwMode="auto">
          <a:xfrm>
            <a:off x="337431" y="2213033"/>
            <a:ext cx="1743427" cy="800067"/>
          </a:xfrm>
          <a:prstGeom prst="rect">
            <a:avLst/>
          </a:prstGeom>
          <a:noFill/>
          <a:ln w="9525">
            <a:noFill/>
            <a:miter lim="800000"/>
            <a:headEnd/>
            <a:tailEnd/>
          </a:ln>
        </p:spPr>
      </p:pic>
      <p:sp>
        <p:nvSpPr>
          <p:cNvPr id="18" name="Isosceles Triangle 17"/>
          <p:cNvSpPr/>
          <p:nvPr/>
        </p:nvSpPr>
        <p:spPr>
          <a:xfrm rot="5400000">
            <a:off x="2583717" y="4317856"/>
            <a:ext cx="576075" cy="274320"/>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9" name="Title 18"/>
          <p:cNvSpPr>
            <a:spLocks noGrp="1"/>
          </p:cNvSpPr>
          <p:nvPr>
            <p:ph type="title"/>
          </p:nvPr>
        </p:nvSpPr>
        <p:spPr>
          <a:xfrm>
            <a:off x="230998" y="241697"/>
            <a:ext cx="6840000" cy="540000"/>
          </a:xfrm>
        </p:spPr>
        <p:txBody>
          <a:bodyPr/>
          <a:lstStyle/>
          <a:p>
            <a:pPr rtl="0" eaLnBrk="1" latinLnBrk="0" hangingPunct="1"/>
            <a:r>
              <a:rPr lang="de-DE" sz="2000" dirty="0" smtClean="0"/>
              <a:t>NatCatSERVICE Downloadcenter</a:t>
            </a:r>
            <a:endParaRPr lang="en-US" sz="2000" dirty="0" smtClean="0"/>
          </a:p>
          <a:p>
            <a:pPr rtl="0" eaLnBrk="1" latinLnBrk="0" hangingPunct="1"/>
            <a:r>
              <a:rPr lang="de-DE" sz="2000" dirty="0" smtClean="0"/>
              <a:t>for statistics and analyses on natural disasters </a:t>
            </a:r>
            <a:endParaRPr lang="en-US" sz="2000" dirty="0" smtClean="0"/>
          </a:p>
        </p:txBody>
      </p:sp>
      <p:sp>
        <p:nvSpPr>
          <p:cNvPr id="17" name="TextBox 16"/>
          <p:cNvSpPr txBox="1"/>
          <p:nvPr/>
        </p:nvSpPr>
        <p:spPr>
          <a:xfrm>
            <a:off x="8414658" y="488516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a:t>
            </a:fld>
            <a:endParaRPr lang="en-US" sz="1000" dirty="0">
              <a:solidFill>
                <a:schemeClr val="accent4">
                  <a:lumMod val="75000"/>
                </a:schemeClr>
              </a:solidFill>
            </a:endParaRPr>
          </a:p>
        </p:txBody>
      </p:sp>
      <p:pic>
        <p:nvPicPr>
          <p:cNvPr id="1026" name="Picture 2"/>
          <p:cNvPicPr>
            <a:picLocks noChangeAspect="1" noChangeArrowheads="1"/>
          </p:cNvPicPr>
          <p:nvPr/>
        </p:nvPicPr>
        <p:blipFill>
          <a:blip r:embed="rId8" cstate="screen"/>
          <a:srcRect/>
          <a:stretch>
            <a:fillRect/>
          </a:stretch>
        </p:blipFill>
        <p:spPr bwMode="auto">
          <a:xfrm>
            <a:off x="341100" y="1234174"/>
            <a:ext cx="1749287" cy="877685"/>
          </a:xfrm>
          <a:prstGeom prst="rect">
            <a:avLst/>
          </a:prstGeom>
          <a:noFill/>
          <a:ln w="9525">
            <a:noFill/>
            <a:miter lim="800000"/>
            <a:headEnd/>
            <a:tailEnd/>
          </a:ln>
          <a:effectLst/>
        </p:spPr>
      </p:pic>
      <p:sp>
        <p:nvSpPr>
          <p:cNvPr id="23" name="Rechteck 22"/>
          <p:cNvSpPr/>
          <p:nvPr/>
        </p:nvSpPr>
        <p:spPr>
          <a:xfrm>
            <a:off x="335883" y="3998920"/>
            <a:ext cx="1733226" cy="766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solidFill>
                <a:prstClr val="white"/>
              </a:solidFill>
            </a:endParaRPr>
          </a:p>
        </p:txBody>
      </p:sp>
      <p:pic>
        <p:nvPicPr>
          <p:cNvPr id="1027"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1951" y="4007027"/>
            <a:ext cx="1688385" cy="748330"/>
          </a:xfrm>
          <a:prstGeom prst="rect">
            <a:avLst/>
          </a:prstGeom>
          <a:noFill/>
          <a:ln w="9525">
            <a:noFill/>
            <a:miter lim="800000"/>
            <a:headEnd/>
            <a:tailEnd/>
          </a:ln>
          <a:effectLst/>
        </p:spPr>
      </p:pic>
      <p:pic>
        <p:nvPicPr>
          <p:cNvPr id="24" name="Grafik 23" descr="Weltkarte_sub.JPG"/>
          <p:cNvPicPr>
            <a:picLocks noChangeAspect="1"/>
          </p:cNvPicPr>
          <p:nvPr/>
        </p:nvPicPr>
        <p:blipFill>
          <a:blip r:embed="rId10" cstate="screen"/>
          <a:stretch>
            <a:fillRect/>
          </a:stretch>
        </p:blipFill>
        <p:spPr>
          <a:xfrm>
            <a:off x="334800" y="3106801"/>
            <a:ext cx="1742400" cy="791235"/>
          </a:xfrm>
          <a:prstGeom prst="rect">
            <a:avLst/>
          </a:prstGeom>
        </p:spPr>
      </p:pic>
      <p:sp>
        <p:nvSpPr>
          <p:cNvPr id="25" name="PPTShape_0"/>
          <p:cNvSpPr txBox="1">
            <a:spLocks noChangeArrowheads="1"/>
          </p:cNvSpPr>
          <p:nvPr/>
        </p:nvSpPr>
        <p:spPr bwMode="auto">
          <a:xfrm>
            <a:off x="76200" y="4956107"/>
            <a:ext cx="3962400"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a:t>
            </a:r>
            <a:r>
              <a:rPr lang="de-DE" sz="900" dirty="0" err="1" smtClean="0">
                <a:solidFill>
                  <a:schemeClr val="accent4">
                    <a:lumMod val="75000"/>
                  </a:schemeClr>
                </a:solidFill>
              </a:rPr>
              <a:t>January</a:t>
            </a:r>
            <a:r>
              <a:rPr lang="de-DE" sz="900" dirty="0" smtClean="0">
                <a:solidFill>
                  <a:schemeClr val="accent4">
                    <a:lumMod val="75000"/>
                  </a:schemeClr>
                </a:solidFill>
              </a:rPr>
              <a:t> 2015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29" y="140318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30188" y="241302"/>
            <a:ext cx="8609510" cy="795370"/>
          </a:xfrm>
        </p:spPr>
        <p:txBody>
          <a:bodyPr/>
          <a:lstStyle/>
          <a:p>
            <a:pPr lvl="0"/>
            <a:r>
              <a:rPr lang="de-DE" sz="2000" dirty="0" smtClean="0">
                <a:solidFill>
                  <a:srgbClr val="4D4E53"/>
                </a:solidFill>
              </a:rPr>
              <a:t>Loss events in the US 1980 – 2014</a:t>
            </a:r>
            <a:r>
              <a:rPr lang="de-DE" sz="2000" dirty="0" smtClean="0">
                <a:solidFill>
                  <a:srgbClr val="FF00FF"/>
                </a:solidFill>
              </a:rPr>
              <a:t/>
            </a:r>
            <a:br>
              <a:rPr lang="de-DE" sz="2000" dirty="0" smtClean="0">
                <a:solidFill>
                  <a:srgbClr val="FF00FF"/>
                </a:solidFill>
              </a:rPr>
            </a:br>
            <a:r>
              <a:rPr lang="en-US" sz="1600" dirty="0" smtClean="0"/>
              <a:t>Number of events </a:t>
            </a:r>
            <a:endParaRPr lang="de-DE" sz="1600" dirty="0">
              <a:solidFill>
                <a:srgbClr val="4D4E53"/>
              </a:solidFill>
            </a:endParaRPr>
          </a:p>
        </p:txBody>
      </p:sp>
      <p:sp>
        <p:nvSpPr>
          <p:cNvPr id="28" name="TextBox 27"/>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60</a:t>
            </a:fld>
            <a:endParaRPr lang="en-US" sz="1000" dirty="0">
              <a:solidFill>
                <a:schemeClr val="accent4">
                  <a:lumMod val="75000"/>
                </a:schemeClr>
              </a:solidFill>
            </a:endParaRPr>
          </a:p>
        </p:txBody>
      </p:sp>
      <p:sp>
        <p:nvSpPr>
          <p:cNvPr id="31" name="Rectangle 30"/>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grpSp>
        <p:nvGrpSpPr>
          <p:cNvPr id="2" name="Gruppieren 5"/>
          <p:cNvGrpSpPr/>
          <p:nvPr/>
        </p:nvGrpSpPr>
        <p:grpSpPr>
          <a:xfrm>
            <a:off x="7173624" y="118803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Meteorological</a:t>
                </a:r>
                <a:r>
                  <a:rPr lang="en-GB" sz="1000" dirty="0" smtClean="0">
                    <a:solidFill>
                      <a:schemeClr val="tx2"/>
                    </a:solidFill>
                  </a:rPr>
                  <a:t> </a:t>
                </a:r>
                <a:r>
                  <a:rPr lang="en-GB" sz="1000" b="1" dirty="0" smtClean="0">
                    <a:solidFill>
                      <a:schemeClr val="tx2"/>
                    </a:solidFill>
                  </a:rPr>
                  <a:t>events</a:t>
                </a:r>
              </a:p>
              <a:p>
                <a:pPr>
                  <a:lnSpc>
                    <a:spcPct val="100000"/>
                  </a:lnSpc>
                </a:pPr>
                <a:r>
                  <a:rPr lang="en-GB" sz="1000" dirty="0" smtClean="0">
                    <a:solidFill>
                      <a:schemeClr val="tx2"/>
                    </a:solidFill>
                  </a:rPr>
                  <a:t>(Tropical storm, </a:t>
                </a:r>
                <a:r>
                  <a:rPr lang="en-GB" sz="1000" dirty="0" err="1" smtClean="0">
                    <a:solidFill>
                      <a:schemeClr val="tx2"/>
                    </a:solidFill>
                  </a:rPr>
                  <a:t>extratropical</a:t>
                </a:r>
                <a:r>
                  <a:rPr lang="en-GB" sz="1000" dirty="0" smtClean="0">
                    <a:solidFill>
                      <a:schemeClr val="tx2"/>
                    </a:solidFill>
                  </a:rPr>
                  <a:t> storm, convective storm, </a:t>
                </a:r>
              </a:p>
              <a:p>
                <a:pPr>
                  <a:lnSpc>
                    <a:spcPct val="100000"/>
                  </a:lnSpc>
                </a:pPr>
                <a:r>
                  <a:rPr lang="en-GB" sz="1000" dirty="0" smtClean="0">
                    <a:solidFill>
                      <a:schemeClr val="tx2"/>
                    </a:solidFill>
                  </a:rPr>
                  <a:t>local storm)</a:t>
                </a:r>
                <a:endParaRPr lang="en-GB" sz="1000" dirty="0">
                  <a:solidFill>
                    <a:schemeClr val="tx2"/>
                  </a:solidFill>
                </a:endParaRPr>
              </a:p>
            </p:txBody>
          </p:sp>
          <p:sp>
            <p:nvSpPr>
              <p:cNvPr id="66" name="Rectangle 29"/>
              <p:cNvSpPr>
                <a:spLocks noChangeArrowheads="1"/>
              </p:cNvSpPr>
              <p:nvPr/>
            </p:nvSpPr>
            <p:spPr bwMode="auto">
              <a:xfrm>
                <a:off x="5310930" y="3632508"/>
                <a:ext cx="108000" cy="108000"/>
              </a:xfrm>
              <a:prstGeom prst="rect">
                <a:avLst/>
              </a:prstGeom>
              <a:solidFill>
                <a:schemeClr val="accent2">
                  <a:lumMod val="75000"/>
                </a:schemeClr>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smtClean="0">
                    <a:solidFill>
                      <a:schemeClr val="tx2"/>
                    </a:solidFill>
                  </a:rPr>
                  <a:t>Hydrological</a:t>
                </a:r>
                <a:r>
                  <a:rPr lang="de-DE" sz="1000" dirty="0" smtClean="0">
                    <a:solidFill>
                      <a:schemeClr val="tx2"/>
                    </a:solidFill>
                  </a:rPr>
                  <a:t> </a:t>
                </a:r>
                <a:r>
                  <a:rPr lang="de-DE" sz="1000" b="1" dirty="0" err="1" smtClean="0">
                    <a:solidFill>
                      <a:schemeClr val="tx2"/>
                    </a:solidFill>
                  </a:rPr>
                  <a:t>events</a:t>
                </a:r>
                <a:endParaRPr lang="de-DE" sz="1000" b="1" dirty="0">
                  <a:solidFill>
                    <a:schemeClr val="tx2"/>
                  </a:solidFill>
                </a:endParaRPr>
              </a:p>
              <a:p>
                <a:pPr>
                  <a:lnSpc>
                    <a:spcPct val="100000"/>
                  </a:lnSpc>
                </a:pPr>
                <a:r>
                  <a:rPr lang="de-DE" sz="1000" dirty="0" smtClean="0">
                    <a:solidFill>
                      <a:schemeClr val="tx2"/>
                    </a:solidFill>
                  </a:rPr>
                  <a:t>(</a:t>
                </a:r>
                <a:r>
                  <a:rPr lang="de-DE" sz="1000" dirty="0" err="1" smtClean="0">
                    <a:solidFill>
                      <a:schemeClr val="tx2"/>
                    </a:solidFill>
                  </a:rPr>
                  <a:t>Flood</a:t>
                </a:r>
                <a:r>
                  <a:rPr lang="de-DE" sz="1000" dirty="0" smtClean="0">
                    <a:solidFill>
                      <a:schemeClr val="tx2"/>
                    </a:solidFill>
                  </a:rPr>
                  <a:t>, </a:t>
                </a:r>
              </a:p>
              <a:p>
                <a:pPr>
                  <a:lnSpc>
                    <a:spcPct val="100000"/>
                  </a:lnSpc>
                </a:pPr>
                <a:r>
                  <a:rPr lang="de-DE" sz="1000" dirty="0" err="1" smtClean="0">
                    <a:solidFill>
                      <a:schemeClr val="tx2"/>
                    </a:solidFill>
                  </a:rPr>
                  <a:t>mass</a:t>
                </a:r>
                <a:r>
                  <a:rPr lang="de-DE" sz="1000" dirty="0" smtClean="0">
                    <a:solidFill>
                      <a:schemeClr val="tx2"/>
                    </a:solidFill>
                  </a:rPr>
                  <a:t> </a:t>
                </a:r>
                <a:r>
                  <a:rPr lang="de-DE" sz="1000" dirty="0" err="1" smtClean="0">
                    <a:solidFill>
                      <a:schemeClr val="tx2"/>
                    </a:solidFill>
                  </a:rPr>
                  <a:t>movement</a:t>
                </a:r>
                <a:r>
                  <a:rPr lang="de-DE" sz="1000" dirty="0" smtClean="0">
                    <a:solidFill>
                      <a:schemeClr val="tx2"/>
                    </a:solidFill>
                  </a:rPr>
                  <a:t>)</a:t>
                </a:r>
                <a:endParaRPr lang="de-DE" sz="1000" dirty="0">
                  <a:solidFill>
                    <a:schemeClr val="tx2"/>
                  </a:solidFill>
                </a:endParaRPr>
              </a:p>
            </p:txBody>
          </p:sp>
          <p:sp>
            <p:nvSpPr>
              <p:cNvPr id="64" name="Rectangle 30"/>
              <p:cNvSpPr>
                <a:spLocks noChangeArrowheads="1"/>
              </p:cNvSpPr>
              <p:nvPr/>
            </p:nvSpPr>
            <p:spPr bwMode="auto">
              <a:xfrm>
                <a:off x="3219729" y="5229332"/>
                <a:ext cx="108000" cy="108000"/>
              </a:xfrm>
              <a:prstGeom prst="rect">
                <a:avLst/>
              </a:prstGeom>
              <a:solidFill>
                <a:schemeClr val="accent1">
                  <a:lumMod val="75000"/>
                </a:schemeClr>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smtClean="0">
                    <a:solidFill>
                      <a:schemeClr val="tx2"/>
                    </a:solidFill>
                  </a:rPr>
                  <a:t>Climatological</a:t>
                </a:r>
                <a:r>
                  <a:rPr lang="de-DE" sz="1000" dirty="0" smtClean="0">
                    <a:solidFill>
                      <a:schemeClr val="tx2"/>
                    </a:solidFill>
                  </a:rPr>
                  <a:t> </a:t>
                </a:r>
                <a:r>
                  <a:rPr lang="de-DE" sz="1000" b="1" dirty="0" err="1" smtClean="0">
                    <a:solidFill>
                      <a:schemeClr val="tx2"/>
                    </a:solidFill>
                  </a:rPr>
                  <a:t>events</a:t>
                </a:r>
                <a:r>
                  <a:rPr lang="de-DE" sz="1000" dirty="0">
                    <a:solidFill>
                      <a:srgbClr val="FF00FF"/>
                    </a:solidFill>
                  </a:rPr>
                  <a:t/>
                </a:r>
                <a:br>
                  <a:rPr lang="de-DE" sz="1000" dirty="0">
                    <a:solidFill>
                      <a:srgbClr val="FF00FF"/>
                    </a:solidFill>
                  </a:rPr>
                </a:br>
                <a:r>
                  <a:rPr lang="de-DE" sz="1000" dirty="0" smtClean="0">
                    <a:solidFill>
                      <a:schemeClr val="tx2"/>
                    </a:solidFill>
                  </a:rPr>
                  <a:t>(Extreme </a:t>
                </a:r>
                <a:r>
                  <a:rPr lang="de-DE" sz="1000" dirty="0" err="1" smtClean="0">
                    <a:solidFill>
                      <a:schemeClr val="tx2"/>
                    </a:solidFill>
                  </a:rPr>
                  <a:t>temperature</a:t>
                </a:r>
                <a:r>
                  <a:rPr lang="de-DE" sz="1000" dirty="0" smtClean="0">
                    <a:solidFill>
                      <a:schemeClr val="tx2"/>
                    </a:solidFill>
                  </a:rPr>
                  <a:t>, </a:t>
                </a:r>
              </a:p>
              <a:p>
                <a:pPr>
                  <a:lnSpc>
                    <a:spcPct val="100000"/>
                  </a:lnSpc>
                </a:pPr>
                <a:r>
                  <a:rPr lang="de-DE" sz="1000" dirty="0" err="1" smtClean="0">
                    <a:solidFill>
                      <a:schemeClr val="tx2"/>
                    </a:solidFill>
                  </a:rPr>
                  <a:t>drought</a:t>
                </a:r>
                <a:r>
                  <a:rPr lang="de-DE" sz="1000" dirty="0" smtClean="0">
                    <a:solidFill>
                      <a:schemeClr val="tx2"/>
                    </a:solidFill>
                  </a:rPr>
                  <a:t>, </a:t>
                </a:r>
                <a:r>
                  <a:rPr lang="de-DE" sz="1000" dirty="0" err="1" smtClean="0">
                    <a:solidFill>
                      <a:schemeClr val="tx2"/>
                    </a:solidFill>
                  </a:rPr>
                  <a:t>forest</a:t>
                </a:r>
                <a:r>
                  <a:rPr lang="de-DE" sz="1000" dirty="0" smtClean="0">
                    <a:solidFill>
                      <a:schemeClr val="tx2"/>
                    </a:solidFill>
                  </a:rPr>
                  <a:t> </a:t>
                </a:r>
                <a:r>
                  <a:rPr lang="de-DE" sz="1000" dirty="0" err="1" smtClean="0">
                    <a:solidFill>
                      <a:schemeClr val="tx2"/>
                    </a:solidFill>
                  </a:rPr>
                  <a:t>fire</a:t>
                </a:r>
                <a:r>
                  <a:rPr lang="de-DE" sz="1000" dirty="0" smtClean="0">
                    <a:solidFill>
                      <a:schemeClr val="tx2"/>
                    </a:solidFill>
                  </a:rPr>
                  <a:t>)</a:t>
                </a:r>
                <a:endParaRPr lang="de-DE" sz="1000" dirty="0">
                  <a:solidFill>
                    <a:schemeClr val="tx2"/>
                  </a:solidFill>
                </a:endParaRPr>
              </a:p>
            </p:txBody>
          </p:sp>
          <p:sp>
            <p:nvSpPr>
              <p:cNvPr id="62" name="Rectangle 31"/>
              <p:cNvSpPr>
                <a:spLocks noChangeArrowheads="1"/>
              </p:cNvSpPr>
              <p:nvPr/>
            </p:nvSpPr>
            <p:spPr bwMode="auto">
              <a:xfrm>
                <a:off x="2677079" y="6640122"/>
                <a:ext cx="82338" cy="108000"/>
              </a:xfrm>
              <a:prstGeom prst="rect">
                <a:avLst/>
              </a:prstGeom>
              <a:solidFill>
                <a:schemeClr val="bg2"/>
              </a:solidFill>
              <a:ln w="9525">
                <a:solidFill>
                  <a:srgbClr val="4D4E53"/>
                </a:solidFill>
                <a:miter lim="800000"/>
                <a:headEnd/>
                <a:tailEnd/>
              </a:ln>
            </p:spPr>
            <p:txBody>
              <a:bodyPr wrap="none" anchor="ctr"/>
              <a:lstStyle/>
              <a:p>
                <a:endParaRPr lang="de-DE" sz="1000" dirty="0"/>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Geophysical</a:t>
                </a:r>
                <a:r>
                  <a:rPr lang="en-GB" sz="1000" dirty="0" smtClean="0">
                    <a:solidFill>
                      <a:schemeClr val="tx2"/>
                    </a:solidFill>
                  </a:rPr>
                  <a:t> </a:t>
                </a:r>
                <a:r>
                  <a:rPr lang="en-GB" sz="1000" b="1" dirty="0" smtClean="0">
                    <a:solidFill>
                      <a:schemeClr val="tx2"/>
                    </a:solidFill>
                  </a:rPr>
                  <a:t>events</a:t>
                </a:r>
                <a:r>
                  <a:rPr lang="en-GB" sz="1000" dirty="0" smtClean="0">
                    <a:solidFill>
                      <a:srgbClr val="FF00FF"/>
                    </a:solidFill>
                  </a:rPr>
                  <a:t/>
                </a:r>
                <a:br>
                  <a:rPr lang="en-GB" sz="1000" dirty="0" smtClean="0">
                    <a:solidFill>
                      <a:srgbClr val="FF00FF"/>
                    </a:solidFill>
                  </a:rPr>
                </a:br>
                <a:r>
                  <a:rPr lang="en-GB" sz="1000" dirty="0" smtClean="0">
                    <a:solidFill>
                      <a:schemeClr val="tx2"/>
                    </a:solidFill>
                  </a:rPr>
                  <a:t>(Earthquake, tsunami, </a:t>
                </a:r>
                <a:r>
                  <a:rPr lang="en-GB" sz="1000" dirty="0" smtClean="0">
                    <a:solidFill>
                      <a:srgbClr val="FF00FF"/>
                    </a:solidFill>
                  </a:rPr>
                  <a:t/>
                </a:r>
                <a:br>
                  <a:rPr lang="en-GB" sz="1000" dirty="0" smtClean="0">
                    <a:solidFill>
                      <a:srgbClr val="FF00FF"/>
                    </a:solidFill>
                  </a:rPr>
                </a:br>
                <a:r>
                  <a:rPr lang="en-GB" sz="1000" dirty="0" smtClean="0">
                    <a:solidFill>
                      <a:schemeClr val="tx2"/>
                    </a:solidFill>
                  </a:rPr>
                  <a:t>volcanic activity)</a:t>
                </a:r>
                <a:endParaRPr lang="en-GB" sz="1000" dirty="0">
                  <a:solidFill>
                    <a:schemeClr val="tx2"/>
                  </a:solidFill>
                </a:endParaRPr>
              </a:p>
            </p:txBody>
          </p:sp>
          <p:sp>
            <p:nvSpPr>
              <p:cNvPr id="60" name="Rectangle 28"/>
              <p:cNvSpPr>
                <a:spLocks noChangeArrowheads="1"/>
              </p:cNvSpPr>
              <p:nvPr/>
            </p:nvSpPr>
            <p:spPr bwMode="auto">
              <a:xfrm>
                <a:off x="7299756" y="2206175"/>
                <a:ext cx="108000" cy="108000"/>
              </a:xfrm>
              <a:prstGeom prst="rect">
                <a:avLst/>
              </a:prstGeom>
              <a:solidFill>
                <a:schemeClr val="accent3"/>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226772" y="1126544"/>
            <a:ext cx="753465" cy="246217"/>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000" b="1" dirty="0" err="1" smtClean="0">
                <a:solidFill>
                  <a:schemeClr val="tx2"/>
                </a:solidFill>
              </a:rPr>
              <a:t>Number</a:t>
            </a:r>
            <a:endParaRPr lang="de-DE" sz="1000" b="1" dirty="0" smtClean="0">
              <a:solidFill>
                <a:schemeClr val="tx2"/>
              </a:solidFill>
            </a:endParaRPr>
          </a:p>
        </p:txBody>
      </p:sp>
      <p:sp>
        <p:nvSpPr>
          <p:cNvPr id="68" name="Textfeld 24"/>
          <p:cNvSpPr txBox="1"/>
          <p:nvPr/>
        </p:nvSpPr>
        <p:spPr>
          <a:xfrm>
            <a:off x="6497381" y="4103872"/>
            <a:ext cx="360000" cy="246217"/>
          </a:xfrm>
          <a:prstGeom prst="rect">
            <a:avLst/>
          </a:prstGeom>
          <a:solidFill>
            <a:srgbClr val="C00000"/>
          </a:solidFill>
          <a:effectLst/>
        </p:spPr>
        <p:txBody>
          <a:bodyPr wrap="square" lIns="91436" tIns="45718" rIns="91436" bIns="45718" rtlCol="0">
            <a:spAutoFit/>
          </a:bodyPr>
          <a:lstStyle/>
          <a:p>
            <a:pPr algn="ctr"/>
            <a:r>
              <a:rPr lang="de-DE" sz="1000" b="1" dirty="0" smtClean="0">
                <a:solidFill>
                  <a:schemeClr val="bg1"/>
                </a:solidFill>
              </a:rPr>
              <a:t>7</a:t>
            </a:r>
          </a:p>
        </p:txBody>
      </p:sp>
      <p:sp>
        <p:nvSpPr>
          <p:cNvPr id="69" name="Textfeld 39"/>
          <p:cNvSpPr txBox="1"/>
          <p:nvPr/>
        </p:nvSpPr>
        <p:spPr>
          <a:xfrm>
            <a:off x="6497381" y="3784425"/>
            <a:ext cx="360000" cy="246217"/>
          </a:xfrm>
          <a:prstGeom prst="rect">
            <a:avLst/>
          </a:prstGeom>
          <a:solidFill>
            <a:schemeClr val="accent2">
              <a:lumMod val="75000"/>
            </a:schemeClr>
          </a:solidFill>
          <a:effectLst/>
        </p:spPr>
        <p:txBody>
          <a:bodyPr wrap="square" lIns="91436" tIns="45718" rIns="91436" bIns="45718" rtlCol="0">
            <a:spAutoFit/>
          </a:bodyPr>
          <a:lstStyle/>
          <a:p>
            <a:pPr algn="ctr"/>
            <a:r>
              <a:rPr lang="de-DE" sz="1000" b="1" dirty="0" smtClean="0">
                <a:solidFill>
                  <a:schemeClr val="bg1"/>
                </a:solidFill>
              </a:rPr>
              <a:t>72</a:t>
            </a:r>
          </a:p>
        </p:txBody>
      </p:sp>
      <p:sp>
        <p:nvSpPr>
          <p:cNvPr id="70" name="Textfeld 40"/>
          <p:cNvSpPr txBox="1"/>
          <p:nvPr/>
        </p:nvSpPr>
        <p:spPr>
          <a:xfrm>
            <a:off x="6497381" y="3464977"/>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smtClean="0">
                <a:solidFill>
                  <a:schemeClr val="bg1"/>
                </a:solidFill>
              </a:rPr>
              <a:t>24</a:t>
            </a:r>
          </a:p>
        </p:txBody>
      </p:sp>
      <p:sp>
        <p:nvSpPr>
          <p:cNvPr id="71" name="Textfeld 41"/>
          <p:cNvSpPr txBox="1"/>
          <p:nvPr/>
        </p:nvSpPr>
        <p:spPr>
          <a:xfrm>
            <a:off x="6497381" y="3145529"/>
            <a:ext cx="360000" cy="246217"/>
          </a:xfrm>
          <a:prstGeom prst="rect">
            <a:avLst/>
          </a:prstGeom>
          <a:solidFill>
            <a:schemeClr val="bg2"/>
          </a:solidFill>
          <a:effectLst/>
        </p:spPr>
        <p:txBody>
          <a:bodyPr wrap="square" lIns="91436" tIns="45718" rIns="91436" bIns="45718" rtlCol="0">
            <a:spAutoFit/>
          </a:bodyPr>
          <a:lstStyle/>
          <a:p>
            <a:pPr algn="ctr"/>
            <a:r>
              <a:rPr lang="de-DE" sz="1000" b="1" dirty="0" smtClean="0">
                <a:solidFill>
                  <a:schemeClr val="bg1"/>
                </a:solidFill>
              </a:rPr>
              <a:t>16</a:t>
            </a:r>
          </a:p>
        </p:txBody>
      </p:sp>
      <p:sp>
        <p:nvSpPr>
          <p:cNvPr id="73" name="Text Box 15"/>
          <p:cNvSpPr txBox="1">
            <a:spLocks noChangeArrowheads="1"/>
          </p:cNvSpPr>
          <p:nvPr/>
        </p:nvSpPr>
        <p:spPr bwMode="auto">
          <a:xfrm>
            <a:off x="2227066" y="1764505"/>
            <a:ext cx="2685727" cy="584771"/>
          </a:xfrm>
          <a:prstGeom prst="rect">
            <a:avLst/>
          </a:prstGeom>
          <a:solidFill>
            <a:schemeClr val="bg1">
              <a:lumMod val="85000"/>
            </a:schemeClr>
          </a:solidFill>
          <a:ln w="9525" algn="ctr">
            <a:noFill/>
            <a:miter lim="800000"/>
            <a:headEnd/>
            <a:tailEnd/>
          </a:ln>
        </p:spPr>
        <p:txBody>
          <a:bodyPr wrap="square" lIns="91436" tIns="45718" rIns="91436" bIns="45718">
            <a:spAutoFit/>
          </a:bodyPr>
          <a:lstStyle/>
          <a:p>
            <a:pPr algn="ctr"/>
            <a:r>
              <a:rPr lang="en-US" sz="1600" b="1" dirty="0" smtClean="0">
                <a:latin typeface="Arial" charset="0"/>
              </a:rPr>
              <a:t>2014 Total:</a:t>
            </a:r>
          </a:p>
          <a:p>
            <a:pPr algn="ctr"/>
            <a:r>
              <a:rPr lang="en-US" sz="1600" dirty="0" smtClean="0">
                <a:latin typeface="Arial" charset="0"/>
              </a:rPr>
              <a:t> 119 Events </a:t>
            </a:r>
          </a:p>
        </p:txBody>
      </p:sp>
      <p:sp>
        <p:nvSpPr>
          <p:cNvPr id="26" name="Text Box 49"/>
          <p:cNvSpPr txBox="1">
            <a:spLocks noChangeArrowheads="1"/>
          </p:cNvSpPr>
          <p:nvPr/>
        </p:nvSpPr>
        <p:spPr bwMode="auto">
          <a:xfrm>
            <a:off x="43130" y="495039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smtClean="0">
                <a:solidFill>
                  <a:schemeClr val="accent4">
                    <a:lumMod val="75000"/>
                  </a:schemeClr>
                </a:solidFill>
              </a:rPr>
              <a:t>Source: Geo Risks Research, NatCatSERVICE</a:t>
            </a:r>
            <a:endParaRPr lang="en-US" sz="8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188" y="241302"/>
            <a:ext cx="8609510" cy="795370"/>
          </a:xfrm>
        </p:spPr>
        <p:txBody>
          <a:bodyPr/>
          <a:lstStyle/>
          <a:p>
            <a:pPr lvl="0"/>
            <a:r>
              <a:rPr lang="de-DE" sz="2000" dirty="0" smtClean="0">
                <a:solidFill>
                  <a:srgbClr val="4D4E53"/>
                </a:solidFill>
              </a:rPr>
              <a:t>Loss events in the US 1980 – 2014</a:t>
            </a:r>
            <a:r>
              <a:rPr lang="de-DE" sz="1800" dirty="0" smtClean="0">
                <a:solidFill>
                  <a:srgbClr val="FF00FF"/>
                </a:solidFill>
              </a:rPr>
              <a:t/>
            </a:r>
            <a:br>
              <a:rPr lang="de-DE" sz="1800" dirty="0" smtClean="0">
                <a:solidFill>
                  <a:srgbClr val="FF00FF"/>
                </a:solidFill>
              </a:rPr>
            </a:br>
            <a:r>
              <a:rPr lang="de-DE" sz="1600" dirty="0" smtClean="0"/>
              <a:t>Overall and insured losses </a:t>
            </a:r>
            <a:endParaRPr lang="de-DE" sz="1600" dirty="0">
              <a:solidFill>
                <a:srgbClr val="4D4E53"/>
              </a:solidFill>
            </a:endParaRPr>
          </a:p>
        </p:txBody>
      </p:sp>
      <p:sp>
        <p:nvSpPr>
          <p:cNvPr id="17" name="TextBox 16"/>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61</a:t>
            </a:fld>
            <a:endParaRPr lang="en-US" sz="1000" dirty="0">
              <a:solidFill>
                <a:schemeClr val="accent4">
                  <a:lumMod val="75000"/>
                </a:schemeClr>
              </a:solidFill>
            </a:endParaRPr>
          </a:p>
        </p:txBody>
      </p:sp>
      <p:sp>
        <p:nvSpPr>
          <p:cNvPr id="18" name="Rectangle 17"/>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grpSp>
        <p:nvGrpSpPr>
          <p:cNvPr id="2" name="Gruppieren 18"/>
          <p:cNvGrpSpPr>
            <a:grpSpLocks/>
          </p:cNvGrpSpPr>
          <p:nvPr/>
        </p:nvGrpSpPr>
        <p:grpSpPr bwMode="auto">
          <a:xfrm>
            <a:off x="7174801" y="1338631"/>
            <a:ext cx="1394266" cy="920325"/>
            <a:chOff x="1766029" y="5053062"/>
            <a:chExt cx="1011374" cy="923407"/>
          </a:xfrm>
        </p:grpSpPr>
        <p:sp>
          <p:nvSpPr>
            <p:cNvPr id="42"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smtClean="0">
                  <a:solidFill>
                    <a:schemeClr val="tx2"/>
                  </a:solidFill>
                </a:rPr>
                <a:t>Overall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a:t>
              </a:r>
              <a:r>
                <a:rPr lang="de-DE" sz="1000" b="1" dirty="0">
                  <a:solidFill>
                    <a:schemeClr val="tx2"/>
                  </a:solidFill>
                </a:rPr>
                <a:t>in </a:t>
              </a:r>
              <a:r>
                <a:rPr lang="de-DE" sz="1000" b="1" dirty="0" smtClean="0">
                  <a:solidFill>
                    <a:schemeClr val="tx2"/>
                  </a:solidFill>
                </a:rPr>
                <a:t>2013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(in 2013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44" name="Rechteck 30"/>
            <p:cNvSpPr>
              <a:spLocks noChangeArrowheads="1"/>
            </p:cNvSpPr>
            <p:nvPr/>
          </p:nvSpPr>
          <p:spPr bwMode="auto">
            <a:xfrm>
              <a:off x="1766235" y="5121258"/>
              <a:ext cx="134883" cy="370569"/>
            </a:xfrm>
            <a:prstGeom prst="rect">
              <a:avLst/>
            </a:prstGeom>
            <a:solidFill>
              <a:schemeClr val="accent2"/>
            </a:solidFill>
            <a:ln w="9525" algn="ctr">
              <a:solidFill>
                <a:srgbClr val="4D4E53"/>
              </a:solidFill>
              <a:round/>
              <a:headEnd/>
              <a:tailEnd/>
            </a:ln>
          </p:spPr>
          <p:txBody>
            <a:bodyPr wrap="non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46" name="Textfeld 9"/>
          <p:cNvSpPr txBox="1"/>
          <p:nvPr/>
        </p:nvSpPr>
        <p:spPr bwMode="auto">
          <a:xfrm>
            <a:off x="226772" y="1426459"/>
            <a:ext cx="753465" cy="246217"/>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000" b="1" dirty="0" err="1" smtClean="0">
                <a:solidFill>
                  <a:schemeClr val="tx2"/>
                </a:solidFill>
              </a:rPr>
              <a:t>bn</a:t>
            </a:r>
            <a:r>
              <a:rPr lang="de-DE" sz="1000" b="1" dirty="0" smtClean="0">
                <a:solidFill>
                  <a:schemeClr val="tx2"/>
                </a:solidFill>
              </a:rPr>
              <a:t> US$</a:t>
            </a:r>
          </a:p>
        </p:txBody>
      </p:sp>
      <p:sp>
        <p:nvSpPr>
          <p:cNvPr id="47" name="Textfeld 11"/>
          <p:cNvSpPr txBox="1"/>
          <p:nvPr/>
        </p:nvSpPr>
        <p:spPr>
          <a:xfrm>
            <a:off x="7455128" y="4144698"/>
            <a:ext cx="1084579" cy="507827"/>
          </a:xfrm>
          <a:prstGeom prst="rect">
            <a:avLst/>
          </a:prstGeom>
          <a:noFill/>
          <a:effectLst/>
        </p:spPr>
        <p:txBody>
          <a:bodyPr wrap="square" lIns="91436" tIns="45718" rIns="91436" bIns="45718" rtlCol="0">
            <a:spAutoFit/>
          </a:bodyPr>
          <a:lstStyle/>
          <a:p>
            <a:r>
              <a:rPr lang="de-DE" sz="900" dirty="0" smtClean="0">
                <a:solidFill>
                  <a:schemeClr val="tx2"/>
                </a:solidFill>
              </a:rPr>
              <a:t>*</a:t>
            </a:r>
            <a:r>
              <a:rPr lang="de-DE" sz="900" dirty="0" err="1" smtClean="0">
                <a:solidFill>
                  <a:schemeClr val="tx2"/>
                </a:solidFill>
              </a:rPr>
              <a:t>Losses</a:t>
            </a:r>
            <a:r>
              <a:rPr lang="de-DE" sz="900" dirty="0" smtClean="0">
                <a:solidFill>
                  <a:schemeClr val="tx2"/>
                </a:solidFill>
              </a:rPr>
              <a:t> </a:t>
            </a:r>
            <a:r>
              <a:rPr lang="de-DE" sz="900" dirty="0" err="1" smtClean="0">
                <a:solidFill>
                  <a:schemeClr val="tx2"/>
                </a:solidFill>
              </a:rPr>
              <a:t>adjusted</a:t>
            </a:r>
            <a:r>
              <a:rPr lang="de-DE" sz="900" dirty="0" smtClean="0">
                <a:solidFill>
                  <a:schemeClr val="tx2"/>
                </a:solidFill>
              </a:rPr>
              <a:t> </a:t>
            </a:r>
            <a:r>
              <a:rPr lang="de-DE" sz="900" dirty="0" err="1" smtClean="0">
                <a:solidFill>
                  <a:schemeClr val="tx2"/>
                </a:solidFill>
              </a:rPr>
              <a:t>to</a:t>
            </a:r>
            <a:r>
              <a:rPr lang="de-DE" sz="900" dirty="0" smtClean="0">
                <a:solidFill>
                  <a:schemeClr val="tx2"/>
                </a:solidFill>
              </a:rPr>
              <a:t> </a:t>
            </a:r>
            <a:r>
              <a:rPr lang="de-DE" sz="900" dirty="0" err="1" smtClean="0">
                <a:solidFill>
                  <a:schemeClr val="tx2"/>
                </a:solidFill>
              </a:rPr>
              <a:t>inflation</a:t>
            </a:r>
            <a:r>
              <a:rPr lang="de-DE" sz="900" dirty="0" smtClean="0">
                <a:solidFill>
                  <a:schemeClr val="tx2"/>
                </a:solidFill>
              </a:rPr>
              <a:t> </a:t>
            </a:r>
            <a:r>
              <a:rPr lang="de-DE" sz="900" dirty="0" err="1" smtClean="0">
                <a:solidFill>
                  <a:schemeClr val="tx2"/>
                </a:solidFill>
              </a:rPr>
              <a:t>based</a:t>
            </a:r>
            <a:r>
              <a:rPr lang="de-DE" sz="900" dirty="0" smtClean="0">
                <a:solidFill>
                  <a:schemeClr val="tx2"/>
                </a:solidFill>
              </a:rPr>
              <a:t> on </a:t>
            </a:r>
            <a:r>
              <a:rPr lang="de-DE" sz="900" dirty="0" err="1" smtClean="0">
                <a:solidFill>
                  <a:schemeClr val="tx2"/>
                </a:solidFill>
              </a:rPr>
              <a:t>country</a:t>
            </a:r>
            <a:r>
              <a:rPr lang="de-DE" sz="900" dirty="0" smtClean="0">
                <a:solidFill>
                  <a:schemeClr val="tx2"/>
                </a:solidFill>
              </a:rPr>
              <a:t> CPI</a:t>
            </a:r>
            <a:endParaRPr lang="en-US" sz="900" dirty="0" err="1" smtClean="0">
              <a:solidFill>
                <a:schemeClr val="tx2"/>
              </a:solidFill>
            </a:endParaRPr>
          </a:p>
        </p:txBody>
      </p:sp>
      <p:sp>
        <p:nvSpPr>
          <p:cNvPr id="48" name="Text Box 17"/>
          <p:cNvSpPr txBox="1">
            <a:spLocks noChangeArrowheads="1"/>
          </p:cNvSpPr>
          <p:nvPr/>
        </p:nvSpPr>
        <p:spPr bwMode="auto">
          <a:xfrm>
            <a:off x="225678" y="1117365"/>
            <a:ext cx="6701819" cy="338550"/>
          </a:xfrm>
          <a:prstGeom prst="rect">
            <a:avLst/>
          </a:prstGeom>
          <a:solidFill>
            <a:schemeClr val="bg2"/>
          </a:solidFill>
          <a:ln w="9525" algn="ctr">
            <a:noFill/>
            <a:miter lim="800000"/>
            <a:headEnd/>
            <a:tailEnd/>
          </a:ln>
          <a:effectLst/>
        </p:spPr>
        <p:txBody>
          <a:bodyPr wrap="square" lIns="91436" tIns="45718" rIns="91436" bIns="45718">
            <a:spAutoFit/>
          </a:bodyPr>
          <a:lstStyle/>
          <a:p>
            <a:pPr>
              <a:defRPr/>
            </a:pPr>
            <a:r>
              <a:rPr lang="en-US" sz="1600" dirty="0" smtClean="0">
                <a:solidFill>
                  <a:schemeClr val="bg1"/>
                </a:solidFill>
              </a:rPr>
              <a:t>Overall losses totaled US$ 25bn; Insured losses totaled US$ 15.3bn</a:t>
            </a:r>
            <a:endParaRPr lang="en-US" sz="1600"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679624" y="1553308"/>
            <a:ext cx="6239794" cy="3130193"/>
          </a:xfrm>
          <a:prstGeom prst="rect">
            <a:avLst/>
          </a:prstGeom>
          <a:noFill/>
          <a:ln w="9525">
            <a:noFill/>
            <a:miter lim="800000"/>
            <a:headEnd/>
            <a:tailEnd/>
          </a:ln>
          <a:effectLst/>
        </p:spPr>
      </p:pic>
      <p:sp>
        <p:nvSpPr>
          <p:cNvPr id="16" name="Text Box 49"/>
          <p:cNvSpPr txBox="1">
            <a:spLocks noChangeArrowheads="1"/>
          </p:cNvSpPr>
          <p:nvPr/>
        </p:nvSpPr>
        <p:spPr bwMode="auto">
          <a:xfrm>
            <a:off x="43130" y="4950392"/>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solidFill>
                  <a:schemeClr val="accent4">
                    <a:lumMod val="75000"/>
                  </a:schemeClr>
                </a:solidFill>
              </a:rPr>
              <a:t>Source: Property Claim Services, MR </a:t>
            </a:r>
            <a:r>
              <a:rPr lang="en-US" sz="900" dirty="0" err="1" smtClean="0">
                <a:solidFill>
                  <a:schemeClr val="accent4">
                    <a:lumMod val="75000"/>
                  </a:schemeClr>
                </a:solidFill>
              </a:rPr>
              <a:t>NatCatSERVICE</a:t>
            </a:r>
            <a:r>
              <a:rPr lang="en-US"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pload.wikimedia.org/wikipedia/commons/e/e0/April_27%2C_2014_Vilonia_tornado_aerial_damage.jpg"/>
          <p:cNvPicPr>
            <a:picLocks noChangeAspect="1" noChangeArrowheads="1"/>
          </p:cNvPicPr>
          <p:nvPr/>
        </p:nvPicPr>
        <p:blipFill>
          <a:blip r:embed="rId4" cstate="email"/>
          <a:srcRect/>
          <a:stretch>
            <a:fillRect/>
          </a:stretch>
        </p:blipFill>
        <p:spPr bwMode="auto">
          <a:xfrm>
            <a:off x="3616492" y="1120775"/>
            <a:ext cx="5265573" cy="3488442"/>
          </a:xfrm>
          <a:prstGeom prst="rect">
            <a:avLst/>
          </a:prstGeom>
          <a:noFill/>
        </p:spPr>
      </p:pic>
      <p:sp>
        <p:nvSpPr>
          <p:cNvPr id="7" name="Rectangle 7"/>
          <p:cNvSpPr>
            <a:spLocks noChangeArrowheads="1"/>
          </p:cNvSpPr>
          <p:nvPr/>
        </p:nvSpPr>
        <p:spPr bwMode="auto">
          <a:xfrm>
            <a:off x="4" y="4811519"/>
            <a:ext cx="1851781" cy="3693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Property Claims </a:t>
            </a:r>
            <a:r>
              <a:rPr lang="en-US" sz="900" dirty="0" smtClean="0">
                <a:solidFill>
                  <a:schemeClr val="accent4">
                    <a:lumMod val="75000"/>
                  </a:schemeClr>
                </a:solidFill>
                <a:latin typeface="Arial" charset="0"/>
              </a:rPr>
              <a:t>Service</a:t>
            </a:r>
            <a:r>
              <a:rPr lang="en-US" sz="900" dirty="0" smtClean="0">
                <a:solidFill>
                  <a:srgbClr val="FF00FF"/>
                </a:solidFill>
                <a:latin typeface="Arial" charset="0"/>
              </a:rPr>
              <a:t/>
            </a:r>
            <a:br>
              <a:rPr lang="en-US" sz="900" dirty="0" smtClean="0">
                <a:solidFill>
                  <a:srgbClr val="FF00FF"/>
                </a:solidFill>
                <a:latin typeface="Arial" charset="0"/>
              </a:rPr>
            </a:b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NatCatSERVICE</a:t>
            </a:r>
          </a:p>
        </p:txBody>
      </p:sp>
      <p:sp>
        <p:nvSpPr>
          <p:cNvPr id="8" name="Rectangle 3"/>
          <p:cNvSpPr>
            <a:spLocks noGrp="1" noChangeArrowheads="1"/>
          </p:cNvSpPr>
          <p:nvPr>
            <p:ph type="title"/>
          </p:nvPr>
        </p:nvSpPr>
        <p:spPr>
          <a:xfrm>
            <a:off x="229858" y="241300"/>
            <a:ext cx="6837362" cy="609600"/>
          </a:xfrm>
          <a:noFill/>
        </p:spPr>
        <p:txBody>
          <a:bodyPr/>
          <a:lstStyle/>
          <a:p>
            <a:pPr eaLnBrk="1" hangingPunct="1"/>
            <a:r>
              <a:rPr lang="en-US" sz="2000" dirty="0" smtClean="0"/>
              <a:t>Notable thunderstorm events</a:t>
            </a:r>
            <a:r>
              <a:rPr lang="en-US" sz="2000" dirty="0" smtClean="0">
                <a:solidFill>
                  <a:srgbClr val="FF00FF"/>
                </a:solidFill>
              </a:rPr>
              <a:t/>
            </a:r>
            <a:br>
              <a:rPr lang="en-US" sz="2000" dirty="0" smtClean="0">
                <a:solidFill>
                  <a:srgbClr val="FF00FF"/>
                </a:solidFill>
              </a:rPr>
            </a:br>
            <a:endParaRPr lang="en-US" sz="2000" dirty="0" smtClean="0">
              <a:solidFill>
                <a:srgbClr val="FF00FF"/>
              </a:solidFill>
            </a:endParaRPr>
          </a:p>
        </p:txBody>
      </p:sp>
      <p:sp>
        <p:nvSpPr>
          <p:cNvPr id="12" name="Content Placeholder 2"/>
          <p:cNvSpPr>
            <a:spLocks noGrp="1"/>
          </p:cNvSpPr>
          <p:nvPr>
            <p:ph idx="1"/>
          </p:nvPr>
        </p:nvSpPr>
        <p:spPr>
          <a:xfrm>
            <a:off x="230188" y="1120775"/>
            <a:ext cx="3278090" cy="3493008"/>
          </a:xfrm>
          <a:solidFill>
            <a:schemeClr val="bg1"/>
          </a:solidFill>
          <a:effectLst/>
        </p:spPr>
        <p:txBody>
          <a:bodyPr lIns="91436" tIns="45718" rIns="91436" bIns="45718"/>
          <a:lstStyle/>
          <a:p>
            <a:pPr marL="0" indent="0">
              <a:buClr>
                <a:schemeClr val="tx2"/>
              </a:buClr>
              <a:buNone/>
            </a:pPr>
            <a:r>
              <a:rPr lang="en-US" sz="1600" b="1" dirty="0" smtClean="0">
                <a:solidFill>
                  <a:schemeClr val="tx2">
                    <a:lumMod val="75000"/>
                  </a:schemeClr>
                </a:solidFill>
                <a:latin typeface="Arial" pitchFamily="34" charset="0"/>
                <a:cs typeface="Arial" pitchFamily="34" charset="0"/>
              </a:rPr>
              <a:t>April 27 – May 1: </a:t>
            </a:r>
            <a:r>
              <a:rPr lang="en-US" sz="1600" dirty="0" smtClean="0">
                <a:solidFill>
                  <a:schemeClr val="tx2">
                    <a:lumMod val="75000"/>
                  </a:schemeClr>
                </a:solidFill>
                <a:latin typeface="Arial" pitchFamily="34" charset="0"/>
                <a:cs typeface="Arial" pitchFamily="34" charset="0"/>
              </a:rPr>
              <a:t>Large severe cyclonic storm (SCS) outbreak over the Central Plains and Deep South. A total of 80 tornadoes have been confirmed, causing 35 fatalities. Worst hit were Mayflower, Arkansas, and Louisville, Mississippi, both hit by EF4 tornadoes. Insured losses from the outbreak are estimated at $1.2 billion.</a:t>
            </a:r>
          </a:p>
        </p:txBody>
      </p:sp>
      <p:sp>
        <p:nvSpPr>
          <p:cNvPr id="17" name="TextBox 16"/>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62</a:t>
            </a:fld>
            <a:endParaRPr lang="en-US" sz="1000" dirty="0">
              <a:solidFill>
                <a:schemeClr val="accent4">
                  <a:lumMod val="75000"/>
                </a:schemeClr>
              </a:solidFill>
            </a:endParaRPr>
          </a:p>
        </p:txBody>
      </p:sp>
      <p:sp>
        <p:nvSpPr>
          <p:cNvPr id="9" name="TextBox 8"/>
          <p:cNvSpPr txBox="1"/>
          <p:nvPr/>
        </p:nvSpPr>
        <p:spPr>
          <a:xfrm>
            <a:off x="8020935" y="4422647"/>
            <a:ext cx="861125" cy="215440"/>
          </a:xfrm>
          <a:prstGeom prst="rect">
            <a:avLst/>
          </a:prstGeom>
          <a:noFill/>
          <a:effectLst>
            <a:outerShdw blurRad="50800" dist="38100" dir="2700000" algn="tl" rotWithShape="0">
              <a:prstClr val="black">
                <a:alpha val="40000"/>
              </a:prstClr>
            </a:outerShdw>
          </a:effectLst>
        </p:spPr>
        <p:txBody>
          <a:bodyPr wrap="none" lIns="91436" tIns="45718" rIns="91436" bIns="45718" rtlCol="0">
            <a:spAutoFit/>
          </a:bodyPr>
          <a:lstStyle/>
          <a:p>
            <a:r>
              <a:rPr lang="en-US" sz="800" dirty="0" smtClean="0">
                <a:solidFill>
                  <a:schemeClr val="bg1"/>
                </a:solidFill>
              </a:rPr>
              <a:t>Source: NOAA</a:t>
            </a:r>
            <a:endParaRPr lang="en-US" sz="800" dirty="0">
              <a:solidFill>
                <a:schemeClr val="bg1"/>
              </a:solidFill>
            </a:endParaRPr>
          </a:p>
        </p:txBody>
      </p:sp>
      <p:sp>
        <p:nvSpPr>
          <p:cNvPr id="10" name="Rectangle 9"/>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noaa.gov/features/02_monitoring/images/minivan.jpg"/>
          <p:cNvPicPr>
            <a:picLocks noChangeAspect="1" noChangeArrowheads="1"/>
          </p:cNvPicPr>
          <p:nvPr/>
        </p:nvPicPr>
        <p:blipFill>
          <a:blip r:embed="rId4" cstate="email"/>
          <a:srcRect/>
          <a:stretch>
            <a:fillRect/>
          </a:stretch>
        </p:blipFill>
        <p:spPr bwMode="auto">
          <a:xfrm>
            <a:off x="3732033" y="1120775"/>
            <a:ext cx="5125365" cy="3634161"/>
          </a:xfrm>
          <a:prstGeom prst="rect">
            <a:avLst/>
          </a:prstGeom>
          <a:noFill/>
        </p:spPr>
      </p:pic>
      <p:sp>
        <p:nvSpPr>
          <p:cNvPr id="7" name="Rectangle 7"/>
          <p:cNvSpPr>
            <a:spLocks noChangeArrowheads="1"/>
          </p:cNvSpPr>
          <p:nvPr/>
        </p:nvSpPr>
        <p:spPr bwMode="auto">
          <a:xfrm>
            <a:off x="4" y="4790253"/>
            <a:ext cx="1851781" cy="3693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Property Claims </a:t>
            </a:r>
            <a:r>
              <a:rPr lang="en-US" sz="900" dirty="0" smtClean="0">
                <a:solidFill>
                  <a:schemeClr val="accent4">
                    <a:lumMod val="75000"/>
                  </a:schemeClr>
                </a:solidFill>
                <a:latin typeface="Arial" charset="0"/>
              </a:rPr>
              <a:t>Service</a:t>
            </a:r>
            <a:r>
              <a:rPr lang="en-US" sz="900" dirty="0" smtClean="0">
                <a:solidFill>
                  <a:srgbClr val="FF00FF"/>
                </a:solidFill>
                <a:latin typeface="Arial" charset="0"/>
              </a:rPr>
              <a:t/>
            </a:r>
            <a:br>
              <a:rPr lang="en-US" sz="900" dirty="0" smtClean="0">
                <a:solidFill>
                  <a:srgbClr val="FF00FF"/>
                </a:solidFill>
                <a:latin typeface="Arial" charset="0"/>
              </a:rPr>
            </a:b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NatCatSERVICE</a:t>
            </a:r>
          </a:p>
        </p:txBody>
      </p:sp>
      <p:sp>
        <p:nvSpPr>
          <p:cNvPr id="12" name="Content Placeholder 2"/>
          <p:cNvSpPr>
            <a:spLocks noGrp="1"/>
          </p:cNvSpPr>
          <p:nvPr>
            <p:ph idx="1"/>
          </p:nvPr>
        </p:nvSpPr>
        <p:spPr>
          <a:xfrm>
            <a:off x="230188" y="1120777"/>
            <a:ext cx="3278090" cy="3598358"/>
          </a:xfrm>
          <a:solidFill>
            <a:schemeClr val="bg1"/>
          </a:solidFill>
          <a:effectLst/>
        </p:spPr>
        <p:txBody>
          <a:bodyPr lIns="91436" tIns="45718" rIns="91436" bIns="45718"/>
          <a:lstStyle/>
          <a:p>
            <a:pPr marL="0" indent="0">
              <a:buClr>
                <a:schemeClr val="tx2"/>
              </a:buClr>
              <a:buNone/>
            </a:pPr>
            <a:r>
              <a:rPr lang="en-US" sz="1600" b="1" dirty="0" smtClean="0">
                <a:solidFill>
                  <a:schemeClr val="tx2">
                    <a:lumMod val="75000"/>
                  </a:schemeClr>
                </a:solidFill>
                <a:latin typeface="Arial" pitchFamily="34" charset="0"/>
                <a:cs typeface="Arial" pitchFamily="34" charset="0"/>
              </a:rPr>
              <a:t>May 18 – May 23: </a:t>
            </a:r>
            <a:r>
              <a:rPr lang="en-US" sz="1600" dirty="0" smtClean="0">
                <a:solidFill>
                  <a:schemeClr val="tx2">
                    <a:lumMod val="75000"/>
                  </a:schemeClr>
                </a:solidFill>
                <a:latin typeface="Arial" pitchFamily="34" charset="0"/>
                <a:cs typeface="Arial" pitchFamily="34" charset="0"/>
              </a:rPr>
              <a:t>Large hail and non-</a:t>
            </a:r>
            <a:r>
              <a:rPr lang="en-US" sz="1600" dirty="0" err="1" smtClean="0">
                <a:solidFill>
                  <a:schemeClr val="tx2">
                    <a:lumMod val="75000"/>
                  </a:schemeClr>
                </a:solidFill>
                <a:latin typeface="Arial" pitchFamily="34" charset="0"/>
                <a:cs typeface="Arial" pitchFamily="34" charset="0"/>
              </a:rPr>
              <a:t>tornadic</a:t>
            </a:r>
            <a:r>
              <a:rPr lang="en-US" sz="1600" dirty="0" smtClean="0">
                <a:solidFill>
                  <a:schemeClr val="tx2">
                    <a:lumMod val="75000"/>
                  </a:schemeClr>
                </a:solidFill>
                <a:latin typeface="Arial" pitchFamily="34" charset="0"/>
                <a:cs typeface="Arial" pitchFamily="34" charset="0"/>
              </a:rPr>
              <a:t> wind event stretching from Montana to New York. Hail the size of golf balls impacted sections of Chicago and Denver, and baseball-sized hail impacted parts of Indiana and Ohio. Further east, wind gusts in excess of hurricane force felled trees and power lines across the Mid-Atlantic. Insured losses are estimated at $2.9 billion.</a:t>
            </a:r>
          </a:p>
        </p:txBody>
      </p:sp>
      <p:sp>
        <p:nvSpPr>
          <p:cNvPr id="17" name="TextBox 16"/>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63</a:t>
            </a:fld>
            <a:endParaRPr lang="en-US" sz="1000" dirty="0">
              <a:solidFill>
                <a:schemeClr val="accent4">
                  <a:lumMod val="75000"/>
                </a:schemeClr>
              </a:solidFill>
            </a:endParaRPr>
          </a:p>
        </p:txBody>
      </p:sp>
      <p:sp>
        <p:nvSpPr>
          <p:cNvPr id="9" name="TextBox 8"/>
          <p:cNvSpPr txBox="1"/>
          <p:nvPr/>
        </p:nvSpPr>
        <p:spPr>
          <a:xfrm>
            <a:off x="7989036" y="4539608"/>
            <a:ext cx="861125" cy="215440"/>
          </a:xfrm>
          <a:prstGeom prst="rect">
            <a:avLst/>
          </a:prstGeom>
          <a:noFill/>
          <a:effectLst>
            <a:outerShdw blurRad="50800" dist="38100" dir="2700000" algn="tl" rotWithShape="0">
              <a:prstClr val="black">
                <a:alpha val="40000"/>
              </a:prstClr>
            </a:outerShdw>
          </a:effectLst>
        </p:spPr>
        <p:txBody>
          <a:bodyPr wrap="none" lIns="91436" tIns="45718" rIns="91436" bIns="45718" rtlCol="0">
            <a:spAutoFit/>
          </a:bodyPr>
          <a:lstStyle/>
          <a:p>
            <a:r>
              <a:rPr lang="en-US" sz="800" dirty="0" smtClean="0">
                <a:solidFill>
                  <a:schemeClr val="bg1"/>
                </a:solidFill>
              </a:rPr>
              <a:t>Source: NOAA</a:t>
            </a:r>
            <a:endParaRPr lang="en-US" sz="800" dirty="0">
              <a:solidFill>
                <a:schemeClr val="bg1"/>
              </a:solidFill>
            </a:endParaRPr>
          </a:p>
        </p:txBody>
      </p:sp>
      <p:sp>
        <p:nvSpPr>
          <p:cNvPr id="13" name="Rectangle 3"/>
          <p:cNvSpPr>
            <a:spLocks noGrp="1" noChangeArrowheads="1"/>
          </p:cNvSpPr>
          <p:nvPr>
            <p:ph type="title"/>
          </p:nvPr>
        </p:nvSpPr>
        <p:spPr>
          <a:xfrm>
            <a:off x="229858" y="241300"/>
            <a:ext cx="6837362" cy="609600"/>
          </a:xfrm>
          <a:noFill/>
        </p:spPr>
        <p:txBody>
          <a:bodyPr/>
          <a:lstStyle/>
          <a:p>
            <a:pPr eaLnBrk="1" hangingPunct="1"/>
            <a:r>
              <a:rPr lang="en-US" sz="2000" dirty="0" smtClean="0"/>
              <a:t>Notable thunderstorm events</a:t>
            </a:r>
            <a:r>
              <a:rPr lang="en-US" sz="2000" dirty="0" smtClean="0">
                <a:solidFill>
                  <a:srgbClr val="FF00FF"/>
                </a:solidFill>
              </a:rPr>
              <a:t/>
            </a:r>
            <a:br>
              <a:rPr lang="en-US" sz="2000" dirty="0" smtClean="0">
                <a:solidFill>
                  <a:srgbClr val="FF00FF"/>
                </a:solidFill>
              </a:rPr>
            </a:br>
            <a:endParaRPr lang="en-US" sz="2000" dirty="0" smtClean="0">
              <a:solidFill>
                <a:srgbClr val="FF00FF"/>
              </a:solidFill>
            </a:endParaRPr>
          </a:p>
        </p:txBody>
      </p:sp>
      <p:sp>
        <p:nvSpPr>
          <p:cNvPr id="14" name="Rectangle 13"/>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188" y="241302"/>
            <a:ext cx="8609510" cy="795370"/>
          </a:xfrm>
        </p:spPr>
        <p:txBody>
          <a:bodyPr/>
          <a:lstStyle/>
          <a:p>
            <a:pPr lvl="0"/>
            <a:r>
              <a:rPr lang="de-DE" sz="2000" dirty="0" smtClean="0">
                <a:solidFill>
                  <a:srgbClr val="4D4E53"/>
                </a:solidFill>
              </a:rPr>
              <a:t>Loss events in the US 1980 – 2014</a:t>
            </a:r>
            <a:r>
              <a:rPr lang="de-DE" sz="1800" dirty="0" smtClean="0">
                <a:solidFill>
                  <a:srgbClr val="FF00FF"/>
                </a:solidFill>
              </a:rPr>
              <a:t/>
            </a:r>
            <a:br>
              <a:rPr lang="de-DE" sz="1800" dirty="0" smtClean="0">
                <a:solidFill>
                  <a:srgbClr val="FF00FF"/>
                </a:solidFill>
              </a:rPr>
            </a:br>
            <a:r>
              <a:rPr lang="de-DE" sz="1800" dirty="0" smtClean="0">
                <a:solidFill>
                  <a:srgbClr val="4D4E53"/>
                </a:solidFill>
              </a:rPr>
              <a:t>I</a:t>
            </a:r>
            <a:r>
              <a:rPr lang="en-US" sz="1600" dirty="0" err="1" smtClean="0">
                <a:solidFill>
                  <a:srgbClr val="4D4E53"/>
                </a:solidFill>
              </a:rPr>
              <a:t>nsured</a:t>
            </a:r>
            <a:r>
              <a:rPr lang="en-US" sz="1600" dirty="0" smtClean="0">
                <a:solidFill>
                  <a:srgbClr val="4D4E53"/>
                </a:solidFill>
              </a:rPr>
              <a:t> losses due to winter storms*</a:t>
            </a:r>
            <a:endParaRPr lang="de-DE" sz="1600" dirty="0">
              <a:solidFill>
                <a:srgbClr val="4D4E53"/>
              </a:solidFill>
            </a:endParaRPr>
          </a:p>
        </p:txBody>
      </p:sp>
      <p:grpSp>
        <p:nvGrpSpPr>
          <p:cNvPr id="2" name="Gruppieren 18"/>
          <p:cNvGrpSpPr>
            <a:grpSpLocks/>
          </p:cNvGrpSpPr>
          <p:nvPr/>
        </p:nvGrpSpPr>
        <p:grpSpPr bwMode="auto">
          <a:xfrm>
            <a:off x="7174811" y="1222826"/>
            <a:ext cx="1443959" cy="443615"/>
            <a:chOff x="1766024" y="5531358"/>
            <a:chExt cx="1047417" cy="445099"/>
          </a:xfrm>
        </p:grpSpPr>
        <p:sp>
          <p:nvSpPr>
            <p:cNvPr id="23" name="Textfeld 26"/>
            <p:cNvSpPr txBox="1">
              <a:spLocks noChangeArrowheads="1"/>
            </p:cNvSpPr>
            <p:nvPr/>
          </p:nvSpPr>
          <p:spPr bwMode="auto">
            <a:xfrm>
              <a:off x="1867865" y="5531358"/>
              <a:ext cx="945576" cy="401449"/>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(in 2014 values)**  </a:t>
              </a:r>
              <a:endParaRPr lang="de-DE" sz="1000" b="1" dirty="0">
                <a:solidFill>
                  <a:schemeClr val="tx2"/>
                </a:solidFill>
              </a:endParaRPr>
            </a:p>
          </p:txBody>
        </p:sp>
        <p:sp>
          <p:nvSpPr>
            <p:cNvPr id="25" name="Rechteck 31"/>
            <p:cNvSpPr>
              <a:spLocks noChangeArrowheads="1"/>
            </p:cNvSpPr>
            <p:nvPr/>
          </p:nvSpPr>
          <p:spPr bwMode="auto">
            <a:xfrm>
              <a:off x="1766024" y="5605889"/>
              <a:ext cx="78341" cy="370568"/>
            </a:xfrm>
            <a:prstGeom prst="rect">
              <a:avLst/>
            </a:prstGeom>
            <a:solidFill>
              <a:srgbClr val="00B0F0"/>
            </a:solidFill>
            <a:ln w="9525" algn="ctr">
              <a:solidFill>
                <a:srgbClr val="4D4E53"/>
              </a:solidFill>
              <a:round/>
              <a:headEnd/>
              <a:tailEnd/>
            </a:ln>
          </p:spPr>
          <p:txBody>
            <a:bodyPr>
              <a:spAutoFit/>
            </a:bodyPr>
            <a:lstStyle/>
            <a:p>
              <a:pPr marL="266687" indent="-265100"/>
              <a:endParaRPr lang="de-DE" dirty="0"/>
            </a:p>
          </p:txBody>
        </p:sp>
      </p:grpSp>
      <p:sp>
        <p:nvSpPr>
          <p:cNvPr id="10" name="Textfeld 9"/>
          <p:cNvSpPr txBox="1"/>
          <p:nvPr/>
        </p:nvSpPr>
        <p:spPr bwMode="auto">
          <a:xfrm rot="16200000">
            <a:off x="-26639" y="2591210"/>
            <a:ext cx="753465" cy="246221"/>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000" b="1" dirty="0" err="1" smtClean="0">
                <a:solidFill>
                  <a:schemeClr val="tx2"/>
                </a:solidFill>
              </a:rPr>
              <a:t>US$m</a:t>
            </a:r>
            <a:endParaRPr lang="de-DE" sz="1000" b="1" dirty="0" smtClean="0">
              <a:solidFill>
                <a:schemeClr val="tx2"/>
              </a:solidFill>
            </a:endParaRPr>
          </a:p>
        </p:txBody>
      </p:sp>
      <p:sp>
        <p:nvSpPr>
          <p:cNvPr id="12" name="Textfeld 11"/>
          <p:cNvSpPr txBox="1"/>
          <p:nvPr/>
        </p:nvSpPr>
        <p:spPr>
          <a:xfrm>
            <a:off x="7154270" y="4013029"/>
            <a:ext cx="1455720" cy="507827"/>
          </a:xfrm>
          <a:prstGeom prst="rect">
            <a:avLst/>
          </a:prstGeom>
          <a:noFill/>
          <a:effectLst/>
        </p:spPr>
        <p:txBody>
          <a:bodyPr wrap="square" lIns="91436" tIns="45718" rIns="91436" bIns="45718" rtlCol="0">
            <a:spAutoFit/>
          </a:bodyPr>
          <a:lstStyle/>
          <a:p>
            <a:r>
              <a:rPr lang="de-DE" sz="900" b="1" dirty="0" smtClean="0">
                <a:solidFill>
                  <a:schemeClr val="tx2"/>
                </a:solidFill>
              </a:rPr>
              <a:t>**</a:t>
            </a:r>
            <a:r>
              <a:rPr lang="de-DE" sz="900" b="1" dirty="0" err="1" smtClean="0">
                <a:solidFill>
                  <a:schemeClr val="tx2"/>
                </a:solidFill>
              </a:rPr>
              <a:t>Losses</a:t>
            </a:r>
            <a:r>
              <a:rPr lang="de-DE" sz="900" b="1" dirty="0" smtClean="0">
                <a:solidFill>
                  <a:schemeClr val="tx2"/>
                </a:solidFill>
              </a:rPr>
              <a:t> </a:t>
            </a:r>
            <a:r>
              <a:rPr lang="de-DE" sz="900" b="1" dirty="0" err="1" smtClean="0">
                <a:solidFill>
                  <a:schemeClr val="tx2"/>
                </a:solidFill>
              </a:rPr>
              <a:t>adjusted</a:t>
            </a:r>
            <a:r>
              <a:rPr lang="de-DE" sz="900" b="1" dirty="0" smtClean="0">
                <a:solidFill>
                  <a:schemeClr val="tx2"/>
                </a:solidFill>
              </a:rPr>
              <a:t> </a:t>
            </a:r>
            <a:r>
              <a:rPr lang="de-DE" sz="900" b="1" dirty="0" err="1" smtClean="0">
                <a:solidFill>
                  <a:schemeClr val="tx2"/>
                </a:solidFill>
              </a:rPr>
              <a:t>to</a:t>
            </a:r>
            <a:r>
              <a:rPr lang="de-DE" sz="900" b="1" dirty="0" smtClean="0">
                <a:solidFill>
                  <a:schemeClr val="tx2"/>
                </a:solidFill>
              </a:rPr>
              <a:t> </a:t>
            </a:r>
            <a:r>
              <a:rPr lang="de-DE" sz="900" b="1" dirty="0" err="1" smtClean="0">
                <a:solidFill>
                  <a:schemeClr val="tx2"/>
                </a:solidFill>
              </a:rPr>
              <a:t>inflation</a:t>
            </a:r>
            <a:r>
              <a:rPr lang="de-DE" sz="900" b="1" dirty="0" smtClean="0">
                <a:solidFill>
                  <a:schemeClr val="tx2"/>
                </a:solidFill>
              </a:rPr>
              <a:t> </a:t>
            </a:r>
            <a:r>
              <a:rPr lang="de-DE" sz="900" b="1" dirty="0" err="1" smtClean="0">
                <a:solidFill>
                  <a:schemeClr val="tx2"/>
                </a:solidFill>
              </a:rPr>
              <a:t>based</a:t>
            </a:r>
            <a:r>
              <a:rPr lang="de-DE" sz="900" b="1" dirty="0" smtClean="0">
                <a:solidFill>
                  <a:schemeClr val="tx2"/>
                </a:solidFill>
              </a:rPr>
              <a:t> on </a:t>
            </a:r>
            <a:r>
              <a:rPr lang="de-DE" sz="900" b="1" dirty="0" err="1" smtClean="0">
                <a:solidFill>
                  <a:schemeClr val="tx2"/>
                </a:solidFill>
              </a:rPr>
              <a:t>country</a:t>
            </a:r>
            <a:r>
              <a:rPr lang="de-DE" sz="900" b="1" dirty="0" smtClean="0">
                <a:solidFill>
                  <a:schemeClr val="tx2"/>
                </a:solidFill>
              </a:rPr>
              <a:t> CPI</a:t>
            </a:r>
            <a:endParaRPr lang="en-US" sz="900" b="1" dirty="0" err="1" smtClean="0">
              <a:solidFill>
                <a:schemeClr val="tx2"/>
              </a:solidFill>
            </a:endParaRPr>
          </a:p>
        </p:txBody>
      </p:sp>
      <p:sp>
        <p:nvSpPr>
          <p:cNvPr id="16" name="Rechteck 15"/>
          <p:cNvSpPr/>
          <p:nvPr/>
        </p:nvSpPr>
        <p:spPr>
          <a:xfrm>
            <a:off x="7190843" y="1814189"/>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17" name="Textfeld 16"/>
          <p:cNvSpPr txBox="1"/>
          <p:nvPr/>
        </p:nvSpPr>
        <p:spPr bwMode="auto">
          <a:xfrm>
            <a:off x="7345582" y="1682504"/>
            <a:ext cx="914025" cy="246217"/>
          </a:xfrm>
          <a:prstGeom prst="rect">
            <a:avLst/>
          </a:prstGeom>
          <a:noFill/>
          <a:ln w="9525">
            <a:noFill/>
            <a:miter lim="800000"/>
            <a:headEnd/>
            <a:tailEnd/>
          </a:ln>
        </p:spPr>
        <p:txBody>
          <a:bodyPr wrap="none" lIns="91436" tIns="45718" rIns="91436" bIns="45718" rtlCol="0">
            <a:spAutoFit/>
          </a:bodyPr>
          <a:lstStyle/>
          <a:p>
            <a:pPr algn="just" eaLnBrk="0" hangingPunct="0">
              <a:buClr>
                <a:srgbClr val="FF3300"/>
              </a:buClr>
            </a:pPr>
            <a:r>
              <a:rPr lang="de-DE" sz="1000" b="1" dirty="0" smtClean="0">
                <a:solidFill>
                  <a:schemeClr val="tx2"/>
                </a:solidFill>
              </a:rPr>
              <a:t>5 </a:t>
            </a:r>
            <a:r>
              <a:rPr lang="de-DE" sz="1000" b="1" dirty="0" err="1" smtClean="0">
                <a:solidFill>
                  <a:schemeClr val="tx2"/>
                </a:solidFill>
              </a:rPr>
              <a:t>year</a:t>
            </a:r>
            <a:r>
              <a:rPr lang="de-DE" sz="1000" b="1" dirty="0" smtClean="0">
                <a:solidFill>
                  <a:schemeClr val="tx2"/>
                </a:solidFill>
              </a:rPr>
              <a:t> </a:t>
            </a:r>
            <a:r>
              <a:rPr lang="de-DE" sz="1000" b="1" dirty="0" err="1" smtClean="0">
                <a:solidFill>
                  <a:schemeClr val="tx2"/>
                </a:solidFill>
              </a:rPr>
              <a:t>Mean</a:t>
            </a:r>
            <a:endParaRPr lang="de-DE" sz="1000" b="1" dirty="0" smtClean="0">
              <a:solidFill>
                <a:schemeClr val="tx2"/>
              </a:solidFill>
            </a:endParaRPr>
          </a:p>
        </p:txBody>
      </p:sp>
      <p:sp>
        <p:nvSpPr>
          <p:cNvPr id="14" name="Textfeld 13"/>
          <p:cNvSpPr txBox="1">
            <a:spLocks noChangeArrowheads="1"/>
          </p:cNvSpPr>
          <p:nvPr/>
        </p:nvSpPr>
        <p:spPr bwMode="auto">
          <a:xfrm>
            <a:off x="7095744" y="3110088"/>
            <a:ext cx="1777594" cy="707882"/>
          </a:xfrm>
          <a:prstGeom prst="rect">
            <a:avLst/>
          </a:prstGeom>
          <a:noFill/>
          <a:ln w="9525">
            <a:noFill/>
            <a:miter lim="800000"/>
            <a:headEnd/>
            <a:tailEnd/>
          </a:ln>
        </p:spPr>
        <p:txBody>
          <a:bodyPr wrap="square" lIns="91436" tIns="45718" rIns="91436" bIns="45718">
            <a:spAutoFit/>
          </a:bodyPr>
          <a:lstStyle/>
          <a:p>
            <a:r>
              <a:rPr lang="de-DE" sz="1000" b="1" dirty="0" smtClean="0">
                <a:solidFill>
                  <a:schemeClr val="tx2"/>
                </a:solidFill>
              </a:rPr>
              <a:t>*Winter </a:t>
            </a:r>
            <a:r>
              <a:rPr lang="de-DE" sz="1000" b="1" dirty="0" err="1" smtClean="0">
                <a:solidFill>
                  <a:schemeClr val="tx2"/>
                </a:solidFill>
              </a:rPr>
              <a:t>storms</a:t>
            </a:r>
            <a:r>
              <a:rPr lang="de-DE" sz="1000" b="1" dirty="0" smtClean="0">
                <a:solidFill>
                  <a:schemeClr val="tx2"/>
                </a:solidFill>
              </a:rPr>
              <a:t> </a:t>
            </a:r>
            <a:r>
              <a:rPr lang="de-DE" sz="1000" b="1" dirty="0" err="1" smtClean="0">
                <a:solidFill>
                  <a:schemeClr val="tx2"/>
                </a:solidFill>
              </a:rPr>
              <a:t>include</a:t>
            </a:r>
            <a:r>
              <a:rPr lang="de-DE" sz="1000" b="1" dirty="0" smtClean="0">
                <a:solidFill>
                  <a:schemeClr val="tx2"/>
                </a:solidFill>
              </a:rPr>
              <a:t> winter </a:t>
            </a:r>
            <a:r>
              <a:rPr lang="de-DE" sz="1000" b="1" dirty="0" err="1" smtClean="0">
                <a:solidFill>
                  <a:schemeClr val="tx2"/>
                </a:solidFill>
              </a:rPr>
              <a:t>damage</a:t>
            </a:r>
            <a:r>
              <a:rPr lang="de-DE" sz="1000" b="1" dirty="0" smtClean="0">
                <a:solidFill>
                  <a:schemeClr val="tx2"/>
                </a:solidFill>
              </a:rPr>
              <a:t>, </a:t>
            </a:r>
            <a:r>
              <a:rPr lang="de-DE" sz="1000" b="1" dirty="0" err="1" smtClean="0">
                <a:solidFill>
                  <a:schemeClr val="tx2"/>
                </a:solidFill>
              </a:rPr>
              <a:t>blizzard</a:t>
            </a:r>
            <a:r>
              <a:rPr lang="de-DE" sz="1000" b="1" dirty="0" smtClean="0">
                <a:solidFill>
                  <a:schemeClr val="tx2"/>
                </a:solidFill>
              </a:rPr>
              <a:t>, </a:t>
            </a:r>
            <a:r>
              <a:rPr lang="de-DE" sz="1000" b="1" dirty="0" err="1" smtClean="0">
                <a:solidFill>
                  <a:schemeClr val="tx2"/>
                </a:solidFill>
              </a:rPr>
              <a:t>snow</a:t>
            </a:r>
            <a:r>
              <a:rPr lang="de-DE" sz="1000" b="1" dirty="0" smtClean="0">
                <a:solidFill>
                  <a:schemeClr val="tx2"/>
                </a:solidFill>
              </a:rPr>
              <a:t> </a:t>
            </a:r>
            <a:r>
              <a:rPr lang="de-DE" sz="1000" b="1" dirty="0" err="1" smtClean="0">
                <a:solidFill>
                  <a:schemeClr val="tx2"/>
                </a:solidFill>
              </a:rPr>
              <a:t>storm</a:t>
            </a:r>
            <a:r>
              <a:rPr lang="de-DE" sz="1000" b="1" dirty="0" smtClean="0">
                <a:solidFill>
                  <a:schemeClr val="tx2"/>
                </a:solidFill>
              </a:rPr>
              <a:t> </a:t>
            </a:r>
            <a:r>
              <a:rPr lang="de-DE" sz="1000" b="1" dirty="0" err="1" smtClean="0">
                <a:solidFill>
                  <a:schemeClr val="tx2"/>
                </a:solidFill>
              </a:rPr>
              <a:t>and</a:t>
            </a:r>
            <a:r>
              <a:rPr lang="de-DE" sz="1000" b="1" dirty="0" smtClean="0">
                <a:solidFill>
                  <a:schemeClr val="tx2"/>
                </a:solidFill>
              </a:rPr>
              <a:t> </a:t>
            </a:r>
            <a:r>
              <a:rPr lang="de-DE" sz="1000" b="1" dirty="0" err="1" smtClean="0">
                <a:solidFill>
                  <a:schemeClr val="tx2"/>
                </a:solidFill>
              </a:rPr>
              <a:t>cold</a:t>
            </a:r>
            <a:r>
              <a:rPr lang="de-DE" sz="1000" b="1" dirty="0" smtClean="0">
                <a:solidFill>
                  <a:schemeClr val="tx2"/>
                </a:solidFill>
              </a:rPr>
              <a:t> </a:t>
            </a:r>
            <a:r>
              <a:rPr lang="de-DE" sz="1000" b="1" dirty="0" err="1" smtClean="0">
                <a:solidFill>
                  <a:schemeClr val="tx2"/>
                </a:solidFill>
              </a:rPr>
              <a:t>wave</a:t>
            </a:r>
            <a:endParaRPr lang="de-DE" sz="1000" b="1" dirty="0">
              <a:solidFill>
                <a:schemeClr val="tx2"/>
              </a:solidFill>
            </a:endParaRPr>
          </a:p>
        </p:txBody>
      </p:sp>
      <p:sp>
        <p:nvSpPr>
          <p:cNvPr id="18" name="Text Box 17"/>
          <p:cNvSpPr txBox="1">
            <a:spLocks noChangeArrowheads="1"/>
          </p:cNvSpPr>
          <p:nvPr/>
        </p:nvSpPr>
        <p:spPr bwMode="auto">
          <a:xfrm>
            <a:off x="225678" y="1124688"/>
            <a:ext cx="6701819" cy="338554"/>
          </a:xfrm>
          <a:prstGeom prst="rect">
            <a:avLst/>
          </a:prstGeom>
          <a:solidFill>
            <a:schemeClr val="bg2"/>
          </a:solidFill>
          <a:ln w="9525" algn="ctr">
            <a:noFill/>
            <a:miter lim="800000"/>
            <a:headEnd/>
            <a:tailEnd/>
          </a:ln>
          <a:effectLst/>
        </p:spPr>
        <p:txBody>
          <a:bodyPr wrap="square" lIns="91436" tIns="45718" rIns="91436" bIns="45718">
            <a:spAutoFit/>
          </a:bodyPr>
          <a:lstStyle/>
          <a:p>
            <a:pPr>
              <a:defRPr/>
            </a:pPr>
            <a:r>
              <a:rPr lang="en-US" sz="1600" dirty="0" smtClean="0">
                <a:solidFill>
                  <a:schemeClr val="bg1"/>
                </a:solidFill>
              </a:rPr>
              <a:t>Overall losses totaled US$ 3.7bn; Insured losses totaled US$ 2.4bn</a:t>
            </a:r>
            <a:endParaRPr lang="en-US" sz="1600" dirty="0">
              <a:solidFill>
                <a:schemeClr val="bg1"/>
              </a:solidFill>
            </a:endParaRPr>
          </a:p>
        </p:txBody>
      </p:sp>
      <p:sp>
        <p:nvSpPr>
          <p:cNvPr id="15" name="TextBox 14"/>
          <p:cNvSpPr txBox="1"/>
          <p:nvPr/>
        </p:nvSpPr>
        <p:spPr>
          <a:xfrm>
            <a:off x="8414658" y="4885161"/>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64</a:t>
            </a:fld>
            <a:endParaRPr lang="en-US" sz="1000" dirty="0">
              <a:solidFill>
                <a:schemeClr val="accent4">
                  <a:lumMod val="75000"/>
                </a:schemeClr>
              </a:solidFill>
            </a:endParaRPr>
          </a:p>
        </p:txBody>
      </p:sp>
      <p:sp>
        <p:nvSpPr>
          <p:cNvPr id="19" name="Rectangle 18"/>
          <p:cNvSpPr/>
          <p:nvPr/>
        </p:nvSpPr>
        <p:spPr>
          <a:xfrm>
            <a:off x="237557" y="24884"/>
            <a:ext cx="2165657" cy="276999"/>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21" name="Rectangle 7"/>
          <p:cNvSpPr>
            <a:spLocks noChangeArrowheads="1"/>
          </p:cNvSpPr>
          <p:nvPr/>
        </p:nvSpPr>
        <p:spPr bwMode="auto">
          <a:xfrm>
            <a:off x="5369022" y="4563464"/>
            <a:ext cx="1669039" cy="200051"/>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700" dirty="0">
                <a:solidFill>
                  <a:schemeClr val="tx2"/>
                </a:solidFill>
                <a:latin typeface="Arial" charset="0"/>
              </a:rPr>
              <a:t>Source: </a:t>
            </a:r>
            <a:r>
              <a:rPr lang="en-US" sz="700" dirty="0" smtClean="0">
                <a:solidFill>
                  <a:schemeClr val="tx2"/>
                </a:solidFill>
                <a:latin typeface="Arial" charset="0"/>
              </a:rPr>
              <a:t>Munich Re, </a:t>
            </a:r>
            <a:r>
              <a:rPr lang="en-US" sz="700" dirty="0">
                <a:solidFill>
                  <a:schemeClr val="tx2"/>
                </a:solidFill>
                <a:latin typeface="Arial" charset="0"/>
              </a:rPr>
              <a:t>NatCatSERVICE</a:t>
            </a:r>
          </a:p>
        </p:txBody>
      </p:sp>
      <p:pic>
        <p:nvPicPr>
          <p:cNvPr id="3" name="Picture 2"/>
          <p:cNvPicPr>
            <a:picLocks noChangeAspect="1" noChangeArrowheads="1"/>
          </p:cNvPicPr>
          <p:nvPr/>
        </p:nvPicPr>
        <p:blipFill>
          <a:blip r:embed="rId4" cstate="screen"/>
          <a:srcRect/>
          <a:stretch>
            <a:fillRect/>
          </a:stretch>
        </p:blipFill>
        <p:spPr bwMode="auto">
          <a:xfrm>
            <a:off x="522672" y="1471418"/>
            <a:ext cx="6394097" cy="3207600"/>
          </a:xfrm>
          <a:prstGeom prst="rect">
            <a:avLst/>
          </a:prstGeom>
          <a:noFill/>
          <a:ln w="9525">
            <a:noFill/>
            <a:miter lim="800000"/>
            <a:headEnd/>
            <a:tailEnd/>
          </a:ln>
          <a:effectLst/>
        </p:spPr>
      </p:pic>
      <p:sp>
        <p:nvSpPr>
          <p:cNvPr id="22" name="Text Box 49"/>
          <p:cNvSpPr txBox="1">
            <a:spLocks noChangeArrowheads="1"/>
          </p:cNvSpPr>
          <p:nvPr/>
        </p:nvSpPr>
        <p:spPr bwMode="auto">
          <a:xfrm>
            <a:off x="43130" y="4950392"/>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solidFill>
                  <a:schemeClr val="accent4">
                    <a:lumMod val="75000"/>
                  </a:schemeClr>
                </a:solidFill>
              </a:rPr>
              <a:t>Source: Property Claim Services, MR </a:t>
            </a:r>
            <a:r>
              <a:rPr lang="en-US" sz="900" dirty="0" err="1" smtClean="0">
                <a:solidFill>
                  <a:schemeClr val="accent4">
                    <a:lumMod val="75000"/>
                  </a:schemeClr>
                </a:solidFill>
              </a:rPr>
              <a:t>NatCatSERVICE</a:t>
            </a:r>
            <a:r>
              <a:rPr lang="en-US"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hat Goes Around Comes Around"/>
          <p:cNvPicPr>
            <a:picLocks noChangeAspect="1" noChangeArrowheads="1"/>
          </p:cNvPicPr>
          <p:nvPr/>
        </p:nvPicPr>
        <p:blipFill>
          <a:blip r:embed="rId4" cstate="email"/>
          <a:srcRect/>
          <a:stretch>
            <a:fillRect/>
          </a:stretch>
        </p:blipFill>
        <p:spPr bwMode="auto">
          <a:xfrm>
            <a:off x="3870251" y="1120775"/>
            <a:ext cx="5011812" cy="3298723"/>
          </a:xfrm>
          <a:prstGeom prst="rect">
            <a:avLst/>
          </a:prstGeom>
          <a:noFill/>
        </p:spPr>
      </p:pic>
      <p:sp>
        <p:nvSpPr>
          <p:cNvPr id="13" name="Rectangle 12"/>
          <p:cNvSpPr/>
          <p:nvPr/>
        </p:nvSpPr>
        <p:spPr>
          <a:xfrm>
            <a:off x="6645341" y="4369984"/>
            <a:ext cx="2236722" cy="34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tangle 7"/>
          <p:cNvSpPr>
            <a:spLocks noChangeArrowheads="1"/>
          </p:cNvSpPr>
          <p:nvPr/>
        </p:nvSpPr>
        <p:spPr bwMode="auto">
          <a:xfrm>
            <a:off x="4" y="4822152"/>
            <a:ext cx="1851781" cy="3693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Property Claims </a:t>
            </a:r>
            <a:r>
              <a:rPr lang="en-US" sz="900" dirty="0" smtClean="0">
                <a:solidFill>
                  <a:schemeClr val="accent4">
                    <a:lumMod val="75000"/>
                  </a:schemeClr>
                </a:solidFill>
                <a:latin typeface="Arial" charset="0"/>
              </a:rPr>
              <a:t>Service</a:t>
            </a:r>
            <a:r>
              <a:rPr lang="en-US" sz="900" dirty="0" smtClean="0">
                <a:solidFill>
                  <a:srgbClr val="FF00FF"/>
                </a:solidFill>
                <a:latin typeface="Arial" charset="0"/>
              </a:rPr>
              <a:t/>
            </a:r>
            <a:br>
              <a:rPr lang="en-US" sz="900" dirty="0" smtClean="0">
                <a:solidFill>
                  <a:srgbClr val="FF00FF"/>
                </a:solidFill>
                <a:latin typeface="Arial" charset="0"/>
              </a:rPr>
            </a:b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NatCatSERVICE</a:t>
            </a:r>
          </a:p>
        </p:txBody>
      </p:sp>
      <p:sp>
        <p:nvSpPr>
          <p:cNvPr id="8" name="Rectangle 3"/>
          <p:cNvSpPr>
            <a:spLocks noGrp="1" noChangeArrowheads="1"/>
          </p:cNvSpPr>
          <p:nvPr>
            <p:ph type="title"/>
          </p:nvPr>
        </p:nvSpPr>
        <p:spPr>
          <a:xfrm>
            <a:off x="230188" y="241300"/>
            <a:ext cx="6837362" cy="609600"/>
          </a:xfrm>
          <a:noFill/>
        </p:spPr>
        <p:txBody>
          <a:bodyPr/>
          <a:lstStyle/>
          <a:p>
            <a:pPr eaLnBrk="1" hangingPunct="1"/>
            <a:r>
              <a:rPr lang="en-US" sz="2000" dirty="0" smtClean="0"/>
              <a:t>Winter storms</a:t>
            </a:r>
            <a:r>
              <a:rPr lang="en-US" sz="2000" dirty="0" smtClean="0">
                <a:solidFill>
                  <a:srgbClr val="FF00FF"/>
                </a:solidFill>
              </a:rPr>
              <a:t/>
            </a:r>
            <a:br>
              <a:rPr lang="en-US" sz="2000" dirty="0" smtClean="0">
                <a:solidFill>
                  <a:srgbClr val="FF00FF"/>
                </a:solidFill>
              </a:rPr>
            </a:br>
            <a:endParaRPr lang="en-US" sz="2000" dirty="0" smtClean="0">
              <a:solidFill>
                <a:srgbClr val="FF00FF"/>
              </a:solidFill>
            </a:endParaRPr>
          </a:p>
        </p:txBody>
      </p:sp>
      <p:sp>
        <p:nvSpPr>
          <p:cNvPr id="12" name="Content Placeholder 2"/>
          <p:cNvSpPr>
            <a:spLocks noGrp="1"/>
          </p:cNvSpPr>
          <p:nvPr>
            <p:ph idx="1"/>
          </p:nvPr>
        </p:nvSpPr>
        <p:spPr>
          <a:xfrm>
            <a:off x="230188" y="1109828"/>
            <a:ext cx="3349244" cy="3622212"/>
          </a:xfrm>
          <a:solidFill>
            <a:schemeClr val="bg1"/>
          </a:solidFill>
          <a:effectLst/>
        </p:spPr>
        <p:txBody>
          <a:bodyPr lIns="91436" tIns="45718" rIns="91436" bIns="45718"/>
          <a:lstStyle/>
          <a:p>
            <a:pPr marL="0" indent="0">
              <a:lnSpc>
                <a:spcPct val="110000"/>
              </a:lnSpc>
              <a:spcBef>
                <a:spcPts val="600"/>
              </a:spcBef>
              <a:buClr>
                <a:schemeClr val="tx2"/>
              </a:buClr>
              <a:buNone/>
            </a:pPr>
            <a:r>
              <a:rPr lang="en-US" sz="1600" dirty="0" smtClean="0">
                <a:solidFill>
                  <a:schemeClr val="tx2">
                    <a:lumMod val="75000"/>
                  </a:schemeClr>
                </a:solidFill>
                <a:latin typeface="Arial" pitchFamily="34" charset="0"/>
                <a:cs typeface="Arial" pitchFamily="34" charset="0"/>
              </a:rPr>
              <a:t>Throughout the winter months, a persistent “Omega Block” pattern, combined with a weakened Polar Vortex, allowed frigid air to stream southward into eastern United States &amp; Canada. Minimum temperatures in some locations were the lowest in 20 years. Due to the cold conditions, several significant frozen precipitation events occurred across the eastern U.S., reaching as far south as the Florida panhandle.</a:t>
            </a:r>
          </a:p>
        </p:txBody>
      </p:sp>
      <p:sp>
        <p:nvSpPr>
          <p:cNvPr id="17" name="TextBox 16"/>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65</a:t>
            </a:fld>
            <a:endParaRPr lang="en-US" sz="1000" dirty="0">
              <a:solidFill>
                <a:schemeClr val="accent4">
                  <a:lumMod val="75000"/>
                </a:schemeClr>
              </a:solidFill>
            </a:endParaRPr>
          </a:p>
        </p:txBody>
      </p:sp>
      <p:sp>
        <p:nvSpPr>
          <p:cNvPr id="9" name="TextBox 8"/>
          <p:cNvSpPr txBox="1"/>
          <p:nvPr/>
        </p:nvSpPr>
        <p:spPr>
          <a:xfrm>
            <a:off x="7191153" y="4401388"/>
            <a:ext cx="1006999" cy="246217"/>
          </a:xfrm>
          <a:prstGeom prst="rect">
            <a:avLst/>
          </a:prstGeom>
          <a:noFill/>
          <a:effectLst/>
        </p:spPr>
        <p:txBody>
          <a:bodyPr wrap="none" lIns="91436" tIns="45718" rIns="91436" bIns="45718" rtlCol="0">
            <a:spAutoFit/>
          </a:bodyPr>
          <a:lstStyle/>
          <a:p>
            <a:r>
              <a:rPr lang="en-US" sz="1000" dirty="0" smtClean="0">
                <a:solidFill>
                  <a:schemeClr val="tx2"/>
                </a:solidFill>
              </a:rPr>
              <a:t>Source: NASA</a:t>
            </a:r>
            <a:endParaRPr lang="en-US" sz="1000" dirty="0">
              <a:solidFill>
                <a:schemeClr val="tx2"/>
              </a:solidFill>
            </a:endParaRPr>
          </a:p>
        </p:txBody>
      </p:sp>
      <p:pic>
        <p:nvPicPr>
          <p:cNvPr id="32772" name="Picture 4" descr="Color bar for What Goes Around Comes Around"/>
          <p:cNvPicPr>
            <a:picLocks noChangeAspect="1" noChangeArrowheads="1"/>
          </p:cNvPicPr>
          <p:nvPr/>
        </p:nvPicPr>
        <p:blipFill>
          <a:blip r:embed="rId5" cstate="email"/>
          <a:srcRect/>
          <a:stretch>
            <a:fillRect/>
          </a:stretch>
        </p:blipFill>
        <p:spPr bwMode="auto">
          <a:xfrm>
            <a:off x="3868122" y="4368738"/>
            <a:ext cx="2822713" cy="342901"/>
          </a:xfrm>
          <a:prstGeom prst="rect">
            <a:avLst/>
          </a:prstGeom>
          <a:noFill/>
        </p:spPr>
      </p:pic>
      <p:sp>
        <p:nvSpPr>
          <p:cNvPr id="14" name="Rectangle 13"/>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le:May 2014 San Diego County Wildfires.jpg">
            <a:hlinkClick r:id="rId4"/>
          </p:cNvPr>
          <p:cNvPicPr>
            <a:picLocks noChangeAspect="1" noChangeArrowheads="1"/>
          </p:cNvPicPr>
          <p:nvPr/>
        </p:nvPicPr>
        <p:blipFill>
          <a:blip r:embed="rId5" cstate="email"/>
          <a:srcRect/>
          <a:stretch>
            <a:fillRect/>
          </a:stretch>
        </p:blipFill>
        <p:spPr bwMode="auto">
          <a:xfrm>
            <a:off x="3643186" y="1120775"/>
            <a:ext cx="5228246" cy="3675063"/>
          </a:xfrm>
          <a:prstGeom prst="rect">
            <a:avLst/>
          </a:prstGeom>
          <a:noFill/>
        </p:spPr>
      </p:pic>
      <p:sp>
        <p:nvSpPr>
          <p:cNvPr id="2" name="Title 1"/>
          <p:cNvSpPr>
            <a:spLocks noGrp="1"/>
          </p:cNvSpPr>
          <p:nvPr>
            <p:ph type="title"/>
          </p:nvPr>
        </p:nvSpPr>
        <p:spPr/>
        <p:txBody>
          <a:bodyPr/>
          <a:lstStyle/>
          <a:p>
            <a:r>
              <a:rPr lang="en-US" sz="2000" dirty="0" smtClean="0"/>
              <a:t>Notable wildfires</a:t>
            </a:r>
            <a:r>
              <a:rPr lang="en-US" sz="2000" dirty="0" smtClean="0">
                <a:solidFill>
                  <a:srgbClr val="FF00FF"/>
                </a:solidFill>
              </a:rPr>
              <a:t/>
            </a:r>
            <a:br>
              <a:rPr lang="en-US" sz="2000" dirty="0" smtClean="0">
                <a:solidFill>
                  <a:srgbClr val="FF00FF"/>
                </a:solidFill>
              </a:rPr>
            </a:br>
            <a:endParaRPr lang="en-US" sz="2000" dirty="0">
              <a:solidFill>
                <a:srgbClr val="FF00FF"/>
              </a:solidFill>
            </a:endParaRPr>
          </a:p>
        </p:txBody>
      </p:sp>
      <p:sp>
        <p:nvSpPr>
          <p:cNvPr id="3" name="Content Placeholder 2"/>
          <p:cNvSpPr>
            <a:spLocks noGrp="1"/>
          </p:cNvSpPr>
          <p:nvPr>
            <p:ph idx="1"/>
          </p:nvPr>
        </p:nvSpPr>
        <p:spPr>
          <a:xfrm>
            <a:off x="230188" y="1120775"/>
            <a:ext cx="3282696" cy="3631500"/>
          </a:xfrm>
          <a:solidFill>
            <a:schemeClr val="bg1"/>
          </a:solidFill>
        </p:spPr>
        <p:txBody>
          <a:bodyPr lIns="91436" tIns="91436" rIns="91436" bIns="91436"/>
          <a:lstStyle/>
          <a:p>
            <a:pPr marL="0" indent="0">
              <a:buNone/>
            </a:pPr>
            <a:r>
              <a:rPr lang="en-US" dirty="0" smtClean="0"/>
              <a:t>A heat wave and strong Santa Ana winds triggered eight wildfires in San Diego County in May. Over 29,000 acres were burned, with about 60 properties destroyed. Luckily,  the continued dry conditions did not lead to a severe autumn fire season as some expected, resulting in a light wildfire year in the U.S.</a:t>
            </a:r>
            <a:endParaRPr lang="en-US" dirty="0"/>
          </a:p>
        </p:txBody>
      </p:sp>
      <p:sp>
        <p:nvSpPr>
          <p:cNvPr id="9" name="TextBox 8"/>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66</a:t>
            </a:fld>
            <a:endParaRPr lang="en-US" sz="1000" dirty="0">
              <a:solidFill>
                <a:schemeClr val="accent4">
                  <a:lumMod val="75000"/>
                </a:schemeClr>
              </a:solidFill>
            </a:endParaRPr>
          </a:p>
        </p:txBody>
      </p:sp>
      <p:sp>
        <p:nvSpPr>
          <p:cNvPr id="10" name="Rectangle 9"/>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8" name="TextBox 7"/>
          <p:cNvSpPr txBox="1"/>
          <p:nvPr/>
        </p:nvSpPr>
        <p:spPr>
          <a:xfrm>
            <a:off x="8010302" y="4582136"/>
            <a:ext cx="849905" cy="215440"/>
          </a:xfrm>
          <a:prstGeom prst="rect">
            <a:avLst/>
          </a:prstGeom>
          <a:noFill/>
          <a:effectLst>
            <a:outerShdw blurRad="50800" dist="38100" dir="2700000" algn="tl" rotWithShape="0">
              <a:prstClr val="black">
                <a:alpha val="40000"/>
              </a:prstClr>
            </a:outerShdw>
          </a:effectLst>
        </p:spPr>
        <p:txBody>
          <a:bodyPr wrap="none" lIns="91436" tIns="45718" rIns="91436" bIns="45718" rtlCol="0">
            <a:spAutoFit/>
          </a:bodyPr>
          <a:lstStyle/>
          <a:p>
            <a:r>
              <a:rPr lang="en-US" sz="800" dirty="0" smtClean="0">
                <a:solidFill>
                  <a:schemeClr val="bg1"/>
                </a:solidFill>
              </a:rPr>
              <a:t>Source: NASA</a:t>
            </a:r>
            <a:endParaRPr lang="en-US" sz="8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Grafik 69" descr="WorldAsATDec30_300dpi2.jpg"/>
          <p:cNvPicPr>
            <a:picLocks noChangeAspect="1"/>
          </p:cNvPicPr>
          <p:nvPr/>
        </p:nvPicPr>
        <p:blipFill>
          <a:blip r:embed="rId3" cstate="screen"/>
          <a:srcRect/>
          <a:stretch>
            <a:fillRect/>
          </a:stretch>
        </p:blipFill>
        <p:spPr>
          <a:xfrm>
            <a:off x="494517" y="1352634"/>
            <a:ext cx="6473454" cy="3312000"/>
          </a:xfrm>
          <a:prstGeom prst="rect">
            <a:avLst/>
          </a:prstGeom>
        </p:spPr>
      </p:pic>
      <p:sp>
        <p:nvSpPr>
          <p:cNvPr id="5" name="Text Box 49"/>
          <p:cNvSpPr txBox="1">
            <a:spLocks noChangeArrowheads="1"/>
          </p:cNvSpPr>
          <p:nvPr/>
        </p:nvSpPr>
        <p:spPr bwMode="auto">
          <a:xfrm>
            <a:off x="148353" y="4940208"/>
            <a:ext cx="5942012" cy="123111"/>
          </a:xfrm>
          <a:prstGeom prst="rect">
            <a:avLst/>
          </a:prstGeom>
          <a:noFill/>
          <a:ln w="9525">
            <a:noFill/>
            <a:miter lim="800000"/>
            <a:headEnd/>
            <a:tailEnd/>
          </a:ln>
        </p:spPr>
        <p:txBody>
          <a:bodyPr wrap="square" lIns="0" tIns="0" rIns="0" bIns="0">
            <a:spAutoFit/>
          </a:bodyPr>
          <a:lstStyle/>
          <a:p>
            <a:pPr>
              <a:spcBef>
                <a:spcPct val="10000"/>
              </a:spcBef>
            </a:pPr>
            <a:r>
              <a:rPr lang="en-US" sz="800" dirty="0" smtClean="0">
                <a:solidFill>
                  <a:srgbClr val="4D4E53"/>
                </a:solidFill>
              </a:rPr>
              <a:t>As at January 2015  </a:t>
            </a:r>
            <a:endParaRPr lang="en-US" sz="800" dirty="0">
              <a:solidFill>
                <a:srgbClr val="4D4E53"/>
              </a:solidFill>
            </a:endParaRPr>
          </a:p>
        </p:txBody>
      </p:sp>
      <p:sp>
        <p:nvSpPr>
          <p:cNvPr id="6" name="Text Box 6"/>
          <p:cNvSpPr txBox="1">
            <a:spLocks noChangeArrowheads="1"/>
          </p:cNvSpPr>
          <p:nvPr/>
        </p:nvSpPr>
        <p:spPr bwMode="auto">
          <a:xfrm>
            <a:off x="7629439" y="3667957"/>
            <a:ext cx="851515" cy="230832"/>
          </a:xfrm>
          <a:prstGeom prst="rect">
            <a:avLst/>
          </a:prstGeom>
          <a:noFill/>
          <a:ln w="9525">
            <a:noFill/>
            <a:miter lim="800000"/>
            <a:headEnd/>
            <a:tailEnd/>
          </a:ln>
        </p:spPr>
        <p:txBody>
          <a:bodyPr wrap="none">
            <a:spAutoFit/>
          </a:bodyPr>
          <a:lstStyle/>
          <a:p>
            <a:pPr>
              <a:lnSpc>
                <a:spcPct val="100000"/>
              </a:lnSpc>
              <a:defRPr/>
            </a:pPr>
            <a:r>
              <a:rPr lang="en-US" sz="900" b="1" dirty="0" smtClean="0">
                <a:solidFill>
                  <a:schemeClr val="tx2"/>
                </a:solidFill>
              </a:rPr>
              <a:t>Loss events</a:t>
            </a:r>
            <a:endParaRPr lang="en-US" sz="900" b="1" dirty="0">
              <a:solidFill>
                <a:schemeClr val="tx2"/>
              </a:solidFill>
            </a:endParaRPr>
          </a:p>
        </p:txBody>
      </p:sp>
      <p:sp>
        <p:nvSpPr>
          <p:cNvPr id="7" name="Text Box 6"/>
          <p:cNvSpPr txBox="1">
            <a:spLocks noChangeArrowheads="1"/>
          </p:cNvSpPr>
          <p:nvPr/>
        </p:nvSpPr>
        <p:spPr bwMode="auto">
          <a:xfrm>
            <a:off x="7629438" y="3944336"/>
            <a:ext cx="1514565" cy="892552"/>
          </a:xfrm>
          <a:prstGeom prst="rect">
            <a:avLst/>
          </a:prstGeom>
          <a:noFill/>
          <a:ln w="9525">
            <a:noFill/>
            <a:miter lim="800000"/>
            <a:headEnd/>
            <a:tailEnd/>
          </a:ln>
        </p:spPr>
        <p:txBody>
          <a:bodyPr wrap="square">
            <a:spAutoFit/>
          </a:bodyPr>
          <a:lstStyle/>
          <a:p>
            <a:pPr>
              <a:defRPr/>
            </a:pPr>
            <a:r>
              <a:rPr lang="en-US" sz="900" b="1" dirty="0" smtClean="0">
                <a:solidFill>
                  <a:schemeClr val="tx2"/>
                </a:solidFill>
              </a:rPr>
              <a:t>Selection of</a:t>
            </a:r>
          </a:p>
          <a:p>
            <a:pPr>
              <a:defRPr/>
            </a:pPr>
            <a:r>
              <a:rPr lang="en-US" sz="900" b="1" dirty="0" smtClean="0">
                <a:solidFill>
                  <a:schemeClr val="tx2"/>
                </a:solidFill>
              </a:rPr>
              <a:t>Catastrophes</a:t>
            </a:r>
          </a:p>
          <a:p>
            <a:pPr>
              <a:defRPr/>
            </a:pPr>
            <a:r>
              <a:rPr lang="en-US" sz="800" dirty="0" smtClean="0">
                <a:solidFill>
                  <a:schemeClr val="tx2"/>
                </a:solidFill>
              </a:rPr>
              <a:t>Overall losses </a:t>
            </a:r>
            <a:r>
              <a:rPr lang="en-US" sz="800" dirty="0" smtClean="0">
                <a:solidFill>
                  <a:srgbClr val="FF00FF"/>
                </a:solidFill>
              </a:rPr>
              <a:t/>
            </a:r>
            <a:br>
              <a:rPr lang="en-US" sz="800" dirty="0" smtClean="0">
                <a:solidFill>
                  <a:srgbClr val="FF00FF"/>
                </a:solidFill>
              </a:rPr>
            </a:br>
            <a:r>
              <a:rPr lang="en-US" sz="800" dirty="0" smtClean="0">
                <a:solidFill>
                  <a:schemeClr val="tx2"/>
                </a:solidFill>
              </a:rPr>
              <a:t>≥ US$ 1,500m</a:t>
            </a:r>
            <a:endParaRPr lang="en-US" sz="800" b="1" dirty="0" smtClean="0">
              <a:solidFill>
                <a:schemeClr val="tx2"/>
              </a:solidFill>
            </a:endParaRPr>
          </a:p>
          <a:p>
            <a:pPr>
              <a:defRPr/>
            </a:pPr>
            <a:endParaRPr lang="en-US" sz="900" b="1" dirty="0" smtClean="0">
              <a:solidFill>
                <a:schemeClr val="tx2"/>
              </a:solidFill>
            </a:endParaRPr>
          </a:p>
          <a:p>
            <a:pPr>
              <a:defRPr/>
            </a:pPr>
            <a:r>
              <a:rPr lang="en-US" sz="900" b="1" dirty="0" smtClean="0">
                <a:solidFill>
                  <a:schemeClr val="tx2"/>
                </a:solidFill>
              </a:rPr>
              <a:t> </a:t>
            </a:r>
            <a:endParaRPr lang="en-US" sz="900" b="1" dirty="0">
              <a:solidFill>
                <a:schemeClr val="tx2"/>
              </a:solidFill>
            </a:endParaRPr>
          </a:p>
        </p:txBody>
      </p:sp>
      <p:sp>
        <p:nvSpPr>
          <p:cNvPr id="8" name="Ellipse 7"/>
          <p:cNvSpPr>
            <a:spLocks/>
          </p:cNvSpPr>
          <p:nvPr/>
        </p:nvSpPr>
        <p:spPr>
          <a:xfrm>
            <a:off x="7534800" y="3991792"/>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0"/>
          <p:cNvGrpSpPr/>
          <p:nvPr/>
        </p:nvGrpSpPr>
        <p:grpSpPr>
          <a:xfrm>
            <a:off x="223884" y="3752695"/>
            <a:ext cx="997892" cy="900000"/>
            <a:chOff x="393767" y="2574949"/>
            <a:chExt cx="1366647" cy="978831"/>
          </a:xfrm>
        </p:grpSpPr>
        <p:sp>
          <p:nvSpPr>
            <p:cNvPr id="12" name="Ellipse 11"/>
            <p:cNvSpPr/>
            <p:nvPr/>
          </p:nvSpPr>
          <p:spPr>
            <a:xfrm>
              <a:off x="453542" y="2574949"/>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393767" y="2821319"/>
              <a:ext cx="1366647" cy="468628"/>
            </a:xfrm>
            <a:prstGeom prst="rect">
              <a:avLst/>
            </a:prstGeom>
            <a:noFill/>
            <a:effectLst/>
          </p:spPr>
          <p:txBody>
            <a:bodyPr wrap="square" rtlCol="0">
              <a:spAutoFit/>
            </a:bodyPr>
            <a:lstStyle/>
            <a:p>
              <a:pPr algn="ctr"/>
              <a:r>
                <a:rPr lang="de-DE" sz="1100" b="1" dirty="0" smtClean="0">
                  <a:solidFill>
                    <a:schemeClr val="bg1"/>
                  </a:solidFill>
                </a:rPr>
                <a:t>980</a:t>
              </a:r>
            </a:p>
            <a:p>
              <a:pPr algn="ctr"/>
              <a:r>
                <a:rPr lang="en-US" sz="1100" b="1" dirty="0" smtClean="0">
                  <a:solidFill>
                    <a:schemeClr val="bg1"/>
                  </a:solidFill>
                </a:rPr>
                <a:t>Loss events</a:t>
              </a:r>
            </a:p>
          </p:txBody>
        </p:sp>
      </p:grpSp>
      <p:sp>
        <p:nvSpPr>
          <p:cNvPr id="14" name="Ellipse 13"/>
          <p:cNvSpPr>
            <a:spLocks noChangeAspect="1"/>
          </p:cNvSpPr>
          <p:nvPr/>
        </p:nvSpPr>
        <p:spPr>
          <a:xfrm>
            <a:off x="7571379" y="3768676"/>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p:cNvSpPr txBox="1"/>
          <p:nvPr/>
        </p:nvSpPr>
        <p:spPr>
          <a:xfrm>
            <a:off x="5811205" y="4531279"/>
            <a:ext cx="1677062" cy="184666"/>
          </a:xfrm>
          <a:prstGeom prst="rect">
            <a:avLst/>
          </a:prstGeom>
          <a:noFill/>
          <a:effectLst/>
        </p:spPr>
        <p:txBody>
          <a:bodyPr wrap="none" rtlCol="0">
            <a:spAutoFit/>
          </a:bodyPr>
          <a:lstStyle/>
          <a:p>
            <a:r>
              <a:rPr lang="de-DE" sz="600" dirty="0" smtClean="0">
                <a:solidFill>
                  <a:schemeClr val="tx2"/>
                </a:solidFill>
              </a:rPr>
              <a:t>Source: Munich Re, </a:t>
            </a:r>
            <a:r>
              <a:rPr lang="de-DE" sz="600" dirty="0" err="1" smtClean="0">
                <a:solidFill>
                  <a:schemeClr val="tx2"/>
                </a:solidFill>
              </a:rPr>
              <a:t>NatCatSERVICE</a:t>
            </a:r>
            <a:r>
              <a:rPr lang="de-DE" sz="600" dirty="0" smtClean="0">
                <a:solidFill>
                  <a:schemeClr val="tx2"/>
                </a:solidFill>
              </a:rPr>
              <a:t>, 2015</a:t>
            </a:r>
          </a:p>
        </p:txBody>
      </p:sp>
      <p:sp>
        <p:nvSpPr>
          <p:cNvPr id="65" name="Titel 26"/>
          <p:cNvSpPr txBox="1">
            <a:spLocks/>
          </p:cNvSpPr>
          <p:nvPr/>
        </p:nvSpPr>
        <p:spPr>
          <a:xfrm>
            <a:off x="230400" y="95707"/>
            <a:ext cx="8609510" cy="766109"/>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050" b="0" i="0" u="none" strike="noStrike" kern="1200" cap="none" spc="0" normalizeH="0" baseline="0" noProof="0" dirty="0" err="1" smtClean="0">
                <a:ln>
                  <a:noFill/>
                </a:ln>
                <a:solidFill>
                  <a:srgbClr val="4D4E53"/>
                </a:solidFill>
                <a:effectLst/>
                <a:uLnTx/>
                <a:uFillTx/>
                <a:latin typeface="+mj-lt"/>
                <a:ea typeface="+mj-ea"/>
                <a:cs typeface="+mj-cs"/>
              </a:rPr>
              <a:t>NatCatSERVICE</a:t>
            </a:r>
            <a:r>
              <a:rPr kumimoji="0" lang="de-DE" sz="2200" b="0" i="0" u="none" strike="noStrike" kern="1200" cap="none" spc="0" normalizeH="0" baseline="0" noProof="0" dirty="0" smtClean="0">
                <a:ln>
                  <a:noFill/>
                </a:ln>
                <a:solidFill>
                  <a:srgbClr val="FF00FF"/>
                </a:solidFill>
                <a:effectLst/>
                <a:uLnTx/>
                <a:uFillTx/>
                <a:latin typeface="+mj-lt"/>
                <a:ea typeface="+mj-ea"/>
                <a:cs typeface="+mj-cs"/>
              </a:rPr>
              <a:t/>
            </a:r>
            <a:br>
              <a:rPr kumimoji="0" lang="de-DE" sz="2200" b="0" i="0" u="none" strike="noStrike" kern="1200" cap="none" spc="0" normalizeH="0" baseline="0" noProof="0" dirty="0" smtClean="0">
                <a:ln>
                  <a:noFill/>
                </a:ln>
                <a:solidFill>
                  <a:srgbClr val="FF00FF"/>
                </a:solidFill>
                <a:effectLst/>
                <a:uLnTx/>
                <a:uFillTx/>
                <a:latin typeface="+mj-lt"/>
                <a:ea typeface="+mj-ea"/>
                <a:cs typeface="+mj-cs"/>
              </a:rPr>
            </a:br>
            <a:r>
              <a:rPr kumimoji="0" lang="de-DE" sz="2000" b="0" i="0" u="none" strike="noStrike" kern="1200" cap="none" spc="0" normalizeH="0" baseline="0" noProof="0" dirty="0" smtClean="0">
                <a:ln>
                  <a:noFill/>
                </a:ln>
                <a:solidFill>
                  <a:srgbClr val="4D4E53"/>
                </a:solidFill>
                <a:effectLst/>
                <a:uLnTx/>
                <a:uFillTx/>
                <a:latin typeface="+mj-lt"/>
                <a:ea typeface="+mj-ea"/>
                <a:cs typeface="+mj-cs"/>
              </a:rPr>
              <a:t>Loss </a:t>
            </a:r>
            <a:r>
              <a:rPr kumimoji="0" lang="de-DE" sz="2000" b="0" i="0" u="none" strike="noStrike" kern="1200" cap="none" spc="0" normalizeH="0" baseline="0" noProof="0" dirty="0" err="1" smtClean="0">
                <a:ln>
                  <a:noFill/>
                </a:ln>
                <a:solidFill>
                  <a:srgbClr val="4D4E53"/>
                </a:solidFill>
                <a:effectLst/>
                <a:uLnTx/>
                <a:uFillTx/>
                <a:latin typeface="+mj-lt"/>
                <a:ea typeface="+mj-ea"/>
                <a:cs typeface="+mj-cs"/>
              </a:rPr>
              <a:t>events</a:t>
            </a:r>
            <a:r>
              <a:rPr kumimoji="0" lang="de-DE" sz="2000" b="0" i="0" u="none" strike="noStrike" kern="1200" cap="none" spc="0" normalizeH="0" baseline="0" noProof="0" dirty="0" smtClean="0">
                <a:ln>
                  <a:noFill/>
                </a:ln>
                <a:solidFill>
                  <a:srgbClr val="4D4E53"/>
                </a:solidFill>
                <a:effectLst/>
                <a:uLnTx/>
                <a:uFillTx/>
                <a:latin typeface="+mj-lt"/>
                <a:ea typeface="+mj-ea"/>
                <a:cs typeface="+mj-cs"/>
              </a:rPr>
              <a:t> </a:t>
            </a:r>
            <a:r>
              <a:rPr kumimoji="0" lang="de-DE" sz="2000" b="0" i="0" u="none" strike="noStrike" kern="1200" cap="none" spc="0" normalizeH="0" baseline="0" noProof="0" dirty="0" err="1" smtClean="0">
                <a:ln>
                  <a:noFill/>
                </a:ln>
                <a:solidFill>
                  <a:srgbClr val="4D4E53"/>
                </a:solidFill>
                <a:effectLst/>
                <a:uLnTx/>
                <a:uFillTx/>
                <a:latin typeface="+mj-lt"/>
                <a:ea typeface="+mj-ea"/>
                <a:cs typeface="+mj-cs"/>
              </a:rPr>
              <a:t>worldwide</a:t>
            </a:r>
            <a:r>
              <a:rPr kumimoji="0" lang="de-DE" sz="2000" b="0" i="0" u="none" strike="noStrike" kern="1200" cap="none" spc="0" normalizeH="0" baseline="0" noProof="0" dirty="0" smtClean="0">
                <a:ln>
                  <a:noFill/>
                </a:ln>
                <a:solidFill>
                  <a:srgbClr val="4D4E53"/>
                </a:solidFill>
                <a:effectLst/>
                <a:uLnTx/>
                <a:uFillTx/>
                <a:latin typeface="+mj-lt"/>
                <a:ea typeface="+mj-ea"/>
                <a:cs typeface="+mj-cs"/>
              </a:rPr>
              <a:t> 2014</a:t>
            </a:r>
            <a:r>
              <a:rPr kumimoji="0" lang="de-DE" sz="2000" b="0" i="0" u="none" strike="noStrike" kern="1200" cap="none" spc="0" normalizeH="0" baseline="0" noProof="0" dirty="0" smtClean="0">
                <a:ln>
                  <a:noFill/>
                </a:ln>
                <a:solidFill>
                  <a:srgbClr val="FF00FF"/>
                </a:solidFill>
                <a:effectLst/>
                <a:uLnTx/>
                <a:uFillTx/>
                <a:latin typeface="+mj-lt"/>
                <a:ea typeface="+mj-ea"/>
                <a:cs typeface="+mj-cs"/>
              </a:rPr>
              <a:t/>
            </a:r>
            <a:br>
              <a:rPr kumimoji="0" lang="de-DE" sz="2000" b="0" i="0" u="none" strike="noStrike" kern="1200" cap="none" spc="0" normalizeH="0" baseline="0" noProof="0" dirty="0" smtClean="0">
                <a:ln>
                  <a:noFill/>
                </a:ln>
                <a:solidFill>
                  <a:srgbClr val="FF00FF"/>
                </a:solidFill>
                <a:effectLst/>
                <a:uLnTx/>
                <a:uFillTx/>
                <a:latin typeface="+mj-lt"/>
                <a:ea typeface="+mj-ea"/>
                <a:cs typeface="+mj-cs"/>
              </a:rPr>
            </a:br>
            <a:r>
              <a:rPr kumimoji="0" lang="de-DE" sz="1600" b="0" i="0" u="none" strike="noStrike" kern="1200" cap="none" spc="0" normalizeH="0" baseline="0" noProof="0" dirty="0" err="1" smtClean="0">
                <a:ln>
                  <a:noFill/>
                </a:ln>
                <a:solidFill>
                  <a:srgbClr val="4D4E53"/>
                </a:solidFill>
                <a:effectLst/>
                <a:uLnTx/>
                <a:uFillTx/>
                <a:latin typeface="+mj-lt"/>
                <a:ea typeface="+mj-ea"/>
                <a:cs typeface="+mj-cs"/>
              </a:rPr>
              <a:t>Geographical</a:t>
            </a:r>
            <a:r>
              <a:rPr kumimoji="0" lang="de-DE" sz="1600" b="0" i="0" u="none" strike="noStrike" kern="1200" cap="none" spc="0" normalizeH="0" noProof="0" dirty="0" smtClean="0">
                <a:ln>
                  <a:noFill/>
                </a:ln>
                <a:solidFill>
                  <a:srgbClr val="4D4E53"/>
                </a:solidFill>
                <a:effectLst/>
                <a:uLnTx/>
                <a:uFillTx/>
                <a:latin typeface="+mj-lt"/>
                <a:ea typeface="+mj-ea"/>
                <a:cs typeface="+mj-cs"/>
              </a:rPr>
              <a:t> </a:t>
            </a:r>
            <a:r>
              <a:rPr kumimoji="0" lang="de-DE" sz="1600" b="0" i="0" u="none" strike="noStrike" kern="1200" cap="none" spc="0" normalizeH="0" noProof="0" dirty="0" err="1" smtClean="0">
                <a:ln>
                  <a:noFill/>
                </a:ln>
                <a:solidFill>
                  <a:srgbClr val="4D4E53"/>
                </a:solidFill>
                <a:effectLst/>
                <a:uLnTx/>
                <a:uFillTx/>
                <a:latin typeface="+mj-lt"/>
                <a:ea typeface="+mj-ea"/>
                <a:cs typeface="+mj-cs"/>
              </a:rPr>
              <a:t>overview</a:t>
            </a:r>
            <a:r>
              <a:rPr kumimoji="0" lang="en-GB" sz="2200" b="0" i="0" u="none" strike="noStrike" kern="1200" cap="none" spc="0" normalizeH="0" baseline="0" noProof="0" dirty="0" smtClean="0">
                <a:ln>
                  <a:noFill/>
                </a:ln>
                <a:solidFill>
                  <a:srgbClr val="FF00FF"/>
                </a:solidFill>
                <a:effectLst/>
                <a:uLnTx/>
                <a:uFillTx/>
                <a:latin typeface="+mj-lt"/>
                <a:ea typeface="+mj-ea"/>
                <a:cs typeface="+mj-cs"/>
              </a:rPr>
              <a:t/>
            </a:r>
            <a:br>
              <a:rPr kumimoji="0" lang="en-GB" sz="2200" b="0" i="0" u="none" strike="noStrike" kern="1200" cap="none" spc="0" normalizeH="0" baseline="0" noProof="0" dirty="0" smtClean="0">
                <a:ln>
                  <a:noFill/>
                </a:ln>
                <a:solidFill>
                  <a:srgbClr val="FF00FF"/>
                </a:solidFill>
                <a:effectLst/>
                <a:uLnTx/>
                <a:uFillTx/>
                <a:latin typeface="+mj-lt"/>
                <a:ea typeface="+mj-ea"/>
                <a:cs typeface="+mj-cs"/>
              </a:rPr>
            </a:br>
            <a:endParaRPr kumimoji="0" lang="de-DE" sz="1800" b="0" i="0" u="none" strike="noStrike" kern="1200" cap="none" spc="0" normalizeH="0" baseline="0" noProof="0" dirty="0">
              <a:ln>
                <a:noFill/>
              </a:ln>
              <a:solidFill>
                <a:srgbClr val="FF00FF"/>
              </a:solidFill>
              <a:effectLst/>
              <a:uLnTx/>
              <a:uFillTx/>
              <a:latin typeface="+mj-lt"/>
              <a:ea typeface="+mj-ea"/>
              <a:cs typeface="+mj-cs"/>
            </a:endParaRPr>
          </a:p>
        </p:txBody>
      </p:sp>
      <p:sp>
        <p:nvSpPr>
          <p:cNvPr id="71" name="Textfeld 70"/>
          <p:cNvSpPr txBox="1"/>
          <p:nvPr/>
        </p:nvSpPr>
        <p:spPr>
          <a:xfrm>
            <a:off x="2989585" y="4216230"/>
            <a:ext cx="1653235" cy="338554"/>
          </a:xfrm>
          <a:prstGeom prst="rect">
            <a:avLst/>
          </a:prstGeom>
          <a:noFill/>
          <a:ln>
            <a:noFill/>
          </a:ln>
          <a:effectLst/>
        </p:spPr>
        <p:txBody>
          <a:bodyPr wrap="square" rtlCol="0">
            <a:spAutoFit/>
          </a:bodyPr>
          <a:lstStyle/>
          <a:p>
            <a:r>
              <a:rPr lang="de-DE" sz="800" b="1" dirty="0" err="1" smtClean="0">
                <a:solidFill>
                  <a:srgbClr val="F7941D"/>
                </a:solidFill>
              </a:rPr>
              <a:t>Drought</a:t>
            </a:r>
            <a:endParaRPr lang="de-DE" sz="800" b="1" dirty="0" smtClean="0">
              <a:solidFill>
                <a:srgbClr val="F7941D"/>
              </a:solidFill>
            </a:endParaRPr>
          </a:p>
          <a:p>
            <a:r>
              <a:rPr lang="de-DE" sz="800" dirty="0" err="1" smtClean="0">
                <a:solidFill>
                  <a:srgbClr val="F7941D"/>
                </a:solidFill>
              </a:rPr>
              <a:t>Brazil</a:t>
            </a:r>
            <a:r>
              <a:rPr lang="de-DE" sz="800" dirty="0" smtClean="0">
                <a:solidFill>
                  <a:srgbClr val="F7941D"/>
                </a:solidFill>
              </a:rPr>
              <a:t>, 2014</a:t>
            </a:r>
            <a:endParaRPr lang="en-US" sz="800" dirty="0" err="1" smtClean="0">
              <a:solidFill>
                <a:srgbClr val="F7941D"/>
              </a:solidFill>
            </a:endParaRPr>
          </a:p>
        </p:txBody>
      </p:sp>
      <p:sp>
        <p:nvSpPr>
          <p:cNvPr id="72" name="Textfeld 71"/>
          <p:cNvSpPr txBox="1"/>
          <p:nvPr/>
        </p:nvSpPr>
        <p:spPr>
          <a:xfrm>
            <a:off x="6338885" y="2430601"/>
            <a:ext cx="1653235" cy="338554"/>
          </a:xfrm>
          <a:prstGeom prst="rect">
            <a:avLst/>
          </a:prstGeom>
          <a:noFill/>
          <a:ln>
            <a:noFill/>
          </a:ln>
          <a:effectLst/>
        </p:spPr>
        <p:txBody>
          <a:bodyPr wrap="square" rtlCol="0">
            <a:spAutoFit/>
          </a:bodyPr>
          <a:lstStyle/>
          <a:p>
            <a:r>
              <a:rPr lang="de-DE" sz="800" b="1" dirty="0" smtClean="0">
                <a:solidFill>
                  <a:srgbClr val="F7941D"/>
                </a:solidFill>
              </a:rPr>
              <a:t>Winter </a:t>
            </a:r>
            <a:r>
              <a:rPr lang="de-DE" sz="800" b="1" dirty="0" err="1" smtClean="0">
                <a:solidFill>
                  <a:srgbClr val="F7941D"/>
                </a:solidFill>
              </a:rPr>
              <a:t>damage</a:t>
            </a:r>
            <a:endParaRPr lang="de-DE" sz="800" b="1" dirty="0" smtClean="0">
              <a:solidFill>
                <a:srgbClr val="F7941D"/>
              </a:solidFill>
            </a:endParaRPr>
          </a:p>
          <a:p>
            <a:r>
              <a:rPr lang="de-DE" sz="800" dirty="0" smtClean="0">
                <a:solidFill>
                  <a:srgbClr val="F7941D"/>
                </a:solidFill>
              </a:rPr>
              <a:t>Japan, 7–16 Feb</a:t>
            </a:r>
            <a:endParaRPr lang="en-US" sz="800" dirty="0" err="1" smtClean="0">
              <a:solidFill>
                <a:srgbClr val="F7941D"/>
              </a:solidFill>
            </a:endParaRPr>
          </a:p>
        </p:txBody>
      </p:sp>
      <p:sp>
        <p:nvSpPr>
          <p:cNvPr id="73" name="Textfeld 72"/>
          <p:cNvSpPr txBox="1"/>
          <p:nvPr/>
        </p:nvSpPr>
        <p:spPr>
          <a:xfrm>
            <a:off x="636260" y="1133000"/>
            <a:ext cx="1653235" cy="338554"/>
          </a:xfrm>
          <a:prstGeom prst="rect">
            <a:avLst/>
          </a:prstGeom>
          <a:noFill/>
          <a:ln>
            <a:noFill/>
          </a:ln>
          <a:effectLst/>
        </p:spPr>
        <p:txBody>
          <a:bodyPr wrap="square" rtlCol="0">
            <a:spAutoFit/>
          </a:bodyPr>
          <a:lstStyle/>
          <a:p>
            <a:r>
              <a:rPr lang="de-DE" sz="800" b="1" dirty="0" smtClean="0">
                <a:solidFill>
                  <a:srgbClr val="F7941D"/>
                </a:solidFill>
              </a:rPr>
              <a:t>Winter </a:t>
            </a:r>
            <a:r>
              <a:rPr lang="de-DE" sz="800" b="1" dirty="0" err="1" smtClean="0">
                <a:solidFill>
                  <a:srgbClr val="F7941D"/>
                </a:solidFill>
              </a:rPr>
              <a:t>damage</a:t>
            </a:r>
            <a:r>
              <a:rPr lang="de-DE" sz="800" b="1" dirty="0" smtClean="0">
                <a:solidFill>
                  <a:srgbClr val="F7941D"/>
                </a:solidFill>
              </a:rPr>
              <a:t> </a:t>
            </a:r>
            <a:r>
              <a:rPr lang="de-DE" sz="800" b="1" dirty="0" smtClean="0">
                <a:solidFill>
                  <a:srgbClr val="FF00FF"/>
                </a:solidFill>
              </a:rPr>
              <a:t/>
            </a:r>
            <a:br>
              <a:rPr lang="de-DE" sz="800" b="1" dirty="0" smtClean="0">
                <a:solidFill>
                  <a:srgbClr val="FF00FF"/>
                </a:solidFill>
              </a:rPr>
            </a:br>
            <a:r>
              <a:rPr lang="de-DE" sz="800" dirty="0" smtClean="0">
                <a:solidFill>
                  <a:srgbClr val="F7941D"/>
                </a:solidFill>
              </a:rPr>
              <a:t>USA, Canada, 5–8 Jan</a:t>
            </a:r>
            <a:endParaRPr lang="en-US" sz="800" dirty="0" err="1" smtClean="0">
              <a:solidFill>
                <a:srgbClr val="F7941D"/>
              </a:solidFill>
            </a:endParaRPr>
          </a:p>
        </p:txBody>
      </p:sp>
      <p:sp>
        <p:nvSpPr>
          <p:cNvPr id="74" name="Textfeld 73"/>
          <p:cNvSpPr txBox="1"/>
          <p:nvPr/>
        </p:nvSpPr>
        <p:spPr>
          <a:xfrm>
            <a:off x="496322" y="2524247"/>
            <a:ext cx="1970840" cy="338554"/>
          </a:xfrm>
          <a:prstGeom prst="rect">
            <a:avLst/>
          </a:prstGeom>
          <a:noFill/>
          <a:ln>
            <a:noFill/>
          </a:ln>
          <a:effectLst/>
        </p:spPr>
        <p:txBody>
          <a:bodyPr wrap="square" rtlCol="0">
            <a:spAutoFit/>
          </a:bodyPr>
          <a:lstStyle/>
          <a:p>
            <a:r>
              <a:rPr lang="de-DE" sz="800" b="1" dirty="0" err="1" smtClean="0">
                <a:solidFill>
                  <a:srgbClr val="F7941D"/>
                </a:solidFill>
              </a:rPr>
              <a:t>Drought</a:t>
            </a:r>
            <a:endParaRPr lang="de-DE" sz="800" b="1" dirty="0" smtClean="0">
              <a:solidFill>
                <a:srgbClr val="F7941D"/>
              </a:solidFill>
            </a:endParaRPr>
          </a:p>
          <a:p>
            <a:r>
              <a:rPr lang="de-DE" sz="800" dirty="0" smtClean="0">
                <a:solidFill>
                  <a:srgbClr val="F7941D"/>
                </a:solidFill>
              </a:rPr>
              <a:t>USA, 2014</a:t>
            </a:r>
            <a:endParaRPr lang="en-US" sz="800" dirty="0" err="1" smtClean="0">
              <a:solidFill>
                <a:srgbClr val="F7941D"/>
              </a:solidFill>
            </a:endParaRPr>
          </a:p>
        </p:txBody>
      </p:sp>
      <p:sp>
        <p:nvSpPr>
          <p:cNvPr id="75" name="Textfeld 74"/>
          <p:cNvSpPr txBox="1"/>
          <p:nvPr/>
        </p:nvSpPr>
        <p:spPr>
          <a:xfrm>
            <a:off x="5389346" y="4181495"/>
            <a:ext cx="1653235" cy="338554"/>
          </a:xfrm>
          <a:prstGeom prst="rect">
            <a:avLst/>
          </a:prstGeom>
          <a:noFill/>
          <a:ln>
            <a:noFill/>
          </a:ln>
          <a:effectLst/>
        </p:spPr>
        <p:txBody>
          <a:bodyPr wrap="square" rtlCol="0">
            <a:spAutoFit/>
          </a:bodyPr>
          <a:lstStyle/>
          <a:p>
            <a:r>
              <a:rPr lang="de-DE" sz="800" b="1" dirty="0" err="1" smtClean="0">
                <a:solidFill>
                  <a:srgbClr val="B72126"/>
                </a:solidFill>
              </a:rPr>
              <a:t>Earthquake</a:t>
            </a:r>
            <a:endParaRPr lang="de-DE" sz="800" b="1" dirty="0" smtClean="0">
              <a:solidFill>
                <a:srgbClr val="B72126"/>
              </a:solidFill>
            </a:endParaRPr>
          </a:p>
          <a:p>
            <a:r>
              <a:rPr lang="de-DE" sz="800" dirty="0" smtClean="0">
                <a:solidFill>
                  <a:srgbClr val="B72126"/>
                </a:solidFill>
              </a:rPr>
              <a:t>China, 3 Aug</a:t>
            </a:r>
            <a:endParaRPr lang="en-US" sz="800" dirty="0" err="1" smtClean="0">
              <a:solidFill>
                <a:srgbClr val="B72126"/>
              </a:solidFill>
            </a:endParaRPr>
          </a:p>
        </p:txBody>
      </p:sp>
      <p:sp>
        <p:nvSpPr>
          <p:cNvPr id="76" name="Textfeld 75"/>
          <p:cNvSpPr txBox="1"/>
          <p:nvPr/>
        </p:nvSpPr>
        <p:spPr>
          <a:xfrm>
            <a:off x="4340648" y="4183512"/>
            <a:ext cx="1653235" cy="461665"/>
          </a:xfrm>
          <a:prstGeom prst="rect">
            <a:avLst/>
          </a:prstGeom>
          <a:noFill/>
          <a:ln>
            <a:noFill/>
          </a:ln>
          <a:effectLst/>
        </p:spPr>
        <p:txBody>
          <a:bodyPr wrap="square" rtlCol="0">
            <a:spAutoFit/>
          </a:bodyPr>
          <a:lstStyle/>
          <a:p>
            <a:r>
              <a:rPr lang="de-DE" sz="800" b="1" dirty="0" err="1" smtClean="0">
                <a:solidFill>
                  <a:srgbClr val="276C75"/>
                </a:solidFill>
              </a:rPr>
              <a:t>Floods</a:t>
            </a:r>
            <a:endParaRPr lang="de-DE" sz="800" b="1" dirty="0" smtClean="0">
              <a:solidFill>
                <a:srgbClr val="276C75"/>
              </a:solidFill>
            </a:endParaRPr>
          </a:p>
          <a:p>
            <a:r>
              <a:rPr lang="de-DE" sz="800" dirty="0" err="1" smtClean="0">
                <a:solidFill>
                  <a:srgbClr val="276C75"/>
                </a:solidFill>
              </a:rPr>
              <a:t>India</a:t>
            </a:r>
            <a:r>
              <a:rPr lang="de-DE" sz="800" dirty="0" smtClean="0">
                <a:solidFill>
                  <a:srgbClr val="276C75"/>
                </a:solidFill>
              </a:rPr>
              <a:t>, Pakistan,</a:t>
            </a:r>
            <a:r>
              <a:rPr lang="de-DE" sz="800" dirty="0" smtClean="0">
                <a:solidFill>
                  <a:srgbClr val="FF00FF"/>
                </a:solidFill>
              </a:rPr>
              <a:t/>
            </a:r>
            <a:br>
              <a:rPr lang="de-DE" sz="800" dirty="0" smtClean="0">
                <a:solidFill>
                  <a:srgbClr val="FF00FF"/>
                </a:solidFill>
              </a:rPr>
            </a:br>
            <a:r>
              <a:rPr lang="de-DE" sz="800" dirty="0" smtClean="0">
                <a:solidFill>
                  <a:srgbClr val="276C75"/>
                </a:solidFill>
              </a:rPr>
              <a:t>3–15 Sep</a:t>
            </a:r>
            <a:endParaRPr lang="en-US" sz="800" dirty="0" err="1" smtClean="0">
              <a:solidFill>
                <a:srgbClr val="276C75"/>
              </a:solidFill>
            </a:endParaRPr>
          </a:p>
        </p:txBody>
      </p:sp>
      <p:sp>
        <p:nvSpPr>
          <p:cNvPr id="77" name="Textfeld 76"/>
          <p:cNvSpPr txBox="1"/>
          <p:nvPr/>
        </p:nvSpPr>
        <p:spPr>
          <a:xfrm>
            <a:off x="3335264" y="1079959"/>
            <a:ext cx="1653235" cy="461665"/>
          </a:xfrm>
          <a:prstGeom prst="rect">
            <a:avLst/>
          </a:prstGeom>
          <a:noFill/>
          <a:ln>
            <a:noFill/>
          </a:ln>
          <a:effectLst/>
        </p:spPr>
        <p:txBody>
          <a:bodyPr wrap="square" rtlCol="0">
            <a:spAutoFit/>
          </a:bodyPr>
          <a:lstStyle/>
          <a:p>
            <a:r>
              <a:rPr lang="de-DE" sz="800" b="1" dirty="0" err="1" smtClean="0">
                <a:solidFill>
                  <a:srgbClr val="276C75"/>
                </a:solidFill>
              </a:rPr>
              <a:t>Floods</a:t>
            </a:r>
            <a:endParaRPr lang="de-DE" sz="800" b="1" dirty="0" smtClean="0">
              <a:solidFill>
                <a:srgbClr val="276C75"/>
              </a:solidFill>
            </a:endParaRPr>
          </a:p>
          <a:p>
            <a:r>
              <a:rPr lang="de-DE" sz="800" dirty="0" smtClean="0">
                <a:solidFill>
                  <a:srgbClr val="276C75"/>
                </a:solidFill>
              </a:rPr>
              <a:t>United </a:t>
            </a:r>
            <a:r>
              <a:rPr lang="de-DE" sz="800" dirty="0" err="1" smtClean="0">
                <a:solidFill>
                  <a:srgbClr val="276C75"/>
                </a:solidFill>
              </a:rPr>
              <a:t>Kingdom</a:t>
            </a:r>
            <a:r>
              <a:rPr lang="de-DE" sz="800" dirty="0" smtClean="0">
                <a:solidFill>
                  <a:srgbClr val="276C75"/>
                </a:solidFill>
              </a:rPr>
              <a:t>,</a:t>
            </a:r>
            <a:r>
              <a:rPr lang="de-DE" sz="800" dirty="0" smtClean="0">
                <a:solidFill>
                  <a:srgbClr val="FF00FF"/>
                </a:solidFill>
              </a:rPr>
              <a:t/>
            </a:r>
            <a:br>
              <a:rPr lang="de-DE" sz="800" dirty="0" smtClean="0">
                <a:solidFill>
                  <a:srgbClr val="FF00FF"/>
                </a:solidFill>
              </a:rPr>
            </a:br>
            <a:r>
              <a:rPr lang="de-DE" sz="800" dirty="0" err="1" smtClean="0">
                <a:solidFill>
                  <a:srgbClr val="276C75"/>
                </a:solidFill>
              </a:rPr>
              <a:t>Dec</a:t>
            </a:r>
            <a:r>
              <a:rPr lang="de-DE" sz="800" dirty="0" smtClean="0">
                <a:solidFill>
                  <a:srgbClr val="276C75"/>
                </a:solidFill>
              </a:rPr>
              <a:t> 2013–Feb 2014</a:t>
            </a:r>
            <a:endParaRPr lang="en-US" sz="800" dirty="0" err="1" smtClean="0">
              <a:solidFill>
                <a:srgbClr val="276C75"/>
              </a:solidFill>
            </a:endParaRPr>
          </a:p>
        </p:txBody>
      </p:sp>
      <p:sp>
        <p:nvSpPr>
          <p:cNvPr id="78" name="Textfeld 77"/>
          <p:cNvSpPr txBox="1"/>
          <p:nvPr/>
        </p:nvSpPr>
        <p:spPr>
          <a:xfrm>
            <a:off x="2438084" y="2412193"/>
            <a:ext cx="1927392" cy="461665"/>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storms</a:t>
            </a:r>
            <a:endParaRPr lang="de-DE" sz="800" b="1" dirty="0" smtClean="0">
              <a:solidFill>
                <a:srgbClr val="6A972D"/>
              </a:solidFill>
            </a:endParaRPr>
          </a:p>
          <a:p>
            <a:r>
              <a:rPr lang="de-DE" sz="800" dirty="0" smtClean="0">
                <a:solidFill>
                  <a:srgbClr val="6A972D"/>
                </a:solidFill>
              </a:rPr>
              <a:t>France, </a:t>
            </a:r>
            <a:r>
              <a:rPr lang="de-DE" sz="800" dirty="0" err="1" smtClean="0">
                <a:solidFill>
                  <a:srgbClr val="6A972D"/>
                </a:solidFill>
              </a:rPr>
              <a:t>Belgium</a:t>
            </a:r>
            <a:r>
              <a:rPr lang="de-DE" sz="800" dirty="0" smtClean="0">
                <a:solidFill>
                  <a:srgbClr val="6A972D"/>
                </a:solidFill>
              </a:rPr>
              <a:t>,</a:t>
            </a:r>
          </a:p>
          <a:p>
            <a:r>
              <a:rPr lang="de-DE" sz="800" dirty="0" smtClean="0">
                <a:solidFill>
                  <a:srgbClr val="6A972D"/>
                </a:solidFill>
              </a:rPr>
              <a:t>Germany, 7–10 Jun</a:t>
            </a:r>
            <a:endParaRPr lang="en-US" sz="800" dirty="0" err="1" smtClean="0">
              <a:solidFill>
                <a:srgbClr val="6A972D"/>
              </a:solidFill>
            </a:endParaRPr>
          </a:p>
        </p:txBody>
      </p:sp>
      <p:sp>
        <p:nvSpPr>
          <p:cNvPr id="79" name="Textfeld 78"/>
          <p:cNvSpPr txBox="1"/>
          <p:nvPr/>
        </p:nvSpPr>
        <p:spPr>
          <a:xfrm>
            <a:off x="2055410" y="1067237"/>
            <a:ext cx="1653235" cy="338554"/>
          </a:xfrm>
          <a:prstGeom prst="rect">
            <a:avLst/>
          </a:prstGeom>
          <a:noFill/>
          <a:ln>
            <a:noFill/>
          </a:ln>
          <a:effectLst/>
        </p:spPr>
        <p:txBody>
          <a:bodyPr wrap="square" rtlCol="0">
            <a:spAutoFit/>
          </a:bodyPr>
          <a:lstStyle/>
          <a:p>
            <a:r>
              <a:rPr lang="de-DE" sz="800" b="1" dirty="0" smtClean="0">
                <a:solidFill>
                  <a:srgbClr val="276C75"/>
                </a:solidFill>
              </a:rPr>
              <a:t>Flash </a:t>
            </a:r>
            <a:r>
              <a:rPr lang="de-DE" sz="800" b="1" dirty="0" err="1" smtClean="0">
                <a:solidFill>
                  <a:srgbClr val="276C75"/>
                </a:solidFill>
              </a:rPr>
              <a:t>floods</a:t>
            </a:r>
            <a:endParaRPr lang="de-DE" sz="800" b="1" dirty="0" smtClean="0">
              <a:solidFill>
                <a:srgbClr val="276C75"/>
              </a:solidFill>
            </a:endParaRPr>
          </a:p>
          <a:p>
            <a:r>
              <a:rPr lang="de-DE" sz="800" dirty="0" smtClean="0">
                <a:solidFill>
                  <a:srgbClr val="276C75"/>
                </a:solidFill>
              </a:rPr>
              <a:t>USA,11–13 Aug</a:t>
            </a:r>
            <a:endParaRPr lang="en-US" sz="800" dirty="0" err="1" smtClean="0">
              <a:solidFill>
                <a:srgbClr val="276C75"/>
              </a:solidFill>
            </a:endParaRPr>
          </a:p>
        </p:txBody>
      </p:sp>
      <p:sp>
        <p:nvSpPr>
          <p:cNvPr id="80" name="Textfeld 79"/>
          <p:cNvSpPr txBox="1"/>
          <p:nvPr/>
        </p:nvSpPr>
        <p:spPr>
          <a:xfrm>
            <a:off x="4584770" y="3625640"/>
            <a:ext cx="1653235" cy="461665"/>
          </a:xfrm>
          <a:prstGeom prst="rect">
            <a:avLst/>
          </a:prstGeom>
          <a:noFill/>
          <a:ln>
            <a:noFill/>
          </a:ln>
          <a:effectLst/>
        </p:spPr>
        <p:txBody>
          <a:bodyPr wrap="square" rtlCol="0">
            <a:spAutoFit/>
          </a:bodyPr>
          <a:lstStyle/>
          <a:p>
            <a:r>
              <a:rPr lang="de-DE" sz="800" b="1" dirty="0" err="1" smtClean="0">
                <a:solidFill>
                  <a:srgbClr val="6A972D"/>
                </a:solidFill>
              </a:rPr>
              <a:t>Cyclone</a:t>
            </a:r>
            <a:r>
              <a:rPr lang="de-DE" sz="800" b="1" dirty="0" smtClean="0">
                <a:solidFill>
                  <a:srgbClr val="6A972D"/>
                </a:solidFill>
              </a:rPr>
              <a:t> </a:t>
            </a:r>
            <a:r>
              <a:rPr lang="de-DE" sz="800" b="1" dirty="0" err="1" smtClean="0">
                <a:solidFill>
                  <a:srgbClr val="6A972D"/>
                </a:solidFill>
              </a:rPr>
              <a:t>Hudhud</a:t>
            </a:r>
            <a:endParaRPr lang="de-DE" sz="800" b="1" dirty="0" smtClean="0">
              <a:solidFill>
                <a:srgbClr val="6A972D"/>
              </a:solidFill>
            </a:endParaRPr>
          </a:p>
          <a:p>
            <a:r>
              <a:rPr lang="de-DE" sz="800" dirty="0" err="1" smtClean="0">
                <a:solidFill>
                  <a:srgbClr val="6A972D"/>
                </a:solidFill>
              </a:rPr>
              <a:t>India</a:t>
            </a:r>
            <a:r>
              <a:rPr lang="de-DE" sz="800" dirty="0" smtClean="0">
                <a:solidFill>
                  <a:srgbClr val="6A972D"/>
                </a:solidFill>
              </a:rPr>
              <a:t>, </a:t>
            </a:r>
            <a:r>
              <a:rPr lang="de-DE" sz="800" dirty="0" smtClean="0">
                <a:solidFill>
                  <a:srgbClr val="FF00FF"/>
                </a:solidFill>
              </a:rPr>
              <a:t/>
            </a:r>
            <a:br>
              <a:rPr lang="de-DE" sz="800" dirty="0" smtClean="0">
                <a:solidFill>
                  <a:srgbClr val="FF00FF"/>
                </a:solidFill>
              </a:rPr>
            </a:br>
            <a:r>
              <a:rPr lang="de-DE" sz="800" dirty="0" smtClean="0">
                <a:solidFill>
                  <a:srgbClr val="6A972D"/>
                </a:solidFill>
              </a:rPr>
              <a:t>11–13 </a:t>
            </a:r>
            <a:r>
              <a:rPr lang="de-DE" sz="800" dirty="0" err="1" smtClean="0">
                <a:solidFill>
                  <a:srgbClr val="6A972D"/>
                </a:solidFill>
              </a:rPr>
              <a:t>Oct</a:t>
            </a:r>
            <a:endParaRPr lang="en-US" sz="800" dirty="0" err="1" smtClean="0">
              <a:solidFill>
                <a:srgbClr val="6A972D"/>
              </a:solidFill>
            </a:endParaRPr>
          </a:p>
        </p:txBody>
      </p:sp>
      <p:sp>
        <p:nvSpPr>
          <p:cNvPr id="81" name="Textfeld 80"/>
          <p:cNvSpPr txBox="1"/>
          <p:nvPr/>
        </p:nvSpPr>
        <p:spPr>
          <a:xfrm>
            <a:off x="311681" y="1508307"/>
            <a:ext cx="1653235" cy="338554"/>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storms</a:t>
            </a:r>
            <a:endParaRPr lang="de-DE" sz="800" b="1" dirty="0" smtClean="0">
              <a:solidFill>
                <a:srgbClr val="6A972D"/>
              </a:solidFill>
            </a:endParaRPr>
          </a:p>
          <a:p>
            <a:r>
              <a:rPr lang="de-DE" sz="800" dirty="0" smtClean="0">
                <a:solidFill>
                  <a:srgbClr val="6A972D"/>
                </a:solidFill>
              </a:rPr>
              <a:t>USA, 18–23 May</a:t>
            </a:r>
            <a:endParaRPr lang="en-US" sz="800" dirty="0" err="1" smtClean="0">
              <a:solidFill>
                <a:srgbClr val="6A972D"/>
              </a:solidFill>
            </a:endParaRPr>
          </a:p>
        </p:txBody>
      </p:sp>
      <p:sp>
        <p:nvSpPr>
          <p:cNvPr id="82" name="Textfeld 81"/>
          <p:cNvSpPr txBox="1"/>
          <p:nvPr/>
        </p:nvSpPr>
        <p:spPr>
          <a:xfrm>
            <a:off x="6004295" y="1244731"/>
            <a:ext cx="1943418" cy="461665"/>
          </a:xfrm>
          <a:prstGeom prst="rect">
            <a:avLst/>
          </a:prstGeom>
          <a:noFill/>
          <a:ln>
            <a:noFill/>
          </a:ln>
          <a:effectLst/>
        </p:spPr>
        <p:txBody>
          <a:bodyPr wrap="square" rtlCol="0">
            <a:spAutoFit/>
          </a:bodyPr>
          <a:lstStyle/>
          <a:p>
            <a:r>
              <a:rPr lang="de-DE" sz="800" b="1" dirty="0" err="1" smtClean="0">
                <a:solidFill>
                  <a:srgbClr val="6A972D"/>
                </a:solidFill>
              </a:rPr>
              <a:t>Typhoon</a:t>
            </a:r>
            <a:r>
              <a:rPr lang="de-DE" sz="800" b="1" dirty="0" smtClean="0">
                <a:solidFill>
                  <a:srgbClr val="6A972D"/>
                </a:solidFill>
              </a:rPr>
              <a:t> </a:t>
            </a:r>
            <a:r>
              <a:rPr lang="de-DE" sz="800" b="1" dirty="0" err="1" smtClean="0">
                <a:solidFill>
                  <a:srgbClr val="6A972D"/>
                </a:solidFill>
              </a:rPr>
              <a:t>Rammasun</a:t>
            </a:r>
            <a:endParaRPr lang="de-DE" sz="800" dirty="0" smtClean="0">
              <a:solidFill>
                <a:srgbClr val="6A972D"/>
              </a:solidFill>
            </a:endParaRPr>
          </a:p>
          <a:p>
            <a:r>
              <a:rPr lang="de-DE" sz="800" dirty="0" smtClean="0">
                <a:solidFill>
                  <a:srgbClr val="6A972D"/>
                </a:solidFill>
              </a:rPr>
              <a:t>China, Philippines, Vietnam, </a:t>
            </a:r>
            <a:r>
              <a:rPr lang="de-DE" sz="800" dirty="0" smtClean="0">
                <a:solidFill>
                  <a:srgbClr val="FF00FF"/>
                </a:solidFill>
              </a:rPr>
              <a:t/>
            </a:r>
            <a:br>
              <a:rPr lang="de-DE" sz="800" dirty="0" smtClean="0">
                <a:solidFill>
                  <a:srgbClr val="FF00FF"/>
                </a:solidFill>
              </a:rPr>
            </a:br>
            <a:r>
              <a:rPr lang="de-DE" sz="800" dirty="0" smtClean="0">
                <a:solidFill>
                  <a:srgbClr val="6A972D"/>
                </a:solidFill>
              </a:rPr>
              <a:t>11–22 Jul</a:t>
            </a:r>
            <a:endParaRPr lang="en-US" sz="800" dirty="0" err="1" smtClean="0">
              <a:solidFill>
                <a:srgbClr val="6A972D"/>
              </a:solidFill>
            </a:endParaRPr>
          </a:p>
        </p:txBody>
      </p:sp>
      <p:sp>
        <p:nvSpPr>
          <p:cNvPr id="83" name="Textfeld 82"/>
          <p:cNvSpPr txBox="1"/>
          <p:nvPr/>
        </p:nvSpPr>
        <p:spPr>
          <a:xfrm>
            <a:off x="6049038" y="2812593"/>
            <a:ext cx="1653235" cy="461665"/>
          </a:xfrm>
          <a:prstGeom prst="rect">
            <a:avLst/>
          </a:prstGeom>
          <a:noFill/>
          <a:ln>
            <a:noFill/>
          </a:ln>
          <a:effectLst/>
        </p:spPr>
        <p:txBody>
          <a:bodyPr wrap="square" rtlCol="0">
            <a:spAutoFit/>
          </a:bodyPr>
          <a:lstStyle/>
          <a:p>
            <a:r>
              <a:rPr lang="de-DE" sz="800" b="1" dirty="0" err="1" smtClean="0">
                <a:solidFill>
                  <a:srgbClr val="6A972D"/>
                </a:solidFill>
              </a:rPr>
              <a:t>Typhoon</a:t>
            </a:r>
            <a:r>
              <a:rPr lang="de-DE" sz="800" b="1" dirty="0" smtClean="0">
                <a:solidFill>
                  <a:srgbClr val="6A972D"/>
                </a:solidFill>
              </a:rPr>
              <a:t> </a:t>
            </a:r>
            <a:r>
              <a:rPr lang="de-DE" sz="800" b="1" dirty="0" err="1" smtClean="0">
                <a:solidFill>
                  <a:srgbClr val="6A972D"/>
                </a:solidFill>
              </a:rPr>
              <a:t>Kalmaegi</a:t>
            </a:r>
            <a:endParaRPr lang="de-DE" sz="800" b="1" dirty="0" smtClean="0">
              <a:solidFill>
                <a:srgbClr val="6A972D"/>
              </a:solidFill>
            </a:endParaRPr>
          </a:p>
          <a:p>
            <a:r>
              <a:rPr lang="de-DE" sz="800" dirty="0" smtClean="0">
                <a:solidFill>
                  <a:srgbClr val="6A972D"/>
                </a:solidFill>
              </a:rPr>
              <a:t>China, </a:t>
            </a:r>
            <a:r>
              <a:rPr lang="de-DE" sz="800" dirty="0" err="1" smtClean="0">
                <a:solidFill>
                  <a:srgbClr val="6A972D"/>
                </a:solidFill>
              </a:rPr>
              <a:t>Philippines</a:t>
            </a:r>
            <a:r>
              <a:rPr lang="de-DE" sz="800" dirty="0" smtClean="0">
                <a:solidFill>
                  <a:srgbClr val="6A972D"/>
                </a:solidFill>
              </a:rPr>
              <a:t>, Vietnam,</a:t>
            </a:r>
            <a:r>
              <a:rPr lang="de-DE" sz="800" dirty="0" smtClean="0">
                <a:solidFill>
                  <a:srgbClr val="FF00FF"/>
                </a:solidFill>
              </a:rPr>
              <a:t/>
            </a:r>
            <a:br>
              <a:rPr lang="de-DE" sz="800" dirty="0" smtClean="0">
                <a:solidFill>
                  <a:srgbClr val="FF00FF"/>
                </a:solidFill>
              </a:rPr>
            </a:br>
            <a:r>
              <a:rPr lang="de-DE" sz="800" dirty="0" smtClean="0">
                <a:solidFill>
                  <a:srgbClr val="6A972D"/>
                </a:solidFill>
              </a:rPr>
              <a:t>12–20 Sep</a:t>
            </a:r>
            <a:endParaRPr lang="en-US" sz="800" dirty="0" err="1" smtClean="0">
              <a:solidFill>
                <a:srgbClr val="6A972D"/>
              </a:solidFill>
            </a:endParaRPr>
          </a:p>
        </p:txBody>
      </p:sp>
      <p:sp>
        <p:nvSpPr>
          <p:cNvPr id="84" name="Textfeld 83"/>
          <p:cNvSpPr txBox="1"/>
          <p:nvPr/>
        </p:nvSpPr>
        <p:spPr>
          <a:xfrm>
            <a:off x="4393167" y="1074321"/>
            <a:ext cx="2116348" cy="584775"/>
          </a:xfrm>
          <a:prstGeom prst="rect">
            <a:avLst/>
          </a:prstGeom>
          <a:noFill/>
          <a:ln>
            <a:noFill/>
          </a:ln>
          <a:effectLst/>
        </p:spPr>
        <p:txBody>
          <a:bodyPr wrap="square" rtlCol="0">
            <a:spAutoFit/>
          </a:bodyPr>
          <a:lstStyle/>
          <a:p>
            <a:r>
              <a:rPr lang="de-DE" sz="800" b="1" dirty="0" err="1" smtClean="0">
                <a:solidFill>
                  <a:srgbClr val="276C75"/>
                </a:solidFill>
              </a:rPr>
              <a:t>Floods</a:t>
            </a:r>
            <a:endParaRPr lang="de-DE" sz="800" b="1" dirty="0" smtClean="0">
              <a:solidFill>
                <a:srgbClr val="276C75"/>
              </a:solidFill>
            </a:endParaRPr>
          </a:p>
          <a:p>
            <a:r>
              <a:rPr lang="de-DE" sz="800" dirty="0" err="1" smtClean="0">
                <a:solidFill>
                  <a:srgbClr val="276C75"/>
                </a:solidFill>
              </a:rPr>
              <a:t>Bosnia</a:t>
            </a:r>
            <a:r>
              <a:rPr lang="de-DE" sz="800" dirty="0" smtClean="0">
                <a:solidFill>
                  <a:srgbClr val="276C75"/>
                </a:solidFill>
              </a:rPr>
              <a:t> </a:t>
            </a:r>
            <a:r>
              <a:rPr lang="de-DE" sz="800" dirty="0" err="1" smtClean="0">
                <a:solidFill>
                  <a:srgbClr val="276C75"/>
                </a:solidFill>
              </a:rPr>
              <a:t>and</a:t>
            </a:r>
            <a:r>
              <a:rPr lang="de-DE" sz="800" dirty="0" smtClean="0">
                <a:solidFill>
                  <a:srgbClr val="276C75"/>
                </a:solidFill>
              </a:rPr>
              <a:t> </a:t>
            </a:r>
            <a:r>
              <a:rPr lang="de-DE" sz="800" dirty="0" err="1" smtClean="0">
                <a:solidFill>
                  <a:srgbClr val="276C75"/>
                </a:solidFill>
              </a:rPr>
              <a:t>Herzegovina</a:t>
            </a:r>
            <a:r>
              <a:rPr lang="de-DE" sz="800" dirty="0" smtClean="0">
                <a:solidFill>
                  <a:srgbClr val="276C75"/>
                </a:solidFill>
              </a:rPr>
              <a:t>, </a:t>
            </a:r>
            <a:r>
              <a:rPr lang="de-DE" sz="800" dirty="0" smtClean="0">
                <a:solidFill>
                  <a:srgbClr val="FF00FF"/>
                </a:solidFill>
              </a:rPr>
              <a:t/>
            </a:r>
            <a:br>
              <a:rPr lang="de-DE" sz="800" dirty="0" smtClean="0">
                <a:solidFill>
                  <a:srgbClr val="FF00FF"/>
                </a:solidFill>
              </a:rPr>
            </a:br>
            <a:r>
              <a:rPr lang="de-DE" sz="800" dirty="0" err="1" smtClean="0">
                <a:solidFill>
                  <a:srgbClr val="276C75"/>
                </a:solidFill>
              </a:rPr>
              <a:t>Serbia</a:t>
            </a:r>
            <a:r>
              <a:rPr lang="de-DE" sz="800" dirty="0" smtClean="0">
                <a:solidFill>
                  <a:srgbClr val="276C75"/>
                </a:solidFill>
              </a:rPr>
              <a:t>, </a:t>
            </a:r>
            <a:r>
              <a:rPr lang="de-DE" sz="800" dirty="0" err="1" smtClean="0">
                <a:solidFill>
                  <a:srgbClr val="276C75"/>
                </a:solidFill>
              </a:rPr>
              <a:t>Croatia</a:t>
            </a:r>
            <a:r>
              <a:rPr lang="de-DE" sz="800" dirty="0" smtClean="0">
                <a:solidFill>
                  <a:srgbClr val="276C75"/>
                </a:solidFill>
              </a:rPr>
              <a:t>, Romania,</a:t>
            </a:r>
            <a:r>
              <a:rPr lang="de-DE" sz="800" dirty="0" smtClean="0">
                <a:solidFill>
                  <a:srgbClr val="FF00FF"/>
                </a:solidFill>
              </a:rPr>
              <a:t/>
            </a:r>
            <a:br>
              <a:rPr lang="de-DE" sz="800" dirty="0" smtClean="0">
                <a:solidFill>
                  <a:srgbClr val="FF00FF"/>
                </a:solidFill>
              </a:rPr>
            </a:br>
            <a:r>
              <a:rPr lang="de-DE" sz="800" dirty="0" smtClean="0">
                <a:solidFill>
                  <a:srgbClr val="276C75"/>
                </a:solidFill>
              </a:rPr>
              <a:t>13–30 May</a:t>
            </a:r>
            <a:endParaRPr lang="en-US" sz="800" dirty="0" err="1" smtClean="0">
              <a:solidFill>
                <a:srgbClr val="276C75"/>
              </a:solidFill>
            </a:endParaRPr>
          </a:p>
        </p:txBody>
      </p:sp>
      <p:sp>
        <p:nvSpPr>
          <p:cNvPr id="85" name="Textfeld 84"/>
          <p:cNvSpPr txBox="1"/>
          <p:nvPr/>
        </p:nvSpPr>
        <p:spPr>
          <a:xfrm>
            <a:off x="730279" y="3388562"/>
            <a:ext cx="1653235" cy="338554"/>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storms</a:t>
            </a:r>
            <a:endParaRPr lang="de-DE" sz="800" b="1" dirty="0" smtClean="0">
              <a:solidFill>
                <a:srgbClr val="6A972D"/>
              </a:solidFill>
            </a:endParaRPr>
          </a:p>
          <a:p>
            <a:r>
              <a:rPr lang="de-DE" sz="800" dirty="0" smtClean="0">
                <a:solidFill>
                  <a:srgbClr val="6A972D"/>
                </a:solidFill>
              </a:rPr>
              <a:t>USA, 2–4 Apr</a:t>
            </a:r>
            <a:endParaRPr lang="en-US" sz="800" dirty="0" err="1" smtClean="0">
              <a:solidFill>
                <a:srgbClr val="6A972D"/>
              </a:solidFill>
            </a:endParaRPr>
          </a:p>
        </p:txBody>
      </p:sp>
      <p:sp>
        <p:nvSpPr>
          <p:cNvPr id="86" name="Textfeld 85"/>
          <p:cNvSpPr txBox="1"/>
          <p:nvPr/>
        </p:nvSpPr>
        <p:spPr>
          <a:xfrm>
            <a:off x="1084741" y="3727691"/>
            <a:ext cx="1653235" cy="338554"/>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storms</a:t>
            </a:r>
            <a:endParaRPr lang="de-DE" sz="800" b="1" dirty="0" smtClean="0">
              <a:solidFill>
                <a:srgbClr val="6A972D"/>
              </a:solidFill>
            </a:endParaRPr>
          </a:p>
          <a:p>
            <a:r>
              <a:rPr lang="de-DE" sz="800" dirty="0" smtClean="0">
                <a:solidFill>
                  <a:srgbClr val="6A972D"/>
                </a:solidFill>
              </a:rPr>
              <a:t>USA, 27 Apr–1 May</a:t>
            </a:r>
            <a:endParaRPr lang="en-US" sz="800" dirty="0" err="1" smtClean="0">
              <a:solidFill>
                <a:srgbClr val="6A972D"/>
              </a:solidFill>
            </a:endParaRPr>
          </a:p>
        </p:txBody>
      </p:sp>
      <p:sp>
        <p:nvSpPr>
          <p:cNvPr id="87" name="Textfeld 86"/>
          <p:cNvSpPr txBox="1"/>
          <p:nvPr/>
        </p:nvSpPr>
        <p:spPr>
          <a:xfrm>
            <a:off x="1392078" y="4334025"/>
            <a:ext cx="1653235" cy="338554"/>
          </a:xfrm>
          <a:prstGeom prst="rect">
            <a:avLst/>
          </a:prstGeom>
          <a:noFill/>
          <a:ln>
            <a:noFill/>
          </a:ln>
          <a:effectLst/>
        </p:spPr>
        <p:txBody>
          <a:bodyPr wrap="square" rtlCol="0">
            <a:spAutoFit/>
          </a:bodyPr>
          <a:lstStyle/>
          <a:p>
            <a:r>
              <a:rPr lang="de-DE" sz="800" b="1" dirty="0" err="1" smtClean="0">
                <a:solidFill>
                  <a:srgbClr val="6A972D"/>
                </a:solidFill>
              </a:rPr>
              <a:t>Severe</a:t>
            </a:r>
            <a:r>
              <a:rPr lang="de-DE" sz="800" b="1" dirty="0" smtClean="0">
                <a:solidFill>
                  <a:srgbClr val="6A972D"/>
                </a:solidFill>
              </a:rPr>
              <a:t> </a:t>
            </a:r>
            <a:r>
              <a:rPr lang="de-DE" sz="800" b="1" dirty="0" err="1" smtClean="0">
                <a:solidFill>
                  <a:srgbClr val="6A972D"/>
                </a:solidFill>
              </a:rPr>
              <a:t>storms</a:t>
            </a:r>
            <a:endParaRPr lang="de-DE" sz="800" b="1" dirty="0" smtClean="0">
              <a:solidFill>
                <a:srgbClr val="6A972D"/>
              </a:solidFill>
            </a:endParaRPr>
          </a:p>
          <a:p>
            <a:r>
              <a:rPr lang="de-DE" sz="800" dirty="0" smtClean="0">
                <a:solidFill>
                  <a:srgbClr val="6A972D"/>
                </a:solidFill>
              </a:rPr>
              <a:t>USA, 3–5 Jun</a:t>
            </a:r>
            <a:endParaRPr lang="en-US" sz="800" dirty="0" err="1" smtClean="0">
              <a:solidFill>
                <a:srgbClr val="6A972D"/>
              </a:solidFill>
            </a:endParaRPr>
          </a:p>
        </p:txBody>
      </p:sp>
      <p:sp>
        <p:nvSpPr>
          <p:cNvPr id="88" name="Textfeld 87"/>
          <p:cNvSpPr txBox="1"/>
          <p:nvPr/>
        </p:nvSpPr>
        <p:spPr>
          <a:xfrm>
            <a:off x="198693" y="3085144"/>
            <a:ext cx="1653235" cy="338554"/>
          </a:xfrm>
          <a:prstGeom prst="rect">
            <a:avLst/>
          </a:prstGeom>
          <a:noFill/>
          <a:ln>
            <a:noFill/>
          </a:ln>
          <a:effectLst/>
        </p:spPr>
        <p:txBody>
          <a:bodyPr wrap="square" rtlCol="0">
            <a:spAutoFit/>
          </a:bodyPr>
          <a:lstStyle/>
          <a:p>
            <a:r>
              <a:rPr lang="de-DE" sz="800" b="1" dirty="0" err="1" smtClean="0">
                <a:solidFill>
                  <a:srgbClr val="6A972D"/>
                </a:solidFill>
              </a:rPr>
              <a:t>Hurricane</a:t>
            </a:r>
            <a:r>
              <a:rPr lang="de-DE" sz="800" b="1" dirty="0" smtClean="0">
                <a:solidFill>
                  <a:srgbClr val="6A972D"/>
                </a:solidFill>
              </a:rPr>
              <a:t> Odile</a:t>
            </a:r>
          </a:p>
          <a:p>
            <a:r>
              <a:rPr lang="de-DE" sz="800" dirty="0" smtClean="0">
                <a:solidFill>
                  <a:srgbClr val="6A972D"/>
                </a:solidFill>
              </a:rPr>
              <a:t>Mexico, 11–17 Sep</a:t>
            </a:r>
            <a:endParaRPr lang="en-US" sz="800" dirty="0" err="1" smtClean="0">
              <a:solidFill>
                <a:srgbClr val="6A972D"/>
              </a:solidFill>
            </a:endParaRPr>
          </a:p>
        </p:txBody>
      </p:sp>
      <p:cxnSp>
        <p:nvCxnSpPr>
          <p:cNvPr id="89" name="Gerade Verbindung 88"/>
          <p:cNvCxnSpPr/>
          <p:nvPr/>
        </p:nvCxnSpPr>
        <p:spPr>
          <a:xfrm flipH="1" flipV="1">
            <a:off x="6163787" y="2534147"/>
            <a:ext cx="1" cy="170907"/>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6167743" y="2538190"/>
            <a:ext cx="241339" cy="0"/>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flipV="1">
            <a:off x="4543328" y="2962745"/>
            <a:ext cx="0" cy="1264191"/>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H="1">
            <a:off x="4536250" y="2960284"/>
            <a:ext cx="303419" cy="0"/>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5504319" y="3048844"/>
            <a:ext cx="0" cy="1170955"/>
          </a:xfrm>
          <a:prstGeom prst="line">
            <a:avLst/>
          </a:prstGeom>
          <a:ln>
            <a:solidFill>
              <a:srgbClr val="B72126"/>
            </a:solidFill>
            <a:tailEnd type="none"/>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5133580" y="3224081"/>
            <a:ext cx="0" cy="449177"/>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flipH="1">
            <a:off x="5846259" y="2951993"/>
            <a:ext cx="260478" cy="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5841931" y="2948400"/>
            <a:ext cx="0" cy="197386"/>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a:off x="5639239" y="1602274"/>
            <a:ext cx="0" cy="1437326"/>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flipH="1">
            <a:off x="4022168" y="2593566"/>
            <a:ext cx="501989" cy="0"/>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flipV="1">
            <a:off x="4525590" y="1614398"/>
            <a:ext cx="0" cy="975186"/>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V="1">
            <a:off x="3552216" y="1519412"/>
            <a:ext cx="0" cy="857133"/>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flipH="1">
            <a:off x="3267762" y="2523615"/>
            <a:ext cx="294477" cy="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a:xfrm flipV="1">
            <a:off x="2266135" y="1359510"/>
            <a:ext cx="0" cy="1296984"/>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H="1">
            <a:off x="2158066" y="2653285"/>
            <a:ext cx="113575" cy="0"/>
          </a:xfrm>
          <a:prstGeom prst="line">
            <a:avLst/>
          </a:prstGeom>
          <a:ln>
            <a:solidFill>
              <a:srgbClr val="276C75"/>
            </a:solidFill>
            <a:tailEnd type="none"/>
          </a:ln>
        </p:spPr>
        <p:style>
          <a:lnRef idx="1">
            <a:schemeClr val="accent1"/>
          </a:lnRef>
          <a:fillRef idx="0">
            <a:schemeClr val="accent1"/>
          </a:fillRef>
          <a:effectRef idx="0">
            <a:schemeClr val="accent1"/>
          </a:effectRef>
          <a:fontRef idx="minor">
            <a:schemeClr val="tx1"/>
          </a:fontRef>
        </p:style>
      </p:cxnSp>
      <p:cxnSp>
        <p:nvCxnSpPr>
          <p:cNvPr id="122" name="Gerade Verbindung 121"/>
          <p:cNvCxnSpPr/>
          <p:nvPr/>
        </p:nvCxnSpPr>
        <p:spPr>
          <a:xfrm flipH="1" flipV="1">
            <a:off x="1998932" y="1381831"/>
            <a:ext cx="1" cy="1205047"/>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123" name="Gerade Verbindung 122"/>
          <p:cNvCxnSpPr/>
          <p:nvPr/>
        </p:nvCxnSpPr>
        <p:spPr>
          <a:xfrm>
            <a:off x="1785545" y="1378819"/>
            <a:ext cx="207770" cy="0"/>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126" name="Gerade Verbindung 125"/>
          <p:cNvCxnSpPr/>
          <p:nvPr/>
        </p:nvCxnSpPr>
        <p:spPr>
          <a:xfrm>
            <a:off x="1680284" y="1728205"/>
            <a:ext cx="0" cy="903779"/>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28" name="Gerade Verbindung 127"/>
          <p:cNvCxnSpPr/>
          <p:nvPr/>
        </p:nvCxnSpPr>
        <p:spPr>
          <a:xfrm flipH="1">
            <a:off x="1211003" y="1731983"/>
            <a:ext cx="471268" cy="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p:nvCxnSpPr>
        <p:spPr>
          <a:xfrm>
            <a:off x="1109800" y="2763625"/>
            <a:ext cx="178614" cy="0"/>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137" name="Gerade Verbindung 136"/>
          <p:cNvCxnSpPr/>
          <p:nvPr/>
        </p:nvCxnSpPr>
        <p:spPr>
          <a:xfrm flipH="1">
            <a:off x="1065219" y="3213194"/>
            <a:ext cx="520602" cy="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38" name="Gerade Verbindung 137"/>
          <p:cNvCxnSpPr/>
          <p:nvPr/>
        </p:nvCxnSpPr>
        <p:spPr>
          <a:xfrm>
            <a:off x="1584835" y="3122724"/>
            <a:ext cx="0" cy="83407"/>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40" name="Gerade Verbindung 139"/>
          <p:cNvCxnSpPr/>
          <p:nvPr/>
        </p:nvCxnSpPr>
        <p:spPr>
          <a:xfrm>
            <a:off x="1825366" y="2922522"/>
            <a:ext cx="0" cy="598061"/>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43" name="Gerade Verbindung 142"/>
          <p:cNvCxnSpPr/>
          <p:nvPr/>
        </p:nvCxnSpPr>
        <p:spPr>
          <a:xfrm flipH="1">
            <a:off x="1569642" y="3525293"/>
            <a:ext cx="256713" cy="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45" name="Gerade Verbindung 144"/>
          <p:cNvCxnSpPr/>
          <p:nvPr/>
        </p:nvCxnSpPr>
        <p:spPr>
          <a:xfrm>
            <a:off x="1916692" y="2884507"/>
            <a:ext cx="0" cy="950988"/>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47" name="Gerade Verbindung 146"/>
          <p:cNvCxnSpPr/>
          <p:nvPr/>
        </p:nvCxnSpPr>
        <p:spPr>
          <a:xfrm flipH="1">
            <a:off x="2013938" y="2801788"/>
            <a:ext cx="143689" cy="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48" name="Gerade Verbindung 147"/>
          <p:cNvCxnSpPr/>
          <p:nvPr/>
        </p:nvCxnSpPr>
        <p:spPr>
          <a:xfrm flipV="1">
            <a:off x="2152713" y="2797982"/>
            <a:ext cx="0" cy="1596715"/>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cxnSp>
        <p:nvCxnSpPr>
          <p:cNvPr id="157" name="Gerade Verbindung 156"/>
          <p:cNvCxnSpPr/>
          <p:nvPr/>
        </p:nvCxnSpPr>
        <p:spPr>
          <a:xfrm flipH="1" flipV="1">
            <a:off x="3105607" y="3825357"/>
            <a:ext cx="1" cy="408385"/>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158" name="Gerade Verbindung 157"/>
          <p:cNvCxnSpPr/>
          <p:nvPr/>
        </p:nvCxnSpPr>
        <p:spPr>
          <a:xfrm>
            <a:off x="2862070" y="3828307"/>
            <a:ext cx="246227" cy="0"/>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flipH="1">
            <a:off x="5634865" y="1599084"/>
            <a:ext cx="431744" cy="0"/>
          </a:xfrm>
          <a:prstGeom prst="line">
            <a:avLst/>
          </a:prstGeom>
          <a:ln>
            <a:solidFill>
              <a:srgbClr val="6A972D"/>
            </a:solidFill>
            <a:tailEnd type="non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7173623" y="1188029"/>
            <a:ext cx="1782382" cy="2626019"/>
            <a:chOff x="759170" y="5824702"/>
            <a:chExt cx="1782382" cy="2626019"/>
          </a:xfrm>
        </p:grpSpPr>
        <p:grpSp>
          <p:nvGrpSpPr>
            <p:cNvPr id="3" name="Gruppieren 37"/>
            <p:cNvGrpSpPr/>
            <p:nvPr/>
          </p:nvGrpSpPr>
          <p:grpSpPr>
            <a:xfrm>
              <a:off x="759170" y="6408869"/>
              <a:ext cx="1782382" cy="861774"/>
              <a:chOff x="5310930" y="3565430"/>
              <a:chExt cx="1782382" cy="861774"/>
            </a:xfrm>
          </p:grpSpPr>
          <p:sp>
            <p:nvSpPr>
              <p:cNvPr id="17"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Meteorological</a:t>
                </a:r>
                <a:r>
                  <a:rPr lang="en-GB" sz="1000" dirty="0" smtClean="0">
                    <a:solidFill>
                      <a:schemeClr val="tx2"/>
                    </a:solidFill>
                  </a:rPr>
                  <a:t> </a:t>
                </a:r>
                <a:r>
                  <a:rPr lang="en-GB" sz="1000" b="1" dirty="0" smtClean="0">
                    <a:solidFill>
                      <a:schemeClr val="tx2"/>
                    </a:solidFill>
                  </a:rPr>
                  <a:t>events</a:t>
                </a:r>
              </a:p>
              <a:p>
                <a:pPr>
                  <a:lnSpc>
                    <a:spcPct val="100000"/>
                  </a:lnSpc>
                </a:pPr>
                <a:r>
                  <a:rPr lang="en-GB" sz="1000" dirty="0" smtClean="0">
                    <a:solidFill>
                      <a:schemeClr val="tx2"/>
                    </a:solidFill>
                  </a:rPr>
                  <a:t>(Tropical storm, </a:t>
                </a:r>
                <a:r>
                  <a:rPr lang="en-GB" sz="1000" dirty="0" err="1" smtClean="0">
                    <a:solidFill>
                      <a:schemeClr val="tx2"/>
                    </a:solidFill>
                  </a:rPr>
                  <a:t>extratropical</a:t>
                </a:r>
                <a:r>
                  <a:rPr lang="en-GB" sz="1000" dirty="0" smtClean="0">
                    <a:solidFill>
                      <a:schemeClr val="tx2"/>
                    </a:solidFill>
                  </a:rPr>
                  <a:t> storm, convective storm, </a:t>
                </a:r>
              </a:p>
              <a:p>
                <a:pPr>
                  <a:lnSpc>
                    <a:spcPct val="100000"/>
                  </a:lnSpc>
                </a:pPr>
                <a:r>
                  <a:rPr lang="en-GB" sz="1000" dirty="0" smtClean="0">
                    <a:solidFill>
                      <a:schemeClr val="tx2"/>
                    </a:solidFill>
                  </a:rPr>
                  <a:t>local storm)</a:t>
                </a:r>
                <a:endParaRPr lang="en-GB" sz="1000" dirty="0">
                  <a:solidFill>
                    <a:schemeClr val="tx2"/>
                  </a:solidFill>
                </a:endParaRPr>
              </a:p>
            </p:txBody>
          </p:sp>
          <p:sp>
            <p:nvSpPr>
              <p:cNvPr id="18" name="Rectangle 29"/>
              <p:cNvSpPr>
                <a:spLocks noChangeArrowheads="1"/>
              </p:cNvSpPr>
              <p:nvPr/>
            </p:nvSpPr>
            <p:spPr bwMode="auto">
              <a:xfrm>
                <a:off x="5310930" y="3632508"/>
                <a:ext cx="108000" cy="108000"/>
              </a:xfrm>
              <a:prstGeom prst="rect">
                <a:avLst/>
              </a:prstGeom>
              <a:solidFill>
                <a:schemeClr val="accent2">
                  <a:lumMod val="75000"/>
                </a:schemeClr>
              </a:solidFill>
              <a:ln w="9525">
                <a:solidFill>
                  <a:srgbClr val="4D4E53"/>
                </a:solidFill>
                <a:miter lim="800000"/>
                <a:headEnd/>
                <a:tailEnd/>
              </a:ln>
            </p:spPr>
            <p:txBody>
              <a:bodyPr wrap="none" anchor="ctr"/>
              <a:lstStyle/>
              <a:p>
                <a:endParaRPr lang="de-DE" sz="1000"/>
              </a:p>
            </p:txBody>
          </p:sp>
        </p:grpSp>
        <p:grpSp>
          <p:nvGrpSpPr>
            <p:cNvPr id="4" name="Gruppieren 40"/>
            <p:cNvGrpSpPr/>
            <p:nvPr/>
          </p:nvGrpSpPr>
          <p:grpSpPr>
            <a:xfrm>
              <a:off x="759170" y="7279642"/>
              <a:ext cx="1519989" cy="553998"/>
              <a:chOff x="3219729" y="5160323"/>
              <a:chExt cx="1519989" cy="553998"/>
            </a:xfrm>
          </p:grpSpPr>
          <p:sp>
            <p:nvSpPr>
              <p:cNvPr id="15"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smtClean="0">
                    <a:solidFill>
                      <a:schemeClr val="tx2"/>
                    </a:solidFill>
                  </a:rPr>
                  <a:t>Hydrological</a:t>
                </a:r>
                <a:r>
                  <a:rPr lang="de-DE" sz="1000" dirty="0" smtClean="0">
                    <a:solidFill>
                      <a:schemeClr val="tx2"/>
                    </a:solidFill>
                  </a:rPr>
                  <a:t> </a:t>
                </a:r>
                <a:r>
                  <a:rPr lang="de-DE" sz="1000" b="1" dirty="0" err="1" smtClean="0">
                    <a:solidFill>
                      <a:schemeClr val="tx2"/>
                    </a:solidFill>
                  </a:rPr>
                  <a:t>events</a:t>
                </a:r>
                <a:endParaRPr lang="de-DE" sz="1000" b="1" dirty="0">
                  <a:solidFill>
                    <a:schemeClr val="tx2"/>
                  </a:solidFill>
                </a:endParaRPr>
              </a:p>
              <a:p>
                <a:pPr>
                  <a:lnSpc>
                    <a:spcPct val="100000"/>
                  </a:lnSpc>
                </a:pPr>
                <a:r>
                  <a:rPr lang="de-DE" sz="1000" dirty="0" smtClean="0">
                    <a:solidFill>
                      <a:schemeClr val="tx2"/>
                    </a:solidFill>
                  </a:rPr>
                  <a:t>(</a:t>
                </a:r>
                <a:r>
                  <a:rPr lang="de-DE" sz="1000" dirty="0" err="1" smtClean="0">
                    <a:solidFill>
                      <a:schemeClr val="tx2"/>
                    </a:solidFill>
                  </a:rPr>
                  <a:t>Flood</a:t>
                </a:r>
                <a:r>
                  <a:rPr lang="de-DE" sz="1000" dirty="0" smtClean="0">
                    <a:solidFill>
                      <a:schemeClr val="tx2"/>
                    </a:solidFill>
                  </a:rPr>
                  <a:t>, </a:t>
                </a:r>
              </a:p>
              <a:p>
                <a:pPr>
                  <a:lnSpc>
                    <a:spcPct val="100000"/>
                  </a:lnSpc>
                </a:pPr>
                <a:r>
                  <a:rPr lang="de-DE" sz="1000" dirty="0" err="1" smtClean="0">
                    <a:solidFill>
                      <a:schemeClr val="tx2"/>
                    </a:solidFill>
                  </a:rPr>
                  <a:t>mass</a:t>
                </a:r>
                <a:r>
                  <a:rPr lang="de-DE" sz="1000" dirty="0" smtClean="0">
                    <a:solidFill>
                      <a:schemeClr val="tx2"/>
                    </a:solidFill>
                  </a:rPr>
                  <a:t> </a:t>
                </a:r>
                <a:r>
                  <a:rPr lang="de-DE" sz="1000" dirty="0" err="1" smtClean="0">
                    <a:solidFill>
                      <a:schemeClr val="tx2"/>
                    </a:solidFill>
                  </a:rPr>
                  <a:t>movement</a:t>
                </a:r>
                <a:r>
                  <a:rPr lang="de-DE" sz="1000" dirty="0" smtClean="0">
                    <a:solidFill>
                      <a:schemeClr val="tx2"/>
                    </a:solidFill>
                  </a:rPr>
                  <a:t>)</a:t>
                </a:r>
                <a:endParaRPr lang="de-DE" sz="1000" dirty="0">
                  <a:solidFill>
                    <a:schemeClr val="tx2"/>
                  </a:solidFill>
                </a:endParaRPr>
              </a:p>
            </p:txBody>
          </p:sp>
          <p:sp>
            <p:nvSpPr>
              <p:cNvPr id="16" name="Rectangle 30"/>
              <p:cNvSpPr>
                <a:spLocks noChangeArrowheads="1"/>
              </p:cNvSpPr>
              <p:nvPr/>
            </p:nvSpPr>
            <p:spPr bwMode="auto">
              <a:xfrm>
                <a:off x="3219729" y="5229332"/>
                <a:ext cx="108000" cy="108000"/>
              </a:xfrm>
              <a:prstGeom prst="rect">
                <a:avLst/>
              </a:prstGeom>
              <a:solidFill>
                <a:schemeClr val="accent1">
                  <a:lumMod val="75000"/>
                </a:schemeClr>
              </a:solidFill>
              <a:ln w="9525">
                <a:solidFill>
                  <a:srgbClr val="4D4E53"/>
                </a:solidFill>
                <a:miter lim="800000"/>
                <a:headEnd/>
                <a:tailEnd/>
              </a:ln>
            </p:spPr>
            <p:txBody>
              <a:bodyPr wrap="none" anchor="ctr"/>
              <a:lstStyle/>
              <a:p>
                <a:endParaRPr lang="de-DE" sz="1000"/>
              </a:p>
            </p:txBody>
          </p:sp>
        </p:grpSp>
        <p:grpSp>
          <p:nvGrpSpPr>
            <p:cNvPr id="5" name="Gruppieren 43"/>
            <p:cNvGrpSpPr/>
            <p:nvPr/>
          </p:nvGrpSpPr>
          <p:grpSpPr>
            <a:xfrm>
              <a:off x="759170" y="7896723"/>
              <a:ext cx="1655160" cy="553998"/>
              <a:chOff x="2677079" y="6567978"/>
              <a:chExt cx="1261870" cy="553998"/>
            </a:xfrm>
          </p:grpSpPr>
          <p:sp>
            <p:nvSpPr>
              <p:cNvPr id="13" name="Text Box 33"/>
              <p:cNvSpPr txBox="1">
                <a:spLocks noChangeArrowheads="1"/>
              </p:cNvSpPr>
              <p:nvPr/>
            </p:nvSpPr>
            <p:spPr bwMode="auto">
              <a:xfrm>
                <a:off x="2743845" y="6567978"/>
                <a:ext cx="1195104" cy="553998"/>
              </a:xfrm>
              <a:prstGeom prst="rect">
                <a:avLst/>
              </a:prstGeom>
              <a:noFill/>
              <a:ln w="9525">
                <a:noFill/>
                <a:miter lim="800000"/>
                <a:headEnd/>
                <a:tailEnd/>
              </a:ln>
            </p:spPr>
            <p:txBody>
              <a:bodyPr wrap="square">
                <a:spAutoFit/>
              </a:bodyPr>
              <a:lstStyle/>
              <a:p>
                <a:pPr>
                  <a:lnSpc>
                    <a:spcPct val="100000"/>
                  </a:lnSpc>
                </a:pPr>
                <a:r>
                  <a:rPr lang="de-DE" sz="1000" b="1" dirty="0" err="1" smtClean="0">
                    <a:solidFill>
                      <a:schemeClr val="tx2"/>
                    </a:solidFill>
                  </a:rPr>
                  <a:t>Climatological</a:t>
                </a:r>
                <a:r>
                  <a:rPr lang="de-DE" sz="1000" dirty="0" smtClean="0">
                    <a:solidFill>
                      <a:schemeClr val="tx2"/>
                    </a:solidFill>
                  </a:rPr>
                  <a:t> </a:t>
                </a:r>
                <a:r>
                  <a:rPr lang="de-DE" sz="1000" b="1" dirty="0" err="1" smtClean="0">
                    <a:solidFill>
                      <a:schemeClr val="tx2"/>
                    </a:solidFill>
                  </a:rPr>
                  <a:t>events</a:t>
                </a:r>
                <a:r>
                  <a:rPr lang="de-DE" sz="1000" dirty="0">
                    <a:solidFill>
                      <a:srgbClr val="FF00FF"/>
                    </a:solidFill>
                  </a:rPr>
                  <a:t/>
                </a:r>
                <a:br>
                  <a:rPr lang="de-DE" sz="1000" dirty="0">
                    <a:solidFill>
                      <a:srgbClr val="FF00FF"/>
                    </a:solidFill>
                  </a:rPr>
                </a:br>
                <a:r>
                  <a:rPr lang="de-DE" sz="1000" dirty="0" smtClean="0">
                    <a:solidFill>
                      <a:schemeClr val="tx2"/>
                    </a:solidFill>
                  </a:rPr>
                  <a:t>(Extreme </a:t>
                </a:r>
                <a:r>
                  <a:rPr lang="de-DE" sz="1000" dirty="0" err="1" smtClean="0">
                    <a:solidFill>
                      <a:schemeClr val="tx2"/>
                    </a:solidFill>
                  </a:rPr>
                  <a:t>temperature</a:t>
                </a:r>
                <a:r>
                  <a:rPr lang="de-DE" sz="1000" dirty="0" smtClean="0">
                    <a:solidFill>
                      <a:schemeClr val="tx2"/>
                    </a:solidFill>
                  </a:rPr>
                  <a:t>, </a:t>
                </a:r>
              </a:p>
              <a:p>
                <a:pPr>
                  <a:lnSpc>
                    <a:spcPct val="100000"/>
                  </a:lnSpc>
                </a:pPr>
                <a:r>
                  <a:rPr lang="de-DE" sz="1000" dirty="0" err="1" smtClean="0">
                    <a:solidFill>
                      <a:schemeClr val="tx2"/>
                    </a:solidFill>
                  </a:rPr>
                  <a:t>drought</a:t>
                </a:r>
                <a:r>
                  <a:rPr lang="de-DE" sz="1000" dirty="0" smtClean="0">
                    <a:solidFill>
                      <a:schemeClr val="tx2"/>
                    </a:solidFill>
                  </a:rPr>
                  <a:t>, </a:t>
                </a:r>
                <a:r>
                  <a:rPr lang="de-DE" sz="1000" dirty="0" err="1" smtClean="0">
                    <a:solidFill>
                      <a:schemeClr val="tx2"/>
                    </a:solidFill>
                  </a:rPr>
                  <a:t>forest</a:t>
                </a:r>
                <a:r>
                  <a:rPr lang="de-DE" sz="1000" dirty="0" smtClean="0">
                    <a:solidFill>
                      <a:schemeClr val="tx2"/>
                    </a:solidFill>
                  </a:rPr>
                  <a:t> </a:t>
                </a:r>
                <a:r>
                  <a:rPr lang="de-DE" sz="1000" dirty="0" err="1" smtClean="0">
                    <a:solidFill>
                      <a:schemeClr val="tx2"/>
                    </a:solidFill>
                  </a:rPr>
                  <a:t>fire</a:t>
                </a:r>
                <a:r>
                  <a:rPr lang="de-DE" sz="1000" dirty="0" smtClean="0">
                    <a:solidFill>
                      <a:schemeClr val="tx2"/>
                    </a:solidFill>
                  </a:rPr>
                  <a:t>)</a:t>
                </a:r>
                <a:endParaRPr lang="de-DE" sz="1000" dirty="0">
                  <a:solidFill>
                    <a:schemeClr val="tx2"/>
                  </a:solidFill>
                </a:endParaRPr>
              </a:p>
            </p:txBody>
          </p:sp>
          <p:sp>
            <p:nvSpPr>
              <p:cNvPr id="14" name="Rectangle 31"/>
              <p:cNvSpPr>
                <a:spLocks noChangeArrowheads="1"/>
              </p:cNvSpPr>
              <p:nvPr/>
            </p:nvSpPr>
            <p:spPr bwMode="auto">
              <a:xfrm>
                <a:off x="2677079" y="6640122"/>
                <a:ext cx="82338" cy="108000"/>
              </a:xfrm>
              <a:prstGeom prst="rect">
                <a:avLst/>
              </a:prstGeom>
              <a:solidFill>
                <a:schemeClr val="bg2"/>
              </a:solidFill>
              <a:ln w="9525">
                <a:solidFill>
                  <a:srgbClr val="4D4E53"/>
                </a:solidFill>
                <a:miter lim="800000"/>
                <a:headEnd/>
                <a:tailEnd/>
              </a:ln>
            </p:spPr>
            <p:txBody>
              <a:bodyPr wrap="none" anchor="ctr"/>
              <a:lstStyle/>
              <a:p>
                <a:endParaRPr lang="de-DE" sz="1000"/>
              </a:p>
            </p:txBody>
          </p:sp>
        </p:grpSp>
        <p:grpSp>
          <p:nvGrpSpPr>
            <p:cNvPr id="6" name="Gruppieren 46"/>
            <p:cNvGrpSpPr/>
            <p:nvPr/>
          </p:nvGrpSpPr>
          <p:grpSpPr>
            <a:xfrm>
              <a:off x="760347" y="5824702"/>
              <a:ext cx="1525653" cy="553998"/>
              <a:chOff x="7299756" y="2133758"/>
              <a:chExt cx="1525653" cy="553998"/>
            </a:xfrm>
          </p:grpSpPr>
          <p:sp>
            <p:nvSpPr>
              <p:cNvPr id="11" name="Text Box 32"/>
              <p:cNvSpPr txBox="1">
                <a:spLocks noChangeArrowheads="1"/>
              </p:cNvSpPr>
              <p:nvPr/>
            </p:nvSpPr>
            <p:spPr bwMode="auto">
              <a:xfrm>
                <a:off x="7384525" y="2133758"/>
                <a:ext cx="1440884" cy="553998"/>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2"/>
                    </a:solidFill>
                  </a:rPr>
                  <a:t>Geophysical</a:t>
                </a:r>
                <a:r>
                  <a:rPr lang="en-GB" sz="1000" dirty="0" smtClean="0">
                    <a:solidFill>
                      <a:schemeClr val="tx2"/>
                    </a:solidFill>
                  </a:rPr>
                  <a:t> </a:t>
                </a:r>
                <a:r>
                  <a:rPr lang="en-GB" sz="1000" b="1" dirty="0" smtClean="0">
                    <a:solidFill>
                      <a:schemeClr val="tx2"/>
                    </a:solidFill>
                  </a:rPr>
                  <a:t>events</a:t>
                </a:r>
                <a:r>
                  <a:rPr lang="en-GB" sz="1000" dirty="0" smtClean="0">
                    <a:solidFill>
                      <a:srgbClr val="FF00FF"/>
                    </a:solidFill>
                  </a:rPr>
                  <a:t/>
                </a:r>
                <a:br>
                  <a:rPr lang="en-GB" sz="1000" dirty="0" smtClean="0">
                    <a:solidFill>
                      <a:srgbClr val="FF00FF"/>
                    </a:solidFill>
                  </a:rPr>
                </a:br>
                <a:r>
                  <a:rPr lang="en-GB" sz="1000" dirty="0" smtClean="0">
                    <a:solidFill>
                      <a:schemeClr val="tx2"/>
                    </a:solidFill>
                  </a:rPr>
                  <a:t>(Earthquake, tsunami, </a:t>
                </a:r>
                <a:r>
                  <a:rPr lang="en-GB" sz="1000" dirty="0" smtClean="0">
                    <a:solidFill>
                      <a:srgbClr val="FF00FF"/>
                    </a:solidFill>
                  </a:rPr>
                  <a:t/>
                </a:r>
                <a:br>
                  <a:rPr lang="en-GB" sz="1000" dirty="0" smtClean="0">
                    <a:solidFill>
                      <a:srgbClr val="FF00FF"/>
                    </a:solidFill>
                  </a:rPr>
                </a:br>
                <a:r>
                  <a:rPr lang="en-GB" sz="1000" dirty="0" smtClean="0">
                    <a:solidFill>
                      <a:schemeClr val="tx2"/>
                    </a:solidFill>
                  </a:rPr>
                  <a:t>volcanic activity)</a:t>
                </a:r>
                <a:endParaRPr lang="en-GB" sz="1000" dirty="0">
                  <a:solidFill>
                    <a:schemeClr val="tx2"/>
                  </a:solidFill>
                </a:endParaRPr>
              </a:p>
            </p:txBody>
          </p:sp>
          <p:sp>
            <p:nvSpPr>
              <p:cNvPr id="12" name="Rectangle 28"/>
              <p:cNvSpPr>
                <a:spLocks noChangeArrowheads="1"/>
              </p:cNvSpPr>
              <p:nvPr/>
            </p:nvSpPr>
            <p:spPr bwMode="auto">
              <a:xfrm>
                <a:off x="7299756" y="2206175"/>
                <a:ext cx="108000" cy="108000"/>
              </a:xfrm>
              <a:prstGeom prst="rect">
                <a:avLst/>
              </a:prstGeom>
              <a:solidFill>
                <a:schemeClr val="accent3"/>
              </a:solidFill>
              <a:ln w="9525">
                <a:solidFill>
                  <a:srgbClr val="4D4E53"/>
                </a:solidFill>
                <a:miter lim="800000"/>
                <a:headEnd/>
                <a:tailEnd/>
              </a:ln>
            </p:spPr>
            <p:txBody>
              <a:bodyPr wrap="none" anchor="ctr"/>
              <a:lstStyle/>
              <a:p>
                <a:endParaRPr lang="de-DE" sz="1000"/>
              </a:p>
            </p:txBody>
          </p:sp>
        </p:grpSp>
      </p:grpSp>
      <p:sp>
        <p:nvSpPr>
          <p:cNvPr id="20" name="Titel 26"/>
          <p:cNvSpPr>
            <a:spLocks noGrp="1"/>
          </p:cNvSpPr>
          <p:nvPr>
            <p:ph type="title"/>
          </p:nvPr>
        </p:nvSpPr>
        <p:spPr>
          <a:xfrm>
            <a:off x="230400" y="95706"/>
            <a:ext cx="8609510" cy="795370"/>
          </a:xfrm>
        </p:spPr>
        <p:txBody>
          <a:bodyPr/>
          <a:lstStyle/>
          <a:p>
            <a:pPr lvl="0"/>
            <a:r>
              <a:rPr lang="de-DE" sz="1050" dirty="0" err="1" smtClean="0">
                <a:solidFill>
                  <a:srgbClr val="4D4E53"/>
                </a:solidFill>
              </a:rPr>
              <a:t>NatCatSERVICE</a:t>
            </a:r>
            <a:r>
              <a:rPr lang="de-DE" dirty="0" smtClean="0">
                <a:solidFill>
                  <a:srgbClr val="FF00FF"/>
                </a:solidFill>
              </a:rPr>
              <a:t/>
            </a:r>
            <a:br>
              <a:rPr lang="de-DE" dirty="0" smtClean="0">
                <a:solidFill>
                  <a:srgbClr val="FF00FF"/>
                </a:solidFill>
              </a:rPr>
            </a:br>
            <a:r>
              <a:rPr lang="de-DE" sz="2000" dirty="0" smtClean="0">
                <a:solidFill>
                  <a:srgbClr val="4D4E53"/>
                </a:solidFill>
              </a:rPr>
              <a:t>Loss </a:t>
            </a:r>
            <a:r>
              <a:rPr lang="de-DE" sz="2000" dirty="0" err="1" smtClean="0">
                <a:solidFill>
                  <a:srgbClr val="4D4E53"/>
                </a:solidFill>
              </a:rPr>
              <a:t>events</a:t>
            </a:r>
            <a:r>
              <a:rPr lang="de-DE" sz="2000" dirty="0" smtClean="0">
                <a:solidFill>
                  <a:srgbClr val="4D4E53"/>
                </a:solidFill>
              </a:rPr>
              <a:t> </a:t>
            </a:r>
            <a:r>
              <a:rPr lang="de-DE" sz="2000" dirty="0" err="1" smtClean="0">
                <a:solidFill>
                  <a:srgbClr val="4D4E53"/>
                </a:solidFill>
              </a:rPr>
              <a:t>worldwide</a:t>
            </a:r>
            <a:r>
              <a:rPr lang="de-DE" sz="2000" dirty="0" smtClean="0">
                <a:solidFill>
                  <a:srgbClr val="4D4E53"/>
                </a:solidFill>
              </a:rPr>
              <a:t> 1980 – 2014</a:t>
            </a:r>
            <a:r>
              <a:rPr lang="de-DE" sz="2000" dirty="0" smtClean="0">
                <a:solidFill>
                  <a:srgbClr val="FF00FF"/>
                </a:solidFill>
              </a:rPr>
              <a:t/>
            </a:r>
            <a:br>
              <a:rPr lang="de-DE" sz="2000" dirty="0" smtClean="0">
                <a:solidFill>
                  <a:srgbClr val="FF00FF"/>
                </a:solidFill>
              </a:rPr>
            </a:br>
            <a:r>
              <a:rPr lang="en-US" sz="1600" dirty="0" smtClean="0">
                <a:solidFill>
                  <a:srgbClr val="4D4E53"/>
                </a:solidFill>
              </a:rPr>
              <a:t>Number of events </a:t>
            </a:r>
            <a:r>
              <a:rPr lang="en-GB" sz="2000" dirty="0" smtClean="0">
                <a:solidFill>
                  <a:srgbClr val="FF00FF"/>
                </a:solidFill>
              </a:rPr>
              <a:t/>
            </a:r>
            <a:br>
              <a:rPr lang="en-GB" sz="2000" dirty="0" smtClean="0">
                <a:solidFill>
                  <a:srgbClr val="FF00FF"/>
                </a:solidFill>
              </a:rPr>
            </a:br>
            <a:r>
              <a:rPr lang="en-GB" dirty="0" smtClean="0">
                <a:solidFill>
                  <a:srgbClr val="FF00FF"/>
                </a:solidFill>
              </a:rPr>
              <a:t/>
            </a:r>
            <a:br>
              <a:rPr lang="en-GB" dirty="0" smtClean="0">
                <a:solidFill>
                  <a:srgbClr val="FF00FF"/>
                </a:solidFill>
              </a:rPr>
            </a:br>
            <a:endParaRPr lang="de-DE" sz="1800" dirty="0">
              <a:solidFill>
                <a:srgbClr val="FF00FF"/>
              </a:solidFill>
            </a:endParaRPr>
          </a:p>
        </p:txBody>
      </p:sp>
      <p:sp>
        <p:nvSpPr>
          <p:cNvPr id="19" name="Textfeld 18"/>
          <p:cNvSpPr txBox="1"/>
          <p:nvPr/>
        </p:nvSpPr>
        <p:spPr bwMode="auto">
          <a:xfrm>
            <a:off x="226772" y="1126542"/>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err="1" smtClean="0">
                <a:solidFill>
                  <a:schemeClr val="tx2"/>
                </a:solidFill>
              </a:rPr>
              <a:t>Number</a:t>
            </a:r>
            <a:endParaRPr lang="de-DE" sz="1000" b="1" dirty="0" smtClean="0">
              <a:solidFill>
                <a:schemeClr val="tx2"/>
              </a:solidFill>
            </a:endParaRPr>
          </a:p>
        </p:txBody>
      </p:sp>
      <p:pic>
        <p:nvPicPr>
          <p:cNvPr id="22" name="Picture 2"/>
          <p:cNvPicPr>
            <a:picLocks noChangeAspect="1" noChangeArrowheads="1"/>
          </p:cNvPicPr>
          <p:nvPr/>
        </p:nvPicPr>
        <p:blipFill>
          <a:blip r:embed="rId3" cstate="screen"/>
          <a:srcRect/>
          <a:stretch>
            <a:fillRect/>
          </a:stretch>
        </p:blipFill>
        <p:spPr bwMode="auto">
          <a:xfrm>
            <a:off x="218321" y="1228595"/>
            <a:ext cx="6714000" cy="3368079"/>
          </a:xfrm>
          <a:prstGeom prst="rect">
            <a:avLst/>
          </a:prstGeom>
          <a:noFill/>
          <a:ln w="9525">
            <a:noFill/>
            <a:miter lim="800000"/>
            <a:headEnd/>
            <a:tailEnd/>
          </a:ln>
          <a:effectLst/>
        </p:spPr>
      </p:pic>
      <p:sp>
        <p:nvSpPr>
          <p:cNvPr id="23" name="Rectangle 7"/>
          <p:cNvSpPr>
            <a:spLocks noChangeArrowheads="1"/>
          </p:cNvSpPr>
          <p:nvPr/>
        </p:nvSpPr>
        <p:spPr bwMode="auto">
          <a:xfrm>
            <a:off x="5341732" y="4536174"/>
            <a:ext cx="1669039" cy="200051"/>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700" dirty="0">
                <a:solidFill>
                  <a:schemeClr val="tx2"/>
                </a:solidFill>
                <a:latin typeface="Arial" charset="0"/>
              </a:rPr>
              <a:t>Source: </a:t>
            </a:r>
            <a:r>
              <a:rPr lang="en-US" sz="700" dirty="0" smtClean="0">
                <a:solidFill>
                  <a:schemeClr val="tx2"/>
                </a:solidFill>
                <a:latin typeface="Arial" charset="0"/>
              </a:rPr>
              <a:t>Munich Re, </a:t>
            </a:r>
            <a:r>
              <a:rPr lang="en-US" sz="700" dirty="0">
                <a:solidFill>
                  <a:schemeClr val="tx2"/>
                </a:solidFill>
                <a:latin typeface="Arial" charset="0"/>
              </a:rPr>
              <a:t>NatCatSERVICE</a:t>
            </a:r>
          </a:p>
        </p:txBody>
      </p:sp>
      <p:sp>
        <p:nvSpPr>
          <p:cNvPr id="24" name="Text Box 49"/>
          <p:cNvSpPr txBox="1">
            <a:spLocks noChangeArrowheads="1"/>
          </p:cNvSpPr>
          <p:nvPr/>
        </p:nvSpPr>
        <p:spPr bwMode="auto">
          <a:xfrm>
            <a:off x="43130" y="495039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smtClean="0">
                <a:solidFill>
                  <a:schemeClr val="accent4">
                    <a:lumMod val="75000"/>
                  </a:schemeClr>
                </a:solidFill>
              </a:rPr>
              <a:t>Source: Geo Risks Research, NatCatSERVICE – As at January 2015</a:t>
            </a:r>
            <a:endParaRPr lang="en-US" sz="800" dirty="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400" y="85073"/>
            <a:ext cx="8609510" cy="795370"/>
          </a:xfrm>
        </p:spPr>
        <p:txBody>
          <a:bodyPr/>
          <a:lstStyle/>
          <a:p>
            <a:pPr lvl="0"/>
            <a:r>
              <a:rPr lang="de-DE" sz="1050" dirty="0" err="1" smtClean="0">
                <a:solidFill>
                  <a:srgbClr val="4D4E53"/>
                </a:solidFill>
              </a:rPr>
              <a:t>NatCatSERVICE</a:t>
            </a:r>
            <a:r>
              <a:rPr lang="de-DE" dirty="0" smtClean="0">
                <a:solidFill>
                  <a:srgbClr val="FF00FF"/>
                </a:solidFill>
              </a:rPr>
              <a:t/>
            </a:r>
            <a:br>
              <a:rPr lang="de-DE" dirty="0" smtClean="0">
                <a:solidFill>
                  <a:srgbClr val="FF00FF"/>
                </a:solidFill>
              </a:rPr>
            </a:br>
            <a:r>
              <a:rPr lang="de-DE" sz="2000" dirty="0" smtClean="0">
                <a:solidFill>
                  <a:srgbClr val="4D4E53"/>
                </a:solidFill>
              </a:rPr>
              <a:t>Loss </a:t>
            </a:r>
            <a:r>
              <a:rPr lang="de-DE" sz="2000" dirty="0" err="1" smtClean="0">
                <a:solidFill>
                  <a:srgbClr val="4D4E53"/>
                </a:solidFill>
              </a:rPr>
              <a:t>events</a:t>
            </a:r>
            <a:r>
              <a:rPr lang="de-DE" sz="2000" dirty="0" smtClean="0">
                <a:solidFill>
                  <a:srgbClr val="4D4E53"/>
                </a:solidFill>
              </a:rPr>
              <a:t> </a:t>
            </a:r>
            <a:r>
              <a:rPr lang="de-DE" sz="2000" dirty="0" err="1" smtClean="0">
                <a:solidFill>
                  <a:srgbClr val="4D4E53"/>
                </a:solidFill>
              </a:rPr>
              <a:t>worldwide</a:t>
            </a:r>
            <a:r>
              <a:rPr lang="de-DE" sz="2000" dirty="0" smtClean="0">
                <a:solidFill>
                  <a:srgbClr val="4D4E53"/>
                </a:solidFill>
              </a:rPr>
              <a:t> 1980 – 2014</a:t>
            </a:r>
            <a:r>
              <a:rPr lang="de-DE" sz="2000" dirty="0" smtClean="0">
                <a:solidFill>
                  <a:srgbClr val="FF00FF"/>
                </a:solidFill>
              </a:rPr>
              <a:t/>
            </a:r>
            <a:br>
              <a:rPr lang="de-DE" sz="2000" dirty="0" smtClean="0">
                <a:solidFill>
                  <a:srgbClr val="FF00FF"/>
                </a:solidFill>
              </a:rPr>
            </a:br>
            <a:r>
              <a:rPr lang="de-DE" sz="1600" dirty="0" smtClean="0">
                <a:solidFill>
                  <a:srgbClr val="4D4E53"/>
                </a:solidFill>
              </a:rPr>
              <a:t>O</a:t>
            </a:r>
            <a:r>
              <a:rPr lang="en-US" sz="1600" dirty="0" err="1" smtClean="0">
                <a:solidFill>
                  <a:srgbClr val="4D4E53"/>
                </a:solidFill>
              </a:rPr>
              <a:t>verall</a:t>
            </a:r>
            <a:r>
              <a:rPr lang="en-US" sz="1600" dirty="0" smtClean="0">
                <a:solidFill>
                  <a:srgbClr val="4D4E53"/>
                </a:solidFill>
              </a:rPr>
              <a:t> and insured losses </a:t>
            </a:r>
            <a:r>
              <a:rPr lang="en-GB" sz="2000" dirty="0" smtClean="0">
                <a:solidFill>
                  <a:srgbClr val="FF00FF"/>
                </a:solidFill>
              </a:rPr>
              <a:t/>
            </a:r>
            <a:br>
              <a:rPr lang="en-GB" sz="2000" dirty="0" smtClean="0">
                <a:solidFill>
                  <a:srgbClr val="FF00FF"/>
                </a:solidFill>
              </a:rPr>
            </a:br>
            <a:r>
              <a:rPr lang="en-GB" dirty="0" smtClean="0">
                <a:solidFill>
                  <a:srgbClr val="FF00FF"/>
                </a:solidFill>
              </a:rPr>
              <a:t/>
            </a:r>
            <a:br>
              <a:rPr lang="en-GB" dirty="0" smtClean="0">
                <a:solidFill>
                  <a:srgbClr val="FF00FF"/>
                </a:solidFill>
              </a:rPr>
            </a:br>
            <a:endParaRPr lang="de-DE" sz="1800" dirty="0">
              <a:solidFill>
                <a:srgbClr val="FF00FF"/>
              </a:solidFill>
            </a:endParaRPr>
          </a:p>
        </p:txBody>
      </p:sp>
      <p:grpSp>
        <p:nvGrpSpPr>
          <p:cNvPr id="2" name="Gruppieren 18"/>
          <p:cNvGrpSpPr>
            <a:grpSpLocks/>
          </p:cNvGrpSpPr>
          <p:nvPr/>
        </p:nvGrpSpPr>
        <p:grpSpPr bwMode="auto">
          <a:xfrm>
            <a:off x="7174802" y="1338622"/>
            <a:ext cx="1394266" cy="920327"/>
            <a:chOff x="1766024" y="5053062"/>
            <a:chExt cx="1011372" cy="923411"/>
          </a:xfrm>
        </p:grpSpPr>
        <p:sp>
          <p:nvSpPr>
            <p:cNvPr id="22" name="Textfeld 25"/>
            <p:cNvSpPr txBox="1">
              <a:spLocks noChangeArrowheads="1"/>
            </p:cNvSpPr>
            <p:nvPr/>
          </p:nvSpPr>
          <p:spPr bwMode="auto">
            <a:xfrm>
              <a:off x="1867865" y="5053062"/>
              <a:ext cx="909531" cy="401450"/>
            </a:xfrm>
            <a:prstGeom prst="rect">
              <a:avLst/>
            </a:prstGeom>
            <a:noFill/>
            <a:ln w="9525">
              <a:noFill/>
              <a:miter lim="800000"/>
              <a:headEnd/>
              <a:tailEnd/>
            </a:ln>
          </p:spPr>
          <p:txBody>
            <a:bodyPr wrap="none">
              <a:spAutoFit/>
            </a:bodyPr>
            <a:lstStyle/>
            <a:p>
              <a:r>
                <a:rPr lang="de-DE" sz="1000" b="1" dirty="0" smtClean="0">
                  <a:solidFill>
                    <a:schemeClr val="tx2"/>
                  </a:solidFill>
                </a:rPr>
                <a:t>Overall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a:t>
              </a:r>
              <a:r>
                <a:rPr lang="de-DE" sz="1000" b="1" dirty="0">
                  <a:solidFill>
                    <a:schemeClr val="tx2"/>
                  </a:solidFill>
                </a:rPr>
                <a:t>in </a:t>
              </a:r>
              <a:r>
                <a:rPr lang="de-DE" sz="1000" b="1" dirty="0" smtClean="0">
                  <a:solidFill>
                    <a:schemeClr val="tx2"/>
                  </a:solidFill>
                </a:rPr>
                <a:t>2014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23" name="Textfeld 26"/>
            <p:cNvSpPr txBox="1">
              <a:spLocks noChangeArrowheads="1"/>
            </p:cNvSpPr>
            <p:nvPr/>
          </p:nvSpPr>
          <p:spPr bwMode="auto">
            <a:xfrm>
              <a:off x="1867864" y="5531363"/>
              <a:ext cx="909531" cy="401450"/>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a:t>
              </a:r>
            </a:p>
            <a:p>
              <a:r>
                <a:rPr lang="de-DE" sz="1000" b="1" dirty="0" smtClean="0">
                  <a:solidFill>
                    <a:schemeClr val="tx2"/>
                  </a:solidFill>
                </a:rPr>
                <a:t>(in 2014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24" name="Rechteck 30"/>
            <p:cNvSpPr>
              <a:spLocks noChangeArrowheads="1"/>
            </p:cNvSpPr>
            <p:nvPr/>
          </p:nvSpPr>
          <p:spPr bwMode="auto">
            <a:xfrm>
              <a:off x="1766229" y="5121264"/>
              <a:ext cx="134883" cy="370570"/>
            </a:xfrm>
            <a:prstGeom prst="rect">
              <a:avLst/>
            </a:prstGeom>
            <a:solidFill>
              <a:schemeClr val="accent2"/>
            </a:solidFill>
            <a:ln w="9525" algn="ctr">
              <a:solidFill>
                <a:srgbClr val="4D4E53"/>
              </a:solidFill>
              <a:round/>
              <a:headEnd/>
              <a:tailEnd/>
            </a:ln>
          </p:spPr>
          <p:txBody>
            <a:bodyPr wrap="none">
              <a:spAutoFit/>
            </a:bodyPr>
            <a:lstStyle/>
            <a:p>
              <a:pPr marL="266700" indent="-265113"/>
              <a:endParaRPr lang="de-DE"/>
            </a:p>
          </p:txBody>
        </p:sp>
        <p:sp>
          <p:nvSpPr>
            <p:cNvPr id="25" name="Rechteck 31"/>
            <p:cNvSpPr>
              <a:spLocks noChangeArrowheads="1"/>
            </p:cNvSpPr>
            <p:nvPr/>
          </p:nvSpPr>
          <p:spPr bwMode="auto">
            <a:xfrm>
              <a:off x="1766024" y="5605903"/>
              <a:ext cx="78341" cy="370570"/>
            </a:xfrm>
            <a:prstGeom prst="rect">
              <a:avLst/>
            </a:prstGeom>
            <a:solidFill>
              <a:srgbClr val="002060"/>
            </a:solidFill>
            <a:ln w="9525" algn="ctr">
              <a:solidFill>
                <a:srgbClr val="4D4E53"/>
              </a:solidFill>
              <a:round/>
              <a:headEnd/>
              <a:tailEnd/>
            </a:ln>
          </p:spPr>
          <p:txBody>
            <a:bodyPr>
              <a:spAutoFit/>
            </a:bodyPr>
            <a:lstStyle/>
            <a:p>
              <a:pPr marL="266700" indent="-265113"/>
              <a:endParaRPr lang="de-DE"/>
            </a:p>
          </p:txBody>
        </p:sp>
      </p:grpSp>
      <p:sp>
        <p:nvSpPr>
          <p:cNvPr id="10" name="Textfeld 9"/>
          <p:cNvSpPr txBox="1"/>
          <p:nvPr/>
        </p:nvSpPr>
        <p:spPr bwMode="auto">
          <a:xfrm>
            <a:off x="226772" y="1126542"/>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smtClean="0">
                <a:solidFill>
                  <a:schemeClr val="tx2"/>
                </a:solidFill>
              </a:rPr>
              <a:t>US$ </a:t>
            </a:r>
            <a:r>
              <a:rPr lang="de-DE" sz="1000" b="1" dirty="0" err="1" smtClean="0">
                <a:solidFill>
                  <a:schemeClr val="tx2"/>
                </a:solidFill>
              </a:rPr>
              <a:t>bn</a:t>
            </a:r>
            <a:endParaRPr lang="de-DE" sz="1000" b="1" dirty="0" smtClean="0">
              <a:solidFill>
                <a:schemeClr val="tx2"/>
              </a:solidFill>
            </a:endParaRPr>
          </a:p>
        </p:txBody>
      </p:sp>
      <p:sp>
        <p:nvSpPr>
          <p:cNvPr id="12" name="Textfeld 11"/>
          <p:cNvSpPr txBox="1"/>
          <p:nvPr/>
        </p:nvSpPr>
        <p:spPr>
          <a:xfrm>
            <a:off x="7455126" y="4144697"/>
            <a:ext cx="1084579" cy="507831"/>
          </a:xfrm>
          <a:prstGeom prst="rect">
            <a:avLst/>
          </a:prstGeom>
          <a:noFill/>
          <a:effectLst/>
        </p:spPr>
        <p:txBody>
          <a:bodyPr wrap="square" rtlCol="0">
            <a:spAutoFit/>
          </a:bodyPr>
          <a:lstStyle/>
          <a:p>
            <a:r>
              <a:rPr lang="de-DE" sz="900" dirty="0" smtClean="0">
                <a:solidFill>
                  <a:schemeClr val="tx2"/>
                </a:solidFill>
              </a:rPr>
              <a:t>*</a:t>
            </a:r>
            <a:r>
              <a:rPr lang="de-DE" sz="900" dirty="0" err="1" smtClean="0">
                <a:solidFill>
                  <a:schemeClr val="tx2"/>
                </a:solidFill>
              </a:rPr>
              <a:t>Losses</a:t>
            </a:r>
            <a:r>
              <a:rPr lang="de-DE" sz="900" dirty="0" smtClean="0">
                <a:solidFill>
                  <a:schemeClr val="tx2"/>
                </a:solidFill>
              </a:rPr>
              <a:t> </a:t>
            </a:r>
            <a:r>
              <a:rPr lang="de-DE" sz="900" dirty="0" err="1" smtClean="0">
                <a:solidFill>
                  <a:schemeClr val="tx2"/>
                </a:solidFill>
              </a:rPr>
              <a:t>adjusted</a:t>
            </a:r>
            <a:r>
              <a:rPr lang="de-DE" sz="900" dirty="0" smtClean="0">
                <a:solidFill>
                  <a:schemeClr val="tx2"/>
                </a:solidFill>
              </a:rPr>
              <a:t> </a:t>
            </a:r>
            <a:r>
              <a:rPr lang="de-DE" sz="900" dirty="0" err="1" smtClean="0">
                <a:solidFill>
                  <a:schemeClr val="tx2"/>
                </a:solidFill>
              </a:rPr>
              <a:t>to</a:t>
            </a:r>
            <a:r>
              <a:rPr lang="de-DE" sz="900" dirty="0" smtClean="0">
                <a:solidFill>
                  <a:schemeClr val="tx2"/>
                </a:solidFill>
              </a:rPr>
              <a:t> </a:t>
            </a:r>
            <a:r>
              <a:rPr lang="de-DE" sz="900" dirty="0" err="1" smtClean="0">
                <a:solidFill>
                  <a:schemeClr val="tx2"/>
                </a:solidFill>
              </a:rPr>
              <a:t>inflation</a:t>
            </a:r>
            <a:r>
              <a:rPr lang="de-DE" sz="900" dirty="0" smtClean="0">
                <a:solidFill>
                  <a:schemeClr val="tx2"/>
                </a:solidFill>
              </a:rPr>
              <a:t> </a:t>
            </a:r>
            <a:r>
              <a:rPr lang="de-DE" sz="900" dirty="0" err="1" smtClean="0">
                <a:solidFill>
                  <a:schemeClr val="tx2"/>
                </a:solidFill>
              </a:rPr>
              <a:t>based</a:t>
            </a:r>
            <a:r>
              <a:rPr lang="de-DE" sz="900" dirty="0" smtClean="0">
                <a:solidFill>
                  <a:schemeClr val="tx2"/>
                </a:solidFill>
              </a:rPr>
              <a:t> on </a:t>
            </a:r>
            <a:r>
              <a:rPr lang="de-DE" sz="900" dirty="0" err="1" smtClean="0">
                <a:solidFill>
                  <a:schemeClr val="tx2"/>
                </a:solidFill>
              </a:rPr>
              <a:t>country</a:t>
            </a:r>
            <a:r>
              <a:rPr lang="de-DE" sz="900" dirty="0" smtClean="0">
                <a:solidFill>
                  <a:schemeClr val="tx2"/>
                </a:solidFill>
              </a:rPr>
              <a:t> CPI</a:t>
            </a:r>
            <a:endParaRPr lang="en-US" sz="900" dirty="0" err="1" smtClean="0">
              <a:solidFill>
                <a:schemeClr val="tx2"/>
              </a:solidFill>
            </a:endParaRPr>
          </a:p>
        </p:txBody>
      </p:sp>
      <p:sp>
        <p:nvSpPr>
          <p:cNvPr id="11" name="Text Box 49"/>
          <p:cNvSpPr txBox="1">
            <a:spLocks noChangeArrowheads="1"/>
          </p:cNvSpPr>
          <p:nvPr/>
        </p:nvSpPr>
        <p:spPr bwMode="auto">
          <a:xfrm>
            <a:off x="43130" y="495039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smtClean="0">
                <a:solidFill>
                  <a:schemeClr val="accent4">
                    <a:lumMod val="75000"/>
                  </a:schemeClr>
                </a:solidFill>
              </a:rPr>
              <a:t>Source: Geo Risks Research, NatCatSERVICE – As at January 2015</a:t>
            </a:r>
            <a:endParaRPr lang="en-US" sz="800" dirty="0">
              <a:solidFill>
                <a:schemeClr val="accent4">
                  <a:lumMod val="75000"/>
                </a:schemeClr>
              </a:solidFill>
            </a:endParaRPr>
          </a:p>
        </p:txBody>
      </p:sp>
      <p:pic>
        <p:nvPicPr>
          <p:cNvPr id="13" name="Picture 2"/>
          <p:cNvPicPr>
            <a:picLocks noChangeAspect="1" noChangeArrowheads="1"/>
          </p:cNvPicPr>
          <p:nvPr/>
        </p:nvPicPr>
        <p:blipFill>
          <a:blip r:embed="rId3" cstate="screen"/>
          <a:srcRect/>
          <a:stretch>
            <a:fillRect/>
          </a:stretch>
        </p:blipFill>
        <p:spPr bwMode="auto">
          <a:xfrm>
            <a:off x="208800" y="1234802"/>
            <a:ext cx="6714000" cy="3368079"/>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9741" y="241697"/>
            <a:ext cx="6840000" cy="540000"/>
          </a:xfrm>
        </p:spPr>
        <p:txBody>
          <a:bodyPr/>
          <a:lstStyle/>
          <a:p>
            <a:r>
              <a:rPr lang="en-US" sz="2000" dirty="0" smtClean="0"/>
              <a:t>Natural disaster losses in 2014</a:t>
            </a:r>
            <a:r>
              <a:rPr lang="en-US" sz="2000" dirty="0" smtClean="0">
                <a:solidFill>
                  <a:srgbClr val="FF00FF"/>
                </a:solidFill>
              </a:rPr>
              <a:t/>
            </a:r>
            <a:br>
              <a:rPr lang="en-US" sz="2000" dirty="0" smtClean="0">
                <a:solidFill>
                  <a:srgbClr val="FF00FF"/>
                </a:solidFill>
              </a:rPr>
            </a:br>
            <a:r>
              <a:rPr lang="en-US" sz="1600" dirty="0" smtClean="0"/>
              <a:t>US Headlines</a:t>
            </a:r>
            <a:endParaRPr lang="en-US" sz="2000" dirty="0"/>
          </a:p>
        </p:txBody>
      </p:sp>
      <p:sp>
        <p:nvSpPr>
          <p:cNvPr id="3" name="Content Placeholder 2"/>
          <p:cNvSpPr>
            <a:spLocks noGrp="1"/>
          </p:cNvSpPr>
          <p:nvPr>
            <p:ph idx="1"/>
          </p:nvPr>
        </p:nvSpPr>
        <p:spPr>
          <a:xfrm>
            <a:off x="230188" y="1109912"/>
            <a:ext cx="8913811" cy="3757363"/>
          </a:xfrm>
          <a:solidFill>
            <a:schemeClr val="bg1"/>
          </a:solidFill>
          <a:effectLst/>
        </p:spPr>
        <p:txBody>
          <a:bodyPr lIns="91436" tIns="91436" rIns="91436"/>
          <a:lstStyle/>
          <a:p>
            <a:pPr marL="285736" indent="-285736">
              <a:lnSpc>
                <a:spcPct val="100000"/>
              </a:lnSpc>
              <a:spcBef>
                <a:spcPts val="1800"/>
              </a:spcBef>
              <a:buClr>
                <a:schemeClr val="tx2"/>
              </a:buClr>
              <a:buFont typeface="Wingdings" pitchFamily="2" charset="2"/>
              <a:buChar char="§"/>
            </a:pPr>
            <a:r>
              <a:rPr lang="en-US" sz="1600" dirty="0" smtClean="0"/>
              <a:t>Insured losses in the United States in 2014 totaled $15.3 billion – far below the 2000 to 2013 average loss of $29 billion.</a:t>
            </a:r>
            <a:endParaRPr lang="en-US" sz="1600" dirty="0" smtClean="0">
              <a:latin typeface="Arial" pitchFamily="34" charset="0"/>
              <a:cs typeface="Arial" pitchFamily="34" charset="0"/>
            </a:endParaRPr>
          </a:p>
          <a:p>
            <a:pPr marL="285736" indent="-285736">
              <a:lnSpc>
                <a:spcPct val="100000"/>
              </a:lnSpc>
              <a:spcBef>
                <a:spcPts val="1800"/>
              </a:spcBef>
              <a:buClr>
                <a:schemeClr val="tx2"/>
              </a:buClr>
              <a:buFont typeface="Wingdings" pitchFamily="2" charset="2"/>
              <a:buChar char="§"/>
            </a:pPr>
            <a:r>
              <a:rPr lang="en-US" sz="1600" dirty="0" smtClean="0"/>
              <a:t>Despite late onset of tornado season, insured thunderstorm losses exceeded $12.3 billion, the fourth highest annual total on record.</a:t>
            </a:r>
          </a:p>
          <a:p>
            <a:pPr marL="285736" indent="-285736">
              <a:lnSpc>
                <a:spcPct val="100000"/>
              </a:lnSpc>
              <a:spcBef>
                <a:spcPts val="1800"/>
              </a:spcBef>
              <a:buClr>
                <a:schemeClr val="tx2"/>
              </a:buClr>
              <a:buFont typeface="Wingdings" pitchFamily="2" charset="2"/>
              <a:buChar char="§"/>
            </a:pPr>
            <a:r>
              <a:rPr lang="en-US" sz="1600" dirty="0" smtClean="0"/>
              <a:t>The eastern United States experienced its coldest winter in over a decade; resulting 2014 insured damages are estimated to exceed $2.3 billion. </a:t>
            </a:r>
            <a:endParaRPr lang="en-US" sz="1600" dirty="0" smtClean="0">
              <a:solidFill>
                <a:srgbClr val="FF0000"/>
              </a:solidFill>
            </a:endParaRPr>
          </a:p>
          <a:p>
            <a:pPr marL="285736" indent="-285736">
              <a:lnSpc>
                <a:spcPct val="100000"/>
              </a:lnSpc>
              <a:spcBef>
                <a:spcPts val="1800"/>
              </a:spcBef>
              <a:buClr>
                <a:schemeClr val="tx2"/>
              </a:buClr>
              <a:buFont typeface="Wingdings" pitchFamily="2" charset="2"/>
              <a:buChar char="§"/>
            </a:pPr>
            <a:r>
              <a:rPr lang="en-US" sz="1600" dirty="0" smtClean="0"/>
              <a:t>Napa, California, earthquake caused economic losses of $700 million and insured losses of $150 million, becoming the largest earthquake loss in the United States since 2001</a:t>
            </a:r>
            <a:r>
              <a:rPr lang="en-US" sz="1600" dirty="0" smtClean="0">
                <a:solidFill>
                  <a:schemeClr val="tx1"/>
                </a:solidFill>
              </a:rPr>
              <a:t>.</a:t>
            </a:r>
          </a:p>
          <a:p>
            <a:pPr marL="285736" indent="-285736">
              <a:lnSpc>
                <a:spcPct val="100000"/>
              </a:lnSpc>
              <a:spcBef>
                <a:spcPts val="1800"/>
              </a:spcBef>
              <a:buClr>
                <a:schemeClr val="tx2"/>
              </a:buClr>
              <a:buFont typeface="Wingdings" pitchFamily="2" charset="2"/>
              <a:buChar char="§"/>
            </a:pPr>
            <a:r>
              <a:rPr lang="en-US" sz="1600" dirty="0" smtClean="0"/>
              <a:t>Several instances of damaging extreme precipitation events in heavily populated regions in 2014; Severe drought conditions persist in California despite recent heavy rainfalls. </a:t>
            </a:r>
            <a:endParaRPr lang="en-US" sz="1600" dirty="0" smtClean="0">
              <a:solidFill>
                <a:srgbClr val="FF0000"/>
              </a:solidFill>
            </a:endParaRPr>
          </a:p>
          <a:p>
            <a:pPr marL="285736" indent="-285736">
              <a:lnSpc>
                <a:spcPct val="100000"/>
              </a:lnSpc>
              <a:spcBef>
                <a:spcPts val="1800"/>
              </a:spcBef>
              <a:buClr>
                <a:schemeClr val="tx2"/>
              </a:buClr>
              <a:buFont typeface="Wingdings" pitchFamily="2" charset="2"/>
              <a:buChar char="§"/>
            </a:pPr>
            <a:endParaRPr lang="en-US" sz="1400" dirty="0" smtClean="0">
              <a:latin typeface="Arial" pitchFamily="34" charset="0"/>
              <a:cs typeface="Arial" pitchFamily="34" charset="0"/>
            </a:endParaRPr>
          </a:p>
        </p:txBody>
      </p:sp>
      <p:sp>
        <p:nvSpPr>
          <p:cNvPr id="13" name="TextBox 12"/>
          <p:cNvSpPr txBox="1"/>
          <p:nvPr/>
        </p:nvSpPr>
        <p:spPr>
          <a:xfrm>
            <a:off x="8414658" y="4885169"/>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7</a:t>
            </a:fld>
            <a:endParaRPr lang="en-US" sz="1000" dirty="0">
              <a:solidFill>
                <a:schemeClr val="accent4">
                  <a:lumMod val="75000"/>
                </a:schemeClr>
              </a:solidFill>
            </a:endParaRPr>
          </a:p>
        </p:txBody>
      </p:sp>
      <p:sp>
        <p:nvSpPr>
          <p:cNvPr id="8" name="Rectangle 7"/>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7"/>
          <p:cNvGraphicFramePr>
            <a:graphicFrameLocks noGrp="1"/>
          </p:cNvGraphicFramePr>
          <p:nvPr/>
        </p:nvGraphicFramePr>
        <p:xfrm>
          <a:off x="230187" y="1196975"/>
          <a:ext cx="8651874" cy="3455188"/>
        </p:xfrm>
        <a:graphic>
          <a:graphicData uri="http://schemas.openxmlformats.org/drawingml/2006/table">
            <a:tbl>
              <a:tblPr>
                <a:effectLst/>
              </a:tblPr>
              <a:tblGrid>
                <a:gridCol w="1439587"/>
                <a:gridCol w="1455089"/>
                <a:gridCol w="2226365"/>
                <a:gridCol w="1137036"/>
                <a:gridCol w="1192696"/>
                <a:gridCol w="1201101"/>
              </a:tblGrid>
              <a:tr h="932400">
                <a:tc>
                  <a:txBody>
                    <a:bodyPr/>
                    <a:lstStyle/>
                    <a:p>
                      <a:pPr algn="ctr">
                        <a:lnSpc>
                          <a:spcPct val="115000"/>
                        </a:lnSpc>
                        <a:spcAft>
                          <a:spcPts val="0"/>
                        </a:spcAft>
                      </a:pPr>
                      <a:r>
                        <a:rPr lang="de-DE" sz="1400" b="0" dirty="0" smtClean="0">
                          <a:solidFill>
                            <a:srgbClr val="FFFFFF"/>
                          </a:solidFill>
                          <a:latin typeface="Arial"/>
                          <a:ea typeface="Arial"/>
                          <a:cs typeface="Times New Roman"/>
                        </a:rPr>
                        <a:t>Date</a:t>
                      </a:r>
                      <a:endParaRPr lang="en-US" sz="1400" b="0"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0" dirty="0" smtClean="0">
                          <a:solidFill>
                            <a:srgbClr val="FFFFFF"/>
                          </a:solidFill>
                          <a:latin typeface="Arial"/>
                          <a:ea typeface="Arial"/>
                          <a:cs typeface="Times New Roman"/>
                        </a:rPr>
                        <a:t>Region</a:t>
                      </a: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0" dirty="0" smtClean="0">
                          <a:solidFill>
                            <a:srgbClr val="FFFFFF"/>
                          </a:solidFill>
                          <a:latin typeface="Arial"/>
                          <a:ea typeface="Arial"/>
                          <a:cs typeface="Times New Roman"/>
                        </a:rPr>
                        <a:t>Event</a:t>
                      </a: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0" dirty="0" smtClean="0">
                          <a:solidFill>
                            <a:srgbClr val="FFFFFF"/>
                          </a:solidFill>
                          <a:latin typeface="+mn-lt"/>
                          <a:ea typeface="Arial"/>
                          <a:cs typeface="Times New Roman"/>
                        </a:rPr>
                        <a:t>Fatalities</a:t>
                      </a:r>
                      <a:endParaRPr lang="de-DE" sz="14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0" dirty="0" smtClean="0">
                          <a:solidFill>
                            <a:srgbClr val="FFFFFF"/>
                          </a:solidFill>
                          <a:latin typeface="+mn-lt"/>
                          <a:ea typeface="Arial"/>
                          <a:cs typeface="Times New Roman"/>
                        </a:rPr>
                        <a:t>Overall losses </a:t>
                      </a:r>
                      <a:endParaRPr lang="de-DE" sz="1400" b="0" dirty="0" smtClean="0">
                        <a:latin typeface="+mn-lt"/>
                        <a:ea typeface="Arial"/>
                        <a:cs typeface="Times New Roman"/>
                      </a:endParaRPr>
                    </a:p>
                    <a:p>
                      <a:pPr algn="ctr">
                        <a:lnSpc>
                          <a:spcPct val="115000"/>
                        </a:lnSpc>
                        <a:spcAft>
                          <a:spcPts val="0"/>
                        </a:spcAft>
                      </a:pPr>
                      <a:r>
                        <a:rPr lang="en-US" sz="1400" b="0" dirty="0" smtClean="0">
                          <a:solidFill>
                            <a:srgbClr val="FFFFFF"/>
                          </a:solidFill>
                          <a:latin typeface="+mn-lt"/>
                          <a:ea typeface="Arial"/>
                          <a:cs typeface="Times New Roman"/>
                        </a:rPr>
                        <a:t>US$ m</a:t>
                      </a:r>
                      <a:endParaRPr lang="de-DE" sz="14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400" b="0" dirty="0" smtClean="0">
                          <a:solidFill>
                            <a:srgbClr val="FFFFFF"/>
                          </a:solidFill>
                          <a:latin typeface="+mn-lt"/>
                          <a:ea typeface="Arial"/>
                          <a:cs typeface="Times New Roman"/>
                        </a:rPr>
                        <a:t>Insured losses</a:t>
                      </a:r>
                      <a:endParaRPr lang="de-DE" sz="1400" b="0" dirty="0" smtClean="0">
                        <a:latin typeface="+mn-lt"/>
                        <a:ea typeface="Arial"/>
                        <a:cs typeface="Times New Roman"/>
                      </a:endParaRPr>
                    </a:p>
                    <a:p>
                      <a:pPr algn="ctr">
                        <a:lnSpc>
                          <a:spcPct val="115000"/>
                        </a:lnSpc>
                        <a:spcAft>
                          <a:spcPts val="0"/>
                        </a:spcAft>
                      </a:pPr>
                      <a:r>
                        <a:rPr lang="en-US" sz="1400" b="0" dirty="0" smtClean="0">
                          <a:solidFill>
                            <a:srgbClr val="FFFFFF"/>
                          </a:solidFill>
                          <a:latin typeface="+mn-lt"/>
                          <a:ea typeface="Arial"/>
                          <a:cs typeface="Times New Roman"/>
                        </a:rPr>
                        <a:t>US$</a:t>
                      </a:r>
                      <a:r>
                        <a:rPr lang="en-US" sz="1400" b="0" baseline="0" dirty="0" smtClean="0">
                          <a:solidFill>
                            <a:srgbClr val="FFFFFF"/>
                          </a:solidFill>
                          <a:latin typeface="+mn-lt"/>
                          <a:ea typeface="Arial"/>
                          <a:cs typeface="Times New Roman"/>
                        </a:rPr>
                        <a:t> </a:t>
                      </a:r>
                      <a:r>
                        <a:rPr lang="en-US" sz="1400" b="0" dirty="0" smtClean="0">
                          <a:solidFill>
                            <a:srgbClr val="FFFFFF"/>
                          </a:solidFill>
                          <a:latin typeface="+mn-lt"/>
                          <a:ea typeface="Arial"/>
                          <a:cs typeface="Times New Roman"/>
                        </a:rPr>
                        <a:t>m</a:t>
                      </a:r>
                      <a:endParaRPr lang="de-DE" sz="14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500400">
                <a:tc>
                  <a:txBody>
                    <a:bodyPr/>
                    <a:lstStyle/>
                    <a:p>
                      <a:pPr algn="ctr">
                        <a:lnSpc>
                          <a:spcPct val="115000"/>
                        </a:lnSpc>
                        <a:spcAft>
                          <a:spcPts val="0"/>
                        </a:spcAft>
                      </a:pPr>
                      <a:r>
                        <a:rPr lang="de-DE" sz="1200" b="0" dirty="0">
                          <a:solidFill>
                            <a:schemeClr val="tx1"/>
                          </a:solidFill>
                          <a:latin typeface="Arial"/>
                          <a:ea typeface="Arial"/>
                          <a:cs typeface="Arial"/>
                        </a:rPr>
                        <a:t>7-16.2.2014</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200" b="0" dirty="0">
                          <a:solidFill>
                            <a:schemeClr val="tx1"/>
                          </a:solidFill>
                          <a:latin typeface="Arial"/>
                          <a:ea typeface="Arial"/>
                          <a:cs typeface="Arial"/>
                        </a:rPr>
                        <a:t>Japan</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de-DE" sz="1200" b="0" dirty="0">
                          <a:solidFill>
                            <a:schemeClr val="tx1"/>
                          </a:solidFill>
                          <a:latin typeface="Arial"/>
                          <a:ea typeface="Arial"/>
                          <a:cs typeface="Arial"/>
                        </a:rPr>
                        <a:t>Winter </a:t>
                      </a:r>
                      <a:r>
                        <a:rPr lang="de-DE" sz="1200" b="0" dirty="0" err="1">
                          <a:solidFill>
                            <a:schemeClr val="tx1"/>
                          </a:solidFill>
                          <a:latin typeface="Arial"/>
                          <a:ea typeface="Arial"/>
                          <a:cs typeface="Arial"/>
                        </a:rPr>
                        <a:t>damage</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37</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a:solidFill>
                            <a:schemeClr val="tx1"/>
                          </a:solidFill>
                          <a:latin typeface="Arial"/>
                          <a:ea typeface="Arial"/>
                          <a:cs typeface="Arial"/>
                        </a:rPr>
                        <a:t>5,900</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a:solidFill>
                            <a:schemeClr val="tx1"/>
                          </a:solidFill>
                          <a:latin typeface="Arial"/>
                          <a:ea typeface="Arial"/>
                          <a:cs typeface="Arial"/>
                        </a:rPr>
                        <a:t>3,100</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500400">
                <a:tc>
                  <a:txBody>
                    <a:bodyPr/>
                    <a:lstStyle/>
                    <a:p>
                      <a:pPr algn="ctr">
                        <a:lnSpc>
                          <a:spcPct val="115000"/>
                        </a:lnSpc>
                        <a:spcAft>
                          <a:spcPts val="0"/>
                        </a:spcAft>
                      </a:pPr>
                      <a:r>
                        <a:rPr lang="de-DE" sz="1200" b="0">
                          <a:solidFill>
                            <a:schemeClr val="tx1"/>
                          </a:solidFill>
                          <a:latin typeface="Arial"/>
                          <a:ea typeface="Arial"/>
                          <a:cs typeface="Arial"/>
                        </a:rPr>
                        <a:t>18-23.5.2014</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200" b="0">
                          <a:solidFill>
                            <a:schemeClr val="tx1"/>
                          </a:solidFill>
                          <a:latin typeface="Arial"/>
                          <a:ea typeface="Arial"/>
                          <a:cs typeface="Arial"/>
                        </a:rPr>
                        <a:t>United States</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de-DE" sz="1200" b="0">
                          <a:solidFill>
                            <a:schemeClr val="tx1"/>
                          </a:solidFill>
                          <a:latin typeface="Arial"/>
                          <a:ea typeface="Arial"/>
                          <a:cs typeface="Arial"/>
                        </a:rPr>
                        <a:t>Severe storms</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 -</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3,900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a:solidFill>
                            <a:schemeClr val="tx1"/>
                          </a:solidFill>
                          <a:latin typeface="Arial"/>
                          <a:ea typeface="Arial"/>
                          <a:cs typeface="Arial"/>
                        </a:rPr>
                        <a:t>2,900*</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500400">
                <a:tc>
                  <a:txBody>
                    <a:bodyPr/>
                    <a:lstStyle/>
                    <a:p>
                      <a:pPr algn="ctr">
                        <a:lnSpc>
                          <a:spcPct val="115000"/>
                        </a:lnSpc>
                        <a:spcAft>
                          <a:spcPts val="0"/>
                        </a:spcAft>
                      </a:pPr>
                      <a:r>
                        <a:rPr lang="de-DE" sz="1200" b="0">
                          <a:solidFill>
                            <a:schemeClr val="tx1"/>
                          </a:solidFill>
                          <a:latin typeface="Arial"/>
                          <a:ea typeface="Arial"/>
                          <a:cs typeface="Arial"/>
                        </a:rPr>
                        <a:t>7-10.6.2014**</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200" b="0">
                          <a:solidFill>
                            <a:schemeClr val="tx1"/>
                          </a:solidFill>
                          <a:latin typeface="Arial"/>
                          <a:ea typeface="Arial"/>
                          <a:cs typeface="Arial"/>
                        </a:rPr>
                        <a:t>France, Belgium, Germany</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de-DE" sz="1200" b="0">
                          <a:solidFill>
                            <a:schemeClr val="tx1"/>
                          </a:solidFill>
                          <a:latin typeface="Arial"/>
                          <a:ea typeface="Arial"/>
                          <a:cs typeface="Arial"/>
                        </a:rPr>
                        <a:t>Severe storms</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a:solidFill>
                            <a:schemeClr val="tx1"/>
                          </a:solidFill>
                          <a:latin typeface="Arial"/>
                          <a:ea typeface="Arial"/>
                          <a:cs typeface="Arial"/>
                        </a:rPr>
                        <a:t>6</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3,500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2,800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500400">
                <a:tc>
                  <a:txBody>
                    <a:bodyPr/>
                    <a:lstStyle/>
                    <a:p>
                      <a:pPr algn="ctr">
                        <a:lnSpc>
                          <a:spcPct val="115000"/>
                        </a:lnSpc>
                        <a:spcAft>
                          <a:spcPts val="0"/>
                        </a:spcAft>
                      </a:pPr>
                      <a:r>
                        <a:rPr lang="de-DE" sz="1200" b="0">
                          <a:solidFill>
                            <a:schemeClr val="tx1"/>
                          </a:solidFill>
                          <a:latin typeface="Arial"/>
                          <a:ea typeface="Arial"/>
                          <a:cs typeface="Arial"/>
                        </a:rPr>
                        <a:t>5-8.1.2014</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200" b="0">
                          <a:solidFill>
                            <a:schemeClr val="tx1"/>
                          </a:solidFill>
                          <a:latin typeface="Arial"/>
                          <a:ea typeface="Arial"/>
                          <a:cs typeface="Arial"/>
                        </a:rPr>
                        <a:t>United States, Canada</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de-DE" sz="1200" b="0">
                          <a:solidFill>
                            <a:schemeClr val="tx1"/>
                          </a:solidFill>
                          <a:latin typeface="Arial"/>
                          <a:ea typeface="Arial"/>
                          <a:cs typeface="Arial"/>
                        </a:rPr>
                        <a:t>Winter damage</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a:solidFill>
                            <a:schemeClr val="tx1"/>
                          </a:solidFill>
                          <a:latin typeface="Arial"/>
                          <a:ea typeface="Arial"/>
                          <a:cs typeface="Arial"/>
                        </a:rPr>
                        <a:t> -</a:t>
                      </a:r>
                      <a:endParaRPr lang="de-DE" sz="1200" b="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2,500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1,700*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500400">
                <a:tc>
                  <a:txBody>
                    <a:bodyPr/>
                    <a:lstStyle/>
                    <a:p>
                      <a:pPr algn="ctr">
                        <a:lnSpc>
                          <a:spcPct val="115000"/>
                        </a:lnSpc>
                        <a:spcAft>
                          <a:spcPts val="0"/>
                        </a:spcAft>
                      </a:pPr>
                      <a:r>
                        <a:rPr lang="de-DE" sz="1200" b="0" dirty="0">
                          <a:solidFill>
                            <a:schemeClr val="tx1"/>
                          </a:solidFill>
                          <a:latin typeface="Arial"/>
                          <a:ea typeface="Arial"/>
                          <a:cs typeface="Arial"/>
                        </a:rPr>
                        <a:t>3-5.6.2014</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200" b="0" dirty="0">
                          <a:solidFill>
                            <a:schemeClr val="tx1"/>
                          </a:solidFill>
                          <a:latin typeface="Arial"/>
                          <a:ea typeface="Arial"/>
                          <a:cs typeface="Arial"/>
                        </a:rPr>
                        <a:t>United States</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nSpc>
                          <a:spcPct val="115000"/>
                        </a:lnSpc>
                        <a:spcAft>
                          <a:spcPts val="0"/>
                        </a:spcAft>
                      </a:pPr>
                      <a:r>
                        <a:rPr lang="de-DE" sz="1200" b="0" dirty="0" err="1">
                          <a:solidFill>
                            <a:schemeClr val="tx1"/>
                          </a:solidFill>
                          <a:latin typeface="Arial"/>
                          <a:ea typeface="Arial"/>
                          <a:cs typeface="Arial"/>
                        </a:rPr>
                        <a:t>Severe</a:t>
                      </a:r>
                      <a:r>
                        <a:rPr lang="de-DE" sz="1200" b="0" dirty="0">
                          <a:solidFill>
                            <a:schemeClr val="tx1"/>
                          </a:solidFill>
                          <a:latin typeface="Arial"/>
                          <a:ea typeface="Arial"/>
                          <a:cs typeface="Arial"/>
                        </a:rPr>
                        <a:t> </a:t>
                      </a:r>
                      <a:r>
                        <a:rPr lang="de-DE" sz="1200" b="0" dirty="0" err="1">
                          <a:solidFill>
                            <a:schemeClr val="tx1"/>
                          </a:solidFill>
                          <a:latin typeface="Arial"/>
                          <a:ea typeface="Arial"/>
                          <a:cs typeface="Arial"/>
                        </a:rPr>
                        <a:t>storms</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 -</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1,600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a:solidFill>
                            <a:schemeClr val="tx1"/>
                          </a:solidFill>
                          <a:latin typeface="Arial"/>
                          <a:ea typeface="Arial"/>
                          <a:cs typeface="Arial"/>
                        </a:rPr>
                        <a:t>1,300*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7" name="Rechteck 11"/>
          <p:cNvSpPr/>
          <p:nvPr/>
        </p:nvSpPr>
        <p:spPr>
          <a:xfrm>
            <a:off x="7673009" y="1189016"/>
            <a:ext cx="1209054" cy="3467128"/>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6" name="Rectangle 5"/>
          <p:cNvSpPr/>
          <p:nvPr/>
        </p:nvSpPr>
        <p:spPr>
          <a:xfrm>
            <a:off x="237555" y="24885"/>
            <a:ext cx="1149802" cy="276995"/>
          </a:xfrm>
          <a:prstGeom prst="rect">
            <a:avLst/>
          </a:prstGeom>
        </p:spPr>
        <p:txBody>
          <a:bodyPr wrap="none" lIns="0" tIns="45718" rIns="0" bIns="45718">
            <a:spAutoFit/>
          </a:bodyPr>
          <a:lstStyle/>
          <a:p>
            <a:r>
              <a:rPr lang="en-US" sz="1200" dirty="0" err="1" smtClean="0">
                <a:solidFill>
                  <a:schemeClr val="tx2"/>
                </a:solidFill>
              </a:rPr>
              <a:t>NatCatSERVICE</a:t>
            </a:r>
            <a:endParaRPr lang="en-US" sz="1200" dirty="0">
              <a:solidFill>
                <a:schemeClr val="tx2"/>
              </a:solidFill>
            </a:endParaRPr>
          </a:p>
        </p:txBody>
      </p:sp>
      <p:sp>
        <p:nvSpPr>
          <p:cNvPr id="9" name="TextBox 8"/>
          <p:cNvSpPr txBox="1"/>
          <p:nvPr/>
        </p:nvSpPr>
        <p:spPr>
          <a:xfrm>
            <a:off x="8414658" y="4885164"/>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70</a:t>
            </a:fld>
            <a:endParaRPr lang="en-US" sz="1000" dirty="0">
              <a:solidFill>
                <a:schemeClr val="accent4">
                  <a:lumMod val="75000"/>
                </a:schemeClr>
              </a:solidFill>
            </a:endParaRPr>
          </a:p>
        </p:txBody>
      </p:sp>
      <p:sp>
        <p:nvSpPr>
          <p:cNvPr id="10" name="Title 9"/>
          <p:cNvSpPr>
            <a:spLocks noGrp="1"/>
          </p:cNvSpPr>
          <p:nvPr>
            <p:ph type="title"/>
          </p:nvPr>
        </p:nvSpPr>
        <p:spPr>
          <a:xfrm>
            <a:off x="230400" y="241200"/>
            <a:ext cx="6840000" cy="540000"/>
          </a:xfrm>
        </p:spPr>
        <p:txBody>
          <a:bodyPr/>
          <a:lstStyle/>
          <a:p>
            <a:r>
              <a:rPr lang="de-DE" sz="2000" dirty="0" smtClean="0">
                <a:latin typeface="Arial"/>
                <a:ea typeface="Arial Unicode MS"/>
                <a:cs typeface="Arial"/>
              </a:rPr>
              <a:t>Loss events worldwide 2014 </a:t>
            </a:r>
            <a:r>
              <a:rPr lang="de-DE" sz="1800" dirty="0" smtClean="0">
                <a:solidFill>
                  <a:srgbClr val="FF00FF"/>
                </a:solidFill>
                <a:latin typeface="Arial"/>
                <a:ea typeface="Arial Unicode MS"/>
                <a:cs typeface="Arial"/>
              </a:rPr>
              <a:t/>
            </a:r>
            <a:br>
              <a:rPr lang="de-DE" sz="1800" dirty="0" smtClean="0">
                <a:solidFill>
                  <a:srgbClr val="FF00FF"/>
                </a:solidFill>
                <a:latin typeface="Arial"/>
                <a:ea typeface="Arial Unicode MS"/>
                <a:cs typeface="Arial"/>
              </a:rPr>
            </a:br>
            <a:r>
              <a:rPr lang="en-US" sz="1600" dirty="0" smtClean="0"/>
              <a:t>The five costliest natural catastrophes for the insurance industry </a:t>
            </a:r>
            <a:endParaRPr lang="en-US" dirty="0"/>
          </a:p>
        </p:txBody>
      </p:sp>
      <p:sp>
        <p:nvSpPr>
          <p:cNvPr id="12" name="Rechteck 11"/>
          <p:cNvSpPr/>
          <p:nvPr/>
        </p:nvSpPr>
        <p:spPr>
          <a:xfrm>
            <a:off x="247650" y="4648200"/>
            <a:ext cx="6477000" cy="18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bwMode="auto">
          <a:xfrm>
            <a:off x="0" y="4822162"/>
            <a:ext cx="4280787" cy="338554"/>
          </a:xfrm>
          <a:prstGeom prst="rect">
            <a:avLst/>
          </a:prstGeom>
          <a:noFill/>
          <a:ln w="9525">
            <a:noFill/>
            <a:miter lim="800000"/>
            <a:headEnd/>
            <a:tailEnd/>
          </a:ln>
        </p:spPr>
        <p:txBody>
          <a:bodyPr wrap="square" rtlCol="0">
            <a:spAutoFit/>
          </a:bodyPr>
          <a:lstStyle/>
          <a:p>
            <a:pPr eaLnBrk="0" hangingPunct="0">
              <a:buClr>
                <a:srgbClr val="FF3300"/>
              </a:buClr>
            </a:pPr>
            <a:r>
              <a:rPr lang="en-US" sz="800" dirty="0" smtClean="0">
                <a:solidFill>
                  <a:schemeClr val="accent4">
                    <a:lumMod val="75000"/>
                  </a:schemeClr>
                </a:solidFill>
              </a:rPr>
              <a:t>*Source: Munich Re </a:t>
            </a:r>
            <a:r>
              <a:rPr lang="en-US" sz="800" dirty="0" err="1" smtClean="0">
                <a:solidFill>
                  <a:schemeClr val="accent4">
                    <a:lumMod val="75000"/>
                  </a:schemeClr>
                </a:solidFill>
              </a:rPr>
              <a:t>NatCatSERVICE</a:t>
            </a:r>
            <a:r>
              <a:rPr lang="en-US" sz="800" dirty="0" smtClean="0">
                <a:solidFill>
                  <a:schemeClr val="accent4">
                    <a:lumMod val="75000"/>
                  </a:schemeClr>
                </a:solidFill>
              </a:rPr>
              <a:t>, Property Claim Services. </a:t>
            </a:r>
            <a:r>
              <a:rPr lang="en-US" sz="800" dirty="0" smtClean="0">
                <a:solidFill>
                  <a:srgbClr val="FF00FF"/>
                </a:solidFill>
              </a:rPr>
              <a:t/>
            </a:r>
            <a:br>
              <a:rPr lang="en-US" sz="800" dirty="0" smtClean="0">
                <a:solidFill>
                  <a:srgbClr val="FF00FF"/>
                </a:solidFill>
              </a:rPr>
            </a:br>
            <a:r>
              <a:rPr lang="en-US" sz="800" dirty="0" smtClean="0">
                <a:solidFill>
                  <a:schemeClr val="accent4">
                    <a:lumMod val="75000"/>
                  </a:schemeClr>
                </a:solidFill>
              </a:rPr>
              <a:t>**Time period for several severe storm events.</a:t>
            </a:r>
            <a:endParaRPr lang="de-DE" sz="700" dirty="0" smtClean="0">
              <a:solidFill>
                <a:schemeClr val="accent4">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n006596\AppData\Local\Microsoft\Windows\Temporary Internet Files\Content.Outlook\32C4SJO9\RTX18XPK.jpg"/>
          <p:cNvPicPr>
            <a:picLocks noChangeAspect="1" noChangeArrowheads="1"/>
          </p:cNvPicPr>
          <p:nvPr/>
        </p:nvPicPr>
        <p:blipFill>
          <a:blip r:embed="rId4" cstate="email"/>
          <a:srcRect/>
          <a:stretch>
            <a:fillRect/>
          </a:stretch>
        </p:blipFill>
        <p:spPr bwMode="auto">
          <a:xfrm>
            <a:off x="4276725" y="1111251"/>
            <a:ext cx="4597344" cy="3675888"/>
          </a:xfrm>
          <a:prstGeom prst="rect">
            <a:avLst/>
          </a:prstGeom>
          <a:noFill/>
        </p:spPr>
      </p:pic>
      <p:sp>
        <p:nvSpPr>
          <p:cNvPr id="7" name="Rectangle 7"/>
          <p:cNvSpPr>
            <a:spLocks noChangeArrowheads="1"/>
          </p:cNvSpPr>
          <p:nvPr/>
        </p:nvSpPr>
        <p:spPr bwMode="auto">
          <a:xfrm>
            <a:off x="4" y="4898378"/>
            <a:ext cx="1691481" cy="2308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NatCatSERVICE</a:t>
            </a:r>
          </a:p>
        </p:txBody>
      </p:sp>
      <p:sp>
        <p:nvSpPr>
          <p:cNvPr id="8" name="Rectangle 3"/>
          <p:cNvSpPr>
            <a:spLocks noGrp="1" noChangeArrowheads="1"/>
          </p:cNvSpPr>
          <p:nvPr>
            <p:ph type="title"/>
          </p:nvPr>
        </p:nvSpPr>
        <p:spPr>
          <a:xfrm>
            <a:off x="230188" y="241300"/>
            <a:ext cx="6837362" cy="609600"/>
          </a:xfrm>
          <a:noFill/>
        </p:spPr>
        <p:txBody>
          <a:bodyPr/>
          <a:lstStyle/>
          <a:p>
            <a:pPr eaLnBrk="1" hangingPunct="1"/>
            <a:r>
              <a:rPr lang="en-US" sz="2000" dirty="0" smtClean="0"/>
              <a:t>Notable global events</a:t>
            </a:r>
            <a:r>
              <a:rPr lang="en-US" sz="2000" dirty="0" smtClean="0">
                <a:solidFill>
                  <a:srgbClr val="FF00FF"/>
                </a:solidFill>
              </a:rPr>
              <a:t/>
            </a:r>
            <a:br>
              <a:rPr lang="en-US" sz="2000" dirty="0" smtClean="0">
                <a:solidFill>
                  <a:srgbClr val="FF00FF"/>
                </a:solidFill>
              </a:rPr>
            </a:br>
            <a:endParaRPr lang="en-US" sz="2000" dirty="0" smtClean="0">
              <a:solidFill>
                <a:srgbClr val="FF00FF"/>
              </a:solidFill>
            </a:endParaRPr>
          </a:p>
        </p:txBody>
      </p:sp>
      <p:sp>
        <p:nvSpPr>
          <p:cNvPr id="12" name="Content Placeholder 2"/>
          <p:cNvSpPr>
            <a:spLocks noGrp="1"/>
          </p:cNvSpPr>
          <p:nvPr>
            <p:ph idx="1"/>
          </p:nvPr>
        </p:nvSpPr>
        <p:spPr>
          <a:xfrm>
            <a:off x="230190" y="1111250"/>
            <a:ext cx="3895245" cy="3675063"/>
          </a:xfrm>
          <a:solidFill>
            <a:schemeClr val="bg1"/>
          </a:solidFill>
          <a:effectLst/>
        </p:spPr>
        <p:txBody>
          <a:bodyPr lIns="91436" tIns="45718" rIns="91436" bIns="45718"/>
          <a:lstStyle/>
          <a:p>
            <a:pPr marL="0" indent="0">
              <a:lnSpc>
                <a:spcPct val="110000"/>
              </a:lnSpc>
              <a:buClr>
                <a:schemeClr val="tx2"/>
              </a:buClr>
              <a:buNone/>
            </a:pPr>
            <a:r>
              <a:rPr lang="en-US" sz="1600" b="1" dirty="0" smtClean="0">
                <a:latin typeface="Arial" pitchFamily="34" charset="0"/>
                <a:cs typeface="Arial" pitchFamily="34" charset="0"/>
              </a:rPr>
              <a:t>Japan: </a:t>
            </a:r>
            <a:r>
              <a:rPr lang="en-US" sz="1600" dirty="0" smtClean="0">
                <a:latin typeface="Arial" pitchFamily="34" charset="0"/>
                <a:cs typeface="Arial" pitchFamily="34" charset="0"/>
              </a:rPr>
              <a:t>A pair of heavy snowfall events caused significant infrastructure disruptions and damage across the country in mid-February. Four auto manufacturing plants had to suspend operations due to the conditions. Hundreds of residential and commercial buildings collapsed due to snow loads, and over 270,000 lost power due to snow and wind gusts to hurricane force. In large part due to business interruption losses, insured losses from this winter storm outbreak are estimated at $3.1bn.</a:t>
            </a:r>
          </a:p>
        </p:txBody>
      </p:sp>
      <p:sp>
        <p:nvSpPr>
          <p:cNvPr id="14" name="Rectangle 13"/>
          <p:cNvSpPr/>
          <p:nvPr/>
        </p:nvSpPr>
        <p:spPr>
          <a:xfrm>
            <a:off x="237555"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15" name="TextBox 14"/>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71</a:t>
            </a:fld>
            <a:endParaRPr lang="en-US" sz="1000" dirty="0">
              <a:solidFill>
                <a:schemeClr val="accent4">
                  <a:lumMod val="75000"/>
                </a:schemeClr>
              </a:solidFill>
            </a:endParaRPr>
          </a:p>
        </p:txBody>
      </p:sp>
      <p:sp>
        <p:nvSpPr>
          <p:cNvPr id="13" name="TextBox 12"/>
          <p:cNvSpPr txBox="1"/>
          <p:nvPr/>
        </p:nvSpPr>
        <p:spPr>
          <a:xfrm>
            <a:off x="7810182" y="4570679"/>
            <a:ext cx="1106385" cy="246217"/>
          </a:xfrm>
          <a:prstGeom prst="rect">
            <a:avLst/>
          </a:prstGeom>
          <a:noFill/>
          <a:effectLst/>
        </p:spPr>
        <p:txBody>
          <a:bodyPr wrap="none" lIns="91436" tIns="45718" rIns="91436" bIns="45718" rtlCol="0">
            <a:spAutoFit/>
          </a:bodyPr>
          <a:lstStyle/>
          <a:p>
            <a:r>
              <a:rPr lang="en-US" sz="1000" dirty="0" smtClean="0"/>
              <a:t>Source: Reuters</a:t>
            </a:r>
            <a:endParaRPr lang="en-US" sz="1000"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umetsat.int/website/wcm/idc/idcplg?IdcService=GET_FILE&amp;dDocName=IMG_IL_14_06_08_A&amp;RevisionSelectionMethod=LatestReleased&amp;Rendition=Web"/>
          <p:cNvPicPr>
            <a:picLocks noChangeAspect="1" noChangeArrowheads="1"/>
          </p:cNvPicPr>
          <p:nvPr/>
        </p:nvPicPr>
        <p:blipFill>
          <a:blip r:embed="rId4" cstate="email"/>
          <a:srcRect/>
          <a:stretch>
            <a:fillRect/>
          </a:stretch>
        </p:blipFill>
        <p:spPr bwMode="auto">
          <a:xfrm>
            <a:off x="4724406" y="1085852"/>
            <a:ext cx="4157663" cy="3709986"/>
          </a:xfrm>
          <a:prstGeom prst="rect">
            <a:avLst/>
          </a:prstGeom>
          <a:noFill/>
        </p:spPr>
      </p:pic>
      <p:sp>
        <p:nvSpPr>
          <p:cNvPr id="8" name="Rectangle 3"/>
          <p:cNvSpPr>
            <a:spLocks noGrp="1" noChangeArrowheads="1"/>
          </p:cNvSpPr>
          <p:nvPr>
            <p:ph type="title"/>
          </p:nvPr>
        </p:nvSpPr>
        <p:spPr>
          <a:xfrm>
            <a:off x="230188" y="241300"/>
            <a:ext cx="6837362" cy="609600"/>
          </a:xfrm>
          <a:noFill/>
        </p:spPr>
        <p:txBody>
          <a:bodyPr/>
          <a:lstStyle/>
          <a:p>
            <a:pPr eaLnBrk="1" hangingPunct="1"/>
            <a:r>
              <a:rPr lang="en-US" sz="2000" dirty="0" smtClean="0"/>
              <a:t>Notable global events</a:t>
            </a:r>
            <a:r>
              <a:rPr lang="en-US" sz="2000" dirty="0" smtClean="0">
                <a:solidFill>
                  <a:srgbClr val="FF00FF"/>
                </a:solidFill>
              </a:rPr>
              <a:t/>
            </a:r>
            <a:br>
              <a:rPr lang="en-US" sz="2000" dirty="0" smtClean="0">
                <a:solidFill>
                  <a:srgbClr val="FF00FF"/>
                </a:solidFill>
              </a:rPr>
            </a:br>
            <a:endParaRPr lang="en-US" sz="2000" dirty="0" smtClean="0">
              <a:solidFill>
                <a:srgbClr val="FF00FF"/>
              </a:solidFill>
            </a:endParaRPr>
          </a:p>
        </p:txBody>
      </p:sp>
      <p:sp>
        <p:nvSpPr>
          <p:cNvPr id="12" name="Content Placeholder 2"/>
          <p:cNvSpPr>
            <a:spLocks noGrp="1"/>
          </p:cNvSpPr>
          <p:nvPr>
            <p:ph idx="1"/>
          </p:nvPr>
        </p:nvSpPr>
        <p:spPr>
          <a:xfrm>
            <a:off x="230188" y="1123157"/>
            <a:ext cx="4023360" cy="3672681"/>
          </a:xfrm>
          <a:solidFill>
            <a:schemeClr val="bg1"/>
          </a:solidFill>
          <a:effectLst/>
        </p:spPr>
        <p:txBody>
          <a:bodyPr lIns="91436" tIns="45718" rIns="91436" bIns="45718"/>
          <a:lstStyle/>
          <a:p>
            <a:pPr marL="0" indent="0">
              <a:lnSpc>
                <a:spcPct val="110000"/>
              </a:lnSpc>
              <a:buClr>
                <a:schemeClr val="tx2"/>
              </a:buClr>
              <a:buNone/>
            </a:pPr>
            <a:r>
              <a:rPr lang="en-US" sz="1600" b="1" dirty="0" smtClean="0">
                <a:latin typeface="Arial" pitchFamily="34" charset="0"/>
                <a:cs typeface="Arial" pitchFamily="34" charset="0"/>
              </a:rPr>
              <a:t>France, Germany, Netherlands: </a:t>
            </a:r>
            <a:r>
              <a:rPr lang="en-US" sz="1600" dirty="0" smtClean="0">
                <a:latin typeface="Arial" pitchFamily="34" charset="0"/>
                <a:cs typeface="Arial" pitchFamily="34" charset="0"/>
              </a:rPr>
              <a:t>Several severe thunderstorms developed between  </a:t>
            </a:r>
            <a:r>
              <a:rPr lang="en-US" sz="1600" dirty="0" smtClean="0">
                <a:solidFill>
                  <a:srgbClr val="FF00FF"/>
                </a:solidFill>
                <a:latin typeface="Arial" pitchFamily="34" charset="0"/>
                <a:cs typeface="Arial" pitchFamily="34" charset="0"/>
              </a:rPr>
              <a:t/>
            </a:r>
            <a:br>
              <a:rPr lang="en-US" sz="1600" dirty="0" smtClean="0">
                <a:solidFill>
                  <a:srgbClr val="FF00FF"/>
                </a:solidFill>
                <a:latin typeface="Arial" pitchFamily="34" charset="0"/>
                <a:cs typeface="Arial" pitchFamily="34" charset="0"/>
              </a:rPr>
            </a:br>
            <a:r>
              <a:rPr lang="en-US" sz="1600" dirty="0" smtClean="0">
                <a:latin typeface="Arial" pitchFamily="34" charset="0"/>
                <a:cs typeface="Arial" pitchFamily="34" charset="0"/>
              </a:rPr>
              <a:t>June 7-10 that produced several swaths of large hail. Tile roofs, windows, and skylights were shattered by the tennis-ball sized hail, and heavy rains flooding thousands of. Agricultural activities were also severely impacted. Although not as damaging as the $3.7 billion loss from  the last year’s hail events in Germany, this event still caused estimated insured losses of $2.8 billion across four countries. </a:t>
            </a:r>
          </a:p>
        </p:txBody>
      </p:sp>
      <p:sp>
        <p:nvSpPr>
          <p:cNvPr id="9" name="TextBox 8"/>
          <p:cNvSpPr txBox="1"/>
          <p:nvPr/>
        </p:nvSpPr>
        <p:spPr>
          <a:xfrm>
            <a:off x="7046310" y="4580394"/>
            <a:ext cx="1835751" cy="215440"/>
          </a:xfrm>
          <a:prstGeom prst="rect">
            <a:avLst/>
          </a:prstGeom>
          <a:noFill/>
          <a:effectLst>
            <a:outerShdw blurRad="50800" dist="38100" dir="2700000" algn="tl" rotWithShape="0">
              <a:prstClr val="black">
                <a:alpha val="40000"/>
              </a:prstClr>
            </a:outerShdw>
          </a:effectLst>
        </p:spPr>
        <p:txBody>
          <a:bodyPr wrap="none" lIns="91436" tIns="45718" rIns="91436" bIns="45718" rtlCol="0">
            <a:spAutoFit/>
          </a:bodyPr>
          <a:lstStyle/>
          <a:p>
            <a:r>
              <a:rPr lang="en-US" sz="800" dirty="0" smtClean="0">
                <a:solidFill>
                  <a:schemeClr val="bg1"/>
                </a:solidFill>
              </a:rPr>
              <a:t>Source: copyright 2014 EUMETSAT</a:t>
            </a:r>
            <a:endParaRPr lang="en-US" sz="800" dirty="0">
              <a:solidFill>
                <a:schemeClr val="bg1"/>
              </a:solidFill>
            </a:endParaRPr>
          </a:p>
        </p:txBody>
      </p:sp>
      <p:sp>
        <p:nvSpPr>
          <p:cNvPr id="14" name="Rectangle 13"/>
          <p:cNvSpPr/>
          <p:nvPr/>
        </p:nvSpPr>
        <p:spPr>
          <a:xfrm>
            <a:off x="237555"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15" name="TextBox 14"/>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72</a:t>
            </a:fld>
            <a:endParaRPr lang="en-US" sz="1000" dirty="0">
              <a:solidFill>
                <a:schemeClr val="accent4">
                  <a:lumMod val="75000"/>
                </a:schemeClr>
              </a:solidFill>
            </a:endParaRPr>
          </a:p>
        </p:txBody>
      </p:sp>
      <p:sp>
        <p:nvSpPr>
          <p:cNvPr id="10" name="Rectangle 7"/>
          <p:cNvSpPr>
            <a:spLocks noChangeArrowheads="1"/>
          </p:cNvSpPr>
          <p:nvPr/>
        </p:nvSpPr>
        <p:spPr bwMode="auto">
          <a:xfrm>
            <a:off x="4" y="4898378"/>
            <a:ext cx="1691481" cy="2308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NatCatSERVICE</a:t>
            </a: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eoimages.gsfc.nasa.gov/images/imagerecords/83000/83127/ukstorm_tmo_2014043_lrg.jpg"/>
          <p:cNvPicPr>
            <a:picLocks noChangeAspect="1" noChangeArrowheads="1"/>
          </p:cNvPicPr>
          <p:nvPr/>
        </p:nvPicPr>
        <p:blipFill>
          <a:blip r:embed="rId4" cstate="email"/>
          <a:srcRect/>
          <a:stretch>
            <a:fillRect/>
          </a:stretch>
        </p:blipFill>
        <p:spPr bwMode="auto">
          <a:xfrm>
            <a:off x="4343748" y="1084167"/>
            <a:ext cx="4538321" cy="3767234"/>
          </a:xfrm>
          <a:prstGeom prst="rect">
            <a:avLst/>
          </a:prstGeom>
          <a:noFill/>
        </p:spPr>
      </p:pic>
      <p:sp>
        <p:nvSpPr>
          <p:cNvPr id="8" name="Rectangle 3"/>
          <p:cNvSpPr>
            <a:spLocks noGrp="1" noChangeArrowheads="1"/>
          </p:cNvSpPr>
          <p:nvPr>
            <p:ph type="title"/>
          </p:nvPr>
        </p:nvSpPr>
        <p:spPr>
          <a:xfrm>
            <a:off x="230188" y="241300"/>
            <a:ext cx="6837362" cy="609600"/>
          </a:xfrm>
          <a:noFill/>
        </p:spPr>
        <p:txBody>
          <a:bodyPr/>
          <a:lstStyle/>
          <a:p>
            <a:pPr eaLnBrk="1" hangingPunct="1"/>
            <a:r>
              <a:rPr lang="en-US" sz="2000" dirty="0" smtClean="0"/>
              <a:t>Notable global events</a:t>
            </a:r>
            <a:r>
              <a:rPr lang="en-US" sz="2000" dirty="0" smtClean="0">
                <a:solidFill>
                  <a:srgbClr val="FF00FF"/>
                </a:solidFill>
              </a:rPr>
              <a:t/>
            </a:r>
            <a:br>
              <a:rPr lang="en-US" sz="2000" dirty="0" smtClean="0">
                <a:solidFill>
                  <a:srgbClr val="FF00FF"/>
                </a:solidFill>
              </a:rPr>
            </a:br>
            <a:endParaRPr lang="en-US" sz="2000" dirty="0" smtClean="0">
              <a:solidFill>
                <a:srgbClr val="FF00FF"/>
              </a:solidFill>
            </a:endParaRPr>
          </a:p>
        </p:txBody>
      </p:sp>
      <p:sp>
        <p:nvSpPr>
          <p:cNvPr id="12" name="Content Placeholder 2"/>
          <p:cNvSpPr>
            <a:spLocks noGrp="1"/>
          </p:cNvSpPr>
          <p:nvPr>
            <p:ph idx="1"/>
          </p:nvPr>
        </p:nvSpPr>
        <p:spPr>
          <a:xfrm>
            <a:off x="230189" y="1120775"/>
            <a:ext cx="3797299" cy="3729831"/>
          </a:xfrm>
          <a:solidFill>
            <a:schemeClr val="bg1"/>
          </a:solidFill>
          <a:effectLst/>
        </p:spPr>
        <p:txBody>
          <a:bodyPr lIns="91436" tIns="45718" rIns="91436" bIns="45718"/>
          <a:lstStyle/>
          <a:p>
            <a:pPr marL="0" indent="0">
              <a:buClr>
                <a:schemeClr val="tx2"/>
              </a:buClr>
              <a:buNone/>
            </a:pPr>
            <a:r>
              <a:rPr lang="en-US" sz="1600" b="1" dirty="0" smtClean="0">
                <a:solidFill>
                  <a:schemeClr val="tx2">
                    <a:lumMod val="75000"/>
                  </a:schemeClr>
                </a:solidFill>
                <a:latin typeface="Arial" pitchFamily="34" charset="0"/>
                <a:cs typeface="Arial" pitchFamily="34" charset="0"/>
              </a:rPr>
              <a:t>United Kingdom: </a:t>
            </a:r>
            <a:r>
              <a:rPr lang="en-US" sz="1600" dirty="0" smtClean="0">
                <a:solidFill>
                  <a:schemeClr val="tx2">
                    <a:lumMod val="75000"/>
                  </a:schemeClr>
                </a:solidFill>
                <a:latin typeface="Arial" pitchFamily="34" charset="0"/>
                <a:cs typeface="Arial" pitchFamily="34" charset="0"/>
              </a:rPr>
              <a:t>A series of intense </a:t>
            </a:r>
            <a:r>
              <a:rPr lang="en-US" sz="1600" dirty="0" err="1" smtClean="0">
                <a:solidFill>
                  <a:schemeClr val="tx2">
                    <a:lumMod val="75000"/>
                  </a:schemeClr>
                </a:solidFill>
                <a:latin typeface="Arial" pitchFamily="34" charset="0"/>
                <a:cs typeface="Arial" pitchFamily="34" charset="0"/>
              </a:rPr>
              <a:t>extratropical</a:t>
            </a:r>
            <a:r>
              <a:rPr lang="en-US" sz="1600" dirty="0" smtClean="0">
                <a:solidFill>
                  <a:schemeClr val="tx2">
                    <a:lumMod val="75000"/>
                  </a:schemeClr>
                </a:solidFill>
                <a:latin typeface="Arial" pitchFamily="34" charset="0"/>
                <a:cs typeface="Arial" pitchFamily="34" charset="0"/>
              </a:rPr>
              <a:t> storms brought several bouts of heavy rains during the winter of 2014, causing widespread flooding around the country. Access to some villages was cut off for a month, and over 6,500 properties were flooded. Coastal flooding and erosion was also caused by the persistent storms. Insured losses from the flooding are estimated at about $1.1 billion.</a:t>
            </a:r>
          </a:p>
        </p:txBody>
      </p:sp>
      <p:sp>
        <p:nvSpPr>
          <p:cNvPr id="9" name="TextBox 8"/>
          <p:cNvSpPr txBox="1"/>
          <p:nvPr/>
        </p:nvSpPr>
        <p:spPr>
          <a:xfrm>
            <a:off x="7845780" y="4549621"/>
            <a:ext cx="1006999" cy="246217"/>
          </a:xfrm>
          <a:prstGeom prst="rect">
            <a:avLst/>
          </a:prstGeom>
          <a:noFill/>
          <a:effectLst/>
        </p:spPr>
        <p:txBody>
          <a:bodyPr wrap="none" lIns="91436" tIns="45718" rIns="91436" bIns="45718" rtlCol="0">
            <a:spAutoFit/>
          </a:bodyPr>
          <a:lstStyle/>
          <a:p>
            <a:r>
              <a:rPr lang="en-US" sz="1000" dirty="0" smtClean="0">
                <a:solidFill>
                  <a:schemeClr val="tx2"/>
                </a:solidFill>
              </a:rPr>
              <a:t>Source: NASA</a:t>
            </a:r>
            <a:endParaRPr lang="en-US" sz="1000" dirty="0">
              <a:solidFill>
                <a:schemeClr val="tx2"/>
              </a:solidFill>
            </a:endParaRPr>
          </a:p>
        </p:txBody>
      </p:sp>
      <p:sp>
        <p:nvSpPr>
          <p:cNvPr id="13" name="Rectangle 12"/>
          <p:cNvSpPr/>
          <p:nvPr/>
        </p:nvSpPr>
        <p:spPr>
          <a:xfrm>
            <a:off x="237555"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14" name="TextBox 13"/>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73</a:t>
            </a:fld>
            <a:endParaRPr lang="en-US" sz="1000" dirty="0">
              <a:solidFill>
                <a:schemeClr val="accent4">
                  <a:lumMod val="75000"/>
                </a:schemeClr>
              </a:solidFill>
            </a:endParaRPr>
          </a:p>
        </p:txBody>
      </p:sp>
      <p:sp>
        <p:nvSpPr>
          <p:cNvPr id="11" name="Rectangle 7"/>
          <p:cNvSpPr>
            <a:spLocks noChangeArrowheads="1"/>
          </p:cNvSpPr>
          <p:nvPr/>
        </p:nvSpPr>
        <p:spPr bwMode="auto">
          <a:xfrm>
            <a:off x="4" y="4898378"/>
            <a:ext cx="1691481" cy="230828"/>
          </a:xfrm>
          <a:prstGeom prst="rect">
            <a:avLst/>
          </a:prstGeom>
          <a:noFill/>
          <a:ln w="9525" algn="ctr">
            <a:noFill/>
            <a:miter lim="800000"/>
            <a:headEnd/>
            <a:tailEnd/>
          </a:ln>
        </p:spPr>
        <p:txBody>
          <a:bodyPr wrap="none" lIns="91436" tIns="45718" rIns="91436" bIns="45718">
            <a:spAutoFit/>
          </a:bodyPr>
          <a:lstStyle/>
          <a:p>
            <a:pPr eaLnBrk="1" hangingPunct="1">
              <a:buClrTx/>
              <a:buFontTx/>
              <a:buNone/>
            </a:pPr>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NatCatSERVICE</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555" y="24886"/>
            <a:ext cx="2394886" cy="276995"/>
          </a:xfrm>
          <a:prstGeom prst="rect">
            <a:avLst/>
          </a:prstGeom>
        </p:spPr>
        <p:txBody>
          <a:bodyPr wrap="none" lIns="0" tIns="45718" rIns="0" bIns="45718">
            <a:spAutoFit/>
          </a:bodyPr>
          <a:lstStyle/>
          <a:p>
            <a:r>
              <a:rPr lang="en-US" sz="1200" dirty="0" smtClean="0">
                <a:solidFill>
                  <a:schemeClr val="tx2"/>
                </a:solidFill>
              </a:rPr>
              <a:t>Global Natural Catastrophe Update</a:t>
            </a:r>
            <a:endParaRPr lang="en-US" sz="1200" dirty="0">
              <a:solidFill>
                <a:schemeClr val="tx2"/>
              </a:solidFill>
            </a:endParaRPr>
          </a:p>
        </p:txBody>
      </p:sp>
      <p:sp>
        <p:nvSpPr>
          <p:cNvPr id="9" name="Title 8"/>
          <p:cNvSpPr>
            <a:spLocks noGrp="1"/>
          </p:cNvSpPr>
          <p:nvPr>
            <p:ph type="title"/>
          </p:nvPr>
        </p:nvSpPr>
        <p:spPr/>
        <p:txBody>
          <a:bodyPr/>
          <a:lstStyle/>
          <a:p>
            <a:r>
              <a:rPr lang="en-US" sz="2000" dirty="0" smtClean="0">
                <a:latin typeface="Arial"/>
                <a:ea typeface="Arial Unicode MS"/>
                <a:cs typeface="Arial"/>
              </a:rPr>
              <a:t>Costliest natural catastrophes since 1950</a:t>
            </a:r>
            <a:r>
              <a:rPr lang="en-US" sz="2000" dirty="0" smtClean="0">
                <a:solidFill>
                  <a:srgbClr val="FF00FF"/>
                </a:solidFill>
                <a:latin typeface="Arial"/>
                <a:ea typeface="Arial Unicode MS"/>
                <a:cs typeface="Arial"/>
              </a:rPr>
              <a:t/>
            </a:r>
            <a:br>
              <a:rPr lang="en-US" sz="2000" dirty="0" smtClean="0">
                <a:solidFill>
                  <a:srgbClr val="FF00FF"/>
                </a:solidFill>
                <a:latin typeface="Arial"/>
                <a:ea typeface="Arial Unicode MS"/>
                <a:cs typeface="Arial"/>
              </a:rPr>
            </a:br>
            <a:r>
              <a:rPr lang="en-US" sz="1600" dirty="0" smtClean="0">
                <a:latin typeface="Arial"/>
                <a:ea typeface="Arial Unicode MS"/>
                <a:cs typeface="Arial"/>
              </a:rPr>
              <a:t>Ranked by insured losses </a:t>
            </a:r>
            <a:endParaRPr lang="en-US" dirty="0"/>
          </a:p>
        </p:txBody>
      </p:sp>
      <p:graphicFrame>
        <p:nvGraphicFramePr>
          <p:cNvPr id="7" name="Tabelle 7"/>
          <p:cNvGraphicFramePr>
            <a:graphicFrameLocks noGrp="1"/>
          </p:cNvGraphicFramePr>
          <p:nvPr/>
        </p:nvGraphicFramePr>
        <p:xfrm>
          <a:off x="197894" y="1104904"/>
          <a:ext cx="8684170" cy="3795187"/>
        </p:xfrm>
        <a:graphic>
          <a:graphicData uri="http://schemas.openxmlformats.org/drawingml/2006/table">
            <a:tbl>
              <a:tblPr>
                <a:effectLst/>
              </a:tblPr>
              <a:tblGrid>
                <a:gridCol w="1824255"/>
                <a:gridCol w="1905031"/>
                <a:gridCol w="2357094"/>
                <a:gridCol w="2597790"/>
              </a:tblGrid>
              <a:tr h="790367">
                <a:tc>
                  <a:txBody>
                    <a:bodyPr/>
                    <a:lstStyle/>
                    <a:p>
                      <a:pPr algn="l">
                        <a:lnSpc>
                          <a:spcPct val="115000"/>
                        </a:lnSpc>
                        <a:spcAft>
                          <a:spcPts val="0"/>
                        </a:spcAft>
                      </a:pPr>
                      <a:r>
                        <a:rPr lang="de-DE" sz="1400" b="0" dirty="0" smtClean="0">
                          <a:solidFill>
                            <a:srgbClr val="FFFFFF"/>
                          </a:solidFill>
                          <a:latin typeface="Arial"/>
                          <a:ea typeface="Arial"/>
                          <a:cs typeface="Times New Roman"/>
                        </a:rPr>
                        <a:t>Year</a:t>
                      </a:r>
                      <a:endParaRPr lang="en-US" sz="1400" b="0"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lnSpc>
                          <a:spcPct val="115000"/>
                        </a:lnSpc>
                        <a:spcAft>
                          <a:spcPts val="0"/>
                        </a:spcAft>
                      </a:pPr>
                      <a:r>
                        <a:rPr lang="en-US" sz="1400" b="0" dirty="0" smtClean="0">
                          <a:solidFill>
                            <a:srgbClr val="FFFFFF"/>
                          </a:solidFill>
                          <a:latin typeface="Arial"/>
                          <a:ea typeface="Arial"/>
                          <a:cs typeface="Times New Roman"/>
                        </a:rPr>
                        <a:t>Event</a:t>
                      </a: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l" defTabSz="914400" rtl="0" eaLnBrk="1" latinLnBrk="0" hangingPunct="1">
                        <a:lnSpc>
                          <a:spcPct val="115000"/>
                        </a:lnSpc>
                        <a:spcAft>
                          <a:spcPts val="0"/>
                        </a:spcAft>
                      </a:pPr>
                      <a:r>
                        <a:rPr lang="de-DE" sz="1400" b="0" kern="1200" dirty="0" smtClean="0">
                          <a:solidFill>
                            <a:srgbClr val="FFFFFF"/>
                          </a:solidFill>
                          <a:latin typeface="Arial"/>
                          <a:ea typeface="Arial"/>
                          <a:cs typeface="Times New Roman"/>
                        </a:rPr>
                        <a:t>Region</a:t>
                      </a:r>
                      <a:endParaRPr lang="de-DE" sz="1400" b="0" kern="1200"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lnSpc>
                          <a:spcPct val="115000"/>
                        </a:lnSpc>
                        <a:spcAft>
                          <a:spcPts val="0"/>
                        </a:spcAft>
                      </a:pPr>
                      <a:r>
                        <a:rPr lang="en-US" sz="1400" b="0" dirty="0" smtClean="0">
                          <a:solidFill>
                            <a:srgbClr val="FFFFFF"/>
                          </a:solidFill>
                          <a:latin typeface="+mn-lt"/>
                          <a:ea typeface="Arial"/>
                          <a:cs typeface="Times New Roman"/>
                        </a:rPr>
                        <a:t>Insured losses</a:t>
                      </a:r>
                      <a:endParaRPr lang="de-DE" sz="1400" b="0" dirty="0" smtClean="0">
                        <a:latin typeface="+mn-lt"/>
                        <a:ea typeface="Arial"/>
                        <a:cs typeface="Times New Roman"/>
                      </a:endParaRPr>
                    </a:p>
                    <a:p>
                      <a:pPr algn="l">
                        <a:lnSpc>
                          <a:spcPct val="115000"/>
                        </a:lnSpc>
                        <a:spcAft>
                          <a:spcPts val="0"/>
                        </a:spcAft>
                      </a:pPr>
                      <a:r>
                        <a:rPr lang="en-US" sz="1400" b="0" dirty="0" smtClean="0">
                          <a:solidFill>
                            <a:srgbClr val="FFFFFF"/>
                          </a:solidFill>
                          <a:latin typeface="+mn-lt"/>
                          <a:ea typeface="Arial"/>
                          <a:cs typeface="Times New Roman"/>
                        </a:rPr>
                        <a:t>US$</a:t>
                      </a:r>
                      <a:r>
                        <a:rPr lang="en-US" sz="1400" b="0" baseline="0" dirty="0" smtClean="0">
                          <a:solidFill>
                            <a:srgbClr val="FFFFFF"/>
                          </a:solidFill>
                          <a:latin typeface="+mn-lt"/>
                          <a:ea typeface="Arial"/>
                          <a:cs typeface="Times New Roman"/>
                        </a:rPr>
                        <a:t> </a:t>
                      </a:r>
                      <a:r>
                        <a:rPr lang="en-US" sz="1400" b="0" dirty="0" smtClean="0">
                          <a:solidFill>
                            <a:srgbClr val="FFFFFF"/>
                          </a:solidFill>
                          <a:latin typeface="+mn-lt"/>
                          <a:ea typeface="Arial"/>
                          <a:cs typeface="Times New Roman"/>
                        </a:rPr>
                        <a:t>m (in original values)</a:t>
                      </a:r>
                      <a:endParaRPr lang="de-DE" sz="14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2005</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err="1" smtClean="0">
                          <a:solidFill>
                            <a:schemeClr val="tx1"/>
                          </a:solidFill>
                          <a:latin typeface="Arial"/>
                          <a:ea typeface="Arial"/>
                          <a:cs typeface="Times New Roman"/>
                        </a:rPr>
                        <a:t>Hurricane</a:t>
                      </a:r>
                      <a:r>
                        <a:rPr lang="de-DE" sz="1200" b="0" dirty="0" smtClean="0">
                          <a:solidFill>
                            <a:schemeClr val="tx1"/>
                          </a:solidFill>
                          <a:latin typeface="Arial"/>
                          <a:ea typeface="Arial"/>
                          <a:cs typeface="Times New Roman"/>
                        </a:rPr>
                        <a:t> Katrina</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USA</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62,200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2011</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EQ, </a:t>
                      </a:r>
                      <a:r>
                        <a:rPr lang="de-DE" sz="1200" b="0" dirty="0" err="1" smtClean="0">
                          <a:solidFill>
                            <a:schemeClr val="tx1"/>
                          </a:solidFill>
                          <a:latin typeface="Arial"/>
                          <a:ea typeface="Arial"/>
                          <a:cs typeface="Times New Roman"/>
                        </a:rPr>
                        <a:t>tsunami</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Japan</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40,000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2012</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err="1" smtClean="0">
                          <a:solidFill>
                            <a:schemeClr val="tx1"/>
                          </a:solidFill>
                          <a:latin typeface="Arial"/>
                          <a:ea typeface="Arial"/>
                          <a:cs typeface="Times New Roman"/>
                        </a:rPr>
                        <a:t>Hurricane</a:t>
                      </a:r>
                      <a:r>
                        <a:rPr lang="de-DE" sz="1200" b="0" baseline="0" dirty="0" smtClean="0">
                          <a:solidFill>
                            <a:schemeClr val="tx1"/>
                          </a:solidFill>
                          <a:latin typeface="Arial"/>
                          <a:ea typeface="Arial"/>
                          <a:cs typeface="Times New Roman"/>
                        </a:rPr>
                        <a:t> Sandy</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USA, </a:t>
                      </a:r>
                      <a:r>
                        <a:rPr lang="de-DE" sz="1200" b="0" dirty="0" err="1" smtClean="0">
                          <a:solidFill>
                            <a:schemeClr val="tx1"/>
                          </a:solidFill>
                          <a:latin typeface="Arial"/>
                          <a:ea typeface="Arial"/>
                          <a:cs typeface="Times New Roman"/>
                        </a:rPr>
                        <a:t>Caribbean</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29,500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2008</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err="1" smtClean="0">
                          <a:solidFill>
                            <a:schemeClr val="tx1"/>
                          </a:solidFill>
                          <a:latin typeface="Arial"/>
                          <a:ea typeface="Arial"/>
                          <a:cs typeface="Times New Roman"/>
                        </a:rPr>
                        <a:t>Hurricane</a:t>
                      </a:r>
                      <a:r>
                        <a:rPr lang="de-DE" sz="1200" b="0" baseline="0" dirty="0" smtClean="0">
                          <a:solidFill>
                            <a:schemeClr val="tx1"/>
                          </a:solidFill>
                          <a:latin typeface="Arial"/>
                          <a:ea typeface="Arial"/>
                          <a:cs typeface="Times New Roman"/>
                        </a:rPr>
                        <a:t> Ike</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1200" b="0" dirty="0" smtClean="0">
                          <a:solidFill>
                            <a:schemeClr val="tx1"/>
                          </a:solidFill>
                          <a:latin typeface="+mn-lt"/>
                          <a:ea typeface="Arial"/>
                          <a:cs typeface="Times New Roman"/>
                        </a:rPr>
                        <a:t>USA, </a:t>
                      </a:r>
                      <a:r>
                        <a:rPr lang="de-DE" sz="1200" b="0" dirty="0" err="1" smtClean="0">
                          <a:solidFill>
                            <a:schemeClr val="tx1"/>
                          </a:solidFill>
                          <a:latin typeface="+mn-lt"/>
                          <a:ea typeface="Arial"/>
                          <a:cs typeface="Times New Roman"/>
                        </a:rPr>
                        <a:t>Caribbean</a:t>
                      </a:r>
                      <a:endParaRPr lang="de-DE" sz="1200" b="0" dirty="0" smtClean="0">
                        <a:solidFill>
                          <a:schemeClr val="tx1"/>
                        </a:solidFill>
                        <a:latin typeface="+mn-lt"/>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18,500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1992</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err="1" smtClean="0">
                          <a:solidFill>
                            <a:schemeClr val="tx1"/>
                          </a:solidFill>
                          <a:latin typeface="Arial"/>
                          <a:ea typeface="Arial"/>
                          <a:cs typeface="Times New Roman"/>
                        </a:rPr>
                        <a:t>Hurricane</a:t>
                      </a:r>
                      <a:r>
                        <a:rPr lang="de-DE" sz="1200" b="0" dirty="0" smtClean="0">
                          <a:solidFill>
                            <a:schemeClr val="tx1"/>
                          </a:solidFill>
                          <a:latin typeface="Arial"/>
                          <a:ea typeface="Arial"/>
                          <a:cs typeface="Times New Roman"/>
                        </a:rPr>
                        <a:t> Andrew</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USA</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17,000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2011</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err="1" smtClean="0">
                          <a:solidFill>
                            <a:schemeClr val="tx1"/>
                          </a:solidFill>
                          <a:latin typeface="Arial"/>
                          <a:ea typeface="Arial"/>
                          <a:cs typeface="Times New Roman"/>
                        </a:rPr>
                        <a:t>Floods</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Thailand</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16,000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1994</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EQ </a:t>
                      </a:r>
                      <a:r>
                        <a:rPr lang="de-DE" sz="1200" b="0" dirty="0" err="1" smtClean="0">
                          <a:solidFill>
                            <a:schemeClr val="tx1"/>
                          </a:solidFill>
                          <a:latin typeface="Arial"/>
                          <a:ea typeface="Arial"/>
                          <a:cs typeface="Times New Roman"/>
                        </a:rPr>
                        <a:t>Northridge</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USA</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15,300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2011</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EQ Christchurch</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New </a:t>
                      </a:r>
                      <a:r>
                        <a:rPr lang="de-DE" sz="1200" b="0" dirty="0" err="1" smtClean="0">
                          <a:solidFill>
                            <a:schemeClr val="tx1"/>
                          </a:solidFill>
                          <a:latin typeface="Arial"/>
                          <a:ea typeface="Arial"/>
                          <a:cs typeface="Times New Roman"/>
                        </a:rPr>
                        <a:t>Zealand</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14,600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2004</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err="1" smtClean="0">
                          <a:solidFill>
                            <a:schemeClr val="tx1"/>
                          </a:solidFill>
                          <a:latin typeface="Arial"/>
                          <a:ea typeface="Arial"/>
                          <a:cs typeface="Times New Roman"/>
                        </a:rPr>
                        <a:t>Hurricane</a:t>
                      </a:r>
                      <a:r>
                        <a:rPr lang="de-DE" sz="1200" b="0" dirty="0" smtClean="0">
                          <a:solidFill>
                            <a:schemeClr val="tx1"/>
                          </a:solidFill>
                          <a:latin typeface="Arial"/>
                          <a:ea typeface="Arial"/>
                          <a:cs typeface="Times New Roman"/>
                        </a:rPr>
                        <a:t> Ivan</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USA, </a:t>
                      </a:r>
                      <a:r>
                        <a:rPr lang="de-DE" sz="1200" b="0" dirty="0" err="1" smtClean="0">
                          <a:solidFill>
                            <a:schemeClr val="tx1"/>
                          </a:solidFill>
                          <a:latin typeface="Arial"/>
                          <a:ea typeface="Arial"/>
                          <a:cs typeface="Times New Roman"/>
                        </a:rPr>
                        <a:t>Caribbean</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13,800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95613">
                <a:tc>
                  <a:txBody>
                    <a:bodyPr/>
                    <a:lstStyle/>
                    <a:p>
                      <a:pPr marL="0" algn="l" defTabSz="914400" rtl="0" eaLnBrk="1" latinLnBrk="0" hangingPunct="1">
                        <a:lnSpc>
                          <a:spcPct val="115000"/>
                        </a:lnSpc>
                        <a:spcAft>
                          <a:spcPts val="0"/>
                        </a:spcAft>
                      </a:pPr>
                      <a:r>
                        <a:rPr lang="de-DE" sz="1200" b="0" kern="1200" dirty="0" smtClean="0">
                          <a:solidFill>
                            <a:schemeClr val="tx1"/>
                          </a:solidFill>
                          <a:latin typeface="Arial"/>
                          <a:ea typeface="Arial"/>
                          <a:cs typeface="Times New Roman"/>
                        </a:rPr>
                        <a:t>2005</a:t>
                      </a:r>
                      <a:endParaRPr lang="de-DE" sz="1200" b="0" kern="1200" dirty="0">
                        <a:solidFill>
                          <a:schemeClr val="tx1"/>
                        </a:solidFill>
                        <a:latin typeface="Arial"/>
                        <a:ea typeface="Arial"/>
                        <a:cs typeface="Times New Roman"/>
                      </a:endParaRPr>
                    </a:p>
                  </a:txBody>
                  <a:tcPr marL="90170" marR="90170" marT="45085" marB="4508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err="1" smtClean="0">
                          <a:solidFill>
                            <a:schemeClr val="tx1"/>
                          </a:solidFill>
                          <a:latin typeface="Arial"/>
                          <a:ea typeface="Arial"/>
                          <a:cs typeface="Times New Roman"/>
                        </a:rPr>
                        <a:t>Hurricane</a:t>
                      </a:r>
                      <a:r>
                        <a:rPr lang="de-DE" sz="1200" b="0" baseline="0" dirty="0" smtClean="0">
                          <a:solidFill>
                            <a:schemeClr val="tx1"/>
                          </a:solidFill>
                          <a:latin typeface="Arial"/>
                          <a:ea typeface="Arial"/>
                          <a:cs typeface="Times New Roman"/>
                        </a:rPr>
                        <a:t> Wilma</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15000"/>
                        </a:lnSpc>
                        <a:spcAft>
                          <a:spcPts val="0"/>
                        </a:spcAft>
                      </a:pPr>
                      <a:r>
                        <a:rPr lang="de-DE" sz="1200" b="0" dirty="0" smtClean="0">
                          <a:solidFill>
                            <a:schemeClr val="tx1"/>
                          </a:solidFill>
                          <a:latin typeface="Arial"/>
                          <a:ea typeface="Arial"/>
                          <a:cs typeface="Times New Roman"/>
                        </a:rPr>
                        <a:t>USA, </a:t>
                      </a:r>
                      <a:r>
                        <a:rPr lang="de-DE" sz="1200" b="0" dirty="0" err="1" smtClean="0">
                          <a:solidFill>
                            <a:schemeClr val="tx1"/>
                          </a:solidFill>
                          <a:latin typeface="Arial"/>
                          <a:ea typeface="Arial"/>
                          <a:cs typeface="Times New Roman"/>
                        </a:rPr>
                        <a:t>Caribbean</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200" b="0" dirty="0" smtClean="0">
                          <a:solidFill>
                            <a:schemeClr val="tx1"/>
                          </a:solidFill>
                          <a:latin typeface="Arial"/>
                          <a:ea typeface="Arial"/>
                          <a:cs typeface="Times New Roman"/>
                        </a:rPr>
                        <a:t>12,500</a:t>
                      </a:r>
                      <a:endParaRPr lang="de-DE" sz="1200" b="0" dirty="0">
                        <a:solidFill>
                          <a:schemeClr val="tx1"/>
                        </a:solidFill>
                        <a:latin typeface="Arial"/>
                        <a:ea typeface="Arial"/>
                        <a:cs typeface="Times New Roman"/>
                      </a:endParaRPr>
                    </a:p>
                  </a:txBody>
                  <a:tcPr marL="90170" marR="90170" marT="45085" marB="4508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
          <p:cNvGraphicFramePr>
            <a:graphicFrameLocks/>
          </p:cNvGraphicFramePr>
          <p:nvPr/>
        </p:nvGraphicFramePr>
        <p:xfrm>
          <a:off x="230186" y="110490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Severe</a:t>
                      </a:r>
                      <a:r>
                        <a:rPr kumimoji="0" lang="en-US" sz="1200" b="0" i="0" u="none" strike="noStrike" cap="none" normalizeH="0" baseline="0" dirty="0" smtClean="0">
                          <a:ln>
                            <a:noFill/>
                          </a:ln>
                          <a:solidFill>
                            <a:srgbClr val="FF00FF"/>
                          </a:solidFill>
                          <a:effectLst/>
                          <a:latin typeface="Arial" charset="0"/>
                        </a:rPr>
                        <a:t/>
                      </a:r>
                      <a:br>
                        <a:rPr kumimoji="0" lang="en-US" sz="1200" b="0" i="0" u="none" strike="noStrike" cap="none" normalizeH="0" baseline="0" dirty="0" smtClean="0">
                          <a:ln>
                            <a:noFill/>
                          </a:ln>
                          <a:solidFill>
                            <a:srgbClr val="FF00FF"/>
                          </a:solidFill>
                          <a:effectLst/>
                          <a:latin typeface="Arial" charset="0"/>
                        </a:rPr>
                      </a:br>
                      <a:r>
                        <a:rPr kumimoji="0" lang="en-US" sz="1200" b="0" i="0" u="none" strike="noStrike" cap="none" normalizeH="0" baseline="0" dirty="0" smtClean="0">
                          <a:ln>
                            <a:noFill/>
                          </a:ln>
                          <a:solidFill>
                            <a:schemeClr val="tx2"/>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2"/>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8</a:t>
            </a:fld>
            <a:endParaRPr lang="en-US" sz="1000" dirty="0">
              <a:solidFill>
                <a:schemeClr val="accent4">
                  <a:lumMod val="75000"/>
                </a:schemeClr>
              </a:solidFill>
            </a:endParaRPr>
          </a:p>
        </p:txBody>
      </p:sp>
      <p:sp>
        <p:nvSpPr>
          <p:cNvPr id="7" name="Rectangle 6"/>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9" name="Title 8"/>
          <p:cNvSpPr>
            <a:spLocks noGrp="1"/>
          </p:cNvSpPr>
          <p:nvPr>
            <p:ph type="title"/>
          </p:nvPr>
        </p:nvSpPr>
        <p:spPr>
          <a:xfrm>
            <a:off x="230188" y="241300"/>
            <a:ext cx="6840000" cy="540000"/>
          </a:xfrm>
        </p:spPr>
        <p:txBody>
          <a:bodyPr/>
          <a:lstStyle/>
          <a:p>
            <a:pPr lvl="0"/>
            <a:r>
              <a:rPr lang="en-US" sz="2000" kern="1200" dirty="0" smtClean="0">
                <a:latin typeface="Arial"/>
                <a:ea typeface="Arial Unicode MS"/>
                <a:cs typeface="Arial"/>
              </a:rPr>
              <a:t>Natural disaster losses in the US 2014</a:t>
            </a:r>
            <a:r>
              <a:rPr lang="en-US" sz="2000" kern="1200" dirty="0" smtClean="0">
                <a:solidFill>
                  <a:srgbClr val="FF00FF"/>
                </a:solidFill>
                <a:latin typeface="Arial"/>
                <a:ea typeface="Arial Unicode MS"/>
                <a:cs typeface="Arial"/>
              </a:rPr>
              <a:t/>
            </a:r>
            <a:br>
              <a:rPr lang="en-US" sz="2000" kern="1200" dirty="0" smtClean="0">
                <a:solidFill>
                  <a:srgbClr val="FF00FF"/>
                </a:solidFill>
                <a:latin typeface="Arial"/>
                <a:ea typeface="Arial Unicode MS"/>
                <a:cs typeface="Arial"/>
              </a:rPr>
            </a:br>
            <a:r>
              <a:rPr lang="en-US" sz="1600" dirty="0" smtClean="0"/>
              <a:t>Based on perils </a:t>
            </a:r>
            <a:endParaRPr lang="en-US" dirty="0" smtClean="0"/>
          </a:p>
        </p:txBody>
      </p:sp>
      <p:sp>
        <p:nvSpPr>
          <p:cNvPr id="8" name="TextBox 7"/>
          <p:cNvSpPr txBox="1"/>
          <p:nvPr/>
        </p:nvSpPr>
        <p:spPr bwMode="auto">
          <a:xfrm>
            <a:off x="4682067" y="0"/>
            <a:ext cx="2802466" cy="965200"/>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smtClean="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30188" y="241302"/>
            <a:ext cx="4703319" cy="651833"/>
          </a:xfrm>
        </p:spPr>
        <p:txBody>
          <a:bodyPr/>
          <a:lstStyle/>
          <a:p>
            <a:pPr lvl="0"/>
            <a:r>
              <a:rPr lang="en-US" sz="2000" dirty="0" smtClean="0">
                <a:ea typeface="Arial"/>
                <a:cs typeface="Times New Roman"/>
              </a:rPr>
              <a:t>American Canyon (Napa) Earthquake</a:t>
            </a:r>
            <a:r>
              <a:rPr lang="de-DE" sz="1800" dirty="0" smtClean="0">
                <a:solidFill>
                  <a:srgbClr val="FF00FF"/>
                </a:solidFill>
              </a:rPr>
              <a:t/>
            </a:r>
            <a:br>
              <a:rPr lang="de-DE" sz="1800" dirty="0" smtClean="0">
                <a:solidFill>
                  <a:srgbClr val="FF00FF"/>
                </a:solidFill>
              </a:rPr>
            </a:br>
            <a:endParaRPr lang="de-DE" sz="1600" dirty="0">
              <a:solidFill>
                <a:srgbClr val="FF00FF"/>
              </a:solidFill>
            </a:endParaRPr>
          </a:p>
        </p:txBody>
      </p:sp>
      <p:sp>
        <p:nvSpPr>
          <p:cNvPr id="14" name="TextBox 13"/>
          <p:cNvSpPr txBox="1"/>
          <p:nvPr/>
        </p:nvSpPr>
        <p:spPr>
          <a:xfrm>
            <a:off x="8414658" y="488516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smtClean="0">
                <a:solidFill>
                  <a:schemeClr val="accent4">
                    <a:lumMod val="75000"/>
                  </a:schemeClr>
                </a:solidFill>
              </a:rPr>
              <a:pPr algn="r"/>
              <a:t>9</a:t>
            </a:fld>
            <a:endParaRPr lang="en-US" sz="1000" dirty="0">
              <a:solidFill>
                <a:schemeClr val="accent4">
                  <a:lumMod val="75000"/>
                </a:schemeClr>
              </a:solidFill>
            </a:endParaRPr>
          </a:p>
        </p:txBody>
      </p:sp>
      <p:sp>
        <p:nvSpPr>
          <p:cNvPr id="17" name="Rectangle 16"/>
          <p:cNvSpPr/>
          <p:nvPr/>
        </p:nvSpPr>
        <p:spPr>
          <a:xfrm>
            <a:off x="237557" y="24886"/>
            <a:ext cx="2165657" cy="276995"/>
          </a:xfrm>
          <a:prstGeom prst="rect">
            <a:avLst/>
          </a:prstGeom>
        </p:spPr>
        <p:txBody>
          <a:bodyPr wrap="none" lIns="0" tIns="45718" rIns="0" bIns="45718">
            <a:spAutoFit/>
          </a:bodyPr>
          <a:lstStyle/>
          <a:p>
            <a:r>
              <a:rPr lang="en-US" sz="1200" dirty="0" smtClean="0">
                <a:solidFill>
                  <a:schemeClr val="tx2"/>
                </a:solidFill>
              </a:rPr>
              <a:t>US Natural Catastrophe Update</a:t>
            </a:r>
            <a:endParaRPr lang="en-US" sz="1200" dirty="0">
              <a:solidFill>
                <a:schemeClr val="tx2"/>
              </a:solidFill>
            </a:endParaRPr>
          </a:p>
        </p:txBody>
      </p:sp>
      <p:sp>
        <p:nvSpPr>
          <p:cNvPr id="15" name="Content Placeholder 2"/>
          <p:cNvSpPr txBox="1">
            <a:spLocks/>
          </p:cNvSpPr>
          <p:nvPr/>
        </p:nvSpPr>
        <p:spPr>
          <a:xfrm>
            <a:off x="230188" y="1120776"/>
            <a:ext cx="4767114" cy="3730623"/>
          </a:xfrm>
          <a:prstGeom prst="rect">
            <a:avLst/>
          </a:prstGeom>
          <a:solidFill>
            <a:schemeClr val="bg1"/>
          </a:solidFill>
          <a:effectLst/>
        </p:spPr>
        <p:txBody>
          <a:bodyPr lIns="91436" tIns="45718" rIns="91436" bIns="45718"/>
          <a:lstStyle/>
          <a:p>
            <a:pPr lvl="0">
              <a:lnSpc>
                <a:spcPct val="120000"/>
              </a:lnSpc>
              <a:spcBef>
                <a:spcPts val="1200"/>
              </a:spcBef>
              <a:buClr>
                <a:schemeClr val="tx2"/>
              </a:buClr>
            </a:pPr>
            <a:r>
              <a:rPr kumimoji="0" lang="en-US" sz="16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August 24: </a:t>
            </a:r>
            <a:r>
              <a:rPr lang="en-US" sz="1600" dirty="0" smtClean="0">
                <a:solidFill>
                  <a:schemeClr val="tx2">
                    <a:lumMod val="75000"/>
                  </a:schemeClr>
                </a:solidFill>
                <a:latin typeface="Arial" pitchFamily="34" charset="0"/>
                <a:cs typeface="Arial" pitchFamily="34" charset="0"/>
              </a:rPr>
              <a:t>Despite being only a moderate earthquake, its shallow depth allowed for strong ground shaking in the immediate region, particularly on soft soils. Although structural damage was primarily limited to older masonry buildings and chimneys, contents damage, including to some wineries, was extensive. </a:t>
            </a:r>
            <a:r>
              <a:rPr kumimoji="0" lang="en-US" sz="16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Insured losses are estimated at about $150 million.</a:t>
            </a:r>
          </a:p>
        </p:txBody>
      </p:sp>
      <p:pic>
        <p:nvPicPr>
          <p:cNvPr id="23" name="Picture 22" descr="napaeq_bove.JPG"/>
          <p:cNvPicPr>
            <a:picLocks noChangeAspect="1"/>
          </p:cNvPicPr>
          <p:nvPr/>
        </p:nvPicPr>
        <p:blipFill>
          <a:blip r:embed="rId4" cstate="screen"/>
          <a:srcRect/>
          <a:stretch>
            <a:fillRect/>
          </a:stretch>
        </p:blipFill>
        <p:spPr>
          <a:xfrm rot="5400000">
            <a:off x="5040884" y="1002961"/>
            <a:ext cx="3728040" cy="3931920"/>
          </a:xfrm>
          <a:prstGeom prst="rect">
            <a:avLst/>
          </a:prstGeom>
        </p:spPr>
      </p:pic>
      <p:sp>
        <p:nvSpPr>
          <p:cNvPr id="24" name="TextBox 23"/>
          <p:cNvSpPr txBox="1"/>
          <p:nvPr/>
        </p:nvSpPr>
        <p:spPr>
          <a:xfrm>
            <a:off x="7386149" y="4635960"/>
            <a:ext cx="1495914" cy="215440"/>
          </a:xfrm>
          <a:prstGeom prst="rect">
            <a:avLst/>
          </a:prstGeom>
          <a:noFill/>
          <a:effectLst/>
        </p:spPr>
        <p:txBody>
          <a:bodyPr wrap="none" lIns="91436" tIns="45718" rIns="91436" bIns="45718" rtlCol="0">
            <a:spAutoFit/>
          </a:bodyPr>
          <a:lstStyle/>
          <a:p>
            <a:r>
              <a:rPr lang="en-US" sz="800" dirty="0" smtClean="0">
                <a:solidFill>
                  <a:schemeClr val="bg1"/>
                </a:solidFill>
              </a:rPr>
              <a:t>Source: Munich Re  America</a:t>
            </a:r>
            <a:endParaRPr lang="en-US" sz="8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mr_title_image_natcat.jpg"/>
  <p:tag name="ARTICULATE_LMS" val="0"/>
  <p:tag name="ARTICULATE_TEMPLATE" val="Munich Re 2"/>
  <p:tag name="ARTICULATE_TEMPLATE_GUID" val="d1782a41-70be-4e79-adde-9132882c3181"/>
  <p:tag name="PRESENTER_PREVIEW_MODE" val="0"/>
  <p:tag name="PRESENTER_PREVIEW_START" val="1"/>
  <p:tag name="PLAYERLOGOHEIGHT" val="70"/>
  <p:tag name="PLAYERLOGOWIDTH" val="240"/>
  <p:tag name="LAUNCHINNEWWINDOW" val="0"/>
  <p:tag name="LASTPUBLISHED" val="C:\Users\n1100201\Desktop\Articulate\MunichRe_III_NatCatWebinar_012014\player.html"/>
  <p:tag name="PRESENTATION_PLAYLIST_COUNT" val="0"/>
  <p:tag name="PRESENTATION_PRESENTER_SLIDE_LEVEL" val="1"/>
  <p:tag name="ARTICULATE_AUDIO_TEMP" val="C:\Users\n1100201\AppData\Local\Temp\articulate\presenter\ae\audio\20140204114741\"/>
  <p:tag name="ARTICULATE_META_COURSE_VERSION_SET" val="True"/>
  <p:tag name="ARTICULATE_META_NAME_SET" val="True"/>
  <p:tag name="ARTICULATE_REFERENCE_TYPE_1" val="1"/>
  <p:tag name="ARTICULATE_REFERENCE_1" val="C:\Users\n1100201\Desktop\NATCAT\Articulate\MunichRe_III_NatCatWebinar_07201.pdf"/>
  <p:tag name="ARTICULATE_REFERENCE_TITLE_1" val="2014 Half-Year Natural Catastrophe Update"/>
  <p:tag name="ARTICULATE_REFERENCE_TYPE_2" val="1"/>
  <p:tag name="ARTICULATE_REFERENCE_2" val="U:\Webinar\2014_07 - Nat Cat Webinar\Nat_Cat_Jan-June_2014_World map.pdf"/>
  <p:tag name="ARTICULATE_REFERENCE_TITLE_2" val="Natural loss events world map 2014"/>
  <p:tag name="ARTICULATE_REFERENCE_TYPE_3" val="1"/>
  <p:tag name="ARTICULATE_REFERENCE_3" val="U:\Webinar\2014_07 - Nat Cat Webinar\2014_halfyear_natcatstats.pdf"/>
  <p:tag name="ARTICULATE_REFERENCE_TITLE_3" val="Natural catastrophe stats first half 2014"/>
  <p:tag name="ARTICULATE_SLIDE_COUNT" val="74"/>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428472-c:\users\n1100201\desktop\2015_01 - nat cat review\munichre_iii_natcatwebinar_01072015.pptx"/>
  <p:tag name="ARTICULATE_PRESENTER_VERSION" val="7"/>
  <p:tag name="ARTICULATE_USED_PAGE_ORIENTATION" val="1"/>
  <p:tag name="ARTICULATE_USED_PAGE_SIZE"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TITLE_TAG" val="Underwriting"/>
  <p:tag name="ARTICULATE_SLIDE_GUID" val="bed391cb-95d4-4748-94bc-357e86fd3b41"/>
  <p:tag name="ARTICULATE_SLIDE_NAV" val="51"/>
  <p:tag name="ARTICULATE_PLAYLIST_ID" val="-1"/>
  <p:tag name="ARTICULATE_NAV_LEVEL" val="2"/>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8"/>
  <p:tag name="ARTICULATE_USED_LAYOUT" val="1"/>
</p:tagLst>
</file>

<file path=ppt/tags/tag10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ILvPyB0_files\slide0001_image001.emz"/>
</p:tagLst>
</file>

<file path=ppt/tags/tag102.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PLAYLIST_ID" val="-1"/>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9"/>
  <p:tag name="ARTICULATE_USED_LAYOUT"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GUID" val="2d55f8cf-7bfc-4fdd-b9bb-64e3912dd51b"/>
  <p:tag name="ARTICULATE_SLIDE_NAV" val="53"/>
  <p:tag name="ARTICULATE_PLAYLIST_ID" val="-1"/>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80"/>
  <p:tag name="ARTICULATE_USED_LAYOUT" val="1"/>
</p:tagLst>
</file>

<file path=ppt/tags/tag104.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81"/>
  <p:tag name="ARTICULATE_USED_LAYOUT" val="1"/>
</p:tagLst>
</file>

<file path=ppt/tags/tag105.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82"/>
  <p:tag name="ARTICULATE_USED_LAYOUT" val="1"/>
</p:tagLst>
</file>

<file path=ppt/tags/tag106.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83"/>
  <p:tag name="ARTICULATE_USED_LAYOUT" val="1"/>
</p:tagLst>
</file>

<file path=ppt/tags/tag107.xml><?xml version="1.0" encoding="utf-8"?>
<p:tagLst xmlns:a="http://schemas.openxmlformats.org/drawingml/2006/main" xmlns:r="http://schemas.openxmlformats.org/officeDocument/2006/relationships" xmlns:p="http://schemas.openxmlformats.org/presentationml/2006/main">
  <p:tag name="ARTICULATE_TITLE_TAG" val="Premium Growth"/>
  <p:tag name="ARTICULATE_SLIDE_GUID" val="09b9e006-e2d8-4ff5-a7eb-6ce049289bed"/>
  <p:tag name="ARTICULATE_SLIDE_NAV" val="55"/>
  <p:tag name="ARTICULATE_PLAYLIST_ID" val="-1"/>
  <p:tag name="ARTICULATE_NAV_LEVEL" val="2"/>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84"/>
  <p:tag name="ARTICULATE_USED_LAYOUT" val="1"/>
</p:tagLst>
</file>

<file path=ppt/tags/tag10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8JYw9Ho_files\slide0001_image001.emz"/>
</p:tagLst>
</file>

<file path=ppt/tags/tag109.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85"/>
  <p:tag name="ARTICULATE_USED_LAYOUT"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TITLE_TAG" val="Closing"/>
  <p:tag name="ARTICULATE_SLIDE_GUID" val="95b19e7b-2ec9-4add-8da4-9935f6d8c59b"/>
  <p:tag name="ARTICULATE_SLIDE_NAV" val="67"/>
  <p:tag name="ARTICULATE_PLAYLIST_ID" val="-1"/>
  <p:tag name="ARTICULATE_NAV_LEVEL" val="2"/>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86"/>
  <p:tag name="ARTICULATE_USED_LAYOUT"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3f4d2928-f038-4df1-935a-213cd051c76d"/>
  <p:tag name="ARTICULATE_SLIDE_NAV" val="99"/>
  <p:tag name="ARTICULATE_PLAYLIST_ID" val="-1"/>
  <p:tag name="ARTICULATE_NAV_LEVEL" val="1"/>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9"/>
  <p:tag name="ARTICULATE_USED_LAYOUT" val="3"/>
</p:tagLst>
</file>

<file path=ppt/tags/tag1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gErb6NSx_files\slide0001_image001.jpg"/>
</p:tagLst>
</file>

<file path=ppt/tags/tag113.xml><?xml version="1.0" encoding="utf-8"?>
<p:tagLst xmlns:a="http://schemas.openxmlformats.org/drawingml/2006/main" xmlns:r="http://schemas.openxmlformats.org/officeDocument/2006/relationships" xmlns:p="http://schemas.openxmlformats.org/presentationml/2006/main">
  <p:tag name="ARTICULATE_SLIDE_GUID" val="6b2948a0-7529-44e4-ae32-3ecb9f1007cd"/>
  <p:tag name="ARTICULATE_TITLE_TAG" val="Question and Answer Process"/>
  <p:tag name="ARTICULATE_SLIDE_NAV" val="100"/>
  <p:tag name="ARTICULATE_PLAYLIST_ID" val="-1"/>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0"/>
  <p:tag name="ARTICULATE_USED_LAYOUT" val="1"/>
</p:tagLst>
</file>

<file path=ppt/tags/tag114.xml><?xml version="1.0" encoding="utf-8"?>
<p:tagLst xmlns:a="http://schemas.openxmlformats.org/drawingml/2006/main" xmlns:r="http://schemas.openxmlformats.org/officeDocument/2006/relationships" xmlns:p="http://schemas.openxmlformats.org/presentationml/2006/main">
  <p:tag name="PPWINSEGMENT1START" val="1"/>
  <p:tag name="PPWINSEGMENT1LENGTH" val="29"/>
  <p:tag name="PPWINSEGMENT1SOURCERTF" val="{\rtf1\ansi\deff0{\fonttbl{\f0\fcharset0 Arial;}}{\colortbl\red17\green17\blue17;}{\f0\fs44\b\cf0 M\'FCnchener R\'FCck PowerPoint Vorlage\par}}"/>
  <p:tag name="PPWINSEGMENT1TARGETRTF" val="{\rtf1\ansi\deff1{\fonttbl{\f1\fcharset0 Arial;}}{\colortbl\red0\green0\blue0;\red17\green17\blue17;}{\f1\fs44\b\cf1 Munich Re PowerPoint template\par}}"/>
  <p:tag name="PPWINLASTSAVEDTRANSLATION" val="Munich Re PowerPoint template"/>
  <p:tag name="PPWINALREADYSEGMENTED" val="True"/>
  <p:tag name="PPWINTOTALSEGMENTS" val="1"/>
</p:tagLst>
</file>

<file path=ppt/tags/tag1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SxcWouta_files\slide0001_image001.jpg"/>
</p:tagLst>
</file>

<file path=ppt/tags/tag116.xml><?xml version="1.0" encoding="utf-8"?>
<p:tagLst xmlns:a="http://schemas.openxmlformats.org/drawingml/2006/main" xmlns:r="http://schemas.openxmlformats.org/officeDocument/2006/relationships" xmlns:p="http://schemas.openxmlformats.org/presentationml/2006/main">
  <p:tag name="ARTICULATE_SLIDE_GUID" val="8052432a-4505-46cc-9823-03d000003f21"/>
  <p:tag name="ARTICULATE_TITLE_TAG" val="NatCatSERVICE Downloadcenter"/>
  <p:tag name="ARTICULATE_SLIDE_NAV" val="71"/>
  <p:tag name="ARTICULATE_PLAYLIST_ID" val="-1"/>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9"/>
  <p:tag name="ARTICULATE_USED_LAYOUT" val="1"/>
</p:tagLst>
</file>

<file path=ppt/tags/tag1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71GsXfpy_files\slide0001_image001.emz"/>
</p:tagLst>
</file>

<file path=ppt/tags/tag1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LmmyEef1_files\slide0001_image001.png"/>
</p:tagLst>
</file>

<file path=ppt/tags/tag11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4"/>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GUID" val="86022d64-25b9-4677-8c09-7abccce903aa"/>
  <p:tag name="AUDIO_IMPORT" val="C:\Users\n1100201\Desktop\Articulate\83.mp3"/>
  <p:tag name="ELAPSEDTIME" val="9.843"/>
  <p:tag name="ARTICULATE_SLIDE_NAV" val="103"/>
  <p:tag name="ARTICULATE_PLAYLIST_ID" val="-1"/>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3"/>
  <p:tag name="ARTICULATE_USED_LAYOUT" val="2"/>
</p:tagLst>
</file>

<file path=ppt/tags/tag121.xml><?xml version="1.0" encoding="utf-8"?>
<p:tagLst xmlns:a="http://schemas.openxmlformats.org/drawingml/2006/main" xmlns:r="http://schemas.openxmlformats.org/officeDocument/2006/relationships" xmlns:p="http://schemas.openxmlformats.org/presentationml/2006/main">
  <p:tag name="ARTICULATE_SLIDE_GUID" val="5727e1b9-a4b8-44bd-a755-e7363286260f"/>
  <p:tag name="AUDIO_IMPORT" val="C:\Users\n1100201\Desktop\Articulate\82.mp3"/>
  <p:tag name="ELAPSEDTIME" val="21.182"/>
  <p:tag name="ARTICULATE_TITLE_TAG" val="Press Information"/>
  <p:tag name="ARTICULATE_SLIDE_NAV" val="101"/>
  <p:tag name="ARTICULATE_PLAYLIST_ID" val="-1"/>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1"/>
  <p:tag name="ARTICULATE_USED_LAYOUT" val="2"/>
</p:tagLst>
</file>

<file path=ppt/tags/tag122.xml><?xml version="1.0" encoding="utf-8"?>
<p:tagLst xmlns:a="http://schemas.openxmlformats.org/drawingml/2006/main" xmlns:r="http://schemas.openxmlformats.org/officeDocument/2006/relationships" xmlns:p="http://schemas.openxmlformats.org/presentationml/2006/main">
  <p:tag name="ARTICULATE_SLIDE_GUID" val="586aba45-28a6-400f-88c8-4ea256f3f63c"/>
  <p:tag name="ARTICULATE_SLIDE_NAV" val="74"/>
  <p:tag name="ARTICULATE_PLAYLIST_ID" val="-1"/>
  <p:tag name="ORIGINAL_AUDIO_FILEPATH" val="C:\Users\n1100201\Desktop\NATCAT\Articulate\Cooper07.mp3"/>
  <p:tag name="ELAPSEDTIME" val="7.152"/>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6"/>
  <p:tag name="ARTICULATE_USED_LAYOUT" val="5"/>
</p:tagLst>
</file>

<file path=ppt/tags/tag123.xml><?xml version="1.0" encoding="utf-8"?>
<p:tagLst xmlns:a="http://schemas.openxmlformats.org/drawingml/2006/main" xmlns:r="http://schemas.openxmlformats.org/officeDocument/2006/relationships" xmlns:p="http://schemas.openxmlformats.org/presentationml/2006/main">
  <p:tag name="ARTICULATE_SLIDE_GUID" val="586aba45-28a6-400f-88c8-4ea256f3f63c"/>
  <p:tag name="ARTICULATE_SLIDE_NAV" val="74"/>
  <p:tag name="ARTICULATE_PLAYLIST_ID" val="-1"/>
  <p:tag name="ARTICULATE_TITLE_TAG" val="Closing"/>
  <p:tag name="ARTICULATE_NAV_LEVEL" val="1"/>
  <p:tag name="ARTICULATE_SLIDE_PRESENTER" val="Sharon Cooper"/>
  <p:tag name="ARTICULATE_SLIDE_PRESENTER_GUID" val="a2b315d6-ac43-46fa-982a-aa1e8fe7ee10"/>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7"/>
  <p:tag name="ARTICULATE_USED_LAYOUT" val="5"/>
</p:tagLst>
</file>

<file path=ppt/tags/tag124.xml><?xml version="1.0" encoding="utf-8"?>
<p:tagLst xmlns:a="http://schemas.openxmlformats.org/drawingml/2006/main" xmlns:r="http://schemas.openxmlformats.org/officeDocument/2006/relationships" xmlns:p="http://schemas.openxmlformats.org/presentationml/2006/main">
  <p:tag name="ARTICULATE_SLIDE_GUID" val="f23f1997-2341-434b-9672-48431f43af8b"/>
  <p:tag name="ARTICULATE_SLIDE_NAV" val="12"/>
  <p:tag name="ARTICULATE_PLAYLIST_ID" val="-1"/>
  <p:tag name="AUDIO_ID" val="602"/>
  <p:tag name="ORIGINAL_AUDIO_FILEPATH" val="C:\Users\n1100201\Desktop\NATCAT\Articulate\20CH.mp3"/>
  <p:tag name="ELAPSEDTIME" val="18.362"/>
  <p:tag name="ARTICULATE_TITLE_TAG" val="Appendix: Global Natural Catastrophes in the First Half 2014"/>
  <p:tag name="ARTICULATE_NAV_LEVEL" val="1"/>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4"/>
</p:tagLst>
</file>

<file path=ppt/tags/tag125.xml><?xml version="1.0" encoding="utf-8"?>
<p:tagLst xmlns:a="http://schemas.openxmlformats.org/drawingml/2006/main" xmlns:r="http://schemas.openxmlformats.org/officeDocument/2006/relationships" xmlns:p="http://schemas.openxmlformats.org/presentationml/2006/main">
  <p:tag name="ARTICULATE_SLIDE_GUID" val="e04bea79-39d7-4eab-8675-e2f65feea2ff"/>
  <p:tag name="AUDIO_IMPORT" val="U:\Webinar\2011_07 - Nat Cat Review\Articulate\14.mp3"/>
  <p:tag name="ARTICULATE_SLIDE_NAV" val="12"/>
  <p:tag name="ARTICULATE_PLAYLIST_ID" val="-1"/>
  <p:tag name="AUDIO_ID" val="595"/>
  <p:tag name="ORIGINAL_AUDIO_FILEPATH" val="C:\Users\n1100201\Desktop\NATCAT\Articulate\13CH.mp3"/>
  <p:tag name="ELAPSEDTIME" val="34.292"/>
  <p:tag name="ARTICULATE_TITLE_TAG" val="Thunderstorms - Tornado Count for First Half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12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TITLE_TAG" val="Notable Thunderstorm Events"/>
  <p:tag name="ARTICULATE_SLIDE_NAV" val="15"/>
  <p:tag name="ARTICULATE_PLAYLIST_ID" val="-1"/>
  <p:tag name="AUDIO_ID" val="598"/>
  <p:tag name="ORIGINAL_AUDIO_FILEPATH" val="C:\Users\n1100201\Desktop\NATCAT\Articulate\16CH.mp3"/>
  <p:tag name="ELAPSEDTIME" val="35.932"/>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SLIDE_NAV" val="15"/>
  <p:tag name="ARTICULATE_PLAYLIST_ID" val="-1"/>
  <p:tag name="AUDIO_ID" val="599"/>
  <p:tag name="ORIGINAL_AUDIO_FILEPATH" val="C:\Users\n1100201\Desktop\NATCAT\Articulate\17CH.mp3"/>
  <p:tag name="ELAPSEDTIME" val="28.992"/>
  <p:tag name="ARTICULATE_TITLE_TAG" val="Notable thunderstorm event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3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SLIDE_NAV" val="15"/>
  <p:tag name="ARTICULATE_PLAYLIST_ID" val="-1"/>
  <p:tag name="AUDIO_ID" val="593"/>
  <p:tag name="ORIGINAL_AUDIO_FILEPATH" val="C:\Users\n1100201\Desktop\NATCAT\Articulate\11CH.mp3"/>
  <p:tag name="ELAPSEDTIME" val="47.882"/>
  <p:tag name="ARTICULATE_TITLE_TAG" val="Winter storms First Half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33.xml><?xml version="1.0" encoding="utf-8"?>
<p:tagLst xmlns:a="http://schemas.openxmlformats.org/drawingml/2006/main" xmlns:r="http://schemas.openxmlformats.org/officeDocument/2006/relationships" xmlns:p="http://schemas.openxmlformats.org/presentationml/2006/main">
  <p:tag name="AUDIO_ID" val="601"/>
  <p:tag name="ORIGINAL_AUDIO_FILEPATH" val="C:\Users\n1100201\Desktop\NATCAT\Articulate\19CH.mp3"/>
  <p:tag name="ELAPSEDTIME" val="29.062"/>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34.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2"/>
  <p:tag name="ARTICULATE_USED_LAYOUT" val="7"/>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3"/>
  <p:tag name="ARTICULATE_USED_LAYOUT" val="6"/>
</p:tagLst>
</file>

<file path=ppt/tags/tag136.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4"/>
  <p:tag name="ARTICULATE_USED_LAYOUT" val="6"/>
</p:tagLst>
</file>

<file path=ppt/tags/tag13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27CH.mp3"/>
  <p:tag name="ELAPSEDTIME" val="26.422"/>
  <p:tag name="ARTICULATE_TITLE_TAG" val="Loss events worldwide 2014 - Overview and comparison with previous year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2"/>
  <p:tag name="ARTICULATE_USED_LAYOUT" val="2"/>
</p:tagLst>
</file>

<file path=ppt/tags/tag138.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SLIDE_NAV" val="15"/>
  <p:tag name="ARTICULATE_PLAYLIST_ID" val="-1"/>
  <p:tag name="ARTICULATE_TITLE_TAG" val="Notable Global Events - Japan"/>
  <p:tag name="AUDIO_ID" val="611"/>
  <p:tag name="ORIGINAL_AUDIO_FILEPATH" val="C:\Users\n1100201\Desktop\NATCAT\Articulate\29CH.mp3"/>
  <p:tag name="ELAPSEDTIME" val="41.582"/>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SLIDE_NAV" val="15"/>
  <p:tag name="ARTICULATE_PLAYLIST_ID" val="-1"/>
  <p:tag name="ARTICULATE_TITLE_TAG" val="Notable Global Events - France, Germany"/>
  <p:tag name="AUDIO_ID" val="612"/>
  <p:tag name="ORIGINAL_AUDIO_FILEPATH" val="C:\Users\n1100201\Desktop\NATCAT\Articulate\30CH.mp3"/>
  <p:tag name="ELAPSEDTIME" val="27.762"/>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SLIDE_NAV" val="15"/>
  <p:tag name="ARTICULATE_PLAYLIST_ID" val="-1"/>
  <p:tag name="ARTICULATE_TITLE_TAG" val="Notable Global Events - United Kingdom"/>
  <p:tag name="AUDIO_ID" val="613"/>
  <p:tag name="ORIGINAL_AUDIO_FILEPATH" val="C:\Users\n1100201\Desktop\NATCAT\Articulate\31CH.mp3"/>
  <p:tag name="ELAPSEDTIME" val="36.232"/>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TITLE_TAG" val="Costliest natural catastrophes since 1950 - Ranked by insured losses"/>
  <p:tag name="ORIGINAL_AUDIO_FILEPATH" val="C:\Users\n1100201\Desktop\NATCAT\Articulate\32CH.mp3"/>
  <p:tag name="ELAPSEDTIME" val="27.822"/>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5"/>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GUID" val="6dabe54a-ff62-44c0-9f66-a6db70731fab"/>
  <p:tag name="ARTICULATE_SLIDE_NAV" val="1"/>
  <p:tag name="ARTICULATE_PLAYLIST_ID" val="-1"/>
  <p:tag name="AUDIO_ID" val="463"/>
  <p:tag name="ORIGINAL_AUDIO_FILEPATH" val="C:\Users\n1100201\Desktop\NATCAT\Articulate\Cooper01.mp3"/>
  <p:tag name="ELAPSEDTIME" val="14.762"/>
  <p:tag name="ARTICULATE_TITLE_TAG" val="NAT CATS 2014: What's Going on with the Weather"/>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5"/>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c9864b09-3643-46de-8404-f5fb443924af"/>
  <p:tag name="ARTICULATE_SLIDE_NAV" val="2"/>
  <p:tag name="ARTICULATE_PLAYLIST_ID" val="-1"/>
  <p:tag name="ORIGINAL_AUDIO_FILEPATH" val="C:\Users\n1100201\Desktop\NATCAT\Articulate\Cooper02.mp3"/>
  <p:tag name="ELAPSEDTIME" val="36.812"/>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6"/>
  <p:tag name="ARTICULATE_USED_LAYOUT" val="2"/>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be862157-f1d5-4332-b20e-efefe9d25003"/>
  <p:tag name="ARTICULATE_SLIDE_NAV" val="3"/>
  <p:tag name="ARTICULATE_PLAYLIST_ID" val="-1"/>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8"/>
  <p:tag name="ARTICULATE_USED_LAYOUT" val="1"/>
</p:tagLst>
</file>

<file path=ppt/tags/tag59.xml><?xml version="1.0" encoding="utf-8"?>
<p:tagLst xmlns:a="http://schemas.openxmlformats.org/drawingml/2006/main" xmlns:r="http://schemas.openxmlformats.org/officeDocument/2006/relationships" xmlns:p="http://schemas.openxmlformats.org/presentationml/2006/main">
  <p:tag name="ARTICULATE_TITLE_TAG" val="Global / US Natural Catastrophes in 2014"/>
  <p:tag name="ARTICULATE_NAV_LEVEL" val="1"/>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3"/>
  <p:tag name="ARTICULATE_USED_LAYOUT" val="8"/>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d6ad53d3-f5ed-4bac-a216-88937e9b9a8f"/>
  <p:tag name="ARTICULATE_SLIDE_NAV" val="5"/>
  <p:tag name="ARTICULATE_PLAYLIST_ID" val="-1"/>
  <p:tag name="AUDIO_ID" val="615"/>
  <p:tag name="ORIGINAL_AUDIO_FILEPATH" val="C:\Users\n1100201\Desktop\NATCAT\Articulate\02CH.mp3"/>
  <p:tag name="ELAPSEDTIME" val="26.252"/>
  <p:tag name="ARTICULATE_TITLE_TAG" val="Munich Re NatCatSERVICE"/>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tzDb8jl_files\slide0001_image001.png"/>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8052432a-4505-46cc-9823-03d000003f21"/>
  <p:tag name="ARTICULATE_TITLE_TAG" val="NatCatSERVICE Downloadcenter"/>
  <p:tag name="ARTICULATE_SLIDE_NAV" val="71"/>
  <p:tag name="ARTICULATE_PLAYLIST_ID" val="-1"/>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8"/>
  <p:tag name="ARTICULATE_USED_LAYOUT" val="1"/>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71GsXfpy_files\slide0001_image001.emz"/>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LmmyEef1_files\slide0001_image001.png"/>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5880f935-a207-4859-b7f3-807f9b3a17b9"/>
  <p:tag name="ARTICULATE_SLIDE_NAV" val="6"/>
  <p:tag name="ARTICULATE_PLAYLIST_ID" val="-1"/>
  <p:tag name="ORIGINAL_AUDIO_FILEPATH" val="C:\Users\n1100201\Desktop\NATCAT\Articulate\04CH.mp3"/>
  <p:tag name="ELAPSEDTIME" val="72.592"/>
  <p:tag name="ARTICULATE_TITLE_TAG" val="Natural disaster losses in 2014 - U.S. Headline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4"/>
  <p:tag name="ARTICULATE_USED_LAYOUT" val="1"/>
</p:tagLst>
</file>

<file path=ppt/tags/tag66.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6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19"/>
  <p:tag name="ARTICULATE_USED_LAYOUT" val="6"/>
</p:tagLst>
</file>

<file path=ppt/tags/tag6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8CH.mp3"/>
  <p:tag name="ELAPSEDTIME" val="30.242"/>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0"/>
  <p:tag name="ARTICULATE_USED_LAYOUT" val="2"/>
</p:tagLst>
</file>

<file path=ppt/tags/tag69.xml><?xml version="1.0" encoding="utf-8"?>
<p:tagLst xmlns:a="http://schemas.openxmlformats.org/drawingml/2006/main" xmlns:r="http://schemas.openxmlformats.org/officeDocument/2006/relationships" xmlns:p="http://schemas.openxmlformats.org/presentationml/2006/main">
  <p:tag name="AUDIO_ID" val="600"/>
  <p:tag name="ORIGINAL_AUDIO_FILEPATH" val="C:\Users\n1100201\Desktop\NATCAT\Articulate\18CH.mp3"/>
  <p:tag name="ELAPSEDTIME" val="30.242"/>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puIwUVsB_files\slide0001_image001.png"/>
</p:tagLst>
</file>

<file path=ppt/tags/tag7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21CH.mp3"/>
  <p:tag name="ELAPSEDTIME" val="61.822"/>
  <p:tag name="ARTICULATE_TITLE_TAG" val="Natural disaster losses worldwide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6"/>
  <p:tag name="ARTICULATE_USED_LAYOUT" val="2"/>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27CH.mp3"/>
  <p:tag name="ELAPSEDTIME" val="26.482"/>
  <p:tag name="ARTICULATE_TITLE_TAG" val="Loss events worldwide 2014"/>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0"/>
  <p:tag name="ARTICULATE_USED_LAYOUT" val="2"/>
</p:tagLst>
</file>

<file path=ppt/tags/tag72.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9CH.mp3"/>
  <p:tag name="ELAPSEDTIME" val="29.062"/>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1"/>
  <p:tag name="ARTICULATE_USED_LAYOUT" val="2"/>
</p:tagLst>
</file>

<file path=ppt/tags/tag7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9CH.mp3"/>
  <p:tag name="ELAPSEDTIME" val="29.062"/>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2"/>
  <p:tag name="ARTICULATE_USED_LAYOUT" val="2"/>
</p:tagLst>
</file>

<file path=ppt/tags/tag74.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9CH.mp3"/>
  <p:tag name="ELAPSEDTIME" val="29.062"/>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3"/>
  <p:tag name="ARTICULATE_USED_LAYOUT" val="2"/>
</p:tagLst>
</file>

<file path=ppt/tags/tag75.xml><?xml version="1.0" encoding="utf-8"?>
<p:tagLst xmlns:a="http://schemas.openxmlformats.org/drawingml/2006/main" xmlns:r="http://schemas.openxmlformats.org/officeDocument/2006/relationships" xmlns:p="http://schemas.openxmlformats.org/presentationml/2006/main">
  <p:tag name="ARTICULATE_TITLE_TAG" val="Special topic: Heavy Downpours. Severe Droughts. What‘s going on with the weather?"/>
  <p:tag name="ARTICULATE_NAV_LEVEL" val="1"/>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3"/>
  <p:tag name="ARTICULATE_USED_LAYOUT" val="8"/>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TITLE_TAG" val="Events in 2014 with “too much rain” or “too little rain”"/>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4"/>
  <p:tag name="ARTICULATE_USED_LAYOUT" val="4"/>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TITLE_TAG" val="2014 Precipitation anomalies in Europe and South America"/>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5"/>
  <p:tag name="ARTICULATE_USED_LAYOUT" val="4"/>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TITLE_TAG" val="2012 – 2014 precipitation anomalies in the Western U.S. "/>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6"/>
  <p:tag name="ARTICULATE_USED_LAYOUT" val="4"/>
</p:tagLst>
</file>

<file path=ppt/tags/tag79.xml><?xml version="1.0" encoding="utf-8"?>
<p:tagLst xmlns:a="http://schemas.openxmlformats.org/drawingml/2006/main" xmlns:r="http://schemas.openxmlformats.org/officeDocument/2006/relationships" xmlns:p="http://schemas.openxmlformats.org/presentationml/2006/main">
  <p:tag name="ARTICULATE_TITLE_TAG" val="Summer and winter temperatures in California since 1895 "/>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7"/>
  <p:tag name="ARTICULATE_USED_LAYOUT" val="4"/>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TITLE_TAG" val="California Palmer Drought Severity Index (PDSI)"/>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8"/>
  <p:tag name="ARTICULATE_USED_LAYOUT" val="4"/>
</p:tagLst>
</file>

<file path=ppt/tags/tag81.xml><?xml version="1.0" encoding="utf-8"?>
<p:tagLst xmlns:a="http://schemas.openxmlformats.org/drawingml/2006/main" xmlns:r="http://schemas.openxmlformats.org/officeDocument/2006/relationships" xmlns:p="http://schemas.openxmlformats.org/presentationml/2006/main">
  <p:tag name="ARTICULATE_TITLE_TAG" val="Global Natural Climate Variability in December 2014"/>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9"/>
  <p:tag name="ARTICULATE_USED_LAYOUT" val="4"/>
</p:tagLst>
</file>

<file path=ppt/tags/tag82.xml><?xml version="1.0" encoding="utf-8"?>
<p:tagLst xmlns:a="http://schemas.openxmlformats.org/drawingml/2006/main" xmlns:r="http://schemas.openxmlformats.org/officeDocument/2006/relationships" xmlns:p="http://schemas.openxmlformats.org/presentationml/2006/main">
  <p:tag name="ARTICULATE_TITLE_TAG" val="December 2014 precipitation anomalies in the Western U.S."/>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0"/>
  <p:tag name="ARTICULATE_USED_LAYOUT" val="4"/>
</p:tagLst>
</file>

<file path=ppt/tags/tag83.xml><?xml version="1.0" encoding="utf-8"?>
<p:tagLst xmlns:a="http://schemas.openxmlformats.org/drawingml/2006/main" xmlns:r="http://schemas.openxmlformats.org/officeDocument/2006/relationships" xmlns:p="http://schemas.openxmlformats.org/presentationml/2006/main">
  <p:tag name="ARTICULATE_TITLE_TAG" val="2015 ENSO forecast by climate model simulations"/>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1"/>
  <p:tag name="ARTICULATE_USED_LAYOUT" val="4"/>
</p:tagLst>
</file>

<file path=ppt/tags/tag84.xml><?xml version="1.0" encoding="utf-8"?>
<p:tagLst xmlns:a="http://schemas.openxmlformats.org/drawingml/2006/main" xmlns:r="http://schemas.openxmlformats.org/officeDocument/2006/relationships" xmlns:p="http://schemas.openxmlformats.org/presentationml/2006/main">
  <p:tag name="ARTICULATE_TITLE_TAG" val="El Niño temperature/precipitation anomalies (Dec-Feb) "/>
  <p:tag name="ARTICULATE_NAV_LEVEL" val="2"/>
  <p:tag name="ARTICULATE_SLIDE_PRESENTER" val="Ernst Rauch"/>
  <p:tag name="ARTICULATE_SLIDE_PRESENTER_GUID" val="600d4f53-f007-4b7a-8771-36369e22d2b8"/>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2"/>
  <p:tag name="ARTICULATE_USED_LAYOUT" val="4"/>
</p:tagLst>
</file>

<file path=ppt/tags/tag85.xml><?xml version="1.0" encoding="utf-8"?>
<p:tagLst xmlns:a="http://schemas.openxmlformats.org/drawingml/2006/main" xmlns:r="http://schemas.openxmlformats.org/officeDocument/2006/relationships" xmlns:p="http://schemas.openxmlformats.org/presentationml/2006/main">
  <p:tag name="ARTICULATE_TITLE_TAG" val="Market &amp; Financial Impact of Catastrophe Losses"/>
  <p:tag name="ARTICULATE_SLIDE_GUID" val="0569f647-495f-4d6f-9abf-c096daf7ed11"/>
  <p:tag name="ARTICULATE_SLIDE_NAV" val="39"/>
  <p:tag name="ARTICULATE_PLAYLIST_ID" val="-1"/>
  <p:tag name="ARTICULATE_NAV_LEVEL" val="1"/>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5"/>
  <p:tag name="ARTICULATE_USED_LAYOUT" val="1"/>
</p:tagLst>
</file>

<file path=ppt/tags/tag86.xml><?xml version="1.0" encoding="utf-8"?>
<p:tagLst xmlns:a="http://schemas.openxmlformats.org/drawingml/2006/main" xmlns:r="http://schemas.openxmlformats.org/officeDocument/2006/relationships" xmlns:p="http://schemas.openxmlformats.org/presentationml/2006/main">
  <p:tag name="ARTICULATE_TITLE_TAG" val="Winter Strom Losses: How bad are they?"/>
  <p:tag name="ARTICULATE_SLIDE_NAV" val="40"/>
  <p:tag name="ARTICULATE_SLIDE_GUID" val="9c5b4664-3fa5-441a-9316-e848fc294836"/>
  <p:tag name="ARTICULATE_PLAYLIST_ID" val="-1"/>
  <p:tag name="ARTICULATE_NAV_LEVEL" val="2"/>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6"/>
  <p:tag name="ARTICULATE_USED_LAYOUT" val="1"/>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CI0Jn67_files\slide0001_image001.emz"/>
</p:tagLst>
</file>

<file path=ppt/tags/tag88.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7"/>
  <p:tag name="ARTICULATE_USED_LAYOUT" val="1"/>
</p:tagLst>
</file>

<file path=ppt/tags/tag89.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8"/>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69"/>
  <p:tag name="ARTICULATE_USED_LAYOUT" val="1"/>
</p:tagLst>
</file>

<file path=ppt/tags/tag9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PLAYLIST_ID" val="-1"/>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0"/>
  <p:tag name="ARTICULATE_USED_LAYOUT" val="1"/>
</p:tagLst>
</file>

<file path=ppt/tags/tag92.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1"/>
  <p:tag name="ARTICULATE_USED_LAYOUT" val="1"/>
</p:tagLst>
</file>

<file path=ppt/tags/tag93.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2"/>
  <p:tag name="ARTICULATE_USED_LAYOUT" val="1"/>
</p:tagLst>
</file>

<file path=ppt/tags/tag94.xml><?xml version="1.0" encoding="utf-8"?>
<p:tagLst xmlns:a="http://schemas.openxmlformats.org/drawingml/2006/main" xmlns:r="http://schemas.openxmlformats.org/officeDocument/2006/relationships" xmlns:p="http://schemas.openxmlformats.org/presentationml/2006/main">
  <p:tag name="ARTICULATE_TITLE_TAG" val="Surplus/Capital/Capacity"/>
  <p:tag name="ARTICULATE_SLIDE_GUID" val="af97dc5d-7cca-4848-9658-aff4720ae884"/>
  <p:tag name="ARTICULATE_SLIDE_NAV" val="47"/>
  <p:tag name="ARTICULATE_PLAYLIST_ID" val="-1"/>
  <p:tag name="ARTICULATE_NAV_LEVEL" val="2"/>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3"/>
  <p:tag name="ARTICULATE_USED_LAYOUT" val="1"/>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VXwamn7_files\slide0001_image001.emz"/>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PLAYLIST_ID" val="-1"/>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4"/>
  <p:tag name="ARTICULATE_USED_LAYOUT" val="1"/>
</p:tagLst>
</file>

<file path=ppt/tags/tag97.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5"/>
  <p:tag name="ARTICULATE_USED_LAYOUT" val="1"/>
</p:tagLst>
</file>

<file path=ppt/tags/tag98.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6"/>
  <p:tag name="ARTICULATE_USED_LAYOUT" val="1"/>
</p:tagLst>
</file>

<file path=ppt/tags/tag99.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 val="Robert Hartwig"/>
  <p:tag name="ARTICULATE_SLIDE_PRESENTER_GUID" val="e0e50723-be2f-405b-9f39-006f8adce63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77"/>
  <p:tag name="ARTICULATE_USED_LAYOUT" val="1"/>
</p:tagLst>
</file>

<file path=ppt/theme/theme1.xml><?xml version="1.0" encoding="utf-8"?>
<a:theme xmlns:a="http://schemas.openxmlformats.org/drawingml/2006/main" name="Powerpoint Template Munich Re_engl">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none">
        <a:spAutoFit/>
      </a:bodyPr>
      <a:lstStyle>
        <a:defPPr algn="just" eaLnBrk="0" hangingPunct="0">
          <a:buClr>
            <a:srgbClr val="FF3300"/>
          </a:buClr>
          <a:defRPr sz="750" dirty="0" smtClean="0">
            <a:solidFill>
              <a:schemeClr val="tx2"/>
            </a:solidFill>
          </a:defRPr>
        </a:defPPr>
      </a:lstStyle>
    </a:txDef>
  </a:objectDefaults>
  <a:extraClrSchemeLst/>
</a:theme>
</file>

<file path=ppt/theme/theme10.xml><?xml version="1.0" encoding="utf-8"?>
<a:theme xmlns:a="http://schemas.openxmlformats.org/drawingml/2006/main" name="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4804</Words>
  <Application>Microsoft Office PowerPoint</Application>
  <PresentationFormat>On-screen Show (16:9)</PresentationFormat>
  <Paragraphs>827</Paragraphs>
  <Slides>74</Slides>
  <Notes>61</Notes>
  <HiddenSlides>0</HiddenSlides>
  <MMClips>0</MMClips>
  <ScaleCrop>false</ScaleCrop>
  <HeadingPairs>
    <vt:vector size="8" baseType="variant">
      <vt:variant>
        <vt:lpstr>Fonts Used</vt:lpstr>
      </vt:variant>
      <vt:variant>
        <vt:i4>7</vt:i4>
      </vt:variant>
      <vt:variant>
        <vt:lpstr>Theme</vt:lpstr>
      </vt:variant>
      <vt:variant>
        <vt:i4>23</vt:i4>
      </vt:variant>
      <vt:variant>
        <vt:lpstr>Embedded OLE Servers</vt:lpstr>
      </vt:variant>
      <vt:variant>
        <vt:i4>1</vt:i4>
      </vt:variant>
      <vt:variant>
        <vt:lpstr>Slide Titles</vt:lpstr>
      </vt:variant>
      <vt:variant>
        <vt:i4>74</vt:i4>
      </vt:variant>
    </vt:vector>
  </HeadingPairs>
  <TitlesOfParts>
    <vt:vector size="105" baseType="lpstr">
      <vt:lpstr>Arial Unicode MS</vt:lpstr>
      <vt:lpstr>Arial</vt:lpstr>
      <vt:lpstr>Calibri</vt:lpstr>
      <vt:lpstr>Symbol</vt:lpstr>
      <vt:lpstr>Times New Roman</vt:lpstr>
      <vt:lpstr>Verdana</vt:lpstr>
      <vt:lpstr>Wingdings</vt:lpstr>
      <vt:lpstr>Powerpoint Template Munich Re_engl</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Chart</vt:lpstr>
      <vt:lpstr>NAT CATS 2014: What's going on  with the weather?</vt:lpstr>
      <vt:lpstr>Agenda</vt:lpstr>
      <vt:lpstr>Webinar Interactivity</vt:lpstr>
      <vt:lpstr>Global &amp; US Natural Catastrophes in 2014 </vt:lpstr>
      <vt:lpstr>MR NatCatSERVICE The world‘s largest database on natural catastrophes</vt:lpstr>
      <vt:lpstr>NatCatSERVICE Downloadcenter for statistics and analyses on natural disasters </vt:lpstr>
      <vt:lpstr>Natural disaster losses in 2014 US Headlines</vt:lpstr>
      <vt:lpstr>Natural disaster losses in the US 2014 Based on perils </vt:lpstr>
      <vt:lpstr>American Canyon (Napa) Earthquake </vt:lpstr>
      <vt:lpstr>Extreme precipitation events in the US, 2014</vt:lpstr>
      <vt:lpstr>Current US drought conditions</vt:lpstr>
      <vt:lpstr>Natural disaster losses in 2014 Global Headlines</vt:lpstr>
      <vt:lpstr>Loss events worldwide 2014  Overview and comparison with previous years </vt:lpstr>
      <vt:lpstr>Notable Global Events 2014</vt:lpstr>
      <vt:lpstr>Notable Global Events 2014</vt:lpstr>
      <vt:lpstr>Notable Global Events 2014</vt:lpstr>
      <vt:lpstr>Special topic: Heavy downpours. Severe droughts. What's going on with the weather? </vt:lpstr>
      <vt:lpstr>Events in 2014 with “too much rain” or “too little rain” Examples: Global and US</vt:lpstr>
      <vt:lpstr>2014 Precipitation anomalies in Europe and South America Flooding in the Balkan region; Drought in Brazil</vt:lpstr>
      <vt:lpstr>2012 – 2014 precipitation anomalies in the Western US Current severe precipitation deficit in California: no long-term trend observed</vt:lpstr>
      <vt:lpstr>Summer and winter temperatures in California since 1895 Substantial increase contributed to the drought through elevated evapotranspiration</vt:lpstr>
      <vt:lpstr>California Palmer Drought Severity Index (PDSI)  Record low index value for 24 month period since 1895</vt:lpstr>
      <vt:lpstr>Global Natural Climate Variability in December 2014 Transition from neutral ENSO to El Niño conditions expected to continue </vt:lpstr>
      <vt:lpstr>December 2014 precipitation anomalies in the Western US Matches typical El Niño patterns</vt:lpstr>
      <vt:lpstr>2015 ENSO forecast by climate model simulations Weak El Nino conditions likely to continue </vt:lpstr>
      <vt:lpstr>El Niño temperature/precipitation anomalies (Dec-Feb) US: Cool and wet in the South and Southeast  </vt:lpstr>
      <vt:lpstr>Market &amp; Financial Impact of Catastrophe Losses:  2014 Summary</vt:lpstr>
      <vt:lpstr>WINTER STORM LOSSES:  Significant Economic Impact</vt:lpstr>
      <vt:lpstr>US Real GDP Growth*</vt:lpstr>
      <vt:lpstr>Inflation Adjusted U.S. Catastrophe Losses by Cause of Loss, 1994–20131</vt:lpstr>
      <vt:lpstr>P/C Insurance Industry: Financial Update</vt:lpstr>
      <vt:lpstr>P/C Industry Net Income After Taxes 1991–2014E</vt:lpstr>
      <vt:lpstr>ROE: Property/Casualty Insurance by Major Event, 1987–2014E</vt:lpstr>
      <vt:lpstr>A 100 Combined Ratio Isn’t What It Once Was: Investment Impact on ROEs</vt:lpstr>
      <vt:lpstr>SURPLUS/CAPITAL/CAPACITY</vt:lpstr>
      <vt:lpstr>Policyholder Surplus,  2006:Q4–2014:Q4E</vt:lpstr>
      <vt:lpstr>Investments: The New Reality</vt:lpstr>
      <vt:lpstr>Property/Casualty Insurance Industry Investment Income: 2000–2014E1</vt:lpstr>
      <vt:lpstr>Book Yield on Property/Casualty Insurance Invested Assets, 2007–2014E</vt:lpstr>
      <vt:lpstr>UNDERWRITING</vt:lpstr>
      <vt:lpstr>P/C Insurance Industry  Combined Ratio, 2001–2014E</vt:lpstr>
      <vt:lpstr>Underwriting Gain (Loss) All Lines Combined, 1975–2014*</vt:lpstr>
      <vt:lpstr>Severe Weather Reports: Jan. 1 – Dec. 31, 2014</vt:lpstr>
      <vt:lpstr>Number of Federal Major Disaster Declarations, 1953 - December 31, 2014*</vt:lpstr>
      <vt:lpstr>Combined Ratio Points Associated with Catastrophe Losses: 1960 – 2014E*</vt:lpstr>
      <vt:lpstr>Premium Growth</vt:lpstr>
      <vt:lpstr>Net Premium Growth: Annual Change,  1971—2014E</vt:lpstr>
      <vt:lpstr>PowerPoint Presentation</vt:lpstr>
      <vt:lpstr>Question and Answer</vt:lpstr>
      <vt:lpstr>Press Question and Answer Process</vt:lpstr>
      <vt:lpstr>NatCatSERVICE Downloadcenter for statistics and analyses on natural disasters </vt:lpstr>
      <vt:lpstr>Weather Resilience and Protection (WRAP) </vt:lpstr>
      <vt:lpstr>More Information</vt:lpstr>
      <vt:lpstr>Press Inquiries</vt:lpstr>
      <vt:lpstr>Thank you</vt:lpstr>
      <vt:lpstr>PowerPoint Presentation</vt:lpstr>
      <vt:lpstr>Appendix - 2014 Year End Natural Catastrophe Review </vt:lpstr>
      <vt:lpstr>Thunderstorms Tornado Count for 2014</vt:lpstr>
      <vt:lpstr>Convective loss events in the US Overall and insured losses 1980 – 2014</vt:lpstr>
      <vt:lpstr>Loss events in the US 1980 – 2014 Number of events </vt:lpstr>
      <vt:lpstr>Loss events in the US 1980 – 2014 Overall and insured losses </vt:lpstr>
      <vt:lpstr>Notable thunderstorm events </vt:lpstr>
      <vt:lpstr>Notable thunderstorm events </vt:lpstr>
      <vt:lpstr>Loss events in the US 1980 – 2014 Insured losses due to winter storms*</vt:lpstr>
      <vt:lpstr>Winter storms </vt:lpstr>
      <vt:lpstr>Notable wildfires </vt:lpstr>
      <vt:lpstr>PowerPoint Presentation</vt:lpstr>
      <vt:lpstr>NatCatSERVICE Loss events worldwide 1980 – 2014 Number of events   </vt:lpstr>
      <vt:lpstr>NatCatSERVICE Loss events worldwide 1980 – 2014 Overall and insured losses   </vt:lpstr>
      <vt:lpstr>Loss events worldwide 2014  The five costliest natural catastrophes for the insurance industry </vt:lpstr>
      <vt:lpstr>Notable global events </vt:lpstr>
      <vt:lpstr>Notable global events </vt:lpstr>
      <vt:lpstr>Notable global events </vt:lpstr>
      <vt:lpstr>Costliest natural catastrophes since 1950 Ranked by insured losses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2012-12-06T12:00:57Z</dcterms:created>
  <dcterms:modified xsi:type="dcterms:W3CDTF">2015-01-07T16:08:31Z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MunichRe_III_NatCatWebinar_012014_vers3</vt:lpwstr>
  </property>
  <property fmtid="{D5CDD505-2E9C-101B-9397-08002B2CF9AE}" pid="4" name="ArticulateProjectVersion">
    <vt:lpwstr>7</vt:lpwstr>
  </property>
  <property fmtid="{D5CDD505-2E9C-101B-9397-08002B2CF9AE}" pid="5" name="ArticulateGUID">
    <vt:lpwstr>D8D3646F-B842-46CD-857A-0C2A8A2FE860</vt:lpwstr>
  </property>
  <property fmtid="{D5CDD505-2E9C-101B-9397-08002B2CF9AE}" pid="6" name="ArticulateProjectFull">
    <vt:lpwstr>C:\Users\n1100201\Desktop\2015_01 - Nat Cat Review\MunichRe_III_NatCatWebinar_01072015.ppta</vt:lpwstr>
  </property>
</Properties>
</file>