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11.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slideLayouts/slideLayout12.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3.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14.xml" ContentType="application/vnd.openxmlformats-officedocument.presentationml.slideLayout+xml"/>
  <Override PartName="/ppt/theme/theme6.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15.xml" ContentType="application/vnd.openxmlformats-officedocument.presentationml.slideLayout+xml"/>
  <Override PartName="/ppt/theme/theme7.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16.xml" ContentType="application/vnd.openxmlformats-officedocument.presentationml.slideLayout+xml"/>
  <Override PartName="/ppt/theme/theme8.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17.xml" ContentType="application/vnd.openxmlformats-officedocument.presentationml.slideLayout+xml"/>
  <Override PartName="/ppt/theme/theme9.xml" ContentType="application/vnd.openxmlformats-officedocument.theme+xml"/>
  <Override PartName="/ppt/tags/tag25.xml" ContentType="application/vnd.openxmlformats-officedocument.presentationml.tags+xml"/>
  <Override PartName="/ppt/slideLayouts/slideLayout18.xml" ContentType="application/vnd.openxmlformats-officedocument.presentationml.slideLayout+xml"/>
  <Override PartName="/ppt/theme/theme10.xml" ContentType="application/vnd.openxmlformats-officedocument.theme+xml"/>
  <Override PartName="/ppt/tags/tag26.xml" ContentType="application/vnd.openxmlformats-officedocument.presentationml.tags+xml"/>
  <Override PartName="/ppt/slideLayouts/slideLayout19.xml" ContentType="application/vnd.openxmlformats-officedocument.presentationml.slideLayout+xml"/>
  <Override PartName="/ppt/theme/theme11.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20.xml" ContentType="application/vnd.openxmlformats-officedocument.presentationml.slideLayout+xml"/>
  <Override PartName="/ppt/theme/theme1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21.xml" ContentType="application/vnd.openxmlformats-officedocument.presentationml.slideLayout+xml"/>
  <Override PartName="/ppt/theme/theme13.xml" ContentType="application/vnd.openxmlformats-officedocument.theme+xml"/>
  <Override PartName="/ppt/tags/tag31.xml" ContentType="application/vnd.openxmlformats-officedocument.presentationml.tags+xml"/>
  <Override PartName="/ppt/slideLayouts/slideLayout22.xml" ContentType="application/vnd.openxmlformats-officedocument.presentationml.slideLayout+xml"/>
  <Override PartName="/ppt/theme/theme14.xml" ContentType="application/vnd.openxmlformats-officedocument.theme+xml"/>
  <Override PartName="/ppt/tags/tag32.xml" ContentType="application/vnd.openxmlformats-officedocument.presentationml.tags+xml"/>
  <Override PartName="/ppt/slideLayouts/slideLayout23.xml" ContentType="application/vnd.openxmlformats-officedocument.presentationml.slideLayout+xml"/>
  <Override PartName="/ppt/theme/theme15.xml" ContentType="application/vnd.openxmlformats-officedocument.theme+xml"/>
  <Override PartName="/ppt/tags/tag33.xml" ContentType="application/vnd.openxmlformats-officedocument.presentationml.tags+xml"/>
  <Override PartName="/ppt/slideLayouts/slideLayout24.xml" ContentType="application/vnd.openxmlformats-officedocument.presentationml.slideLayout+xml"/>
  <Override PartName="/ppt/theme/theme16.xml" ContentType="application/vnd.openxmlformats-officedocument.theme+xml"/>
  <Override PartName="/ppt/tags/tag34.xml" ContentType="application/vnd.openxmlformats-officedocument.presentationml.tags+xml"/>
  <Override PartName="/ppt/slideLayouts/slideLayout25.xml" ContentType="application/vnd.openxmlformats-officedocument.presentationml.slideLayout+xml"/>
  <Override PartName="/ppt/theme/theme17.xml" ContentType="application/vnd.openxmlformats-officedocument.theme+xml"/>
  <Override PartName="/ppt/tags/tag35.xml" ContentType="application/vnd.openxmlformats-officedocument.presentationml.tags+xml"/>
  <Override PartName="/ppt/slideLayouts/slideLayout26.xml" ContentType="application/vnd.openxmlformats-officedocument.presentationml.slideLayout+xml"/>
  <Override PartName="/ppt/theme/theme18.xml" ContentType="application/vnd.openxmlformats-officedocument.theme+xml"/>
  <Override PartName="/ppt/tags/tag36.xml" ContentType="application/vnd.openxmlformats-officedocument.presentationml.tags+xml"/>
  <Override PartName="/ppt/slideLayouts/slideLayout27.xml" ContentType="application/vnd.openxmlformats-officedocument.presentationml.slideLayout+xml"/>
  <Override PartName="/ppt/theme/theme19.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slideLayouts/slideLayout28.xml" ContentType="application/vnd.openxmlformats-officedocument.presentationml.slideLayout+xml"/>
  <Override PartName="/ppt/theme/theme20.xml" ContentType="application/vnd.openxmlformats-officedocument.theme+xml"/>
  <Override PartName="/ppt/tags/tag39.xml" ContentType="application/vnd.openxmlformats-officedocument.presentationml.tags+xml"/>
  <Override PartName="/ppt/slideLayouts/slideLayout29.xml" ContentType="application/vnd.openxmlformats-officedocument.presentationml.slideLayout+xml"/>
  <Override PartName="/ppt/theme/theme21.xml" ContentType="application/vnd.openxmlformats-officedocument.theme+xml"/>
  <Override PartName="/ppt/tags/tag40.xml" ContentType="application/vnd.openxmlformats-officedocument.presentationml.tags+xml"/>
  <Override PartName="/ppt/slideLayouts/slideLayout30.xml" ContentType="application/vnd.openxmlformats-officedocument.presentationml.slideLayout+xml"/>
  <Override PartName="/ppt/theme/theme2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slideLayouts/slideLayout31.xml" ContentType="application/vnd.openxmlformats-officedocument.presentationml.slideLayout+xml"/>
  <Override PartName="/ppt/theme/theme2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slideLayouts/slideLayout32.xml" ContentType="application/vnd.openxmlformats-officedocument.presentationml.slideLayout+xml"/>
  <Override PartName="/ppt/theme/theme24.xml" ContentType="application/vnd.openxmlformats-officedocument.theme+xml"/>
  <Override PartName="/ppt/tags/tag45.xml" ContentType="application/vnd.openxmlformats-officedocument.presentationml.tags+xml"/>
  <Override PartName="/ppt/slideLayouts/slideLayout33.xml" ContentType="application/vnd.openxmlformats-officedocument.presentationml.slideLayout+xml"/>
  <Override PartName="/ppt/theme/theme2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slideLayouts/slideLayout34.xml" ContentType="application/vnd.openxmlformats-officedocument.presentationml.slideLayout+xml"/>
  <Override PartName="/ppt/theme/theme26.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heme/theme27.xml" ContentType="application/vnd.openxmlformats-officedocument.theme+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8.xml" ContentType="application/vnd.openxmlformats-officedocument.presentationml.notesSlide+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notesSlides/notesSlide23.xml" ContentType="application/vnd.openxmlformats-officedocument.presentationml.notesSlide+xml"/>
  <Override PartName="/ppt/tags/tag85.xml" ContentType="application/vnd.openxmlformats-officedocument.presentationml.tags+xml"/>
  <Override PartName="/ppt/notesSlides/notesSlide24.xml" ContentType="application/vnd.openxmlformats-officedocument.presentationml.notesSlide+xml"/>
  <Override PartName="/ppt/tags/tag86.xml" ContentType="application/vnd.openxmlformats-officedocument.presentationml.tags+xml"/>
  <Override PartName="/ppt/notesSlides/notesSlide25.xml" ContentType="application/vnd.openxmlformats-officedocument.presentationml.notesSlide+xml"/>
  <Override PartName="/ppt/tags/tag87.xml" ContentType="application/vnd.openxmlformats-officedocument.presentationml.tags+xml"/>
  <Override PartName="/ppt/notesSlides/notesSlide26.xml" ContentType="application/vnd.openxmlformats-officedocument.presentationml.notesSlide+xml"/>
  <Override PartName="/ppt/charts/chart1.xml" ContentType="application/vnd.openxmlformats-officedocument.drawingml.chart+xml"/>
  <Override PartName="/ppt/tags/tag88.xml" ContentType="application/vnd.openxmlformats-officedocument.presentationml.tags+xml"/>
  <Override PartName="/ppt/charts/chart2.xml" ContentType="application/vnd.openxmlformats-officedocument.drawingml.chart+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notesSlides/notesSlide29.xml" ContentType="application/vnd.openxmlformats-officedocument.presentationml.notesSlide+xml"/>
  <Override PartName="/ppt/tags/tag92.xml" ContentType="application/vnd.openxmlformats-officedocument.presentationml.tags+xml"/>
  <Override PartName="/ppt/notesSlides/notesSlide3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1.xml" ContentType="application/vnd.openxmlformats-officedocument.presentationml.notesSlide+xml"/>
  <Override PartName="/ppt/tags/tag95.xml" ContentType="application/vnd.openxmlformats-officedocument.presentationml.tags+xml"/>
  <Override PartName="/ppt/notesSlides/notesSlide32.xml" ContentType="application/vnd.openxmlformats-officedocument.presentationml.notesSlide+xml"/>
  <Override PartName="/ppt/tags/tag96.xml" ContentType="application/vnd.openxmlformats-officedocument.presentationml.tags+xml"/>
  <Override PartName="/ppt/notesSlides/notesSlide33.xml" ContentType="application/vnd.openxmlformats-officedocument.presentationml.notesSlide+xml"/>
  <Override PartName="/ppt/tags/tag97.xml" ContentType="application/vnd.openxmlformats-officedocument.presentationml.tags+xml"/>
  <Override PartName="/ppt/notesSlides/notesSlide34.xml" ContentType="application/vnd.openxmlformats-officedocument.presentationml.notesSlide+xml"/>
  <Override PartName="/ppt/tags/tag98.xml" ContentType="application/vnd.openxmlformats-officedocument.presentationml.tags+xml"/>
  <Override PartName="/ppt/notesSlides/notesSlide3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6.xml" ContentType="application/vnd.openxmlformats-officedocument.presentationml.notesSlide+xml"/>
  <Override PartName="/ppt/tags/tag101.xml" ContentType="application/vnd.openxmlformats-officedocument.presentationml.tags+xml"/>
  <Override PartName="/ppt/notesSlides/notesSlide37.xml" ContentType="application/vnd.openxmlformats-officedocument.presentationml.notesSlide+xml"/>
  <Override PartName="/ppt/tags/tag102.xml" ContentType="application/vnd.openxmlformats-officedocument.presentationml.tags+xml"/>
  <Override PartName="/ppt/notesSlides/notesSlide38.xml" ContentType="application/vnd.openxmlformats-officedocument.presentationml.notesSlide+xml"/>
  <Override PartName="/ppt/tags/tag103.xml" ContentType="application/vnd.openxmlformats-officedocument.presentationml.tags+xml"/>
  <Override PartName="/ppt/notesSlides/notesSlide39.xml" ContentType="application/vnd.openxmlformats-officedocument.presentationml.notesSlide+xml"/>
  <Override PartName="/ppt/tags/tag104.xml" ContentType="application/vnd.openxmlformats-officedocument.presentationml.tags+xml"/>
  <Override PartName="/ppt/notesSlides/notesSlide40.xml" ContentType="application/vnd.openxmlformats-officedocument.presentationml.notesSlide+xml"/>
  <Override PartName="/ppt/tags/tag105.xml" ContentType="application/vnd.openxmlformats-officedocument.presentationml.tags+xml"/>
  <Override PartName="/ppt/notesSlides/notesSlide4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2.xml" ContentType="application/vnd.openxmlformats-officedocument.presentationml.notesSlide+xml"/>
  <Override PartName="/ppt/tags/tag108.xml" ContentType="application/vnd.openxmlformats-officedocument.presentationml.tags+xml"/>
  <Override PartName="/ppt/notesSlides/notesSlide43.xml" ContentType="application/vnd.openxmlformats-officedocument.presentationml.notesSlide+xml"/>
  <Override PartName="/ppt/tags/tag109.xml" ContentType="application/vnd.openxmlformats-officedocument.presentationml.tags+xml"/>
  <Override PartName="/ppt/notesSlides/notesSlide44.xml" ContentType="application/vnd.openxmlformats-officedocument.presentationml.notesSlide+xml"/>
  <Override PartName="/ppt/tags/tag110.xml" ContentType="application/vnd.openxmlformats-officedocument.presentationml.tags+xml"/>
  <Override PartName="/ppt/notesSlides/notesSlide4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8.xml" ContentType="application/vnd.openxmlformats-officedocument.presentationml.notesSlide+xml"/>
  <Override PartName="/ppt/tags/tag122.xml" ContentType="application/vnd.openxmlformats-officedocument.presentationml.tags+xml"/>
  <Override PartName="/ppt/notesSlides/notesSlide49.xml" ContentType="application/vnd.openxmlformats-officedocument.presentationml.notesSlide+xml"/>
  <Override PartName="/ppt/tags/tag123.xml" ContentType="application/vnd.openxmlformats-officedocument.presentationml.tags+xml"/>
  <Override PartName="/ppt/notesSlides/notesSlide50.xml" ContentType="application/vnd.openxmlformats-officedocument.presentationml.notesSlide+xml"/>
  <Override PartName="/ppt/tags/tag124.xml" ContentType="application/vnd.openxmlformats-officedocument.presentationml.tags+xml"/>
  <Override PartName="/ppt/notesSlides/notesSlide51.xml" ContentType="application/vnd.openxmlformats-officedocument.presentationml.notesSlide+xml"/>
  <Override PartName="/ppt/tags/tag125.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97" r:id="rId2"/>
    <p:sldMasterId id="2147483699" r:id="rId3"/>
    <p:sldMasterId id="2147483701" r:id="rId4"/>
    <p:sldMasterId id="2147483703" r:id="rId5"/>
    <p:sldMasterId id="2147483705" r:id="rId6"/>
    <p:sldMasterId id="2147483707" r:id="rId7"/>
    <p:sldMasterId id="2147483709" r:id="rId8"/>
    <p:sldMasterId id="2147483711" r:id="rId9"/>
    <p:sldMasterId id="2147483713" r:id="rId10"/>
    <p:sldMasterId id="2147483715" r:id="rId11"/>
    <p:sldMasterId id="2147483717" r:id="rId12"/>
    <p:sldMasterId id="2147483719" r:id="rId13"/>
    <p:sldMasterId id="2147483721" r:id="rId14"/>
    <p:sldMasterId id="2147483723" r:id="rId15"/>
    <p:sldMasterId id="2147483725" r:id="rId16"/>
    <p:sldMasterId id="2147483727" r:id="rId17"/>
    <p:sldMasterId id="2147483729" r:id="rId18"/>
    <p:sldMasterId id="2147483731" r:id="rId19"/>
    <p:sldMasterId id="2147483733" r:id="rId20"/>
    <p:sldMasterId id="2147483735" r:id="rId21"/>
    <p:sldMasterId id="2147483737" r:id="rId22"/>
    <p:sldMasterId id="2147483739" r:id="rId23"/>
    <p:sldMasterId id="2147483741" r:id="rId24"/>
    <p:sldMasterId id="2147483743" r:id="rId25"/>
    <p:sldMasterId id="2147483745" r:id="rId26"/>
  </p:sldMasterIdLst>
  <p:notesMasterIdLst>
    <p:notesMasterId r:id="rId89"/>
  </p:notesMasterIdLst>
  <p:sldIdLst>
    <p:sldId id="301" r:id="rId27"/>
    <p:sldId id="297" r:id="rId28"/>
    <p:sldId id="298" r:id="rId29"/>
    <p:sldId id="300" r:id="rId30"/>
    <p:sldId id="275" r:id="rId31"/>
    <p:sldId id="276" r:id="rId32"/>
    <p:sldId id="277" r:id="rId33"/>
    <p:sldId id="278" r:id="rId34"/>
    <p:sldId id="266" r:id="rId35"/>
    <p:sldId id="270" r:id="rId36"/>
    <p:sldId id="274" r:id="rId37"/>
    <p:sldId id="267" r:id="rId38"/>
    <p:sldId id="269" r:id="rId39"/>
    <p:sldId id="268" r:id="rId40"/>
    <p:sldId id="290" r:id="rId41"/>
    <p:sldId id="273" r:id="rId42"/>
    <p:sldId id="257" r:id="rId43"/>
    <p:sldId id="258" r:id="rId44"/>
    <p:sldId id="289" r:id="rId45"/>
    <p:sldId id="288" r:id="rId46"/>
    <p:sldId id="296" r:id="rId47"/>
    <p:sldId id="291" r:id="rId48"/>
    <p:sldId id="286" r:id="rId49"/>
    <p:sldId id="279" r:id="rId50"/>
    <p:sldId id="280" r:id="rId51"/>
    <p:sldId id="283" r:id="rId52"/>
    <p:sldId id="284" r:id="rId53"/>
    <p:sldId id="285"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293" r:id="rId80"/>
    <p:sldId id="302" r:id="rId81"/>
    <p:sldId id="303" r:id="rId82"/>
    <p:sldId id="305" r:id="rId83"/>
    <p:sldId id="309" r:id="rId84"/>
    <p:sldId id="306" r:id="rId85"/>
    <p:sldId id="307" r:id="rId86"/>
    <p:sldId id="310" r:id="rId87"/>
    <p:sldId id="311" r:id="rId88"/>
  </p:sldIdLst>
  <p:sldSz cx="9144000" cy="5143500" type="screen16x9"/>
  <p:notesSz cx="6797675" cy="9928225"/>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690">
          <p15:clr>
            <a:srgbClr val="A4A3A4"/>
          </p15:clr>
        </p15:guide>
        <p15:guide id="4" orient="horz" pos="154">
          <p15:clr>
            <a:srgbClr val="A4A3A4"/>
          </p15:clr>
        </p15:guide>
        <p15:guide id="5" orient="horz" pos="3060">
          <p15:clr>
            <a:srgbClr val="A4A3A4"/>
          </p15:clr>
        </p15:guide>
        <p15:guide id="6" pos="144">
          <p15:clr>
            <a:srgbClr val="A4A3A4"/>
          </p15:clr>
        </p15:guide>
        <p15:guide id="7" pos="5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95" autoAdjust="0"/>
    <p:restoredTop sz="74274" autoAdjust="0"/>
  </p:normalViewPr>
  <p:slideViewPr>
    <p:cSldViewPr>
      <p:cViewPr varScale="1">
        <p:scale>
          <a:sx n="154" d="100"/>
          <a:sy n="154" d="100"/>
        </p:scale>
        <p:origin x="174" y="126"/>
      </p:cViewPr>
      <p:guideLst>
        <p:guide orient="horz" pos="1620"/>
        <p:guide pos="2880"/>
        <p:guide orient="horz" pos="690"/>
        <p:guide orient="horz" pos="154"/>
        <p:guide orient="horz" pos="3060"/>
        <p:guide pos="144"/>
        <p:guide pos="5608"/>
      </p:guideLst>
    </p:cSldViewPr>
  </p:slideViewPr>
  <p:outlineViewPr>
    <p:cViewPr>
      <p:scale>
        <a:sx n="33" d="100"/>
        <a:sy n="33" d="100"/>
      </p:scale>
      <p:origin x="0" y="11160"/>
    </p:cViewPr>
  </p:outlineViewPr>
  <p:notesTextViewPr>
    <p:cViewPr>
      <p:scale>
        <a:sx n="100" d="100"/>
        <a:sy n="100" d="100"/>
      </p:scale>
      <p:origin x="0" y="0"/>
    </p:cViewPr>
  </p:notesTextViewPr>
  <p:sorterViewPr>
    <p:cViewPr varScale="1">
      <p:scale>
        <a:sx n="100" d="100"/>
        <a:sy n="100" d="100"/>
      </p:scale>
      <p:origin x="0" y="71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slide" Target="slides/slide58.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tags" Target="tags/tag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71328671328672E-2"/>
          <c:y val="2.0661157024793411E-3"/>
          <c:w val="0.8426573426573426"/>
          <c:h val="0.995867768595041"/>
        </c:manualLayout>
      </c:layout>
      <c:pieChart>
        <c:varyColors val="1"/>
        <c:ser>
          <c:idx val="0"/>
          <c:order val="0"/>
          <c:tx>
            <c:strRef>
              <c:f>Sheet1!$A$2</c:f>
              <c:strCache>
                <c:ptCount val="1"/>
              </c:strCache>
            </c:strRef>
          </c:tx>
          <c:spPr>
            <a:ln w="17294">
              <a:noFill/>
            </a:ln>
          </c:spPr>
          <c:dPt>
            <c:idx val="0"/>
            <c:bubble3D val="0"/>
            <c:spPr>
              <a:solidFill>
                <a:schemeClr val="accent1"/>
              </a:solidFill>
              <a:ln w="17294">
                <a:noFill/>
              </a:ln>
            </c:spPr>
          </c:dPt>
          <c:dPt>
            <c:idx val="1"/>
            <c:bubble3D val="0"/>
            <c:spPr>
              <a:solidFill>
                <a:schemeClr val="accent2"/>
              </a:solidFill>
              <a:ln w="17294">
                <a:noFill/>
              </a:ln>
            </c:spPr>
          </c:dPt>
          <c:dPt>
            <c:idx val="2"/>
            <c:bubble3D val="0"/>
            <c:spPr>
              <a:solidFill>
                <a:schemeClr val="hlink"/>
              </a:solidFill>
              <a:ln w="17294">
                <a:noFill/>
              </a:ln>
            </c:spPr>
          </c:dPt>
          <c:dPt>
            <c:idx val="3"/>
            <c:bubble3D val="0"/>
            <c:spPr>
              <a:solidFill>
                <a:schemeClr val="folHlink"/>
              </a:solidFill>
              <a:ln w="17294">
                <a:noFill/>
              </a:ln>
            </c:spPr>
          </c:dPt>
          <c:dPt>
            <c:idx val="4"/>
            <c:bubble3D val="0"/>
            <c:spPr>
              <a:solidFill>
                <a:schemeClr val="tx2"/>
              </a:solidFill>
              <a:ln w="17294">
                <a:noFill/>
              </a:ln>
            </c:spPr>
          </c:dPt>
          <c:dPt>
            <c:idx val="5"/>
            <c:bubble3D val="0"/>
            <c:spPr>
              <a:solidFill>
                <a:schemeClr val="bg2"/>
              </a:solidFill>
              <a:ln w="17294">
                <a:noFill/>
              </a:ln>
            </c:spPr>
          </c:dPt>
          <c:dLbls>
            <c:dLbl>
              <c:idx val="0"/>
              <c:layout>
                <c:manualLayout>
                  <c:x val="-0.19478954439550347"/>
                  <c:y val="0.10106758847807908"/>
                </c:manualLayout>
              </c:layout>
              <c:spPr>
                <a:noFill/>
                <a:ln w="17294">
                  <a:noFill/>
                </a:ln>
              </c:spPr>
              <c:txPr>
                <a:bodyPr/>
                <a:lstStyle/>
                <a:p>
                  <a:pPr>
                    <a:defRPr sz="1226" b="1" i="0" u="none" strike="noStrike" baseline="0">
                      <a:solidFill>
                        <a:srgbClr val="FFFFFF"/>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4591282461182634"/>
                  <c:y val="-0.20072702101799789"/>
                </c:manualLayout>
              </c:layout>
              <c:spPr>
                <a:noFill/>
                <a:ln w="17294">
                  <a:noFill/>
                </a:ln>
              </c:spPr>
              <c:txPr>
                <a:bodyPr/>
                <a:lstStyle/>
                <a:p>
                  <a:pPr>
                    <a:defRPr sz="1226" b="1" i="0" u="none" strike="noStrike" baseline="0">
                      <a:solidFill>
                        <a:srgbClr val="FFFFFF"/>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23611809322970695"/>
                  <c:y val="0.19859539226599748"/>
                </c:manualLayout>
              </c:layout>
              <c:tx>
                <c:rich>
                  <a:bodyPr/>
                  <a:lstStyle/>
                  <a:p>
                    <a:pPr>
                      <a:defRPr sz="1226" b="1" i="0" u="none" strike="noStrike" baseline="0">
                        <a:solidFill>
                          <a:srgbClr val="FFFFFF"/>
                        </a:solidFill>
                        <a:latin typeface="Arial"/>
                        <a:ea typeface="Arial"/>
                        <a:cs typeface="Arial"/>
                      </a:defRPr>
                    </a:pPr>
                    <a:r>
                      <a:rPr lang="en-US" dirty="0" smtClean="0"/>
                      <a:t>19%</a:t>
                    </a:r>
                  </a:p>
                  <a:p>
                    <a:pPr>
                      <a:defRPr sz="1226" b="1" i="0" u="none" strike="noStrike" baseline="0">
                        <a:solidFill>
                          <a:srgbClr val="FFFFFF"/>
                        </a:solidFill>
                        <a:latin typeface="Arial"/>
                        <a:ea typeface="Arial"/>
                        <a:cs typeface="Arial"/>
                      </a:defRPr>
                    </a:pPr>
                    <a:endParaRPr lang="en-US" dirty="0"/>
                  </a:p>
                </c:rich>
              </c:tx>
              <c:spPr>
                <a:noFill/>
                <a:ln w="17294">
                  <a:noFill/>
                </a:ln>
              </c:spPr>
              <c:dLblPos val="bestFit"/>
              <c:showLegendKey val="0"/>
              <c:showVal val="0"/>
              <c:showCatName val="0"/>
              <c:showSerName val="0"/>
              <c:showPercent val="1"/>
              <c:showBubbleSize val="0"/>
              <c:extLst>
                <c:ext xmlns:c15="http://schemas.microsoft.com/office/drawing/2012/chart" uri="{CE6537A1-D6FC-4f65-9D91-7224C49458BB}">
                  <c15:layout>
                    <c:manualLayout>
                      <c:w val="0.22723525110117174"/>
                      <c:h val="0.13697240760085469"/>
                    </c:manualLayout>
                  </c15:layout>
                </c:ext>
              </c:extLst>
            </c:dLbl>
            <c:dLbl>
              <c:idx val="3"/>
              <c:layout>
                <c:manualLayout>
                  <c:xMode val="edge"/>
                  <c:yMode val="edge"/>
                  <c:x val="0.24300699300699319"/>
                  <c:y val="2.6859504132231395E-2"/>
                </c:manualLayout>
              </c:layout>
              <c:spPr>
                <a:noFill/>
                <a:ln w="17294">
                  <a:noFill/>
                </a:ln>
              </c:spPr>
              <c:txPr>
                <a:bodyPr/>
                <a:lstStyle/>
                <a:p>
                  <a:pPr>
                    <a:defRPr sz="1226" b="1" i="0" u="none" strike="noStrike" baseline="0">
                      <a:solidFill>
                        <a:srgbClr val="FFFFFF"/>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4"/>
              <c:spPr>
                <a:noFill/>
                <a:ln w="17294">
                  <a:noFill/>
                </a:ln>
              </c:spPr>
              <c:txPr>
                <a:bodyPr/>
                <a:lstStyle/>
                <a:p>
                  <a:pPr>
                    <a:defRPr sz="1226"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dLbl>
            <c:dLbl>
              <c:idx val="5"/>
              <c:spPr>
                <a:noFill/>
                <a:ln w="17294">
                  <a:noFill/>
                </a:ln>
              </c:spPr>
              <c:txPr>
                <a:bodyPr/>
                <a:lstStyle/>
                <a:p>
                  <a:pPr>
                    <a:defRPr sz="953"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dLbl>
            <c:spPr>
              <a:noFill/>
              <a:ln w="17294">
                <a:noFill/>
              </a:ln>
            </c:spPr>
            <c:txPr>
              <a:bodyPr wrap="square" lIns="38100" tIns="19050" rIns="38100" bIns="19050" anchor="ctr">
                <a:spAutoFit/>
              </a:bodyPr>
              <a:lstStyle/>
              <a:p>
                <a:pPr>
                  <a:defRPr sz="1226"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Sheet1!$B$1:$D$1</c:f>
              <c:strCache>
                <c:ptCount val="3"/>
                <c:pt idx="0">
                  <c:v>Yes</c:v>
                </c:pt>
                <c:pt idx="1">
                  <c:v>No</c:v>
                </c:pt>
                <c:pt idx="2">
                  <c:v>Don't know</c:v>
                </c:pt>
              </c:strCache>
            </c:strRef>
          </c:cat>
          <c:val>
            <c:numRef>
              <c:f>Sheet1!$B$2:$D$2</c:f>
              <c:numCache>
                <c:formatCode>0%</c:formatCode>
                <c:ptCount val="3"/>
                <c:pt idx="0">
                  <c:v>0.24000000000000007</c:v>
                </c:pt>
                <c:pt idx="1">
                  <c:v>0.56000000000000005</c:v>
                </c:pt>
                <c:pt idx="2">
                  <c:v>0.19</c:v>
                </c:pt>
              </c:numCache>
            </c:numRef>
          </c:val>
        </c:ser>
        <c:dLbls>
          <c:showLegendKey val="0"/>
          <c:showVal val="1"/>
          <c:showCatName val="0"/>
          <c:showSerName val="0"/>
          <c:showPercent val="0"/>
          <c:showBubbleSize val="0"/>
          <c:showLeaderLines val="0"/>
        </c:dLbls>
        <c:firstSliceAng val="0"/>
      </c:pieChart>
    </c:plotArea>
    <c:plotVisOnly val="1"/>
    <c:dispBlanksAs val="zero"/>
    <c:showDLblsOverMax val="0"/>
  </c:chart>
  <c:spPr>
    <a:noFill/>
    <a:ln>
      <a:noFill/>
    </a:ln>
  </c:spPr>
  <c:txPr>
    <a:bodyPr/>
    <a:lstStyle/>
    <a:p>
      <a:pPr>
        <a:defRPr sz="1362"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South</c:v>
                </c:pt>
              </c:strCache>
            </c:strRef>
          </c:tx>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rgbClr val="00B050"/>
              </a:solidFill>
              <a:ln>
                <a:noFill/>
              </a:ln>
              <a:effectLst/>
            </c:spPr>
          </c:dPt>
          <c:dPt>
            <c:idx val="3"/>
            <c:invertIfNegative val="0"/>
            <c:bubble3D val="0"/>
            <c:spPr>
              <a:solidFill>
                <a:srgbClr val="C00000"/>
              </a:solidFill>
              <a:ln>
                <a:noFill/>
              </a:ln>
              <a:effectLst/>
            </c:spPr>
          </c:dPt>
          <c:dPt>
            <c:idx val="4"/>
            <c:invertIfNegative val="0"/>
            <c:bubble3D val="0"/>
            <c:spPr>
              <a:solidFill>
                <a:srgbClr val="00B0F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c:v>
                </c:pt>
                <c:pt idx="1">
                  <c:v>Northeast</c:v>
                </c:pt>
                <c:pt idx="2">
                  <c:v>Midwest</c:v>
                </c:pt>
                <c:pt idx="3">
                  <c:v>West</c:v>
                </c:pt>
                <c:pt idx="4">
                  <c:v>Total U.S.</c:v>
                </c:pt>
              </c:strCache>
            </c:strRef>
          </c:cat>
          <c:val>
            <c:numRef>
              <c:f>Sheet1!$B$2:$B$6</c:f>
              <c:numCache>
                <c:formatCode>0%</c:formatCode>
                <c:ptCount val="5"/>
                <c:pt idx="0">
                  <c:v>0.34</c:v>
                </c:pt>
                <c:pt idx="1">
                  <c:v>0.30000000000000016</c:v>
                </c:pt>
                <c:pt idx="2">
                  <c:v>0.14000000000000001</c:v>
                </c:pt>
                <c:pt idx="3">
                  <c:v>0.14000000000000001</c:v>
                </c:pt>
                <c:pt idx="4">
                  <c:v>0.24000000000000007</c:v>
                </c:pt>
              </c:numCache>
            </c:numRef>
          </c:val>
        </c:ser>
        <c:dLbls>
          <c:showLegendKey val="0"/>
          <c:showVal val="1"/>
          <c:showCatName val="0"/>
          <c:showSerName val="0"/>
          <c:showPercent val="0"/>
          <c:showBubbleSize val="0"/>
        </c:dLbls>
        <c:gapWidth val="47"/>
        <c:overlap val="-27"/>
        <c:axId val="318647288"/>
        <c:axId val="318647680"/>
      </c:barChart>
      <c:catAx>
        <c:axId val="31864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8647680"/>
        <c:crosses val="autoZero"/>
        <c:auto val="1"/>
        <c:lblAlgn val="ctr"/>
        <c:lblOffset val="100"/>
        <c:noMultiLvlLbl val="0"/>
      </c:catAx>
      <c:valAx>
        <c:axId val="31864768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864728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AA3638C-FCEB-4028-A5CF-06B7673499AA}" type="datetimeFigureOut">
              <a:rPr lang="en-US" smtClean="0"/>
              <a:pPr/>
              <a:t>7/14/2015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DD6C46-4B0D-4544-87CF-7B2E3FC3F17E}" type="slidenum">
              <a:rPr lang="en-US" smtClean="0"/>
              <a:pPr/>
              <a:t>‹#›</a:t>
            </a:fld>
            <a:endParaRPr lang="en-US"/>
          </a:p>
        </p:txBody>
      </p:sp>
    </p:spTree>
    <p:extLst>
      <p:ext uri="{BB962C8B-B14F-4D97-AF65-F5344CB8AC3E}">
        <p14:creationId xmlns:p14="http://schemas.microsoft.com/office/powerpoint/2010/main" val="198064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a:t>
            </a:fld>
            <a:endParaRPr lang="en-US" noProof="0" dirty="0"/>
          </a:p>
        </p:txBody>
      </p:sp>
    </p:spTree>
    <p:extLst>
      <p:ext uri="{BB962C8B-B14F-4D97-AF65-F5344CB8AC3E}">
        <p14:creationId xmlns:p14="http://schemas.microsoft.com/office/powerpoint/2010/main" val="113125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a:t>
            </a:fld>
            <a:endParaRPr lang="en-US" noProof="0" dirty="0"/>
          </a:p>
        </p:txBody>
      </p:sp>
    </p:spTree>
    <p:extLst>
      <p:ext uri="{BB962C8B-B14F-4D97-AF65-F5344CB8AC3E}">
        <p14:creationId xmlns:p14="http://schemas.microsoft.com/office/powerpoint/2010/main" val="255724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12</a:t>
            </a:fld>
            <a:endParaRPr lang="en-US" dirty="0"/>
          </a:p>
        </p:txBody>
      </p:sp>
    </p:spTree>
    <p:extLst>
      <p:ext uri="{BB962C8B-B14F-4D97-AF65-F5344CB8AC3E}">
        <p14:creationId xmlns:p14="http://schemas.microsoft.com/office/powerpoint/2010/main" val="216923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93663" y="746125"/>
            <a:ext cx="6610350" cy="3719513"/>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876176" y="4716250"/>
            <a:ext cx="5040694" cy="4463288"/>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32276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14</a:t>
            </a:fld>
            <a:endParaRPr lang="en-US" noProof="0" dirty="0"/>
          </a:p>
        </p:txBody>
      </p:sp>
    </p:spTree>
    <p:extLst>
      <p:ext uri="{BB962C8B-B14F-4D97-AF65-F5344CB8AC3E}">
        <p14:creationId xmlns:p14="http://schemas.microsoft.com/office/powerpoint/2010/main" val="387869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15</a:t>
            </a:fld>
            <a:endParaRPr lang="en-US" noProof="0" dirty="0"/>
          </a:p>
        </p:txBody>
      </p:sp>
    </p:spTree>
    <p:extLst>
      <p:ext uri="{BB962C8B-B14F-4D97-AF65-F5344CB8AC3E}">
        <p14:creationId xmlns:p14="http://schemas.microsoft.com/office/powerpoint/2010/main" val="94280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16</a:t>
            </a:fld>
            <a:endParaRPr lang="en-US" noProof="0" dirty="0"/>
          </a:p>
        </p:txBody>
      </p:sp>
    </p:spTree>
    <p:extLst>
      <p:ext uri="{BB962C8B-B14F-4D97-AF65-F5344CB8AC3E}">
        <p14:creationId xmlns:p14="http://schemas.microsoft.com/office/powerpoint/2010/main" val="382650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D6C46-4B0D-4544-87CF-7B2E3FC3F17E}" type="slidenum">
              <a:rPr lang="en-US" smtClean="0"/>
              <a:pPr/>
              <a:t>18</a:t>
            </a:fld>
            <a:endParaRPr lang="en-US"/>
          </a:p>
        </p:txBody>
      </p:sp>
    </p:spTree>
    <p:extLst>
      <p:ext uri="{BB962C8B-B14F-4D97-AF65-F5344CB8AC3E}">
        <p14:creationId xmlns:p14="http://schemas.microsoft.com/office/powerpoint/2010/main" val="3488207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22</a:t>
            </a:fld>
            <a:endParaRPr lang="en-US" noProof="0" dirty="0"/>
          </a:p>
        </p:txBody>
      </p:sp>
    </p:spTree>
    <p:extLst>
      <p:ext uri="{BB962C8B-B14F-4D97-AF65-F5344CB8AC3E}">
        <p14:creationId xmlns:p14="http://schemas.microsoft.com/office/powerpoint/2010/main" val="208605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838" y="806450"/>
            <a:ext cx="7186613"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26</a:t>
            </a:fld>
            <a:endParaRPr lang="en-US" noProof="0" dirty="0"/>
          </a:p>
        </p:txBody>
      </p:sp>
    </p:spTree>
    <p:extLst>
      <p:ext uri="{BB962C8B-B14F-4D97-AF65-F5344CB8AC3E}">
        <p14:creationId xmlns:p14="http://schemas.microsoft.com/office/powerpoint/2010/main" val="413874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838" y="806450"/>
            <a:ext cx="7186613"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27</a:t>
            </a:fld>
            <a:endParaRPr lang="en-US" noProof="0" dirty="0"/>
          </a:p>
        </p:txBody>
      </p:sp>
    </p:spTree>
    <p:extLst>
      <p:ext uri="{BB962C8B-B14F-4D97-AF65-F5344CB8AC3E}">
        <p14:creationId xmlns:p14="http://schemas.microsoft.com/office/powerpoint/2010/main" val="70972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a:t>
            </a:fld>
            <a:endParaRPr lang="en-US" noProof="0" dirty="0"/>
          </a:p>
        </p:txBody>
      </p:sp>
    </p:spTree>
    <p:extLst>
      <p:ext uri="{BB962C8B-B14F-4D97-AF65-F5344CB8AC3E}">
        <p14:creationId xmlns:p14="http://schemas.microsoft.com/office/powerpoint/2010/main" val="302455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838" y="806450"/>
            <a:ext cx="7186613"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28</a:t>
            </a:fld>
            <a:endParaRPr lang="en-US" noProof="0" dirty="0"/>
          </a:p>
        </p:txBody>
      </p:sp>
    </p:spTree>
    <p:extLst>
      <p:ext uri="{BB962C8B-B14F-4D97-AF65-F5344CB8AC3E}">
        <p14:creationId xmlns:p14="http://schemas.microsoft.com/office/powerpoint/2010/main" val="210824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solidFill>
                  <a:srgbClr val="000000"/>
                </a:solidFill>
              </a:rPr>
              <a:pPr>
                <a:defRPr/>
              </a:pPr>
              <a:t>29</a:t>
            </a:fld>
            <a:endParaRPr lang="en-US" dirty="0" smtClean="0">
              <a:solidFill>
                <a:srgbClr val="000000"/>
              </a:solidFill>
            </a:endParaRPr>
          </a:p>
        </p:txBody>
      </p:sp>
      <p:sp>
        <p:nvSpPr>
          <p:cNvPr id="157699" name="Rectangle 2"/>
          <p:cNvSpPr>
            <a:spLocks noGrp="1" noRot="1" noChangeAspect="1" noChangeArrowheads="1" noTextEdit="1"/>
          </p:cNvSpPr>
          <p:nvPr>
            <p:ph type="sldImg"/>
          </p:nvPr>
        </p:nvSpPr>
        <p:spPr>
          <a:xfrm>
            <a:off x="509588" y="622300"/>
            <a:ext cx="5776912" cy="3251200"/>
          </a:xfrm>
          <a:ln/>
        </p:spPr>
      </p:sp>
      <p:sp>
        <p:nvSpPr>
          <p:cNvPr id="157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047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solidFill>
                  <a:srgbClr val="000000"/>
                </a:solidFill>
              </a:rPr>
              <a:pPr>
                <a:defRPr/>
              </a:pPr>
              <a:t>30</a:t>
            </a:fld>
            <a:endParaRPr lang="en-US" smtClean="0">
              <a:solidFill>
                <a:srgbClr val="000000"/>
              </a:solidFill>
            </a:endParaRPr>
          </a:p>
        </p:txBody>
      </p:sp>
      <p:sp>
        <p:nvSpPr>
          <p:cNvPr id="251907" name="Rectangle 2"/>
          <p:cNvSpPr>
            <a:spLocks noGrp="1" noRot="1" noChangeAspect="1" noChangeArrowheads="1" noTextEdit="1"/>
          </p:cNvSpPr>
          <p:nvPr>
            <p:ph type="sldImg"/>
          </p:nvPr>
        </p:nvSpPr>
        <p:spPr>
          <a:xfrm>
            <a:off x="509588" y="622300"/>
            <a:ext cx="5776912" cy="3251200"/>
          </a:xfrm>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9298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2935669" y="9625272"/>
            <a:ext cx="660598" cy="263846"/>
          </a:xfrm>
        </p:spPr>
        <p:txBody>
          <a:bodyPr/>
          <a:lstStyle/>
          <a:p>
            <a:pPr defTabSz="928688">
              <a:defRPr/>
            </a:pPr>
            <a:fld id="{30B1B221-73F5-4062-9EC5-65201ECCFD86}" type="slidenum">
              <a:rPr lang="en-US" smtClean="0">
                <a:solidFill>
                  <a:srgbClr val="000000"/>
                </a:solidFill>
              </a:rPr>
              <a:pPr defTabSz="928688">
                <a:defRPr/>
              </a:pPr>
              <a:t>31</a:t>
            </a:fld>
            <a:endParaRPr lang="en-US" smtClean="0">
              <a:solidFill>
                <a:srgbClr val="000000"/>
              </a:solidFill>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32528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2991551" y="9661686"/>
            <a:ext cx="669818" cy="264843"/>
          </a:xfrm>
        </p:spPr>
        <p:txBody>
          <a:bodyPr/>
          <a:lstStyle/>
          <a:p>
            <a:pPr>
              <a:defRPr/>
            </a:pPr>
            <a:fld id="{CD8EFDAD-DD28-475D-8809-5E3173A79418}" type="slidenum">
              <a:rPr lang="en-US" smtClean="0">
                <a:solidFill>
                  <a:srgbClr val="000000"/>
                </a:solidFill>
              </a:rPr>
              <a:pPr>
                <a:defRPr/>
              </a:pPr>
              <a:t>32</a:t>
            </a:fld>
            <a:endParaRPr lang="en-US" smtClean="0">
              <a:solidFill>
                <a:srgbClr val="000000"/>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8917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2991551" y="9661689"/>
            <a:ext cx="669817" cy="264843"/>
          </a:xfrm>
        </p:spPr>
        <p:txBody>
          <a:bodyPr/>
          <a:lstStyle/>
          <a:p>
            <a:pPr>
              <a:defRPr/>
            </a:pPr>
            <a:fld id="{205DA8A8-5777-4FA2-8084-FB24BA0FA918}" type="slidenum">
              <a:rPr lang="en-US" smtClean="0">
                <a:solidFill>
                  <a:srgbClr val="000000"/>
                </a:solidFill>
              </a:rPr>
              <a:pPr>
                <a:defRPr/>
              </a:pPr>
              <a:t>33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5609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solidFill>
                  <a:srgbClr val="000000"/>
                </a:solidFill>
              </a:rPr>
              <a:pPr defTabSz="930193"/>
              <a:t>34</a:t>
            </a:fld>
            <a:endParaRPr lang="en-US" dirty="0"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6376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solidFill>
                  <a:srgbClr val="000000"/>
                </a:solidFill>
              </a:rPr>
              <a:pPr>
                <a:defRPr/>
              </a:pPr>
              <a:t>36</a:t>
            </a:fld>
            <a:endParaRPr lang="en-US" smtClean="0">
              <a:solidFill>
                <a:srgbClr val="000000"/>
              </a:solidFill>
            </a:endParaRPr>
          </a:p>
        </p:txBody>
      </p:sp>
      <p:sp>
        <p:nvSpPr>
          <p:cNvPr id="62467" name="Rectangle 2"/>
          <p:cNvSpPr>
            <a:spLocks noGrp="1" noRot="1" noChangeAspect="1" noChangeArrowheads="1" noTextEdit="1"/>
          </p:cNvSpPr>
          <p:nvPr>
            <p:ph type="sldImg"/>
          </p:nvPr>
        </p:nvSpPr>
        <p:spPr>
          <a:xfrm>
            <a:off x="509588" y="622300"/>
            <a:ext cx="5776912" cy="3251200"/>
          </a:xfrm>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5124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11915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91550" y="9661685"/>
            <a:ext cx="669818" cy="264843"/>
          </a:xfrm>
          <a:noFill/>
        </p:spPr>
        <p:txBody>
          <a:bodyPr/>
          <a:lstStyle/>
          <a:p>
            <a:pPr defTabSz="928688"/>
            <a:fld id="{BC4CED26-30FC-40B3-942B-401B2AAF5079}" type="slidenum">
              <a:rPr lang="en-US" smtClean="0">
                <a:solidFill>
                  <a:srgbClr val="000000"/>
                </a:solidFill>
              </a:rPr>
              <a:pPr defTabSz="928688"/>
              <a:t>38</a:t>
            </a:fld>
            <a:endParaRPr lang="en-US" smtClean="0">
              <a:solidFill>
                <a:srgbClr val="000000"/>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557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970343" y="8829677"/>
            <a:ext cx="3038473" cy="465140"/>
          </a:xfrm>
          <a:prstGeom prst="rect">
            <a:avLst/>
          </a:prstGeom>
          <a:noFill/>
        </p:spPr>
        <p:txBody>
          <a:bodyPr lIns="89667" tIns="44836" rIns="89667" bIns="44836"/>
          <a:lstStyle/>
          <a:p>
            <a:fld id="{A3D26478-178B-4943-BBE1-FEC03D3E9047}" type="slidenum">
              <a:rPr lang="en-US" smtClean="0">
                <a:latin typeface="Arial" pitchFamily="34" charset="0"/>
              </a:rPr>
              <a:pPr/>
              <a:t>3</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406400" y="696913"/>
            <a:ext cx="6197600" cy="3486150"/>
          </a:xfrm>
          <a:prstGeom prst="rect">
            <a:avLst/>
          </a:prstGeom>
          <a:ln/>
        </p:spPr>
      </p:sp>
      <p:sp>
        <p:nvSpPr>
          <p:cNvPr id="44036" name="Rectangle 3"/>
          <p:cNvSpPr>
            <a:spLocks noGrp="1" noChangeArrowheads="1"/>
          </p:cNvSpPr>
          <p:nvPr>
            <p:ph type="body" idx="1"/>
          </p:nvPr>
        </p:nvSpPr>
        <p:spPr>
          <a:xfrm>
            <a:off x="311153" y="4416430"/>
            <a:ext cx="6388101" cy="4183060"/>
          </a:xfrm>
          <a:prstGeom prst="rect">
            <a:avLst/>
          </a:prstGeom>
          <a:noFill/>
          <a:ln/>
        </p:spPr>
        <p:txBody>
          <a:bodyPr lIns="95835" tIns="47919" rIns="95835" bIns="47919"/>
          <a:lstStyle/>
          <a:p>
            <a:pPr lvl="1"/>
            <a:endParaRPr lang="en-US" b="1" dirty="0" smtClean="0">
              <a:latin typeface="Arial" pitchFamily="34" charset="0"/>
            </a:endParaRPr>
          </a:p>
        </p:txBody>
      </p:sp>
    </p:spTree>
    <p:extLst>
      <p:ext uri="{BB962C8B-B14F-4D97-AF65-F5344CB8AC3E}">
        <p14:creationId xmlns:p14="http://schemas.microsoft.com/office/powerpoint/2010/main" val="1614661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509588" y="622300"/>
            <a:ext cx="5776912" cy="3251200"/>
          </a:xfrm>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254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solidFill>
                  <a:srgbClr val="000000"/>
                </a:solidFill>
              </a:rPr>
              <a:pPr>
                <a:defRPr/>
              </a:pPr>
              <a:t>40</a:t>
            </a:fld>
            <a:endParaRPr lang="en-US" smtClean="0">
              <a:solidFill>
                <a:srgbClr val="000000"/>
              </a:solidFill>
            </a:endParaRPr>
          </a:p>
        </p:txBody>
      </p:sp>
      <p:sp>
        <p:nvSpPr>
          <p:cNvPr id="232451" name="Rectangle 2"/>
          <p:cNvSpPr>
            <a:spLocks noGrp="1" noRot="1" noChangeAspect="1" noChangeArrowheads="1" noTextEdit="1"/>
          </p:cNvSpPr>
          <p:nvPr>
            <p:ph type="sldImg"/>
          </p:nvPr>
        </p:nvSpPr>
        <p:spPr>
          <a:xfrm>
            <a:off x="509588" y="622300"/>
            <a:ext cx="5776912" cy="3251200"/>
          </a:xfrm>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96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2991550" y="9678908"/>
            <a:ext cx="669818"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41</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3808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solidFill>
                  <a:srgbClr val="000000"/>
                </a:solidFill>
              </a:rPr>
              <a:pPr>
                <a:defRPr/>
              </a:pPr>
              <a:t>42</a:t>
            </a:fld>
            <a:endParaRPr lang="en-US" smtClean="0">
              <a:solidFill>
                <a:srgbClr val="000000"/>
              </a:solidFill>
            </a:endParaRPr>
          </a:p>
        </p:txBody>
      </p:sp>
      <p:sp>
        <p:nvSpPr>
          <p:cNvPr id="251907" name="Rectangle 2"/>
          <p:cNvSpPr>
            <a:spLocks noGrp="1" noRot="1" noChangeAspect="1" noChangeArrowheads="1" noTextEdit="1"/>
          </p:cNvSpPr>
          <p:nvPr>
            <p:ph type="sldImg"/>
          </p:nvPr>
        </p:nvSpPr>
        <p:spPr>
          <a:xfrm>
            <a:off x="509588" y="622300"/>
            <a:ext cx="5776912" cy="3251200"/>
          </a:xfrm>
          <a:ln/>
        </p:spPr>
      </p:sp>
      <p:sp>
        <p:nvSpPr>
          <p:cNvPr id="2519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68319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56827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436563" y="622300"/>
            <a:ext cx="5776912" cy="3251200"/>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502190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solidFill>
                  <a:srgbClr val="000000"/>
                </a:solidFill>
              </a:rPr>
              <a:pPr>
                <a:defRPr/>
              </a:pPr>
              <a:t>45</a:t>
            </a:fld>
            <a:endParaRPr lang="en-US" smtClean="0">
              <a:solidFill>
                <a:srgbClr val="000000"/>
              </a:solidFill>
            </a:endParaRPr>
          </a:p>
        </p:txBody>
      </p:sp>
      <p:sp>
        <p:nvSpPr>
          <p:cNvPr id="222211" name="Rectangle 2"/>
          <p:cNvSpPr>
            <a:spLocks noGrp="1" noRot="1" noChangeAspect="1" noChangeArrowheads="1" noTextEdit="1"/>
          </p:cNvSpPr>
          <p:nvPr>
            <p:ph type="sldImg"/>
          </p:nvPr>
        </p:nvSpPr>
        <p:spPr>
          <a:xfrm>
            <a:off x="509588" y="622300"/>
            <a:ext cx="5776912" cy="3251200"/>
          </a:xfrm>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3732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2926517" y="9499627"/>
            <a:ext cx="655256" cy="263110"/>
          </a:xfrm>
        </p:spPr>
        <p:txBody>
          <a:bodyPr/>
          <a:lstStyle/>
          <a:p>
            <a:pPr defTabSz="909710">
              <a:defRPr/>
            </a:pPr>
            <a:fld id="{5858BD08-603D-48F8-9A20-C039EB7A66EE}" type="slidenum">
              <a:rPr lang="en-US" smtClean="0">
                <a:solidFill>
                  <a:srgbClr val="000000"/>
                </a:solidFill>
              </a:rPr>
              <a:pPr defTabSz="909710">
                <a:defRPr/>
              </a:pPr>
              <a:t>46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521381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509588" y="622300"/>
            <a:ext cx="5776912" cy="325120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748862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90488" y="747713"/>
            <a:ext cx="6604000" cy="3714750"/>
          </a:xfrm>
          <a:solidFill>
            <a:srgbClr val="FFFFFF"/>
          </a:solidFill>
          <a:ln/>
        </p:spPr>
      </p:sp>
      <p:sp>
        <p:nvSpPr>
          <p:cNvPr id="202755" name="Rectangle 3"/>
          <p:cNvSpPr>
            <a:spLocks noGrp="1" noChangeArrowheads="1"/>
          </p:cNvSpPr>
          <p:nvPr>
            <p:ph type="body" idx="1"/>
          </p:nvPr>
        </p:nvSpPr>
        <p:spPr>
          <a:xfrm>
            <a:off x="874338" y="4709804"/>
            <a:ext cx="5032066" cy="4457190"/>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6046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a:t>
            </a:fld>
            <a:endParaRPr lang="en-US" noProof="0" dirty="0"/>
          </a:p>
        </p:txBody>
      </p:sp>
    </p:spTree>
    <p:extLst>
      <p:ext uri="{BB962C8B-B14F-4D97-AF65-F5344CB8AC3E}">
        <p14:creationId xmlns:p14="http://schemas.microsoft.com/office/powerpoint/2010/main" val="3893499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75146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52489" y="9648486"/>
            <a:ext cx="683462" cy="264481"/>
          </a:xfrm>
        </p:spPr>
        <p:txBody>
          <a:bodyPr/>
          <a:lstStyle/>
          <a:p>
            <a:pPr>
              <a:defRPr/>
            </a:pPr>
            <a:fld id="{ECA2118D-97E9-47A6-8843-4A77375CEADF}" type="slidenum">
              <a:rPr lang="en-US" smtClean="0">
                <a:solidFill>
                  <a:srgbClr val="000000"/>
                </a:solidFill>
              </a:rPr>
              <a:pPr>
                <a:defRPr/>
              </a:pPr>
              <a:t>50</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xfrm>
            <a:off x="509588" y="622300"/>
            <a:ext cx="5776912" cy="3251200"/>
          </a:xfrm>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330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2965236" y="10318173"/>
            <a:ext cx="663925" cy="283007"/>
          </a:xfrm>
        </p:spPr>
        <p:txBody>
          <a:bodyPr/>
          <a:lstStyle/>
          <a:p>
            <a:pPr>
              <a:defRPr/>
            </a:pPr>
            <a:fld id="{3A6B90E8-B186-4EE7-9831-1401031F6C6C}" type="slidenum">
              <a:rPr lang="en-US" smtClean="0">
                <a:solidFill>
                  <a:srgbClr val="000000"/>
                </a:solidFill>
              </a:rPr>
              <a:pPr>
                <a:defRPr/>
              </a:pPr>
              <a:t>51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xfrm>
            <a:off x="509588" y="622300"/>
            <a:ext cx="5776912" cy="3251200"/>
          </a:xfrm>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3599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2990916" y="9662049"/>
            <a:ext cx="671147" cy="264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52</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xfrm>
            <a:off x="509588" y="622300"/>
            <a:ext cx="5776912" cy="32512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365708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solidFill>
                  <a:srgbClr val="000000"/>
                </a:solidFill>
              </a:rPr>
              <a:pPr>
                <a:defRPr/>
              </a:pPr>
              <a:t>53</a:t>
            </a:fld>
            <a:endParaRPr lang="en-US" smtClean="0">
              <a:solidFill>
                <a:srgbClr val="000000"/>
              </a:solidFill>
            </a:endParaRPr>
          </a:p>
        </p:txBody>
      </p:sp>
      <p:sp>
        <p:nvSpPr>
          <p:cNvPr id="292867" name="Rectangle 2"/>
          <p:cNvSpPr>
            <a:spLocks noGrp="1" noRot="1" noChangeAspect="1" noChangeArrowheads="1" noTextEdit="1"/>
          </p:cNvSpPr>
          <p:nvPr>
            <p:ph type="sldImg"/>
          </p:nvPr>
        </p:nvSpPr>
        <p:spPr>
          <a:xfrm>
            <a:off x="509588" y="622300"/>
            <a:ext cx="5776912" cy="3251200"/>
          </a:xfrm>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3794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54</a:t>
            </a:fld>
            <a:endParaRPr lang="en-US" noProof="0" dirty="0"/>
          </a:p>
        </p:txBody>
      </p:sp>
    </p:spTree>
    <p:extLst>
      <p:ext uri="{BB962C8B-B14F-4D97-AF65-F5344CB8AC3E}">
        <p14:creationId xmlns:p14="http://schemas.microsoft.com/office/powerpoint/2010/main" val="2982922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55</a:t>
            </a:fld>
            <a:endParaRPr lang="en-US" noProof="0" dirty="0"/>
          </a:p>
        </p:txBody>
      </p:sp>
    </p:spTree>
    <p:extLst>
      <p:ext uri="{BB962C8B-B14F-4D97-AF65-F5344CB8AC3E}">
        <p14:creationId xmlns:p14="http://schemas.microsoft.com/office/powerpoint/2010/main" val="1370222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970341" y="8829679"/>
            <a:ext cx="3038474" cy="465139"/>
          </a:xfrm>
          <a:prstGeom prst="rect">
            <a:avLst/>
          </a:prstGeom>
          <a:noFill/>
        </p:spPr>
        <p:txBody>
          <a:bodyPr lIns="89673" tIns="44839" rIns="89673" bIns="44839"/>
          <a:lstStyle/>
          <a:p>
            <a:fld id="{A3D26478-178B-4943-BBE1-FEC03D3E9047}" type="slidenum">
              <a:rPr lang="en-US" smtClean="0">
                <a:latin typeface="Arial" pitchFamily="34" charset="0"/>
              </a:rPr>
              <a:pPr/>
              <a:t>56</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406400" y="695325"/>
            <a:ext cx="6197600" cy="3486150"/>
          </a:xfrm>
          <a:prstGeom prst="rect">
            <a:avLst/>
          </a:prstGeom>
          <a:ln/>
        </p:spPr>
      </p:sp>
      <p:sp>
        <p:nvSpPr>
          <p:cNvPr id="44036" name="Rectangle 3"/>
          <p:cNvSpPr>
            <a:spLocks noGrp="1" noChangeArrowheads="1"/>
          </p:cNvSpPr>
          <p:nvPr>
            <p:ph type="body" idx="1"/>
          </p:nvPr>
        </p:nvSpPr>
        <p:spPr>
          <a:xfrm>
            <a:off x="311150" y="4416428"/>
            <a:ext cx="6388102" cy="4183061"/>
          </a:xfrm>
          <a:prstGeom prst="rect">
            <a:avLst/>
          </a:prstGeom>
          <a:noFill/>
          <a:ln/>
        </p:spPr>
        <p:txBody>
          <a:bodyPr lIns="95841" tIns="47922" rIns="95841" bIns="47922"/>
          <a:lstStyle/>
          <a:p>
            <a:pPr lvl="1"/>
            <a:endParaRPr lang="en-US" b="1" dirty="0" smtClean="0">
              <a:latin typeface="Arial" pitchFamily="34" charset="0"/>
            </a:endParaRPr>
          </a:p>
        </p:txBody>
      </p:sp>
    </p:spTree>
    <p:extLst>
      <p:ext uri="{BB962C8B-B14F-4D97-AF65-F5344CB8AC3E}">
        <p14:creationId xmlns:p14="http://schemas.microsoft.com/office/powerpoint/2010/main" val="1955858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838" y="806450"/>
            <a:ext cx="7186613" cy="40433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E5E2B82B-5211-4850-822F-17708F05DF28}" type="slidenum">
              <a:rPr lang="de-DE" smtClean="0">
                <a:solidFill>
                  <a:prstClr val="black"/>
                </a:solidFill>
              </a:rPr>
              <a:pPr/>
              <a:t>58</a:t>
            </a:fld>
            <a:endParaRPr lang="de-DE">
              <a:solidFill>
                <a:prstClr val="black"/>
              </a:solidFill>
            </a:endParaRPr>
          </a:p>
        </p:txBody>
      </p:sp>
    </p:spTree>
    <p:extLst>
      <p:ext uri="{BB962C8B-B14F-4D97-AF65-F5344CB8AC3E}">
        <p14:creationId xmlns:p14="http://schemas.microsoft.com/office/powerpoint/2010/main" val="4158460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59</a:t>
            </a:fld>
            <a:endParaRPr lang="en-US" dirty="0"/>
          </a:p>
        </p:txBody>
      </p:sp>
    </p:spTree>
    <p:extLst>
      <p:ext uri="{BB962C8B-B14F-4D97-AF65-F5344CB8AC3E}">
        <p14:creationId xmlns:p14="http://schemas.microsoft.com/office/powerpoint/2010/main" val="230188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5</a:t>
            </a:fld>
            <a:endParaRPr lang="en-US" dirty="0"/>
          </a:p>
        </p:txBody>
      </p:sp>
    </p:spTree>
    <p:extLst>
      <p:ext uri="{BB962C8B-B14F-4D97-AF65-F5344CB8AC3E}">
        <p14:creationId xmlns:p14="http://schemas.microsoft.com/office/powerpoint/2010/main" val="1373197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60</a:t>
            </a:fld>
            <a:endParaRPr lang="en-US" dirty="0"/>
          </a:p>
        </p:txBody>
      </p:sp>
    </p:spTree>
    <p:extLst>
      <p:ext uri="{BB962C8B-B14F-4D97-AF65-F5344CB8AC3E}">
        <p14:creationId xmlns:p14="http://schemas.microsoft.com/office/powerpoint/2010/main" val="3731796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61</a:t>
            </a:fld>
            <a:endParaRPr lang="en-US" noProof="0" dirty="0"/>
          </a:p>
        </p:txBody>
      </p:sp>
    </p:spTree>
    <p:extLst>
      <p:ext uri="{BB962C8B-B14F-4D97-AF65-F5344CB8AC3E}">
        <p14:creationId xmlns:p14="http://schemas.microsoft.com/office/powerpoint/2010/main" val="1131257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62</a:t>
            </a:fld>
            <a:endParaRPr lang="en-US" noProof="0" dirty="0"/>
          </a:p>
        </p:txBody>
      </p:sp>
    </p:spTree>
    <p:extLst>
      <p:ext uri="{BB962C8B-B14F-4D97-AF65-F5344CB8AC3E}">
        <p14:creationId xmlns:p14="http://schemas.microsoft.com/office/powerpoint/2010/main" val="419891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838" y="806450"/>
            <a:ext cx="7188201"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6</a:t>
            </a:fld>
            <a:endParaRPr lang="en-US" noProof="0" dirty="0"/>
          </a:p>
        </p:txBody>
      </p:sp>
    </p:spTree>
    <p:extLst>
      <p:ext uri="{BB962C8B-B14F-4D97-AF65-F5344CB8AC3E}">
        <p14:creationId xmlns:p14="http://schemas.microsoft.com/office/powerpoint/2010/main" val="207187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a:t>
            </a:fld>
            <a:endParaRPr lang="en-US" noProof="0" dirty="0"/>
          </a:p>
        </p:txBody>
      </p:sp>
    </p:spTree>
    <p:extLst>
      <p:ext uri="{BB962C8B-B14F-4D97-AF65-F5344CB8AC3E}">
        <p14:creationId xmlns:p14="http://schemas.microsoft.com/office/powerpoint/2010/main" val="195142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a:t>
            </a:fld>
            <a:endParaRPr lang="en-US" noProof="0" dirty="0"/>
          </a:p>
        </p:txBody>
      </p:sp>
    </p:spTree>
    <p:extLst>
      <p:ext uri="{BB962C8B-B14F-4D97-AF65-F5344CB8AC3E}">
        <p14:creationId xmlns:p14="http://schemas.microsoft.com/office/powerpoint/2010/main" val="187720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4294967295"/>
          </p:nvPr>
        </p:nvSpPr>
        <p:spPr bwMode="auto">
          <a:xfrm>
            <a:off x="3849290" y="0"/>
            <a:ext cx="2946843" cy="495732"/>
          </a:xfrm>
          <a:prstGeom prst="rect">
            <a:avLst/>
          </a:prstGeom>
          <a:noFill/>
          <a:ln>
            <a:miter lim="800000"/>
            <a:headEnd/>
            <a:tailEnd/>
          </a:ln>
        </p:spPr>
        <p:txBody>
          <a:bodyPr lIns="94769" tIns="47384" rIns="94769" bIns="47384"/>
          <a:lstStyle/>
          <a:p>
            <a:fld id="{E9CC0D1C-8749-4176-ACBF-7E9544391D22}" type="datetime1">
              <a:rPr lang="en-GB"/>
              <a:pPr/>
              <a:t>14/07/2015</a:t>
            </a:fld>
            <a:endParaRPr lang="de-DE"/>
          </a:p>
        </p:txBody>
      </p:sp>
      <p:sp>
        <p:nvSpPr>
          <p:cNvPr id="52227" name="Rectangle 6"/>
          <p:cNvSpPr>
            <a:spLocks noGrp="1" noChangeArrowheads="1"/>
          </p:cNvSpPr>
          <p:nvPr>
            <p:ph type="ftr" sz="quarter" idx="4294967295"/>
          </p:nvPr>
        </p:nvSpPr>
        <p:spPr bwMode="auto">
          <a:xfrm>
            <a:off x="1" y="9430797"/>
            <a:ext cx="2946844" cy="495732"/>
          </a:xfrm>
          <a:prstGeom prst="rect">
            <a:avLst/>
          </a:prstGeom>
          <a:noFill/>
          <a:ln>
            <a:miter lim="800000"/>
            <a:headEnd/>
            <a:tailEnd/>
          </a:ln>
        </p:spPr>
        <p:txBody>
          <a:bodyPr lIns="94769" tIns="47384" rIns="94769" bIns="47384"/>
          <a:lstStyle/>
          <a:p>
            <a:r>
              <a:rPr lang="de-DE"/>
              <a:t>Munich Re</a:t>
            </a:r>
          </a:p>
        </p:txBody>
      </p:sp>
      <p:sp>
        <p:nvSpPr>
          <p:cNvPr id="52228" name="Rectangle 7"/>
          <p:cNvSpPr>
            <a:spLocks noGrp="1" noChangeArrowheads="1"/>
          </p:cNvSpPr>
          <p:nvPr>
            <p:ph type="sldNum" sz="quarter" idx="4294967295"/>
          </p:nvPr>
        </p:nvSpPr>
        <p:spPr bwMode="auto">
          <a:xfrm>
            <a:off x="3849290" y="9430797"/>
            <a:ext cx="2946843" cy="495732"/>
          </a:xfrm>
          <a:prstGeom prst="rect">
            <a:avLst/>
          </a:prstGeom>
          <a:noFill/>
          <a:ln>
            <a:miter lim="800000"/>
            <a:headEnd/>
            <a:tailEnd/>
          </a:ln>
        </p:spPr>
        <p:txBody>
          <a:bodyPr lIns="94769" tIns="47384" rIns="94769" bIns="47384"/>
          <a:lstStyle/>
          <a:p>
            <a:fld id="{99C6983B-2991-4731-9CAC-244EF687C221}" type="slidenum">
              <a:rPr lang="de-DE"/>
              <a:pPr/>
              <a:t>9</a:t>
            </a:fld>
            <a:endParaRPr lang="de-DE"/>
          </a:p>
        </p:txBody>
      </p:sp>
      <p:sp>
        <p:nvSpPr>
          <p:cNvPr id="52229" name="Rectangle 2"/>
          <p:cNvSpPr>
            <a:spLocks noGrp="1" noRot="1" noChangeAspect="1" noChangeArrowheads="1" noTextEdit="1"/>
          </p:cNvSpPr>
          <p:nvPr>
            <p:ph type="sldImg"/>
          </p:nvPr>
        </p:nvSpPr>
        <p:spPr bwMode="auto">
          <a:xfrm>
            <a:off x="88900" y="744538"/>
            <a:ext cx="6619875" cy="3724275"/>
          </a:xfrm>
          <a:prstGeom prst="rect">
            <a:avLst/>
          </a:prstGeom>
          <a:noFill/>
          <a:ln>
            <a:miter lim="800000"/>
            <a:headEnd/>
            <a:tailEnd/>
          </a:ln>
        </p:spPr>
      </p:sp>
      <p:sp>
        <p:nvSpPr>
          <p:cNvPr id="52230" name="Rectangle 3"/>
          <p:cNvSpPr>
            <a:spLocks noGrp="1" noChangeArrowheads="1"/>
          </p:cNvSpPr>
          <p:nvPr>
            <p:ph type="body" idx="1"/>
          </p:nvPr>
        </p:nvSpPr>
        <p:spPr bwMode="auto">
          <a:xfrm>
            <a:off x="681469" y="4717947"/>
            <a:ext cx="5434740" cy="4464986"/>
          </a:xfrm>
          <a:prstGeom prst="rect">
            <a:avLst/>
          </a:prstGeom>
          <a:noFill/>
          <a:ln>
            <a:miter lim="800000"/>
            <a:headEnd/>
            <a:tailEnd/>
          </a:ln>
        </p:spPr>
        <p:txBody>
          <a:bodyPr lIns="94769" tIns="47384" rIns="94769" bIns="47384"/>
          <a:lstStyle/>
          <a:p>
            <a:endParaRPr lang="en-US" smtClean="0"/>
          </a:p>
        </p:txBody>
      </p:sp>
    </p:spTree>
    <p:extLst>
      <p:ext uri="{BB962C8B-B14F-4D97-AF65-F5344CB8AC3E}">
        <p14:creationId xmlns:p14="http://schemas.microsoft.com/office/powerpoint/2010/main" val="336742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3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ags" Target="../tags/tag3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4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tags" Target="../tags/tag4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tags" Target="../tags/tag4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tags" Target="../tags/tag4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image_pp.jpg"/>
          <p:cNvPicPr>
            <a:picLocks noChangeAspect="1"/>
          </p:cNvPicPr>
          <p:nvPr userDrawn="1"/>
        </p:nvPicPr>
        <p:blipFill>
          <a:blip r:embed="rId3" cstate="print"/>
          <a:srcRect/>
          <a:stretch>
            <a:fillRect/>
          </a:stretch>
        </p:blipFill>
        <p:spPr>
          <a:xfrm>
            <a:off x="0" y="0"/>
            <a:ext cx="9144000" cy="3028950"/>
          </a:xfrm>
          <a:prstGeom prst="rect">
            <a:avLst/>
          </a:prstGeom>
        </p:spPr>
      </p:pic>
      <p:pic>
        <p:nvPicPr>
          <p:cNvPr id="14" name="Picture 13" descr="grey-light-3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 y="2430001"/>
            <a:ext cx="9143245" cy="1458347"/>
          </a:xfrm>
          <a:prstGeom prst="rect">
            <a:avLst/>
          </a:prstGeom>
        </p:spPr>
      </p:pic>
      <p:sp>
        <p:nvSpPr>
          <p:cNvPr id="2" name="Title 1"/>
          <p:cNvSpPr>
            <a:spLocks noGrp="1"/>
          </p:cNvSpPr>
          <p:nvPr>
            <p:ph type="ctrTitle"/>
          </p:nvPr>
        </p:nvSpPr>
        <p:spPr>
          <a:xfrm>
            <a:off x="306000" y="3051000"/>
            <a:ext cx="6318000" cy="648000"/>
          </a:xfrm>
        </p:spPr>
        <p:txBody>
          <a:bodyPr anchor="b" anchorCtr="0"/>
          <a:lstStyle>
            <a:lvl1pPr algn="l">
              <a:defRPr sz="2600" cap="none" baseline="0">
                <a:solidFill>
                  <a:schemeClr val="tx2"/>
                </a:solidFill>
              </a:defRPr>
            </a:lvl1pPr>
          </a:lstStyle>
          <a:p>
            <a:r>
              <a:rPr lang="en-US" noProof="0" smtClean="0"/>
              <a:t>Click to edit Master title style</a:t>
            </a:r>
            <a:endParaRPr lang="en-US" noProof="0" dirty="0"/>
          </a:p>
        </p:txBody>
      </p:sp>
      <p:sp>
        <p:nvSpPr>
          <p:cNvPr id="12" name="Subtitle 2"/>
          <p:cNvSpPr>
            <a:spLocks noGrp="1"/>
          </p:cNvSpPr>
          <p:nvPr>
            <p:ph type="subTitle" idx="1" hasCustomPrompt="1"/>
          </p:nvPr>
        </p:nvSpPr>
        <p:spPr>
          <a:xfrm>
            <a:off x="306000" y="4033801"/>
            <a:ext cx="6318000" cy="862367"/>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Date: </a:t>
            </a:r>
            <a:r>
              <a:rPr lang="en-US" smtClean="0"/>
              <a:t>DD Month YYYY</a:t>
            </a:r>
            <a:br>
              <a:rPr lang="en-US" smtClean="0"/>
            </a:br>
            <a:r>
              <a:rPr lang="en-US" smtClean="0"/>
              <a:t>Name of the speaker</a:t>
            </a:r>
            <a:endParaRPr lang="en-US" dirty="0" smtClean="0"/>
          </a:p>
        </p:txBody>
      </p:sp>
      <p:pic>
        <p:nvPicPr>
          <p:cNvPr id="7" name="Picture 6" descr="Logo_Munich Re_42mm_RGB_R.emf"/>
          <p:cNvPicPr>
            <a:picLocks noChangeAspect="1"/>
          </p:cNvPicPr>
          <p:nvPr userDrawn="1"/>
        </p:nvPicPr>
        <p:blipFill>
          <a:blip r:embed="rId5" cstate="print"/>
          <a:stretch>
            <a:fillRect/>
          </a:stretch>
        </p:blipFill>
        <p:spPr>
          <a:xfrm>
            <a:off x="7315200" y="4476750"/>
            <a:ext cx="1629000" cy="362813"/>
          </a:xfrm>
          <a:prstGeom prst="rect">
            <a:avLst/>
          </a:prstGeom>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5" name="Picture 1188" descr="Title Page bar_112409_1pm"/>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201217"/>
            <a:ext cx="9144000" cy="1481138"/>
          </a:xfrm>
          <a:prstGeom prst="rect">
            <a:avLst/>
          </a:prstGeom>
          <a:noFill/>
          <a:ln w="9525">
            <a:noFill/>
            <a:miter lim="800000"/>
            <a:headEnd/>
            <a:tailEnd/>
          </a:ln>
        </p:spPr>
      </p:pic>
      <p:sp>
        <p:nvSpPr>
          <p:cNvPr id="6" name="Rectangle 1180"/>
          <p:cNvSpPr>
            <a:spLocks noChangeArrowheads="1"/>
          </p:cNvSpPr>
          <p:nvPr userDrawn="1"/>
        </p:nvSpPr>
        <p:spPr bwMode="auto">
          <a:xfrm>
            <a:off x="0" y="4917283"/>
            <a:ext cx="9144000" cy="226219"/>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7" name="Picture 1181"/>
          <p:cNvPicPr>
            <a:picLocks noChangeAspect="1" noChangeArrowheads="1"/>
          </p:cNvPicPr>
          <p:nvPr userDrawn="1"/>
        </p:nvPicPr>
        <p:blipFill>
          <a:blip r:embed="rId4" cstate="print"/>
          <a:srcRect/>
          <a:stretch>
            <a:fillRect/>
          </a:stretch>
        </p:blipFill>
        <p:spPr bwMode="auto">
          <a:xfrm>
            <a:off x="3412800" y="647700"/>
            <a:ext cx="2267302" cy="62865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234806"/>
            <a:ext cx="7772400" cy="486965"/>
          </a:xfrm>
          <a:ln algn="ctr"/>
        </p:spPr>
        <p:txBody>
          <a:bodyPr>
            <a:spAutoFit/>
          </a:bodyPr>
          <a:lstStyle>
            <a:lvl1pPr algn="ctr">
              <a:lnSpc>
                <a:spcPct val="85000"/>
              </a:lnSpc>
              <a:spcBef>
                <a:spcPct val="40000"/>
              </a:spcBef>
              <a:defRPr sz="32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40" y="3650457"/>
            <a:ext cx="7807325" cy="334129"/>
          </a:xfrm>
        </p:spPr>
        <p:txBody>
          <a:bodyPr>
            <a:spAutoFit/>
          </a:bodyPr>
          <a:lstStyle>
            <a:lvl1pPr marL="0" indent="0" algn="ctr">
              <a:lnSpc>
                <a:spcPct val="85000"/>
              </a:lnSpc>
              <a:spcBef>
                <a:spcPct val="25000"/>
              </a:spcBef>
              <a:buFont typeface="Wingdings" pitchFamily="2" charset="2"/>
              <a:buNone/>
              <a:defRPr sz="20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solidFill>
                  <a:srgbClr val="FFFFFF"/>
                </a:solidFill>
              </a:rPr>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solidFill>
                  <a:srgbClr val="FFFFFF"/>
                </a:solidFill>
              </a:rPr>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99F0A858-E480-4065-8FB8-2C0CF71E1DCC}" type="slidenum">
              <a:rPr lang="en-US">
                <a:solidFill>
                  <a:srgbClr val="FFFFFF"/>
                </a:solidFill>
              </a:rPr>
              <a:pPr>
                <a:defRPr/>
              </a:pPr>
              <a:t>‹#›</a:t>
            </a:fld>
            <a:endParaRPr lang="en-US">
              <a:solidFill>
                <a:srgbClr val="FFFFFF"/>
              </a:solidFill>
            </a:endParaRPr>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F77B3645-63F3-4601-8EDB-62E8C97E1A73}"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70000">
              <a:buFont typeface="+mj-lt"/>
              <a:buAutoNum type="arabicPeriod"/>
              <a:defRPr/>
            </a:lvl1pPr>
            <a:lvl5pPr>
              <a:defRPr/>
            </a:lvl5pPr>
            <a:lvl6pPr>
              <a:defRPr baseline="0"/>
            </a:lvl6pPr>
            <a:lvl7pPr>
              <a:defRPr baseline="0"/>
            </a:lvl7pPr>
            <a:lvl8pPr>
              <a:defRPr baseline="0"/>
            </a:lvl8pPr>
            <a:lvl9pPr>
              <a:defRPr baseline="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tle 3"/>
          <p:cNvSpPr>
            <a:spLocks noGrp="1"/>
          </p:cNvSpPr>
          <p:nvPr>
            <p:ph type="title"/>
          </p:nvPr>
        </p:nvSpPr>
        <p:spPr/>
        <p:txBody>
          <a:bodyPr/>
          <a:lstStyle/>
          <a:p>
            <a:r>
              <a:rPr lang="en-US" noProof="0" smtClean="0"/>
              <a:t>Click to edit Master title style</a:t>
            </a:r>
            <a:endParaRPr lang="en-US" noProof="0"/>
          </a:p>
        </p:txBody>
      </p:sp>
      <p:sp>
        <p:nvSpPr>
          <p:cNvPr id="5" name="Date Placeholder 4"/>
          <p:cNvSpPr>
            <a:spLocks noGrp="1"/>
          </p:cNvSpPr>
          <p:nvPr>
            <p:ph type="dt" sz="half" idx="10"/>
          </p:nvPr>
        </p:nvSpPr>
        <p:spPr/>
        <p:txBody>
          <a:bodyPr/>
          <a:lstStyle/>
          <a:p>
            <a:fld id="{7D1AD3D9-46AB-403E-BD86-2A3C534F6D2A}" type="datetime1">
              <a:rPr lang="en-US" noProof="0" smtClean="0"/>
              <a:pPr/>
              <a:t>7/14/2015</a:t>
            </a:fld>
            <a:endParaRPr lang="en-US" noProof="0"/>
          </a:p>
        </p:txBody>
      </p:sp>
      <p:sp>
        <p:nvSpPr>
          <p:cNvPr id="6" name="Slide Number Placeholder 5"/>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7" name="Footer Placeholder 6"/>
          <p:cNvSpPr>
            <a:spLocks noGrp="1"/>
          </p:cNvSpPr>
          <p:nvPr>
            <p:ph type="ftr" sz="quarter" idx="12"/>
          </p:nvPr>
        </p:nvSpPr>
        <p:spPr/>
        <p:txBody>
          <a:bodyPr/>
          <a:lstStyle/>
          <a:p>
            <a:r>
              <a:rPr lang="en-US" noProof="0" smtClean="0"/>
              <a:t>Title of presentation and name of speaker</a:t>
            </a:r>
            <a:endParaRPr lang="en-US" noProof="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227926"/>
            <a:ext cx="6840000" cy="54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9" y="1079203"/>
            <a:ext cx="8569325" cy="3631500"/>
          </a:xfrm>
        </p:spPr>
        <p:txBody>
          <a:bodyPr/>
          <a:lstStyle>
            <a:lvl1pPr marL="262568" indent="-257168">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868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umsplatzhalter 6"/>
          <p:cNvSpPr>
            <a:spLocks noGrp="1"/>
          </p:cNvSpPr>
          <p:nvPr>
            <p:ph type="dt" sz="half" idx="10"/>
          </p:nvPr>
        </p:nvSpPr>
        <p:spPr/>
        <p:txBody>
          <a:bodyPr/>
          <a:lstStyle/>
          <a:p>
            <a:fld id="{4F705D30-25BE-490E-8E77-916994BFCA34}" type="datetime1">
              <a:rPr lang="en-US" noProof="0" smtClean="0"/>
              <a:pPr/>
              <a:t>7/14/2015</a:t>
            </a:fld>
            <a:endParaRPr lang="en-US" noProof="0"/>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9" name="Fußzeilenplatzhalter 8"/>
          <p:cNvSpPr>
            <a:spLocks noGrp="1"/>
          </p:cNvSpPr>
          <p:nvPr>
            <p:ph type="ftr" sz="quarter" idx="12"/>
          </p:nvPr>
        </p:nvSpPr>
        <p:spPr/>
        <p:txBody>
          <a:bodyPr/>
          <a:lstStyle/>
          <a:p>
            <a:r>
              <a:rPr lang="en-US" noProof="0" smtClean="0"/>
              <a:t>Title of presentation and name of speaker</a:t>
            </a:r>
            <a:endParaRPr lang="en-US" noProof="0"/>
          </a:p>
        </p:txBody>
      </p:sp>
    </p:spTree>
    <p:custDataLst>
      <p:tags r:id="rId1"/>
    </p:custData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paration slide with picture selection">
    <p:spTree>
      <p:nvGrpSpPr>
        <p:cNvPr id="1" name=""/>
        <p:cNvGrpSpPr/>
        <p:nvPr/>
      </p:nvGrpSpPr>
      <p:grpSpPr>
        <a:xfrm>
          <a:off x="0" y="0"/>
          <a:ext cx="0" cy="0"/>
          <a:chOff x="0" y="0"/>
          <a:chExt cx="0" cy="0"/>
        </a:xfrm>
      </p:grpSpPr>
      <p:sp>
        <p:nvSpPr>
          <p:cNvPr id="4" name="Rectangle 3"/>
          <p:cNvSpPr/>
          <p:nvPr/>
        </p:nvSpPr>
        <p:spPr>
          <a:xfrm>
            <a:off x="0" y="742950"/>
            <a:ext cx="9144000" cy="167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324000" y="1080000"/>
            <a:ext cx="6984000" cy="1188000"/>
          </a:xfrm>
        </p:spPr>
        <p:txBody>
          <a:bodyPr/>
          <a:lstStyle>
            <a:lvl1pPr>
              <a:defRPr sz="2400" cap="none" baseline="0"/>
            </a:lvl1pPr>
          </a:lstStyle>
          <a:p>
            <a:r>
              <a:rPr lang="en-US" noProof="0" smtClean="0"/>
              <a:t>Click to edit Master title style</a:t>
            </a:r>
            <a:endParaRPr lang="en-US" noProof="0"/>
          </a:p>
        </p:txBody>
      </p:sp>
      <p:sp>
        <p:nvSpPr>
          <p:cNvPr id="5" name="Picture Placeholder 4"/>
          <p:cNvSpPr>
            <a:spLocks noGrp="1"/>
          </p:cNvSpPr>
          <p:nvPr>
            <p:ph type="pic" sz="quarter" idx="10"/>
          </p:nvPr>
        </p:nvSpPr>
        <p:spPr>
          <a:xfrm>
            <a:off x="0" y="2419200"/>
            <a:ext cx="9144000" cy="2724300"/>
          </a:xfrm>
        </p:spPr>
        <p:txBody>
          <a:bodyPr/>
          <a:lstStyle>
            <a:lvl1pPr>
              <a:buFontTx/>
              <a:buNone/>
              <a:defRPr sz="1600"/>
            </a:lvl1pPr>
          </a:lstStyle>
          <a:p>
            <a:r>
              <a:rPr lang="en-US" noProof="0" smtClean="0"/>
              <a:t>Click icon to add picture</a:t>
            </a:r>
            <a:endParaRPr lang="en-US" noProof="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2202BFA2-13DD-4D4B-98D7-2C101E6BDF53}" type="datetime1">
              <a:rPr lang="en-US" noProof="0" smtClean="0"/>
              <a:pPr/>
              <a:t>7/14/2015</a:t>
            </a:fld>
            <a:endParaRPr lang="en-US" noProof="0"/>
          </a:p>
        </p:txBody>
      </p:sp>
      <p:sp>
        <p:nvSpPr>
          <p:cNvPr id="4" name="Footer Placeholder 3"/>
          <p:cNvSpPr>
            <a:spLocks noGrp="1"/>
          </p:cNvSpPr>
          <p:nvPr>
            <p:ph type="ftr" sz="quarter" idx="11"/>
          </p:nvPr>
        </p:nvSpPr>
        <p:spPr/>
        <p:txBody>
          <a:bodyPr/>
          <a:lstStyle/>
          <a:p>
            <a:r>
              <a:rPr lang="en-US" noProof="0" smtClean="0"/>
              <a:t>Title of presentation and name of speaker</a:t>
            </a:r>
            <a:endParaRPr lang="en-US" noProof="0"/>
          </a:p>
        </p:txBody>
      </p:sp>
      <p:sp>
        <p:nvSpPr>
          <p:cNvPr id="5" name="Slide Number Placeholder 4"/>
          <p:cNvSpPr>
            <a:spLocks noGrp="1"/>
          </p:cNvSpPr>
          <p:nvPr>
            <p:ph type="sldNum" sz="quarter" idx="12"/>
          </p:nvPr>
        </p:nvSpPr>
        <p:spPr/>
        <p:txBody>
          <a:bodyPr/>
          <a:lstStyle/>
          <a:p>
            <a:fld id="{D94909C6-CC71-4962-A18E-AF0515723D95}" type="slidenum">
              <a:rPr lang="en-US" noProof="0" smtClean="0"/>
              <a:pPr/>
              <a:t>‹#›</a:t>
            </a:fld>
            <a:endParaRPr lang="en-US" noProof="0"/>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print">
    <p:spTree>
      <p:nvGrpSpPr>
        <p:cNvPr id="1" name=""/>
        <p:cNvGrpSpPr/>
        <p:nvPr/>
      </p:nvGrpSpPr>
      <p:grpSpPr>
        <a:xfrm>
          <a:off x="0" y="0"/>
          <a:ext cx="0" cy="0"/>
          <a:chOff x="0" y="0"/>
          <a:chExt cx="0" cy="0"/>
        </a:xfrm>
      </p:grpSpPr>
      <p:sp>
        <p:nvSpPr>
          <p:cNvPr id="16" name="TextBox 15"/>
          <p:cNvSpPr txBox="1"/>
          <p:nvPr/>
        </p:nvSpPr>
        <p:spPr>
          <a:xfrm>
            <a:off x="324000" y="2862001"/>
            <a:ext cx="8568000" cy="482183"/>
          </a:xfrm>
          <a:prstGeom prst="rect">
            <a:avLst/>
          </a:prstGeom>
          <a:noFill/>
          <a:effectLst/>
        </p:spPr>
        <p:txBody>
          <a:bodyPr wrap="square" lIns="0" tIns="0" rIns="0" bIns="0" rtlCol="0">
            <a:spAutoFit/>
          </a:bodyPr>
          <a:lstStyle/>
          <a:p>
            <a:pPr marL="276225" marR="0" lvl="0" indent="-276225" algn="l" defTabSz="914400" rtl="0" eaLnBrk="1" fontAlgn="auto" latinLnBrk="0" hangingPunct="1">
              <a:lnSpc>
                <a:spcPct val="100000"/>
              </a:lnSpc>
              <a:spcBef>
                <a:spcPts val="400"/>
              </a:spcBef>
              <a:spcAft>
                <a:spcPts val="0"/>
              </a:spcAft>
              <a:buClrTx/>
              <a:buSzTx/>
              <a:buFont typeface="Wingdings" pitchFamily="2" charset="2"/>
              <a:buNone/>
              <a:tabLst/>
              <a:defRPr/>
            </a:pPr>
            <a:r>
              <a:rPr kumimoji="0" lang="en-US" sz="1400" b="0" i="0" u="none" strike="noStrike" kern="1200" cap="none" spc="0" normalizeH="0" baseline="0" noProof="0" dirty="0" smtClean="0">
                <a:ln>
                  <a:noFill/>
                </a:ln>
                <a:solidFill>
                  <a:srgbClr val="4D4E53"/>
                </a:solidFill>
                <a:effectLst/>
                <a:uLnTx/>
                <a:uFillTx/>
                <a:latin typeface="+mn-lt"/>
                <a:ea typeface="+mn-ea"/>
                <a:cs typeface="+mn-cs"/>
              </a:rPr>
              <a:t>© 2014 </a:t>
            </a:r>
            <a:r>
              <a:rPr kumimoji="0" lang="en-US" sz="1400" b="0" i="0" u="none" strike="noStrike" kern="1200" cap="none" spc="0" normalizeH="0" baseline="0" noProof="0" dirty="0" err="1" smtClean="0">
                <a:ln>
                  <a:noFill/>
                </a:ln>
                <a:solidFill>
                  <a:srgbClr val="4D4E53"/>
                </a:solidFill>
                <a:effectLst/>
                <a:uLnTx/>
                <a:uFillTx/>
                <a:latin typeface="+mn-lt"/>
                <a:ea typeface="+mn-ea"/>
                <a:cs typeface="+mn-cs"/>
              </a:rPr>
              <a:t>Münchener</a:t>
            </a:r>
            <a:r>
              <a:rPr kumimoji="0" lang="en-US" sz="1400" b="0" i="0" u="none" strike="noStrike" kern="1200" cap="none" spc="0" normalizeH="0" baseline="0" noProof="0" dirty="0" smtClean="0">
                <a:ln>
                  <a:noFill/>
                </a:ln>
                <a:solidFill>
                  <a:srgbClr val="4D4E53"/>
                </a:solidFill>
                <a:effectLst/>
                <a:uLnTx/>
                <a:uFillTx/>
                <a:latin typeface="+mn-lt"/>
                <a:ea typeface="+mn-ea"/>
                <a:cs typeface="+mn-cs"/>
              </a:rPr>
              <a:t> Rückversicherungs-</a:t>
            </a:r>
            <a:r>
              <a:rPr kumimoji="0" lang="en-US" sz="1400" b="0" i="0" u="none" strike="noStrike" kern="1200" cap="none" spc="0" normalizeH="0" baseline="0" noProof="0" dirty="0" err="1" smtClean="0">
                <a:ln>
                  <a:noFill/>
                </a:ln>
                <a:solidFill>
                  <a:srgbClr val="4D4E53"/>
                </a:solidFill>
                <a:effectLst/>
                <a:uLnTx/>
                <a:uFillTx/>
                <a:latin typeface="+mn-lt"/>
                <a:ea typeface="+mn-ea"/>
                <a:cs typeface="+mn-cs"/>
              </a:rPr>
              <a:t>Gesellschaft</a:t>
            </a:r>
            <a:endParaRPr kumimoji="0" lang="en-US" sz="1400" b="0" i="0" u="none" strike="noStrike" kern="1200" cap="none" spc="0" normalizeH="0" baseline="0" noProof="0" dirty="0" smtClean="0">
              <a:ln>
                <a:noFill/>
              </a:ln>
              <a:solidFill>
                <a:srgbClr val="4D4E53"/>
              </a:solidFill>
              <a:effectLst/>
              <a:uLnTx/>
              <a:uFillTx/>
              <a:latin typeface="+mn-lt"/>
              <a:ea typeface="+mn-ea"/>
              <a:cs typeface="+mn-cs"/>
            </a:endParaRPr>
          </a:p>
          <a:p>
            <a:pPr marL="276225" marR="0" lvl="0" indent="-276225" algn="l" defTabSz="914400" rtl="0" eaLnBrk="1" fontAlgn="auto" latinLnBrk="0" hangingPunct="1">
              <a:lnSpc>
                <a:spcPct val="100000"/>
              </a:lnSpc>
              <a:spcBef>
                <a:spcPts val="400"/>
              </a:spcBef>
              <a:spcAft>
                <a:spcPts val="0"/>
              </a:spcAft>
              <a:buClrTx/>
              <a:buSzTx/>
              <a:buFont typeface="Wingdings" pitchFamily="2" charset="2"/>
              <a:buNone/>
              <a:tabLst/>
              <a:defRPr/>
            </a:pPr>
            <a:r>
              <a:rPr kumimoji="0" lang="en-US" sz="1400" b="0" i="0" u="none" strike="noStrike" kern="1200" cap="none" spc="0" normalizeH="0" baseline="0" noProof="0" dirty="0" smtClean="0">
                <a:ln>
                  <a:noFill/>
                </a:ln>
                <a:solidFill>
                  <a:srgbClr val="4D4E53"/>
                </a:solidFill>
                <a:effectLst/>
                <a:uLnTx/>
                <a:uFillTx/>
                <a:latin typeface="+mn-lt"/>
                <a:ea typeface="+mn-ea"/>
                <a:cs typeface="+mn-cs"/>
              </a:rPr>
              <a:t>© 2014 Munich Reinsurance Company</a:t>
            </a:r>
          </a:p>
        </p:txBody>
      </p:sp>
      <p:sp>
        <p:nvSpPr>
          <p:cNvPr id="7" name="Datumsplatzhalter 6"/>
          <p:cNvSpPr>
            <a:spLocks noGrp="1"/>
          </p:cNvSpPr>
          <p:nvPr>
            <p:ph type="dt" sz="half" idx="10"/>
          </p:nvPr>
        </p:nvSpPr>
        <p:spPr/>
        <p:txBody>
          <a:bodyPr/>
          <a:lstStyle/>
          <a:p>
            <a:fld id="{E4B740F7-09CF-4BF2-9CDD-7ABA2452A69C}" type="datetime1">
              <a:rPr lang="en-US" noProof="0" smtClean="0"/>
              <a:pPr/>
              <a:t>7/14/2015</a:t>
            </a:fld>
            <a:endParaRPr lang="en-US" noProof="0"/>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9" name="Fußzeilenplatzhalter 8"/>
          <p:cNvSpPr>
            <a:spLocks noGrp="1"/>
          </p:cNvSpPr>
          <p:nvPr>
            <p:ph type="ftr" sz="quarter" idx="12"/>
          </p:nvPr>
        </p:nvSpPr>
        <p:spPr/>
        <p:txBody>
          <a:bodyPr/>
          <a:lstStyle/>
          <a:p>
            <a:r>
              <a:rPr lang="en-US" noProof="0" smtClean="0"/>
              <a:t>Title of presentation and name of speaker</a:t>
            </a:r>
            <a:endParaRPr lang="en-US" noProof="0"/>
          </a:p>
        </p:txBody>
      </p:sp>
      <p:sp>
        <p:nvSpPr>
          <p:cNvPr id="12" name="Rectangle 11"/>
          <p:cNvSpPr/>
          <p:nvPr/>
        </p:nvSpPr>
        <p:spPr>
          <a:xfrm>
            <a:off x="306000" y="1107000"/>
            <a:ext cx="1136530" cy="215444"/>
          </a:xfrm>
          <a:prstGeom prst="rect">
            <a:avLst/>
          </a:prstGeom>
        </p:spPr>
        <p:txBody>
          <a:bodyPr wrap="none" lIns="0" tIns="0" rIns="0" bIns="0">
            <a:spAutoFit/>
          </a:bodyPr>
          <a:lstStyle/>
          <a:p>
            <a:pPr marL="276225" marR="0" lvl="0" indent="-276225" algn="l" defTabSz="914400" rtl="0" eaLnBrk="1" fontAlgn="auto" latinLnBrk="0" hangingPunct="1">
              <a:lnSpc>
                <a:spcPct val="100000"/>
              </a:lnSpc>
              <a:spcBef>
                <a:spcPts val="400"/>
              </a:spcBef>
              <a:spcAft>
                <a:spcPts val="0"/>
              </a:spcAft>
              <a:buClrTx/>
              <a:buSzTx/>
              <a:buFont typeface="Wingdings" pitchFamily="2" charset="2"/>
              <a:buNone/>
              <a:tabLst/>
              <a:defRPr/>
            </a:pPr>
            <a:r>
              <a:rPr kumimoji="0" lang="en-US" sz="1400" b="0" i="0" u="none" strike="noStrike" kern="1200" cap="none" spc="0" normalizeH="0" baseline="0" noProof="0" smtClean="0">
                <a:ln>
                  <a:noFill/>
                </a:ln>
                <a:solidFill>
                  <a:srgbClr val="00589A"/>
                </a:solidFill>
                <a:effectLst/>
                <a:uLnTx/>
                <a:uFillTx/>
                <a:latin typeface="+mn-lt"/>
                <a:ea typeface="+mn-ea"/>
                <a:cs typeface="+mn-cs"/>
              </a:rPr>
              <a:t>Risk Solutions</a:t>
            </a:r>
          </a:p>
        </p:txBody>
      </p:sp>
      <p:sp>
        <p:nvSpPr>
          <p:cNvPr id="10" name="TextBox 9"/>
          <p:cNvSpPr txBox="1"/>
          <p:nvPr/>
        </p:nvSpPr>
        <p:spPr>
          <a:xfrm>
            <a:off x="296476" y="189000"/>
            <a:ext cx="6840000" cy="338554"/>
          </a:xfrm>
          <a:prstGeom prst="rect">
            <a:avLst/>
          </a:prstGeom>
          <a:noFill/>
          <a:effectLst/>
        </p:spPr>
        <p:txBody>
          <a:bodyPr wrap="square" lIns="0" tIns="0" rIns="0" bIns="0" rtlCol="0">
            <a:spAutoFit/>
          </a:bodyPr>
          <a:lstStyle/>
          <a:p>
            <a:pPr algn="l" defTabSz="914400" rtl="0" eaLnBrk="1" latinLnBrk="0" hangingPunct="1">
              <a:spcBef>
                <a:spcPct val="0"/>
              </a:spcBef>
              <a:buNone/>
            </a:pPr>
            <a:r>
              <a:rPr lang="en-US" sz="2200" kern="1200" noProof="0" smtClean="0">
                <a:solidFill>
                  <a:schemeClr val="tx2"/>
                </a:solidFill>
                <a:latin typeface="+mj-lt"/>
                <a:ea typeface="+mj-ea"/>
                <a:cs typeface="+mj-cs"/>
              </a:rPr>
              <a:t>Imprint Risk Solutions</a:t>
            </a:r>
          </a:p>
        </p:txBody>
      </p:sp>
      <p:sp>
        <p:nvSpPr>
          <p:cNvPr id="11" name="Text Placeholder 16"/>
          <p:cNvSpPr>
            <a:spLocks noGrp="1"/>
          </p:cNvSpPr>
          <p:nvPr>
            <p:ph type="body" sz="quarter" idx="14" hasCustomPrompt="1"/>
          </p:nvPr>
        </p:nvSpPr>
        <p:spPr>
          <a:xfrm>
            <a:off x="306000" y="1404000"/>
            <a:ext cx="8568000" cy="1269000"/>
          </a:xfrm>
        </p:spPr>
        <p:txBody>
          <a:bodyPr/>
          <a:lstStyle>
            <a:lvl1pPr marL="0" indent="0">
              <a:lnSpc>
                <a:spcPct val="100000"/>
              </a:lnSpc>
              <a:spcBef>
                <a:spcPts val="400"/>
              </a:spcBef>
              <a:buNone/>
              <a:defRPr sz="1400" baseline="0"/>
            </a:lvl1pPr>
            <a:lvl2pPr indent="0">
              <a:lnSpc>
                <a:spcPct val="100000"/>
              </a:lnSpc>
              <a:spcBef>
                <a:spcPts val="400"/>
              </a:spcBef>
              <a:defRPr/>
            </a:lvl2pPr>
            <a:lvl3pPr indent="0">
              <a:lnSpc>
                <a:spcPct val="100000"/>
              </a:lnSpc>
              <a:spcBef>
                <a:spcPts val="400"/>
              </a:spcBef>
              <a:defRPr/>
            </a:lvl3pPr>
            <a:lvl4pPr indent="0">
              <a:lnSpc>
                <a:spcPct val="100000"/>
              </a:lnSpc>
              <a:spcBef>
                <a:spcPts val="400"/>
              </a:spcBef>
              <a:defRPr/>
            </a:lvl4pPr>
            <a:lvl5pPr indent="0">
              <a:lnSpc>
                <a:spcPct val="100000"/>
              </a:lnSpc>
              <a:spcBef>
                <a:spcPts val="400"/>
              </a:spcBef>
              <a:defRPr/>
            </a:lvl5pPr>
          </a:lstStyle>
          <a:p>
            <a:pPr lvl="0"/>
            <a:r>
              <a:rPr lang="en-US" noProof="0" smtClean="0"/>
              <a:t>Please add here your Legal Entity</a:t>
            </a: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116861"/>
            <a:ext cx="18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116000"/>
            <a:ext cx="6696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514166" y="1116861"/>
            <a:ext cx="1368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userDrawn="1"/>
        </p:nvSpPr>
        <p:spPr>
          <a:xfrm>
            <a:off x="230400" y="1116000"/>
            <a:ext cx="72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pieren 4"/>
          <p:cNvGrpSpPr/>
          <p:nvPr userDrawn="1"/>
        </p:nvGrpSpPr>
        <p:grpSpPr>
          <a:xfrm>
            <a:off x="7534800" y="1158979"/>
            <a:ext cx="1869297" cy="2135223"/>
            <a:chOff x="7534800" y="1176897"/>
            <a:chExt cx="1869297" cy="2135223"/>
          </a:xfrm>
        </p:grpSpPr>
        <p:sp>
          <p:nvSpPr>
            <p:cNvPr id="8" name="Oval 12"/>
            <p:cNvSpPr>
              <a:spLocks noChangeArrowheads="1"/>
            </p:cNvSpPr>
            <p:nvPr/>
          </p:nvSpPr>
          <p:spPr bwMode="auto">
            <a:xfrm>
              <a:off x="7535071" y="1248897"/>
              <a:ext cx="84866" cy="84561"/>
            </a:xfrm>
            <a:prstGeom prst="ellipse">
              <a:avLst/>
            </a:prstGeom>
            <a:solidFill>
              <a:srgbClr val="B72126"/>
            </a:solidFill>
            <a:ln w="3175">
              <a:solidFill>
                <a:srgbClr val="4D4E53"/>
              </a:solidFill>
              <a:round/>
              <a:headEnd/>
              <a:tailEnd/>
            </a:ln>
          </p:spPr>
          <p:txBody>
            <a:bodyPr wrap="none" anchor="ctr"/>
            <a:lstStyle/>
            <a:p>
              <a:endParaRPr lang="en-US"/>
            </a:p>
          </p:txBody>
        </p:sp>
        <p:sp>
          <p:nvSpPr>
            <p:cNvPr id="9" name="Text Box 34"/>
            <p:cNvSpPr txBox="1">
              <a:spLocks noChangeArrowheads="1"/>
            </p:cNvSpPr>
            <p:nvPr/>
          </p:nvSpPr>
          <p:spPr bwMode="auto">
            <a:xfrm>
              <a:off x="7562370" y="1690406"/>
              <a:ext cx="1675765" cy="723275"/>
            </a:xfrm>
            <a:prstGeom prst="rect">
              <a:avLst/>
            </a:prstGeom>
            <a:noFill/>
            <a:ln w="9525">
              <a:noFill/>
              <a:miter lim="800000"/>
              <a:headEnd/>
              <a:tailEnd/>
            </a:ln>
          </p:spPr>
          <p:txBody>
            <a:bodyPr wrap="square">
              <a:spAutoFit/>
            </a:bodyPr>
            <a:lstStyle/>
            <a:p>
              <a:pPr>
                <a:lnSpc>
                  <a:spcPct val="100000"/>
                </a:lnSpc>
              </a:pPr>
              <a:r>
                <a:rPr lang="en-US" sz="900" b="1" dirty="0" smtClean="0">
                  <a:solidFill>
                    <a:srgbClr val="4D4E53"/>
                  </a:solidFill>
                </a:rPr>
                <a:t>Meteorological events</a:t>
              </a:r>
            </a:p>
            <a:p>
              <a:pPr>
                <a:lnSpc>
                  <a:spcPct val="100000"/>
                </a:lnSpc>
              </a:pPr>
              <a:r>
                <a:rPr lang="en-US" sz="800" dirty="0" smtClean="0">
                  <a:solidFill>
                    <a:srgbClr val="4D4E53"/>
                  </a:solidFill>
                </a:rPr>
                <a:t>(Tropical storm, </a:t>
              </a:r>
            </a:p>
            <a:p>
              <a:pPr>
                <a:lnSpc>
                  <a:spcPct val="100000"/>
                </a:lnSpc>
              </a:pPr>
              <a:r>
                <a:rPr lang="en-US" sz="800" dirty="0" err="1" smtClean="0">
                  <a:solidFill>
                    <a:srgbClr val="4D4E53"/>
                  </a:solidFill>
                </a:rPr>
                <a:t>extratropical</a:t>
              </a:r>
              <a:r>
                <a:rPr lang="en-US" sz="800" dirty="0" smtClean="0">
                  <a:solidFill>
                    <a:srgbClr val="4D4E53"/>
                  </a:solidFill>
                </a:rPr>
                <a:t> storm, </a:t>
              </a:r>
            </a:p>
            <a:p>
              <a:pPr>
                <a:lnSpc>
                  <a:spcPct val="100000"/>
                </a:lnSpc>
              </a:pPr>
              <a:r>
                <a:rPr lang="en-US" sz="800" dirty="0" smtClean="0">
                  <a:solidFill>
                    <a:srgbClr val="4D4E53"/>
                  </a:solidFill>
                </a:rPr>
                <a:t>convective storm,</a:t>
              </a:r>
            </a:p>
            <a:p>
              <a:pPr>
                <a:lnSpc>
                  <a:spcPct val="100000"/>
                </a:lnSpc>
              </a:pPr>
              <a:r>
                <a:rPr lang="en-US" sz="800" dirty="0" smtClean="0">
                  <a:solidFill>
                    <a:srgbClr val="4D4E53"/>
                  </a:solidFill>
                </a:rPr>
                <a:t>local storm)</a:t>
              </a:r>
              <a:endParaRPr lang="en-US" sz="800" dirty="0">
                <a:solidFill>
                  <a:srgbClr val="4D4E53"/>
                </a:solidFill>
              </a:endParaRPr>
            </a:p>
          </p:txBody>
        </p:sp>
        <p:sp>
          <p:nvSpPr>
            <p:cNvPr id="10" name="Oval 12"/>
            <p:cNvSpPr>
              <a:spLocks noChangeArrowheads="1"/>
            </p:cNvSpPr>
            <p:nvPr/>
          </p:nvSpPr>
          <p:spPr bwMode="auto">
            <a:xfrm>
              <a:off x="7534800" y="1762556"/>
              <a:ext cx="84866" cy="84561"/>
            </a:xfrm>
            <a:prstGeom prst="ellipse">
              <a:avLst/>
            </a:prstGeom>
            <a:solidFill>
              <a:srgbClr val="6A972D"/>
            </a:solidFill>
            <a:ln w="3175">
              <a:solidFill>
                <a:srgbClr val="4D4E53"/>
              </a:solidFill>
              <a:round/>
              <a:headEnd/>
              <a:tailEnd/>
            </a:ln>
          </p:spPr>
          <p:txBody>
            <a:bodyPr wrap="none" anchor="ctr"/>
            <a:lstStyle/>
            <a:p>
              <a:endParaRPr lang="en-US"/>
            </a:p>
          </p:txBody>
        </p:sp>
        <p:sp>
          <p:nvSpPr>
            <p:cNvPr id="11" name="Text Box 35"/>
            <p:cNvSpPr txBox="1">
              <a:spLocks noChangeArrowheads="1"/>
            </p:cNvSpPr>
            <p:nvPr/>
          </p:nvSpPr>
          <p:spPr bwMode="auto">
            <a:xfrm>
              <a:off x="7562370" y="2439016"/>
              <a:ext cx="1626428" cy="353943"/>
            </a:xfrm>
            <a:prstGeom prst="rect">
              <a:avLst/>
            </a:prstGeom>
            <a:noFill/>
            <a:ln w="9525">
              <a:noFill/>
              <a:miter lim="800000"/>
              <a:headEnd/>
              <a:tailEnd/>
            </a:ln>
          </p:spPr>
          <p:txBody>
            <a:bodyPr wrap="square">
              <a:spAutoFit/>
            </a:bodyPr>
            <a:lstStyle/>
            <a:p>
              <a:pPr>
                <a:lnSpc>
                  <a:spcPct val="100000"/>
                </a:lnSpc>
              </a:pPr>
              <a:r>
                <a:rPr lang="en-US" sz="900" b="1" dirty="0" smtClean="0">
                  <a:solidFill>
                    <a:srgbClr val="4D4E53"/>
                  </a:solidFill>
                </a:rPr>
                <a:t>Hydrological events</a:t>
              </a:r>
            </a:p>
            <a:p>
              <a:pPr>
                <a:lnSpc>
                  <a:spcPct val="100000"/>
                </a:lnSpc>
              </a:pPr>
              <a:r>
                <a:rPr lang="en-US" sz="800" dirty="0" smtClean="0">
                  <a:solidFill>
                    <a:srgbClr val="4D4E53"/>
                  </a:solidFill>
                </a:rPr>
                <a:t>(Flood, mass movement)</a:t>
              </a:r>
              <a:endParaRPr lang="en-US" sz="800" dirty="0">
                <a:solidFill>
                  <a:srgbClr val="4D4E53"/>
                </a:solidFill>
              </a:endParaRPr>
            </a:p>
          </p:txBody>
        </p:sp>
        <p:sp>
          <p:nvSpPr>
            <p:cNvPr id="12" name="Oval 13"/>
            <p:cNvSpPr>
              <a:spLocks noChangeArrowheads="1"/>
            </p:cNvSpPr>
            <p:nvPr/>
          </p:nvSpPr>
          <p:spPr bwMode="auto">
            <a:xfrm>
              <a:off x="7535368" y="2511112"/>
              <a:ext cx="84866" cy="84561"/>
            </a:xfrm>
            <a:prstGeom prst="ellipse">
              <a:avLst/>
            </a:prstGeom>
            <a:solidFill>
              <a:srgbClr val="276C75"/>
            </a:solidFill>
            <a:ln w="3175">
              <a:solidFill>
                <a:srgbClr val="4D4E53"/>
              </a:solidFill>
              <a:round/>
              <a:headEnd/>
              <a:tailEnd/>
            </a:ln>
          </p:spPr>
          <p:txBody>
            <a:bodyPr wrap="none" anchor="ctr"/>
            <a:lstStyle/>
            <a:p>
              <a:endParaRPr lang="en-US"/>
            </a:p>
          </p:txBody>
        </p:sp>
        <p:sp>
          <p:nvSpPr>
            <p:cNvPr id="13" name="Text Box 33"/>
            <p:cNvSpPr txBox="1">
              <a:spLocks noChangeArrowheads="1"/>
            </p:cNvSpPr>
            <p:nvPr/>
          </p:nvSpPr>
          <p:spPr bwMode="auto">
            <a:xfrm>
              <a:off x="7562508" y="2835066"/>
              <a:ext cx="1841589" cy="477054"/>
            </a:xfrm>
            <a:prstGeom prst="rect">
              <a:avLst/>
            </a:prstGeom>
            <a:noFill/>
            <a:ln w="9525">
              <a:noFill/>
              <a:miter lim="800000"/>
              <a:headEnd/>
              <a:tailEnd/>
            </a:ln>
          </p:spPr>
          <p:txBody>
            <a:bodyPr wrap="square">
              <a:spAutoFit/>
            </a:bodyPr>
            <a:lstStyle/>
            <a:p>
              <a:pPr>
                <a:lnSpc>
                  <a:spcPct val="100000"/>
                </a:lnSpc>
              </a:pPr>
              <a:r>
                <a:rPr lang="en-US" sz="900" b="1" dirty="0" err="1" smtClean="0">
                  <a:solidFill>
                    <a:srgbClr val="4D4E53"/>
                  </a:solidFill>
                </a:rPr>
                <a:t>Climatological</a:t>
              </a:r>
              <a:r>
                <a:rPr lang="en-US" sz="900" b="1" dirty="0" smtClean="0">
                  <a:solidFill>
                    <a:srgbClr val="4D4E53"/>
                  </a:solidFill>
                </a:rPr>
                <a:t> events</a:t>
              </a:r>
              <a:r>
                <a:rPr lang="en-US" sz="1000" b="1" dirty="0" smtClean="0">
                  <a:solidFill>
                    <a:srgbClr val="FF00FF"/>
                  </a:solidFill>
                </a:rPr>
                <a:t/>
              </a:r>
              <a:br>
                <a:rPr lang="en-US" sz="1000" b="1" dirty="0" smtClean="0">
                  <a:solidFill>
                    <a:srgbClr val="FF00FF"/>
                  </a:solidFill>
                </a:rPr>
              </a:br>
              <a:r>
                <a:rPr lang="en-US" sz="800" dirty="0" smtClean="0">
                  <a:solidFill>
                    <a:srgbClr val="4D4E53"/>
                  </a:solidFill>
                </a:rPr>
                <a:t>(Extreme temperature, </a:t>
              </a:r>
            </a:p>
            <a:p>
              <a:pPr>
                <a:lnSpc>
                  <a:spcPct val="100000"/>
                </a:lnSpc>
              </a:pPr>
              <a:r>
                <a:rPr lang="en-US" sz="800" dirty="0" smtClean="0">
                  <a:solidFill>
                    <a:srgbClr val="4D4E53"/>
                  </a:solidFill>
                </a:rPr>
                <a:t>drought, wildfire)</a:t>
              </a:r>
              <a:endParaRPr lang="en-US" sz="800" dirty="0">
                <a:solidFill>
                  <a:srgbClr val="4D4E53"/>
                </a:solidFill>
              </a:endParaRPr>
            </a:p>
          </p:txBody>
        </p:sp>
        <p:sp>
          <p:nvSpPr>
            <p:cNvPr id="14" name="Oval 11"/>
            <p:cNvSpPr>
              <a:spLocks noChangeArrowheads="1"/>
            </p:cNvSpPr>
            <p:nvPr/>
          </p:nvSpPr>
          <p:spPr bwMode="auto">
            <a:xfrm>
              <a:off x="7536008" y="2907038"/>
              <a:ext cx="84866" cy="84561"/>
            </a:xfrm>
            <a:prstGeom prst="ellipse">
              <a:avLst/>
            </a:prstGeom>
            <a:solidFill>
              <a:srgbClr val="F7941D"/>
            </a:solidFill>
            <a:ln w="3175">
              <a:solidFill>
                <a:srgbClr val="4D4E53"/>
              </a:solidFill>
              <a:round/>
              <a:headEnd/>
              <a:tailEnd/>
            </a:ln>
          </p:spPr>
          <p:txBody>
            <a:bodyPr wrap="none" anchor="ctr"/>
            <a:lstStyle/>
            <a:p>
              <a:endParaRPr lang="en-US"/>
            </a:p>
          </p:txBody>
        </p:sp>
        <p:sp>
          <p:nvSpPr>
            <p:cNvPr id="15" name="Text Box 32"/>
            <p:cNvSpPr txBox="1">
              <a:spLocks noChangeArrowheads="1"/>
            </p:cNvSpPr>
            <p:nvPr/>
          </p:nvSpPr>
          <p:spPr bwMode="auto">
            <a:xfrm>
              <a:off x="7562370" y="1176897"/>
              <a:ext cx="1440000" cy="477054"/>
            </a:xfrm>
            <a:prstGeom prst="rect">
              <a:avLst/>
            </a:prstGeom>
            <a:noFill/>
            <a:ln w="9525">
              <a:noFill/>
              <a:miter lim="800000"/>
              <a:headEnd/>
              <a:tailEnd/>
            </a:ln>
          </p:spPr>
          <p:txBody>
            <a:bodyPr>
              <a:spAutoFit/>
            </a:bodyPr>
            <a:lstStyle/>
            <a:p>
              <a:pPr>
                <a:lnSpc>
                  <a:spcPct val="100000"/>
                </a:lnSpc>
              </a:pPr>
              <a:r>
                <a:rPr lang="en-US" sz="900" b="1" dirty="0" smtClean="0">
                  <a:solidFill>
                    <a:srgbClr val="4D4E53"/>
                  </a:solidFill>
                </a:rPr>
                <a:t>Geophysical events</a:t>
              </a:r>
              <a:r>
                <a:rPr lang="en-US" sz="1000" dirty="0" smtClean="0">
                  <a:solidFill>
                    <a:srgbClr val="FF00FF"/>
                  </a:solidFill>
                </a:rPr>
                <a:t/>
              </a:r>
              <a:br>
                <a:rPr lang="en-US" sz="1000" dirty="0" smtClean="0">
                  <a:solidFill>
                    <a:srgbClr val="FF00FF"/>
                  </a:solidFill>
                </a:rPr>
              </a:br>
              <a:r>
                <a:rPr lang="en-US" sz="800" dirty="0" smtClean="0">
                  <a:solidFill>
                    <a:srgbClr val="4D4E53"/>
                  </a:solidFill>
                </a:rPr>
                <a:t>(Earthquake, tsunami, </a:t>
              </a:r>
              <a:r>
                <a:rPr lang="en-US" sz="800" dirty="0" smtClean="0">
                  <a:solidFill>
                    <a:srgbClr val="FF00FF"/>
                  </a:solidFill>
                </a:rPr>
                <a:t/>
              </a:r>
              <a:br>
                <a:rPr lang="en-US" sz="800" dirty="0" smtClean="0">
                  <a:solidFill>
                    <a:srgbClr val="FF00FF"/>
                  </a:solidFill>
                </a:rPr>
              </a:br>
              <a:r>
                <a:rPr lang="en-US" sz="800" dirty="0" smtClean="0">
                  <a:solidFill>
                    <a:srgbClr val="4D4E53"/>
                  </a:solidFill>
                </a:rPr>
                <a:t>volcanic activity)</a:t>
              </a:r>
              <a:endParaRPr lang="en-US" sz="800" dirty="0">
                <a:solidFill>
                  <a:srgbClr val="4D4E53"/>
                </a:solidFill>
              </a:endParaRPr>
            </a:p>
          </p:txBody>
        </p:sp>
      </p:grpSp>
    </p:spTree>
    <p:custDataLst>
      <p:tags r:id="rId1"/>
    </p:custDataLst>
    <p:extLst>
      <p:ext uri="{BB962C8B-B14F-4D97-AF65-F5344CB8AC3E}">
        <p14:creationId xmlns:p14="http://schemas.microsoft.com/office/powerpoint/2010/main" val="162667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5875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10.xml"/><Relationship Id="rId1" Type="http://schemas.openxmlformats.org/officeDocument/2006/relationships/slideLayout" Target="../slideLayouts/slideLayout18.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11.xml"/><Relationship Id="rId1" Type="http://schemas.openxmlformats.org/officeDocument/2006/relationships/slideLayout" Target="../slideLayouts/slideLayout19.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12.xml"/><Relationship Id="rId1" Type="http://schemas.openxmlformats.org/officeDocument/2006/relationships/slideLayout" Target="../slideLayouts/slideLayout20.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heme" Target="../theme/theme13.xml"/><Relationship Id="rId1" Type="http://schemas.openxmlformats.org/officeDocument/2006/relationships/slideLayout" Target="../slideLayouts/slideLayout21.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heme" Target="../theme/theme14.xml"/><Relationship Id="rId1" Type="http://schemas.openxmlformats.org/officeDocument/2006/relationships/slideLayout" Target="../slideLayouts/slideLayout22.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15.xml"/><Relationship Id="rId1" Type="http://schemas.openxmlformats.org/officeDocument/2006/relationships/slideLayout" Target="../slideLayouts/slideLayout23.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heme" Target="../theme/theme16.xml"/><Relationship Id="rId1" Type="http://schemas.openxmlformats.org/officeDocument/2006/relationships/slideLayout" Target="../slideLayouts/slideLayout24.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heme" Target="../theme/theme17.xml"/><Relationship Id="rId1" Type="http://schemas.openxmlformats.org/officeDocument/2006/relationships/slideLayout" Target="../slideLayouts/slideLayout25.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heme" Target="../theme/theme18.xml"/><Relationship Id="rId1" Type="http://schemas.openxmlformats.org/officeDocument/2006/relationships/slideLayout" Target="../slideLayouts/slideLayout26.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heme" Target="../theme/theme19.xml"/><Relationship Id="rId1" Type="http://schemas.openxmlformats.org/officeDocument/2006/relationships/slideLayout" Target="../slideLayouts/slideLayout27.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heme" Target="../theme/theme20.xml"/><Relationship Id="rId1" Type="http://schemas.openxmlformats.org/officeDocument/2006/relationships/slideLayout" Target="../slideLayouts/slideLayout28.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heme" Target="../theme/theme21.xml"/><Relationship Id="rId1" Type="http://schemas.openxmlformats.org/officeDocument/2006/relationships/slideLayout" Target="../slideLayouts/slideLayout29.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heme" Target="../theme/theme22.xml"/><Relationship Id="rId1" Type="http://schemas.openxmlformats.org/officeDocument/2006/relationships/slideLayout" Target="../slideLayouts/slideLayout30.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heme" Target="../theme/theme23.xml"/><Relationship Id="rId1" Type="http://schemas.openxmlformats.org/officeDocument/2006/relationships/slideLayout" Target="../slideLayouts/slideLayout31.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heme" Target="../theme/theme24.xml"/><Relationship Id="rId1" Type="http://schemas.openxmlformats.org/officeDocument/2006/relationships/slideLayout" Target="../slideLayouts/slideLayout32.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heme" Target="../theme/theme25.xml"/><Relationship Id="rId1" Type="http://schemas.openxmlformats.org/officeDocument/2006/relationships/slideLayout" Target="../slideLayouts/slideLayout33.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2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heme" Target="../theme/theme26.xml"/><Relationship Id="rId1" Type="http://schemas.openxmlformats.org/officeDocument/2006/relationships/slideLayout" Target="../slideLayouts/slideLayout34.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3.xml"/><Relationship Id="rId1" Type="http://schemas.openxmlformats.org/officeDocument/2006/relationships/slideLayout" Target="../slideLayouts/slideLayout11.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heme" Target="../theme/theme5.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heme" Target="../theme/theme6.xml"/><Relationship Id="rId1" Type="http://schemas.openxmlformats.org/officeDocument/2006/relationships/slideLayout" Target="../slideLayouts/slideLayout14.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heme" Target="../theme/theme7.xml"/><Relationship Id="rId1" Type="http://schemas.openxmlformats.org/officeDocument/2006/relationships/slideLayout" Target="../slideLayouts/slideLayout15.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8.xml"/><Relationship Id="rId1" Type="http://schemas.openxmlformats.org/officeDocument/2006/relationships/slideLayout" Target="../slideLayouts/slideLayout16.xml"/><Relationship Id="rId5" Type="http://schemas.openxmlformats.org/officeDocument/2006/relationships/image" Target="../media/image6.emf"/><Relationship Id="rId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9.xml"/><Relationship Id="rId1" Type="http://schemas.openxmlformats.org/officeDocument/2006/relationships/slideLayout" Target="../slideLayouts/slideLayout17.xml"/><Relationship Id="rId5" Type="http://schemas.openxmlformats.org/officeDocument/2006/relationships/image" Target="../media/image6.emf"/><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957262"/>
            <a:ext cx="9142413" cy="41862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24000" y="189000"/>
            <a:ext cx="6840000" cy="540000"/>
          </a:xfrm>
          <a:prstGeom prst="rect">
            <a:avLst/>
          </a:prstGeom>
        </p:spPr>
        <p:txBody>
          <a:bodyPr vert="horz" lIns="0" tIns="0" rIns="0" bIns="0" rtlCol="0" anchor="t">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324000" y="1079999"/>
            <a:ext cx="8424000" cy="36315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2"/>
          </p:nvPr>
        </p:nvSpPr>
        <p:spPr>
          <a:xfrm>
            <a:off x="7533375" y="4900500"/>
            <a:ext cx="835200" cy="202500"/>
          </a:xfrm>
          <a:prstGeom prst="rect">
            <a:avLst/>
          </a:prstGeom>
        </p:spPr>
        <p:txBody>
          <a:bodyPr vert="horz" lIns="0" tIns="0" rIns="0" bIns="0" rtlCol="0" anchor="ctr"/>
          <a:lstStyle>
            <a:lvl1pPr algn="r">
              <a:defRPr sz="800">
                <a:solidFill>
                  <a:schemeClr val="accent4">
                    <a:lumMod val="75000"/>
                  </a:schemeClr>
                </a:solidFill>
              </a:defRPr>
            </a:lvl1pPr>
          </a:lstStyle>
          <a:p>
            <a:fld id="{970C9985-21CD-404C-8A61-5FBECCE0D4F0}" type="datetime1">
              <a:rPr lang="en-US" noProof="0" smtClean="0"/>
              <a:pPr/>
              <a:t>7/14/2015</a:t>
            </a:fld>
            <a:endParaRPr lang="en-US" noProof="0" dirty="0"/>
          </a:p>
        </p:txBody>
      </p:sp>
      <p:sp>
        <p:nvSpPr>
          <p:cNvPr id="5" name="Footer Placeholder 4"/>
          <p:cNvSpPr>
            <a:spLocks noGrp="1"/>
          </p:cNvSpPr>
          <p:nvPr>
            <p:ph type="ftr" sz="quarter" idx="3"/>
          </p:nvPr>
        </p:nvSpPr>
        <p:spPr>
          <a:xfrm>
            <a:off x="4167375" y="4900500"/>
            <a:ext cx="3304800" cy="202500"/>
          </a:xfrm>
          <a:prstGeom prst="rect">
            <a:avLst/>
          </a:prstGeom>
        </p:spPr>
        <p:txBody>
          <a:bodyPr vert="horz" lIns="0" tIns="0" rIns="0" bIns="0" rtlCol="0" anchor="ctr"/>
          <a:lstStyle>
            <a:lvl1pPr algn="r">
              <a:defRPr sz="800">
                <a:solidFill>
                  <a:schemeClr val="accent4">
                    <a:lumMod val="75000"/>
                  </a:schemeClr>
                </a:solidFill>
              </a:defRPr>
            </a:lvl1pPr>
          </a:lstStyle>
          <a:p>
            <a:r>
              <a:rPr lang="en-US" noProof="0" dirty="0" smtClean="0"/>
              <a:t>Title of presentation and name of speaker</a:t>
            </a:r>
            <a:endParaRPr lang="en-US" noProof="0" dirty="0"/>
          </a:p>
        </p:txBody>
      </p:sp>
      <p:sp>
        <p:nvSpPr>
          <p:cNvPr id="6" name="Slide Number Placeholder 5"/>
          <p:cNvSpPr>
            <a:spLocks noGrp="1"/>
          </p:cNvSpPr>
          <p:nvPr>
            <p:ph type="sldNum" sz="quarter" idx="4"/>
          </p:nvPr>
        </p:nvSpPr>
        <p:spPr>
          <a:xfrm>
            <a:off x="8313910" y="4900500"/>
            <a:ext cx="442800" cy="202500"/>
          </a:xfrm>
          <a:prstGeom prst="rect">
            <a:avLst/>
          </a:prstGeom>
        </p:spPr>
        <p:txBody>
          <a:bodyPr vert="horz" lIns="0" tIns="0" rIns="0" bIns="0" rtlCol="0" anchor="ctr"/>
          <a:lstStyle>
            <a:lvl1pPr algn="r">
              <a:defRPr sz="800" b="1">
                <a:solidFill>
                  <a:schemeClr val="accent4">
                    <a:lumMod val="75000"/>
                  </a:schemeClr>
                </a:solidFill>
              </a:defRPr>
            </a:lvl1pPr>
          </a:lstStyle>
          <a:p>
            <a:fld id="{D94909C6-CC71-4962-A18E-AF0515723D95}" type="slidenum">
              <a:rPr lang="en-US" noProof="0" smtClean="0"/>
              <a:pPr/>
              <a:t>‹#›</a:t>
            </a:fld>
            <a:endParaRPr lang="en-US" noProof="0" dirty="0"/>
          </a:p>
        </p:txBody>
      </p:sp>
      <p:pic>
        <p:nvPicPr>
          <p:cNvPr id="12" name="Picture 11" descr="Logo_Munich Re_36mm_RGB_R.emf"/>
          <p:cNvPicPr>
            <a:picLocks noChangeAspect="1"/>
          </p:cNvPicPr>
          <p:nvPr userDrawn="1"/>
        </p:nvPicPr>
        <p:blipFill>
          <a:blip r:embed="rId12" cstate="print"/>
          <a:stretch>
            <a:fillRect/>
          </a:stretch>
        </p:blipFill>
        <p:spPr>
          <a:xfrm>
            <a:off x="7578600" y="261428"/>
            <a:ext cx="1413000" cy="312188"/>
          </a:xfrm>
          <a:prstGeom prst="rect">
            <a:avLst/>
          </a:prstGeom>
        </p:spPr>
      </p:pic>
      <p:sp>
        <p:nvSpPr>
          <p:cNvPr id="13" name="Rechteck 3"/>
          <p:cNvSpPr/>
          <p:nvPr userDrawn="1"/>
        </p:nvSpPr>
        <p:spPr>
          <a:xfrm>
            <a:off x="3938960" y="4887025"/>
            <a:ext cx="1242640" cy="246217"/>
          </a:xfrm>
          <a:prstGeom prst="rect">
            <a:avLst/>
          </a:prstGeom>
        </p:spPr>
        <p:txBody>
          <a:bodyPr wrap="none" lIns="91436" tIns="45718" rIns="91436" bIns="45718">
            <a:spAutoFit/>
          </a:bodyPr>
          <a:lstStyle/>
          <a:p>
            <a:pPr fontAlgn="b"/>
            <a:r>
              <a:rPr lang="de-DE" sz="1000" dirty="0" smtClean="0">
                <a:solidFill>
                  <a:schemeClr val="accent4">
                    <a:lumMod val="75000"/>
                  </a:schemeClr>
                </a:solidFill>
              </a:rPr>
              <a:t>© 2015 Munich Re</a:t>
            </a:r>
            <a:endParaRPr lang="de-DE" sz="1000" dirty="0">
              <a:solidFill>
                <a:schemeClr val="accent4">
                  <a:lumMod val="75000"/>
                </a:schemeClr>
              </a:solidFill>
            </a:endParaRPr>
          </a:p>
        </p:txBody>
      </p:sp>
      <p:sp>
        <p:nvSpPr>
          <p:cNvPr id="51" name="Rectangle 50"/>
          <p:cNvSpPr/>
          <p:nvPr userDrawn="1"/>
        </p:nvSpPr>
        <p:spPr>
          <a:xfrm>
            <a:off x="0" y="7951"/>
            <a:ext cx="9134856" cy="5138928"/>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1"/>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84" r:id="rId4"/>
    <p:sldLayoutId id="2147483685" r:id="rId5"/>
    <p:sldLayoutId id="2147483688" r:id="rId6"/>
    <p:sldLayoutId id="2147483694" r:id="rId7"/>
    <p:sldLayoutId id="2147483695" r:id="rId8"/>
    <p:sldLayoutId id="2147483696" r:id="rId9"/>
  </p:sldLayoutIdLst>
  <p:hf hdr="0"/>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5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162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6pPr>
      <a:lvl7pPr marL="189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7pPr>
      <a:lvl8pPr marL="216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8pPr>
      <a:lvl9pPr marL="243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32"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36"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40"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44"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46"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1"/>
            <a:ext cx="8153400" cy="3489722"/>
          </a:xfrm>
          <a:prstGeom prst="rect">
            <a:avLst/>
          </a:prstGeom>
          <a:noFill/>
          <a:ln w="9525" algn="ctr">
            <a:noFill/>
            <a:miter lim="800000"/>
            <a:headEnd/>
            <a:tailEnd/>
          </a:ln>
        </p:spPr>
        <p:txBody>
          <a:bodyPr vert="horz" wrap="square" lIns="34289" tIns="34289" rIns="34289" bIns="342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8"/>
            <a:ext cx="7400925" cy="645319"/>
          </a:xfrm>
          <a:prstGeom prst="rect">
            <a:avLst/>
          </a:prstGeom>
          <a:noFill/>
          <a:ln w="9525">
            <a:noFill/>
            <a:miter lim="800000"/>
            <a:headEnd/>
            <a:tailEnd/>
          </a:ln>
        </p:spPr>
        <p:txBody>
          <a:bodyPr vert="horz" wrap="square" lIns="34289" tIns="34289" rIns="34289" bIns="34289"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79" tIns="34289" rIns="68579" bIns="34289"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09550"/>
            <a:ext cx="1370014" cy="400051"/>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3"/>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7" y="4992293"/>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a:solidFill>
                <a:srgbClr val="000000"/>
              </a:solidFill>
            </a:endParaRPr>
          </a:p>
        </p:txBody>
      </p:sp>
    </p:spTree>
    <p:custDataLst>
      <p:tags r:id="rId3"/>
    </p:custDataLst>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hf hdr="0"/>
  <p:txStyles>
    <p:titleStyle>
      <a:lvl1pPr algn="l" defTabSz="85723"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3" rtl="0" eaLnBrk="0" fontAlgn="base" hangingPunct="0">
        <a:lnSpc>
          <a:spcPct val="90000"/>
        </a:lnSpc>
        <a:spcBef>
          <a:spcPct val="0"/>
        </a:spcBef>
        <a:spcAft>
          <a:spcPct val="0"/>
        </a:spcAft>
        <a:defRPr sz="2300" b="1">
          <a:solidFill>
            <a:srgbClr val="225A7A"/>
          </a:solidFill>
          <a:latin typeface="Arial"/>
        </a:defRPr>
      </a:lvl2pPr>
      <a:lvl3pPr algn="l" defTabSz="85723" rtl="0" eaLnBrk="0" fontAlgn="base" hangingPunct="0">
        <a:lnSpc>
          <a:spcPct val="90000"/>
        </a:lnSpc>
        <a:spcBef>
          <a:spcPct val="0"/>
        </a:spcBef>
        <a:spcAft>
          <a:spcPct val="0"/>
        </a:spcAft>
        <a:defRPr sz="2300" b="1">
          <a:solidFill>
            <a:srgbClr val="225A7A"/>
          </a:solidFill>
          <a:latin typeface="Arial"/>
        </a:defRPr>
      </a:lvl3pPr>
      <a:lvl4pPr algn="l" defTabSz="85723" rtl="0" eaLnBrk="0" fontAlgn="base" hangingPunct="0">
        <a:lnSpc>
          <a:spcPct val="90000"/>
        </a:lnSpc>
        <a:spcBef>
          <a:spcPct val="0"/>
        </a:spcBef>
        <a:spcAft>
          <a:spcPct val="0"/>
        </a:spcAft>
        <a:defRPr sz="2300" b="1">
          <a:solidFill>
            <a:srgbClr val="225A7A"/>
          </a:solidFill>
          <a:latin typeface="Arial"/>
        </a:defRPr>
      </a:lvl4pPr>
      <a:lvl5pPr algn="l" defTabSz="85723" rtl="0" eaLnBrk="0" fontAlgn="base" hangingPunct="0">
        <a:lnSpc>
          <a:spcPct val="90000"/>
        </a:lnSpc>
        <a:spcBef>
          <a:spcPct val="0"/>
        </a:spcBef>
        <a:spcAft>
          <a:spcPct val="0"/>
        </a:spcAft>
        <a:defRPr sz="2300" b="1">
          <a:solidFill>
            <a:srgbClr val="225A7A"/>
          </a:solidFill>
          <a:latin typeface="Arial"/>
        </a:defRPr>
      </a:lvl5pPr>
      <a:lvl6pPr marL="342892" algn="l" fontAlgn="base">
        <a:spcBef>
          <a:spcPct val="0"/>
        </a:spcBef>
        <a:spcAft>
          <a:spcPct val="0"/>
        </a:spcAft>
        <a:defRPr sz="2400">
          <a:solidFill>
            <a:schemeClr val="bg1">
              <a:alpha val="100000"/>
            </a:schemeClr>
          </a:solidFill>
          <a:latin typeface="Arial"/>
        </a:defRPr>
      </a:lvl6pPr>
      <a:lvl7pPr marL="685783" algn="l" fontAlgn="base">
        <a:spcBef>
          <a:spcPct val="0"/>
        </a:spcBef>
        <a:spcAft>
          <a:spcPct val="0"/>
        </a:spcAft>
        <a:defRPr sz="2400">
          <a:solidFill>
            <a:schemeClr val="bg1">
              <a:alpha val="100000"/>
            </a:schemeClr>
          </a:solidFill>
          <a:latin typeface="Arial"/>
        </a:defRPr>
      </a:lvl7pPr>
      <a:lvl8pPr marL="1028675" algn="l" fontAlgn="base">
        <a:spcBef>
          <a:spcPct val="0"/>
        </a:spcBef>
        <a:spcAft>
          <a:spcPct val="0"/>
        </a:spcAft>
        <a:defRPr sz="2400">
          <a:solidFill>
            <a:schemeClr val="bg1">
              <a:alpha val="100000"/>
            </a:schemeClr>
          </a:solidFill>
          <a:latin typeface="Arial"/>
        </a:defRPr>
      </a:lvl8pPr>
      <a:lvl9pPr marL="1371566" algn="l" fontAlgn="base">
        <a:spcBef>
          <a:spcPct val="0"/>
        </a:spcBef>
        <a:spcAft>
          <a:spcPct val="0"/>
        </a:spcAft>
        <a:defRPr sz="2400">
          <a:solidFill>
            <a:schemeClr val="bg1">
              <a:alpha val="100000"/>
            </a:schemeClr>
          </a:solidFill>
          <a:latin typeface="Arial"/>
        </a:defRPr>
      </a:lvl9pPr>
    </p:titleStyle>
    <p:bodyStyle>
      <a:lvl1pPr marL="219070" indent="-219070"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38" indent="-171446"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07" indent="-171446"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575" indent="-171446"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44" indent="-171446"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03" indent="-171446" algn="l" fontAlgn="base">
        <a:spcBef>
          <a:spcPct val="20000"/>
        </a:spcBef>
        <a:spcAft>
          <a:spcPct val="0"/>
        </a:spcAft>
        <a:buChar char="»"/>
        <a:defRPr>
          <a:solidFill>
            <a:schemeClr val="bg1">
              <a:alpha val="100000"/>
            </a:schemeClr>
          </a:solidFill>
          <a:latin typeface="+mn-lt"/>
        </a:defRPr>
      </a:lvl6pPr>
      <a:lvl7pPr marL="2228795" indent="-171446" algn="l" fontAlgn="base">
        <a:spcBef>
          <a:spcPct val="20000"/>
        </a:spcBef>
        <a:spcAft>
          <a:spcPct val="0"/>
        </a:spcAft>
        <a:buChar char="»"/>
        <a:defRPr>
          <a:solidFill>
            <a:schemeClr val="bg1">
              <a:alpha val="100000"/>
            </a:schemeClr>
          </a:solidFill>
          <a:latin typeface="+mn-lt"/>
        </a:defRPr>
      </a:lvl7pPr>
      <a:lvl8pPr marL="2571686" indent="-171446" algn="l" fontAlgn="base">
        <a:spcBef>
          <a:spcPct val="20000"/>
        </a:spcBef>
        <a:spcAft>
          <a:spcPct val="0"/>
        </a:spcAft>
        <a:buChar char="»"/>
        <a:defRPr>
          <a:solidFill>
            <a:schemeClr val="bg1">
              <a:alpha val="100000"/>
            </a:schemeClr>
          </a:solidFill>
          <a:latin typeface="+mn-lt"/>
        </a:defRPr>
      </a:lvl8pPr>
      <a:lvl9pPr marL="2914577" indent="-171446"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2.xml"/><Relationship Id="rId7" Type="http://schemas.openxmlformats.org/officeDocument/2006/relationships/image" Target="../media/image1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NULL"/><Relationship Id="rId5" Type="http://schemas.openxmlformats.org/officeDocument/2006/relationships/slideLayout" Target="../slideLayouts/slideLayout3.xml"/><Relationship Id="rId4" Type="http://schemas.openxmlformats.org/officeDocument/2006/relationships/tags" Target="../tags/tag63.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6.emf"/><Relationship Id="rId4"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4.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5.xml"/><Relationship Id="rId1" Type="http://schemas.openxmlformats.org/officeDocument/2006/relationships/vmlDrawing" Target="../drawings/vmlDrawing2.vml"/><Relationship Id="rId6" Type="http://schemas.openxmlformats.org/officeDocument/2006/relationships/image" Target="../media/image39.emf"/><Relationship Id="rId5" Type="http://schemas.openxmlformats.org/officeDocument/2006/relationships/oleObject" Target="../embeddings/oleObject2.bin"/><Relationship Id="rId4"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6.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oleObject" Target="../embeddings/oleObject3.bin"/><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87.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6.xml"/><Relationship Id="rId1" Type="http://schemas.openxmlformats.org/officeDocument/2006/relationships/tags" Target="../tags/tag8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89.xml"/><Relationship Id="rId4" Type="http://schemas.openxmlformats.org/officeDocument/2006/relationships/image" Target="../media/image6.em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0.xml"/><Relationship Id="rId1" Type="http://schemas.openxmlformats.org/officeDocument/2006/relationships/vmlDrawing" Target="../drawings/vmlDrawing4.vml"/><Relationship Id="rId6" Type="http://schemas.openxmlformats.org/officeDocument/2006/relationships/image" Target="../media/image41.emf"/><Relationship Id="rId5" Type="http://schemas.openxmlformats.org/officeDocument/2006/relationships/oleObject" Target="../embeddings/oleObject4.bin"/><Relationship Id="rId4"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1.xml"/><Relationship Id="rId1" Type="http://schemas.openxmlformats.org/officeDocument/2006/relationships/vmlDrawing" Target="../drawings/vmlDrawing5.vml"/><Relationship Id="rId6" Type="http://schemas.openxmlformats.org/officeDocument/2006/relationships/image" Target="../media/image42.emf"/><Relationship Id="rId5" Type="http://schemas.openxmlformats.org/officeDocument/2006/relationships/oleObject" Target="../embeddings/oleObject5.bin"/><Relationship Id="rId4"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2.xml"/><Relationship Id="rId1" Type="http://schemas.openxmlformats.org/officeDocument/2006/relationships/vmlDrawing" Target="../drawings/vmlDrawing6.vml"/><Relationship Id="rId6" Type="http://schemas.openxmlformats.org/officeDocument/2006/relationships/image" Target="../media/image43.emf"/><Relationship Id="rId5" Type="http://schemas.openxmlformats.org/officeDocument/2006/relationships/oleObject" Target="../embeddings/oleObject6.bin"/><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6.emf"/><Relationship Id="rId4"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5.xml"/><Relationship Id="rId1" Type="http://schemas.openxmlformats.org/officeDocument/2006/relationships/vmlDrawing" Target="../drawings/vmlDrawing7.vml"/><Relationship Id="rId6" Type="http://schemas.openxmlformats.org/officeDocument/2006/relationships/image" Target="../media/image44.emf"/><Relationship Id="rId5" Type="http://schemas.openxmlformats.org/officeDocument/2006/relationships/oleObject" Target="../embeddings/oleObject7.bin"/><Relationship Id="rId4"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xml"/><Relationship Id="rId1" Type="http://schemas.openxmlformats.org/officeDocument/2006/relationships/tags" Target="../tags/tag96.xml"/><Relationship Id="rId4" Type="http://schemas.openxmlformats.org/officeDocument/2006/relationships/image" Target="../media/image6.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97.xml"/><Relationship Id="rId1" Type="http://schemas.openxmlformats.org/officeDocument/2006/relationships/vmlDrawing" Target="../drawings/vmlDrawing8.vml"/><Relationship Id="rId6" Type="http://schemas.openxmlformats.org/officeDocument/2006/relationships/image" Target="../media/image45.emf"/><Relationship Id="rId5" Type="http://schemas.openxmlformats.org/officeDocument/2006/relationships/oleObject" Target="../embeddings/oleObject8.bin"/><Relationship Id="rId4"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98.xml"/><Relationship Id="rId1" Type="http://schemas.openxmlformats.org/officeDocument/2006/relationships/vmlDrawing" Target="../drawings/vmlDrawing9.vml"/><Relationship Id="rId6" Type="http://schemas.openxmlformats.org/officeDocument/2006/relationships/image" Target="../media/image46.emf"/><Relationship Id="rId5" Type="http://schemas.openxmlformats.org/officeDocument/2006/relationships/oleObject" Target="../embeddings/oleObject9.bin"/><Relationship Id="rId4"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6.emf"/><Relationship Id="rId4"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01.xml"/><Relationship Id="rId1" Type="http://schemas.openxmlformats.org/officeDocument/2006/relationships/vmlDrawing" Target="../drawings/vmlDrawing10.vml"/><Relationship Id="rId6" Type="http://schemas.openxmlformats.org/officeDocument/2006/relationships/image" Target="../media/image47.emf"/><Relationship Id="rId5" Type="http://schemas.openxmlformats.org/officeDocument/2006/relationships/oleObject" Target="../embeddings/oleObject10.bin"/><Relationship Id="rId4"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02.xml"/><Relationship Id="rId1" Type="http://schemas.openxmlformats.org/officeDocument/2006/relationships/vmlDrawing" Target="../drawings/vmlDrawing11.vml"/><Relationship Id="rId6" Type="http://schemas.openxmlformats.org/officeDocument/2006/relationships/image" Target="../media/image48.emf"/><Relationship Id="rId5" Type="http://schemas.openxmlformats.org/officeDocument/2006/relationships/oleObject" Target="../embeddings/oleObject11.bin"/><Relationship Id="rId4"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9.xml"/><Relationship Id="rId1" Type="http://schemas.openxmlformats.org/officeDocument/2006/relationships/tags" Target="../tags/tag103.xml"/><Relationship Id="rId5" Type="http://schemas.openxmlformats.org/officeDocument/2006/relationships/image" Target="../media/image49.gif"/><Relationship Id="rId4" Type="http://schemas.openxmlformats.org/officeDocument/2006/relationships/hyperlink" Target="http://www.spc.noaa.gov/climo/online/monthly/2015_annual_summary.html"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hyperlink" Target="http://www.fema.gov/disasters" TargetMode="External"/><Relationship Id="rId2" Type="http://schemas.openxmlformats.org/officeDocument/2006/relationships/tags" Target="../tags/tag104.xml"/><Relationship Id="rId1" Type="http://schemas.openxmlformats.org/officeDocument/2006/relationships/vmlDrawing" Target="../drawings/vmlDrawing12.vml"/><Relationship Id="rId6" Type="http://schemas.openxmlformats.org/officeDocument/2006/relationships/image" Target="../media/image50.emf"/><Relationship Id="rId5" Type="http://schemas.openxmlformats.org/officeDocument/2006/relationships/oleObject" Target="../embeddings/oleObject12.bin"/><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05.xml"/><Relationship Id="rId1" Type="http://schemas.openxmlformats.org/officeDocument/2006/relationships/vmlDrawing" Target="../drawings/vmlDrawing13.vml"/><Relationship Id="rId6" Type="http://schemas.openxmlformats.org/officeDocument/2006/relationships/image" Target="../media/image51.emf"/><Relationship Id="rId5" Type="http://schemas.openxmlformats.org/officeDocument/2006/relationships/oleObject" Target="../embeddings/oleObject13.bin"/><Relationship Id="rId4"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6.emf"/><Relationship Id="rId4"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08.xml"/><Relationship Id="rId1" Type="http://schemas.openxmlformats.org/officeDocument/2006/relationships/vmlDrawing" Target="../drawings/vmlDrawing14.vml"/><Relationship Id="rId6" Type="http://schemas.openxmlformats.org/officeDocument/2006/relationships/image" Target="../media/image52.emf"/><Relationship Id="rId5" Type="http://schemas.openxmlformats.org/officeDocument/2006/relationships/oleObject" Target="../embeddings/oleObject14.bin"/><Relationship Id="rId4"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4.xml"/><Relationship Id="rId1" Type="http://schemas.openxmlformats.org/officeDocument/2006/relationships/tags" Target="../tags/tag10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10.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53.jpeg"/><Relationship Id="rId4"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54.jpe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5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tags" Target="../tags/tag119.xml"/><Relationship Id="rId7" Type="http://schemas.openxmlformats.org/officeDocument/2006/relationships/notesSlide" Target="../notesSlides/notesSlide4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11" Type="http://schemas.openxmlformats.org/officeDocument/2006/relationships/image" Target="../media/image59.png"/><Relationship Id="rId5" Type="http://schemas.openxmlformats.org/officeDocument/2006/relationships/tags" Target="../tags/tag121.xml"/><Relationship Id="rId10" Type="http://schemas.openxmlformats.org/officeDocument/2006/relationships/image" Target="../media/image58.emf"/><Relationship Id="rId4" Type="http://schemas.openxmlformats.org/officeDocument/2006/relationships/tags" Target="../tags/tag120.xml"/><Relationship Id="rId9" Type="http://schemas.openxmlformats.org/officeDocument/2006/relationships/image" Target="../media/image57.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1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12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003" y="3134125"/>
            <a:ext cx="8264795" cy="648000"/>
          </a:xfrm>
        </p:spPr>
        <p:txBody>
          <a:bodyPr/>
          <a:lstStyle/>
          <a:p>
            <a:r>
              <a:rPr lang="en-US" sz="2400" dirty="0" smtClean="0">
                <a:solidFill>
                  <a:srgbClr val="FF00FF"/>
                </a:solidFill>
              </a:rPr>
              <a:t/>
            </a:r>
            <a:br>
              <a:rPr lang="en-US" sz="2400" dirty="0" smtClean="0">
                <a:solidFill>
                  <a:srgbClr val="FF00FF"/>
                </a:solidFill>
              </a:rPr>
            </a:br>
            <a:r>
              <a:rPr lang="en-US" sz="2400" dirty="0" smtClean="0"/>
              <a:t>Natural Catastrophe Review Webinar</a:t>
            </a:r>
            <a:r>
              <a:rPr lang="en-US" sz="2400" dirty="0" smtClean="0">
                <a:solidFill>
                  <a:srgbClr val="FF00FF"/>
                </a:solidFill>
              </a:rPr>
              <a:t/>
            </a:r>
            <a:br>
              <a:rPr lang="en-US" sz="2400" dirty="0" smtClean="0">
                <a:solidFill>
                  <a:srgbClr val="FF00FF"/>
                </a:solidFill>
              </a:rPr>
            </a:br>
            <a:r>
              <a:rPr lang="en-GB" sz="2400" dirty="0" smtClean="0"/>
              <a:t>First </a:t>
            </a:r>
            <a:r>
              <a:rPr lang="en-GB" sz="2400" dirty="0"/>
              <a:t>Half of </a:t>
            </a:r>
            <a:r>
              <a:rPr lang="en-GB" sz="2400" dirty="0" smtClean="0"/>
              <a:t>2015</a:t>
            </a:r>
            <a:endParaRPr lang="en-GB" sz="2400" dirty="0"/>
          </a:p>
        </p:txBody>
      </p:sp>
      <p:sp>
        <p:nvSpPr>
          <p:cNvPr id="3" name="Subtitle 2"/>
          <p:cNvSpPr>
            <a:spLocks noGrp="1"/>
          </p:cNvSpPr>
          <p:nvPr>
            <p:ph type="subTitle" idx="1"/>
          </p:nvPr>
        </p:nvSpPr>
        <p:spPr/>
        <p:txBody>
          <a:bodyPr>
            <a:normAutofit/>
          </a:bodyPr>
          <a:lstStyle/>
          <a:p>
            <a:r>
              <a:rPr lang="en-GB" sz="1600" dirty="0" smtClean="0"/>
              <a:t>July 14, 2015</a:t>
            </a:r>
          </a:p>
        </p:txBody>
      </p:sp>
    </p:spTree>
    <p:custDataLst>
      <p:tags r:id="rId1"/>
    </p:custDataLst>
    <p:extLst>
      <p:ext uri="{BB962C8B-B14F-4D97-AF65-F5344CB8AC3E}">
        <p14:creationId xmlns:p14="http://schemas.microsoft.com/office/powerpoint/2010/main" val="315478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475"/>
            <a:ext cx="6840000" cy="540000"/>
          </a:xfrm>
        </p:spPr>
        <p:txBody>
          <a:bodyPr/>
          <a:lstStyle/>
          <a:p>
            <a:r>
              <a:rPr lang="en-US" sz="2000" dirty="0" smtClean="0"/>
              <a:t>Drought Conditions as of 30 June 2015</a:t>
            </a:r>
            <a:endParaRPr lang="en-US" sz="2000" dirty="0">
              <a:solidFill>
                <a:srgbClr val="FF0000"/>
              </a:solidFill>
            </a:endParaRPr>
          </a:p>
        </p:txBody>
      </p:sp>
      <p:sp>
        <p:nvSpPr>
          <p:cNvPr id="11" name="TextBox 10"/>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10</a:t>
            </a:fld>
            <a:endParaRPr lang="en-US" sz="1000" dirty="0">
              <a:solidFill>
                <a:schemeClr val="accent4">
                  <a:lumMod val="75000"/>
                </a:schemeClr>
              </a:solidFill>
            </a:endParaRPr>
          </a:p>
        </p:txBody>
      </p:sp>
      <p:sp>
        <p:nvSpPr>
          <p:cNvPr id="12" name="Rectangle 11"/>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pic>
        <p:nvPicPr>
          <p:cNvPr id="10242" name="Picture 2" descr="http://droughtmonitor.unl.edu/data/jpg/20150630/20150630_conus_trd.jpg"/>
          <p:cNvPicPr>
            <a:picLocks noChangeAspect="1" noChangeArrowheads="1"/>
          </p:cNvPicPr>
          <p:nvPr/>
        </p:nvPicPr>
        <p:blipFill>
          <a:blip r:embed="rId4" cstate="print"/>
          <a:srcRect/>
          <a:stretch>
            <a:fillRect/>
          </a:stretch>
        </p:blipFill>
        <p:spPr bwMode="auto">
          <a:xfrm>
            <a:off x="5638799" y="1095375"/>
            <a:ext cx="3263901" cy="3762376"/>
          </a:xfrm>
          <a:prstGeom prst="rect">
            <a:avLst/>
          </a:prstGeom>
          <a:noFill/>
        </p:spPr>
      </p:pic>
      <p:pic>
        <p:nvPicPr>
          <p:cNvPr id="10" name="Picture 2" descr="http://droughtmonitor.unl.edu/data/jpg/20150630/20150630_conus_trd.jpg"/>
          <p:cNvPicPr>
            <a:picLocks noChangeAspect="1" noChangeArrowheads="1"/>
          </p:cNvPicPr>
          <p:nvPr/>
        </p:nvPicPr>
        <p:blipFill>
          <a:blip r:embed="rId5" cstate="print"/>
          <a:srcRect/>
          <a:stretch>
            <a:fillRect/>
          </a:stretch>
        </p:blipFill>
        <p:spPr bwMode="auto">
          <a:xfrm>
            <a:off x="200872" y="1095374"/>
            <a:ext cx="5361728" cy="3762376"/>
          </a:xfrm>
          <a:prstGeom prst="rect">
            <a:avLst/>
          </a:prstGeom>
          <a:noFill/>
        </p:spPr>
      </p:pic>
      <p:pic>
        <p:nvPicPr>
          <p:cNvPr id="88070" name="Picture 6" descr="http://droughtmonitor.unl.edu/data/jpg/20140624/20140624_total_trd.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4248150"/>
            <a:ext cx="1828800" cy="533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475"/>
            <a:ext cx="6840000" cy="540000"/>
          </a:xfrm>
        </p:spPr>
        <p:txBody>
          <a:bodyPr/>
          <a:lstStyle/>
          <a:p>
            <a:r>
              <a:rPr lang="en-US" sz="2000" dirty="0" smtClean="0"/>
              <a:t>Extreme Precipitation in Texas &amp; Oklahoma</a:t>
            </a:r>
            <a:endParaRPr lang="en-US" sz="2000" dirty="0"/>
          </a:p>
        </p:txBody>
      </p:sp>
      <p:sp>
        <p:nvSpPr>
          <p:cNvPr id="3" name="Content Placeholder 2"/>
          <p:cNvSpPr>
            <a:spLocks noGrp="1"/>
          </p:cNvSpPr>
          <p:nvPr>
            <p:ph idx="1"/>
          </p:nvPr>
        </p:nvSpPr>
        <p:spPr>
          <a:xfrm>
            <a:off x="228600" y="1095375"/>
            <a:ext cx="3486000" cy="3762376"/>
          </a:xfrm>
          <a:solidFill>
            <a:schemeClr val="bg1"/>
          </a:solidFill>
        </p:spPr>
        <p:txBody>
          <a:bodyPr/>
          <a:lstStyle/>
          <a:p>
            <a:r>
              <a:rPr lang="en-US" sz="1600" dirty="0" smtClean="0"/>
              <a:t>The United States saw its wettest month of May on record.</a:t>
            </a:r>
          </a:p>
          <a:p>
            <a:r>
              <a:rPr lang="en-US" sz="1600" dirty="0" smtClean="0"/>
              <a:t>May 2015 was also the wettest month in the history of Oklahoma and Texas, in terms of statewide average rainfall.</a:t>
            </a:r>
          </a:p>
          <a:p>
            <a:r>
              <a:rPr lang="en-US" sz="1600" dirty="0" smtClean="0"/>
              <a:t>OK: 14.18” (Previous 10.75”, October 1941)</a:t>
            </a:r>
          </a:p>
          <a:p>
            <a:r>
              <a:rPr lang="en-US" sz="1600" dirty="0" smtClean="0"/>
              <a:t>TX: 7.54” (Previous 6.66”, June 2004) </a:t>
            </a:r>
            <a:endParaRPr lang="en-US" sz="1600" dirty="0"/>
          </a:p>
        </p:txBody>
      </p:sp>
      <p:pic>
        <p:nvPicPr>
          <p:cNvPr id="59394" name="Picture 2" descr="Map Overla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5575" y="-136525"/>
            <a:ext cx="34925" cy="34925"/>
          </a:xfrm>
          <a:prstGeom prst="rect">
            <a:avLst/>
          </a:prstGeom>
          <a:noFill/>
        </p:spPr>
      </p:pic>
      <p:pic>
        <p:nvPicPr>
          <p:cNvPr id="59396" name="Picture 4" descr="Map Overla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5575" y="-136525"/>
            <a:ext cx="34925" cy="34925"/>
          </a:xfrm>
          <a:prstGeom prst="rect">
            <a:avLst/>
          </a:prstGeom>
          <a:noFill/>
        </p:spPr>
      </p:pic>
      <p:grpSp>
        <p:nvGrpSpPr>
          <p:cNvPr id="13" name="Group 12"/>
          <p:cNvGrpSpPr/>
          <p:nvPr/>
        </p:nvGrpSpPr>
        <p:grpSpPr>
          <a:xfrm>
            <a:off x="4043363" y="1095375"/>
            <a:ext cx="4859337" cy="3576637"/>
            <a:chOff x="3048000" y="819150"/>
            <a:chExt cx="5926137" cy="4033837"/>
          </a:xfrm>
        </p:grpSpPr>
        <p:pic>
          <p:nvPicPr>
            <p:cNvPr id="59397" name="Picture 5"/>
            <p:cNvPicPr>
              <a:picLocks noChangeAspect="1" noChangeArrowheads="1"/>
            </p:cNvPicPr>
            <p:nvPr>
              <p:custDataLst>
                <p:tags r:id="rId2"/>
              </p:custDataLst>
            </p:nvPr>
          </p:nvPicPr>
          <p:blipFill>
            <a:blip r:embed="rId7" cstate="print"/>
            <a:srcRect/>
            <a:stretch>
              <a:fillRect/>
            </a:stretch>
          </p:blipFill>
          <p:spPr bwMode="auto">
            <a:xfrm>
              <a:off x="3048000" y="819150"/>
              <a:ext cx="5926137" cy="4033837"/>
            </a:xfrm>
            <a:prstGeom prst="rect">
              <a:avLst/>
            </a:prstGeom>
            <a:noFill/>
            <a:ln w="9525">
              <a:noFill/>
              <a:miter lim="800000"/>
              <a:headEnd/>
              <a:tailEnd/>
            </a:ln>
          </p:spPr>
        </p:pic>
        <p:pic>
          <p:nvPicPr>
            <p:cNvPr id="10" name="Picture 5"/>
            <p:cNvPicPr>
              <a:picLocks noChangeAspect="1" noChangeArrowheads="1"/>
            </p:cNvPicPr>
            <p:nvPr>
              <p:custDataLst>
                <p:tags r:id="rId3"/>
              </p:custDataLst>
            </p:nvPr>
          </p:nvPicPr>
          <p:blipFill>
            <a:blip r:embed="rId8" cstate="print"/>
            <a:srcRect/>
            <a:stretch>
              <a:fillRect/>
            </a:stretch>
          </p:blipFill>
          <p:spPr bwMode="auto">
            <a:xfrm>
              <a:off x="3048000" y="819150"/>
              <a:ext cx="3200400" cy="304800"/>
            </a:xfrm>
            <a:prstGeom prst="rect">
              <a:avLst/>
            </a:prstGeom>
            <a:noFill/>
            <a:ln w="9525">
              <a:noFill/>
              <a:miter lim="800000"/>
              <a:headEnd/>
              <a:tailEnd/>
            </a:ln>
          </p:spPr>
        </p:pic>
        <p:pic>
          <p:nvPicPr>
            <p:cNvPr id="11" name="Picture 5"/>
            <p:cNvPicPr>
              <a:picLocks noChangeAspect="1" noChangeArrowheads="1"/>
            </p:cNvPicPr>
            <p:nvPr>
              <p:custDataLst>
                <p:tags r:id="rId4"/>
              </p:custDataLst>
            </p:nvPr>
          </p:nvPicPr>
          <p:blipFill>
            <a:blip r:embed="rId9" cstate="print"/>
            <a:srcRect/>
            <a:stretch>
              <a:fillRect/>
            </a:stretch>
          </p:blipFill>
          <p:spPr bwMode="auto">
            <a:xfrm>
              <a:off x="3048000" y="4248150"/>
              <a:ext cx="609600" cy="604837"/>
            </a:xfrm>
            <a:prstGeom prst="rect">
              <a:avLst/>
            </a:prstGeom>
            <a:noFill/>
            <a:ln w="9525">
              <a:noFill/>
              <a:miter lim="800000"/>
              <a:headEnd/>
              <a:tailEnd/>
            </a:ln>
          </p:spPr>
        </p:pic>
      </p:grpSp>
      <p:sp>
        <p:nvSpPr>
          <p:cNvPr id="14" name="Rectangle 13"/>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15" name="TextBox 14"/>
          <p:cNvSpPr txBox="1"/>
          <p:nvPr/>
        </p:nvSpPr>
        <p:spPr>
          <a:xfrm>
            <a:off x="8414658" y="4885165"/>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11</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 y="4886325"/>
            <a:ext cx="2993119" cy="2308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Property Claims </a:t>
            </a:r>
            <a:r>
              <a:rPr lang="en-US" sz="900" dirty="0" smtClean="0">
                <a:solidFill>
                  <a:schemeClr val="accent4">
                    <a:lumMod val="75000"/>
                  </a:schemeClr>
                </a:solidFill>
                <a:latin typeface="Arial" charset="0"/>
              </a:rPr>
              <a:t>Service; MR </a:t>
            </a:r>
            <a:r>
              <a:rPr lang="en-US" sz="900" dirty="0">
                <a:solidFill>
                  <a:schemeClr val="accent4">
                    <a:lumMod val="75000"/>
                  </a:schemeClr>
                </a:solidFill>
                <a:latin typeface="Arial" charset="0"/>
              </a:rPr>
              <a:t>NatCatSERVICE</a:t>
            </a:r>
          </a:p>
        </p:txBody>
      </p:sp>
      <p:sp>
        <p:nvSpPr>
          <p:cNvPr id="8" name="Rectangle 3"/>
          <p:cNvSpPr>
            <a:spLocks noGrp="1" noChangeArrowheads="1"/>
          </p:cNvSpPr>
          <p:nvPr>
            <p:ph type="title"/>
          </p:nvPr>
        </p:nvSpPr>
        <p:spPr>
          <a:xfrm>
            <a:off x="230188" y="241300"/>
            <a:ext cx="6837362" cy="609600"/>
          </a:xfrm>
          <a:noFill/>
        </p:spPr>
        <p:txBody>
          <a:bodyPr/>
          <a:lstStyle/>
          <a:p>
            <a:pPr eaLnBrk="1" hangingPunct="1"/>
            <a:r>
              <a:rPr lang="en-US" sz="2000" dirty="0" smtClean="0"/>
              <a:t>Winter storms</a:t>
            </a:r>
            <a:r>
              <a:rPr lang="en-US" sz="2000" dirty="0" smtClean="0">
                <a:solidFill>
                  <a:srgbClr val="FF00FF"/>
                </a:solidFill>
              </a:rPr>
              <a:t/>
            </a:r>
            <a:br>
              <a:rPr lang="en-US" sz="2000" dirty="0" smtClean="0">
                <a:solidFill>
                  <a:srgbClr val="FF00FF"/>
                </a:solidFill>
              </a:rPr>
            </a:br>
            <a:r>
              <a:rPr lang="en-US" sz="1600" dirty="0" smtClean="0"/>
              <a:t>First Half 2015</a:t>
            </a:r>
            <a:endParaRPr lang="en-US" sz="2000" dirty="0" smtClean="0"/>
          </a:p>
        </p:txBody>
      </p:sp>
      <p:sp>
        <p:nvSpPr>
          <p:cNvPr id="12" name="Content Placeholder 2"/>
          <p:cNvSpPr>
            <a:spLocks noGrp="1"/>
          </p:cNvSpPr>
          <p:nvPr>
            <p:ph idx="1"/>
          </p:nvPr>
        </p:nvSpPr>
        <p:spPr>
          <a:xfrm>
            <a:off x="230188" y="1109828"/>
            <a:ext cx="3427412" cy="3747922"/>
          </a:xfrm>
          <a:solidFill>
            <a:schemeClr val="bg1"/>
          </a:solidFill>
          <a:effectLst/>
        </p:spPr>
        <p:txBody>
          <a:bodyPr lIns="91436" tIns="45718" rIns="91436" bIns="45718"/>
          <a:lstStyle/>
          <a:p>
            <a:pPr marL="171450" indent="-171450">
              <a:lnSpc>
                <a:spcPct val="110000"/>
              </a:lnSpc>
              <a:spcBef>
                <a:spcPts val="600"/>
              </a:spcBef>
              <a:buClr>
                <a:schemeClr val="tx2"/>
              </a:buClr>
            </a:pPr>
            <a:r>
              <a:rPr lang="en-US" sz="1600" dirty="0" smtClean="0">
                <a:solidFill>
                  <a:schemeClr val="tx2">
                    <a:lumMod val="75000"/>
                  </a:schemeClr>
                </a:solidFill>
                <a:latin typeface="Arial" pitchFamily="34" charset="0"/>
                <a:cs typeface="Arial" pitchFamily="34" charset="0"/>
              </a:rPr>
              <a:t>For second straight year, persistent ridge over western North America caused frigid air to stream southward into eastern US</a:t>
            </a:r>
          </a:p>
          <a:p>
            <a:pPr marL="171450" indent="-171450">
              <a:lnSpc>
                <a:spcPct val="110000"/>
              </a:lnSpc>
              <a:spcBef>
                <a:spcPts val="600"/>
              </a:spcBef>
              <a:buClr>
                <a:schemeClr val="tx2"/>
              </a:buClr>
            </a:pPr>
            <a:r>
              <a:rPr lang="en-US" sz="1600" dirty="0" smtClean="0">
                <a:solidFill>
                  <a:schemeClr val="tx2">
                    <a:lumMod val="75000"/>
                  </a:schemeClr>
                </a:solidFill>
                <a:latin typeface="Arial" pitchFamily="34" charset="0"/>
                <a:cs typeface="Arial" pitchFamily="34" charset="0"/>
              </a:rPr>
              <a:t>Record snowfalls across New England, caused numerous roof collapses, while frigid temperatures burst pipes</a:t>
            </a:r>
          </a:p>
          <a:p>
            <a:pPr marL="171450" indent="-171450">
              <a:lnSpc>
                <a:spcPct val="110000"/>
              </a:lnSpc>
              <a:spcBef>
                <a:spcPts val="600"/>
              </a:spcBef>
              <a:buClr>
                <a:schemeClr val="tx2"/>
              </a:buClr>
            </a:pPr>
            <a:r>
              <a:rPr lang="en-US" sz="1600" dirty="0" smtClean="0">
                <a:solidFill>
                  <a:schemeClr val="tx2">
                    <a:lumMod val="75000"/>
                  </a:schemeClr>
                </a:solidFill>
                <a:latin typeface="Arial" pitchFamily="34" charset="0"/>
                <a:cs typeface="Arial" pitchFamily="34" charset="0"/>
              </a:rPr>
              <a:t>Aggregate insured losses estimated at $2.9 billion, largest total in terms of original loss dollars</a:t>
            </a:r>
          </a:p>
        </p:txBody>
      </p:sp>
      <p:sp>
        <p:nvSpPr>
          <p:cNvPr id="14" name="Rectangle 13"/>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pic>
        <p:nvPicPr>
          <p:cNvPr id="13314" name="Picture 2" descr="http://www.fema.gov/media-library-data/1422385570362-9dbd6e89c5b50b7adf6b443e9f661187/bank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33800" y="1095374"/>
            <a:ext cx="5168900" cy="3762375"/>
          </a:xfrm>
          <a:prstGeom prst="rect">
            <a:avLst/>
          </a:prstGeom>
          <a:noFill/>
        </p:spPr>
      </p:pic>
      <p:sp>
        <p:nvSpPr>
          <p:cNvPr id="9" name="TextBox 8"/>
          <p:cNvSpPr txBox="1"/>
          <p:nvPr/>
        </p:nvSpPr>
        <p:spPr>
          <a:xfrm>
            <a:off x="7980537" y="4630579"/>
            <a:ext cx="934863" cy="230828"/>
          </a:xfrm>
          <a:prstGeom prst="rect">
            <a:avLst/>
          </a:prstGeom>
          <a:noFill/>
          <a:effectLst/>
        </p:spPr>
        <p:txBody>
          <a:bodyPr wrap="none" lIns="91436" tIns="45718" rIns="91436" bIns="45718" rtlCol="0">
            <a:spAutoFit/>
          </a:bodyPr>
          <a:lstStyle/>
          <a:p>
            <a:r>
              <a:rPr lang="en-US" sz="900" dirty="0" smtClean="0">
                <a:solidFill>
                  <a:schemeClr val="tx2"/>
                </a:solidFill>
              </a:rPr>
              <a:t>Source: FEMA</a:t>
            </a:r>
            <a:endParaRPr lang="en-US" sz="900" dirty="0">
              <a:solidFill>
                <a:schemeClr val="tx2"/>
              </a:solidFill>
            </a:endParaRPr>
          </a:p>
        </p:txBody>
      </p:sp>
      <p:sp>
        <p:nvSpPr>
          <p:cNvPr id="10" name="TextBox 9"/>
          <p:cNvSpPr txBox="1"/>
          <p:nvPr/>
        </p:nvSpPr>
        <p:spPr>
          <a:xfrm>
            <a:off x="8414658" y="4885165"/>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12</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193801" y="1095374"/>
            <a:ext cx="2708899" cy="3762375"/>
          </a:xfrm>
          <a:prstGeom prst="rect">
            <a:avLst/>
          </a:prstGeom>
          <a:solidFill>
            <a:srgbClr val="FFFFFF"/>
          </a:solidFill>
          <a:ln w="9525" cap="flat" cmpd="sng" algn="ctr">
            <a:noFill/>
            <a:prstDash val="solid"/>
            <a:round/>
            <a:headEnd type="none" w="med" len="med"/>
            <a:tailEnd type="none" w="med" len="med"/>
          </a:ln>
          <a:effectLst/>
        </p:spPr>
        <p:txBody>
          <a:bodyPr vert="horz" wrap="square" lIns="92071" tIns="46036" rIns="92071" bIns="46036" numCol="1" rtlCol="0" anchor="t" anchorCtr="0" compatLnSpc="1">
            <a:prstTxWarp prst="textNoShape">
              <a:avLst/>
            </a:prstTxWarp>
            <a:noAutofit/>
          </a:bodyPr>
          <a:lstStyle/>
          <a:p>
            <a:pPr marL="171450" indent="-171450" eaLnBrk="0" fontAlgn="base" hangingPunct="0">
              <a:lnSpc>
                <a:spcPct val="110000"/>
              </a:lnSpc>
              <a:spcBef>
                <a:spcPct val="50000"/>
              </a:spcBef>
              <a:spcAft>
                <a:spcPct val="0"/>
              </a:spcAft>
              <a:buClr>
                <a:schemeClr val="tx2"/>
              </a:buClr>
              <a:buFont typeface="Wingdings" pitchFamily="2" charset="2"/>
              <a:buChar char="§"/>
            </a:pPr>
            <a:r>
              <a:rPr lang="en-US" sz="1600" dirty="0">
                <a:solidFill>
                  <a:schemeClr val="tx2"/>
                </a:solidFill>
                <a:latin typeface="Arial" pitchFamily="34" charset="0"/>
                <a:cs typeface="Arial" pitchFamily="34" charset="0"/>
              </a:rPr>
              <a:t>P</a:t>
            </a:r>
            <a:r>
              <a:rPr lang="en-US" sz="1600" dirty="0" smtClean="0">
                <a:solidFill>
                  <a:schemeClr val="tx2"/>
                </a:solidFill>
                <a:latin typeface="Arial" pitchFamily="34" charset="0"/>
                <a:cs typeface="Arial" pitchFamily="34" charset="0"/>
              </a:rPr>
              <a:t>reliminary tornado counts for first half of 2015 about 200 below the 2005-2014 average. </a:t>
            </a:r>
          </a:p>
          <a:p>
            <a:pPr marL="171450" indent="-171450" eaLnBrk="0" fontAlgn="base" hangingPunct="0">
              <a:lnSpc>
                <a:spcPct val="110000"/>
              </a:lnSpc>
              <a:spcBef>
                <a:spcPct val="50000"/>
              </a:spcBef>
              <a:spcAft>
                <a:spcPct val="0"/>
              </a:spcAft>
              <a:buClr>
                <a:schemeClr val="tx2"/>
              </a:buClr>
              <a:buFont typeface="Wingdings" pitchFamily="2" charset="2"/>
              <a:buChar char="§"/>
            </a:pPr>
            <a:r>
              <a:rPr lang="en-US" sz="1600" dirty="0" smtClean="0">
                <a:solidFill>
                  <a:schemeClr val="tx2"/>
                </a:solidFill>
                <a:latin typeface="Arial" pitchFamily="34" charset="0"/>
                <a:cs typeface="Arial" pitchFamily="34" charset="0"/>
              </a:rPr>
              <a:t>Tornado counts in April (185) and May 2015 (414) were much higher than in 2014.  </a:t>
            </a:r>
          </a:p>
          <a:p>
            <a:pPr eaLnBrk="0" fontAlgn="base" hangingPunct="0">
              <a:lnSpc>
                <a:spcPct val="110000"/>
              </a:lnSpc>
              <a:spcBef>
                <a:spcPct val="50000"/>
              </a:spcBef>
              <a:spcAft>
                <a:spcPct val="0"/>
              </a:spcAft>
              <a:buClr>
                <a:srgbClr val="FF3300"/>
              </a:buClr>
            </a:pPr>
            <a:endParaRPr lang="en-US" sz="1600" dirty="0" smtClean="0">
              <a:solidFill>
                <a:schemeClr val="tx2"/>
              </a:solidFill>
              <a:latin typeface="Arial" pitchFamily="34" charset="0"/>
              <a:cs typeface="Arial" pitchFamily="34" charset="0"/>
            </a:endParaRPr>
          </a:p>
          <a:p>
            <a:pPr eaLnBrk="0" fontAlgn="base" hangingPunct="0">
              <a:lnSpc>
                <a:spcPct val="110000"/>
              </a:lnSpc>
              <a:spcBef>
                <a:spcPct val="50000"/>
              </a:spcBef>
              <a:spcAft>
                <a:spcPct val="0"/>
              </a:spcAft>
              <a:buClr>
                <a:srgbClr val="FF3300"/>
              </a:buClr>
            </a:pPr>
            <a:endParaRPr lang="en-US" sz="1600" dirty="0" smtClean="0">
              <a:solidFill>
                <a:schemeClr val="tx2"/>
              </a:solidFill>
              <a:latin typeface="Arial" pitchFamily="34" charset="0"/>
              <a:cs typeface="Arial" pitchFamily="34" charset="0"/>
            </a:endParaRPr>
          </a:p>
        </p:txBody>
      </p:sp>
      <p:sp>
        <p:nvSpPr>
          <p:cNvPr id="11266" name="Rectangle 2"/>
          <p:cNvSpPr>
            <a:spLocks noGrp="1" noChangeArrowheads="1"/>
          </p:cNvSpPr>
          <p:nvPr>
            <p:ph type="title"/>
          </p:nvPr>
        </p:nvSpPr>
        <p:spPr>
          <a:xfrm>
            <a:off x="230188" y="241300"/>
            <a:ext cx="6837362" cy="609600"/>
          </a:xfrm>
          <a:noFill/>
        </p:spPr>
        <p:txBody>
          <a:bodyPr/>
          <a:lstStyle/>
          <a:p>
            <a:pPr eaLnBrk="1" hangingPunct="1"/>
            <a:r>
              <a:rPr lang="en-US" sz="2000" dirty="0" smtClean="0"/>
              <a:t>Thunderstorms</a:t>
            </a:r>
            <a:r>
              <a:rPr lang="en-US" sz="2000" dirty="0" smtClean="0">
                <a:solidFill>
                  <a:srgbClr val="FF00FF"/>
                </a:solidFill>
              </a:rPr>
              <a:t/>
            </a:r>
            <a:br>
              <a:rPr lang="en-US" sz="2000" dirty="0" smtClean="0">
                <a:solidFill>
                  <a:srgbClr val="FF00FF"/>
                </a:solidFill>
              </a:rPr>
            </a:br>
            <a:r>
              <a:rPr lang="en-US" sz="1600" dirty="0" smtClean="0"/>
              <a:t>Tornado Count for First Half 2015</a:t>
            </a:r>
            <a:endParaRPr lang="en-US" sz="2000" dirty="0" smtClean="0"/>
          </a:p>
        </p:txBody>
      </p:sp>
      <p:sp>
        <p:nvSpPr>
          <p:cNvPr id="14" name="TextBox 13"/>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13</a:t>
            </a:fld>
            <a:endParaRPr lang="en-US" sz="1000" dirty="0">
              <a:solidFill>
                <a:schemeClr val="accent4">
                  <a:lumMod val="75000"/>
                </a:schemeClr>
              </a:solidFill>
            </a:endParaRPr>
          </a:p>
        </p:txBody>
      </p:sp>
      <p:sp>
        <p:nvSpPr>
          <p:cNvPr id="7" name="Rectangle 6"/>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pic>
        <p:nvPicPr>
          <p:cNvPr id="2" name="Picture 2" descr="http://www.spc.noaa.gov/wcm/ptorngraph.png"/>
          <p:cNvPicPr>
            <a:picLocks noChangeAspect="1" noChangeArrowheads="1"/>
          </p:cNvPicPr>
          <p:nvPr/>
        </p:nvPicPr>
        <p:blipFill>
          <a:blip r:embed="rId4" cstate="print"/>
          <a:srcRect/>
          <a:stretch>
            <a:fillRect/>
          </a:stretch>
        </p:blipFill>
        <p:spPr bwMode="auto">
          <a:xfrm>
            <a:off x="228600" y="1095375"/>
            <a:ext cx="5867400" cy="3762375"/>
          </a:xfrm>
          <a:prstGeom prst="rect">
            <a:avLst/>
          </a:prstGeom>
          <a:noFill/>
        </p:spPr>
      </p:pic>
      <p:sp>
        <p:nvSpPr>
          <p:cNvPr id="9" name="Rectangle 7"/>
          <p:cNvSpPr>
            <a:spLocks noChangeArrowheads="1"/>
          </p:cNvSpPr>
          <p:nvPr/>
        </p:nvSpPr>
        <p:spPr bwMode="auto">
          <a:xfrm>
            <a:off x="11225" y="4876800"/>
            <a:ext cx="941275" cy="2308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NOAA</a:t>
            </a:r>
            <a:endParaRPr lang="en-US" sz="900" dirty="0">
              <a:solidFill>
                <a:schemeClr val="accent4">
                  <a:lumMod val="75000"/>
                </a:schemeClr>
              </a:solidFill>
              <a:latin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188" y="241302"/>
            <a:ext cx="8609510" cy="795370"/>
          </a:xfrm>
        </p:spPr>
        <p:txBody>
          <a:bodyPr/>
          <a:lstStyle/>
          <a:p>
            <a:pPr lvl="0"/>
            <a:r>
              <a:rPr lang="de-DE" sz="2000" dirty="0" smtClean="0">
                <a:solidFill>
                  <a:srgbClr val="4D4E53"/>
                </a:solidFill>
              </a:rPr>
              <a:t>Insured Loses Due to Convective Storms* </a:t>
            </a:r>
            <a:r>
              <a:rPr lang="de-DE" sz="1800" dirty="0" smtClean="0">
                <a:solidFill>
                  <a:srgbClr val="FF00FF"/>
                </a:solidFill>
              </a:rPr>
              <a:t/>
            </a:r>
            <a:br>
              <a:rPr lang="de-DE" sz="1800" dirty="0" smtClean="0">
                <a:solidFill>
                  <a:srgbClr val="FF00FF"/>
                </a:solidFill>
              </a:rPr>
            </a:br>
            <a:r>
              <a:rPr lang="en-US" sz="1800" dirty="0" smtClean="0">
                <a:solidFill>
                  <a:srgbClr val="4D4E53"/>
                </a:solidFill>
              </a:rPr>
              <a:t>January – June Only, 1980 - 2015</a:t>
            </a:r>
            <a:endParaRPr lang="de-DE" sz="1600" dirty="0">
              <a:solidFill>
                <a:srgbClr val="4D4E53"/>
              </a:solidFill>
            </a:endParaRPr>
          </a:p>
        </p:txBody>
      </p:sp>
      <p:grpSp>
        <p:nvGrpSpPr>
          <p:cNvPr id="2" name="Gruppieren 18"/>
          <p:cNvGrpSpPr>
            <a:grpSpLocks/>
          </p:cNvGrpSpPr>
          <p:nvPr/>
        </p:nvGrpSpPr>
        <p:grpSpPr bwMode="auto">
          <a:xfrm>
            <a:off x="7174811" y="1222826"/>
            <a:ext cx="1443959" cy="443615"/>
            <a:chOff x="1766024" y="5531358"/>
            <a:chExt cx="1047417" cy="445099"/>
          </a:xfrm>
        </p:grpSpPr>
        <p:sp>
          <p:nvSpPr>
            <p:cNvPr id="23" name="Textfeld 26"/>
            <p:cNvSpPr txBox="1">
              <a:spLocks noChangeArrowheads="1"/>
            </p:cNvSpPr>
            <p:nvPr/>
          </p:nvSpPr>
          <p:spPr bwMode="auto">
            <a:xfrm>
              <a:off x="1867865" y="5531358"/>
              <a:ext cx="945576" cy="401449"/>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(in 2014 values)**  </a:t>
              </a:r>
              <a:endParaRPr lang="de-DE" sz="1000" b="1" dirty="0">
                <a:solidFill>
                  <a:schemeClr val="tx2"/>
                </a:solidFill>
              </a:endParaRPr>
            </a:p>
          </p:txBody>
        </p:sp>
        <p:sp>
          <p:nvSpPr>
            <p:cNvPr id="25" name="Rechteck 31"/>
            <p:cNvSpPr>
              <a:spLocks noChangeArrowheads="1"/>
            </p:cNvSpPr>
            <p:nvPr/>
          </p:nvSpPr>
          <p:spPr bwMode="auto">
            <a:xfrm>
              <a:off x="1766024" y="5605889"/>
              <a:ext cx="78341" cy="370568"/>
            </a:xfrm>
            <a:prstGeom prst="rect">
              <a:avLst/>
            </a:prstGeom>
            <a:solidFill>
              <a:srgbClr val="66FF33"/>
            </a:solidFill>
            <a:ln w="9525" algn="ctr">
              <a:solidFill>
                <a:srgbClr val="4D4E53"/>
              </a:solidFill>
              <a:round/>
              <a:headEnd/>
              <a:tailEnd/>
            </a:ln>
          </p:spPr>
          <p:txBody>
            <a:bodyPr>
              <a:spAutoFit/>
            </a:bodyPr>
            <a:lstStyle/>
            <a:p>
              <a:pPr marL="266687" indent="-265100"/>
              <a:endParaRPr lang="de-DE" dirty="0"/>
            </a:p>
          </p:txBody>
        </p:sp>
      </p:grpSp>
      <p:sp>
        <p:nvSpPr>
          <p:cNvPr id="12" name="Textfeld 11"/>
          <p:cNvSpPr txBox="1"/>
          <p:nvPr/>
        </p:nvSpPr>
        <p:spPr>
          <a:xfrm>
            <a:off x="7154270" y="4013029"/>
            <a:ext cx="1455720" cy="507827"/>
          </a:xfrm>
          <a:prstGeom prst="rect">
            <a:avLst/>
          </a:prstGeom>
          <a:noFill/>
          <a:effectLst/>
        </p:spPr>
        <p:txBody>
          <a:bodyPr wrap="square" lIns="91436" tIns="45718" rIns="91436" bIns="45718" rtlCol="0">
            <a:spAutoFit/>
          </a:bodyPr>
          <a:lstStyle/>
          <a:p>
            <a:r>
              <a:rPr lang="de-DE" sz="900" b="1" dirty="0" smtClean="0">
                <a:solidFill>
                  <a:schemeClr val="tx2"/>
                </a:solidFill>
              </a:rPr>
              <a:t>**</a:t>
            </a:r>
            <a:r>
              <a:rPr lang="de-DE" sz="900" b="1" dirty="0" err="1" smtClean="0">
                <a:solidFill>
                  <a:schemeClr val="tx2"/>
                </a:solidFill>
              </a:rPr>
              <a:t>Losses</a:t>
            </a:r>
            <a:r>
              <a:rPr lang="de-DE" sz="900" b="1" dirty="0" smtClean="0">
                <a:solidFill>
                  <a:schemeClr val="tx2"/>
                </a:solidFill>
              </a:rPr>
              <a:t> </a:t>
            </a:r>
            <a:r>
              <a:rPr lang="de-DE" sz="900" b="1" dirty="0" err="1" smtClean="0">
                <a:solidFill>
                  <a:schemeClr val="tx2"/>
                </a:solidFill>
              </a:rPr>
              <a:t>adjusted</a:t>
            </a:r>
            <a:r>
              <a:rPr lang="de-DE" sz="900" b="1" dirty="0" smtClean="0">
                <a:solidFill>
                  <a:schemeClr val="tx2"/>
                </a:solidFill>
              </a:rPr>
              <a:t> </a:t>
            </a:r>
            <a:r>
              <a:rPr lang="de-DE" sz="900" b="1" dirty="0" err="1" smtClean="0">
                <a:solidFill>
                  <a:schemeClr val="tx2"/>
                </a:solidFill>
              </a:rPr>
              <a:t>to</a:t>
            </a:r>
            <a:r>
              <a:rPr lang="de-DE" sz="900" b="1" dirty="0" smtClean="0">
                <a:solidFill>
                  <a:schemeClr val="tx2"/>
                </a:solidFill>
              </a:rPr>
              <a:t> </a:t>
            </a:r>
            <a:r>
              <a:rPr lang="de-DE" sz="900" b="1" dirty="0" err="1" smtClean="0">
                <a:solidFill>
                  <a:schemeClr val="tx2"/>
                </a:solidFill>
              </a:rPr>
              <a:t>inflation</a:t>
            </a:r>
            <a:r>
              <a:rPr lang="de-DE" sz="900" b="1" dirty="0" smtClean="0">
                <a:solidFill>
                  <a:schemeClr val="tx2"/>
                </a:solidFill>
              </a:rPr>
              <a:t> </a:t>
            </a:r>
            <a:r>
              <a:rPr lang="de-DE" sz="900" b="1" dirty="0" err="1" smtClean="0">
                <a:solidFill>
                  <a:schemeClr val="tx2"/>
                </a:solidFill>
              </a:rPr>
              <a:t>based</a:t>
            </a:r>
            <a:r>
              <a:rPr lang="de-DE" sz="900" b="1" dirty="0" smtClean="0">
                <a:solidFill>
                  <a:schemeClr val="tx2"/>
                </a:solidFill>
              </a:rPr>
              <a:t> on </a:t>
            </a:r>
            <a:r>
              <a:rPr lang="de-DE" sz="900" b="1" dirty="0" err="1" smtClean="0">
                <a:solidFill>
                  <a:schemeClr val="tx2"/>
                </a:solidFill>
              </a:rPr>
              <a:t>country</a:t>
            </a:r>
            <a:r>
              <a:rPr lang="de-DE" sz="900" b="1" dirty="0" smtClean="0">
                <a:solidFill>
                  <a:schemeClr val="tx2"/>
                </a:solidFill>
              </a:rPr>
              <a:t> CPI</a:t>
            </a:r>
            <a:endParaRPr lang="en-US" sz="900" b="1" dirty="0" err="1" smtClean="0">
              <a:solidFill>
                <a:schemeClr val="tx2"/>
              </a:solidFill>
            </a:endParaRPr>
          </a:p>
        </p:txBody>
      </p:sp>
      <p:sp>
        <p:nvSpPr>
          <p:cNvPr id="16" name="Rechteck 15"/>
          <p:cNvSpPr/>
          <p:nvPr/>
        </p:nvSpPr>
        <p:spPr>
          <a:xfrm>
            <a:off x="7190843" y="1814189"/>
            <a:ext cx="180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17" name="Textfeld 16"/>
          <p:cNvSpPr txBox="1"/>
          <p:nvPr/>
        </p:nvSpPr>
        <p:spPr bwMode="auto">
          <a:xfrm>
            <a:off x="7345582" y="1682504"/>
            <a:ext cx="914025" cy="246217"/>
          </a:xfrm>
          <a:prstGeom prst="rect">
            <a:avLst/>
          </a:prstGeom>
          <a:noFill/>
          <a:ln w="9525">
            <a:noFill/>
            <a:miter lim="800000"/>
            <a:headEnd/>
            <a:tailEnd/>
          </a:ln>
        </p:spPr>
        <p:txBody>
          <a:bodyPr wrap="none" lIns="91436" tIns="45718" rIns="91436" bIns="45718" rtlCol="0">
            <a:spAutoFit/>
          </a:bodyPr>
          <a:lstStyle/>
          <a:p>
            <a:pPr algn="just" eaLnBrk="0" hangingPunct="0">
              <a:buClr>
                <a:srgbClr val="FF3300"/>
              </a:buClr>
            </a:pPr>
            <a:r>
              <a:rPr lang="de-DE" sz="1000" b="1" dirty="0" smtClean="0">
                <a:solidFill>
                  <a:schemeClr val="tx2"/>
                </a:solidFill>
              </a:rPr>
              <a:t>5 </a:t>
            </a:r>
            <a:r>
              <a:rPr lang="de-DE" sz="1000" b="1" dirty="0" err="1" smtClean="0">
                <a:solidFill>
                  <a:schemeClr val="tx2"/>
                </a:solidFill>
              </a:rPr>
              <a:t>year</a:t>
            </a:r>
            <a:r>
              <a:rPr lang="de-DE" sz="1000" b="1" dirty="0" smtClean="0">
                <a:solidFill>
                  <a:schemeClr val="tx2"/>
                </a:solidFill>
              </a:rPr>
              <a:t> </a:t>
            </a:r>
            <a:r>
              <a:rPr lang="de-DE" sz="1000" b="1" dirty="0" err="1" smtClean="0">
                <a:solidFill>
                  <a:schemeClr val="tx2"/>
                </a:solidFill>
              </a:rPr>
              <a:t>Mean</a:t>
            </a:r>
            <a:endParaRPr lang="de-DE" sz="1000" b="1" dirty="0" smtClean="0">
              <a:solidFill>
                <a:schemeClr val="tx2"/>
              </a:solidFill>
            </a:endParaRPr>
          </a:p>
        </p:txBody>
      </p:sp>
      <p:sp>
        <p:nvSpPr>
          <p:cNvPr id="14" name="Textfeld 13"/>
          <p:cNvSpPr txBox="1">
            <a:spLocks noChangeArrowheads="1"/>
          </p:cNvSpPr>
          <p:nvPr/>
        </p:nvSpPr>
        <p:spPr bwMode="auto">
          <a:xfrm>
            <a:off x="7095744" y="3110088"/>
            <a:ext cx="1777594" cy="553994"/>
          </a:xfrm>
          <a:prstGeom prst="rect">
            <a:avLst/>
          </a:prstGeom>
          <a:noFill/>
          <a:ln w="9525">
            <a:noFill/>
            <a:miter lim="800000"/>
            <a:headEnd/>
            <a:tailEnd/>
          </a:ln>
        </p:spPr>
        <p:txBody>
          <a:bodyPr wrap="square" lIns="91436" tIns="45718" rIns="91436" bIns="45718">
            <a:spAutoFit/>
          </a:bodyPr>
          <a:lstStyle/>
          <a:p>
            <a:r>
              <a:rPr lang="de-DE" sz="1000" b="1" dirty="0" smtClean="0">
                <a:solidFill>
                  <a:schemeClr val="tx2"/>
                </a:solidFill>
              </a:rPr>
              <a:t>*Convective storms include tornadoes, hail, and straight-line winds </a:t>
            </a:r>
            <a:endParaRPr lang="de-DE" sz="1000" b="1" dirty="0">
              <a:solidFill>
                <a:schemeClr val="tx2"/>
              </a:solidFill>
            </a:endParaRPr>
          </a:p>
        </p:txBody>
      </p:sp>
      <p:sp>
        <p:nvSpPr>
          <p:cNvPr id="18" name="Text Box 17"/>
          <p:cNvSpPr txBox="1">
            <a:spLocks noChangeArrowheads="1"/>
          </p:cNvSpPr>
          <p:nvPr/>
        </p:nvSpPr>
        <p:spPr bwMode="auto">
          <a:xfrm>
            <a:off x="225678" y="1085850"/>
            <a:ext cx="6701819" cy="338554"/>
          </a:xfrm>
          <a:prstGeom prst="rect">
            <a:avLst/>
          </a:prstGeom>
          <a:solidFill>
            <a:schemeClr val="accent5">
              <a:lumMod val="60000"/>
              <a:lumOff val="40000"/>
            </a:schemeClr>
          </a:solidFill>
          <a:ln w="9525" algn="ctr">
            <a:noFill/>
            <a:miter lim="800000"/>
            <a:headEnd/>
            <a:tailEnd/>
          </a:ln>
          <a:effectLst/>
        </p:spPr>
        <p:txBody>
          <a:bodyPr wrap="square" lIns="91436" tIns="45718" rIns="91436" bIns="45718">
            <a:spAutoFit/>
          </a:bodyPr>
          <a:lstStyle/>
          <a:p>
            <a:pPr>
              <a:defRPr/>
            </a:pPr>
            <a:r>
              <a:rPr lang="en-US" sz="1600" dirty="0" smtClean="0">
                <a:solidFill>
                  <a:schemeClr val="bg1"/>
                </a:solidFill>
              </a:rPr>
              <a:t>Overall losses totaled US$ 7.0bn; Insured losses totaled US$ 5.1bn</a:t>
            </a:r>
            <a:endParaRPr lang="en-US" sz="1600" dirty="0">
              <a:solidFill>
                <a:schemeClr val="bg1"/>
              </a:solidFill>
            </a:endParaRPr>
          </a:p>
        </p:txBody>
      </p:sp>
      <p:sp>
        <p:nvSpPr>
          <p:cNvPr id="15" name="TextBox 14"/>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14</a:t>
            </a:fld>
            <a:endParaRPr lang="en-US" sz="1000" dirty="0">
              <a:solidFill>
                <a:schemeClr val="accent4">
                  <a:lumMod val="75000"/>
                </a:schemeClr>
              </a:solidFill>
            </a:endParaRPr>
          </a:p>
        </p:txBody>
      </p:sp>
      <p:sp>
        <p:nvSpPr>
          <p:cNvPr id="19" name="Rectangle 18"/>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581150"/>
            <a:ext cx="6324600" cy="3098044"/>
          </a:xfrm>
          <a:prstGeom prst="rect">
            <a:avLst/>
          </a:prstGeom>
          <a:noFill/>
          <a:ln w="9525">
            <a:noFill/>
            <a:miter lim="800000"/>
            <a:headEnd/>
            <a:tailEnd/>
          </a:ln>
        </p:spPr>
      </p:pic>
      <p:sp>
        <p:nvSpPr>
          <p:cNvPr id="10" name="Textfeld 9"/>
          <p:cNvSpPr txBox="1"/>
          <p:nvPr/>
        </p:nvSpPr>
        <p:spPr bwMode="auto">
          <a:xfrm>
            <a:off x="228600" y="1657350"/>
            <a:ext cx="753465" cy="246221"/>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000" b="1" dirty="0" err="1" smtClean="0">
                <a:solidFill>
                  <a:schemeClr val="tx2"/>
                </a:solidFill>
              </a:rPr>
              <a:t>US$m</a:t>
            </a:r>
            <a:endParaRPr lang="de-DE" sz="1000" b="1" dirty="0" smtClean="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sp>
        <p:nvSpPr>
          <p:cNvPr id="2" name="Title 1"/>
          <p:cNvSpPr>
            <a:spLocks noGrp="1"/>
          </p:cNvSpPr>
          <p:nvPr>
            <p:ph type="title"/>
          </p:nvPr>
        </p:nvSpPr>
        <p:spPr>
          <a:xfrm>
            <a:off x="407400" y="1095375"/>
            <a:ext cx="6984000" cy="1188000"/>
          </a:xfrm>
        </p:spPr>
        <p:txBody>
          <a:bodyPr/>
          <a:lstStyle/>
          <a:p>
            <a:r>
              <a:rPr lang="en-US" dirty="0" smtClean="0"/>
              <a:t>Update</a:t>
            </a:r>
            <a:r>
              <a:rPr lang="en-GB" dirty="0" smtClean="0"/>
              <a:t> </a:t>
            </a:r>
            <a:r>
              <a:rPr lang="en-GB" dirty="0"/>
              <a:t>on El </a:t>
            </a:r>
            <a:r>
              <a:rPr lang="en-GB" dirty="0" smtClean="0"/>
              <a:t>Niño</a:t>
            </a:r>
            <a:r>
              <a:rPr lang="en-GB" dirty="0" smtClean="0">
                <a:solidFill>
                  <a:srgbClr val="FF00FF"/>
                </a:solidFill>
              </a:rPr>
              <a:t/>
            </a:r>
            <a:br>
              <a:rPr lang="en-GB" dirty="0" smtClean="0">
                <a:solidFill>
                  <a:srgbClr val="FF00FF"/>
                </a:solidFill>
              </a:rPr>
            </a:br>
            <a:r>
              <a:rPr lang="en-US" sz="1800" dirty="0" smtClean="0"/>
              <a:t>Dr. Peter Höppe, Head of Geo Risks Research</a:t>
            </a:r>
            <a:r>
              <a:rPr lang="en-US" sz="1800" dirty="0" smtClean="0">
                <a:solidFill>
                  <a:srgbClr val="FF00FF"/>
                </a:solidFill>
              </a:rPr>
              <a:t/>
            </a:r>
            <a:br>
              <a:rPr lang="en-US" sz="1800" dirty="0" smtClean="0">
                <a:solidFill>
                  <a:srgbClr val="FF00FF"/>
                </a:solidFill>
              </a:rPr>
            </a:br>
            <a:r>
              <a:rPr lang="en-US" sz="1800" dirty="0" smtClean="0"/>
              <a:t>Munich Re</a:t>
            </a:r>
            <a:endParaRPr lang="en-US" sz="1800" dirty="0"/>
          </a:p>
        </p:txBody>
      </p:sp>
      <p:sp>
        <p:nvSpPr>
          <p:cNvPr id="7" name="TextBox 6"/>
          <p:cNvSpPr txBox="1"/>
          <p:nvPr/>
        </p:nvSpPr>
        <p:spPr>
          <a:xfrm>
            <a:off x="8122575" y="4857750"/>
            <a:ext cx="1021425" cy="246217"/>
          </a:xfrm>
          <a:prstGeom prst="rect">
            <a:avLst/>
          </a:prstGeom>
          <a:noFill/>
          <a:effectLst>
            <a:outerShdw blurRad="50800" dist="38100" dir="2700000" algn="tl" rotWithShape="0">
              <a:prstClr val="black">
                <a:alpha val="40000"/>
              </a:prstClr>
            </a:outerShdw>
          </a:effectLst>
        </p:spPr>
        <p:txBody>
          <a:bodyPr wrap="none" lIns="91436" tIns="45718" rIns="91436" bIns="45718" rtlCol="0">
            <a:spAutoFit/>
          </a:bodyPr>
          <a:lstStyle/>
          <a:p>
            <a:r>
              <a:rPr lang="en-US" sz="1000" dirty="0" smtClean="0"/>
              <a:t>Source: NOAA</a:t>
            </a:r>
            <a:endParaRPr lang="en-US" sz="1000" dirty="0"/>
          </a:p>
        </p:txBody>
      </p:sp>
      <p:pic>
        <p:nvPicPr>
          <p:cNvPr id="9" name="Picture 2" descr="http://www.ospo.noaa.gov/data/sst/anomaly/anomnight.current.gif"/>
          <p:cNvPicPr>
            <a:picLocks noChangeAspect="1" noChangeArrowheads="1"/>
          </p:cNvPicPr>
          <p:nvPr/>
        </p:nvPicPr>
        <p:blipFill>
          <a:blip r:embed="rId4" cstate="screen">
            <a:extLst>
              <a:ext uri="{28A0092B-C50C-407E-A947-70E740481C1C}">
                <a14:useLocalDpi xmlns:a14="http://schemas.microsoft.com/office/drawing/2010/main"/>
              </a:ext>
            </a:extLst>
          </a:blip>
          <a:srcRect l="3290" t="16927" r="3498" b="11823"/>
          <a:stretch>
            <a:fillRect/>
          </a:stretch>
        </p:blipFill>
        <p:spPr bwMode="auto">
          <a:xfrm>
            <a:off x="0" y="2466975"/>
            <a:ext cx="9144000" cy="2676525"/>
          </a:xfrm>
          <a:prstGeom prst="rect">
            <a:avLst/>
          </a:prstGeom>
          <a:noFill/>
        </p:spPr>
      </p:pic>
    </p:spTree>
    <p:custDataLst>
      <p:tags r:id="rId1"/>
    </p:custDataLst>
    <p:extLst>
      <p:ext uri="{BB962C8B-B14F-4D97-AF65-F5344CB8AC3E}">
        <p14:creationId xmlns:p14="http://schemas.microsoft.com/office/powerpoint/2010/main" val="18206237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095375"/>
            <a:ext cx="8424000" cy="1599763"/>
          </a:xfrm>
          <a:prstGeom prst="rect">
            <a:avLst/>
          </a:prstGeom>
        </p:spPr>
        <p:txBody>
          <a:bodyPr/>
          <a:lstStyle/>
          <a:p>
            <a:pPr>
              <a:lnSpc>
                <a:spcPct val="100000"/>
              </a:lnSpc>
              <a:spcBef>
                <a:spcPts val="600"/>
              </a:spcBef>
            </a:pPr>
            <a:r>
              <a:rPr lang="en-US" sz="1600" dirty="0" smtClean="0">
                <a:solidFill>
                  <a:schemeClr val="tx1">
                    <a:lumMod val="75000"/>
                    <a:lumOff val="25000"/>
                  </a:schemeClr>
                </a:solidFill>
              </a:rPr>
              <a:t>ENSO (El Niño/Southern Oscillation): natural climate oscillation in tropical Pacific Ocean, which affects both ocean and atmosphere. </a:t>
            </a:r>
          </a:p>
          <a:p>
            <a:pPr>
              <a:lnSpc>
                <a:spcPct val="100000"/>
              </a:lnSpc>
              <a:spcBef>
                <a:spcPts val="600"/>
              </a:spcBef>
            </a:pPr>
            <a:r>
              <a:rPr lang="en-US" sz="1600" dirty="0" smtClean="0">
                <a:solidFill>
                  <a:schemeClr val="tx1">
                    <a:lumMod val="75000"/>
                    <a:lumOff val="25000"/>
                  </a:schemeClr>
                </a:solidFill>
              </a:rPr>
              <a:t>Anomaly of sea surface temperature in so called Niño3.4-Region  (= Niño3.4-Index) is used to define ENSO-Phases:</a:t>
            </a:r>
          </a:p>
        </p:txBody>
      </p:sp>
      <p:sp>
        <p:nvSpPr>
          <p:cNvPr id="2" name="Title 1"/>
          <p:cNvSpPr>
            <a:spLocks noGrp="1"/>
          </p:cNvSpPr>
          <p:nvPr>
            <p:ph type="title"/>
          </p:nvPr>
        </p:nvSpPr>
        <p:spPr>
          <a:xfrm>
            <a:off x="230188" y="241300"/>
            <a:ext cx="6840000" cy="540000"/>
          </a:xfrm>
        </p:spPr>
        <p:txBody>
          <a:bodyPr/>
          <a:lstStyle/>
          <a:p>
            <a:r>
              <a:rPr lang="en-GB" sz="2000" dirty="0" smtClean="0"/>
              <a:t>ENSO (</a:t>
            </a:r>
            <a:r>
              <a:rPr lang="en-US" sz="2000" dirty="0" smtClean="0"/>
              <a:t>El Niño/Southern Oscillation)</a:t>
            </a:r>
            <a:r>
              <a:rPr lang="en-US" sz="2000" dirty="0" smtClean="0">
                <a:solidFill>
                  <a:srgbClr val="FF00FF"/>
                </a:solidFill>
              </a:rPr>
              <a:t/>
            </a:r>
            <a:br>
              <a:rPr lang="en-US" sz="2000" dirty="0" smtClean="0">
                <a:solidFill>
                  <a:srgbClr val="FF00FF"/>
                </a:solidFill>
              </a:rPr>
            </a:br>
            <a:r>
              <a:rPr lang="en-US" sz="1800" dirty="0" smtClean="0"/>
              <a:t>Definitions</a:t>
            </a:r>
            <a:endParaRPr lang="en-GB" sz="1600" dirty="0"/>
          </a:p>
        </p:txBody>
      </p:sp>
      <p:pic>
        <p:nvPicPr>
          <p:cNvPr id="1036" name="Picture 12"/>
          <p:cNvPicPr>
            <a:picLocks noChangeAspect="1" noChangeArrowheads="1"/>
          </p:cNvPicPr>
          <p:nvPr/>
        </p:nvPicPr>
        <p:blipFill>
          <a:blip r:embed="rId4" cstate="email"/>
          <a:srcRect/>
          <a:stretch>
            <a:fillRect/>
          </a:stretch>
        </p:blipFill>
        <p:spPr bwMode="auto">
          <a:xfrm>
            <a:off x="4762503" y="3167448"/>
            <a:ext cx="4121855" cy="1584976"/>
          </a:xfrm>
          <a:prstGeom prst="rect">
            <a:avLst/>
          </a:prstGeom>
          <a:noFill/>
          <a:ln w="9525">
            <a:noFill/>
            <a:miter lim="800000"/>
            <a:headEnd/>
            <a:tailEnd/>
          </a:ln>
        </p:spPr>
      </p:pic>
      <p:sp>
        <p:nvSpPr>
          <p:cNvPr id="18" name="Textfeld 17"/>
          <p:cNvSpPr txBox="1"/>
          <p:nvPr/>
        </p:nvSpPr>
        <p:spPr>
          <a:xfrm>
            <a:off x="4719119" y="2498596"/>
            <a:ext cx="3486844" cy="738660"/>
          </a:xfrm>
          <a:prstGeom prst="rect">
            <a:avLst/>
          </a:prstGeom>
          <a:noFill/>
          <a:effectLst/>
        </p:spPr>
        <p:txBody>
          <a:bodyPr wrap="none" lIns="91436" tIns="45718" rIns="91436" bIns="45718" rtlCol="0">
            <a:spAutoFit/>
          </a:bodyPr>
          <a:lstStyle/>
          <a:p>
            <a:r>
              <a:rPr lang="en-US" sz="1400" dirty="0" smtClean="0">
                <a:solidFill>
                  <a:schemeClr val="tx1">
                    <a:lumMod val="75000"/>
                    <a:lumOff val="25000"/>
                  </a:schemeClr>
                </a:solidFill>
              </a:rPr>
              <a:t>Anomalies of sea surface temperatures in</a:t>
            </a:r>
          </a:p>
          <a:p>
            <a:r>
              <a:rPr lang="en-US" sz="1400" dirty="0" smtClean="0">
                <a:solidFill>
                  <a:schemeClr val="tx1">
                    <a:lumMod val="75000"/>
                    <a:lumOff val="25000"/>
                  </a:schemeClr>
                </a:solidFill>
              </a:rPr>
              <a:t>Niño3.4-region since 1950</a:t>
            </a:r>
          </a:p>
          <a:p>
            <a:endParaRPr lang="en-US" sz="1400" dirty="0" smtClean="0">
              <a:solidFill>
                <a:schemeClr val="tx1">
                  <a:lumMod val="75000"/>
                  <a:lumOff val="25000"/>
                </a:schemeClr>
              </a:solidFill>
            </a:endParaRPr>
          </a:p>
        </p:txBody>
      </p:sp>
      <p:pic>
        <p:nvPicPr>
          <p:cNvPr id="20" name="Picture 11"/>
          <p:cNvPicPr>
            <a:picLocks noChangeAspect="1" noChangeArrowheads="1"/>
          </p:cNvPicPr>
          <p:nvPr/>
        </p:nvPicPr>
        <p:blipFill>
          <a:blip r:embed="rId5" cstate="email"/>
          <a:srcRect/>
          <a:stretch>
            <a:fillRect/>
          </a:stretch>
        </p:blipFill>
        <p:spPr bwMode="auto">
          <a:xfrm>
            <a:off x="402988" y="3717625"/>
            <a:ext cx="4091826" cy="1070834"/>
          </a:xfrm>
          <a:prstGeom prst="rect">
            <a:avLst/>
          </a:prstGeom>
          <a:noFill/>
          <a:ln w="9525">
            <a:noFill/>
            <a:miter lim="800000"/>
            <a:headEnd/>
            <a:tailEnd/>
          </a:ln>
        </p:spPr>
      </p:pic>
      <p:sp>
        <p:nvSpPr>
          <p:cNvPr id="21" name="Rechteck 20"/>
          <p:cNvSpPr/>
          <p:nvPr/>
        </p:nvSpPr>
        <p:spPr>
          <a:xfrm>
            <a:off x="1147357" y="3391211"/>
            <a:ext cx="2332682" cy="307773"/>
          </a:xfrm>
          <a:prstGeom prst="rect">
            <a:avLst/>
          </a:prstGeom>
        </p:spPr>
        <p:txBody>
          <a:bodyPr wrap="none" lIns="91436" tIns="45718" rIns="91436" bIns="45718">
            <a:spAutoFit/>
          </a:bodyPr>
          <a:lstStyle/>
          <a:p>
            <a:r>
              <a:rPr lang="de-DE" sz="1400" dirty="0" smtClean="0">
                <a:solidFill>
                  <a:schemeClr val="tx1">
                    <a:lumMod val="75000"/>
                    <a:lumOff val="25000"/>
                  </a:schemeClr>
                </a:solidFill>
              </a:rPr>
              <a:t>Location</a:t>
            </a:r>
            <a:r>
              <a:rPr lang="de-DE" sz="1400" dirty="0">
                <a:solidFill>
                  <a:schemeClr val="tx1">
                    <a:lumMod val="75000"/>
                    <a:lumOff val="25000"/>
                  </a:schemeClr>
                </a:solidFill>
              </a:rPr>
              <a:t> </a:t>
            </a:r>
            <a:r>
              <a:rPr lang="de-DE" sz="1400" dirty="0" smtClean="0">
                <a:solidFill>
                  <a:schemeClr val="tx1">
                    <a:lumMod val="75000"/>
                    <a:lumOff val="25000"/>
                  </a:schemeClr>
                </a:solidFill>
              </a:rPr>
              <a:t>of Ni</a:t>
            </a:r>
            <a:r>
              <a:rPr lang="en-US" sz="1400" dirty="0" smtClean="0">
                <a:solidFill>
                  <a:schemeClr val="tx1">
                    <a:lumMod val="75000"/>
                    <a:lumOff val="25000"/>
                  </a:schemeClr>
                </a:solidFill>
              </a:rPr>
              <a:t>ñ</a:t>
            </a:r>
            <a:r>
              <a:rPr lang="de-DE" sz="1400" dirty="0" smtClean="0">
                <a:solidFill>
                  <a:schemeClr val="tx1">
                    <a:lumMod val="75000"/>
                    <a:lumOff val="25000"/>
                  </a:schemeClr>
                </a:solidFill>
              </a:rPr>
              <a:t>o 3.4-region</a:t>
            </a:r>
          </a:p>
        </p:txBody>
      </p:sp>
      <p:pic>
        <p:nvPicPr>
          <p:cNvPr id="1037" name="Picture 13"/>
          <p:cNvPicPr>
            <a:picLocks noChangeAspect="1" noChangeArrowheads="1"/>
          </p:cNvPicPr>
          <p:nvPr/>
        </p:nvPicPr>
        <p:blipFill>
          <a:blip r:embed="rId6" cstate="email"/>
          <a:srcRect/>
          <a:stretch>
            <a:fillRect/>
          </a:stretch>
        </p:blipFill>
        <p:spPr bwMode="auto">
          <a:xfrm>
            <a:off x="638152" y="2487108"/>
            <a:ext cx="152400" cy="121444"/>
          </a:xfrm>
          <a:prstGeom prst="rect">
            <a:avLst/>
          </a:prstGeom>
          <a:noFill/>
          <a:ln w="9525">
            <a:noFill/>
            <a:miter lim="800000"/>
            <a:headEnd/>
            <a:tailEnd/>
          </a:ln>
        </p:spPr>
      </p:pic>
      <p:sp>
        <p:nvSpPr>
          <p:cNvPr id="23" name="Rechteck 22"/>
          <p:cNvSpPr/>
          <p:nvPr/>
        </p:nvSpPr>
        <p:spPr>
          <a:xfrm>
            <a:off x="782169" y="2373657"/>
            <a:ext cx="2303828" cy="338550"/>
          </a:xfrm>
          <a:prstGeom prst="rect">
            <a:avLst/>
          </a:prstGeom>
        </p:spPr>
        <p:txBody>
          <a:bodyPr wrap="none" lIns="91436" tIns="45718" rIns="91436" bIns="45718">
            <a:spAutoFit/>
          </a:bodyPr>
          <a:lstStyle/>
          <a:p>
            <a:r>
              <a:rPr lang="de-DE" sz="1600" dirty="0" err="1" smtClean="0">
                <a:solidFill>
                  <a:schemeClr val="tx2"/>
                </a:solidFill>
              </a:rPr>
              <a:t>El</a:t>
            </a:r>
            <a:r>
              <a:rPr lang="de-DE" sz="1600" dirty="0" smtClean="0">
                <a:solidFill>
                  <a:schemeClr val="tx2"/>
                </a:solidFill>
              </a:rPr>
              <a:t> </a:t>
            </a:r>
            <a:r>
              <a:rPr lang="de-DE" sz="1600" dirty="0" err="1" smtClean="0">
                <a:solidFill>
                  <a:schemeClr val="tx2"/>
                </a:solidFill>
              </a:rPr>
              <a:t>Ni</a:t>
            </a:r>
            <a:r>
              <a:rPr lang="en-US" sz="1600" dirty="0" smtClean="0">
                <a:solidFill>
                  <a:schemeClr val="tx2"/>
                </a:solidFill>
              </a:rPr>
              <a:t>ñ</a:t>
            </a:r>
            <a:r>
              <a:rPr lang="de-DE" sz="1600" dirty="0" smtClean="0">
                <a:solidFill>
                  <a:schemeClr val="tx2"/>
                </a:solidFill>
              </a:rPr>
              <a:t>o </a:t>
            </a:r>
            <a:r>
              <a:rPr lang="de-DE" sz="1200" dirty="0" smtClean="0">
                <a:solidFill>
                  <a:schemeClr val="tx2"/>
                </a:solidFill>
              </a:rPr>
              <a:t>(</a:t>
            </a:r>
            <a:r>
              <a:rPr lang="de-DE" sz="1200" dirty="0" err="1" smtClean="0">
                <a:solidFill>
                  <a:schemeClr val="tx2"/>
                </a:solidFill>
              </a:rPr>
              <a:t>Ni</a:t>
            </a:r>
            <a:r>
              <a:rPr lang="en-US" sz="1200" dirty="0" smtClean="0">
                <a:solidFill>
                  <a:schemeClr val="tx2"/>
                </a:solidFill>
              </a:rPr>
              <a:t>ñ</a:t>
            </a:r>
            <a:r>
              <a:rPr lang="de-DE" sz="1200" dirty="0" smtClean="0">
                <a:solidFill>
                  <a:schemeClr val="tx2"/>
                </a:solidFill>
              </a:rPr>
              <a:t>o3.4-Index &gt;0,5)</a:t>
            </a:r>
          </a:p>
        </p:txBody>
      </p:sp>
      <p:pic>
        <p:nvPicPr>
          <p:cNvPr id="1038" name="Picture 14"/>
          <p:cNvPicPr>
            <a:picLocks noChangeAspect="1" noChangeArrowheads="1"/>
          </p:cNvPicPr>
          <p:nvPr/>
        </p:nvPicPr>
        <p:blipFill>
          <a:blip r:embed="rId7" cstate="email"/>
          <a:srcRect/>
          <a:stretch>
            <a:fillRect/>
          </a:stretch>
        </p:blipFill>
        <p:spPr bwMode="auto">
          <a:xfrm>
            <a:off x="638154" y="2751286"/>
            <a:ext cx="144016" cy="117014"/>
          </a:xfrm>
          <a:prstGeom prst="rect">
            <a:avLst/>
          </a:prstGeom>
          <a:noFill/>
          <a:ln w="9525">
            <a:noFill/>
            <a:miter lim="800000"/>
            <a:headEnd/>
            <a:tailEnd/>
          </a:ln>
        </p:spPr>
      </p:pic>
      <p:sp>
        <p:nvSpPr>
          <p:cNvPr id="25" name="Rechteck 24"/>
          <p:cNvSpPr/>
          <p:nvPr/>
        </p:nvSpPr>
        <p:spPr>
          <a:xfrm>
            <a:off x="782169" y="2641982"/>
            <a:ext cx="3639130" cy="338550"/>
          </a:xfrm>
          <a:prstGeom prst="rect">
            <a:avLst/>
          </a:prstGeom>
        </p:spPr>
        <p:txBody>
          <a:bodyPr wrap="none" lIns="91436" tIns="45718" rIns="91436" bIns="45718">
            <a:spAutoFit/>
          </a:bodyPr>
          <a:lstStyle/>
          <a:p>
            <a:r>
              <a:rPr lang="de-DE" sz="1600" dirty="0" smtClean="0">
                <a:solidFill>
                  <a:schemeClr val="tx2"/>
                </a:solidFill>
              </a:rPr>
              <a:t>Neutral Phase </a:t>
            </a:r>
            <a:r>
              <a:rPr lang="de-DE" sz="1200" dirty="0" smtClean="0">
                <a:solidFill>
                  <a:schemeClr val="tx2"/>
                </a:solidFill>
              </a:rPr>
              <a:t>(</a:t>
            </a:r>
            <a:r>
              <a:rPr lang="de-DE" sz="1200" dirty="0" err="1" smtClean="0">
                <a:solidFill>
                  <a:schemeClr val="tx2"/>
                </a:solidFill>
              </a:rPr>
              <a:t>Ni</a:t>
            </a:r>
            <a:r>
              <a:rPr lang="en-US" sz="1200" dirty="0" smtClean="0">
                <a:solidFill>
                  <a:schemeClr val="tx2"/>
                </a:solidFill>
              </a:rPr>
              <a:t>ñ</a:t>
            </a:r>
            <a:r>
              <a:rPr lang="de-DE" sz="1200" dirty="0" smtClean="0">
                <a:solidFill>
                  <a:schemeClr val="tx2"/>
                </a:solidFill>
              </a:rPr>
              <a:t>o3.4-Index &lt;0,5 und &gt;-0,5)</a:t>
            </a:r>
            <a:endParaRPr lang="de-DE" sz="1600" dirty="0" smtClean="0">
              <a:solidFill>
                <a:schemeClr val="tx2"/>
              </a:solidFill>
            </a:endParaRPr>
          </a:p>
        </p:txBody>
      </p:sp>
      <p:pic>
        <p:nvPicPr>
          <p:cNvPr id="1039" name="Picture 15"/>
          <p:cNvPicPr>
            <a:picLocks noChangeAspect="1" noChangeArrowheads="1"/>
          </p:cNvPicPr>
          <p:nvPr/>
        </p:nvPicPr>
        <p:blipFill>
          <a:blip r:embed="rId8" cstate="email"/>
          <a:srcRect/>
          <a:stretch>
            <a:fillRect/>
          </a:stretch>
        </p:blipFill>
        <p:spPr bwMode="auto">
          <a:xfrm>
            <a:off x="633591" y="2993349"/>
            <a:ext cx="157163" cy="110729"/>
          </a:xfrm>
          <a:prstGeom prst="rect">
            <a:avLst/>
          </a:prstGeom>
          <a:noFill/>
          <a:ln w="9525">
            <a:noFill/>
            <a:miter lim="800000"/>
            <a:headEnd/>
            <a:tailEnd/>
          </a:ln>
        </p:spPr>
      </p:pic>
      <p:sp>
        <p:nvSpPr>
          <p:cNvPr id="28" name="Rechteck 27"/>
          <p:cNvSpPr/>
          <p:nvPr/>
        </p:nvSpPr>
        <p:spPr>
          <a:xfrm>
            <a:off x="782169" y="2863437"/>
            <a:ext cx="2486570" cy="338550"/>
          </a:xfrm>
          <a:prstGeom prst="rect">
            <a:avLst/>
          </a:prstGeom>
        </p:spPr>
        <p:txBody>
          <a:bodyPr wrap="none" lIns="91436" tIns="45718" rIns="91436" bIns="45718">
            <a:spAutoFit/>
          </a:bodyPr>
          <a:lstStyle/>
          <a:p>
            <a:r>
              <a:rPr lang="de-DE" sz="1600" dirty="0" smtClean="0">
                <a:solidFill>
                  <a:schemeClr val="tx2"/>
                </a:solidFill>
              </a:rPr>
              <a:t>La </a:t>
            </a:r>
            <a:r>
              <a:rPr lang="de-DE" sz="1600" dirty="0" err="1" smtClean="0">
                <a:solidFill>
                  <a:schemeClr val="tx2"/>
                </a:solidFill>
              </a:rPr>
              <a:t>Ni</a:t>
            </a:r>
            <a:r>
              <a:rPr lang="en-US" sz="1600" dirty="0" smtClean="0">
                <a:solidFill>
                  <a:schemeClr val="tx2"/>
                </a:solidFill>
              </a:rPr>
              <a:t>ñ</a:t>
            </a:r>
            <a:r>
              <a:rPr lang="de-DE" sz="1600" dirty="0" smtClean="0">
                <a:solidFill>
                  <a:schemeClr val="tx2"/>
                </a:solidFill>
              </a:rPr>
              <a:t>a </a:t>
            </a:r>
            <a:r>
              <a:rPr lang="de-DE" sz="1200" dirty="0" smtClean="0">
                <a:solidFill>
                  <a:schemeClr val="tx2"/>
                </a:solidFill>
              </a:rPr>
              <a:t>(</a:t>
            </a:r>
            <a:r>
              <a:rPr lang="de-DE" sz="1200" dirty="0" err="1" smtClean="0">
                <a:solidFill>
                  <a:schemeClr val="tx2"/>
                </a:solidFill>
              </a:rPr>
              <a:t>Ni</a:t>
            </a:r>
            <a:r>
              <a:rPr lang="en-US" sz="1200" dirty="0" smtClean="0">
                <a:solidFill>
                  <a:schemeClr val="tx2"/>
                </a:solidFill>
              </a:rPr>
              <a:t>ñ</a:t>
            </a:r>
            <a:r>
              <a:rPr lang="de-DE" sz="1200" dirty="0" smtClean="0">
                <a:solidFill>
                  <a:schemeClr val="tx2"/>
                </a:solidFill>
              </a:rPr>
              <a:t>no3.4-Index &lt;-0,5)</a:t>
            </a:r>
            <a:endParaRPr lang="de-DE" sz="1600" dirty="0" smtClean="0">
              <a:solidFill>
                <a:schemeClr val="tx2"/>
              </a:solidFill>
            </a:endParaRPr>
          </a:p>
        </p:txBody>
      </p:sp>
      <p:sp>
        <p:nvSpPr>
          <p:cNvPr id="14" name="TextBox 13"/>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16</a:t>
            </a:fld>
            <a:endParaRPr lang="en-US" sz="1000" dirty="0">
              <a:solidFill>
                <a:schemeClr val="accent4">
                  <a:lumMod val="75000"/>
                </a:schemeClr>
              </a:solidFill>
            </a:endParaRPr>
          </a:p>
        </p:txBody>
      </p:sp>
      <p:sp>
        <p:nvSpPr>
          <p:cNvPr id="15" name="Textfeld 14"/>
          <p:cNvSpPr txBox="1"/>
          <p:nvPr/>
        </p:nvSpPr>
        <p:spPr bwMode="auto">
          <a:xfrm>
            <a:off x="4" y="4885210"/>
            <a:ext cx="2287798" cy="230828"/>
          </a:xfrm>
          <a:prstGeom prst="rect">
            <a:avLst/>
          </a:prstGeom>
          <a:noFill/>
          <a:ln w="9525">
            <a:noFill/>
            <a:miter lim="800000"/>
            <a:headEnd/>
            <a:tailEnd/>
          </a:ln>
        </p:spPr>
        <p:txBody>
          <a:bodyPr wrap="none" lIns="91436" tIns="45718" rIns="91436" bIns="45718" rtlCol="0">
            <a:spAutoFit/>
          </a:bodyPr>
          <a:lstStyle/>
          <a:p>
            <a:pPr algn="just" eaLnBrk="0" hangingPunct="0">
              <a:buClr>
                <a:srgbClr val="FF3300"/>
              </a:buClr>
            </a:pPr>
            <a:r>
              <a:rPr lang="de-DE" sz="900" dirty="0" smtClean="0">
                <a:solidFill>
                  <a:schemeClr val="accent4">
                    <a:lumMod val="75000"/>
                  </a:schemeClr>
                </a:solidFill>
              </a:rPr>
              <a:t>Source: </a:t>
            </a:r>
            <a:r>
              <a:rPr lang="de-DE" sz="900" dirty="0" err="1" smtClean="0">
                <a:solidFill>
                  <a:schemeClr val="accent4">
                    <a:lumMod val="75000"/>
                  </a:schemeClr>
                </a:solidFill>
              </a:rPr>
              <a:t>Climate</a:t>
            </a:r>
            <a:r>
              <a:rPr lang="de-DE" sz="900" dirty="0" smtClean="0">
                <a:solidFill>
                  <a:schemeClr val="accent4">
                    <a:lumMod val="75000"/>
                  </a:schemeClr>
                </a:solidFill>
              </a:rPr>
              <a:t> </a:t>
            </a:r>
            <a:r>
              <a:rPr lang="de-DE" sz="900" dirty="0" err="1" smtClean="0">
                <a:solidFill>
                  <a:schemeClr val="accent4">
                    <a:lumMod val="75000"/>
                  </a:schemeClr>
                </a:solidFill>
              </a:rPr>
              <a:t>Prediction</a:t>
            </a:r>
            <a:r>
              <a:rPr lang="de-DE" sz="900" dirty="0" smtClean="0">
                <a:solidFill>
                  <a:schemeClr val="accent4">
                    <a:lumMod val="75000"/>
                  </a:schemeClr>
                </a:solidFill>
              </a:rPr>
              <a:t> Center/NOAA</a:t>
            </a:r>
          </a:p>
        </p:txBody>
      </p:sp>
      <p:sp>
        <p:nvSpPr>
          <p:cNvPr id="16" name="Rectangle 15"/>
          <p:cNvSpPr/>
          <p:nvPr/>
        </p:nvSpPr>
        <p:spPr>
          <a:xfrm>
            <a:off x="237557" y="24884"/>
            <a:ext cx="1243930" cy="276995"/>
          </a:xfrm>
          <a:prstGeom prst="rect">
            <a:avLst/>
          </a:prstGeom>
        </p:spPr>
        <p:txBody>
          <a:bodyPr wrap="none" lIns="0" tIns="45718" rIns="0" bIns="45718">
            <a:spAutoFit/>
          </a:bodyPr>
          <a:lstStyle/>
          <a:p>
            <a:r>
              <a:rPr lang="en-US" sz="1200" dirty="0" smtClean="0">
                <a:solidFill>
                  <a:schemeClr val="tx2"/>
                </a:solidFill>
              </a:rPr>
              <a:t>Update</a:t>
            </a:r>
            <a:r>
              <a:rPr lang="en-GB" sz="1200" dirty="0" smtClean="0">
                <a:solidFill>
                  <a:schemeClr val="tx2"/>
                </a:solidFill>
              </a:rPr>
              <a:t> on El Niño</a:t>
            </a:r>
            <a:endParaRPr lang="en-US" sz="1200" dirty="0">
              <a:solidFill>
                <a:schemeClr val="tx2"/>
              </a:solidFill>
            </a:endParaRPr>
          </a:p>
        </p:txBody>
      </p:sp>
    </p:spTree>
    <p:custDataLst>
      <p:tags r:id="rId1"/>
    </p:custDataLst>
    <p:extLst>
      <p:ext uri="{BB962C8B-B14F-4D97-AF65-F5344CB8AC3E}">
        <p14:creationId xmlns:p14="http://schemas.microsoft.com/office/powerpoint/2010/main" val="7905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NSO_upda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3944" y="1095375"/>
            <a:ext cx="3308755" cy="3762375"/>
          </a:xfrm>
          <a:prstGeom prst="rect">
            <a:avLst/>
          </a:prstGeom>
        </p:spPr>
      </p:pic>
      <p:sp>
        <p:nvSpPr>
          <p:cNvPr id="4" name="Title 3"/>
          <p:cNvSpPr>
            <a:spLocks noGrp="1"/>
          </p:cNvSpPr>
          <p:nvPr>
            <p:ph type="title"/>
          </p:nvPr>
        </p:nvSpPr>
        <p:spPr>
          <a:xfrm>
            <a:off x="228600" y="244475"/>
            <a:ext cx="6840000" cy="540000"/>
          </a:xfrm>
        </p:spPr>
        <p:txBody>
          <a:bodyPr/>
          <a:lstStyle/>
          <a:p>
            <a:r>
              <a:rPr lang="en-US" sz="2000" dirty="0" smtClean="0"/>
              <a:t>The 2015-2016 El Niño</a:t>
            </a:r>
            <a:endParaRPr lang="en-US" sz="2000" dirty="0">
              <a:solidFill>
                <a:srgbClr val="FF00FF"/>
              </a:solidFill>
            </a:endParaRPr>
          </a:p>
        </p:txBody>
      </p:sp>
      <p:sp>
        <p:nvSpPr>
          <p:cNvPr id="10" name="TextBox 9"/>
          <p:cNvSpPr txBox="1"/>
          <p:nvPr/>
        </p:nvSpPr>
        <p:spPr>
          <a:xfrm>
            <a:off x="228600" y="1095374"/>
            <a:ext cx="5029200" cy="3762375"/>
          </a:xfrm>
          <a:prstGeom prst="rect">
            <a:avLst/>
          </a:prstGeom>
          <a:solidFill>
            <a:schemeClr val="bg1"/>
          </a:solidFill>
          <a:effectLst/>
        </p:spPr>
        <p:txBody>
          <a:bodyPr wrap="square" rtlCol="0">
            <a:spAutoFit/>
          </a:bodyPr>
          <a:lstStyle/>
          <a:p>
            <a:pPr marL="171450" indent="-171450">
              <a:spcBef>
                <a:spcPts val="600"/>
              </a:spcBef>
              <a:buFont typeface="Wingdings" panose="05000000000000000000" pitchFamily="2" charset="2"/>
              <a:buChar char="§"/>
            </a:pPr>
            <a:r>
              <a:rPr lang="en-US" sz="1600" dirty="0" smtClean="0">
                <a:solidFill>
                  <a:schemeClr val="tx2"/>
                </a:solidFill>
              </a:rPr>
              <a:t>Moderate El Niño conditions have developed over past 6 months over eastern equatorial Pacific</a:t>
            </a:r>
          </a:p>
          <a:p>
            <a:pPr marL="171450" indent="-171450">
              <a:spcBef>
                <a:spcPts val="600"/>
              </a:spcBef>
              <a:buFont typeface="Wingdings" panose="05000000000000000000" pitchFamily="2" charset="2"/>
              <a:buChar char="§"/>
            </a:pPr>
            <a:r>
              <a:rPr lang="en-US" sz="1600" dirty="0" smtClean="0">
                <a:solidFill>
                  <a:schemeClr val="tx2"/>
                </a:solidFill>
              </a:rPr>
              <a:t>Forecasts indicate this will likely be strongest El Niño event since 1997-1998</a:t>
            </a:r>
          </a:p>
          <a:p>
            <a:pPr marL="171450" indent="-171450">
              <a:spcBef>
                <a:spcPts val="600"/>
              </a:spcBef>
              <a:buFont typeface="Wingdings" panose="05000000000000000000" pitchFamily="2" charset="2"/>
              <a:buChar char="§"/>
            </a:pPr>
            <a:r>
              <a:rPr lang="de-DE" sz="1600" dirty="0" smtClean="0">
                <a:solidFill>
                  <a:schemeClr val="tx2"/>
                </a:solidFill>
              </a:rPr>
              <a:t>If strong </a:t>
            </a:r>
            <a:r>
              <a:rPr lang="en-US" sz="1600" dirty="0">
                <a:solidFill>
                  <a:schemeClr val="tx2"/>
                </a:solidFill>
              </a:rPr>
              <a:t>El </a:t>
            </a:r>
            <a:r>
              <a:rPr lang="en-US" sz="1600" dirty="0" smtClean="0">
                <a:solidFill>
                  <a:schemeClr val="tx2"/>
                </a:solidFill>
              </a:rPr>
              <a:t>Niño develops, there is high probability for a La Niña next year</a:t>
            </a:r>
          </a:p>
          <a:p>
            <a:pPr marL="171450" indent="-171450">
              <a:spcBef>
                <a:spcPts val="600"/>
              </a:spcBef>
              <a:buFont typeface="Wingdings" panose="05000000000000000000" pitchFamily="2" charset="2"/>
              <a:buChar char="§"/>
            </a:pPr>
            <a:r>
              <a:rPr lang="en-US" sz="1600" dirty="0" smtClean="0">
                <a:solidFill>
                  <a:schemeClr val="tx2"/>
                </a:solidFill>
              </a:rPr>
              <a:t>Current Impacts:</a:t>
            </a:r>
          </a:p>
          <a:p>
            <a:pPr marL="400050" lvl="1" indent="-228600">
              <a:spcBef>
                <a:spcPts val="600"/>
              </a:spcBef>
              <a:buFont typeface="Arial" pitchFamily="34" charset="0"/>
              <a:buChar char="-"/>
            </a:pPr>
            <a:r>
              <a:rPr lang="en-US" sz="1600" dirty="0" smtClean="0">
                <a:solidFill>
                  <a:schemeClr val="tx2"/>
                </a:solidFill>
              </a:rPr>
              <a:t>Record amount of Accumulated Cyclone Energy (ACE) released by northern hemisphere tropical cyclones so far this year (166 vs. normal of 54 through 30 June)</a:t>
            </a:r>
          </a:p>
          <a:p>
            <a:pPr marL="400050" lvl="1" indent="-228600">
              <a:spcBef>
                <a:spcPts val="600"/>
              </a:spcBef>
              <a:buFont typeface="Arial" pitchFamily="34" charset="0"/>
              <a:buChar char="-"/>
            </a:pPr>
            <a:r>
              <a:rPr lang="en-US" sz="1600" dirty="0" smtClean="0">
                <a:solidFill>
                  <a:schemeClr val="tx2"/>
                </a:solidFill>
              </a:rPr>
              <a:t>Disruption of monsoons in South Asia; has</a:t>
            </a:r>
            <a:r>
              <a:rPr lang="en-US" sz="1600" dirty="0" smtClean="0">
                <a:solidFill>
                  <a:srgbClr val="FF00FF"/>
                </a:solidFill>
              </a:rPr>
              <a:t/>
            </a:r>
            <a:br>
              <a:rPr lang="en-US" sz="1600" dirty="0" smtClean="0">
                <a:solidFill>
                  <a:srgbClr val="FF00FF"/>
                </a:solidFill>
              </a:rPr>
            </a:br>
            <a:r>
              <a:rPr lang="en-US" sz="1600" dirty="0" smtClean="0">
                <a:solidFill>
                  <a:schemeClr val="tx2"/>
                </a:solidFill>
              </a:rPr>
              <a:t>contributed to the record heat wave there. </a:t>
            </a:r>
          </a:p>
        </p:txBody>
      </p:sp>
      <p:sp>
        <p:nvSpPr>
          <p:cNvPr id="12" name="TextBox 11"/>
          <p:cNvSpPr txBox="1"/>
          <p:nvPr/>
        </p:nvSpPr>
        <p:spPr>
          <a:xfrm>
            <a:off x="0" y="4897283"/>
            <a:ext cx="1216992" cy="230828"/>
          </a:xfrm>
          <a:prstGeom prst="rect">
            <a:avLst/>
          </a:prstGeom>
          <a:noFill/>
          <a:effectLst/>
        </p:spPr>
        <p:txBody>
          <a:bodyPr wrap="none" lIns="91436" tIns="45718" rIns="91436" bIns="45718" rtlCol="0">
            <a:spAutoFit/>
          </a:bodyPr>
          <a:lstStyle/>
          <a:p>
            <a:r>
              <a:rPr lang="en-US" sz="900" dirty="0" smtClean="0">
                <a:solidFill>
                  <a:schemeClr val="accent4">
                    <a:lumMod val="75000"/>
                  </a:schemeClr>
                </a:solidFill>
              </a:rPr>
              <a:t>Source: NOAA/CPC</a:t>
            </a:r>
            <a:endParaRPr lang="en-US" sz="900" dirty="0">
              <a:solidFill>
                <a:schemeClr val="accent4">
                  <a:lumMod val="75000"/>
                </a:schemeClr>
              </a:solidFill>
            </a:endParaRPr>
          </a:p>
        </p:txBody>
      </p:sp>
      <p:sp>
        <p:nvSpPr>
          <p:cNvPr id="7" name="Rectangle 6"/>
          <p:cNvSpPr/>
          <p:nvPr/>
        </p:nvSpPr>
        <p:spPr>
          <a:xfrm>
            <a:off x="237557" y="24884"/>
            <a:ext cx="1243930" cy="276995"/>
          </a:xfrm>
          <a:prstGeom prst="rect">
            <a:avLst/>
          </a:prstGeom>
        </p:spPr>
        <p:txBody>
          <a:bodyPr wrap="none" lIns="0" tIns="45718" rIns="0" bIns="45718">
            <a:spAutoFit/>
          </a:bodyPr>
          <a:lstStyle/>
          <a:p>
            <a:r>
              <a:rPr lang="en-US" sz="1200" dirty="0" smtClean="0">
                <a:solidFill>
                  <a:schemeClr val="tx2"/>
                </a:solidFill>
              </a:rPr>
              <a:t>Update</a:t>
            </a:r>
            <a:r>
              <a:rPr lang="en-GB" sz="1200" dirty="0" smtClean="0">
                <a:solidFill>
                  <a:schemeClr val="tx2"/>
                </a:solidFill>
              </a:rPr>
              <a:t> on El Niño</a:t>
            </a:r>
            <a:endParaRPr lang="en-US" sz="1200" dirty="0">
              <a:solidFill>
                <a:schemeClr val="tx2"/>
              </a:solidFill>
            </a:endParaRPr>
          </a:p>
        </p:txBody>
      </p:sp>
      <p:sp>
        <p:nvSpPr>
          <p:cNvPr id="15" name="TextBox 14"/>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17</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29200" y="1095375"/>
            <a:ext cx="3873500" cy="3762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 y="244475"/>
            <a:ext cx="6840000" cy="540000"/>
          </a:xfrm>
        </p:spPr>
        <p:txBody>
          <a:bodyPr/>
          <a:lstStyle/>
          <a:p>
            <a:r>
              <a:rPr lang="en-US" sz="2000" dirty="0" smtClean="0"/>
              <a:t>The 2015-2016 El Niño</a:t>
            </a:r>
            <a:endParaRPr lang="en-US" sz="2000" dirty="0"/>
          </a:p>
        </p:txBody>
      </p:sp>
      <p:sp>
        <p:nvSpPr>
          <p:cNvPr id="10" name="TextBox 9"/>
          <p:cNvSpPr txBox="1"/>
          <p:nvPr/>
        </p:nvSpPr>
        <p:spPr>
          <a:xfrm>
            <a:off x="228600" y="1095374"/>
            <a:ext cx="4648200" cy="3762376"/>
          </a:xfrm>
          <a:prstGeom prst="rect">
            <a:avLst/>
          </a:prstGeom>
          <a:solidFill>
            <a:schemeClr val="bg1"/>
          </a:solidFill>
          <a:effectLst/>
        </p:spPr>
        <p:txBody>
          <a:bodyPr wrap="square" rtlCol="0">
            <a:noAutofit/>
          </a:bodyPr>
          <a:lstStyle/>
          <a:p>
            <a:pPr>
              <a:spcBef>
                <a:spcPts val="1200"/>
              </a:spcBef>
            </a:pPr>
            <a:r>
              <a:rPr lang="en-US" sz="1600" b="1" dirty="0" smtClean="0">
                <a:solidFill>
                  <a:schemeClr val="tx2"/>
                </a:solidFill>
              </a:rPr>
              <a:t>Expected U.S. Impacts:</a:t>
            </a:r>
          </a:p>
          <a:p>
            <a:pPr marL="171450" lvl="1" indent="-171450">
              <a:spcBef>
                <a:spcPts val="1200"/>
              </a:spcBef>
              <a:buFont typeface="Wingdings" panose="05000000000000000000" pitchFamily="2" charset="2"/>
              <a:buChar char="§"/>
            </a:pPr>
            <a:r>
              <a:rPr lang="en-US" sz="1400" dirty="0" smtClean="0">
                <a:solidFill>
                  <a:schemeClr val="tx2"/>
                </a:solidFill>
              </a:rPr>
              <a:t>Cooler and wetter than normal along southern third of nation</a:t>
            </a:r>
          </a:p>
          <a:p>
            <a:pPr marL="171450" lvl="1" indent="-171450">
              <a:spcBef>
                <a:spcPts val="1200"/>
              </a:spcBef>
              <a:buFont typeface="Wingdings" panose="05000000000000000000" pitchFamily="2" charset="2"/>
              <a:buChar char="§"/>
            </a:pPr>
            <a:r>
              <a:rPr lang="en-US" sz="1400" dirty="0" smtClean="0">
                <a:solidFill>
                  <a:schemeClr val="tx2"/>
                </a:solidFill>
              </a:rPr>
              <a:t>Drier than normal in Pacific Northwest and Ohio River valley; warmer than normal from Alaska to Northern Plains</a:t>
            </a:r>
          </a:p>
          <a:p>
            <a:pPr marL="171450" lvl="1" indent="-171450">
              <a:spcBef>
                <a:spcPts val="1200"/>
              </a:spcBef>
              <a:buFont typeface="Wingdings" panose="05000000000000000000" pitchFamily="2" charset="2"/>
              <a:buChar char="§"/>
            </a:pPr>
            <a:r>
              <a:rPr lang="en-US" sz="1400" dirty="0" smtClean="0">
                <a:solidFill>
                  <a:schemeClr val="tx2"/>
                </a:solidFill>
              </a:rPr>
              <a:t>Reduced tropical cyclone risk in Atlantic; increased risk in Eastern Pacific and Hawaii. </a:t>
            </a:r>
          </a:p>
          <a:p>
            <a:pPr marL="171450" lvl="1" indent="-171450">
              <a:spcBef>
                <a:spcPts val="1200"/>
              </a:spcBef>
              <a:buFont typeface="Wingdings" panose="05000000000000000000" pitchFamily="2" charset="2"/>
              <a:buChar char="§"/>
            </a:pPr>
            <a:r>
              <a:rPr lang="en-US" sz="1400" dirty="0" smtClean="0">
                <a:solidFill>
                  <a:schemeClr val="tx2"/>
                </a:solidFill>
              </a:rPr>
              <a:t>Potential for heavy rains, mudslides in California</a:t>
            </a:r>
          </a:p>
          <a:p>
            <a:pPr marL="171450" lvl="1" indent="-171450">
              <a:spcBef>
                <a:spcPts val="1200"/>
              </a:spcBef>
              <a:buFont typeface="Wingdings" panose="05000000000000000000" pitchFamily="2" charset="2"/>
              <a:buChar char="§"/>
            </a:pPr>
            <a:r>
              <a:rPr lang="en-US" sz="1400" dirty="0" smtClean="0">
                <a:solidFill>
                  <a:schemeClr val="tx2"/>
                </a:solidFill>
              </a:rPr>
              <a:t>Potential for reduced winter tornado outbreaks over south-central U.S. ; increased risk of winter tornadoes over Florida peninsula</a:t>
            </a:r>
          </a:p>
        </p:txBody>
      </p:sp>
      <p:pic>
        <p:nvPicPr>
          <p:cNvPr id="26626" name="Picture 2" descr="https://www.climate.gov/sites/default/files/styles/inline_all/public/ENSO_schematicglobe_610.jpg?itok=xSD86H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2345" y="1181100"/>
            <a:ext cx="3620655" cy="3657600"/>
          </a:xfrm>
          <a:prstGeom prst="rect">
            <a:avLst/>
          </a:prstGeom>
          <a:noFill/>
        </p:spPr>
      </p:pic>
      <p:sp>
        <p:nvSpPr>
          <p:cNvPr id="5" name="Rectangle 4"/>
          <p:cNvSpPr/>
          <p:nvPr/>
        </p:nvSpPr>
        <p:spPr>
          <a:xfrm>
            <a:off x="237557" y="24884"/>
            <a:ext cx="1243930" cy="276995"/>
          </a:xfrm>
          <a:prstGeom prst="rect">
            <a:avLst/>
          </a:prstGeom>
        </p:spPr>
        <p:txBody>
          <a:bodyPr wrap="none" lIns="0" tIns="45718" rIns="0" bIns="45718">
            <a:spAutoFit/>
          </a:bodyPr>
          <a:lstStyle/>
          <a:p>
            <a:r>
              <a:rPr lang="en-US" sz="1200" dirty="0" smtClean="0">
                <a:solidFill>
                  <a:schemeClr val="tx2"/>
                </a:solidFill>
              </a:rPr>
              <a:t>Update</a:t>
            </a:r>
            <a:r>
              <a:rPr lang="en-GB" sz="1200" dirty="0" smtClean="0">
                <a:solidFill>
                  <a:schemeClr val="tx2"/>
                </a:solidFill>
              </a:rPr>
              <a:t> on El Niño</a:t>
            </a:r>
            <a:endParaRPr lang="en-US" sz="1200" dirty="0">
              <a:solidFill>
                <a:schemeClr val="tx2"/>
              </a:solidFill>
            </a:endParaRPr>
          </a:p>
        </p:txBody>
      </p:sp>
      <p:sp>
        <p:nvSpPr>
          <p:cNvPr id="7" name="TextBox 6"/>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18</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095375"/>
            <a:ext cx="5638800" cy="3762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munichre.com/site/corporate/get/params_E-1694014772/894569/el-nino-world-map.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190625"/>
            <a:ext cx="5257800" cy="3632035"/>
          </a:xfrm>
          <a:prstGeom prst="rect">
            <a:avLst/>
          </a:prstGeom>
          <a:noFill/>
        </p:spPr>
      </p:pic>
      <p:sp>
        <p:nvSpPr>
          <p:cNvPr id="3" name="Titel 2"/>
          <p:cNvSpPr txBox="1">
            <a:spLocks/>
          </p:cNvSpPr>
          <p:nvPr/>
        </p:nvSpPr>
        <p:spPr>
          <a:xfrm>
            <a:off x="228600" y="244475"/>
            <a:ext cx="6840000" cy="540000"/>
          </a:xfrm>
          <a:prstGeom prst="rect">
            <a:avLst/>
          </a:prstGeom>
        </p:spPr>
        <p:txBody>
          <a:bodyPr lIns="0" tIns="0"/>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hteck 5"/>
          <p:cNvSpPr/>
          <p:nvPr/>
        </p:nvSpPr>
        <p:spPr>
          <a:xfrm>
            <a:off x="6096001" y="1095375"/>
            <a:ext cx="2806700" cy="3650230"/>
          </a:xfrm>
          <a:prstGeom prst="rect">
            <a:avLst/>
          </a:prstGeom>
          <a:solidFill>
            <a:schemeClr val="bg1"/>
          </a:solidFill>
        </p:spPr>
        <p:txBody>
          <a:bodyPr wrap="square">
            <a:spAutoFit/>
          </a:bodyPr>
          <a:lstStyle/>
          <a:p>
            <a:pPr marL="180967" indent="-180967">
              <a:lnSpc>
                <a:spcPct val="120000"/>
              </a:lnSpc>
              <a:spcAft>
                <a:spcPts val="1200"/>
              </a:spcAft>
              <a:buFont typeface="Wingdings" pitchFamily="2" charset="2"/>
              <a:buChar char="§"/>
            </a:pPr>
            <a:r>
              <a:rPr lang="de-DE" sz="1600" dirty="0" smtClean="0">
                <a:solidFill>
                  <a:schemeClr val="tx2"/>
                </a:solidFill>
              </a:rPr>
              <a:t>Lower TS activity in Atlantic ocean; higher in East-Pacific</a:t>
            </a:r>
          </a:p>
          <a:p>
            <a:pPr marL="180967" indent="-180967">
              <a:lnSpc>
                <a:spcPct val="120000"/>
              </a:lnSpc>
              <a:spcAft>
                <a:spcPts val="1200"/>
              </a:spcAft>
              <a:buFont typeface="Wingdings" pitchFamily="2" charset="2"/>
              <a:buChar char="§"/>
            </a:pPr>
            <a:r>
              <a:rPr lang="de-DE" sz="1600" dirty="0">
                <a:solidFill>
                  <a:schemeClr val="tx2"/>
                </a:solidFill>
              </a:rPr>
              <a:t>I</a:t>
            </a:r>
            <a:r>
              <a:rPr lang="de-DE" sz="1600" dirty="0" smtClean="0">
                <a:solidFill>
                  <a:schemeClr val="tx2"/>
                </a:solidFill>
              </a:rPr>
              <a:t>ncreased flood risks in South America; Southeast China</a:t>
            </a:r>
          </a:p>
          <a:p>
            <a:pPr marL="180967" indent="-180967">
              <a:lnSpc>
                <a:spcPct val="120000"/>
              </a:lnSpc>
              <a:spcAft>
                <a:spcPts val="1200"/>
              </a:spcAft>
              <a:buFont typeface="Wingdings" pitchFamily="2" charset="2"/>
              <a:buChar char="§"/>
            </a:pPr>
            <a:r>
              <a:rPr lang="de-DE" sz="1600" dirty="0" smtClean="0">
                <a:solidFill>
                  <a:schemeClr val="tx2"/>
                </a:solidFill>
              </a:rPr>
              <a:t>Increased drought risk in East and North Australia; Southeast and South Asia; Southern Africa; North/Northeast Brazil</a:t>
            </a:r>
            <a:endParaRPr lang="de-DE" sz="1600" dirty="0"/>
          </a:p>
        </p:txBody>
      </p:sp>
      <p:sp>
        <p:nvSpPr>
          <p:cNvPr id="5" name="Rectangle 4"/>
          <p:cNvSpPr/>
          <p:nvPr/>
        </p:nvSpPr>
        <p:spPr>
          <a:xfrm>
            <a:off x="237557" y="24884"/>
            <a:ext cx="1243930" cy="276995"/>
          </a:xfrm>
          <a:prstGeom prst="rect">
            <a:avLst/>
          </a:prstGeom>
        </p:spPr>
        <p:txBody>
          <a:bodyPr wrap="none" lIns="0" tIns="45718" rIns="0" bIns="45718">
            <a:spAutoFit/>
          </a:bodyPr>
          <a:lstStyle/>
          <a:p>
            <a:r>
              <a:rPr lang="en-US" sz="1200" dirty="0" smtClean="0">
                <a:solidFill>
                  <a:schemeClr val="tx2"/>
                </a:solidFill>
              </a:rPr>
              <a:t>Update</a:t>
            </a:r>
            <a:r>
              <a:rPr lang="en-GB" sz="1200" dirty="0" smtClean="0">
                <a:solidFill>
                  <a:schemeClr val="tx2"/>
                </a:solidFill>
              </a:rPr>
              <a:t> on El Niño</a:t>
            </a:r>
            <a:endParaRPr lang="en-US" sz="1200" dirty="0">
              <a:solidFill>
                <a:schemeClr val="tx2"/>
              </a:solidFill>
            </a:endParaRPr>
          </a:p>
        </p:txBody>
      </p:sp>
      <p:sp>
        <p:nvSpPr>
          <p:cNvPr id="7" name="TextBox 6"/>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19</a:t>
            </a:fld>
            <a:endParaRPr lang="en-US" sz="1000" dirty="0">
              <a:solidFill>
                <a:schemeClr val="accent4">
                  <a:lumMod val="75000"/>
                </a:schemeClr>
              </a:solidFill>
            </a:endParaRPr>
          </a:p>
        </p:txBody>
      </p:sp>
      <p:sp>
        <p:nvSpPr>
          <p:cNvPr id="9" name="Title 8"/>
          <p:cNvSpPr>
            <a:spLocks noGrp="1"/>
          </p:cNvSpPr>
          <p:nvPr>
            <p:ph type="title" idx="4294967295"/>
          </p:nvPr>
        </p:nvSpPr>
        <p:spPr>
          <a:xfrm>
            <a:off x="228600" y="244475"/>
            <a:ext cx="6840000" cy="540000"/>
          </a:xfrm>
        </p:spPr>
        <p:txBody>
          <a:bodyPr/>
          <a:lstStyle/>
          <a:p>
            <a:pPr rtl="0" eaLnBrk="1" fontAlgn="base" latinLnBrk="0" hangingPunct="1"/>
            <a:r>
              <a:rPr lang="de-DE" sz="2000" b="0" i="0" kern="1200" spc="0" baseline="0" dirty="0" smtClean="0">
                <a:solidFill>
                  <a:schemeClr val="tx2"/>
                </a:solidFill>
                <a:latin typeface="Arial"/>
                <a:ea typeface="Arial Unicode MS"/>
                <a:cs typeface="Arial"/>
              </a:rPr>
              <a:t>Global characteristic changes in El Niño phases</a:t>
            </a:r>
          </a:p>
        </p:txBody>
      </p:sp>
    </p:spTree>
    <p:custDataLst>
      <p:tags r:id="rId1"/>
    </p:custDataLst>
    <p:extLst>
      <p:ext uri="{BB962C8B-B14F-4D97-AF65-F5344CB8AC3E}">
        <p14:creationId xmlns:p14="http://schemas.microsoft.com/office/powerpoint/2010/main" val="70759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30189" y="1094435"/>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chemeClr val="tx2"/>
                </a:solidFill>
                <a:latin typeface="Arial" pitchFamily="34" charset="0"/>
                <a:cs typeface="Arial" pitchFamily="34" charset="0"/>
              </a:rPr>
              <a:t>Introduction</a:t>
            </a:r>
            <a:r>
              <a:rPr lang="en-US" sz="1600" dirty="0" smtClean="0">
                <a:solidFill>
                  <a:srgbClr val="FF00FF"/>
                </a:solidFill>
                <a:latin typeface="Arial" pitchFamily="34" charset="0"/>
                <a:cs typeface="Arial" pitchFamily="34" charset="0"/>
              </a:rPr>
              <a:t/>
            </a:r>
            <a:br>
              <a:rPr lang="en-US" sz="1600" dirty="0" smtClean="0">
                <a:solidFill>
                  <a:srgbClr val="FF00FF"/>
                </a:solidFill>
                <a:latin typeface="Arial" pitchFamily="34" charset="0"/>
                <a:cs typeface="Arial" pitchFamily="34" charset="0"/>
              </a:rPr>
            </a:br>
            <a:r>
              <a:rPr lang="en-US" sz="1400" dirty="0" smtClean="0">
                <a:solidFill>
                  <a:schemeClr val="tx2"/>
                </a:solidFill>
                <a:latin typeface="Arial" pitchFamily="34" charset="0"/>
                <a:cs typeface="Arial" pitchFamily="34" charset="0"/>
              </a:rPr>
              <a:t>Sharon Cooper</a:t>
            </a:r>
          </a:p>
          <a:p>
            <a:pPr algn="ctr"/>
            <a:r>
              <a:rPr lang="en-US" sz="1400" dirty="0" smtClean="0">
                <a:solidFill>
                  <a:schemeClr val="tx2"/>
                </a:solidFill>
                <a:latin typeface="Arial" pitchFamily="34" charset="0"/>
                <a:cs typeface="Arial" pitchFamily="34" charset="0"/>
              </a:rPr>
              <a:t>Press Spokesperson, Munich Re America</a:t>
            </a:r>
            <a:endParaRPr lang="en-US" sz="1400" dirty="0">
              <a:solidFill>
                <a:schemeClr val="tx2"/>
              </a:solidFill>
              <a:latin typeface="Arial" pitchFamily="34" charset="0"/>
              <a:cs typeface="Arial" pitchFamily="34" charset="0"/>
            </a:endParaRPr>
          </a:p>
        </p:txBody>
      </p:sp>
      <p:sp>
        <p:nvSpPr>
          <p:cNvPr id="7" name="Rectangle 6"/>
          <p:cNvSpPr/>
          <p:nvPr/>
        </p:nvSpPr>
        <p:spPr bwMode="auto">
          <a:xfrm>
            <a:off x="230189" y="2041957"/>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chemeClr val="tx2"/>
                </a:solidFill>
                <a:latin typeface="Arial" pitchFamily="34" charset="0"/>
                <a:cs typeface="Arial" pitchFamily="34" charset="0"/>
              </a:rPr>
              <a:t>US Natural Catastrophe Update</a:t>
            </a:r>
            <a:r>
              <a:rPr lang="en-US" sz="1600" dirty="0" smtClean="0">
                <a:solidFill>
                  <a:srgbClr val="FF00FF"/>
                </a:solidFill>
                <a:latin typeface="Arial" pitchFamily="34" charset="0"/>
                <a:cs typeface="Arial" pitchFamily="34" charset="0"/>
              </a:rPr>
              <a:t/>
            </a:r>
            <a:br>
              <a:rPr lang="en-US" sz="1600" dirty="0" smtClean="0">
                <a:solidFill>
                  <a:srgbClr val="FF00FF"/>
                </a:solidFill>
                <a:latin typeface="Arial" pitchFamily="34" charset="0"/>
                <a:cs typeface="Arial" pitchFamily="34" charset="0"/>
              </a:rPr>
            </a:br>
            <a:r>
              <a:rPr lang="en-US" sz="1400" dirty="0" smtClean="0">
                <a:solidFill>
                  <a:schemeClr val="tx2"/>
                </a:solidFill>
                <a:latin typeface="Arial" pitchFamily="34" charset="0"/>
                <a:cs typeface="Arial" pitchFamily="34" charset="0"/>
              </a:rPr>
              <a:t>Carl Hedde</a:t>
            </a:r>
          </a:p>
          <a:p>
            <a:pPr algn="ctr"/>
            <a:r>
              <a:rPr lang="en-US" sz="1400" dirty="0" smtClean="0">
                <a:solidFill>
                  <a:schemeClr val="tx2"/>
                </a:solidFill>
                <a:latin typeface="Arial" pitchFamily="34" charset="0"/>
                <a:cs typeface="Arial" pitchFamily="34" charset="0"/>
              </a:rPr>
              <a:t>Head of Risk Accumulation, Munich Re America</a:t>
            </a:r>
          </a:p>
        </p:txBody>
      </p:sp>
      <p:sp>
        <p:nvSpPr>
          <p:cNvPr id="8" name="Rectangle 7"/>
          <p:cNvSpPr/>
          <p:nvPr/>
        </p:nvSpPr>
        <p:spPr bwMode="auto">
          <a:xfrm>
            <a:off x="230189" y="2989479"/>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rgbClr val="4D4D4D"/>
                </a:solidFill>
                <a:cs typeface="Arial" pitchFamily="34" charset="0"/>
              </a:rPr>
              <a:t>Update on El </a:t>
            </a:r>
            <a:r>
              <a:rPr lang="en-GB" sz="1600" b="1" dirty="0" smtClean="0">
                <a:solidFill>
                  <a:srgbClr val="4D4D4D"/>
                </a:solidFill>
              </a:rPr>
              <a:t>Niño &amp; Global Natural Catastrophes</a:t>
            </a:r>
            <a:r>
              <a:rPr lang="en-US" sz="1600" b="1" dirty="0" smtClean="0">
                <a:solidFill>
                  <a:schemeClr val="tx2"/>
                </a:solidFill>
              </a:rPr>
              <a:t> </a:t>
            </a:r>
            <a:r>
              <a:rPr lang="en-US" sz="1600" b="1" dirty="0" smtClean="0">
                <a:solidFill>
                  <a:srgbClr val="FF00FF"/>
                </a:solidFill>
              </a:rPr>
              <a:t/>
            </a:r>
            <a:br>
              <a:rPr lang="en-US" sz="1600" b="1" dirty="0" smtClean="0">
                <a:solidFill>
                  <a:srgbClr val="FF00FF"/>
                </a:solidFill>
              </a:rPr>
            </a:br>
            <a:r>
              <a:rPr lang="en-US" sz="1400" dirty="0" smtClean="0">
                <a:solidFill>
                  <a:schemeClr val="tx2"/>
                </a:solidFill>
              </a:rPr>
              <a:t>Dr. Peter Höppe</a:t>
            </a:r>
            <a:endParaRPr lang="en-US" sz="1200" dirty="0" smtClean="0">
              <a:solidFill>
                <a:schemeClr val="tx2"/>
              </a:solidFill>
              <a:latin typeface="Arial" pitchFamily="34" charset="0"/>
              <a:cs typeface="Arial" pitchFamily="34" charset="0"/>
            </a:endParaRPr>
          </a:p>
          <a:p>
            <a:pPr algn="ctr"/>
            <a:r>
              <a:rPr lang="en-US" sz="1400" dirty="0" smtClean="0">
                <a:solidFill>
                  <a:schemeClr val="tx2"/>
                </a:solidFill>
              </a:rPr>
              <a:t>Head of Geo Risks Research, Munich Re</a:t>
            </a:r>
          </a:p>
        </p:txBody>
      </p:sp>
      <p:sp>
        <p:nvSpPr>
          <p:cNvPr id="9" name="Rectangle 8"/>
          <p:cNvSpPr/>
          <p:nvPr/>
        </p:nvSpPr>
        <p:spPr bwMode="auto">
          <a:xfrm>
            <a:off x="230188" y="3937000"/>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chemeClr val="tx2"/>
                </a:solidFill>
                <a:latin typeface="Arial" pitchFamily="34" charset="0"/>
                <a:cs typeface="Arial" pitchFamily="34" charset="0"/>
              </a:rPr>
              <a:t>Economic Implications of Natural Catastrophe Losses</a:t>
            </a:r>
            <a:r>
              <a:rPr lang="en-US" b="1" dirty="0" smtClean="0">
                <a:solidFill>
                  <a:srgbClr val="FF00FF"/>
                </a:solidFill>
                <a:latin typeface="Arial" pitchFamily="34" charset="0"/>
                <a:cs typeface="Arial" pitchFamily="34" charset="0"/>
              </a:rPr>
              <a:t/>
            </a:r>
            <a:br>
              <a:rPr lang="en-US" b="1" dirty="0" smtClean="0">
                <a:solidFill>
                  <a:srgbClr val="FF00FF"/>
                </a:solidFill>
                <a:latin typeface="Arial" pitchFamily="34" charset="0"/>
                <a:cs typeface="Arial" pitchFamily="34" charset="0"/>
              </a:rPr>
            </a:br>
            <a:r>
              <a:rPr lang="en-US" sz="1400" dirty="0" smtClean="0">
                <a:solidFill>
                  <a:schemeClr val="tx2"/>
                </a:solidFill>
                <a:latin typeface="Arial" pitchFamily="34" charset="0"/>
                <a:cs typeface="Arial" pitchFamily="34" charset="0"/>
              </a:rPr>
              <a:t>Dr. Robert Hartwig</a:t>
            </a:r>
          </a:p>
          <a:p>
            <a:pPr algn="ctr"/>
            <a:r>
              <a:rPr lang="en-US" sz="1400" dirty="0" smtClean="0">
                <a:solidFill>
                  <a:schemeClr val="tx2"/>
                </a:solidFill>
                <a:latin typeface="Arial" pitchFamily="34" charset="0"/>
                <a:cs typeface="Arial" pitchFamily="34" charset="0"/>
              </a:rPr>
              <a:t>President &amp; Economist, Insurance Information Institute</a:t>
            </a:r>
          </a:p>
        </p:txBody>
      </p:sp>
      <p:sp>
        <p:nvSpPr>
          <p:cNvPr id="10" name="Title 8"/>
          <p:cNvSpPr>
            <a:spLocks noGrp="1"/>
          </p:cNvSpPr>
          <p:nvPr>
            <p:ph type="title"/>
          </p:nvPr>
        </p:nvSpPr>
        <p:spPr>
          <a:xfrm>
            <a:off x="230188" y="241300"/>
            <a:ext cx="6840000" cy="540000"/>
          </a:xfrm>
        </p:spPr>
        <p:txBody>
          <a:bodyPr/>
          <a:lstStyle/>
          <a:p>
            <a:pPr rtl="0" eaLnBrk="0" fontAlgn="auto" hangingPunct="0"/>
            <a:r>
              <a:rPr lang="en-US" sz="2000" dirty="0" smtClean="0">
                <a:latin typeface="Arial"/>
                <a:ea typeface="+mn-ea"/>
                <a:cs typeface="+mn-cs"/>
              </a:rPr>
              <a:t>Agenda</a:t>
            </a:r>
            <a:endParaRPr lang="en-US" sz="2000" dirty="0"/>
          </a:p>
        </p:txBody>
      </p:sp>
      <p:sp>
        <p:nvSpPr>
          <p:cNvPr id="12" name="TextBox 11"/>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a:t>
            </a:fld>
            <a:endParaRPr lang="en-US" sz="1000" dirty="0">
              <a:solidFill>
                <a:schemeClr val="accent4">
                  <a:lumMod val="75000"/>
                </a:schemeClr>
              </a:solidFill>
            </a:endParaRPr>
          </a:p>
        </p:txBody>
      </p:sp>
    </p:spTree>
    <p:custDataLst>
      <p:tags r:id="rId1"/>
    </p:custDataLst>
    <p:extLst>
      <p:ext uri="{BB962C8B-B14F-4D97-AF65-F5344CB8AC3E}">
        <p14:creationId xmlns:p14="http://schemas.microsoft.com/office/powerpoint/2010/main" val="33277867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2"/>
          <p:cNvSpPr txBox="1">
            <a:spLocks/>
          </p:cNvSpPr>
          <p:nvPr/>
        </p:nvSpPr>
        <p:spPr>
          <a:xfrm>
            <a:off x="314336" y="1083487"/>
            <a:ext cx="8569325" cy="4464397"/>
          </a:xfrm>
          <a:prstGeom prst="rect">
            <a:avLst/>
          </a:prstGeom>
        </p:spPr>
        <p:txBody>
          <a:bodyPr vert="horz" lIns="0" tIns="0" rIns="0" bIns="0" rtlCol="0">
            <a:noAutofit/>
          </a:bodyPr>
          <a:lstStyle/>
          <a:p>
            <a:pPr marL="0" marR="0" lvl="0" indent="0"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de-DE"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9" name="Titel 8"/>
          <p:cNvSpPr>
            <a:spLocks noGrp="1"/>
          </p:cNvSpPr>
          <p:nvPr>
            <p:ph type="title"/>
          </p:nvPr>
        </p:nvSpPr>
        <p:spPr>
          <a:xfrm>
            <a:off x="228600" y="244475"/>
            <a:ext cx="6840000" cy="540000"/>
          </a:xfrm>
        </p:spPr>
        <p:txBody>
          <a:bodyPr/>
          <a:lstStyle/>
          <a:p>
            <a:r>
              <a:rPr lang="de-DE" sz="2000" dirty="0" smtClean="0"/>
              <a:t>State of Climate (NOAA): 2014 warmest year on record!</a:t>
            </a:r>
            <a:r>
              <a:rPr lang="de-DE" sz="2000" dirty="0" smtClean="0">
                <a:solidFill>
                  <a:srgbClr val="FF00FF"/>
                </a:solidFill>
              </a:rPr>
              <a:t/>
            </a:r>
            <a:br>
              <a:rPr lang="de-DE" sz="2000" dirty="0" smtClean="0">
                <a:solidFill>
                  <a:srgbClr val="FF00FF"/>
                </a:solidFill>
              </a:rPr>
            </a:br>
            <a:r>
              <a:rPr lang="de-DE" sz="2000" dirty="0" smtClean="0"/>
              <a:t>2015 starts with new record!</a:t>
            </a:r>
            <a:endParaRPr lang="de-DE" sz="2000" dirty="0"/>
          </a:p>
        </p:txBody>
      </p:sp>
      <p:sp>
        <p:nvSpPr>
          <p:cNvPr id="11" name="Textfeld 10"/>
          <p:cNvSpPr txBox="1"/>
          <p:nvPr/>
        </p:nvSpPr>
        <p:spPr>
          <a:xfrm>
            <a:off x="228600" y="1095375"/>
            <a:ext cx="3605130" cy="3762375"/>
          </a:xfrm>
          <a:prstGeom prst="rect">
            <a:avLst/>
          </a:prstGeom>
          <a:solidFill>
            <a:schemeClr val="bg1"/>
          </a:solidFill>
          <a:effectLst/>
        </p:spPr>
        <p:txBody>
          <a:bodyPr wrap="square" rtlCol="0">
            <a:noAutofit/>
          </a:bodyPr>
          <a:lstStyle/>
          <a:p>
            <a:pPr marL="171450" indent="-171450">
              <a:buFont typeface="Wingdings" panose="05000000000000000000" pitchFamily="2" charset="2"/>
              <a:buChar char="§"/>
            </a:pPr>
            <a:r>
              <a:rPr lang="en-US" sz="1600" dirty="0" smtClean="0">
                <a:solidFill>
                  <a:schemeClr val="tx2"/>
                </a:solidFill>
              </a:rPr>
              <a:t>2014 was the warmest year across global land and ocean surfaces since records began in 1880</a:t>
            </a:r>
            <a:endParaRPr lang="en-US" sz="1600" dirty="0">
              <a:solidFill>
                <a:schemeClr val="tx2"/>
              </a:solidFill>
            </a:endParaRPr>
          </a:p>
          <a:p>
            <a:pPr marL="171450" indent="-171450">
              <a:buFont typeface="Wingdings" panose="05000000000000000000" pitchFamily="2" charset="2"/>
              <a:buChar char="§"/>
            </a:pPr>
            <a:endParaRPr lang="en-US" sz="1600" dirty="0" smtClean="0">
              <a:solidFill>
                <a:schemeClr val="tx2"/>
              </a:solidFill>
            </a:endParaRPr>
          </a:p>
          <a:p>
            <a:pPr marL="171450" indent="-171450">
              <a:buFont typeface="Wingdings" panose="05000000000000000000" pitchFamily="2" charset="2"/>
              <a:buChar char="§"/>
            </a:pPr>
            <a:r>
              <a:rPr lang="en-US" sz="1600" dirty="0" smtClean="0">
                <a:solidFill>
                  <a:schemeClr val="tx2"/>
                </a:solidFill>
              </a:rPr>
              <a:t>9 of 10 warmest years in 135-year period of record have occurred in 21</a:t>
            </a:r>
            <a:r>
              <a:rPr lang="en-US" sz="1600" baseline="30000" dirty="0" smtClean="0">
                <a:solidFill>
                  <a:schemeClr val="tx2"/>
                </a:solidFill>
              </a:rPr>
              <a:t>st</a:t>
            </a:r>
            <a:r>
              <a:rPr lang="en-US" sz="1600" dirty="0" smtClean="0">
                <a:solidFill>
                  <a:schemeClr val="tx2"/>
                </a:solidFill>
              </a:rPr>
              <a:t> century</a:t>
            </a:r>
          </a:p>
          <a:p>
            <a:pPr marL="171450" indent="-171450">
              <a:buFont typeface="Wingdings" panose="05000000000000000000" pitchFamily="2" charset="2"/>
              <a:buChar char="§"/>
            </a:pPr>
            <a:endParaRPr lang="en-US" sz="1600" dirty="0" smtClean="0">
              <a:solidFill>
                <a:schemeClr val="tx2"/>
              </a:solidFill>
            </a:endParaRPr>
          </a:p>
          <a:p>
            <a:pPr marL="171450" indent="-171450">
              <a:buFont typeface="Wingdings" panose="05000000000000000000" pitchFamily="2" charset="2"/>
              <a:buChar char="§"/>
            </a:pPr>
            <a:r>
              <a:rPr lang="en-US" sz="1600" dirty="0" smtClean="0">
                <a:solidFill>
                  <a:schemeClr val="tx2"/>
                </a:solidFill>
              </a:rPr>
              <a:t>1998 currently ranks as fourth warmest year on record.</a:t>
            </a:r>
          </a:p>
          <a:p>
            <a:pPr marL="171450" indent="-171450">
              <a:buFont typeface="Wingdings" panose="05000000000000000000" pitchFamily="2" charset="2"/>
              <a:buChar char="§"/>
            </a:pPr>
            <a:endParaRPr lang="en-US" sz="1600" dirty="0" smtClean="0">
              <a:solidFill>
                <a:schemeClr val="tx2"/>
              </a:solidFill>
            </a:endParaRPr>
          </a:p>
          <a:p>
            <a:pPr marL="171450" indent="-171450">
              <a:buFont typeface="Wingdings" panose="05000000000000000000" pitchFamily="2" charset="2"/>
              <a:buChar char="§"/>
            </a:pPr>
            <a:r>
              <a:rPr lang="en-US" sz="1600" dirty="0" smtClean="0">
                <a:solidFill>
                  <a:schemeClr val="tx2"/>
                </a:solidFill>
              </a:rPr>
              <a:t>January to May 2015 warmest first five months on record!</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3745" y="1095374"/>
            <a:ext cx="4868956" cy="3762375"/>
          </a:xfrm>
          <a:prstGeom prst="rect">
            <a:avLst/>
          </a:prstGeom>
        </p:spPr>
      </p:pic>
      <p:sp>
        <p:nvSpPr>
          <p:cNvPr id="8" name="Rectangle 7"/>
          <p:cNvSpPr/>
          <p:nvPr/>
        </p:nvSpPr>
        <p:spPr>
          <a:xfrm>
            <a:off x="237557" y="24884"/>
            <a:ext cx="1243930" cy="276995"/>
          </a:xfrm>
          <a:prstGeom prst="rect">
            <a:avLst/>
          </a:prstGeom>
        </p:spPr>
        <p:txBody>
          <a:bodyPr wrap="none" lIns="0" tIns="45718" rIns="0" bIns="45718">
            <a:spAutoFit/>
          </a:bodyPr>
          <a:lstStyle/>
          <a:p>
            <a:r>
              <a:rPr lang="en-US" sz="1200" dirty="0" smtClean="0">
                <a:solidFill>
                  <a:schemeClr val="tx2"/>
                </a:solidFill>
              </a:rPr>
              <a:t>Update</a:t>
            </a:r>
            <a:r>
              <a:rPr lang="en-GB" sz="1200" dirty="0" smtClean="0">
                <a:solidFill>
                  <a:schemeClr val="tx2"/>
                </a:solidFill>
              </a:rPr>
              <a:t> on El Niño</a:t>
            </a:r>
            <a:endParaRPr lang="en-US" sz="1200" dirty="0">
              <a:solidFill>
                <a:schemeClr val="tx2"/>
              </a:solidFill>
            </a:endParaRPr>
          </a:p>
        </p:txBody>
      </p:sp>
      <p:sp>
        <p:nvSpPr>
          <p:cNvPr id="12" name="TextBox 11"/>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20</a:t>
            </a:fld>
            <a:endParaRPr lang="en-US" sz="1000" dirty="0">
              <a:solidFill>
                <a:schemeClr val="accent4">
                  <a:lumMod val="75000"/>
                </a:schemeClr>
              </a:solidFill>
            </a:endParaRPr>
          </a:p>
        </p:txBody>
      </p:sp>
    </p:spTree>
    <p:custDataLst>
      <p:tags r:id="rId1"/>
    </p:custDataLst>
    <p:extLst>
      <p:ext uri="{BB962C8B-B14F-4D97-AF65-F5344CB8AC3E}">
        <p14:creationId xmlns:p14="http://schemas.microsoft.com/office/powerpoint/2010/main" val="77773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244475"/>
            <a:ext cx="6840000" cy="540000"/>
          </a:xfrm>
        </p:spPr>
        <p:txBody>
          <a:bodyPr/>
          <a:lstStyle/>
          <a:p>
            <a:r>
              <a:rPr lang="en-US" sz="2000" dirty="0" smtClean="0"/>
              <a:t>G7 Climate Risk Insurance Initiative </a:t>
            </a:r>
            <a:endParaRPr lang="en-US" sz="2000" dirty="0"/>
          </a:p>
        </p:txBody>
      </p:sp>
      <p:sp>
        <p:nvSpPr>
          <p:cNvPr id="3" name="Inhaltsplatzhalter 2"/>
          <p:cNvSpPr>
            <a:spLocks noGrp="1"/>
          </p:cNvSpPr>
          <p:nvPr>
            <p:ph idx="1"/>
          </p:nvPr>
        </p:nvSpPr>
        <p:spPr>
          <a:xfrm>
            <a:off x="228600" y="1095375"/>
            <a:ext cx="8424000" cy="3690000"/>
          </a:xfrm>
        </p:spPr>
        <p:txBody>
          <a:bodyPr/>
          <a:lstStyle/>
          <a:p>
            <a:pPr>
              <a:lnSpc>
                <a:spcPct val="110000"/>
              </a:lnSpc>
            </a:pPr>
            <a:r>
              <a:rPr lang="en-GB" sz="1400" dirty="0" smtClean="0"/>
              <a:t>G7 decided to support people in </a:t>
            </a:r>
            <a:r>
              <a:rPr lang="en-GB" sz="1400" dirty="0"/>
              <a:t>developing countries </a:t>
            </a:r>
            <a:r>
              <a:rPr lang="en-GB" sz="1400" dirty="0" smtClean="0"/>
              <a:t>to </a:t>
            </a:r>
            <a:r>
              <a:rPr lang="en-GB" sz="1400" dirty="0"/>
              <a:t>protect </a:t>
            </a:r>
            <a:r>
              <a:rPr lang="en-GB" sz="1400" dirty="0" smtClean="0">
                <a:solidFill>
                  <a:srgbClr val="FF00FF"/>
                </a:solidFill>
              </a:rPr>
              <a:t/>
            </a:r>
            <a:br>
              <a:rPr lang="en-GB" sz="1400" dirty="0" smtClean="0">
                <a:solidFill>
                  <a:srgbClr val="FF00FF"/>
                </a:solidFill>
              </a:rPr>
            </a:br>
            <a:r>
              <a:rPr lang="en-GB" sz="1400" dirty="0" smtClean="0"/>
              <a:t>themselves </a:t>
            </a:r>
            <a:r>
              <a:rPr lang="en-GB" sz="1400" dirty="0"/>
              <a:t>against </a:t>
            </a:r>
            <a:r>
              <a:rPr lang="en-GB" sz="1400" dirty="0" smtClean="0"/>
              <a:t>economic consequences </a:t>
            </a:r>
            <a:r>
              <a:rPr lang="en-GB" sz="1400" dirty="0"/>
              <a:t>of more </a:t>
            </a:r>
            <a:r>
              <a:rPr lang="en-GB" sz="1400" dirty="0" smtClean="0">
                <a:solidFill>
                  <a:srgbClr val="FF00FF"/>
                </a:solidFill>
              </a:rPr>
              <a:t/>
            </a:r>
            <a:br>
              <a:rPr lang="en-GB" sz="1400" dirty="0" smtClean="0">
                <a:solidFill>
                  <a:srgbClr val="FF00FF"/>
                </a:solidFill>
              </a:rPr>
            </a:br>
            <a:r>
              <a:rPr lang="en-GB" sz="1400" dirty="0" smtClean="0"/>
              <a:t>intense </a:t>
            </a:r>
            <a:r>
              <a:rPr lang="en-GB" sz="1400" dirty="0"/>
              <a:t>and </a:t>
            </a:r>
            <a:r>
              <a:rPr lang="en-GB" sz="1400" dirty="0" smtClean="0"/>
              <a:t>frequent extreme weather events </a:t>
            </a:r>
          </a:p>
          <a:p>
            <a:pPr>
              <a:lnSpc>
                <a:spcPct val="110000"/>
              </a:lnSpc>
            </a:pPr>
            <a:r>
              <a:rPr lang="en-GB" sz="1400" dirty="0" smtClean="0"/>
              <a:t>Target: extra </a:t>
            </a:r>
            <a:r>
              <a:rPr lang="en-GB" sz="1400" dirty="0"/>
              <a:t>400 million people </a:t>
            </a:r>
            <a:r>
              <a:rPr lang="en-GB" sz="1400" dirty="0" smtClean="0"/>
              <a:t>earning </a:t>
            </a:r>
            <a:r>
              <a:rPr lang="en-GB" sz="1400" dirty="0"/>
              <a:t>less than US$ 2 per </a:t>
            </a:r>
            <a:r>
              <a:rPr lang="en-GB" sz="1400" dirty="0" smtClean="0"/>
              <a:t>day get</a:t>
            </a:r>
            <a:r>
              <a:rPr lang="en-GB" sz="1400" dirty="0" smtClean="0">
                <a:solidFill>
                  <a:srgbClr val="FF00FF"/>
                </a:solidFill>
              </a:rPr>
              <a:t/>
            </a:r>
            <a:br>
              <a:rPr lang="en-GB" sz="1400" dirty="0" smtClean="0">
                <a:solidFill>
                  <a:srgbClr val="FF00FF"/>
                </a:solidFill>
              </a:rPr>
            </a:br>
            <a:r>
              <a:rPr lang="en-GB" sz="1400" dirty="0" smtClean="0"/>
              <a:t>access </a:t>
            </a:r>
            <a:r>
              <a:rPr lang="en-GB" sz="1400" dirty="0"/>
              <a:t>to direct </a:t>
            </a:r>
            <a:r>
              <a:rPr lang="en-GB" sz="1400" dirty="0" smtClean="0"/>
              <a:t>(100 m) or </a:t>
            </a:r>
            <a:r>
              <a:rPr lang="en-GB" sz="1400" dirty="0"/>
              <a:t>indirect </a:t>
            </a:r>
            <a:r>
              <a:rPr lang="en-GB" sz="1400" dirty="0" smtClean="0"/>
              <a:t>(300 m) insurance of losses caused </a:t>
            </a:r>
            <a:r>
              <a:rPr lang="en-GB" sz="1400" dirty="0" smtClean="0">
                <a:solidFill>
                  <a:srgbClr val="FF00FF"/>
                </a:solidFill>
              </a:rPr>
              <a:t/>
            </a:r>
            <a:br>
              <a:rPr lang="en-GB" sz="1400" dirty="0" smtClean="0">
                <a:solidFill>
                  <a:srgbClr val="FF00FF"/>
                </a:solidFill>
              </a:rPr>
            </a:br>
            <a:r>
              <a:rPr lang="en-GB" sz="1400" dirty="0" smtClean="0"/>
              <a:t>by weather extremes</a:t>
            </a:r>
          </a:p>
          <a:p>
            <a:pPr>
              <a:lnSpc>
                <a:spcPct val="110000"/>
              </a:lnSpc>
            </a:pPr>
            <a:r>
              <a:rPr lang="en-GB" sz="1400" dirty="0" smtClean="0"/>
              <a:t>German Government already pledged € 150 </a:t>
            </a:r>
            <a:r>
              <a:rPr lang="en-GB" sz="1400" dirty="0"/>
              <a:t>million </a:t>
            </a:r>
            <a:r>
              <a:rPr lang="en-GB" sz="1400" dirty="0" smtClean="0"/>
              <a:t>for first two </a:t>
            </a:r>
            <a:r>
              <a:rPr lang="en-GB" sz="1400" dirty="0" smtClean="0">
                <a:solidFill>
                  <a:srgbClr val="FF00FF"/>
                </a:solidFill>
              </a:rPr>
              <a:t/>
            </a:r>
            <a:br>
              <a:rPr lang="en-GB" sz="1400" dirty="0" smtClean="0">
                <a:solidFill>
                  <a:srgbClr val="FF00FF"/>
                </a:solidFill>
              </a:rPr>
            </a:br>
            <a:r>
              <a:rPr lang="en-GB" sz="1400" dirty="0" smtClean="0"/>
              <a:t>project years with option of more to follow later</a:t>
            </a:r>
          </a:p>
          <a:p>
            <a:pPr>
              <a:lnSpc>
                <a:spcPct val="110000"/>
              </a:lnSpc>
            </a:pPr>
            <a:r>
              <a:rPr lang="en-GB" sz="1400" dirty="0" smtClean="0"/>
              <a:t>Munich </a:t>
            </a:r>
            <a:r>
              <a:rPr lang="en-GB" sz="1400" dirty="0"/>
              <a:t>Re </a:t>
            </a:r>
            <a:r>
              <a:rPr lang="en-GB" sz="1400" dirty="0" smtClean="0"/>
              <a:t>has been involved w/German government in preparation of G7 initiative: </a:t>
            </a:r>
            <a:r>
              <a:rPr lang="en-GB" sz="1400" dirty="0" smtClean="0">
                <a:solidFill>
                  <a:srgbClr val="FF00FF"/>
                </a:solidFill>
              </a:rPr>
              <a:t/>
            </a:r>
            <a:br>
              <a:rPr lang="en-GB" sz="1400" dirty="0" smtClean="0">
                <a:solidFill>
                  <a:srgbClr val="FF00FF"/>
                </a:solidFill>
              </a:rPr>
            </a:br>
            <a:r>
              <a:rPr lang="en-GB" sz="1400" dirty="0" smtClean="0"/>
              <a:t>directly with in house geo risks research expertise and indirectly by Munich </a:t>
            </a:r>
            <a:r>
              <a:rPr lang="en-GB" sz="1400" dirty="0"/>
              <a:t>Climate Insurance Initiative (MCII</a:t>
            </a:r>
            <a:r>
              <a:rPr lang="en-GB" sz="1400" dirty="0" smtClean="0"/>
              <a:t>)</a:t>
            </a:r>
          </a:p>
          <a:p>
            <a:r>
              <a:rPr lang="en-US" sz="1400" dirty="0" smtClean="0"/>
              <a:t>CRII </a:t>
            </a:r>
            <a:r>
              <a:rPr lang="en-US" sz="1400" dirty="0"/>
              <a:t>has </a:t>
            </a:r>
            <a:r>
              <a:rPr lang="en-US" sz="1400" dirty="0" smtClean="0"/>
              <a:t>high </a:t>
            </a:r>
            <a:r>
              <a:rPr lang="en-US" sz="1400" dirty="0"/>
              <a:t>potential to become </a:t>
            </a:r>
            <a:r>
              <a:rPr lang="en-US" sz="1400" dirty="0" smtClean="0"/>
              <a:t>milestone </a:t>
            </a:r>
            <a:r>
              <a:rPr lang="en-US" sz="1400" dirty="0"/>
              <a:t>on climate change adaptation and resilience for poor countries</a:t>
            </a:r>
            <a:r>
              <a:rPr lang="en-US" sz="1400" dirty="0" smtClean="0"/>
              <a:t>.</a:t>
            </a:r>
            <a:endParaRPr lang="en-US" sz="1400" dirty="0"/>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8902" y="1095375"/>
            <a:ext cx="2793798" cy="1901880"/>
          </a:xfrm>
          <a:prstGeom prst="rect">
            <a:avLst/>
          </a:prstGeom>
        </p:spPr>
      </p:pic>
      <p:sp>
        <p:nvSpPr>
          <p:cNvPr id="5" name="Rectangle 4"/>
          <p:cNvSpPr/>
          <p:nvPr/>
        </p:nvSpPr>
        <p:spPr>
          <a:xfrm>
            <a:off x="237557" y="24884"/>
            <a:ext cx="1243930" cy="276995"/>
          </a:xfrm>
          <a:prstGeom prst="rect">
            <a:avLst/>
          </a:prstGeom>
        </p:spPr>
        <p:txBody>
          <a:bodyPr wrap="none" lIns="0" tIns="45718" rIns="0" bIns="45718">
            <a:spAutoFit/>
          </a:bodyPr>
          <a:lstStyle/>
          <a:p>
            <a:r>
              <a:rPr lang="en-US" sz="1200" dirty="0" smtClean="0">
                <a:solidFill>
                  <a:schemeClr val="tx2"/>
                </a:solidFill>
              </a:rPr>
              <a:t>Update</a:t>
            </a:r>
            <a:r>
              <a:rPr lang="en-GB" sz="1200" dirty="0" smtClean="0">
                <a:solidFill>
                  <a:schemeClr val="tx2"/>
                </a:solidFill>
              </a:rPr>
              <a:t> on El Niño</a:t>
            </a:r>
            <a:endParaRPr lang="en-US" sz="1200" dirty="0">
              <a:solidFill>
                <a:schemeClr val="tx2"/>
              </a:solidFill>
            </a:endParaRPr>
          </a:p>
        </p:txBody>
      </p:sp>
      <p:sp>
        <p:nvSpPr>
          <p:cNvPr id="6" name="TextBox 5"/>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21</a:t>
            </a:fld>
            <a:endParaRPr lang="en-US" sz="1000" dirty="0">
              <a:solidFill>
                <a:schemeClr val="accent4">
                  <a:lumMod val="75000"/>
                </a:schemeClr>
              </a:solidFill>
            </a:endParaRPr>
          </a:p>
        </p:txBody>
      </p:sp>
    </p:spTree>
    <p:custDataLst>
      <p:tags r:id="rId1"/>
    </p:custDataLst>
    <p:extLst>
      <p:ext uri="{BB962C8B-B14F-4D97-AF65-F5344CB8AC3E}">
        <p14:creationId xmlns:p14="http://schemas.microsoft.com/office/powerpoint/2010/main" val="10829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95375"/>
            <a:ext cx="6984000" cy="1188000"/>
          </a:xfrm>
        </p:spPr>
        <p:txBody>
          <a:bodyPr/>
          <a:lstStyle/>
          <a:p>
            <a:r>
              <a:rPr lang="en-US" dirty="0" smtClean="0"/>
              <a:t>Global Natural </a:t>
            </a:r>
            <a:r>
              <a:rPr lang="en-US" dirty="0"/>
              <a:t>Catastrophes </a:t>
            </a:r>
            <a:r>
              <a:rPr lang="en-US" dirty="0" smtClean="0"/>
              <a:t>- F</a:t>
            </a:r>
            <a:r>
              <a:rPr lang="en-GB" dirty="0" err="1" smtClean="0"/>
              <a:t>irst</a:t>
            </a:r>
            <a:r>
              <a:rPr lang="en-GB" dirty="0" smtClean="0"/>
              <a:t> </a:t>
            </a:r>
            <a:r>
              <a:rPr lang="en-GB" dirty="0"/>
              <a:t>Half of </a:t>
            </a:r>
            <a:r>
              <a:rPr lang="en-GB" dirty="0" smtClean="0"/>
              <a:t>2015</a:t>
            </a:r>
            <a:endParaRPr lang="en-US" sz="1800" dirty="0">
              <a:solidFill>
                <a:srgbClr val="FF00FF"/>
              </a:solidFill>
            </a:endParaRPr>
          </a:p>
        </p:txBody>
      </p:sp>
      <p:pic>
        <p:nvPicPr>
          <p:cNvPr id="12" name="Picture Placeholder 11" descr="09-terremoto-nepal.jpg"/>
          <p:cNvPicPr>
            <a:picLocks noGrp="1" noChangeAspect="1"/>
          </p:cNvPicPr>
          <p:nvPr>
            <p:ph type="pic" sz="quarter" idx="10"/>
          </p:nvPr>
        </p:nvPicPr>
        <p:blipFill>
          <a:blip r:embed="rId4" cstate="print"/>
          <a:srcRect/>
          <a:stretch>
            <a:fillRect/>
          </a:stretch>
        </p:blipFill>
        <p:spPr>
          <a:prstGeom prst="rect">
            <a:avLst/>
          </a:prstGeom>
        </p:spPr>
      </p:pic>
    </p:spTree>
    <p:custDataLst>
      <p:tags r:id="rId1"/>
    </p:custDataLst>
    <p:extLst>
      <p:ext uri="{BB962C8B-B14F-4D97-AF65-F5344CB8AC3E}">
        <p14:creationId xmlns:p14="http://schemas.microsoft.com/office/powerpoint/2010/main" val="35048593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598" y="1164739"/>
            <a:ext cx="6607328" cy="3561838"/>
          </a:xfrm>
          <a:prstGeom prst="rect">
            <a:avLst/>
          </a:prstGeom>
        </p:spPr>
      </p:pic>
      <p:sp>
        <p:nvSpPr>
          <p:cNvPr id="5" name="Text Box 49"/>
          <p:cNvSpPr txBox="1">
            <a:spLocks noChangeArrowheads="1"/>
          </p:cNvSpPr>
          <p:nvPr/>
        </p:nvSpPr>
        <p:spPr bwMode="auto">
          <a:xfrm>
            <a:off x="148353" y="4940206"/>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solidFill>
                  <a:schemeClr val="accent4">
                    <a:lumMod val="75000"/>
                  </a:schemeClr>
                </a:solidFill>
              </a:rPr>
              <a:t>Source: Geo Risks Research, </a:t>
            </a:r>
            <a:r>
              <a:rPr lang="en-US" sz="900" dirty="0" err="1" smtClean="0">
                <a:solidFill>
                  <a:schemeClr val="accent4">
                    <a:lumMod val="75000"/>
                  </a:schemeClr>
                </a:solidFill>
              </a:rPr>
              <a:t>NatCatSERVICE</a:t>
            </a:r>
            <a:r>
              <a:rPr lang="en-US" sz="900" dirty="0" smtClean="0">
                <a:solidFill>
                  <a:schemeClr val="accent4">
                    <a:lumMod val="75000"/>
                  </a:schemeClr>
                </a:solidFill>
              </a:rPr>
              <a:t> – As at July 2015  </a:t>
            </a:r>
            <a:endParaRPr lang="en-US" sz="900" dirty="0">
              <a:solidFill>
                <a:schemeClr val="accent4">
                  <a:lumMod val="75000"/>
                </a:schemeClr>
              </a:solidFill>
            </a:endParaRPr>
          </a:p>
        </p:txBody>
      </p:sp>
      <p:sp>
        <p:nvSpPr>
          <p:cNvPr id="6" name="Text Box 6"/>
          <p:cNvSpPr txBox="1">
            <a:spLocks noChangeArrowheads="1"/>
          </p:cNvSpPr>
          <p:nvPr/>
        </p:nvSpPr>
        <p:spPr bwMode="auto">
          <a:xfrm>
            <a:off x="7629435" y="3667957"/>
            <a:ext cx="883575" cy="230832"/>
          </a:xfrm>
          <a:prstGeom prst="rect">
            <a:avLst/>
          </a:prstGeom>
          <a:noFill/>
          <a:ln w="9525">
            <a:noFill/>
            <a:miter lim="800000"/>
            <a:headEnd/>
            <a:tailEnd/>
          </a:ln>
        </p:spPr>
        <p:txBody>
          <a:bodyPr wrap="none">
            <a:spAutoFit/>
          </a:bodyPr>
          <a:lstStyle/>
          <a:p>
            <a:pPr>
              <a:lnSpc>
                <a:spcPct val="100000"/>
              </a:lnSpc>
              <a:defRPr/>
            </a:pPr>
            <a:r>
              <a:rPr lang="en-US" sz="900" b="1" dirty="0" smtClean="0">
                <a:solidFill>
                  <a:schemeClr val="tx2"/>
                </a:solidFill>
              </a:rPr>
              <a:t>Loss events</a:t>
            </a:r>
            <a:endParaRPr lang="en-US" sz="900" b="1" dirty="0">
              <a:solidFill>
                <a:schemeClr val="tx2"/>
              </a:solidFill>
            </a:endParaRPr>
          </a:p>
        </p:txBody>
      </p:sp>
      <p:sp>
        <p:nvSpPr>
          <p:cNvPr id="7" name="Text Box 6"/>
          <p:cNvSpPr txBox="1">
            <a:spLocks noChangeArrowheads="1"/>
          </p:cNvSpPr>
          <p:nvPr/>
        </p:nvSpPr>
        <p:spPr bwMode="auto">
          <a:xfrm>
            <a:off x="7629434" y="3944335"/>
            <a:ext cx="1514565" cy="646331"/>
          </a:xfrm>
          <a:prstGeom prst="rect">
            <a:avLst/>
          </a:prstGeom>
          <a:noFill/>
          <a:ln w="9525">
            <a:noFill/>
            <a:miter lim="800000"/>
            <a:headEnd/>
            <a:tailEnd/>
          </a:ln>
        </p:spPr>
        <p:txBody>
          <a:bodyPr wrap="square">
            <a:spAutoFit/>
          </a:bodyPr>
          <a:lstStyle/>
          <a:p>
            <a:pPr>
              <a:defRPr/>
            </a:pPr>
            <a:r>
              <a:rPr lang="en-US" sz="900" b="1" dirty="0" smtClean="0">
                <a:solidFill>
                  <a:schemeClr val="tx2"/>
                </a:solidFill>
              </a:rPr>
              <a:t>Selection of</a:t>
            </a:r>
          </a:p>
          <a:p>
            <a:pPr>
              <a:defRPr/>
            </a:pPr>
            <a:r>
              <a:rPr lang="en-US" sz="900" b="1" dirty="0" smtClean="0">
                <a:solidFill>
                  <a:schemeClr val="tx2"/>
                </a:solidFill>
              </a:rPr>
              <a:t>Catastrophes</a:t>
            </a:r>
          </a:p>
          <a:p>
            <a:pPr>
              <a:defRPr/>
            </a:pPr>
            <a:endParaRPr lang="en-US" sz="900" b="1" dirty="0" smtClean="0">
              <a:solidFill>
                <a:schemeClr val="tx2"/>
              </a:solidFill>
            </a:endParaRPr>
          </a:p>
          <a:p>
            <a:pPr>
              <a:defRPr/>
            </a:pPr>
            <a:r>
              <a:rPr lang="en-US" sz="900" b="1" dirty="0" smtClean="0">
                <a:solidFill>
                  <a:schemeClr val="tx2"/>
                </a:solidFill>
              </a:rPr>
              <a:t> </a:t>
            </a:r>
            <a:endParaRPr lang="en-US" sz="900" b="1" dirty="0">
              <a:solidFill>
                <a:schemeClr val="tx2"/>
              </a:solidFill>
            </a:endParaRPr>
          </a:p>
        </p:txBody>
      </p:sp>
      <p:sp>
        <p:nvSpPr>
          <p:cNvPr id="8" name="Ellipse 7"/>
          <p:cNvSpPr>
            <a:spLocks/>
          </p:cNvSpPr>
          <p:nvPr/>
        </p:nvSpPr>
        <p:spPr>
          <a:xfrm>
            <a:off x="7534800" y="3991792"/>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0"/>
          <p:cNvGrpSpPr/>
          <p:nvPr/>
        </p:nvGrpSpPr>
        <p:grpSpPr>
          <a:xfrm>
            <a:off x="353540" y="3752695"/>
            <a:ext cx="997892" cy="900000"/>
            <a:chOff x="393767" y="2574949"/>
            <a:chExt cx="1366647" cy="978831"/>
          </a:xfrm>
        </p:grpSpPr>
        <p:sp>
          <p:nvSpPr>
            <p:cNvPr id="12" name="Ellipse 11"/>
            <p:cNvSpPr/>
            <p:nvPr/>
          </p:nvSpPr>
          <p:spPr>
            <a:xfrm>
              <a:off x="453542" y="2574949"/>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393767" y="2821319"/>
              <a:ext cx="1366647" cy="468628"/>
            </a:xfrm>
            <a:prstGeom prst="rect">
              <a:avLst/>
            </a:prstGeom>
            <a:noFill/>
            <a:effectLst/>
          </p:spPr>
          <p:txBody>
            <a:bodyPr wrap="square" rtlCol="0">
              <a:spAutoFit/>
            </a:bodyPr>
            <a:lstStyle/>
            <a:p>
              <a:pPr algn="ctr"/>
              <a:r>
                <a:rPr lang="de-DE" sz="1100" b="1" dirty="0" smtClean="0">
                  <a:solidFill>
                    <a:schemeClr val="bg1"/>
                  </a:solidFill>
                </a:rPr>
                <a:t>510</a:t>
              </a:r>
            </a:p>
            <a:p>
              <a:pPr algn="ctr"/>
              <a:r>
                <a:rPr lang="en-US" sz="1100" b="1" dirty="0" smtClean="0">
                  <a:solidFill>
                    <a:schemeClr val="bg1"/>
                  </a:solidFill>
                </a:rPr>
                <a:t>Loss events</a:t>
              </a:r>
            </a:p>
          </p:txBody>
        </p:sp>
      </p:grpSp>
      <p:sp>
        <p:nvSpPr>
          <p:cNvPr id="14" name="Ellipse 13"/>
          <p:cNvSpPr>
            <a:spLocks noChangeAspect="1"/>
          </p:cNvSpPr>
          <p:nvPr/>
        </p:nvSpPr>
        <p:spPr>
          <a:xfrm>
            <a:off x="7571375" y="3768676"/>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p:cNvSpPr txBox="1"/>
          <p:nvPr/>
        </p:nvSpPr>
        <p:spPr>
          <a:xfrm>
            <a:off x="5811205" y="4531279"/>
            <a:ext cx="1677062" cy="184666"/>
          </a:xfrm>
          <a:prstGeom prst="rect">
            <a:avLst/>
          </a:prstGeom>
          <a:noFill/>
          <a:effectLst/>
        </p:spPr>
        <p:txBody>
          <a:bodyPr wrap="none" rtlCol="0">
            <a:spAutoFit/>
          </a:bodyPr>
          <a:lstStyle/>
          <a:p>
            <a:r>
              <a:rPr lang="de-DE" sz="600" dirty="0" smtClean="0">
                <a:solidFill>
                  <a:schemeClr val="tx2"/>
                </a:solidFill>
              </a:rPr>
              <a:t>Source: Munich Re, </a:t>
            </a:r>
            <a:r>
              <a:rPr lang="de-DE" sz="600" dirty="0" err="1" smtClean="0">
                <a:solidFill>
                  <a:schemeClr val="tx2"/>
                </a:solidFill>
              </a:rPr>
              <a:t>NatCatSERVICE</a:t>
            </a:r>
            <a:r>
              <a:rPr lang="de-DE" sz="600" dirty="0" smtClean="0">
                <a:solidFill>
                  <a:schemeClr val="tx2"/>
                </a:solidFill>
              </a:rPr>
              <a:t>, 2015</a:t>
            </a:r>
          </a:p>
        </p:txBody>
      </p:sp>
      <p:sp>
        <p:nvSpPr>
          <p:cNvPr id="15" name="Textfeld 14"/>
          <p:cNvSpPr txBox="1"/>
          <p:nvPr/>
        </p:nvSpPr>
        <p:spPr>
          <a:xfrm>
            <a:off x="2991020" y="1984218"/>
            <a:ext cx="1927392" cy="584775"/>
          </a:xfrm>
          <a:prstGeom prst="rect">
            <a:avLst/>
          </a:prstGeom>
          <a:noFill/>
          <a:ln>
            <a:noFill/>
          </a:ln>
          <a:effectLst/>
        </p:spPr>
        <p:txBody>
          <a:bodyPr wrap="square" rtlCol="0">
            <a:spAutoFit/>
          </a:bodyPr>
          <a:lstStyle/>
          <a:p>
            <a:r>
              <a:rPr lang="de-DE" sz="800" b="1" dirty="0" smtClean="0">
                <a:solidFill>
                  <a:srgbClr val="6A972D"/>
                </a:solidFill>
              </a:rPr>
              <a:t>Winter </a:t>
            </a:r>
            <a:r>
              <a:rPr lang="de-DE" sz="800" b="1" dirty="0" err="1" smtClean="0">
                <a:solidFill>
                  <a:srgbClr val="6A972D"/>
                </a:solidFill>
              </a:rPr>
              <a:t>storms</a:t>
            </a:r>
            <a:r>
              <a:rPr lang="de-DE" sz="800" b="1" dirty="0">
                <a:solidFill>
                  <a:srgbClr val="FF00FF"/>
                </a:solidFill>
              </a:rPr>
              <a:t/>
            </a:r>
            <a:br>
              <a:rPr lang="de-DE" sz="800" b="1" dirty="0">
                <a:solidFill>
                  <a:srgbClr val="FF00FF"/>
                </a:solidFill>
              </a:rPr>
            </a:br>
            <a:r>
              <a:rPr lang="de-DE" sz="800" b="1" dirty="0" err="1" smtClean="0">
                <a:solidFill>
                  <a:srgbClr val="6A972D"/>
                </a:solidFill>
              </a:rPr>
              <a:t>Elon</a:t>
            </a:r>
            <a:r>
              <a:rPr lang="de-DE" sz="800" b="1" dirty="0" smtClean="0">
                <a:solidFill>
                  <a:srgbClr val="6A972D"/>
                </a:solidFill>
              </a:rPr>
              <a:t> </a:t>
            </a:r>
            <a:r>
              <a:rPr lang="de-DE" sz="800" b="1" dirty="0" err="1" smtClean="0">
                <a:solidFill>
                  <a:srgbClr val="6A972D"/>
                </a:solidFill>
              </a:rPr>
              <a:t>and</a:t>
            </a:r>
            <a:r>
              <a:rPr lang="de-DE" sz="800" b="1" dirty="0" smtClean="0">
                <a:solidFill>
                  <a:srgbClr val="6A972D"/>
                </a:solidFill>
              </a:rPr>
              <a:t> Felix</a:t>
            </a:r>
          </a:p>
          <a:p>
            <a:r>
              <a:rPr lang="de-DE" sz="800" dirty="0" smtClean="0">
                <a:solidFill>
                  <a:srgbClr val="6A972D"/>
                </a:solidFill>
              </a:rPr>
              <a:t>Europe, 8–11 </a:t>
            </a:r>
          </a:p>
          <a:p>
            <a:r>
              <a:rPr lang="de-DE" sz="800" dirty="0" err="1" smtClean="0">
                <a:solidFill>
                  <a:srgbClr val="6A972D"/>
                </a:solidFill>
              </a:rPr>
              <a:t>January</a:t>
            </a:r>
            <a:endParaRPr lang="en-US" sz="800" dirty="0" err="1" smtClean="0">
              <a:solidFill>
                <a:srgbClr val="6A972D"/>
              </a:solidFill>
            </a:endParaRPr>
          </a:p>
        </p:txBody>
      </p:sp>
      <p:cxnSp>
        <p:nvCxnSpPr>
          <p:cNvPr id="16" name="Gerade Verbindung 109"/>
          <p:cNvCxnSpPr/>
          <p:nvPr/>
        </p:nvCxnSpPr>
        <p:spPr>
          <a:xfrm flipH="1">
            <a:off x="4265017" y="2376388"/>
            <a:ext cx="396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7" name="Gerade Verbindung 93"/>
          <p:cNvCxnSpPr/>
          <p:nvPr/>
        </p:nvCxnSpPr>
        <p:spPr>
          <a:xfrm flipV="1">
            <a:off x="3962721" y="2082184"/>
            <a:ext cx="158" cy="1152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8" name="Gerade Verbindung 93"/>
          <p:cNvCxnSpPr/>
          <p:nvPr/>
        </p:nvCxnSpPr>
        <p:spPr>
          <a:xfrm>
            <a:off x="4656628" y="1695608"/>
            <a:ext cx="0" cy="6840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738095" y="1411954"/>
            <a:ext cx="1927392" cy="338554"/>
          </a:xfrm>
          <a:prstGeom prst="rect">
            <a:avLst/>
          </a:prstGeom>
          <a:noFill/>
          <a:ln>
            <a:noFill/>
          </a:ln>
          <a:effectLst/>
        </p:spPr>
        <p:txBody>
          <a:bodyPr wrap="square" rtlCol="0">
            <a:spAutoFit/>
          </a:bodyPr>
          <a:lstStyle/>
          <a:p>
            <a:r>
              <a:rPr lang="de-DE" sz="800" b="1" dirty="0" smtClean="0">
                <a:solidFill>
                  <a:srgbClr val="6A972D"/>
                </a:solidFill>
              </a:rPr>
              <a:t>Winter Storm Niklas</a:t>
            </a:r>
          </a:p>
          <a:p>
            <a:r>
              <a:rPr lang="de-DE" sz="800" dirty="0" smtClean="0">
                <a:solidFill>
                  <a:srgbClr val="6A972D"/>
                </a:solidFill>
              </a:rPr>
              <a:t>Europe, 30 March–1 April</a:t>
            </a:r>
            <a:endParaRPr lang="en-US" sz="800" dirty="0" err="1" smtClean="0">
              <a:solidFill>
                <a:srgbClr val="6A972D"/>
              </a:solidFill>
            </a:endParaRPr>
          </a:p>
        </p:txBody>
      </p:sp>
      <p:sp>
        <p:nvSpPr>
          <p:cNvPr id="23" name="Textfeld 22"/>
          <p:cNvSpPr txBox="1"/>
          <p:nvPr/>
        </p:nvSpPr>
        <p:spPr>
          <a:xfrm>
            <a:off x="5480009" y="1673503"/>
            <a:ext cx="1653235" cy="461665"/>
          </a:xfrm>
          <a:prstGeom prst="rect">
            <a:avLst/>
          </a:prstGeom>
          <a:noFill/>
          <a:ln>
            <a:noFill/>
          </a:ln>
          <a:effectLst/>
        </p:spPr>
        <p:txBody>
          <a:bodyPr wrap="square" rtlCol="0">
            <a:spAutoFit/>
          </a:bodyPr>
          <a:lstStyle/>
          <a:p>
            <a:r>
              <a:rPr lang="de-DE" sz="800" b="1" dirty="0" err="1" smtClean="0">
                <a:solidFill>
                  <a:srgbClr val="B72126"/>
                </a:solidFill>
              </a:rPr>
              <a:t>Earthquake</a:t>
            </a:r>
            <a:endParaRPr lang="de-DE" sz="800" b="1" dirty="0" smtClean="0">
              <a:solidFill>
                <a:srgbClr val="B72126"/>
              </a:solidFill>
            </a:endParaRPr>
          </a:p>
          <a:p>
            <a:r>
              <a:rPr lang="de-DE" sz="800" dirty="0" smtClean="0">
                <a:solidFill>
                  <a:srgbClr val="B72126"/>
                </a:solidFill>
              </a:rPr>
              <a:t>Nepal, China, </a:t>
            </a:r>
            <a:r>
              <a:rPr lang="de-DE" sz="800" dirty="0" err="1" smtClean="0">
                <a:solidFill>
                  <a:srgbClr val="B72126"/>
                </a:solidFill>
              </a:rPr>
              <a:t>India</a:t>
            </a:r>
            <a:r>
              <a:rPr lang="de-DE" sz="800" dirty="0" smtClean="0">
                <a:solidFill>
                  <a:srgbClr val="B72126"/>
                </a:solidFill>
              </a:rPr>
              <a:t>, </a:t>
            </a:r>
            <a:r>
              <a:rPr lang="de-DE" sz="800" dirty="0" err="1" smtClean="0">
                <a:solidFill>
                  <a:srgbClr val="B72126"/>
                </a:solidFill>
              </a:rPr>
              <a:t>Bangladesh</a:t>
            </a:r>
            <a:endParaRPr lang="de-DE" sz="800" dirty="0" smtClean="0">
              <a:solidFill>
                <a:srgbClr val="B72126"/>
              </a:solidFill>
            </a:endParaRPr>
          </a:p>
          <a:p>
            <a:r>
              <a:rPr lang="de-DE" sz="800" dirty="0" smtClean="0">
                <a:solidFill>
                  <a:srgbClr val="B72126"/>
                </a:solidFill>
              </a:rPr>
              <a:t>25 April</a:t>
            </a:r>
            <a:endParaRPr lang="en-US" sz="800" dirty="0" err="1" smtClean="0">
              <a:solidFill>
                <a:srgbClr val="B72126"/>
              </a:solidFill>
            </a:endParaRPr>
          </a:p>
        </p:txBody>
      </p:sp>
      <p:cxnSp>
        <p:nvCxnSpPr>
          <p:cNvPr id="24" name="Gerade Verbindung 92"/>
          <p:cNvCxnSpPr/>
          <p:nvPr/>
        </p:nvCxnSpPr>
        <p:spPr>
          <a:xfrm>
            <a:off x="5627135" y="2097080"/>
            <a:ext cx="7334" cy="692010"/>
          </a:xfrm>
          <a:prstGeom prst="line">
            <a:avLst/>
          </a:prstGeom>
          <a:ln>
            <a:solidFill>
              <a:srgbClr val="B72126"/>
            </a:solidFill>
            <a:tailEnd type="non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5346348" y="3464393"/>
            <a:ext cx="1653235" cy="461665"/>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a:t>
            </a:r>
            <a:r>
              <a:rPr lang="de-DE" sz="800" b="1" dirty="0" smtClean="0">
                <a:solidFill>
                  <a:srgbClr val="6A972D"/>
                </a:solidFill>
              </a:rPr>
              <a:t>,</a:t>
            </a:r>
          </a:p>
          <a:p>
            <a:r>
              <a:rPr lang="de-DE" sz="800" b="1" dirty="0" err="1" smtClean="0">
                <a:solidFill>
                  <a:srgbClr val="6A972D"/>
                </a:solidFill>
              </a:rPr>
              <a:t>tornado</a:t>
            </a:r>
            <a:endParaRPr lang="de-DE" sz="800" b="1" dirty="0" smtClean="0">
              <a:solidFill>
                <a:srgbClr val="6A972D"/>
              </a:solidFill>
            </a:endParaRPr>
          </a:p>
          <a:p>
            <a:r>
              <a:rPr lang="de-DE" sz="800" dirty="0" smtClean="0">
                <a:solidFill>
                  <a:srgbClr val="6A972D"/>
                </a:solidFill>
              </a:rPr>
              <a:t>China, 1 June</a:t>
            </a:r>
            <a:endParaRPr lang="en-US" sz="800" dirty="0" err="1" smtClean="0">
              <a:solidFill>
                <a:srgbClr val="6A972D"/>
              </a:solidFill>
            </a:endParaRPr>
          </a:p>
        </p:txBody>
      </p:sp>
      <p:cxnSp>
        <p:nvCxnSpPr>
          <p:cNvPr id="27" name="Gerade Verbindung 147"/>
          <p:cNvCxnSpPr/>
          <p:nvPr/>
        </p:nvCxnSpPr>
        <p:spPr>
          <a:xfrm flipV="1">
            <a:off x="5869577" y="2793689"/>
            <a:ext cx="0" cy="7200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 Verbindung 147"/>
          <p:cNvCxnSpPr/>
          <p:nvPr/>
        </p:nvCxnSpPr>
        <p:spPr>
          <a:xfrm flipV="1">
            <a:off x="7177900" y="3405363"/>
            <a:ext cx="0" cy="2160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706640" y="2936981"/>
            <a:ext cx="1653235" cy="461665"/>
          </a:xfrm>
          <a:prstGeom prst="rect">
            <a:avLst/>
          </a:prstGeom>
          <a:noFill/>
          <a:ln>
            <a:noFill/>
          </a:ln>
          <a:effectLst/>
        </p:spPr>
        <p:txBody>
          <a:bodyPr wrap="square" rtlCol="0">
            <a:spAutoFit/>
          </a:bodyPr>
          <a:lstStyle/>
          <a:p>
            <a:r>
              <a:rPr lang="de-DE" sz="800" b="1" dirty="0" err="1" smtClean="0">
                <a:solidFill>
                  <a:srgbClr val="6A972D"/>
                </a:solidFill>
              </a:rPr>
              <a:t>Cyclone</a:t>
            </a:r>
            <a:r>
              <a:rPr lang="de-DE" sz="800" b="1" dirty="0" smtClean="0">
                <a:solidFill>
                  <a:srgbClr val="6A972D"/>
                </a:solidFill>
              </a:rPr>
              <a:t> Pam</a:t>
            </a:r>
          </a:p>
          <a:p>
            <a:r>
              <a:rPr lang="de-DE" sz="800" dirty="0" smtClean="0">
                <a:solidFill>
                  <a:srgbClr val="6A972D"/>
                </a:solidFill>
              </a:rPr>
              <a:t>Vanuatu,</a:t>
            </a:r>
          </a:p>
          <a:p>
            <a:r>
              <a:rPr lang="de-DE" sz="800" dirty="0" smtClean="0">
                <a:solidFill>
                  <a:srgbClr val="6A972D"/>
                </a:solidFill>
              </a:rPr>
              <a:t>9–16 March</a:t>
            </a:r>
            <a:endParaRPr lang="en-US" sz="800" dirty="0" err="1" smtClean="0">
              <a:solidFill>
                <a:srgbClr val="6A972D"/>
              </a:solidFill>
            </a:endParaRPr>
          </a:p>
        </p:txBody>
      </p:sp>
      <p:sp>
        <p:nvSpPr>
          <p:cNvPr id="31" name="Textfeld 30"/>
          <p:cNvSpPr txBox="1"/>
          <p:nvPr/>
        </p:nvSpPr>
        <p:spPr>
          <a:xfrm>
            <a:off x="5631644" y="4126587"/>
            <a:ext cx="1653235" cy="338554"/>
          </a:xfrm>
          <a:prstGeom prst="rect">
            <a:avLst/>
          </a:prstGeom>
          <a:noFill/>
          <a:ln>
            <a:noFill/>
          </a:ln>
          <a:effectLst/>
        </p:spPr>
        <p:txBody>
          <a:bodyPr wrap="square" rtlCol="0">
            <a:spAutoFit/>
          </a:bodyPr>
          <a:lstStyle/>
          <a:p>
            <a:r>
              <a:rPr lang="de-DE" sz="800" b="1" dirty="0" smtClean="0">
                <a:solidFill>
                  <a:srgbClr val="6A972D"/>
                </a:solidFill>
              </a:rPr>
              <a:t>Winter </a:t>
            </a:r>
            <a:r>
              <a:rPr lang="de-DE" sz="800" b="1" dirty="0" err="1" smtClean="0">
                <a:solidFill>
                  <a:srgbClr val="6A972D"/>
                </a:solidFill>
              </a:rPr>
              <a:t>storm</a:t>
            </a:r>
            <a:endParaRPr lang="de-DE" sz="800" b="1" dirty="0" smtClean="0">
              <a:solidFill>
                <a:srgbClr val="6A972D"/>
              </a:solidFill>
            </a:endParaRPr>
          </a:p>
          <a:p>
            <a:r>
              <a:rPr lang="de-DE" sz="800" dirty="0" err="1" smtClean="0">
                <a:solidFill>
                  <a:srgbClr val="6A972D"/>
                </a:solidFill>
              </a:rPr>
              <a:t>Australia</a:t>
            </a:r>
            <a:r>
              <a:rPr lang="de-DE" sz="800" dirty="0" smtClean="0">
                <a:solidFill>
                  <a:srgbClr val="6A972D"/>
                </a:solidFill>
              </a:rPr>
              <a:t>, 19–24  April</a:t>
            </a:r>
            <a:endParaRPr lang="en-US" sz="800" dirty="0" err="1" smtClean="0">
              <a:solidFill>
                <a:srgbClr val="6A972D"/>
              </a:solidFill>
            </a:endParaRPr>
          </a:p>
        </p:txBody>
      </p:sp>
      <p:cxnSp>
        <p:nvCxnSpPr>
          <p:cNvPr id="32" name="Gerade Verbindung 109"/>
          <p:cNvCxnSpPr/>
          <p:nvPr/>
        </p:nvCxnSpPr>
        <p:spPr>
          <a:xfrm flipH="1">
            <a:off x="6271746" y="4031548"/>
            <a:ext cx="576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 Verbindung 147"/>
          <p:cNvCxnSpPr/>
          <p:nvPr/>
        </p:nvCxnSpPr>
        <p:spPr>
          <a:xfrm flipV="1">
            <a:off x="6269199" y="4028802"/>
            <a:ext cx="0" cy="1440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1668534" y="4069578"/>
            <a:ext cx="1653235" cy="461665"/>
          </a:xfrm>
          <a:prstGeom prst="rect">
            <a:avLst/>
          </a:prstGeom>
          <a:noFill/>
          <a:ln>
            <a:noFill/>
          </a:ln>
          <a:effectLst/>
        </p:spPr>
        <p:txBody>
          <a:bodyPr wrap="square" rtlCol="0">
            <a:spAutoFit/>
          </a:bodyPr>
          <a:lstStyle/>
          <a:p>
            <a:r>
              <a:rPr lang="de-DE" sz="800" b="1" dirty="0" smtClean="0">
                <a:solidFill>
                  <a:srgbClr val="276C75"/>
                </a:solidFill>
              </a:rPr>
              <a:t>Flash </a:t>
            </a:r>
            <a:r>
              <a:rPr lang="de-DE" sz="800" b="1" dirty="0" err="1" smtClean="0">
                <a:solidFill>
                  <a:srgbClr val="276C75"/>
                </a:solidFill>
              </a:rPr>
              <a:t>floods</a:t>
            </a:r>
            <a:endParaRPr lang="de-DE" sz="800" b="1" dirty="0" smtClean="0">
              <a:solidFill>
                <a:srgbClr val="276C75"/>
              </a:solidFill>
            </a:endParaRPr>
          </a:p>
          <a:p>
            <a:r>
              <a:rPr lang="de-DE" sz="800" dirty="0" smtClean="0">
                <a:solidFill>
                  <a:srgbClr val="276C75"/>
                </a:solidFill>
              </a:rPr>
              <a:t>Chile,</a:t>
            </a:r>
            <a:r>
              <a:rPr lang="de-DE" sz="800" dirty="0" smtClean="0">
                <a:solidFill>
                  <a:srgbClr val="FF00FF"/>
                </a:solidFill>
              </a:rPr>
              <a:t/>
            </a:r>
            <a:br>
              <a:rPr lang="de-DE" sz="800" dirty="0" smtClean="0">
                <a:solidFill>
                  <a:srgbClr val="FF00FF"/>
                </a:solidFill>
              </a:rPr>
            </a:br>
            <a:r>
              <a:rPr lang="de-DE" sz="800" dirty="0" smtClean="0">
                <a:solidFill>
                  <a:srgbClr val="276C75"/>
                </a:solidFill>
              </a:rPr>
              <a:t>23–26 March</a:t>
            </a:r>
            <a:endParaRPr lang="en-US" sz="800" dirty="0" err="1" smtClean="0">
              <a:solidFill>
                <a:srgbClr val="276C75"/>
              </a:solidFill>
            </a:endParaRPr>
          </a:p>
        </p:txBody>
      </p:sp>
      <p:cxnSp>
        <p:nvCxnSpPr>
          <p:cNvPr id="35" name="Gerade Verbindung 103"/>
          <p:cNvCxnSpPr/>
          <p:nvPr/>
        </p:nvCxnSpPr>
        <p:spPr>
          <a:xfrm flipH="1">
            <a:off x="2051869" y="3950623"/>
            <a:ext cx="576000" cy="0"/>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 Verbindung 107"/>
          <p:cNvCxnSpPr/>
          <p:nvPr/>
        </p:nvCxnSpPr>
        <p:spPr>
          <a:xfrm flipV="1">
            <a:off x="2055804" y="3949027"/>
            <a:ext cx="0" cy="144000"/>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645734" y="2492250"/>
            <a:ext cx="1927392" cy="461665"/>
          </a:xfrm>
          <a:prstGeom prst="rect">
            <a:avLst/>
          </a:prstGeom>
          <a:noFill/>
          <a:ln>
            <a:noFill/>
          </a:ln>
          <a:effectLst/>
        </p:spPr>
        <p:txBody>
          <a:bodyPr wrap="square" rtlCol="0">
            <a:spAutoFit/>
          </a:bodyPr>
          <a:lstStyle/>
          <a:p>
            <a:r>
              <a:rPr lang="de-DE" sz="800" b="1" dirty="0" smtClean="0">
                <a:solidFill>
                  <a:srgbClr val="6A972D"/>
                </a:solidFill>
              </a:rPr>
              <a:t>Winter </a:t>
            </a:r>
            <a:r>
              <a:rPr lang="de-DE" sz="800" b="1" dirty="0" err="1" smtClean="0">
                <a:solidFill>
                  <a:srgbClr val="6A972D"/>
                </a:solidFill>
              </a:rPr>
              <a:t>storm</a:t>
            </a:r>
            <a:endParaRPr lang="de-DE" sz="800" b="1" dirty="0" smtClean="0">
              <a:solidFill>
                <a:srgbClr val="6A972D"/>
              </a:solidFill>
            </a:endParaRPr>
          </a:p>
          <a:p>
            <a:r>
              <a:rPr lang="de-DE" sz="800" dirty="0" smtClean="0">
                <a:solidFill>
                  <a:srgbClr val="6A972D"/>
                </a:solidFill>
              </a:rPr>
              <a:t>USA, Canada</a:t>
            </a:r>
          </a:p>
          <a:p>
            <a:r>
              <a:rPr lang="de-DE" sz="800" dirty="0" smtClean="0">
                <a:solidFill>
                  <a:srgbClr val="6A972D"/>
                </a:solidFill>
              </a:rPr>
              <a:t>16–25 </a:t>
            </a:r>
            <a:r>
              <a:rPr lang="de-DE" sz="800" dirty="0" err="1" smtClean="0">
                <a:solidFill>
                  <a:srgbClr val="6A972D"/>
                </a:solidFill>
              </a:rPr>
              <a:t>February</a:t>
            </a:r>
            <a:endParaRPr lang="en-US" sz="800" dirty="0" err="1" smtClean="0">
              <a:solidFill>
                <a:srgbClr val="6A972D"/>
              </a:solidFill>
            </a:endParaRPr>
          </a:p>
        </p:txBody>
      </p:sp>
      <p:cxnSp>
        <p:nvCxnSpPr>
          <p:cNvPr id="38" name="Gerade Verbindung 109"/>
          <p:cNvCxnSpPr/>
          <p:nvPr/>
        </p:nvCxnSpPr>
        <p:spPr>
          <a:xfrm flipH="1">
            <a:off x="1473752" y="2590368"/>
            <a:ext cx="576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735972" y="3210822"/>
            <a:ext cx="1653235" cy="338554"/>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storms</a:t>
            </a:r>
            <a:endParaRPr lang="de-DE" sz="800" b="1" dirty="0" smtClean="0">
              <a:solidFill>
                <a:srgbClr val="6A972D"/>
              </a:solidFill>
            </a:endParaRPr>
          </a:p>
          <a:p>
            <a:r>
              <a:rPr lang="de-DE" sz="800" dirty="0" smtClean="0">
                <a:solidFill>
                  <a:srgbClr val="6A972D"/>
                </a:solidFill>
              </a:rPr>
              <a:t>USA, 18–21 April</a:t>
            </a:r>
            <a:endParaRPr lang="en-US" sz="800" dirty="0" err="1" smtClean="0">
              <a:solidFill>
                <a:srgbClr val="6A972D"/>
              </a:solidFill>
            </a:endParaRPr>
          </a:p>
        </p:txBody>
      </p:sp>
      <p:cxnSp>
        <p:nvCxnSpPr>
          <p:cNvPr id="40" name="Gerade Verbindung 109"/>
          <p:cNvCxnSpPr/>
          <p:nvPr/>
        </p:nvCxnSpPr>
        <p:spPr>
          <a:xfrm flipH="1">
            <a:off x="1623552" y="3330549"/>
            <a:ext cx="576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41" name="Gerade Verbindung 147"/>
          <p:cNvCxnSpPr/>
          <p:nvPr/>
        </p:nvCxnSpPr>
        <p:spPr>
          <a:xfrm flipV="1">
            <a:off x="2191085" y="2827557"/>
            <a:ext cx="0" cy="5040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p:nvCxnSpPr>
        <p:spPr>
          <a:xfrm flipH="1">
            <a:off x="2358894" y="2516389"/>
            <a:ext cx="540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2619193" y="2659436"/>
            <a:ext cx="1653235" cy="338554"/>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storms</a:t>
            </a:r>
            <a:endParaRPr lang="de-DE" sz="800" b="1" dirty="0" smtClean="0">
              <a:solidFill>
                <a:srgbClr val="6A972D"/>
              </a:solidFill>
            </a:endParaRPr>
          </a:p>
          <a:p>
            <a:r>
              <a:rPr lang="de-DE" sz="800" dirty="0" smtClean="0">
                <a:solidFill>
                  <a:srgbClr val="6A972D"/>
                </a:solidFill>
              </a:rPr>
              <a:t>USA, 7–10 April</a:t>
            </a:r>
            <a:endParaRPr lang="en-US" sz="800" dirty="0" err="1" smtClean="0">
              <a:solidFill>
                <a:srgbClr val="6A972D"/>
              </a:solidFill>
            </a:endParaRPr>
          </a:p>
        </p:txBody>
      </p:sp>
      <p:cxnSp>
        <p:nvCxnSpPr>
          <p:cNvPr id="45" name="Gerade Verbindung 103"/>
          <p:cNvCxnSpPr/>
          <p:nvPr/>
        </p:nvCxnSpPr>
        <p:spPr>
          <a:xfrm flipH="1">
            <a:off x="5341487" y="1424314"/>
            <a:ext cx="648000" cy="0"/>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46" name="Gerade Verbindung 107"/>
          <p:cNvCxnSpPr/>
          <p:nvPr/>
        </p:nvCxnSpPr>
        <p:spPr>
          <a:xfrm flipV="1">
            <a:off x="5336306" y="1422718"/>
            <a:ext cx="0" cy="1188000"/>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927991" y="1114807"/>
            <a:ext cx="1653235" cy="461665"/>
          </a:xfrm>
          <a:prstGeom prst="rect">
            <a:avLst/>
          </a:prstGeom>
          <a:noFill/>
          <a:ln>
            <a:noFill/>
          </a:ln>
          <a:effectLst/>
        </p:spPr>
        <p:txBody>
          <a:bodyPr wrap="square" rtlCol="0">
            <a:spAutoFit/>
          </a:bodyPr>
          <a:lstStyle/>
          <a:p>
            <a:r>
              <a:rPr lang="de-DE" sz="800" b="1" dirty="0" err="1" smtClean="0">
                <a:solidFill>
                  <a:srgbClr val="276C75"/>
                </a:solidFill>
              </a:rPr>
              <a:t>Avalanche</a:t>
            </a:r>
            <a:r>
              <a:rPr lang="de-DE" sz="800" b="1" dirty="0" smtClean="0">
                <a:solidFill>
                  <a:srgbClr val="276C75"/>
                </a:solidFill>
              </a:rPr>
              <a:t>, </a:t>
            </a:r>
            <a:r>
              <a:rPr lang="de-DE" sz="800" b="1" dirty="0" err="1" smtClean="0">
                <a:solidFill>
                  <a:srgbClr val="276C75"/>
                </a:solidFill>
              </a:rPr>
              <a:t>winter</a:t>
            </a:r>
            <a:r>
              <a:rPr lang="de-DE" sz="800" b="1" dirty="0" smtClean="0">
                <a:solidFill>
                  <a:srgbClr val="276C75"/>
                </a:solidFill>
              </a:rPr>
              <a:t> </a:t>
            </a:r>
            <a:r>
              <a:rPr lang="de-DE" sz="800" b="1" dirty="0" err="1" smtClean="0">
                <a:solidFill>
                  <a:srgbClr val="276C75"/>
                </a:solidFill>
              </a:rPr>
              <a:t>damage</a:t>
            </a:r>
            <a:endParaRPr lang="de-DE" sz="800" b="1" dirty="0" smtClean="0">
              <a:solidFill>
                <a:srgbClr val="276C75"/>
              </a:solidFill>
            </a:endParaRPr>
          </a:p>
          <a:p>
            <a:r>
              <a:rPr lang="de-DE" sz="800" dirty="0" smtClean="0">
                <a:solidFill>
                  <a:srgbClr val="276C75"/>
                </a:solidFill>
              </a:rPr>
              <a:t>Afghanistan,</a:t>
            </a:r>
            <a:r>
              <a:rPr lang="de-DE" sz="800" dirty="0" smtClean="0">
                <a:solidFill>
                  <a:srgbClr val="FF00FF"/>
                </a:solidFill>
              </a:rPr>
              <a:t/>
            </a:r>
            <a:br>
              <a:rPr lang="de-DE" sz="800" dirty="0" smtClean="0">
                <a:solidFill>
                  <a:srgbClr val="FF00FF"/>
                </a:solidFill>
              </a:rPr>
            </a:br>
            <a:r>
              <a:rPr lang="de-DE" sz="800" dirty="0" err="1">
                <a:solidFill>
                  <a:srgbClr val="276C75"/>
                </a:solidFill>
              </a:rPr>
              <a:t>February</a:t>
            </a:r>
            <a:r>
              <a:rPr lang="de-DE" sz="800" dirty="0">
                <a:solidFill>
                  <a:srgbClr val="276C75"/>
                </a:solidFill>
              </a:rPr>
              <a:t>–March</a:t>
            </a:r>
            <a:endParaRPr lang="de-DE" sz="800" dirty="0" smtClean="0">
              <a:solidFill>
                <a:srgbClr val="276C75"/>
              </a:solidFill>
            </a:endParaRPr>
          </a:p>
        </p:txBody>
      </p:sp>
      <p:cxnSp>
        <p:nvCxnSpPr>
          <p:cNvPr id="48" name="Gerade Verbindung 109"/>
          <p:cNvCxnSpPr/>
          <p:nvPr/>
        </p:nvCxnSpPr>
        <p:spPr>
          <a:xfrm flipH="1">
            <a:off x="5862421" y="2789006"/>
            <a:ext cx="252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571188" y="2462530"/>
            <a:ext cx="1653235" cy="461665"/>
          </a:xfrm>
          <a:prstGeom prst="rect">
            <a:avLst/>
          </a:prstGeom>
          <a:noFill/>
          <a:ln>
            <a:noFill/>
          </a:ln>
          <a:effectLst/>
        </p:spPr>
        <p:txBody>
          <a:bodyPr wrap="square" rtlCol="0">
            <a:spAutoFit/>
          </a:bodyPr>
          <a:lstStyle/>
          <a:p>
            <a:r>
              <a:rPr lang="de-DE" sz="800" b="1" dirty="0" err="1" smtClean="0">
                <a:solidFill>
                  <a:srgbClr val="6A972D"/>
                </a:solidFill>
              </a:rPr>
              <a:t>Cyclone</a:t>
            </a:r>
            <a:r>
              <a:rPr lang="de-DE" sz="800" b="1" dirty="0" smtClean="0">
                <a:solidFill>
                  <a:srgbClr val="6A972D"/>
                </a:solidFill>
              </a:rPr>
              <a:t> Marcia</a:t>
            </a:r>
          </a:p>
          <a:p>
            <a:r>
              <a:rPr lang="de-DE" sz="800" dirty="0" err="1" smtClean="0">
                <a:solidFill>
                  <a:srgbClr val="6A972D"/>
                </a:solidFill>
              </a:rPr>
              <a:t>Australia</a:t>
            </a:r>
            <a:r>
              <a:rPr lang="de-DE" sz="800" dirty="0" smtClean="0">
                <a:solidFill>
                  <a:srgbClr val="6A972D"/>
                </a:solidFill>
              </a:rPr>
              <a:t>,</a:t>
            </a:r>
          </a:p>
          <a:p>
            <a:r>
              <a:rPr lang="de-DE" sz="800" dirty="0">
                <a:solidFill>
                  <a:srgbClr val="6A972D"/>
                </a:solidFill>
              </a:rPr>
              <a:t>18–20 </a:t>
            </a:r>
            <a:r>
              <a:rPr lang="de-DE" sz="800" dirty="0" err="1" smtClean="0">
                <a:solidFill>
                  <a:srgbClr val="6A972D"/>
                </a:solidFill>
              </a:rPr>
              <a:t>February</a:t>
            </a:r>
            <a:endParaRPr lang="de-DE" sz="800" dirty="0" smtClean="0">
              <a:solidFill>
                <a:srgbClr val="6A972D"/>
              </a:solidFill>
            </a:endParaRPr>
          </a:p>
        </p:txBody>
      </p:sp>
      <p:cxnSp>
        <p:nvCxnSpPr>
          <p:cNvPr id="50" name="Gerade Verbindung 147"/>
          <p:cNvCxnSpPr/>
          <p:nvPr/>
        </p:nvCxnSpPr>
        <p:spPr>
          <a:xfrm flipV="1">
            <a:off x="6669009" y="2879296"/>
            <a:ext cx="0" cy="9360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4545793" y="3922498"/>
            <a:ext cx="1653235" cy="461665"/>
          </a:xfrm>
          <a:prstGeom prst="rect">
            <a:avLst/>
          </a:prstGeom>
          <a:noFill/>
          <a:ln>
            <a:noFill/>
          </a:ln>
          <a:effectLst/>
        </p:spPr>
        <p:txBody>
          <a:bodyPr wrap="square" rtlCol="0">
            <a:spAutoFit/>
          </a:bodyPr>
          <a:lstStyle/>
          <a:p>
            <a:r>
              <a:rPr lang="de-DE" sz="800" b="1" dirty="0" err="1" smtClean="0">
                <a:solidFill>
                  <a:srgbClr val="F7941D"/>
                </a:solidFill>
              </a:rPr>
              <a:t>Heatwave</a:t>
            </a:r>
            <a:endParaRPr lang="de-DE" sz="800" b="1" dirty="0" smtClean="0">
              <a:solidFill>
                <a:srgbClr val="F7941D"/>
              </a:solidFill>
            </a:endParaRPr>
          </a:p>
          <a:p>
            <a:r>
              <a:rPr lang="de-DE" sz="800" dirty="0" err="1" smtClean="0">
                <a:solidFill>
                  <a:srgbClr val="F7941D"/>
                </a:solidFill>
              </a:rPr>
              <a:t>India</a:t>
            </a:r>
            <a:r>
              <a:rPr lang="de-DE" sz="800" dirty="0" smtClean="0">
                <a:solidFill>
                  <a:srgbClr val="F7941D"/>
                </a:solidFill>
              </a:rPr>
              <a:t>, Pakistan</a:t>
            </a:r>
          </a:p>
          <a:p>
            <a:r>
              <a:rPr lang="de-DE" sz="800" smtClean="0">
                <a:solidFill>
                  <a:srgbClr val="F7941D"/>
                </a:solidFill>
              </a:rPr>
              <a:t>May–June</a:t>
            </a:r>
            <a:endParaRPr lang="en-US" sz="800" dirty="0" err="1" smtClean="0">
              <a:solidFill>
                <a:srgbClr val="F7941D"/>
              </a:solidFill>
            </a:endParaRPr>
          </a:p>
        </p:txBody>
      </p:sp>
      <p:cxnSp>
        <p:nvCxnSpPr>
          <p:cNvPr id="54" name="Gerade Verbindung 147"/>
          <p:cNvCxnSpPr/>
          <p:nvPr/>
        </p:nvCxnSpPr>
        <p:spPr>
          <a:xfrm flipV="1">
            <a:off x="4802976" y="2829497"/>
            <a:ext cx="0" cy="1116000"/>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55" name="Gerade Verbindung 109"/>
          <p:cNvCxnSpPr/>
          <p:nvPr/>
        </p:nvCxnSpPr>
        <p:spPr>
          <a:xfrm flipH="1">
            <a:off x="4795820" y="2824814"/>
            <a:ext cx="540000" cy="924"/>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52" name="Gerade Verbindung 109"/>
          <p:cNvCxnSpPr/>
          <p:nvPr/>
        </p:nvCxnSpPr>
        <p:spPr>
          <a:xfrm flipH="1">
            <a:off x="6659431" y="3808684"/>
            <a:ext cx="180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56" name="Gerade Verbindung 93"/>
          <p:cNvCxnSpPr/>
          <p:nvPr/>
        </p:nvCxnSpPr>
        <p:spPr>
          <a:xfrm>
            <a:off x="2892838" y="2517707"/>
            <a:ext cx="0" cy="18000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57" name="Gerade Verbindung 109"/>
          <p:cNvCxnSpPr/>
          <p:nvPr/>
        </p:nvCxnSpPr>
        <p:spPr>
          <a:xfrm flipH="1">
            <a:off x="3786468" y="2080011"/>
            <a:ext cx="180000" cy="924"/>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23</a:t>
            </a:fld>
            <a:endParaRPr lang="en-US" sz="1000" dirty="0">
              <a:solidFill>
                <a:schemeClr val="accent4">
                  <a:lumMod val="75000"/>
                </a:schemeClr>
              </a:solidFill>
            </a:endParaRPr>
          </a:p>
        </p:txBody>
      </p:sp>
      <p:sp>
        <p:nvSpPr>
          <p:cNvPr id="60" name="Rectangle 59"/>
          <p:cNvSpPr/>
          <p:nvPr/>
        </p:nvSpPr>
        <p:spPr>
          <a:xfrm>
            <a:off x="237555" y="24884"/>
            <a:ext cx="2394886" cy="276999"/>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61" name="Title 60"/>
          <p:cNvSpPr>
            <a:spLocks noGrp="1"/>
          </p:cNvSpPr>
          <p:nvPr>
            <p:ph type="title"/>
          </p:nvPr>
        </p:nvSpPr>
        <p:spPr>
          <a:xfrm>
            <a:off x="228600" y="244475"/>
            <a:ext cx="6840000" cy="540000"/>
          </a:xfrm>
        </p:spPr>
        <p:txBody>
          <a:bodyPr/>
          <a:lstStyle/>
          <a:p>
            <a:r>
              <a:rPr lang="de-DE" sz="2000" b="0" i="0" kern="1200" spc="0" dirty="0" smtClean="0">
                <a:latin typeface="Arial"/>
                <a:ea typeface="Arial Unicode MS"/>
                <a:cs typeface="Arial"/>
              </a:rPr>
              <a:t>Loss events worldwide Jan – June </a:t>
            </a:r>
            <a:r>
              <a:rPr lang="de-DE" sz="2000" kern="1200" dirty="0" smtClean="0">
                <a:latin typeface="Arial"/>
                <a:ea typeface="Arial Unicode MS"/>
                <a:cs typeface="Arial"/>
              </a:rPr>
              <a:t>2015</a:t>
            </a:r>
            <a:r>
              <a:rPr lang="de-DE" sz="2000" kern="1200" dirty="0" smtClean="0">
                <a:solidFill>
                  <a:srgbClr val="FF00FF"/>
                </a:solidFill>
                <a:latin typeface="Arial"/>
                <a:ea typeface="Arial Unicode MS"/>
                <a:cs typeface="Arial"/>
              </a:rPr>
              <a:t/>
            </a:r>
            <a:br>
              <a:rPr lang="de-DE" sz="2000" kern="1200" dirty="0" smtClean="0">
                <a:solidFill>
                  <a:srgbClr val="FF00FF"/>
                </a:solidFill>
                <a:latin typeface="Arial"/>
                <a:ea typeface="Arial Unicode MS"/>
                <a:cs typeface="Arial"/>
              </a:rPr>
            </a:br>
            <a:r>
              <a:rPr lang="de-DE" sz="1800" dirty="0" smtClean="0">
                <a:solidFill>
                  <a:srgbClr val="4D4E53"/>
                </a:solidFill>
              </a:rPr>
              <a:t>Geographical overview </a:t>
            </a:r>
            <a:endParaRPr lang="en-US" dirty="0"/>
          </a:p>
        </p:txBody>
      </p:sp>
    </p:spTree>
    <p:custDataLst>
      <p:tags r:id="rId1"/>
    </p:custDataLst>
    <p:extLst>
      <p:ext uri="{BB962C8B-B14F-4D97-AF65-F5344CB8AC3E}">
        <p14:creationId xmlns:p14="http://schemas.microsoft.com/office/powerpoint/2010/main" val="1603340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7173623" y="1188029"/>
            <a:ext cx="1782382" cy="2626017"/>
            <a:chOff x="759170" y="5824704"/>
            <a:chExt cx="1782382" cy="2626017"/>
          </a:xfrm>
        </p:grpSpPr>
        <p:grpSp>
          <p:nvGrpSpPr>
            <p:cNvPr id="3" name="Gruppieren 37"/>
            <p:cNvGrpSpPr/>
            <p:nvPr/>
          </p:nvGrpSpPr>
          <p:grpSpPr>
            <a:xfrm>
              <a:off x="759170" y="6408869"/>
              <a:ext cx="1782382" cy="861774"/>
              <a:chOff x="5310930" y="3565430"/>
              <a:chExt cx="1782382" cy="861774"/>
            </a:xfrm>
          </p:grpSpPr>
          <p:sp>
            <p:nvSpPr>
              <p:cNvPr id="17"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Meteorological</a:t>
                </a:r>
                <a:r>
                  <a:rPr lang="en-GB" sz="1000" dirty="0" smtClean="0">
                    <a:solidFill>
                      <a:schemeClr val="tx2"/>
                    </a:solidFill>
                  </a:rPr>
                  <a:t> </a:t>
                </a:r>
                <a:r>
                  <a:rPr lang="en-GB" sz="1000" b="1" dirty="0" smtClean="0">
                    <a:solidFill>
                      <a:schemeClr val="tx2"/>
                    </a:solidFill>
                  </a:rPr>
                  <a:t>events</a:t>
                </a:r>
              </a:p>
              <a:p>
                <a:pPr>
                  <a:lnSpc>
                    <a:spcPct val="100000"/>
                  </a:lnSpc>
                </a:pPr>
                <a:r>
                  <a:rPr lang="en-GB" sz="1000" dirty="0" smtClean="0">
                    <a:solidFill>
                      <a:schemeClr val="tx2"/>
                    </a:solidFill>
                  </a:rPr>
                  <a:t>(Tropical storm, </a:t>
                </a:r>
                <a:r>
                  <a:rPr lang="en-GB" sz="1000" dirty="0" err="1" smtClean="0">
                    <a:solidFill>
                      <a:schemeClr val="tx2"/>
                    </a:solidFill>
                  </a:rPr>
                  <a:t>extratropical</a:t>
                </a:r>
                <a:r>
                  <a:rPr lang="en-GB" sz="1000" dirty="0" smtClean="0">
                    <a:solidFill>
                      <a:schemeClr val="tx2"/>
                    </a:solidFill>
                  </a:rPr>
                  <a:t> storm, convective storm, </a:t>
                </a:r>
              </a:p>
              <a:p>
                <a:pPr>
                  <a:lnSpc>
                    <a:spcPct val="100000"/>
                  </a:lnSpc>
                </a:pPr>
                <a:r>
                  <a:rPr lang="en-GB" sz="1000" dirty="0" smtClean="0">
                    <a:solidFill>
                      <a:schemeClr val="tx2"/>
                    </a:solidFill>
                  </a:rPr>
                  <a:t>local storm)</a:t>
                </a:r>
                <a:endParaRPr lang="en-GB" sz="1000" dirty="0">
                  <a:solidFill>
                    <a:schemeClr val="tx2"/>
                  </a:solidFill>
                </a:endParaRPr>
              </a:p>
            </p:txBody>
          </p:sp>
          <p:sp>
            <p:nvSpPr>
              <p:cNvPr id="18" name="Rectangle 29"/>
              <p:cNvSpPr>
                <a:spLocks noChangeArrowheads="1"/>
              </p:cNvSpPr>
              <p:nvPr/>
            </p:nvSpPr>
            <p:spPr bwMode="auto">
              <a:xfrm>
                <a:off x="5310930" y="3632508"/>
                <a:ext cx="108000" cy="108000"/>
              </a:xfrm>
              <a:prstGeom prst="rect">
                <a:avLst/>
              </a:prstGeom>
              <a:solidFill>
                <a:schemeClr val="accent2">
                  <a:lumMod val="75000"/>
                </a:schemeClr>
              </a:solidFill>
              <a:ln w="9525">
                <a:solidFill>
                  <a:srgbClr val="4D4E53"/>
                </a:solidFill>
                <a:miter lim="800000"/>
                <a:headEnd/>
                <a:tailEnd/>
              </a:ln>
            </p:spPr>
            <p:txBody>
              <a:bodyPr wrap="none" anchor="ctr"/>
              <a:lstStyle/>
              <a:p>
                <a:endParaRPr lang="de-DE" sz="1000"/>
              </a:p>
            </p:txBody>
          </p:sp>
        </p:grpSp>
        <p:grpSp>
          <p:nvGrpSpPr>
            <p:cNvPr id="4" name="Gruppieren 40"/>
            <p:cNvGrpSpPr/>
            <p:nvPr/>
          </p:nvGrpSpPr>
          <p:grpSpPr>
            <a:xfrm>
              <a:off x="759170" y="7279642"/>
              <a:ext cx="1519989" cy="553998"/>
              <a:chOff x="3219729" y="5160323"/>
              <a:chExt cx="1519989" cy="553998"/>
            </a:xfrm>
          </p:grpSpPr>
          <p:sp>
            <p:nvSpPr>
              <p:cNvPr id="15"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smtClean="0">
                    <a:solidFill>
                      <a:schemeClr val="tx2"/>
                    </a:solidFill>
                  </a:rPr>
                  <a:t>Hydrological</a:t>
                </a:r>
                <a:r>
                  <a:rPr lang="de-DE" sz="1000" dirty="0" smtClean="0">
                    <a:solidFill>
                      <a:schemeClr val="tx2"/>
                    </a:solidFill>
                  </a:rPr>
                  <a:t> </a:t>
                </a:r>
                <a:r>
                  <a:rPr lang="de-DE" sz="1000" b="1" dirty="0" err="1" smtClean="0">
                    <a:solidFill>
                      <a:schemeClr val="tx2"/>
                    </a:solidFill>
                  </a:rPr>
                  <a:t>events</a:t>
                </a:r>
                <a:endParaRPr lang="de-DE" sz="1000" b="1" dirty="0">
                  <a:solidFill>
                    <a:schemeClr val="tx2"/>
                  </a:solidFill>
                </a:endParaRPr>
              </a:p>
              <a:p>
                <a:pPr>
                  <a:lnSpc>
                    <a:spcPct val="100000"/>
                  </a:lnSpc>
                </a:pPr>
                <a:r>
                  <a:rPr lang="de-DE" sz="1000" dirty="0" smtClean="0">
                    <a:solidFill>
                      <a:schemeClr val="tx2"/>
                    </a:solidFill>
                  </a:rPr>
                  <a:t>(</a:t>
                </a:r>
                <a:r>
                  <a:rPr lang="de-DE" sz="1000" dirty="0" err="1" smtClean="0">
                    <a:solidFill>
                      <a:schemeClr val="tx2"/>
                    </a:solidFill>
                  </a:rPr>
                  <a:t>Flood</a:t>
                </a:r>
                <a:r>
                  <a:rPr lang="de-DE" sz="1000" dirty="0" smtClean="0">
                    <a:solidFill>
                      <a:schemeClr val="tx2"/>
                    </a:solidFill>
                  </a:rPr>
                  <a:t>, </a:t>
                </a:r>
              </a:p>
              <a:p>
                <a:pPr>
                  <a:lnSpc>
                    <a:spcPct val="100000"/>
                  </a:lnSpc>
                </a:pPr>
                <a:r>
                  <a:rPr lang="de-DE" sz="1000" dirty="0" err="1" smtClean="0">
                    <a:solidFill>
                      <a:schemeClr val="tx2"/>
                    </a:solidFill>
                  </a:rPr>
                  <a:t>mass</a:t>
                </a:r>
                <a:r>
                  <a:rPr lang="de-DE" sz="1000" dirty="0" smtClean="0">
                    <a:solidFill>
                      <a:schemeClr val="tx2"/>
                    </a:solidFill>
                  </a:rPr>
                  <a:t> </a:t>
                </a:r>
                <a:r>
                  <a:rPr lang="de-DE" sz="1000" dirty="0" err="1" smtClean="0">
                    <a:solidFill>
                      <a:schemeClr val="tx2"/>
                    </a:solidFill>
                  </a:rPr>
                  <a:t>movement</a:t>
                </a:r>
                <a:r>
                  <a:rPr lang="de-DE" sz="1000" dirty="0" smtClean="0">
                    <a:solidFill>
                      <a:schemeClr val="tx2"/>
                    </a:solidFill>
                  </a:rPr>
                  <a:t>)</a:t>
                </a:r>
                <a:endParaRPr lang="de-DE" sz="1000" dirty="0">
                  <a:solidFill>
                    <a:schemeClr val="tx2"/>
                  </a:solidFill>
                </a:endParaRPr>
              </a:p>
            </p:txBody>
          </p:sp>
          <p:sp>
            <p:nvSpPr>
              <p:cNvPr id="16" name="Rectangle 30"/>
              <p:cNvSpPr>
                <a:spLocks noChangeArrowheads="1"/>
              </p:cNvSpPr>
              <p:nvPr/>
            </p:nvSpPr>
            <p:spPr bwMode="auto">
              <a:xfrm>
                <a:off x="3219729" y="5229332"/>
                <a:ext cx="108000" cy="108000"/>
              </a:xfrm>
              <a:prstGeom prst="rect">
                <a:avLst/>
              </a:prstGeom>
              <a:solidFill>
                <a:schemeClr val="accent1">
                  <a:lumMod val="75000"/>
                </a:schemeClr>
              </a:solidFill>
              <a:ln w="9525">
                <a:solidFill>
                  <a:srgbClr val="4D4E53"/>
                </a:solidFill>
                <a:miter lim="800000"/>
                <a:headEnd/>
                <a:tailEnd/>
              </a:ln>
            </p:spPr>
            <p:txBody>
              <a:bodyPr wrap="none" anchor="ctr"/>
              <a:lstStyle/>
              <a:p>
                <a:endParaRPr lang="de-DE" sz="1000"/>
              </a:p>
            </p:txBody>
          </p:sp>
        </p:grpSp>
        <p:grpSp>
          <p:nvGrpSpPr>
            <p:cNvPr id="5" name="Gruppieren 43"/>
            <p:cNvGrpSpPr/>
            <p:nvPr/>
          </p:nvGrpSpPr>
          <p:grpSpPr>
            <a:xfrm>
              <a:off x="759170" y="7896723"/>
              <a:ext cx="1655160" cy="553998"/>
              <a:chOff x="2677079" y="6567978"/>
              <a:chExt cx="1261870" cy="553998"/>
            </a:xfrm>
          </p:grpSpPr>
          <p:sp>
            <p:nvSpPr>
              <p:cNvPr id="13" name="Text Box 33"/>
              <p:cNvSpPr txBox="1">
                <a:spLocks noChangeArrowheads="1"/>
              </p:cNvSpPr>
              <p:nvPr/>
            </p:nvSpPr>
            <p:spPr bwMode="auto">
              <a:xfrm>
                <a:off x="2743845" y="6567978"/>
                <a:ext cx="1195104" cy="553998"/>
              </a:xfrm>
              <a:prstGeom prst="rect">
                <a:avLst/>
              </a:prstGeom>
              <a:noFill/>
              <a:ln w="9525">
                <a:noFill/>
                <a:miter lim="800000"/>
                <a:headEnd/>
                <a:tailEnd/>
              </a:ln>
            </p:spPr>
            <p:txBody>
              <a:bodyPr wrap="square">
                <a:spAutoFit/>
              </a:bodyPr>
              <a:lstStyle/>
              <a:p>
                <a:pPr>
                  <a:lnSpc>
                    <a:spcPct val="100000"/>
                  </a:lnSpc>
                </a:pPr>
                <a:r>
                  <a:rPr lang="de-DE" sz="1000" b="1" dirty="0" err="1" smtClean="0">
                    <a:solidFill>
                      <a:schemeClr val="tx2"/>
                    </a:solidFill>
                  </a:rPr>
                  <a:t>Climatological</a:t>
                </a:r>
                <a:r>
                  <a:rPr lang="de-DE" sz="1000" dirty="0" smtClean="0">
                    <a:solidFill>
                      <a:schemeClr val="tx2"/>
                    </a:solidFill>
                  </a:rPr>
                  <a:t> </a:t>
                </a:r>
                <a:r>
                  <a:rPr lang="de-DE" sz="1000" b="1" dirty="0" err="1" smtClean="0">
                    <a:solidFill>
                      <a:schemeClr val="tx2"/>
                    </a:solidFill>
                  </a:rPr>
                  <a:t>events</a:t>
                </a:r>
                <a:r>
                  <a:rPr lang="de-DE" sz="1000" dirty="0">
                    <a:solidFill>
                      <a:srgbClr val="FF00FF"/>
                    </a:solidFill>
                  </a:rPr>
                  <a:t/>
                </a:r>
                <a:br>
                  <a:rPr lang="de-DE" sz="1000" dirty="0">
                    <a:solidFill>
                      <a:srgbClr val="FF00FF"/>
                    </a:solidFill>
                  </a:rPr>
                </a:br>
                <a:r>
                  <a:rPr lang="de-DE" sz="1000" dirty="0" smtClean="0">
                    <a:solidFill>
                      <a:schemeClr val="tx2"/>
                    </a:solidFill>
                  </a:rPr>
                  <a:t>(Extreme </a:t>
                </a:r>
                <a:r>
                  <a:rPr lang="de-DE" sz="1000" dirty="0" err="1" smtClean="0">
                    <a:solidFill>
                      <a:schemeClr val="tx2"/>
                    </a:solidFill>
                  </a:rPr>
                  <a:t>temperature</a:t>
                </a:r>
                <a:r>
                  <a:rPr lang="de-DE" sz="1000" dirty="0" smtClean="0">
                    <a:solidFill>
                      <a:schemeClr val="tx2"/>
                    </a:solidFill>
                  </a:rPr>
                  <a:t>, </a:t>
                </a:r>
              </a:p>
              <a:p>
                <a:pPr>
                  <a:lnSpc>
                    <a:spcPct val="100000"/>
                  </a:lnSpc>
                </a:pPr>
                <a:r>
                  <a:rPr lang="de-DE" sz="1000" dirty="0" err="1" smtClean="0">
                    <a:solidFill>
                      <a:schemeClr val="tx2"/>
                    </a:solidFill>
                  </a:rPr>
                  <a:t>drought</a:t>
                </a:r>
                <a:r>
                  <a:rPr lang="de-DE" sz="1000" dirty="0" smtClean="0">
                    <a:solidFill>
                      <a:schemeClr val="tx2"/>
                    </a:solidFill>
                  </a:rPr>
                  <a:t>, </a:t>
                </a:r>
                <a:r>
                  <a:rPr lang="de-DE" sz="1000" dirty="0" err="1" smtClean="0">
                    <a:solidFill>
                      <a:schemeClr val="tx2"/>
                    </a:solidFill>
                  </a:rPr>
                  <a:t>forest</a:t>
                </a:r>
                <a:r>
                  <a:rPr lang="de-DE" sz="1000" dirty="0" smtClean="0">
                    <a:solidFill>
                      <a:schemeClr val="tx2"/>
                    </a:solidFill>
                  </a:rPr>
                  <a:t> </a:t>
                </a:r>
                <a:r>
                  <a:rPr lang="de-DE" sz="1000" dirty="0" err="1" smtClean="0">
                    <a:solidFill>
                      <a:schemeClr val="tx2"/>
                    </a:solidFill>
                  </a:rPr>
                  <a:t>fire</a:t>
                </a:r>
                <a:r>
                  <a:rPr lang="de-DE" sz="1000" dirty="0" smtClean="0">
                    <a:solidFill>
                      <a:schemeClr val="tx2"/>
                    </a:solidFill>
                  </a:rPr>
                  <a:t>)</a:t>
                </a:r>
                <a:endParaRPr lang="de-DE" sz="1000" dirty="0">
                  <a:solidFill>
                    <a:schemeClr val="tx2"/>
                  </a:solidFill>
                </a:endParaRPr>
              </a:p>
            </p:txBody>
          </p:sp>
          <p:sp>
            <p:nvSpPr>
              <p:cNvPr id="14" name="Rectangle 31"/>
              <p:cNvSpPr>
                <a:spLocks noChangeArrowheads="1"/>
              </p:cNvSpPr>
              <p:nvPr/>
            </p:nvSpPr>
            <p:spPr bwMode="auto">
              <a:xfrm>
                <a:off x="2677079" y="6640122"/>
                <a:ext cx="82338" cy="108000"/>
              </a:xfrm>
              <a:prstGeom prst="rect">
                <a:avLst/>
              </a:prstGeom>
              <a:solidFill>
                <a:schemeClr val="bg2"/>
              </a:solidFill>
              <a:ln w="9525">
                <a:solidFill>
                  <a:srgbClr val="4D4E53"/>
                </a:solidFill>
                <a:miter lim="800000"/>
                <a:headEnd/>
                <a:tailEnd/>
              </a:ln>
            </p:spPr>
            <p:txBody>
              <a:bodyPr wrap="none" anchor="ctr"/>
              <a:lstStyle/>
              <a:p>
                <a:endParaRPr lang="de-DE" sz="1000"/>
              </a:p>
            </p:txBody>
          </p:sp>
        </p:grpSp>
        <p:grpSp>
          <p:nvGrpSpPr>
            <p:cNvPr id="6" name="Gruppieren 46"/>
            <p:cNvGrpSpPr/>
            <p:nvPr/>
          </p:nvGrpSpPr>
          <p:grpSpPr>
            <a:xfrm>
              <a:off x="760347" y="5824704"/>
              <a:ext cx="1525653" cy="553998"/>
              <a:chOff x="7299756" y="2133760"/>
              <a:chExt cx="1525653" cy="553998"/>
            </a:xfrm>
          </p:grpSpPr>
          <p:sp>
            <p:nvSpPr>
              <p:cNvPr id="11" name="Text Box 32"/>
              <p:cNvSpPr txBox="1">
                <a:spLocks noChangeArrowheads="1"/>
              </p:cNvSpPr>
              <p:nvPr/>
            </p:nvSpPr>
            <p:spPr bwMode="auto">
              <a:xfrm>
                <a:off x="7384525" y="2133760"/>
                <a:ext cx="1440884" cy="553998"/>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Geophysical</a:t>
                </a:r>
                <a:r>
                  <a:rPr lang="en-GB" sz="1000" dirty="0" smtClean="0">
                    <a:solidFill>
                      <a:schemeClr val="tx2"/>
                    </a:solidFill>
                  </a:rPr>
                  <a:t> </a:t>
                </a:r>
                <a:r>
                  <a:rPr lang="en-GB" sz="1000" b="1" dirty="0" smtClean="0">
                    <a:solidFill>
                      <a:schemeClr val="tx2"/>
                    </a:solidFill>
                  </a:rPr>
                  <a:t>events</a:t>
                </a:r>
                <a:r>
                  <a:rPr lang="en-GB" sz="1000" dirty="0" smtClean="0">
                    <a:solidFill>
                      <a:srgbClr val="FF00FF"/>
                    </a:solidFill>
                  </a:rPr>
                  <a:t/>
                </a:r>
                <a:br>
                  <a:rPr lang="en-GB" sz="1000" dirty="0" smtClean="0">
                    <a:solidFill>
                      <a:srgbClr val="FF00FF"/>
                    </a:solidFill>
                  </a:rPr>
                </a:br>
                <a:r>
                  <a:rPr lang="en-GB" sz="1000" dirty="0" smtClean="0">
                    <a:solidFill>
                      <a:schemeClr val="tx2"/>
                    </a:solidFill>
                  </a:rPr>
                  <a:t>(Earthquake, tsunami, </a:t>
                </a:r>
                <a:r>
                  <a:rPr lang="en-GB" sz="1000" dirty="0" smtClean="0">
                    <a:solidFill>
                      <a:srgbClr val="FF00FF"/>
                    </a:solidFill>
                  </a:rPr>
                  <a:t/>
                </a:r>
                <a:br>
                  <a:rPr lang="en-GB" sz="1000" dirty="0" smtClean="0">
                    <a:solidFill>
                      <a:srgbClr val="FF00FF"/>
                    </a:solidFill>
                  </a:rPr>
                </a:br>
                <a:r>
                  <a:rPr lang="en-GB" sz="1000" dirty="0" smtClean="0">
                    <a:solidFill>
                      <a:schemeClr val="tx2"/>
                    </a:solidFill>
                  </a:rPr>
                  <a:t>volcanic activity)</a:t>
                </a:r>
                <a:endParaRPr lang="en-GB" sz="1000" dirty="0">
                  <a:solidFill>
                    <a:schemeClr val="tx2"/>
                  </a:solidFill>
                </a:endParaRPr>
              </a:p>
            </p:txBody>
          </p:sp>
          <p:sp>
            <p:nvSpPr>
              <p:cNvPr id="12" name="Rectangle 28"/>
              <p:cNvSpPr>
                <a:spLocks noChangeArrowheads="1"/>
              </p:cNvSpPr>
              <p:nvPr/>
            </p:nvSpPr>
            <p:spPr bwMode="auto">
              <a:xfrm>
                <a:off x="7299756" y="2206175"/>
                <a:ext cx="108000" cy="108000"/>
              </a:xfrm>
              <a:prstGeom prst="rect">
                <a:avLst/>
              </a:prstGeom>
              <a:solidFill>
                <a:schemeClr val="accent3"/>
              </a:solidFill>
              <a:ln w="9525">
                <a:solidFill>
                  <a:srgbClr val="4D4E53"/>
                </a:solidFill>
                <a:miter lim="800000"/>
                <a:headEnd/>
                <a:tailEnd/>
              </a:ln>
            </p:spPr>
            <p:txBody>
              <a:bodyPr wrap="none" anchor="ctr"/>
              <a:lstStyle/>
              <a:p>
                <a:endParaRPr lang="de-DE" sz="1000"/>
              </a:p>
            </p:txBody>
          </p:sp>
        </p:grpSp>
      </p:grpSp>
      <p:sp>
        <p:nvSpPr>
          <p:cNvPr id="20" name="Titel 26"/>
          <p:cNvSpPr>
            <a:spLocks noGrp="1"/>
          </p:cNvSpPr>
          <p:nvPr>
            <p:ph type="title"/>
          </p:nvPr>
        </p:nvSpPr>
        <p:spPr>
          <a:xfrm>
            <a:off x="228600" y="244475"/>
            <a:ext cx="8609510" cy="795370"/>
          </a:xfrm>
        </p:spPr>
        <p:txBody>
          <a:bodyPr/>
          <a:lstStyle/>
          <a:p>
            <a:pPr lvl="0"/>
            <a:r>
              <a:rPr lang="de-DE" sz="2000" dirty="0" smtClean="0">
                <a:solidFill>
                  <a:srgbClr val="4D4E53"/>
                </a:solidFill>
              </a:rPr>
              <a:t>Loss events worldwide 1980 – 2015</a:t>
            </a:r>
            <a:r>
              <a:rPr lang="de-DE" sz="2000" dirty="0" smtClean="0">
                <a:solidFill>
                  <a:srgbClr val="FF00FF"/>
                </a:solidFill>
              </a:rPr>
              <a:t/>
            </a:r>
            <a:br>
              <a:rPr lang="de-DE" sz="2000" dirty="0" smtClean="0">
                <a:solidFill>
                  <a:srgbClr val="FF00FF"/>
                </a:solidFill>
              </a:rPr>
            </a:br>
            <a:r>
              <a:rPr lang="en-US" sz="1800" dirty="0"/>
              <a:t>Number of events (January – June only) </a:t>
            </a:r>
            <a:endParaRPr lang="de-DE" sz="1800" dirty="0">
              <a:solidFill>
                <a:srgbClr val="FF00FF"/>
              </a:solidFill>
            </a:endParaRPr>
          </a:p>
        </p:txBody>
      </p:sp>
      <p:sp>
        <p:nvSpPr>
          <p:cNvPr id="19" name="Textfeld 18"/>
          <p:cNvSpPr txBox="1"/>
          <p:nvPr/>
        </p:nvSpPr>
        <p:spPr bwMode="auto">
          <a:xfrm>
            <a:off x="226772" y="1126540"/>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err="1" smtClean="0">
                <a:solidFill>
                  <a:schemeClr val="tx2"/>
                </a:solidFill>
              </a:rPr>
              <a:t>Number</a:t>
            </a:r>
            <a:endParaRPr lang="de-DE" sz="1000" b="1" dirty="0" smtClean="0">
              <a:solidFill>
                <a:schemeClr val="tx2"/>
              </a:solidFill>
            </a:endParaRPr>
          </a:p>
        </p:txBody>
      </p:sp>
      <p:pic>
        <p:nvPicPr>
          <p:cNvPr id="7" name="Grafik 6"/>
          <p:cNvPicPr>
            <a:picLocks noChangeAspect="1"/>
          </p:cNvPicPr>
          <p:nvPr/>
        </p:nvPicPr>
        <p:blipFill>
          <a:blip r:embed="rId3" cstate="print"/>
          <a:stretch>
            <a:fillRect/>
          </a:stretch>
        </p:blipFill>
        <p:spPr>
          <a:xfrm>
            <a:off x="228600" y="1397453"/>
            <a:ext cx="6486706" cy="3249450"/>
          </a:xfrm>
          <a:prstGeom prst="rect">
            <a:avLst/>
          </a:prstGeom>
        </p:spPr>
      </p:pic>
      <p:sp>
        <p:nvSpPr>
          <p:cNvPr id="22" name="Rectangle 21"/>
          <p:cNvSpPr/>
          <p:nvPr/>
        </p:nvSpPr>
        <p:spPr>
          <a:xfrm>
            <a:off x="237555" y="24884"/>
            <a:ext cx="2394886" cy="276999"/>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24" name="TextBox 23"/>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24</a:t>
            </a:fld>
            <a:endParaRPr lang="en-US" sz="1000" dirty="0">
              <a:solidFill>
                <a:schemeClr val="accent4">
                  <a:lumMod val="75000"/>
                </a:schemeClr>
              </a:solidFill>
            </a:endParaRPr>
          </a:p>
        </p:txBody>
      </p:sp>
      <p:sp>
        <p:nvSpPr>
          <p:cNvPr id="25" name="Rectangle 7"/>
          <p:cNvSpPr>
            <a:spLocks noChangeArrowheads="1"/>
          </p:cNvSpPr>
          <p:nvPr/>
        </p:nvSpPr>
        <p:spPr bwMode="auto">
          <a:xfrm>
            <a:off x="0" y="4905349"/>
            <a:ext cx="3012355" cy="230828"/>
          </a:xfrm>
          <a:prstGeom prst="rect">
            <a:avLst/>
          </a:prstGeom>
          <a:noFill/>
          <a:ln w="9525" algn="ctr">
            <a:noFill/>
            <a:miter lim="800000"/>
            <a:headEnd/>
            <a:tailEnd/>
          </a:ln>
        </p:spPr>
        <p:txBody>
          <a:bodyPr wrap="none" lIns="91436" tIns="45718" rIns="91436" bIns="45718">
            <a:spAutoFit/>
          </a:bodyPr>
          <a:lstStyle/>
          <a:p>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Munich Re, </a:t>
            </a:r>
            <a:r>
              <a:rPr lang="en-US" sz="900" dirty="0" err="1" smtClean="0">
                <a:solidFill>
                  <a:schemeClr val="accent4">
                    <a:lumMod val="75000"/>
                  </a:schemeClr>
                </a:solidFill>
                <a:latin typeface="Arial" charset="0"/>
              </a:rPr>
              <a:t>NatCatSERVICE</a:t>
            </a:r>
            <a:r>
              <a:rPr lang="en-US" sz="900" dirty="0" smtClean="0">
                <a:solidFill>
                  <a:schemeClr val="accent4">
                    <a:lumMod val="75000"/>
                  </a:schemeClr>
                </a:solidFill>
                <a:latin typeface="Arial" charset="0"/>
              </a:rPr>
              <a:t> </a:t>
            </a:r>
            <a:r>
              <a:rPr lang="en-US" sz="900" dirty="0" smtClean="0">
                <a:solidFill>
                  <a:schemeClr val="accent4">
                    <a:lumMod val="75000"/>
                  </a:schemeClr>
                </a:solidFill>
              </a:rPr>
              <a:t>– As at July 2015</a:t>
            </a:r>
            <a:endParaRPr lang="en-US" sz="900" dirty="0">
              <a:solidFill>
                <a:schemeClr val="accent4">
                  <a:lumMod val="75000"/>
                </a:schemeClr>
              </a:solidFill>
              <a:latin typeface="Arial" charset="0"/>
            </a:endParaRPr>
          </a:p>
        </p:txBody>
      </p:sp>
    </p:spTree>
    <p:custDataLst>
      <p:tags r:id="rId1"/>
    </p:custDataLst>
    <p:extLst>
      <p:ext uri="{BB962C8B-B14F-4D97-AF65-F5344CB8AC3E}">
        <p14:creationId xmlns:p14="http://schemas.microsoft.com/office/powerpoint/2010/main" val="813590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28600" y="244475"/>
            <a:ext cx="8609510" cy="795370"/>
          </a:xfrm>
        </p:spPr>
        <p:txBody>
          <a:bodyPr/>
          <a:lstStyle/>
          <a:p>
            <a:pPr lvl="0"/>
            <a:r>
              <a:rPr lang="de-DE" sz="2000" dirty="0" smtClean="0">
                <a:solidFill>
                  <a:srgbClr val="4D4E53"/>
                </a:solidFill>
              </a:rPr>
              <a:t>Loss events worldwide 1980 – 2015</a:t>
            </a:r>
            <a:r>
              <a:rPr lang="de-DE" sz="2000" dirty="0" smtClean="0">
                <a:solidFill>
                  <a:srgbClr val="FF00FF"/>
                </a:solidFill>
              </a:rPr>
              <a:t/>
            </a:r>
            <a:br>
              <a:rPr lang="de-DE" sz="2000" dirty="0" smtClean="0">
                <a:solidFill>
                  <a:srgbClr val="FF00FF"/>
                </a:solidFill>
              </a:rPr>
            </a:br>
            <a:r>
              <a:rPr lang="de-DE" sz="1800" dirty="0"/>
              <a:t>Overall and insured losses </a:t>
            </a:r>
            <a:r>
              <a:rPr lang="en-US" sz="1800" dirty="0"/>
              <a:t>(January – June only</a:t>
            </a:r>
            <a:r>
              <a:rPr lang="en-US" sz="1800" dirty="0" smtClean="0"/>
              <a:t>)</a:t>
            </a:r>
            <a:endParaRPr lang="de-DE" sz="1800" dirty="0">
              <a:solidFill>
                <a:srgbClr val="FF00FF"/>
              </a:solidFill>
            </a:endParaRPr>
          </a:p>
        </p:txBody>
      </p:sp>
      <p:grpSp>
        <p:nvGrpSpPr>
          <p:cNvPr id="19" name="Gruppieren 18"/>
          <p:cNvGrpSpPr>
            <a:grpSpLocks/>
          </p:cNvGrpSpPr>
          <p:nvPr/>
        </p:nvGrpSpPr>
        <p:grpSpPr bwMode="auto">
          <a:xfrm>
            <a:off x="7174802" y="1338625"/>
            <a:ext cx="1394266" cy="876814"/>
            <a:chOff x="1766024" y="5053062"/>
            <a:chExt cx="1011372" cy="879751"/>
          </a:xfrm>
        </p:grpSpPr>
        <p:sp>
          <p:nvSpPr>
            <p:cNvPr id="22" name="Textfeld 25"/>
            <p:cNvSpPr txBox="1">
              <a:spLocks noChangeArrowheads="1"/>
            </p:cNvSpPr>
            <p:nvPr/>
          </p:nvSpPr>
          <p:spPr bwMode="auto">
            <a:xfrm>
              <a:off x="1867865" y="5053062"/>
              <a:ext cx="909531" cy="401450"/>
            </a:xfrm>
            <a:prstGeom prst="rect">
              <a:avLst/>
            </a:prstGeom>
            <a:noFill/>
            <a:ln w="9525">
              <a:noFill/>
              <a:miter lim="800000"/>
              <a:headEnd/>
              <a:tailEnd/>
            </a:ln>
          </p:spPr>
          <p:txBody>
            <a:bodyPr wrap="none">
              <a:spAutoFit/>
            </a:bodyPr>
            <a:lstStyle/>
            <a:p>
              <a:r>
                <a:rPr lang="de-DE" sz="1000" b="1" dirty="0" smtClean="0">
                  <a:solidFill>
                    <a:schemeClr val="tx2"/>
                  </a:solidFill>
                </a:rPr>
                <a:t>Overall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a:t>
              </a:r>
              <a:r>
                <a:rPr lang="de-DE" sz="1000" b="1" dirty="0">
                  <a:solidFill>
                    <a:schemeClr val="tx2"/>
                  </a:solidFill>
                </a:rPr>
                <a:t>in </a:t>
              </a:r>
              <a:r>
                <a:rPr lang="de-DE" sz="1000" b="1" dirty="0" smtClean="0">
                  <a:solidFill>
                    <a:schemeClr val="tx2"/>
                  </a:solidFill>
                </a:rPr>
                <a:t>2015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23" name="Textfeld 26"/>
            <p:cNvSpPr txBox="1">
              <a:spLocks noChangeArrowheads="1"/>
            </p:cNvSpPr>
            <p:nvPr/>
          </p:nvSpPr>
          <p:spPr bwMode="auto">
            <a:xfrm>
              <a:off x="1867864" y="5531363"/>
              <a:ext cx="909531" cy="401450"/>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(in 2015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24" name="Rechteck 30"/>
            <p:cNvSpPr>
              <a:spLocks noChangeArrowheads="1"/>
            </p:cNvSpPr>
            <p:nvPr/>
          </p:nvSpPr>
          <p:spPr bwMode="auto">
            <a:xfrm>
              <a:off x="1766229" y="5121261"/>
              <a:ext cx="78341" cy="108362"/>
            </a:xfrm>
            <a:prstGeom prst="rect">
              <a:avLst/>
            </a:prstGeom>
            <a:solidFill>
              <a:schemeClr val="accent2"/>
            </a:solidFill>
            <a:ln w="9525" algn="ctr">
              <a:solidFill>
                <a:srgbClr val="4D4E53"/>
              </a:solidFill>
              <a:round/>
              <a:headEnd/>
              <a:tailEnd/>
            </a:ln>
          </p:spPr>
          <p:txBody>
            <a:bodyPr wrap="none">
              <a:spAutoFit/>
            </a:bodyPr>
            <a:lstStyle/>
            <a:p>
              <a:pPr marL="266700" indent="-265113"/>
              <a:endParaRPr lang="de-DE"/>
            </a:p>
          </p:txBody>
        </p:sp>
        <p:sp>
          <p:nvSpPr>
            <p:cNvPr id="25" name="Rechteck 31"/>
            <p:cNvSpPr>
              <a:spLocks noChangeArrowheads="1"/>
            </p:cNvSpPr>
            <p:nvPr/>
          </p:nvSpPr>
          <p:spPr bwMode="auto">
            <a:xfrm>
              <a:off x="1766024" y="5605900"/>
              <a:ext cx="78341" cy="108362"/>
            </a:xfrm>
            <a:prstGeom prst="rect">
              <a:avLst/>
            </a:prstGeom>
            <a:solidFill>
              <a:srgbClr val="002060"/>
            </a:solidFill>
            <a:ln w="9525" algn="ctr">
              <a:solidFill>
                <a:srgbClr val="4D4E53"/>
              </a:solidFill>
              <a:round/>
              <a:headEnd/>
              <a:tailEnd/>
            </a:ln>
          </p:spPr>
          <p:txBody>
            <a:bodyPr>
              <a:spAutoFit/>
            </a:bodyPr>
            <a:lstStyle/>
            <a:p>
              <a:pPr marL="266700" indent="-265113"/>
              <a:endParaRPr lang="de-DE"/>
            </a:p>
          </p:txBody>
        </p:sp>
      </p:grpSp>
      <p:sp>
        <p:nvSpPr>
          <p:cNvPr id="10" name="Textfeld 9"/>
          <p:cNvSpPr txBox="1"/>
          <p:nvPr/>
        </p:nvSpPr>
        <p:spPr bwMode="auto">
          <a:xfrm>
            <a:off x="226772" y="1126540"/>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smtClean="0">
                <a:solidFill>
                  <a:schemeClr val="tx2"/>
                </a:solidFill>
              </a:rPr>
              <a:t>US$ </a:t>
            </a:r>
            <a:r>
              <a:rPr lang="de-DE" sz="1000" b="1" dirty="0" err="1" smtClean="0">
                <a:solidFill>
                  <a:schemeClr val="tx2"/>
                </a:solidFill>
              </a:rPr>
              <a:t>bn</a:t>
            </a:r>
            <a:endParaRPr lang="de-DE" sz="1000" b="1" dirty="0" smtClean="0">
              <a:solidFill>
                <a:schemeClr val="tx2"/>
              </a:solidFill>
            </a:endParaRPr>
          </a:p>
        </p:txBody>
      </p:sp>
      <p:sp>
        <p:nvSpPr>
          <p:cNvPr id="12" name="Textfeld 11"/>
          <p:cNvSpPr txBox="1"/>
          <p:nvPr/>
        </p:nvSpPr>
        <p:spPr>
          <a:xfrm>
            <a:off x="7455122" y="4144695"/>
            <a:ext cx="1084579" cy="507831"/>
          </a:xfrm>
          <a:prstGeom prst="rect">
            <a:avLst/>
          </a:prstGeom>
          <a:noFill/>
          <a:effectLst/>
        </p:spPr>
        <p:txBody>
          <a:bodyPr wrap="square" rtlCol="0">
            <a:spAutoFit/>
          </a:bodyPr>
          <a:lstStyle/>
          <a:p>
            <a:r>
              <a:rPr lang="de-DE" sz="900" dirty="0" smtClean="0">
                <a:solidFill>
                  <a:schemeClr val="tx2"/>
                </a:solidFill>
              </a:rPr>
              <a:t>*</a:t>
            </a:r>
            <a:r>
              <a:rPr lang="de-DE" sz="900" dirty="0" err="1" smtClean="0">
                <a:solidFill>
                  <a:schemeClr val="tx2"/>
                </a:solidFill>
              </a:rPr>
              <a:t>Losses</a:t>
            </a:r>
            <a:r>
              <a:rPr lang="de-DE" sz="900" dirty="0" smtClean="0">
                <a:solidFill>
                  <a:schemeClr val="tx2"/>
                </a:solidFill>
              </a:rPr>
              <a:t> </a:t>
            </a:r>
            <a:r>
              <a:rPr lang="de-DE" sz="900" dirty="0" err="1" smtClean="0">
                <a:solidFill>
                  <a:schemeClr val="tx2"/>
                </a:solidFill>
              </a:rPr>
              <a:t>adjusted</a:t>
            </a:r>
            <a:r>
              <a:rPr lang="de-DE" sz="900" dirty="0" smtClean="0">
                <a:solidFill>
                  <a:schemeClr val="tx2"/>
                </a:solidFill>
              </a:rPr>
              <a:t> </a:t>
            </a:r>
            <a:r>
              <a:rPr lang="de-DE" sz="900" dirty="0" err="1" smtClean="0">
                <a:solidFill>
                  <a:schemeClr val="tx2"/>
                </a:solidFill>
              </a:rPr>
              <a:t>to</a:t>
            </a:r>
            <a:r>
              <a:rPr lang="de-DE" sz="900" dirty="0" smtClean="0">
                <a:solidFill>
                  <a:schemeClr val="tx2"/>
                </a:solidFill>
              </a:rPr>
              <a:t> </a:t>
            </a:r>
            <a:r>
              <a:rPr lang="de-DE" sz="900" dirty="0" err="1" smtClean="0">
                <a:solidFill>
                  <a:schemeClr val="tx2"/>
                </a:solidFill>
              </a:rPr>
              <a:t>inflation</a:t>
            </a:r>
            <a:r>
              <a:rPr lang="de-DE" sz="900" dirty="0" smtClean="0">
                <a:solidFill>
                  <a:schemeClr val="tx2"/>
                </a:solidFill>
              </a:rPr>
              <a:t> </a:t>
            </a:r>
            <a:r>
              <a:rPr lang="de-DE" sz="900" dirty="0" err="1" smtClean="0">
                <a:solidFill>
                  <a:schemeClr val="tx2"/>
                </a:solidFill>
              </a:rPr>
              <a:t>based</a:t>
            </a:r>
            <a:r>
              <a:rPr lang="de-DE" sz="900" dirty="0" smtClean="0">
                <a:solidFill>
                  <a:schemeClr val="tx2"/>
                </a:solidFill>
              </a:rPr>
              <a:t> on </a:t>
            </a:r>
            <a:r>
              <a:rPr lang="de-DE" sz="900" dirty="0" err="1" smtClean="0">
                <a:solidFill>
                  <a:schemeClr val="tx2"/>
                </a:solidFill>
              </a:rPr>
              <a:t>country</a:t>
            </a:r>
            <a:r>
              <a:rPr lang="de-DE" sz="900" dirty="0" smtClean="0">
                <a:solidFill>
                  <a:schemeClr val="tx2"/>
                </a:solidFill>
              </a:rPr>
              <a:t> CPI</a:t>
            </a:r>
            <a:endParaRPr lang="en-US" sz="900" dirty="0" err="1" smtClean="0">
              <a:solidFill>
                <a:schemeClr val="tx2"/>
              </a:solidFill>
            </a:endParaRPr>
          </a:p>
        </p:txBody>
      </p:sp>
      <p:pic>
        <p:nvPicPr>
          <p:cNvPr id="2" name="Grafik 1"/>
          <p:cNvPicPr>
            <a:picLocks noChangeAspect="1"/>
          </p:cNvPicPr>
          <p:nvPr/>
        </p:nvPicPr>
        <p:blipFill>
          <a:blip r:embed="rId3" cstate="print"/>
          <a:stretch>
            <a:fillRect/>
          </a:stretch>
        </p:blipFill>
        <p:spPr>
          <a:xfrm>
            <a:off x="228600" y="1406596"/>
            <a:ext cx="6486706" cy="3243353"/>
          </a:xfrm>
          <a:prstGeom prst="rect">
            <a:avLst/>
          </a:prstGeom>
        </p:spPr>
      </p:pic>
      <p:sp>
        <p:nvSpPr>
          <p:cNvPr id="15" name="Rectangle 14"/>
          <p:cNvSpPr/>
          <p:nvPr/>
        </p:nvSpPr>
        <p:spPr>
          <a:xfrm>
            <a:off x="237555" y="24884"/>
            <a:ext cx="2394886" cy="276999"/>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16" name="TextBox 15"/>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25</a:t>
            </a:fld>
            <a:endParaRPr lang="en-US" sz="1000" dirty="0">
              <a:solidFill>
                <a:schemeClr val="accent4">
                  <a:lumMod val="75000"/>
                </a:schemeClr>
              </a:solidFill>
            </a:endParaRPr>
          </a:p>
        </p:txBody>
      </p:sp>
      <p:sp>
        <p:nvSpPr>
          <p:cNvPr id="17" name="Rectangle 7"/>
          <p:cNvSpPr>
            <a:spLocks noChangeArrowheads="1"/>
          </p:cNvSpPr>
          <p:nvPr/>
        </p:nvSpPr>
        <p:spPr bwMode="auto">
          <a:xfrm>
            <a:off x="0" y="4905349"/>
            <a:ext cx="3012355" cy="230828"/>
          </a:xfrm>
          <a:prstGeom prst="rect">
            <a:avLst/>
          </a:prstGeom>
          <a:noFill/>
          <a:ln w="9525" algn="ctr">
            <a:noFill/>
            <a:miter lim="800000"/>
            <a:headEnd/>
            <a:tailEnd/>
          </a:ln>
        </p:spPr>
        <p:txBody>
          <a:bodyPr wrap="none" lIns="91436" tIns="45718" rIns="91436" bIns="45718">
            <a:spAutoFit/>
          </a:bodyPr>
          <a:lstStyle/>
          <a:p>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Munich Re, </a:t>
            </a:r>
            <a:r>
              <a:rPr lang="en-US" sz="900" dirty="0" err="1" smtClean="0">
                <a:solidFill>
                  <a:schemeClr val="accent4">
                    <a:lumMod val="75000"/>
                  </a:schemeClr>
                </a:solidFill>
                <a:latin typeface="Arial" charset="0"/>
              </a:rPr>
              <a:t>NatCatSERVICE</a:t>
            </a:r>
            <a:r>
              <a:rPr lang="en-US" sz="900" dirty="0" smtClean="0">
                <a:solidFill>
                  <a:schemeClr val="accent4">
                    <a:lumMod val="75000"/>
                  </a:schemeClr>
                </a:solidFill>
                <a:latin typeface="Arial" charset="0"/>
              </a:rPr>
              <a:t> </a:t>
            </a:r>
            <a:r>
              <a:rPr lang="en-US" sz="900" dirty="0" smtClean="0">
                <a:solidFill>
                  <a:schemeClr val="accent4">
                    <a:lumMod val="75000"/>
                  </a:schemeClr>
                </a:solidFill>
              </a:rPr>
              <a:t>– As at July 2015</a:t>
            </a:r>
            <a:endParaRPr lang="en-US" sz="900" dirty="0">
              <a:solidFill>
                <a:schemeClr val="accent4">
                  <a:lumMod val="75000"/>
                </a:schemeClr>
              </a:solidFill>
              <a:latin typeface="Arial" charset="0"/>
            </a:endParaRPr>
          </a:p>
        </p:txBody>
      </p:sp>
    </p:spTree>
    <p:custDataLst>
      <p:tags r:id="rId1"/>
    </p:custDataLst>
    <p:extLst>
      <p:ext uri="{BB962C8B-B14F-4D97-AF65-F5344CB8AC3E}">
        <p14:creationId xmlns:p14="http://schemas.microsoft.com/office/powerpoint/2010/main" val="1620555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7"/>
          <p:cNvGraphicFramePr>
            <a:graphicFrameLocks noGrp="1"/>
          </p:cNvGraphicFramePr>
          <p:nvPr>
            <p:extLst>
              <p:ext uri="{D42A27DB-BD31-4B8C-83A1-F6EECF244321}">
                <p14:modId xmlns:p14="http://schemas.microsoft.com/office/powerpoint/2010/main" val="3390795024"/>
              </p:ext>
            </p:extLst>
          </p:nvPr>
        </p:nvGraphicFramePr>
        <p:xfrm>
          <a:off x="230187" y="1095375"/>
          <a:ext cx="8651874" cy="3762375"/>
        </p:xfrm>
        <a:graphic>
          <a:graphicData uri="http://schemas.openxmlformats.org/drawingml/2006/table">
            <a:tbl>
              <a:tblPr>
                <a:effectLst/>
              </a:tblPr>
              <a:tblGrid>
                <a:gridCol w="1928384"/>
                <a:gridCol w="1344698"/>
                <a:gridCol w="1344698"/>
                <a:gridCol w="1344698"/>
                <a:gridCol w="1344698"/>
                <a:gridCol w="1344698"/>
              </a:tblGrid>
              <a:tr h="1136978">
                <a:tc>
                  <a:txBody>
                    <a:bodyPr/>
                    <a:lstStyle/>
                    <a:p>
                      <a:pPr>
                        <a:lnSpc>
                          <a:spcPct val="115000"/>
                        </a:lnSpc>
                        <a:spcAft>
                          <a:spcPts val="0"/>
                        </a:spcAft>
                      </a:pPr>
                      <a:endParaRPr lang="en-US" sz="1400" b="1"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1400" b="0" dirty="0" smtClean="0">
                          <a:solidFill>
                            <a:srgbClr val="FFFFFF"/>
                          </a:solidFill>
                          <a:latin typeface="Arial"/>
                          <a:ea typeface="Arial"/>
                          <a:cs typeface="Times New Roman"/>
                        </a:rPr>
                        <a:t>2015</a:t>
                      </a:r>
                    </a:p>
                    <a:p>
                      <a:pPr algn="ctr">
                        <a:lnSpc>
                          <a:spcPct val="115000"/>
                        </a:lnSpc>
                        <a:spcAft>
                          <a:spcPts val="0"/>
                        </a:spcAft>
                      </a:pPr>
                      <a:r>
                        <a:rPr lang="en-US" sz="1400" b="0" dirty="0" smtClean="0">
                          <a:solidFill>
                            <a:srgbClr val="FFFFFF"/>
                          </a:solidFill>
                          <a:latin typeface="Arial"/>
                          <a:ea typeface="Arial"/>
                          <a:cs typeface="Times New Roman"/>
                        </a:rPr>
                        <a:t>(Jan</a:t>
                      </a:r>
                      <a:r>
                        <a:rPr lang="en-US" sz="1400" b="0" baseline="0" dirty="0" smtClean="0">
                          <a:solidFill>
                            <a:srgbClr val="FFFFFF"/>
                          </a:solidFill>
                          <a:latin typeface="Arial"/>
                          <a:ea typeface="Arial"/>
                          <a:cs typeface="Times New Roman"/>
                        </a:rPr>
                        <a:t> – </a:t>
                      </a:r>
                      <a:r>
                        <a:rPr lang="en-US" sz="1400" b="0" dirty="0" smtClean="0">
                          <a:solidFill>
                            <a:srgbClr val="FFFFFF"/>
                          </a:solidFill>
                          <a:latin typeface="Arial"/>
                          <a:ea typeface="Arial"/>
                          <a:cs typeface="Times New Roman"/>
                        </a:rPr>
                        <a:t>June)</a:t>
                      </a:r>
                      <a:endParaRPr lang="de-DE" sz="14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1400" b="0" dirty="0" smtClean="0">
                          <a:solidFill>
                            <a:srgbClr val="FFFFFF"/>
                          </a:solidFill>
                          <a:latin typeface="Arial"/>
                          <a:ea typeface="Arial"/>
                          <a:cs typeface="Times New Roman"/>
                        </a:rPr>
                        <a:t>2014</a:t>
                      </a:r>
                    </a:p>
                    <a:p>
                      <a:pPr algn="ctr">
                        <a:lnSpc>
                          <a:spcPct val="115000"/>
                        </a:lnSpc>
                        <a:spcAft>
                          <a:spcPts val="0"/>
                        </a:spcAft>
                      </a:pPr>
                      <a:r>
                        <a:rPr lang="en-US" sz="1400" b="0" dirty="0" smtClean="0">
                          <a:solidFill>
                            <a:srgbClr val="FFFFFF"/>
                          </a:solidFill>
                          <a:latin typeface="+mn-lt"/>
                          <a:ea typeface="Arial"/>
                          <a:cs typeface="Times New Roman"/>
                        </a:rPr>
                        <a:t>(Jan</a:t>
                      </a:r>
                      <a:r>
                        <a:rPr lang="en-US" sz="1400" b="0" baseline="0" dirty="0" smtClean="0">
                          <a:solidFill>
                            <a:srgbClr val="FFFFFF"/>
                          </a:solidFill>
                          <a:latin typeface="+mn-lt"/>
                          <a:ea typeface="Arial"/>
                          <a:cs typeface="Times New Roman"/>
                        </a:rPr>
                        <a:t> – </a:t>
                      </a:r>
                      <a:r>
                        <a:rPr lang="en-US" sz="1400" b="0" dirty="0" smtClean="0">
                          <a:solidFill>
                            <a:srgbClr val="FFFFFF"/>
                          </a:solidFill>
                          <a:latin typeface="+mn-lt"/>
                          <a:ea typeface="Arial"/>
                          <a:cs typeface="Times New Roman"/>
                        </a:rPr>
                        <a:t>June)</a:t>
                      </a:r>
                      <a:endParaRPr lang="de-DE" sz="14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1400" b="0" dirty="0">
                          <a:solidFill>
                            <a:srgbClr val="FFFFFF"/>
                          </a:solidFill>
                          <a:latin typeface="Arial"/>
                          <a:ea typeface="Arial"/>
                          <a:cs typeface="Times New Roman"/>
                        </a:rPr>
                        <a:t>Average of the last 10 years</a:t>
                      </a:r>
                      <a:endParaRPr lang="de-DE" sz="1400" b="0" dirty="0">
                        <a:latin typeface="Arial"/>
                        <a:ea typeface="Arial"/>
                        <a:cs typeface="Times New Roman"/>
                      </a:endParaRPr>
                    </a:p>
                    <a:p>
                      <a:pPr algn="ctr">
                        <a:lnSpc>
                          <a:spcPct val="115000"/>
                        </a:lnSpc>
                        <a:spcAft>
                          <a:spcPts val="0"/>
                        </a:spcAft>
                      </a:pPr>
                      <a:r>
                        <a:rPr lang="en-US" sz="1400" b="0" dirty="0" smtClean="0">
                          <a:solidFill>
                            <a:srgbClr val="FFFFFF"/>
                          </a:solidFill>
                          <a:latin typeface="Arial"/>
                          <a:ea typeface="Arial"/>
                          <a:cs typeface="Times New Roman"/>
                        </a:rPr>
                        <a:t>2005-2014</a:t>
                      </a:r>
                    </a:p>
                    <a:p>
                      <a:pPr algn="ctr">
                        <a:lnSpc>
                          <a:spcPct val="115000"/>
                        </a:lnSpc>
                        <a:spcAft>
                          <a:spcPts val="0"/>
                        </a:spcAft>
                      </a:pPr>
                      <a:r>
                        <a:rPr lang="en-US" sz="1400" b="0" dirty="0" smtClean="0">
                          <a:solidFill>
                            <a:srgbClr val="FFFFFF"/>
                          </a:solidFill>
                          <a:latin typeface="Arial"/>
                          <a:ea typeface="Arial"/>
                          <a:cs typeface="Times New Roman"/>
                        </a:rPr>
                        <a:t>(Jan – June)</a:t>
                      </a:r>
                      <a:endParaRPr lang="de-DE" sz="14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1400" b="0" dirty="0">
                          <a:solidFill>
                            <a:srgbClr val="FFFFFF"/>
                          </a:solidFill>
                          <a:latin typeface="Arial"/>
                          <a:ea typeface="Arial"/>
                          <a:cs typeface="Times New Roman"/>
                        </a:rPr>
                        <a:t>Average of the last </a:t>
                      </a:r>
                      <a:r>
                        <a:rPr lang="en-US" sz="1400" b="0" dirty="0" smtClean="0">
                          <a:solidFill>
                            <a:srgbClr val="FFFFFF"/>
                          </a:solidFill>
                          <a:latin typeface="Arial"/>
                          <a:ea typeface="Arial"/>
                          <a:cs typeface="Times New Roman"/>
                        </a:rPr>
                        <a:t>30 </a:t>
                      </a:r>
                      <a:r>
                        <a:rPr lang="en-US" sz="1400" b="0" dirty="0">
                          <a:solidFill>
                            <a:srgbClr val="FFFFFF"/>
                          </a:solidFill>
                          <a:latin typeface="Arial"/>
                          <a:ea typeface="Arial"/>
                          <a:cs typeface="Times New Roman"/>
                        </a:rPr>
                        <a:t>years</a:t>
                      </a:r>
                      <a:endParaRPr lang="de-DE" sz="1400" b="0" dirty="0">
                        <a:latin typeface="Arial"/>
                        <a:ea typeface="Arial"/>
                        <a:cs typeface="Times New Roman"/>
                      </a:endParaRPr>
                    </a:p>
                    <a:p>
                      <a:pPr algn="ctr">
                        <a:lnSpc>
                          <a:spcPct val="115000"/>
                        </a:lnSpc>
                        <a:spcAft>
                          <a:spcPts val="0"/>
                        </a:spcAft>
                      </a:pPr>
                      <a:r>
                        <a:rPr lang="en-US" sz="1400" b="0" dirty="0" smtClean="0">
                          <a:solidFill>
                            <a:srgbClr val="FFFFFF"/>
                          </a:solidFill>
                          <a:latin typeface="Arial"/>
                          <a:ea typeface="Arial"/>
                          <a:cs typeface="Times New Roman"/>
                        </a:rPr>
                        <a:t>1985-2014</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rgbClr val="FFFFFF"/>
                          </a:solidFill>
                          <a:latin typeface="+mn-lt"/>
                          <a:ea typeface="Arial"/>
                          <a:cs typeface="Times New Roman"/>
                        </a:rPr>
                        <a:t>(Jan – June)</a:t>
                      </a:r>
                      <a:endParaRPr lang="de-DE" sz="1400" b="0" dirty="0" smtClean="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400" b="0" dirty="0" smtClean="0">
                          <a:solidFill>
                            <a:schemeClr val="bg1"/>
                          </a:solidFill>
                          <a:latin typeface="+mn-lt"/>
                          <a:ea typeface="Arial"/>
                          <a:cs typeface="Times New Roman"/>
                        </a:rPr>
                        <a:t>Top</a:t>
                      </a:r>
                      <a:r>
                        <a:rPr lang="de-DE" sz="1400" b="0" baseline="0" dirty="0" smtClean="0">
                          <a:solidFill>
                            <a:schemeClr val="bg1"/>
                          </a:solidFill>
                          <a:latin typeface="+mn-lt"/>
                          <a:ea typeface="Arial"/>
                          <a:cs typeface="Times New Roman"/>
                        </a:rPr>
                        <a:t> Year </a:t>
                      </a:r>
                    </a:p>
                    <a:p>
                      <a:pPr marL="0" marR="0" indent="0" algn="ctr" defTabSz="914400" rtl="0" eaLnBrk="1" fontAlgn="auto" latinLnBrk="0" hangingPunct="1">
                        <a:lnSpc>
                          <a:spcPct val="115000"/>
                        </a:lnSpc>
                        <a:spcBef>
                          <a:spcPts val="0"/>
                        </a:spcBef>
                        <a:spcAft>
                          <a:spcPts val="0"/>
                        </a:spcAft>
                        <a:buClrTx/>
                        <a:buSzTx/>
                        <a:buFontTx/>
                        <a:buNone/>
                        <a:tabLst/>
                        <a:defRPr/>
                      </a:pPr>
                      <a:r>
                        <a:rPr lang="de-DE" sz="1400" b="0" baseline="0" dirty="0" smtClean="0">
                          <a:solidFill>
                            <a:schemeClr val="bg1"/>
                          </a:solidFill>
                          <a:latin typeface="+mn-lt"/>
                          <a:ea typeface="Arial"/>
                          <a:cs typeface="Times New Roman"/>
                        </a:rPr>
                        <a:t>1985 -2014 </a:t>
                      </a:r>
                    </a:p>
                    <a:p>
                      <a:pPr marL="0" marR="0" indent="0" algn="ctr" defTabSz="914400" rtl="0" eaLnBrk="1" fontAlgn="auto" latinLnBrk="0" hangingPunct="1">
                        <a:lnSpc>
                          <a:spcPct val="115000"/>
                        </a:lnSpc>
                        <a:spcBef>
                          <a:spcPts val="0"/>
                        </a:spcBef>
                        <a:spcAft>
                          <a:spcPts val="0"/>
                        </a:spcAft>
                        <a:buClrTx/>
                        <a:buSzTx/>
                        <a:buFontTx/>
                        <a:buNone/>
                        <a:tabLst/>
                        <a:defRPr/>
                      </a:pPr>
                      <a:r>
                        <a:rPr lang="de-DE" sz="1400" b="0" baseline="0" dirty="0" smtClean="0">
                          <a:solidFill>
                            <a:schemeClr val="bg1"/>
                          </a:solidFill>
                          <a:latin typeface="+mn-lt"/>
                          <a:ea typeface="Arial"/>
                          <a:cs typeface="Times New Roman"/>
                        </a:rPr>
                        <a:t>(Jan – June)</a:t>
                      </a:r>
                      <a:endParaRPr lang="de-DE" sz="1400" b="0" dirty="0" smtClean="0">
                        <a:solidFill>
                          <a:schemeClr val="bg1"/>
                        </a:solidFill>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r>
              <a:tr h="698248">
                <a:tc>
                  <a:txBody>
                    <a:bodyPr/>
                    <a:lstStyle/>
                    <a:p>
                      <a:pPr>
                        <a:lnSpc>
                          <a:spcPct val="115000"/>
                        </a:lnSpc>
                        <a:spcAft>
                          <a:spcPts val="0"/>
                        </a:spcAft>
                      </a:pPr>
                      <a:r>
                        <a:rPr lang="en-US" sz="1400" b="0" dirty="0">
                          <a:solidFill>
                            <a:schemeClr val="tx2"/>
                          </a:solidFill>
                          <a:latin typeface="Arial"/>
                          <a:ea typeface="Arial"/>
                          <a:cs typeface="Times New Roman"/>
                        </a:rPr>
                        <a:t>Number of </a:t>
                      </a:r>
                      <a:r>
                        <a:rPr lang="en-US" sz="1400" b="0" dirty="0" smtClean="0">
                          <a:solidFill>
                            <a:schemeClr val="tx2"/>
                          </a:solidFill>
                          <a:latin typeface="Arial"/>
                          <a:ea typeface="Arial"/>
                          <a:cs typeface="Times New Roman"/>
                        </a:rPr>
                        <a:t>events</a:t>
                      </a:r>
                      <a:endParaRPr lang="de-DE" sz="1400" b="0" dirty="0">
                        <a:solidFill>
                          <a:schemeClr val="tx2"/>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510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520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440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330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620</a:t>
                      </a:r>
                    </a:p>
                    <a:p>
                      <a:pPr marL="0" algn="ctr" defTabSz="914400" rtl="0" eaLnBrk="1" latinLnBrk="0" hangingPunct="1">
                        <a:lnSpc>
                          <a:spcPct val="115000"/>
                        </a:lnSpc>
                        <a:spcAft>
                          <a:spcPts val="0"/>
                        </a:spcAft>
                      </a:pPr>
                      <a:r>
                        <a:rPr lang="de-DE" sz="1100" b="1" kern="1200" dirty="0" smtClean="0">
                          <a:solidFill>
                            <a:schemeClr val="tx2"/>
                          </a:solidFill>
                          <a:latin typeface="+mn-lt"/>
                          <a:ea typeface="+mn-ea"/>
                          <a:cs typeface="+mn-cs"/>
                        </a:rPr>
                        <a:t>(2012)</a:t>
                      </a:r>
                      <a:endParaRPr lang="de-DE" sz="1100" b="1"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642383">
                <a:tc>
                  <a:txBody>
                    <a:bodyPr/>
                    <a:lstStyle/>
                    <a:p>
                      <a:pPr>
                        <a:lnSpc>
                          <a:spcPct val="115000"/>
                        </a:lnSpc>
                        <a:spcAft>
                          <a:spcPts val="0"/>
                        </a:spcAft>
                      </a:pPr>
                      <a:r>
                        <a:rPr lang="en-US" sz="1400" b="0" dirty="0">
                          <a:solidFill>
                            <a:schemeClr val="tx2"/>
                          </a:solidFill>
                          <a:latin typeface="Arial"/>
                          <a:ea typeface="Arial"/>
                          <a:cs typeface="Times New Roman"/>
                        </a:rPr>
                        <a:t>Overall </a:t>
                      </a:r>
                      <a:r>
                        <a:rPr lang="en-US" sz="1400" b="0" dirty="0" smtClean="0">
                          <a:solidFill>
                            <a:schemeClr val="tx2"/>
                          </a:solidFill>
                          <a:latin typeface="Arial"/>
                          <a:ea typeface="Arial"/>
                          <a:cs typeface="Times New Roman"/>
                        </a:rPr>
                        <a:t>losses </a:t>
                      </a:r>
                    </a:p>
                    <a:p>
                      <a:pPr>
                        <a:lnSpc>
                          <a:spcPct val="115000"/>
                        </a:lnSpc>
                        <a:spcAft>
                          <a:spcPts val="0"/>
                        </a:spcAft>
                      </a:pPr>
                      <a:r>
                        <a:rPr lang="en-US" sz="1400" b="0" dirty="0" smtClean="0">
                          <a:solidFill>
                            <a:schemeClr val="tx2"/>
                          </a:solidFill>
                          <a:latin typeface="Arial"/>
                          <a:ea typeface="Arial"/>
                          <a:cs typeface="Times New Roman"/>
                        </a:rPr>
                        <a:t>in US$ m   </a:t>
                      </a:r>
                      <a:r>
                        <a:rPr lang="en-US" sz="900" b="0" dirty="0" smtClean="0">
                          <a:solidFill>
                            <a:schemeClr val="tx2"/>
                          </a:solidFill>
                          <a:latin typeface="Arial"/>
                          <a:ea typeface="Arial"/>
                          <a:cs typeface="Times New Roman"/>
                        </a:rPr>
                        <a:t>(original values)</a:t>
                      </a:r>
                      <a:endParaRPr lang="de-DE" sz="900" b="0" dirty="0">
                        <a:solidFill>
                          <a:schemeClr val="tx2"/>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35,000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60,000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95,000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64,000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en-US" sz="1400" kern="1200" dirty="0" smtClean="0">
                          <a:solidFill>
                            <a:schemeClr val="tx2"/>
                          </a:solidFill>
                          <a:latin typeface="+mn-lt"/>
                          <a:ea typeface="+mn-ea"/>
                          <a:cs typeface="+mn-cs"/>
                        </a:rPr>
                        <a:t>302,000</a:t>
                      </a:r>
                    </a:p>
                    <a:p>
                      <a:pPr marL="0" algn="ctr" defTabSz="914400" rtl="0" eaLnBrk="1" latinLnBrk="0" hangingPunct="1">
                        <a:lnSpc>
                          <a:spcPct val="115000"/>
                        </a:lnSpc>
                        <a:spcAft>
                          <a:spcPts val="0"/>
                        </a:spcAft>
                      </a:pPr>
                      <a:r>
                        <a:rPr lang="en-US" sz="1100" b="1" kern="1200" dirty="0" smtClean="0">
                          <a:solidFill>
                            <a:schemeClr val="tx2"/>
                          </a:solidFill>
                          <a:latin typeface="+mn-lt"/>
                          <a:ea typeface="+mn-ea"/>
                          <a:cs typeface="+mn-cs"/>
                        </a:rPr>
                        <a:t>(2011, EQ Japan)</a:t>
                      </a:r>
                      <a:endParaRPr lang="de-DE" sz="1100" b="1"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642383">
                <a:tc>
                  <a:txBody>
                    <a:bodyPr/>
                    <a:lstStyle/>
                    <a:p>
                      <a:pPr>
                        <a:lnSpc>
                          <a:spcPct val="115000"/>
                        </a:lnSpc>
                        <a:spcAft>
                          <a:spcPts val="0"/>
                        </a:spcAft>
                      </a:pPr>
                      <a:r>
                        <a:rPr lang="en-US" sz="1400" b="0" dirty="0">
                          <a:solidFill>
                            <a:schemeClr val="tx2"/>
                          </a:solidFill>
                          <a:latin typeface="Arial"/>
                          <a:ea typeface="Arial"/>
                          <a:cs typeface="Times New Roman"/>
                        </a:rPr>
                        <a:t>Insured </a:t>
                      </a:r>
                      <a:r>
                        <a:rPr lang="en-US" sz="1400" b="0" dirty="0" smtClean="0">
                          <a:solidFill>
                            <a:schemeClr val="tx2"/>
                          </a:solidFill>
                          <a:latin typeface="Arial"/>
                          <a:ea typeface="Arial"/>
                          <a:cs typeface="Times New Roman"/>
                        </a:rPr>
                        <a:t>losses </a:t>
                      </a:r>
                    </a:p>
                    <a:p>
                      <a:pPr>
                        <a:lnSpc>
                          <a:spcPct val="115000"/>
                        </a:lnSpc>
                        <a:spcAft>
                          <a:spcPts val="0"/>
                        </a:spcAft>
                      </a:pPr>
                      <a:r>
                        <a:rPr lang="en-US" sz="1400" b="0" dirty="0" smtClean="0">
                          <a:solidFill>
                            <a:schemeClr val="tx2"/>
                          </a:solidFill>
                          <a:latin typeface="Arial"/>
                          <a:ea typeface="Arial"/>
                          <a:cs typeface="Times New Roman"/>
                        </a:rPr>
                        <a:t>in US$ m   </a:t>
                      </a:r>
                      <a:r>
                        <a:rPr lang="en-US" sz="900" b="0" baseline="0" dirty="0" smtClean="0">
                          <a:solidFill>
                            <a:schemeClr val="tx2"/>
                          </a:solidFill>
                          <a:latin typeface="Arial"/>
                          <a:ea typeface="Arial"/>
                          <a:cs typeface="Times New Roman"/>
                        </a:rPr>
                        <a:t>(original values)</a:t>
                      </a:r>
                      <a:endParaRPr lang="de-DE" sz="900" b="0" dirty="0">
                        <a:solidFill>
                          <a:schemeClr val="tx2"/>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12,000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23,000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27,000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15,000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en-US" sz="1400" kern="1200" dirty="0" smtClean="0">
                          <a:solidFill>
                            <a:schemeClr val="tx2"/>
                          </a:solidFill>
                          <a:latin typeface="+mn-lt"/>
                          <a:ea typeface="+mn-ea"/>
                          <a:cs typeface="+mn-cs"/>
                        </a:rPr>
                        <a:t>82,000</a:t>
                      </a:r>
                    </a:p>
                    <a:p>
                      <a:pPr marL="0" algn="ctr" defTabSz="914400" rtl="0" eaLnBrk="1" latinLnBrk="0" hangingPunct="1">
                        <a:lnSpc>
                          <a:spcPct val="115000"/>
                        </a:lnSpc>
                        <a:spcAft>
                          <a:spcPts val="0"/>
                        </a:spcAft>
                      </a:pPr>
                      <a:r>
                        <a:rPr lang="en-US" sz="1100" b="1" kern="1200" dirty="0" smtClean="0">
                          <a:solidFill>
                            <a:schemeClr val="tx2"/>
                          </a:solidFill>
                          <a:latin typeface="+mn-lt"/>
                          <a:ea typeface="+mn-ea"/>
                          <a:cs typeface="+mn-cs"/>
                        </a:rPr>
                        <a:t>(2011, EQ Japan)</a:t>
                      </a:r>
                      <a:endParaRPr lang="de-DE" sz="1100" b="1"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642383">
                <a:tc>
                  <a:txBody>
                    <a:bodyPr/>
                    <a:lstStyle/>
                    <a:p>
                      <a:pPr>
                        <a:lnSpc>
                          <a:spcPct val="115000"/>
                        </a:lnSpc>
                        <a:spcAft>
                          <a:spcPts val="0"/>
                        </a:spcAft>
                      </a:pPr>
                      <a:r>
                        <a:rPr lang="en-US" sz="1400" b="0" dirty="0" smtClean="0">
                          <a:solidFill>
                            <a:schemeClr val="tx2"/>
                          </a:solidFill>
                          <a:latin typeface="Arial"/>
                          <a:ea typeface="Arial"/>
                          <a:cs typeface="Times New Roman"/>
                        </a:rPr>
                        <a:t>Fatalities</a:t>
                      </a:r>
                    </a:p>
                    <a:p>
                      <a:pPr>
                        <a:lnSpc>
                          <a:spcPct val="115000"/>
                        </a:lnSpc>
                        <a:spcAft>
                          <a:spcPts val="0"/>
                        </a:spcAft>
                      </a:pPr>
                      <a:endParaRPr lang="de-DE" sz="1400" b="0" dirty="0">
                        <a:solidFill>
                          <a:schemeClr val="tx2"/>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16,200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2,800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46,000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27,000</a:t>
                      </a:r>
                      <a:endParaRPr lang="de-DE" sz="1400"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kern="1200" dirty="0" smtClean="0">
                          <a:solidFill>
                            <a:schemeClr val="tx2"/>
                          </a:solidFill>
                          <a:latin typeface="+mn-lt"/>
                          <a:ea typeface="+mn-ea"/>
                          <a:cs typeface="+mn-cs"/>
                        </a:rPr>
                        <a:t>230,000</a:t>
                      </a:r>
                    </a:p>
                    <a:p>
                      <a:pPr marL="0" algn="ctr" defTabSz="914400" rtl="0" eaLnBrk="1" latinLnBrk="0" hangingPunct="1">
                        <a:lnSpc>
                          <a:spcPct val="115000"/>
                        </a:lnSpc>
                        <a:spcAft>
                          <a:spcPts val="0"/>
                        </a:spcAft>
                      </a:pPr>
                      <a:r>
                        <a:rPr lang="de-DE" sz="1100" b="1" kern="1200" dirty="0" smtClean="0">
                          <a:solidFill>
                            <a:schemeClr val="tx2"/>
                          </a:solidFill>
                          <a:latin typeface="+mn-lt"/>
                          <a:ea typeface="+mn-ea"/>
                          <a:cs typeface="+mn-cs"/>
                        </a:rPr>
                        <a:t>(2010, EQ Haiti)</a:t>
                      </a:r>
                      <a:endParaRPr lang="de-DE" sz="1100" b="1" kern="1200" dirty="0">
                        <a:solidFill>
                          <a:schemeClr val="tx2"/>
                        </a:solidFill>
                        <a:latin typeface="+mn-lt"/>
                        <a:ea typeface="+mn-ea"/>
                        <a:cs typeface="+mn-cs"/>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7" name="Rechteck 11"/>
          <p:cNvSpPr/>
          <p:nvPr/>
        </p:nvSpPr>
        <p:spPr>
          <a:xfrm>
            <a:off x="7538485" y="1101725"/>
            <a:ext cx="1343579" cy="375602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10" name="Title 9"/>
          <p:cNvSpPr>
            <a:spLocks noGrp="1"/>
          </p:cNvSpPr>
          <p:nvPr>
            <p:ph type="title"/>
          </p:nvPr>
        </p:nvSpPr>
        <p:spPr>
          <a:xfrm>
            <a:off x="228600" y="244475"/>
            <a:ext cx="6840000" cy="540000"/>
          </a:xfrm>
        </p:spPr>
        <p:txBody>
          <a:bodyPr/>
          <a:lstStyle/>
          <a:p>
            <a:r>
              <a:rPr lang="de-DE" sz="2000" dirty="0" smtClean="0">
                <a:latin typeface="Arial"/>
                <a:ea typeface="Arial Unicode MS"/>
                <a:cs typeface="Arial"/>
              </a:rPr>
              <a:t>Loss events </a:t>
            </a:r>
            <a:r>
              <a:rPr lang="de-DE" sz="2000" dirty="0" err="1" smtClean="0">
                <a:latin typeface="Arial"/>
                <a:ea typeface="Arial Unicode MS"/>
                <a:cs typeface="Arial"/>
              </a:rPr>
              <a:t>worldwide</a:t>
            </a:r>
            <a:r>
              <a:rPr lang="de-DE" sz="2000" dirty="0" smtClean="0">
                <a:latin typeface="Arial"/>
                <a:ea typeface="Arial Unicode MS"/>
                <a:cs typeface="Arial"/>
              </a:rPr>
              <a:t> 2015 </a:t>
            </a:r>
            <a:r>
              <a:rPr lang="de-DE" sz="1800" dirty="0" smtClean="0">
                <a:solidFill>
                  <a:srgbClr val="FF00FF"/>
                </a:solidFill>
                <a:latin typeface="Arial"/>
                <a:ea typeface="Arial Unicode MS"/>
                <a:cs typeface="Arial"/>
              </a:rPr>
              <a:t/>
            </a:r>
            <a:br>
              <a:rPr lang="de-DE" sz="1800" dirty="0" smtClean="0">
                <a:solidFill>
                  <a:srgbClr val="FF00FF"/>
                </a:solidFill>
                <a:latin typeface="Arial"/>
                <a:ea typeface="Arial Unicode MS"/>
                <a:cs typeface="Arial"/>
              </a:rPr>
            </a:br>
            <a:r>
              <a:rPr lang="en-US" sz="1800" dirty="0" smtClean="0">
                <a:latin typeface="Arial"/>
                <a:ea typeface="Arial Unicode MS"/>
                <a:cs typeface="Arial"/>
              </a:rPr>
              <a:t>Overview and comparison with previous years </a:t>
            </a:r>
            <a:endParaRPr lang="en-US" dirty="0"/>
          </a:p>
        </p:txBody>
      </p:sp>
      <p:sp>
        <p:nvSpPr>
          <p:cNvPr id="8" name="Rectangle 7"/>
          <p:cNvSpPr/>
          <p:nvPr/>
        </p:nvSpPr>
        <p:spPr>
          <a:xfrm>
            <a:off x="237555" y="24884"/>
            <a:ext cx="2394886" cy="276999"/>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11" name="TextBox 10"/>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26</a:t>
            </a:fld>
            <a:endParaRPr lang="en-US" sz="1000" dirty="0">
              <a:solidFill>
                <a:schemeClr val="accent4">
                  <a:lumMod val="75000"/>
                </a:schemeClr>
              </a:solidFill>
            </a:endParaRPr>
          </a:p>
        </p:txBody>
      </p:sp>
    </p:spTree>
    <p:custDataLst>
      <p:tags r:id="rId1"/>
    </p:custDataLst>
    <p:extLst>
      <p:ext uri="{BB962C8B-B14F-4D97-AF65-F5344CB8AC3E}">
        <p14:creationId xmlns:p14="http://schemas.microsoft.com/office/powerpoint/2010/main" val="972310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057298765"/>
              </p:ext>
            </p:extLst>
          </p:nvPr>
        </p:nvGraphicFramePr>
        <p:xfrm>
          <a:off x="230188" y="1095374"/>
          <a:ext cx="8651875" cy="3783200"/>
        </p:xfrm>
        <a:graphic>
          <a:graphicData uri="http://schemas.openxmlformats.org/drawingml/2006/table">
            <a:tbl>
              <a:tblPr>
                <a:effectLst/>
              </a:tblPr>
              <a:tblGrid>
                <a:gridCol w="1330819"/>
                <a:gridCol w="1456128"/>
                <a:gridCol w="2234231"/>
                <a:gridCol w="1235982"/>
                <a:gridCol w="1224185"/>
                <a:gridCol w="1170530"/>
              </a:tblGrid>
              <a:tr h="918593">
                <a:tc>
                  <a:txBody>
                    <a:bodyPr/>
                    <a:lstStyle/>
                    <a:p>
                      <a:pPr>
                        <a:lnSpc>
                          <a:spcPct val="115000"/>
                        </a:lnSpc>
                        <a:spcAft>
                          <a:spcPts val="0"/>
                        </a:spcAft>
                      </a:pPr>
                      <a:r>
                        <a:rPr lang="en-US" sz="1600" b="0" dirty="0">
                          <a:solidFill>
                            <a:srgbClr val="FFFFFF"/>
                          </a:solidFill>
                          <a:latin typeface="+mn-lt"/>
                          <a:ea typeface="Arial"/>
                          <a:cs typeface="Times New Roman"/>
                        </a:rPr>
                        <a:t>Date</a:t>
                      </a:r>
                      <a:endParaRPr lang="de-DE" sz="1600" b="0" dirty="0">
                        <a:latin typeface="+mn-lt"/>
                        <a:ea typeface="Arial"/>
                        <a:cs typeface="Times New Roman"/>
                      </a:endParaRPr>
                    </a:p>
                  </a:txBody>
                  <a:tcPr marL="90170" marR="90170" marT="45085" marB="45085" anchor="b">
                    <a:lnL w="12700" cap="flat" cmpd="sng" algn="ctr">
                      <a:solidFill>
                        <a:srgbClr val="FFFFFF"/>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accent5">
                        <a:lumMod val="60000"/>
                        <a:lumOff val="40000"/>
                      </a:schemeClr>
                    </a:solidFill>
                  </a:tcPr>
                </a:tc>
                <a:tc>
                  <a:txBody>
                    <a:bodyPr/>
                    <a:lstStyle/>
                    <a:p>
                      <a:pPr>
                        <a:lnSpc>
                          <a:spcPct val="115000"/>
                        </a:lnSpc>
                        <a:spcAft>
                          <a:spcPts val="0"/>
                        </a:spcAft>
                      </a:pPr>
                      <a:r>
                        <a:rPr lang="en-US" sz="1600" b="0" dirty="0" smtClean="0">
                          <a:solidFill>
                            <a:srgbClr val="FFFFFF"/>
                          </a:solidFill>
                          <a:latin typeface="+mn-lt"/>
                          <a:ea typeface="Arial"/>
                          <a:cs typeface="Times New Roman"/>
                        </a:rPr>
                        <a:t>Region</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accent5">
                        <a:lumMod val="60000"/>
                        <a:lumOff val="40000"/>
                      </a:schemeClr>
                    </a:solidFill>
                  </a:tcPr>
                </a:tc>
                <a:tc>
                  <a:txBody>
                    <a:bodyPr/>
                    <a:lstStyle/>
                    <a:p>
                      <a:pPr>
                        <a:lnSpc>
                          <a:spcPct val="115000"/>
                        </a:lnSpc>
                        <a:spcAft>
                          <a:spcPts val="0"/>
                        </a:spcAft>
                      </a:pPr>
                      <a:r>
                        <a:rPr lang="en-US" sz="1600" b="0" dirty="0">
                          <a:solidFill>
                            <a:srgbClr val="FFFFFF"/>
                          </a:solidFill>
                          <a:latin typeface="+mn-lt"/>
                          <a:ea typeface="Arial"/>
                          <a:cs typeface="Times New Roman"/>
                        </a:rPr>
                        <a:t>Event</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accent5">
                        <a:lumMod val="60000"/>
                        <a:lumOff val="40000"/>
                      </a:schemeClr>
                    </a:solidFill>
                  </a:tcPr>
                </a:tc>
                <a:tc>
                  <a:txBody>
                    <a:bodyPr/>
                    <a:lstStyle/>
                    <a:p>
                      <a:pPr algn="l">
                        <a:lnSpc>
                          <a:spcPct val="115000"/>
                        </a:lnSpc>
                        <a:spcAft>
                          <a:spcPts val="0"/>
                        </a:spcAft>
                      </a:pPr>
                      <a:r>
                        <a:rPr lang="en-US" sz="1600" b="0" dirty="0">
                          <a:solidFill>
                            <a:srgbClr val="FFFFFF"/>
                          </a:solidFill>
                          <a:latin typeface="+mn-lt"/>
                          <a:ea typeface="Arial"/>
                          <a:cs typeface="Times New Roman"/>
                        </a:rPr>
                        <a:t>Fatalities</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accent5">
                        <a:lumMod val="60000"/>
                        <a:lumOff val="40000"/>
                      </a:schemeClr>
                    </a:solidFill>
                  </a:tcPr>
                </a:tc>
                <a:tc>
                  <a:txBody>
                    <a:bodyPr/>
                    <a:lstStyle/>
                    <a:p>
                      <a:pPr algn="l">
                        <a:lnSpc>
                          <a:spcPct val="115000"/>
                        </a:lnSpc>
                        <a:spcAft>
                          <a:spcPts val="0"/>
                        </a:spcAft>
                      </a:pPr>
                      <a:r>
                        <a:rPr lang="en-US" sz="1600" b="0" dirty="0">
                          <a:solidFill>
                            <a:srgbClr val="FFFFFF"/>
                          </a:solidFill>
                          <a:latin typeface="+mn-lt"/>
                          <a:ea typeface="Arial"/>
                          <a:cs typeface="Times New Roman"/>
                        </a:rPr>
                        <a:t>Overall losses </a:t>
                      </a:r>
                      <a:endParaRPr lang="de-DE" sz="1600" b="0" dirty="0">
                        <a:latin typeface="+mn-lt"/>
                        <a:ea typeface="Arial"/>
                        <a:cs typeface="Times New Roman"/>
                      </a:endParaRPr>
                    </a:p>
                    <a:p>
                      <a:pPr algn="l">
                        <a:lnSpc>
                          <a:spcPct val="115000"/>
                        </a:lnSpc>
                        <a:spcAft>
                          <a:spcPts val="0"/>
                        </a:spcAft>
                      </a:pPr>
                      <a:r>
                        <a:rPr lang="en-US" sz="1600" b="0" dirty="0">
                          <a:solidFill>
                            <a:srgbClr val="FFFFFF"/>
                          </a:solidFill>
                          <a:latin typeface="+mn-lt"/>
                          <a:ea typeface="Arial"/>
                          <a:cs typeface="Times New Roman"/>
                        </a:rPr>
                        <a:t>US</a:t>
                      </a:r>
                      <a:r>
                        <a:rPr lang="en-US" sz="1600" b="0" dirty="0" smtClean="0">
                          <a:solidFill>
                            <a:srgbClr val="FFFFFF"/>
                          </a:solidFill>
                          <a:latin typeface="+mn-lt"/>
                          <a:ea typeface="Arial"/>
                          <a:cs typeface="Times New Roman"/>
                        </a:rPr>
                        <a:t>$ m</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accent5">
                        <a:lumMod val="60000"/>
                        <a:lumOff val="40000"/>
                      </a:schemeClr>
                    </a:solidFill>
                  </a:tcPr>
                </a:tc>
                <a:tc>
                  <a:txBody>
                    <a:bodyPr/>
                    <a:lstStyle/>
                    <a:p>
                      <a:pPr algn="l">
                        <a:lnSpc>
                          <a:spcPct val="115000"/>
                        </a:lnSpc>
                        <a:spcAft>
                          <a:spcPts val="0"/>
                        </a:spcAft>
                      </a:pPr>
                      <a:r>
                        <a:rPr lang="en-US" sz="1600" b="0" dirty="0">
                          <a:solidFill>
                            <a:srgbClr val="FFFFFF"/>
                          </a:solidFill>
                          <a:latin typeface="+mn-lt"/>
                          <a:ea typeface="Arial"/>
                          <a:cs typeface="Times New Roman"/>
                        </a:rPr>
                        <a:t>Insured losses</a:t>
                      </a:r>
                      <a:endParaRPr lang="de-DE" sz="1600" b="0" dirty="0">
                        <a:latin typeface="+mn-lt"/>
                        <a:ea typeface="Arial"/>
                        <a:cs typeface="Times New Roman"/>
                      </a:endParaRPr>
                    </a:p>
                    <a:p>
                      <a:pPr algn="l">
                        <a:lnSpc>
                          <a:spcPct val="115000"/>
                        </a:lnSpc>
                        <a:spcAft>
                          <a:spcPts val="0"/>
                        </a:spcAft>
                      </a:pPr>
                      <a:r>
                        <a:rPr lang="en-US" sz="1600" b="0" dirty="0" smtClean="0">
                          <a:solidFill>
                            <a:srgbClr val="FFFFFF"/>
                          </a:solidFill>
                          <a:latin typeface="+mn-lt"/>
                          <a:ea typeface="Arial"/>
                          <a:cs typeface="Times New Roman"/>
                        </a:rPr>
                        <a:t>US$</a:t>
                      </a:r>
                      <a:r>
                        <a:rPr lang="en-US" sz="1600" b="0" baseline="0" dirty="0" smtClean="0">
                          <a:solidFill>
                            <a:srgbClr val="FFFFFF"/>
                          </a:solidFill>
                          <a:latin typeface="+mn-lt"/>
                          <a:ea typeface="Arial"/>
                          <a:cs typeface="Times New Roman"/>
                        </a:rPr>
                        <a:t> </a:t>
                      </a:r>
                      <a:r>
                        <a:rPr lang="en-US" sz="1600" b="0" dirty="0" smtClean="0">
                          <a:solidFill>
                            <a:srgbClr val="FFFFFF"/>
                          </a:solidFill>
                          <a:latin typeface="+mn-lt"/>
                          <a:ea typeface="Arial"/>
                          <a:cs typeface="Times New Roman"/>
                        </a:rPr>
                        <a:t>m</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accent5">
                        <a:lumMod val="60000"/>
                        <a:lumOff val="40000"/>
                      </a:schemeClr>
                    </a:solidFill>
                  </a:tcPr>
                </a:tc>
              </a:tr>
              <a:tr h="572899">
                <a:tc>
                  <a:txBody>
                    <a:bodyPr/>
                    <a:lstStyle/>
                    <a:p>
                      <a:pPr marL="0" algn="l" defTabSz="914355" rtl="0" eaLnBrk="1" latinLnBrk="0" hangingPunct="1">
                        <a:lnSpc>
                          <a:spcPct val="115000"/>
                        </a:lnSpc>
                        <a:spcAft>
                          <a:spcPts val="0"/>
                        </a:spcAft>
                      </a:pPr>
                      <a:r>
                        <a:rPr lang="de-DE" sz="1400" b="0" kern="1200" dirty="0">
                          <a:solidFill>
                            <a:schemeClr val="tx2"/>
                          </a:solidFill>
                          <a:latin typeface="Arial"/>
                          <a:ea typeface="Arial"/>
                          <a:cs typeface="Times New Roman"/>
                        </a:rPr>
                        <a:t>16-25.2.2015</a:t>
                      </a:r>
                      <a:endParaRPr lang="en-US" sz="1400" b="0" kern="1200" dirty="0">
                        <a:solidFill>
                          <a:schemeClr val="tx2"/>
                        </a:solidFill>
                        <a:latin typeface="Arial"/>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355" rtl="0" eaLnBrk="1" latinLnBrk="0" hangingPunct="1">
                        <a:lnSpc>
                          <a:spcPct val="115000"/>
                        </a:lnSpc>
                        <a:spcAft>
                          <a:spcPts val="0"/>
                        </a:spcAft>
                      </a:pPr>
                      <a:r>
                        <a:rPr lang="en-US" sz="1400" b="0" kern="1200" dirty="0">
                          <a:solidFill>
                            <a:schemeClr val="tx2"/>
                          </a:solidFill>
                          <a:latin typeface="Arial"/>
                          <a:ea typeface="Arial"/>
                          <a:cs typeface="Times New Roman"/>
                        </a:rPr>
                        <a:t>United States, Canada</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55" rtl="0" eaLnBrk="1" latinLnBrk="0" hangingPunct="1">
                        <a:lnSpc>
                          <a:spcPct val="115000"/>
                        </a:lnSpc>
                        <a:spcAft>
                          <a:spcPts val="0"/>
                        </a:spcAft>
                      </a:pPr>
                      <a:r>
                        <a:rPr lang="en-US" sz="1400" b="0" kern="1200" dirty="0">
                          <a:solidFill>
                            <a:schemeClr val="tx2"/>
                          </a:solidFill>
                          <a:latin typeface="Arial"/>
                          <a:ea typeface="Arial"/>
                          <a:cs typeface="Times New Roman"/>
                        </a:rPr>
                        <a:t>Winter </a:t>
                      </a:r>
                      <a:r>
                        <a:rPr lang="en-US" sz="1400" b="0" kern="1200" dirty="0" smtClean="0">
                          <a:solidFill>
                            <a:schemeClr val="tx2"/>
                          </a:solidFill>
                          <a:latin typeface="Arial"/>
                          <a:ea typeface="Arial"/>
                          <a:cs typeface="Times New Roman"/>
                        </a:rPr>
                        <a:t>storm</a:t>
                      </a:r>
                      <a:endParaRPr lang="en-US" sz="1400" b="0" kern="1200" dirty="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dirty="0" smtClean="0">
                          <a:solidFill>
                            <a:schemeClr val="tx2"/>
                          </a:solidFill>
                          <a:latin typeface="Arial"/>
                          <a:ea typeface="Arial"/>
                          <a:cs typeface="Times New Roman"/>
                        </a:rPr>
                        <a:t>39</a:t>
                      </a:r>
                      <a:endParaRPr lang="en-US" sz="1400" b="0" kern="1200" dirty="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en-US" sz="1400" b="0" kern="1200" dirty="0">
                          <a:solidFill>
                            <a:schemeClr val="tx2"/>
                          </a:solidFill>
                          <a:latin typeface="Arial"/>
                          <a:ea typeface="Arial"/>
                          <a:cs typeface="Times New Roman"/>
                        </a:rPr>
                        <a:t>2,400</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en-US" sz="1400" b="0" kern="1200" dirty="0">
                          <a:solidFill>
                            <a:schemeClr val="tx2"/>
                          </a:solidFill>
                          <a:latin typeface="Arial"/>
                          <a:ea typeface="Arial"/>
                          <a:cs typeface="Times New Roman"/>
                        </a:rPr>
                        <a:t>1,800*</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581541">
                <a:tc>
                  <a:txBody>
                    <a:bodyPr/>
                    <a:lstStyle/>
                    <a:p>
                      <a:pPr marL="0" algn="l" defTabSz="914355" rtl="0" eaLnBrk="1" latinLnBrk="0" hangingPunct="1">
                        <a:lnSpc>
                          <a:spcPct val="115000"/>
                        </a:lnSpc>
                        <a:spcAft>
                          <a:spcPts val="0"/>
                        </a:spcAft>
                      </a:pPr>
                      <a:r>
                        <a:rPr lang="de-DE" sz="1400" b="0" kern="1200">
                          <a:solidFill>
                            <a:schemeClr val="tx2"/>
                          </a:solidFill>
                          <a:latin typeface="Arial"/>
                          <a:ea typeface="Arial"/>
                          <a:cs typeface="Times New Roman"/>
                        </a:rPr>
                        <a:t>30.3-1.4.2015</a:t>
                      </a:r>
                      <a:endParaRPr lang="en-US" sz="1400" b="0" kern="1200">
                        <a:solidFill>
                          <a:schemeClr val="tx2"/>
                        </a:solidFill>
                        <a:latin typeface="Arial"/>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355" rtl="0" eaLnBrk="1" latinLnBrk="0" hangingPunct="1">
                        <a:lnSpc>
                          <a:spcPct val="115000"/>
                        </a:lnSpc>
                        <a:spcAft>
                          <a:spcPts val="0"/>
                        </a:spcAft>
                      </a:pPr>
                      <a:r>
                        <a:rPr lang="de-DE" sz="1400" b="0" kern="1200">
                          <a:solidFill>
                            <a:schemeClr val="tx2"/>
                          </a:solidFill>
                          <a:latin typeface="Arial"/>
                          <a:ea typeface="Arial"/>
                          <a:cs typeface="Times New Roman"/>
                        </a:rPr>
                        <a:t>Europe</a:t>
                      </a:r>
                      <a:endParaRPr lang="en-US" sz="1400" b="0" kern="120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55" rtl="0" eaLnBrk="1" latinLnBrk="0" hangingPunct="1">
                        <a:lnSpc>
                          <a:spcPct val="115000"/>
                        </a:lnSpc>
                        <a:spcAft>
                          <a:spcPts val="0"/>
                        </a:spcAft>
                      </a:pPr>
                      <a:r>
                        <a:rPr lang="en-US" sz="1400" b="0" kern="1200">
                          <a:solidFill>
                            <a:schemeClr val="tx2"/>
                          </a:solidFill>
                          <a:latin typeface="Arial"/>
                          <a:ea typeface="Arial"/>
                          <a:cs typeface="Times New Roman"/>
                        </a:rPr>
                        <a:t>Winter Storm Niklas</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en-US" sz="1400" b="0" kern="1200">
                          <a:solidFill>
                            <a:schemeClr val="tx2"/>
                          </a:solidFill>
                          <a:latin typeface="Arial"/>
                          <a:ea typeface="Arial"/>
                          <a:cs typeface="Times New Roman"/>
                        </a:rPr>
                        <a:t>11</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en-US" sz="1400" b="0" kern="1200" dirty="0">
                          <a:solidFill>
                            <a:schemeClr val="tx2"/>
                          </a:solidFill>
                          <a:latin typeface="Arial"/>
                          <a:ea typeface="Arial"/>
                          <a:cs typeface="Times New Roman"/>
                        </a:rPr>
                        <a:t>1,400</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en-US" sz="1400" b="0" kern="1200" dirty="0">
                          <a:solidFill>
                            <a:schemeClr val="tx2"/>
                          </a:solidFill>
                          <a:latin typeface="Arial"/>
                          <a:ea typeface="Arial"/>
                          <a:cs typeface="Times New Roman"/>
                        </a:rPr>
                        <a:t>1,000</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93449">
                <a:tc>
                  <a:txBody>
                    <a:bodyPr/>
                    <a:lstStyle/>
                    <a:p>
                      <a:pPr marL="0" algn="l" defTabSz="914355" rtl="0" eaLnBrk="1" latinLnBrk="0" hangingPunct="1">
                        <a:lnSpc>
                          <a:spcPct val="115000"/>
                        </a:lnSpc>
                        <a:spcAft>
                          <a:spcPts val="0"/>
                        </a:spcAft>
                      </a:pPr>
                      <a:r>
                        <a:rPr lang="de-DE" sz="1400" b="0" kern="1200">
                          <a:solidFill>
                            <a:schemeClr val="tx2"/>
                          </a:solidFill>
                          <a:latin typeface="Arial"/>
                          <a:ea typeface="Arial"/>
                          <a:cs typeface="Times New Roman"/>
                        </a:rPr>
                        <a:t>7-10.4.2015</a:t>
                      </a:r>
                      <a:endParaRPr lang="en-US" sz="1400" b="0" kern="1200">
                        <a:solidFill>
                          <a:schemeClr val="tx2"/>
                        </a:solidFill>
                        <a:latin typeface="Arial"/>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355" rtl="0" eaLnBrk="1" latinLnBrk="0" hangingPunct="1">
                        <a:lnSpc>
                          <a:spcPct val="115000"/>
                        </a:lnSpc>
                        <a:spcAft>
                          <a:spcPts val="0"/>
                        </a:spcAft>
                      </a:pPr>
                      <a:r>
                        <a:rPr lang="en-US" sz="1400" b="0" kern="1200">
                          <a:solidFill>
                            <a:schemeClr val="tx2"/>
                          </a:solidFill>
                          <a:latin typeface="Arial"/>
                          <a:ea typeface="Arial"/>
                          <a:cs typeface="Times New Roman"/>
                        </a:rPr>
                        <a:t>United States</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55" rtl="0" eaLnBrk="1" latinLnBrk="0" hangingPunct="1">
                        <a:lnSpc>
                          <a:spcPct val="115000"/>
                        </a:lnSpc>
                        <a:spcAft>
                          <a:spcPts val="0"/>
                        </a:spcAft>
                      </a:pPr>
                      <a:r>
                        <a:rPr lang="en-US" sz="1400" b="0" kern="1200">
                          <a:solidFill>
                            <a:schemeClr val="tx2"/>
                          </a:solidFill>
                          <a:latin typeface="Arial"/>
                          <a:ea typeface="Arial"/>
                          <a:cs typeface="Times New Roman"/>
                        </a:rPr>
                        <a:t>Severe storms</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a:solidFill>
                            <a:schemeClr val="tx2"/>
                          </a:solidFill>
                          <a:latin typeface="Arial"/>
                          <a:ea typeface="Arial"/>
                          <a:cs typeface="Times New Roman"/>
                        </a:rPr>
                        <a:t>3</a:t>
                      </a:r>
                      <a:endParaRPr lang="en-US" sz="1400" b="0" kern="120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a:solidFill>
                            <a:schemeClr val="tx2"/>
                          </a:solidFill>
                          <a:latin typeface="Arial"/>
                          <a:ea typeface="Arial"/>
                          <a:cs typeface="Times New Roman"/>
                        </a:rPr>
                        <a:t>1,400</a:t>
                      </a:r>
                      <a:endParaRPr lang="en-US" sz="1400" b="0" kern="120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dirty="0">
                          <a:solidFill>
                            <a:schemeClr val="tx2"/>
                          </a:solidFill>
                          <a:latin typeface="Arial"/>
                          <a:ea typeface="Arial"/>
                          <a:cs typeface="Times New Roman"/>
                        </a:rPr>
                        <a:t>990*</a:t>
                      </a:r>
                      <a:endParaRPr lang="en-US" sz="1400" b="0" kern="1200" dirty="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93449">
                <a:tc>
                  <a:txBody>
                    <a:bodyPr/>
                    <a:lstStyle/>
                    <a:p>
                      <a:pPr marL="0" algn="l" defTabSz="914355" rtl="0" eaLnBrk="1" latinLnBrk="0" hangingPunct="1">
                        <a:lnSpc>
                          <a:spcPct val="115000"/>
                        </a:lnSpc>
                        <a:spcAft>
                          <a:spcPts val="0"/>
                        </a:spcAft>
                      </a:pPr>
                      <a:r>
                        <a:rPr lang="de-DE" sz="1400" b="0" kern="1200">
                          <a:solidFill>
                            <a:schemeClr val="tx2"/>
                          </a:solidFill>
                          <a:latin typeface="Arial"/>
                          <a:ea typeface="Arial"/>
                          <a:cs typeface="Times New Roman"/>
                        </a:rPr>
                        <a:t>18-21.4.2015</a:t>
                      </a:r>
                      <a:endParaRPr lang="en-US" sz="1400" b="0" kern="1200">
                        <a:solidFill>
                          <a:schemeClr val="tx2"/>
                        </a:solidFill>
                        <a:latin typeface="Arial"/>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355" rtl="0" eaLnBrk="1" latinLnBrk="0" hangingPunct="1">
                        <a:lnSpc>
                          <a:spcPct val="115000"/>
                        </a:lnSpc>
                        <a:spcAft>
                          <a:spcPts val="0"/>
                        </a:spcAft>
                      </a:pPr>
                      <a:r>
                        <a:rPr lang="en-US" sz="1400" b="0" kern="1200">
                          <a:solidFill>
                            <a:schemeClr val="tx2"/>
                          </a:solidFill>
                          <a:latin typeface="Arial"/>
                          <a:ea typeface="Arial"/>
                          <a:cs typeface="Times New Roman"/>
                        </a:rPr>
                        <a:t>United States</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55" rtl="0" eaLnBrk="1" latinLnBrk="0" hangingPunct="1">
                        <a:lnSpc>
                          <a:spcPct val="115000"/>
                        </a:lnSpc>
                        <a:spcAft>
                          <a:spcPts val="0"/>
                        </a:spcAft>
                      </a:pPr>
                      <a:r>
                        <a:rPr lang="en-US" sz="1400" b="0" kern="1200">
                          <a:solidFill>
                            <a:schemeClr val="tx2"/>
                          </a:solidFill>
                          <a:latin typeface="Arial"/>
                          <a:ea typeface="Arial"/>
                          <a:cs typeface="Times New Roman"/>
                        </a:rPr>
                        <a:t>Severe storms</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a:solidFill>
                            <a:schemeClr val="tx2"/>
                          </a:solidFill>
                          <a:latin typeface="Arial"/>
                          <a:ea typeface="Arial"/>
                          <a:cs typeface="Times New Roman"/>
                        </a:rPr>
                        <a:t>-</a:t>
                      </a:r>
                      <a:endParaRPr lang="en-US" sz="1400" b="0" kern="120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a:solidFill>
                            <a:schemeClr val="tx2"/>
                          </a:solidFill>
                          <a:latin typeface="Arial"/>
                          <a:ea typeface="Arial"/>
                          <a:cs typeface="Times New Roman"/>
                        </a:rPr>
                        <a:t>1,100</a:t>
                      </a:r>
                      <a:endParaRPr lang="en-US" sz="1400" b="0" kern="120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dirty="0">
                          <a:solidFill>
                            <a:schemeClr val="tx2"/>
                          </a:solidFill>
                          <a:latin typeface="Arial"/>
                          <a:ea typeface="Arial"/>
                          <a:cs typeface="Times New Roman"/>
                        </a:rPr>
                        <a:t>780*</a:t>
                      </a:r>
                      <a:endParaRPr lang="en-US" sz="1400" b="0" kern="1200" dirty="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702445">
                <a:tc>
                  <a:txBody>
                    <a:bodyPr/>
                    <a:lstStyle/>
                    <a:p>
                      <a:pPr marL="0" algn="l" defTabSz="914355" rtl="0" eaLnBrk="1" latinLnBrk="0" hangingPunct="1">
                        <a:lnSpc>
                          <a:spcPct val="115000"/>
                        </a:lnSpc>
                        <a:spcAft>
                          <a:spcPts val="0"/>
                        </a:spcAft>
                      </a:pPr>
                      <a:r>
                        <a:rPr lang="de-DE" sz="1400" b="0" kern="1200" dirty="0">
                          <a:solidFill>
                            <a:schemeClr val="tx2"/>
                          </a:solidFill>
                          <a:latin typeface="Arial"/>
                          <a:ea typeface="Arial"/>
                          <a:cs typeface="Times New Roman"/>
                        </a:rPr>
                        <a:t>23-28.5.2015</a:t>
                      </a:r>
                      <a:endParaRPr lang="en-US" sz="1400" b="0" kern="1200" dirty="0">
                        <a:solidFill>
                          <a:schemeClr val="tx2"/>
                        </a:solidFill>
                        <a:latin typeface="Arial"/>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lumMod val="85000"/>
                      </a:schemeClr>
                    </a:solidFill>
                  </a:tcPr>
                </a:tc>
                <a:tc>
                  <a:txBody>
                    <a:bodyPr/>
                    <a:lstStyle/>
                    <a:p>
                      <a:pPr marL="0" algn="l" defTabSz="914355" rtl="0" eaLnBrk="1" latinLnBrk="0" hangingPunct="1">
                        <a:lnSpc>
                          <a:spcPct val="115000"/>
                        </a:lnSpc>
                        <a:spcAft>
                          <a:spcPts val="0"/>
                        </a:spcAft>
                      </a:pPr>
                      <a:r>
                        <a:rPr lang="en-US" sz="1400" b="0" kern="1200" dirty="0">
                          <a:solidFill>
                            <a:schemeClr val="tx2"/>
                          </a:solidFill>
                          <a:latin typeface="Arial"/>
                          <a:ea typeface="Arial"/>
                          <a:cs typeface="Times New Roman"/>
                        </a:rPr>
                        <a:t>United States</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marL="0" algn="l" defTabSz="914355" rtl="0" eaLnBrk="1" latinLnBrk="0" hangingPunct="1">
                        <a:lnSpc>
                          <a:spcPct val="115000"/>
                        </a:lnSpc>
                        <a:spcAft>
                          <a:spcPts val="0"/>
                        </a:spcAft>
                      </a:pPr>
                      <a:r>
                        <a:rPr lang="en-US" sz="1400" b="0" kern="1200" dirty="0">
                          <a:solidFill>
                            <a:schemeClr val="tx2"/>
                          </a:solidFill>
                          <a:latin typeface="Arial"/>
                          <a:ea typeface="Arial"/>
                          <a:cs typeface="Times New Roman"/>
                        </a:rPr>
                        <a:t>Severe storms</a:t>
                      </a: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dirty="0">
                          <a:solidFill>
                            <a:schemeClr val="tx2"/>
                          </a:solidFill>
                          <a:latin typeface="Arial"/>
                          <a:ea typeface="Arial"/>
                          <a:cs typeface="Times New Roman"/>
                        </a:rPr>
                        <a:t>32</a:t>
                      </a:r>
                      <a:endParaRPr lang="en-US" sz="1400" b="0" kern="1200" dirty="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a:solidFill>
                            <a:schemeClr val="tx2"/>
                          </a:solidFill>
                          <a:latin typeface="Arial"/>
                          <a:ea typeface="Arial"/>
                          <a:cs typeface="Times New Roman"/>
                        </a:rPr>
                        <a:t>1,300</a:t>
                      </a:r>
                      <a:endParaRPr lang="en-US" sz="1400" b="0" kern="120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marL="0" algn="ctr" defTabSz="914355" rtl="0" eaLnBrk="1" latinLnBrk="0" hangingPunct="1">
                        <a:lnSpc>
                          <a:spcPct val="100000"/>
                        </a:lnSpc>
                        <a:spcAft>
                          <a:spcPts val="0"/>
                        </a:spcAft>
                      </a:pPr>
                      <a:r>
                        <a:rPr lang="de-DE" sz="1400" b="0" kern="1200" dirty="0">
                          <a:solidFill>
                            <a:schemeClr val="tx2"/>
                          </a:solidFill>
                          <a:latin typeface="Arial"/>
                          <a:ea typeface="Arial"/>
                          <a:cs typeface="Times New Roman"/>
                        </a:rPr>
                        <a:t>750*</a:t>
                      </a:r>
                      <a:endParaRPr lang="en-US" sz="1400" b="0" kern="1200" dirty="0">
                        <a:solidFill>
                          <a:schemeClr val="tx2"/>
                        </a:solidFill>
                        <a:latin typeface="Arial"/>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r>
            </a:tbl>
          </a:graphicData>
        </a:graphic>
      </p:graphicFrame>
      <p:sp>
        <p:nvSpPr>
          <p:cNvPr id="9" name="Rechteck 8"/>
          <p:cNvSpPr/>
          <p:nvPr/>
        </p:nvSpPr>
        <p:spPr>
          <a:xfrm>
            <a:off x="7710900" y="1120775"/>
            <a:ext cx="1171165" cy="373697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7" name="Rectangle 6"/>
          <p:cNvSpPr/>
          <p:nvPr/>
        </p:nvSpPr>
        <p:spPr>
          <a:xfrm>
            <a:off x="237555" y="24884"/>
            <a:ext cx="2394886" cy="276999"/>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10" name="TextBox 9"/>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27</a:t>
            </a:fld>
            <a:endParaRPr lang="en-US" sz="1000" dirty="0">
              <a:solidFill>
                <a:schemeClr val="accent4">
                  <a:lumMod val="75000"/>
                </a:schemeClr>
              </a:solidFill>
            </a:endParaRPr>
          </a:p>
        </p:txBody>
      </p:sp>
      <p:sp>
        <p:nvSpPr>
          <p:cNvPr id="11" name="Title 10"/>
          <p:cNvSpPr>
            <a:spLocks noGrp="1"/>
          </p:cNvSpPr>
          <p:nvPr>
            <p:ph type="title"/>
          </p:nvPr>
        </p:nvSpPr>
        <p:spPr>
          <a:xfrm>
            <a:off x="228600" y="244475"/>
            <a:ext cx="6840000" cy="540000"/>
          </a:xfrm>
        </p:spPr>
        <p:txBody>
          <a:bodyPr/>
          <a:lstStyle/>
          <a:p>
            <a:r>
              <a:rPr lang="de-DE" sz="2000" dirty="0" smtClean="0">
                <a:latin typeface="Arial"/>
                <a:ea typeface="Arial Unicode MS"/>
                <a:cs typeface="Arial"/>
              </a:rPr>
              <a:t>Loss events </a:t>
            </a:r>
            <a:r>
              <a:rPr lang="de-DE" sz="2000" dirty="0" err="1" smtClean="0">
                <a:latin typeface="Arial"/>
                <a:ea typeface="Arial Unicode MS"/>
                <a:cs typeface="Arial"/>
              </a:rPr>
              <a:t>worldwide</a:t>
            </a:r>
            <a:r>
              <a:rPr lang="de-DE" sz="2000" dirty="0" smtClean="0">
                <a:latin typeface="Arial"/>
                <a:ea typeface="Arial Unicode MS"/>
                <a:cs typeface="Arial"/>
              </a:rPr>
              <a:t> 2015 </a:t>
            </a:r>
            <a:r>
              <a:rPr lang="de-DE" sz="1800" dirty="0" smtClean="0">
                <a:solidFill>
                  <a:srgbClr val="FF00FF"/>
                </a:solidFill>
                <a:latin typeface="Arial"/>
                <a:ea typeface="Arial Unicode MS"/>
                <a:cs typeface="Arial"/>
              </a:rPr>
              <a:t/>
            </a:r>
            <a:br>
              <a:rPr lang="de-DE" sz="1800" dirty="0" smtClean="0">
                <a:solidFill>
                  <a:srgbClr val="FF00FF"/>
                </a:solidFill>
                <a:latin typeface="Arial"/>
                <a:ea typeface="Arial Unicode MS"/>
                <a:cs typeface="Arial"/>
              </a:rPr>
            </a:br>
            <a:r>
              <a:rPr lang="en-US" sz="1800" dirty="0" smtClean="0">
                <a:latin typeface="Arial"/>
                <a:ea typeface="Arial Unicode MS"/>
                <a:cs typeface="Arial"/>
              </a:rPr>
              <a:t>The five costliest natural catastrophes for the insurance industry </a:t>
            </a:r>
            <a:endParaRPr lang="en-US" dirty="0"/>
          </a:p>
        </p:txBody>
      </p:sp>
      <p:sp>
        <p:nvSpPr>
          <p:cNvPr id="8" name="TextBox 7"/>
          <p:cNvSpPr txBox="1"/>
          <p:nvPr/>
        </p:nvSpPr>
        <p:spPr>
          <a:xfrm>
            <a:off x="18919" y="4884093"/>
            <a:ext cx="2114681" cy="230832"/>
          </a:xfrm>
          <a:prstGeom prst="rect">
            <a:avLst/>
          </a:prstGeom>
          <a:noFill/>
          <a:effectLst/>
        </p:spPr>
        <p:txBody>
          <a:bodyPr wrap="none" rtlCol="0">
            <a:spAutoFit/>
          </a:bodyPr>
          <a:lstStyle/>
          <a:p>
            <a:r>
              <a:rPr lang="en-US" sz="900" dirty="0" smtClean="0">
                <a:solidFill>
                  <a:schemeClr val="accent4">
                    <a:lumMod val="75000"/>
                  </a:schemeClr>
                </a:solidFill>
              </a:rPr>
              <a:t>*Date based on information from PCS</a:t>
            </a:r>
          </a:p>
        </p:txBody>
      </p:sp>
    </p:spTree>
    <p:custDataLst>
      <p:tags r:id="rId1"/>
    </p:custDataLst>
    <p:extLst>
      <p:ext uri="{BB962C8B-B14F-4D97-AF65-F5344CB8AC3E}">
        <p14:creationId xmlns:p14="http://schemas.microsoft.com/office/powerpoint/2010/main" val="3059924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698918908"/>
              </p:ext>
            </p:extLst>
          </p:nvPr>
        </p:nvGraphicFramePr>
        <p:xfrm>
          <a:off x="230189" y="1104594"/>
          <a:ext cx="8651874" cy="3691240"/>
        </p:xfrm>
        <a:graphic>
          <a:graphicData uri="http://schemas.openxmlformats.org/drawingml/2006/table">
            <a:tbl>
              <a:tblPr firstRow="1" bandRow="1">
                <a:effectLst/>
                <a:tableStyleId>{5C22544A-7EE6-4342-B048-85BDC9FD1C3A}</a:tableStyleId>
              </a:tblPr>
              <a:tblGrid>
                <a:gridCol w="1305942"/>
                <a:gridCol w="2693508"/>
                <a:gridCol w="2040537"/>
                <a:gridCol w="2611887"/>
              </a:tblGrid>
              <a:tr h="641950">
                <a:tc>
                  <a:txBody>
                    <a:bodyPr/>
                    <a:lstStyle/>
                    <a:p>
                      <a:r>
                        <a:rPr lang="de-DE" sz="1600" b="0" dirty="0" smtClean="0"/>
                        <a:t>Year</a:t>
                      </a:r>
                      <a:endParaRPr lang="de-DE" sz="1600" b="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de-DE" sz="1600" b="0" dirty="0" smtClean="0"/>
                        <a:t>Event</a:t>
                      </a:r>
                      <a:endParaRPr lang="de-DE" sz="16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de-DE" sz="1600" b="0" dirty="0" smtClean="0"/>
                        <a:t>Region </a:t>
                      </a:r>
                      <a:endParaRPr lang="de-DE" sz="16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1600" b="0" noProof="0" dirty="0" smtClean="0"/>
                        <a:t>Insured loss</a:t>
                      </a:r>
                    </a:p>
                    <a:p>
                      <a:r>
                        <a:rPr lang="en-US" sz="1600" b="0" noProof="0" dirty="0" err="1" smtClean="0"/>
                        <a:t>US$m</a:t>
                      </a:r>
                      <a:r>
                        <a:rPr lang="en-US" sz="1600" b="0" noProof="0" dirty="0" smtClean="0"/>
                        <a:t> (in original values)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r h="304929">
                <a:tc>
                  <a:txBody>
                    <a:bodyPr/>
                    <a:lstStyle/>
                    <a:p>
                      <a:r>
                        <a:rPr lang="en-US" sz="1200" b="0" noProof="0" dirty="0" smtClean="0">
                          <a:solidFill>
                            <a:schemeClr val="tx1">
                              <a:lumMod val="85000"/>
                              <a:lumOff val="15000"/>
                            </a:schemeClr>
                          </a:solidFill>
                        </a:rPr>
                        <a:t>2005</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Hurricane Katrina</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USA</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60,500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en-US" sz="1200" b="0" noProof="0" dirty="0" smtClean="0">
                          <a:solidFill>
                            <a:schemeClr val="tx1">
                              <a:lumMod val="85000"/>
                              <a:lumOff val="15000"/>
                            </a:schemeClr>
                          </a:solidFill>
                        </a:rPr>
                        <a:t>2011</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EQ, tsunami</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Japan</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40,000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en-US" sz="1200" b="0" noProof="0" dirty="0" smtClean="0">
                          <a:solidFill>
                            <a:schemeClr val="tx1">
                              <a:lumMod val="85000"/>
                              <a:lumOff val="15000"/>
                            </a:schemeClr>
                          </a:solidFill>
                        </a:rPr>
                        <a:t>2012</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Hurricane Sandy</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USA, Caribbean</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29,500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en-US" sz="1200" b="0" noProof="0" dirty="0" smtClean="0">
                          <a:solidFill>
                            <a:schemeClr val="tx1">
                              <a:lumMod val="85000"/>
                              <a:lumOff val="15000"/>
                            </a:schemeClr>
                          </a:solidFill>
                        </a:rPr>
                        <a:t>2008</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Hurricane Ike</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USA,</a:t>
                      </a:r>
                      <a:r>
                        <a:rPr lang="en-US" sz="1200" b="0" baseline="0" noProof="0" dirty="0" smtClean="0">
                          <a:solidFill>
                            <a:schemeClr val="tx1">
                              <a:lumMod val="85000"/>
                              <a:lumOff val="15000"/>
                            </a:schemeClr>
                          </a:solidFill>
                        </a:rPr>
                        <a:t> Caribbean</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18,500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en-US" sz="1200" b="0" noProof="0" dirty="0" smtClean="0">
                          <a:solidFill>
                            <a:schemeClr val="tx1">
                              <a:lumMod val="85000"/>
                              <a:lumOff val="15000"/>
                            </a:schemeClr>
                          </a:solidFill>
                        </a:rPr>
                        <a:t>1992</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Hurricane Andrew</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USA</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17,000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en-US" sz="1200" b="0" noProof="0" dirty="0" smtClean="0">
                          <a:solidFill>
                            <a:schemeClr val="tx1">
                              <a:lumMod val="85000"/>
                              <a:lumOff val="15000"/>
                            </a:schemeClr>
                          </a:solidFill>
                        </a:rPr>
                        <a:t>2011</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noProof="0" dirty="0" smtClean="0">
                          <a:solidFill>
                            <a:schemeClr val="tx1">
                              <a:lumMod val="85000"/>
                              <a:lumOff val="15000"/>
                            </a:schemeClr>
                          </a:solidFill>
                        </a:rPr>
                        <a:t>EQ Christchurch</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noProof="0" dirty="0" smtClean="0">
                          <a:solidFill>
                            <a:schemeClr val="tx1">
                              <a:lumMod val="85000"/>
                              <a:lumOff val="15000"/>
                            </a:schemeClr>
                          </a:solidFill>
                        </a:rPr>
                        <a:t>New Zealand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16,500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en-US" sz="1200" b="0" noProof="0" dirty="0" smtClean="0">
                          <a:solidFill>
                            <a:schemeClr val="tx1">
                              <a:lumMod val="85000"/>
                              <a:lumOff val="15000"/>
                            </a:schemeClr>
                          </a:solidFill>
                        </a:rPr>
                        <a:t>2011</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Floods</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Thailand</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16,000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en-US" sz="1200" b="0" noProof="0" dirty="0" smtClean="0">
                          <a:solidFill>
                            <a:schemeClr val="tx1">
                              <a:lumMod val="85000"/>
                              <a:lumOff val="15000"/>
                            </a:schemeClr>
                          </a:solidFill>
                        </a:rPr>
                        <a:t>1994</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EQ Northridge</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USA</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noProof="0" dirty="0" smtClean="0">
                          <a:solidFill>
                            <a:schemeClr val="tx1">
                              <a:lumMod val="85000"/>
                              <a:lumOff val="15000"/>
                            </a:schemeClr>
                          </a:solidFill>
                        </a:rPr>
                        <a:t>15,300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de-DE" sz="1200" b="0" noProof="0" dirty="0" smtClean="0">
                          <a:solidFill>
                            <a:schemeClr val="tx1">
                              <a:lumMod val="85000"/>
                              <a:lumOff val="15000"/>
                            </a:schemeClr>
                          </a:solidFill>
                        </a:rPr>
                        <a:t>2005</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lumMod val="85000"/>
                              <a:lumOff val="15000"/>
                            </a:schemeClr>
                          </a:solidFill>
                        </a:rPr>
                        <a:t>Hurricane Wilma</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noProof="0" dirty="0" smtClean="0">
                          <a:solidFill>
                            <a:schemeClr val="tx1">
                              <a:lumMod val="85000"/>
                              <a:lumOff val="15000"/>
                            </a:schemeClr>
                          </a:solidFill>
                        </a:rPr>
                        <a:t>USA, Caribbean</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200" b="0" noProof="0" dirty="0" smtClean="0">
                          <a:solidFill>
                            <a:schemeClr val="tx1">
                              <a:lumMod val="85000"/>
                              <a:lumOff val="15000"/>
                            </a:schemeClr>
                          </a:solidFill>
                        </a:rPr>
                        <a:t>12,500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929">
                <a:tc>
                  <a:txBody>
                    <a:bodyPr/>
                    <a:lstStyle/>
                    <a:p>
                      <a:r>
                        <a:rPr lang="de-DE" sz="1200" b="0" noProof="0" dirty="0" smtClean="0">
                          <a:solidFill>
                            <a:schemeClr val="tx1">
                              <a:lumMod val="85000"/>
                              <a:lumOff val="15000"/>
                            </a:schemeClr>
                          </a:solidFill>
                        </a:rPr>
                        <a:t>2012</a:t>
                      </a:r>
                      <a:endParaRPr lang="en-US" sz="12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b="0" noProof="0" dirty="0" err="1" smtClean="0">
                          <a:solidFill>
                            <a:schemeClr val="tx1">
                              <a:lumMod val="85000"/>
                              <a:lumOff val="15000"/>
                            </a:schemeClr>
                          </a:solidFill>
                        </a:rPr>
                        <a:t>Drought</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noProof="0" dirty="0" smtClean="0">
                          <a:solidFill>
                            <a:schemeClr val="tx1">
                              <a:lumMod val="85000"/>
                              <a:lumOff val="15000"/>
                            </a:schemeClr>
                          </a:solidFill>
                        </a:rPr>
                        <a:t>USA</a:t>
                      </a:r>
                      <a:endParaRPr lang="en-US" sz="12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200" b="0" noProof="0" dirty="0" smtClean="0">
                          <a:solidFill>
                            <a:schemeClr val="tx1">
                              <a:lumMod val="85000"/>
                              <a:lumOff val="15000"/>
                            </a:schemeClr>
                          </a:solidFill>
                        </a:rPr>
                        <a:t>12,000</a:t>
                      </a:r>
                      <a:endParaRPr lang="en-US" sz="12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Rectangle 4"/>
          <p:cNvSpPr/>
          <p:nvPr/>
        </p:nvSpPr>
        <p:spPr>
          <a:xfrm>
            <a:off x="237555" y="24884"/>
            <a:ext cx="2394886" cy="276999"/>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6" name="TextBox 5"/>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28</a:t>
            </a:fld>
            <a:endParaRPr lang="en-US" sz="1000" dirty="0">
              <a:solidFill>
                <a:schemeClr val="accent4">
                  <a:lumMod val="75000"/>
                </a:schemeClr>
              </a:solidFill>
            </a:endParaRPr>
          </a:p>
        </p:txBody>
      </p:sp>
      <p:sp>
        <p:nvSpPr>
          <p:cNvPr id="9" name="Title 8"/>
          <p:cNvSpPr>
            <a:spLocks noGrp="1"/>
          </p:cNvSpPr>
          <p:nvPr>
            <p:ph type="title"/>
          </p:nvPr>
        </p:nvSpPr>
        <p:spPr>
          <a:xfrm>
            <a:off x="228600" y="244475"/>
            <a:ext cx="6840000" cy="540000"/>
          </a:xfrm>
        </p:spPr>
        <p:txBody>
          <a:bodyPr/>
          <a:lstStyle/>
          <a:p>
            <a:r>
              <a:rPr lang="en-US" sz="2000" dirty="0" smtClean="0">
                <a:latin typeface="Arial"/>
                <a:ea typeface="Arial Unicode MS"/>
                <a:cs typeface="Arial"/>
              </a:rPr>
              <a:t>Costliest natural catastrophes since 1980</a:t>
            </a:r>
            <a:r>
              <a:rPr lang="en-US" sz="2000" dirty="0" smtClean="0">
                <a:solidFill>
                  <a:srgbClr val="FF00FF"/>
                </a:solidFill>
                <a:latin typeface="Arial"/>
                <a:ea typeface="Arial Unicode MS"/>
                <a:cs typeface="Arial"/>
              </a:rPr>
              <a:t/>
            </a:r>
            <a:br>
              <a:rPr lang="en-US" sz="2000" dirty="0" smtClean="0">
                <a:solidFill>
                  <a:srgbClr val="FF00FF"/>
                </a:solidFill>
                <a:latin typeface="Arial"/>
                <a:ea typeface="Arial Unicode MS"/>
                <a:cs typeface="Arial"/>
              </a:rPr>
            </a:br>
            <a:r>
              <a:rPr lang="en-US" sz="1800" dirty="0" smtClean="0">
                <a:latin typeface="Arial"/>
                <a:ea typeface="Arial Unicode MS"/>
                <a:cs typeface="Arial"/>
              </a:rPr>
              <a:t>Ranked by insured losses </a:t>
            </a:r>
            <a:endParaRPr lang="en-US" dirty="0"/>
          </a:p>
        </p:txBody>
      </p:sp>
    </p:spTree>
    <p:custDataLst>
      <p:tags r:id="rId1"/>
    </p:custDataLst>
    <p:extLst>
      <p:ext uri="{BB962C8B-B14F-4D97-AF65-F5344CB8AC3E}">
        <p14:creationId xmlns:p14="http://schemas.microsoft.com/office/powerpoint/2010/main" val="1201301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154063" y="1701362"/>
            <a:ext cx="6828235" cy="1272654"/>
          </a:xfrm>
          <a:ln/>
        </p:spPr>
        <p:txBody>
          <a:bodyPr/>
          <a:lstStyle/>
          <a:p>
            <a:r>
              <a:rPr lang="en-US" sz="3300" dirty="0"/>
              <a:t>Market &amp; Financial Impact of Catastrophe Losses:</a:t>
            </a:r>
            <a:r>
              <a:rPr lang="en-US" sz="3300" dirty="0">
                <a:solidFill>
                  <a:srgbClr val="FF00FF"/>
                </a:solidFill>
              </a:rPr>
              <a:t/>
            </a:r>
            <a:br>
              <a:rPr lang="en-US" sz="3300" dirty="0">
                <a:solidFill>
                  <a:srgbClr val="FF00FF"/>
                </a:solidFill>
              </a:rPr>
            </a:br>
            <a:r>
              <a:rPr lang="en-US" sz="2600" i="1" dirty="0"/>
              <a:t> First Half 2015 Summary</a:t>
            </a:r>
            <a:endParaRPr lang="en-US" sz="2600" i="1" dirty="0">
              <a:solidFill>
                <a:srgbClr val="C00000"/>
              </a:solidFill>
            </a:endParaRPr>
          </a:p>
        </p:txBody>
      </p:sp>
      <p:sp>
        <p:nvSpPr>
          <p:cNvPr id="94211" name="Rectangle 3"/>
          <p:cNvSpPr>
            <a:spLocks noGrp="1" noChangeArrowheads="1"/>
          </p:cNvSpPr>
          <p:nvPr>
            <p:ph type="subTitle" idx="1"/>
          </p:nvPr>
        </p:nvSpPr>
        <p:spPr>
          <a:xfrm>
            <a:off x="1143002" y="3317902"/>
            <a:ext cx="6714203" cy="667104"/>
          </a:xfrm>
        </p:spPr>
        <p:txBody>
          <a:bodyPr/>
          <a:lstStyle/>
          <a:p>
            <a:pPr>
              <a:lnSpc>
                <a:spcPct val="80000"/>
              </a:lnSpc>
            </a:pPr>
            <a:r>
              <a:rPr lang="en-US" sz="2100" dirty="0"/>
              <a:t>Insurance Information Institute</a:t>
            </a:r>
          </a:p>
          <a:p>
            <a:pPr>
              <a:lnSpc>
                <a:spcPct val="80000"/>
              </a:lnSpc>
            </a:pPr>
            <a:r>
              <a:rPr lang="en-US" sz="2100" dirty="0"/>
              <a:t>July 14, 2015</a:t>
            </a:r>
            <a:endParaRPr lang="en-US" sz="2100" i="1" dirty="0">
              <a:solidFill>
                <a:srgbClr val="C00000"/>
              </a:solidFill>
            </a:endParaRPr>
          </a:p>
        </p:txBody>
      </p:sp>
      <p:sp>
        <p:nvSpPr>
          <p:cNvPr id="94212" name="PPTShape_0"/>
          <p:cNvSpPr txBox="1">
            <a:spLocks noChangeArrowheads="1"/>
          </p:cNvSpPr>
          <p:nvPr/>
        </p:nvSpPr>
        <p:spPr bwMode="gray">
          <a:xfrm>
            <a:off x="1143000" y="4414837"/>
            <a:ext cx="6858000" cy="758667"/>
          </a:xfrm>
          <a:prstGeom prst="rect">
            <a:avLst/>
          </a:prstGeom>
          <a:noFill/>
          <a:ln w="9525" algn="ctr">
            <a:noFill/>
            <a:miter lim="800000"/>
            <a:headEnd/>
            <a:tailEnd/>
          </a:ln>
        </p:spPr>
        <p:txBody>
          <a:bodyPr lIns="34289" tIns="34289" rIns="34289" bIns="34289">
            <a:spAutoFit/>
          </a:bodyPr>
          <a:lstStyle/>
          <a:p>
            <a:pPr algn="ctr" eaLnBrk="0" fontAlgn="base" hangingPunct="0">
              <a:lnSpc>
                <a:spcPct val="90000"/>
              </a:lnSpc>
              <a:spcBef>
                <a:spcPct val="25000"/>
              </a:spcBef>
              <a:spcAft>
                <a:spcPct val="0"/>
              </a:spcAft>
              <a:buClr>
                <a:srgbClr val="225A7A"/>
              </a:buClr>
              <a:buFont typeface="Wingdings" pitchFamily="2" charset="2"/>
              <a:buNone/>
            </a:pPr>
            <a:r>
              <a:rPr lang="en-US" sz="1400" b="1" dirty="0">
                <a:solidFill>
                  <a:srgbClr val="6FCAEF"/>
                </a:solidFill>
                <a:latin typeface="Arial" charset="0"/>
                <a:cs typeface="Arial" charset="0"/>
              </a:rPr>
              <a:t>Robert P. Hartwig, Ph.D., CPCU, President &amp; Economist</a:t>
            </a:r>
          </a:p>
          <a:p>
            <a:pPr algn="ctr" eaLnBrk="0" fontAlgn="base" hangingPunct="0">
              <a:lnSpc>
                <a:spcPct val="90000"/>
              </a:lnSpc>
              <a:spcBef>
                <a:spcPct val="25000"/>
              </a:spcBef>
              <a:spcAft>
                <a:spcPct val="0"/>
              </a:spcAft>
              <a:buClr>
                <a:srgbClr val="225A7A"/>
              </a:buClr>
            </a:pPr>
            <a:r>
              <a:rPr lang="en-US" sz="1400" b="1" dirty="0">
                <a:solidFill>
                  <a:srgbClr val="6FCAEF"/>
                </a:solidFill>
                <a:latin typeface="Arial" charset="0"/>
                <a:cs typeface="Arial" charset="0"/>
                <a:sym typeface="Symbol" pitchFamily="18" charset="2"/>
              </a:rPr>
              <a:t>Insurance Information Institute  110 William Street  New York, NY 10038</a:t>
            </a:r>
          </a:p>
          <a:p>
            <a:pPr algn="ctr" eaLnBrk="0" fontAlgn="base" hangingPunct="0">
              <a:lnSpc>
                <a:spcPct val="90000"/>
              </a:lnSpc>
              <a:spcBef>
                <a:spcPct val="25000"/>
              </a:spcBef>
              <a:spcAft>
                <a:spcPct val="0"/>
              </a:spcAft>
              <a:buClr>
                <a:srgbClr val="225A7A"/>
              </a:buClr>
            </a:pPr>
            <a:r>
              <a:rPr lang="en-US" sz="1400" b="1" dirty="0">
                <a:solidFill>
                  <a:srgbClr val="FFFFFF"/>
                </a:solidFill>
                <a:latin typeface="Arial" charset="0"/>
                <a:cs typeface="Arial" charset="0"/>
                <a:sym typeface="Symbol" pitchFamily="18" charset="2"/>
              </a:rPr>
              <a:t>Tel: 212.346.5520  Cell: 917.453.1885  bobh@iii.org  www.iii.org</a:t>
            </a:r>
          </a:p>
        </p:txBody>
      </p:sp>
      <p:sp>
        <p:nvSpPr>
          <p:cNvPr id="5" name="Rectangle 4"/>
          <p:cNvSpPr>
            <a:spLocks noChangeArrowheads="1"/>
          </p:cNvSpPr>
          <p:nvPr/>
        </p:nvSpPr>
        <p:spPr bwMode="auto">
          <a:xfrm>
            <a:off x="8721156" y="4997506"/>
            <a:ext cx="335756" cy="9156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eaLnBrk="0" fontAlgn="base" hangingPunct="0">
                <a:lnSpc>
                  <a:spcPct val="85000"/>
                </a:lnSpc>
                <a:spcBef>
                  <a:spcPct val="20000"/>
                </a:spcBef>
                <a:spcAft>
                  <a:spcPct val="0"/>
                </a:spcAft>
              </a:pPr>
              <a:t>29</a:t>
            </a:fld>
            <a:endParaRPr lang="en-US" sz="700"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33479261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30188" y="1474936"/>
            <a:ext cx="8651875" cy="1631216"/>
          </a:xfrm>
          <a:prstGeom prst="rect">
            <a:avLst/>
          </a:prstGeom>
          <a:solidFill>
            <a:srgbClr val="FFFFFF"/>
          </a:solidFill>
          <a:ln w="9525" algn="ctr">
            <a:noFill/>
            <a:round/>
            <a:headEnd/>
            <a:tailEnd/>
          </a:ln>
          <a:effectLst/>
        </p:spPr>
        <p:txBody>
          <a:bodyPr wrap="square">
            <a:spAutoFit/>
          </a:bodyPr>
          <a:lstStyle/>
          <a:p>
            <a:pPr>
              <a:spcBef>
                <a:spcPct val="0"/>
              </a:spcBef>
              <a:defRPr/>
            </a:pPr>
            <a:r>
              <a:rPr lang="en-GB" sz="2000" kern="0" dirty="0" smtClean="0">
                <a:solidFill>
                  <a:schemeClr val="tx2"/>
                </a:solidFill>
              </a:rPr>
              <a:t>You will have an opportunity to ask questions at the conclusion of the presentation.</a:t>
            </a:r>
          </a:p>
          <a:p>
            <a:pPr>
              <a:spcBef>
                <a:spcPct val="0"/>
              </a:spcBef>
              <a:defRPr/>
            </a:pPr>
            <a:endParaRPr lang="en-US" sz="2000" kern="0" dirty="0" smtClean="0">
              <a:solidFill>
                <a:schemeClr val="bg2"/>
              </a:solidFill>
              <a:latin typeface="Arial" charset="0"/>
            </a:endParaRPr>
          </a:p>
          <a:p>
            <a:pPr>
              <a:spcBef>
                <a:spcPct val="0"/>
              </a:spcBef>
              <a:defRPr/>
            </a:pPr>
            <a:r>
              <a:rPr lang="en-US" sz="2000" kern="0" dirty="0" smtClean="0">
                <a:solidFill>
                  <a:schemeClr val="tx2"/>
                </a:solidFill>
                <a:latin typeface="Arial" charset="0"/>
              </a:rPr>
              <a:t>An operator will facilitate your participation.</a:t>
            </a:r>
            <a:endParaRPr lang="en-GB" sz="2000" kern="0" dirty="0" smtClean="0">
              <a:solidFill>
                <a:schemeClr val="tx2"/>
              </a:solidFill>
              <a:latin typeface="Arial" charset="0"/>
            </a:endParaRPr>
          </a:p>
          <a:p>
            <a:pPr>
              <a:spcBef>
                <a:spcPct val="0"/>
              </a:spcBef>
              <a:defRPr/>
            </a:pPr>
            <a:r>
              <a:rPr lang="en-GB" sz="2000" kern="0" dirty="0" smtClean="0">
                <a:solidFill>
                  <a:schemeClr val="tx1">
                    <a:lumMod val="75000"/>
                    <a:lumOff val="25000"/>
                  </a:schemeClr>
                </a:solidFill>
              </a:rPr>
              <a:t> </a:t>
            </a:r>
            <a:endParaRPr lang="de-DE" sz="1600" kern="0" dirty="0">
              <a:solidFill>
                <a:schemeClr val="tx1">
                  <a:lumMod val="75000"/>
                  <a:lumOff val="25000"/>
                </a:schemeClr>
              </a:solidFill>
            </a:endParaRPr>
          </a:p>
        </p:txBody>
      </p:sp>
      <p:sp>
        <p:nvSpPr>
          <p:cNvPr id="5" name="PPTShape_0"/>
          <p:cNvSpPr>
            <a:spLocks noGrp="1" noChangeArrowheads="1"/>
          </p:cNvSpPr>
          <p:nvPr>
            <p:ph type="title"/>
          </p:nvPr>
        </p:nvSpPr>
        <p:spPr>
          <a:xfrm>
            <a:off x="228600" y="244475"/>
            <a:ext cx="6840000" cy="540000"/>
          </a:xfrm>
        </p:spPr>
        <p:txBody>
          <a:bodyPr lIns="0"/>
          <a:lstStyle/>
          <a:p>
            <a:pPr eaLnBrk="1" hangingPunct="1"/>
            <a:r>
              <a:rPr lang="en-US" sz="2000" dirty="0" smtClean="0"/>
              <a:t>Webinar Interactivity</a:t>
            </a:r>
            <a:endParaRPr lang="en-US" sz="2000" i="1" dirty="0" smtClean="0"/>
          </a:p>
        </p:txBody>
      </p:sp>
      <p:sp>
        <p:nvSpPr>
          <p:cNvPr id="8" name="TextBox 7"/>
          <p:cNvSpPr txBox="1"/>
          <p:nvPr/>
        </p:nvSpPr>
        <p:spPr>
          <a:xfrm>
            <a:off x="8458200" y="4897279"/>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3</a:t>
            </a:fld>
            <a:endParaRPr lang="en-US" sz="1000" dirty="0">
              <a:solidFill>
                <a:schemeClr val="accent4">
                  <a:lumMod val="75000"/>
                </a:schemeClr>
              </a:solidFill>
              <a:latin typeface="+mn-lt"/>
            </a:endParaRPr>
          </a:p>
        </p:txBody>
      </p:sp>
      <p:sp>
        <p:nvSpPr>
          <p:cNvPr id="130049" name="Rectangle 1"/>
          <p:cNvSpPr>
            <a:spLocks noChangeArrowheads="1"/>
          </p:cNvSpPr>
          <p:nvPr/>
        </p:nvSpPr>
        <p:spPr bwMode="auto">
          <a:xfrm>
            <a:off x="217709" y="3591984"/>
            <a:ext cx="4271169" cy="8001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spcBef>
                <a:spcPts val="1200"/>
              </a:spcBef>
            </a:pPr>
            <a:r>
              <a:rPr lang="en-US" sz="2000" dirty="0" smtClean="0">
                <a:solidFill>
                  <a:schemeClr val="tx2"/>
                </a:solidFill>
              </a:rPr>
              <a:t>@</a:t>
            </a:r>
            <a:r>
              <a:rPr lang="en-US" sz="2000" dirty="0" err="1" smtClean="0">
                <a:solidFill>
                  <a:schemeClr val="tx2"/>
                </a:solidFill>
              </a:rPr>
              <a:t>Munichre_US</a:t>
            </a:r>
            <a:r>
              <a:rPr lang="en-US" sz="2000" dirty="0" smtClean="0">
                <a:solidFill>
                  <a:schemeClr val="tx2"/>
                </a:solidFill>
              </a:rPr>
              <a:t>    @</a:t>
            </a:r>
            <a:r>
              <a:rPr lang="en-US" sz="2000" dirty="0" err="1" smtClean="0">
                <a:solidFill>
                  <a:schemeClr val="tx2"/>
                </a:solidFill>
              </a:rPr>
              <a:t>lworters</a:t>
            </a:r>
            <a:r>
              <a:rPr lang="en-US" sz="2000" dirty="0" smtClean="0">
                <a:solidFill>
                  <a:schemeClr val="tx2"/>
                </a:solidFill>
              </a:rPr>
              <a:t>     @iii</a:t>
            </a:r>
          </a:p>
        </p:txBody>
      </p:sp>
      <p:sp>
        <p:nvSpPr>
          <p:cNvPr id="12" name="Rectangle 11"/>
          <p:cNvSpPr/>
          <p:nvPr/>
        </p:nvSpPr>
        <p:spPr>
          <a:xfrm>
            <a:off x="230189" y="1088716"/>
            <a:ext cx="8651191" cy="369332"/>
          </a:xfrm>
          <a:prstGeom prst="rect">
            <a:avLst/>
          </a:prstGeom>
          <a:solidFill>
            <a:schemeClr val="accent4">
              <a:lumMod val="60000"/>
              <a:lumOff val="40000"/>
            </a:schemeClr>
          </a:solidFill>
          <a:effectLst/>
        </p:spPr>
        <p:txBody>
          <a:bodyPr wrap="square">
            <a:spAutoFit/>
          </a:bodyPr>
          <a:lstStyle/>
          <a:p>
            <a:r>
              <a:rPr lang="en-US" dirty="0" smtClean="0">
                <a:solidFill>
                  <a:srgbClr val="00B0F0"/>
                </a:solidFill>
              </a:rPr>
              <a:t>Questions and Answers</a:t>
            </a:r>
            <a:endParaRPr lang="en-US" dirty="0">
              <a:solidFill>
                <a:srgbClr val="00B0F0"/>
              </a:solidFill>
            </a:endParaRPr>
          </a:p>
        </p:txBody>
      </p:sp>
      <p:sp>
        <p:nvSpPr>
          <p:cNvPr id="14" name="Rectangle 13"/>
          <p:cNvSpPr/>
          <p:nvPr/>
        </p:nvSpPr>
        <p:spPr>
          <a:xfrm>
            <a:off x="4717476" y="3591984"/>
            <a:ext cx="4164587" cy="800100"/>
          </a:xfrm>
          <a:prstGeom prst="rect">
            <a:avLst/>
          </a:prstGeom>
          <a:solidFill>
            <a:schemeClr val="bg1"/>
          </a:solidFill>
          <a:effectLst/>
        </p:spPr>
        <p:txBody>
          <a:bodyPr wrap="square" anchor="ctr">
            <a:noAutofit/>
          </a:bodyPr>
          <a:lstStyle/>
          <a:p>
            <a:pPr lvl="0" algn="ctr" fontAlgn="base">
              <a:spcBef>
                <a:spcPct val="0"/>
              </a:spcBef>
              <a:spcAft>
                <a:spcPct val="0"/>
              </a:spcAft>
            </a:pPr>
            <a:r>
              <a:rPr lang="en-US" sz="2000" dirty="0" smtClean="0">
                <a:solidFill>
                  <a:schemeClr val="tx2"/>
                </a:solidFill>
                <a:latin typeface="Arial" pitchFamily="34" charset="0"/>
                <a:ea typeface="Calibri" pitchFamily="34" charset="0"/>
                <a:cs typeface="Arial" pitchFamily="34" charset="0"/>
              </a:rPr>
              <a:t>#NATCAT2015</a:t>
            </a:r>
            <a:endParaRPr lang="en-US" sz="4400" dirty="0" smtClean="0">
              <a:solidFill>
                <a:schemeClr val="tx2"/>
              </a:solidFill>
              <a:latin typeface="Arial" pitchFamily="34" charset="0"/>
              <a:cs typeface="Arial" pitchFamily="34" charset="0"/>
            </a:endParaRPr>
          </a:p>
        </p:txBody>
      </p:sp>
      <p:sp>
        <p:nvSpPr>
          <p:cNvPr id="10" name="Rectangle 9"/>
          <p:cNvSpPr/>
          <p:nvPr/>
        </p:nvSpPr>
        <p:spPr>
          <a:xfrm>
            <a:off x="240726" y="3306362"/>
            <a:ext cx="8641337" cy="369332"/>
          </a:xfrm>
          <a:prstGeom prst="rect">
            <a:avLst/>
          </a:prstGeom>
          <a:solidFill>
            <a:schemeClr val="accent4">
              <a:lumMod val="60000"/>
              <a:lumOff val="40000"/>
            </a:schemeClr>
          </a:solidFill>
          <a:effectLst/>
        </p:spPr>
        <p:txBody>
          <a:bodyPr wrap="square">
            <a:spAutoFit/>
          </a:bodyPr>
          <a:lstStyle/>
          <a:p>
            <a:r>
              <a:rPr lang="en-US" dirty="0" smtClean="0">
                <a:solidFill>
                  <a:srgbClr val="00B0F0"/>
                </a:solidFill>
              </a:rPr>
              <a:t>Live Tweeting</a:t>
            </a:r>
            <a:endParaRPr lang="en-US" dirty="0">
              <a:solidFill>
                <a:srgbClr val="00B0F0"/>
              </a:solidFill>
            </a:endParaRPr>
          </a:p>
        </p:txBody>
      </p:sp>
    </p:spTree>
    <p:custDataLst>
      <p:tags r:id="rId1"/>
    </p:custDataLst>
    <p:extLst>
      <p:ext uri="{BB962C8B-B14F-4D97-AF65-F5344CB8AC3E}">
        <p14:creationId xmlns:p14="http://schemas.microsoft.com/office/powerpoint/2010/main" val="15550318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1512794" y="1629290"/>
            <a:ext cx="6635433" cy="1102519"/>
          </a:xfrm>
          <a:gradFill rotWithShape="1">
            <a:gsLst>
              <a:gs pos="0">
                <a:srgbClr val="FF6801"/>
              </a:gs>
              <a:gs pos="100000">
                <a:srgbClr val="DC5A01"/>
              </a:gs>
            </a:gsLst>
            <a:lin ang="5400000" scaled="1"/>
          </a:gradFill>
          <a:ln w="12700" cap="flat" algn="ctr">
            <a:solidFill>
              <a:srgbClr val="FF6801"/>
            </a:solidFill>
          </a:ln>
        </p:spPr>
        <p:txBody>
          <a:bodyPr/>
          <a:lstStyle/>
          <a:p>
            <a:pPr algn="ctr" defTabSz="685783" eaLnBrk="1" hangingPunct="1">
              <a:lnSpc>
                <a:spcPct val="95000"/>
              </a:lnSpc>
              <a:spcBef>
                <a:spcPct val="25000"/>
              </a:spcBef>
            </a:pPr>
            <a:r>
              <a:rPr lang="en-US" sz="2900" dirty="0">
                <a:solidFill>
                  <a:schemeClr val="bg1"/>
                </a:solidFill>
              </a:rPr>
              <a:t>WINTER STORM LOSSES: </a:t>
            </a:r>
            <a:r>
              <a:rPr lang="en-US" sz="2900" dirty="0">
                <a:solidFill>
                  <a:srgbClr val="FF00FF"/>
                </a:solidFill>
              </a:rPr>
              <a:t/>
            </a:r>
            <a:br>
              <a:rPr lang="en-US" sz="2900" dirty="0">
                <a:solidFill>
                  <a:srgbClr val="FF00FF"/>
                </a:solidFill>
              </a:rPr>
            </a:br>
            <a:r>
              <a:rPr lang="en-US" sz="2900" i="1" dirty="0">
                <a:solidFill>
                  <a:schemeClr val="bg1"/>
                </a:solidFill>
              </a:rPr>
              <a:t>Significant Economic </a:t>
            </a:r>
            <a:r>
              <a:rPr lang="en-US" sz="2900" i="1" dirty="0" smtClean="0">
                <a:solidFill>
                  <a:schemeClr val="bg1"/>
                </a:solidFill>
              </a:rPr>
              <a:t>Impact—Again!</a:t>
            </a:r>
            <a:endParaRPr lang="en-US" sz="2900" i="1" dirty="0">
              <a:solidFill>
                <a:schemeClr val="bg1"/>
              </a:solidFill>
            </a:endParaRPr>
          </a:p>
        </p:txBody>
      </p:sp>
      <p:sp>
        <p:nvSpPr>
          <p:cNvPr id="143363" name="Rectangle 3"/>
          <p:cNvSpPr>
            <a:spLocks noChangeArrowheads="1"/>
          </p:cNvSpPr>
          <p:nvPr/>
        </p:nvSpPr>
        <p:spPr bwMode="auto">
          <a:xfrm>
            <a:off x="0" y="4928167"/>
            <a:ext cx="9144000" cy="226219"/>
          </a:xfrm>
          <a:prstGeom prst="rect">
            <a:avLst/>
          </a:prstGeom>
          <a:solidFill>
            <a:srgbClr val="225A7A"/>
          </a:solidFill>
          <a:ln w="9525">
            <a:no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43364" name="Rectangle 4"/>
          <p:cNvSpPr>
            <a:spLocks noChangeArrowheads="1"/>
          </p:cNvSpPr>
          <p:nvPr/>
        </p:nvSpPr>
        <p:spPr bwMode="auto">
          <a:xfrm>
            <a:off x="8721156" y="4997506"/>
            <a:ext cx="335756" cy="9156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eaLnBrk="0" fontAlgn="base" hangingPunct="0">
                <a:lnSpc>
                  <a:spcPct val="85000"/>
                </a:lnSpc>
                <a:spcBef>
                  <a:spcPct val="20000"/>
                </a:spcBef>
                <a:spcAft>
                  <a:spcPct val="0"/>
                </a:spcAft>
              </a:pPr>
              <a:t>30</a:t>
            </a:fld>
            <a:endParaRPr lang="en-US" sz="700" dirty="0">
              <a:solidFill>
                <a:srgbClr val="FFFFFF"/>
              </a:solidFill>
              <a:latin typeface="Arial" charset="0"/>
              <a:cs typeface="Arial" charset="0"/>
            </a:endParaRPr>
          </a:p>
        </p:txBody>
      </p:sp>
      <p:pic>
        <p:nvPicPr>
          <p:cNvPr id="143365" name="Picture 5"/>
          <p:cNvPicPr>
            <a:picLocks noChangeAspect="1" noChangeArrowheads="1"/>
          </p:cNvPicPr>
          <p:nvPr>
            <p:custDataLst>
              <p:tags r:id="rId2"/>
            </p:custDataLst>
          </p:nvPr>
        </p:nvPicPr>
        <p:blipFill>
          <a:blip r:embed="rId5" cstate="print"/>
          <a:srcRect/>
          <a:stretch>
            <a:fillRect/>
          </a:stretch>
        </p:blipFill>
        <p:spPr bwMode="auto">
          <a:xfrm>
            <a:off x="3431382" y="628650"/>
            <a:ext cx="2274094" cy="628650"/>
          </a:xfrm>
          <a:prstGeom prst="rect">
            <a:avLst/>
          </a:prstGeom>
          <a:noFill/>
          <a:ln w="9525">
            <a:noFill/>
            <a:miter lim="800000"/>
            <a:headEnd/>
            <a:tailEnd/>
          </a:ln>
        </p:spPr>
      </p:pic>
      <p:sp>
        <p:nvSpPr>
          <p:cNvPr id="6" name="Rectangle 8"/>
          <p:cNvSpPr>
            <a:spLocks noChangeArrowheads="1"/>
          </p:cNvSpPr>
          <p:nvPr/>
        </p:nvSpPr>
        <p:spPr bwMode="auto">
          <a:xfrm>
            <a:off x="1143001" y="3103796"/>
            <a:ext cx="7234311" cy="1731241"/>
          </a:xfrm>
          <a:prstGeom prst="rect">
            <a:avLst/>
          </a:prstGeom>
          <a:noFill/>
          <a:ln w="9525" algn="ctr">
            <a:noFill/>
            <a:miter lim="800000"/>
            <a:headEnd/>
            <a:tailEnd/>
          </a:ln>
        </p:spPr>
        <p:txBody>
          <a:bodyPr wrap="square" lIns="34289" tIns="34289" rIns="34289" bIns="34289">
            <a:spAutoFit/>
          </a:bodyPr>
          <a:lstStyle/>
          <a:p>
            <a:pPr marL="219070" indent="-219070" algn="ctr"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Losses from Snow, Ice, Freezing and Related Causes Typical Cost Insurers Between $1 Billion and $2 Billion Annually </a:t>
            </a:r>
            <a:r>
              <a:rPr lang="en-US" sz="3000" b="1" i="1" dirty="0">
                <a:solidFill>
                  <a:srgbClr val="225A7A"/>
                </a:solidFill>
                <a:latin typeface="Arial" charset="0"/>
                <a:cs typeface="Arial" charset="0"/>
              </a:rPr>
              <a:t>($</a:t>
            </a:r>
            <a:r>
              <a:rPr lang="en-US" sz="3000" b="1" i="1" dirty="0" smtClean="0">
                <a:solidFill>
                  <a:srgbClr val="225A7A"/>
                </a:solidFill>
                <a:latin typeface="Arial" charset="0"/>
                <a:cs typeface="Arial" charset="0"/>
              </a:rPr>
              <a:t>2.3B+ </a:t>
            </a:r>
            <a:r>
              <a:rPr lang="en-US" sz="3000" b="1" i="1" dirty="0">
                <a:solidFill>
                  <a:srgbClr val="225A7A"/>
                </a:solidFill>
                <a:latin typeface="Arial" charset="0"/>
                <a:cs typeface="Arial" charset="0"/>
              </a:rPr>
              <a:t>in </a:t>
            </a:r>
            <a:r>
              <a:rPr lang="en-US" sz="3000" b="1" i="1" dirty="0" smtClean="0">
                <a:solidFill>
                  <a:srgbClr val="225A7A"/>
                </a:solidFill>
                <a:latin typeface="Arial" charset="0"/>
                <a:cs typeface="Arial" charset="0"/>
              </a:rPr>
              <a:t>2014/15)</a:t>
            </a:r>
            <a:endParaRPr lang="en-US" sz="3000" b="1" i="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extLst>
      <p:ext uri="{BB962C8B-B14F-4D97-AF65-F5344CB8AC3E}">
        <p14:creationId xmlns:p14="http://schemas.microsoft.com/office/powerpoint/2010/main" val="16414718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solidFill>
                  <a:srgbClr val="000000"/>
                </a:solidFill>
              </a:rPr>
              <a:pPr>
                <a:defRPr/>
              </a:pPr>
              <a:t>31</a:t>
            </a:fld>
            <a:endParaRPr lang="en-US" smtClean="0">
              <a:solidFill>
                <a:srgbClr val="000000"/>
              </a:solidFill>
            </a:endParaRPr>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787797" y="4809017"/>
            <a:ext cx="5676900" cy="343938"/>
          </a:xfrm>
          <a:prstGeom prst="rect">
            <a:avLst/>
          </a:prstGeom>
          <a:noFill/>
          <a:ln w="9525">
            <a:noFill/>
            <a:miter lim="800000"/>
            <a:headEnd/>
            <a:tailEnd/>
          </a:ln>
        </p:spPr>
        <p:txBody>
          <a:bodyPr lIns="274313" tIns="0" rIns="0" bIns="102868" anchor="b">
            <a:spAutoFit/>
          </a:bodyPr>
          <a:lstStyle/>
          <a:p>
            <a:pPr eaLnBrk="0" fontAlgn="base" hangingPunct="0">
              <a:lnSpc>
                <a:spcPct val="85000"/>
              </a:lnSpc>
              <a:spcBef>
                <a:spcPct val="25000"/>
              </a:spcBef>
              <a:spcAft>
                <a:spcPct val="0"/>
              </a:spcAft>
              <a:buClr>
                <a:srgbClr val="FF6801"/>
              </a:buClr>
              <a:tabLst>
                <a:tab pos="257168" algn="l"/>
              </a:tabLst>
            </a:pPr>
            <a:r>
              <a:rPr lang="en-US" sz="800" dirty="0">
                <a:solidFill>
                  <a:srgbClr val="000000"/>
                </a:solidFill>
                <a:latin typeface="Arial" charset="0"/>
                <a:cs typeface="Arial" charset="0"/>
              </a:rPr>
              <a:t>*</a:t>
            </a:r>
            <a:r>
              <a:rPr lang="en-US" sz="800" dirty="0">
                <a:solidFill>
                  <a:srgbClr val="FF00FF"/>
                </a:solidFill>
                <a:latin typeface="Arial" charset="0"/>
                <a:cs typeface="Arial" charset="0"/>
              </a:rPr>
              <a:t>	</a:t>
            </a:r>
            <a:r>
              <a:rPr lang="en-US" sz="800" dirty="0">
                <a:solidFill>
                  <a:srgbClr val="000000"/>
                </a:solidFill>
                <a:latin typeface="Arial" charset="0"/>
                <a:cs typeface="Arial" charset="0"/>
              </a:rPr>
              <a:t>Estimates/Forecasts from Blue Chip Economic Indicators.</a:t>
            </a:r>
          </a:p>
          <a:p>
            <a:pPr eaLnBrk="0" fontAlgn="base" hangingPunct="0">
              <a:lnSpc>
                <a:spcPct val="85000"/>
              </a:lnSpc>
              <a:spcBef>
                <a:spcPct val="25000"/>
              </a:spcBef>
              <a:spcAft>
                <a:spcPct val="0"/>
              </a:spcAft>
              <a:buClr>
                <a:srgbClr val="FF6801"/>
              </a:buClr>
              <a:tabLst>
                <a:tab pos="257168" algn="l"/>
              </a:tabLst>
            </a:pPr>
            <a:r>
              <a:rPr lang="en-US" sz="800" dirty="0">
                <a:solidFill>
                  <a:srgbClr val="000000"/>
                </a:solidFill>
                <a:latin typeface="Arial" charset="0"/>
                <a:cs typeface="Arial" charset="0"/>
              </a:rPr>
              <a:t>Source: US Department of Commerce, Blue Economic Indicators </a:t>
            </a:r>
            <a:r>
              <a:rPr lang="en-US" sz="800" dirty="0" smtClean="0">
                <a:solidFill>
                  <a:srgbClr val="000000"/>
                </a:solidFill>
                <a:latin typeface="Arial" charset="0"/>
                <a:cs typeface="Arial" charset="0"/>
              </a:rPr>
              <a:t>7/15</a:t>
            </a:r>
            <a:r>
              <a:rPr lang="en-US" sz="800" dirty="0">
                <a:solidFill>
                  <a:srgbClr val="000000"/>
                </a:solidFill>
                <a:latin typeface="Arial" charset="0"/>
                <a:cs typeface="Arial" charset="0"/>
              </a:rPr>
              <a:t>; 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081272244"/>
              </p:ext>
            </p:extLst>
          </p:nvPr>
        </p:nvGraphicFramePr>
        <p:xfrm>
          <a:off x="775921" y="1223455"/>
          <a:ext cx="6716316" cy="2942034"/>
        </p:xfrm>
        <a:graphic>
          <a:graphicData uri="http://schemas.openxmlformats.org/presentationml/2006/ole">
            <mc:AlternateContent xmlns:mc="http://schemas.openxmlformats.org/markup-compatibility/2006">
              <mc:Choice xmlns:v="urn:schemas-microsoft-com:vml" Requires="v">
                <p:oleObj spid="_x0000_s1027" name="Chart" r:id="rId5" imgW="5733985" imgH="2520835" progId="MSGraph.Chart.8">
                  <p:embed followColorScheme="full"/>
                </p:oleObj>
              </mc:Choice>
              <mc:Fallback>
                <p:oleObj name="Chart" r:id="rId5" imgW="5733985" imgH="2520835" progId="MSGraph.Chart.8">
                  <p:embed followColorScheme="full"/>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921" y="1223455"/>
                        <a:ext cx="6716316" cy="2942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1137723" y="4812968"/>
            <a:ext cx="150019" cy="66675"/>
          </a:xfrm>
          <a:prstGeom prst="rect">
            <a:avLst/>
          </a:prstGeom>
          <a:solidFill>
            <a:schemeClr val="tx2"/>
          </a:solidFill>
          <a:ln w="9525">
            <a:no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926150" name="Rectangle 6"/>
          <p:cNvSpPr>
            <a:spLocks noChangeArrowheads="1"/>
          </p:cNvSpPr>
          <p:nvPr/>
        </p:nvSpPr>
        <p:spPr bwMode="blackWhite">
          <a:xfrm>
            <a:off x="1079683" y="4096049"/>
            <a:ext cx="6165056" cy="6119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400" b="1" dirty="0">
                <a:solidFill>
                  <a:srgbClr val="FFFFFF"/>
                </a:solidFill>
                <a:latin typeface="Arial" charset="0"/>
                <a:cs typeface="Arial" charset="0"/>
              </a:rPr>
              <a:t>Demand for Insurance </a:t>
            </a:r>
            <a:r>
              <a:rPr lang="en-US" sz="1400" b="1" dirty="0" smtClean="0">
                <a:solidFill>
                  <a:srgbClr val="FFFFFF"/>
                </a:solidFill>
                <a:latin typeface="Arial" charset="0"/>
                <a:cs typeface="Arial" charset="0"/>
              </a:rPr>
              <a:t>Should Increase in 2015 as GDP Growth Accelerates Modestly </a:t>
            </a:r>
            <a:r>
              <a:rPr lang="en-US" sz="1400" b="1" dirty="0">
                <a:solidFill>
                  <a:srgbClr val="FFFFFF"/>
                </a:solidFill>
                <a:latin typeface="Arial" charset="0"/>
                <a:cs typeface="Arial" charset="0"/>
              </a:rPr>
              <a:t>and Gradually </a:t>
            </a:r>
            <a:r>
              <a:rPr lang="en-US" sz="1400" b="1" dirty="0" smtClean="0">
                <a:solidFill>
                  <a:srgbClr val="FFFFFF"/>
                </a:solidFill>
                <a:latin typeface="Arial" charset="0"/>
                <a:cs typeface="Arial" charset="0"/>
              </a:rPr>
              <a:t>Benefits </a:t>
            </a:r>
            <a:r>
              <a:rPr lang="en-US" sz="1400" b="1" dirty="0">
                <a:solidFill>
                  <a:srgbClr val="FFFFFF"/>
                </a:solidFill>
                <a:latin typeface="Arial" charset="0"/>
                <a:cs typeface="Arial" charset="0"/>
              </a:rPr>
              <a:t>the Economy Broadly</a:t>
            </a:r>
          </a:p>
        </p:txBody>
      </p:sp>
      <p:sp>
        <p:nvSpPr>
          <p:cNvPr id="66570" name="Rectangle 8"/>
          <p:cNvSpPr>
            <a:spLocks noChangeArrowheads="1"/>
          </p:cNvSpPr>
          <p:nvPr/>
        </p:nvSpPr>
        <p:spPr bwMode="black">
          <a:xfrm>
            <a:off x="298451" y="910562"/>
            <a:ext cx="6166247" cy="165497"/>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Real GDP Growth (%)</a:t>
            </a:r>
          </a:p>
        </p:txBody>
      </p:sp>
      <p:sp>
        <p:nvSpPr>
          <p:cNvPr id="1926153" name="AutoShape 9"/>
          <p:cNvSpPr>
            <a:spLocks noChangeArrowheads="1"/>
          </p:cNvSpPr>
          <p:nvPr/>
        </p:nvSpPr>
        <p:spPr bwMode="blackWhite">
          <a:xfrm>
            <a:off x="1280160" y="2911492"/>
            <a:ext cx="903920" cy="728519"/>
          </a:xfrm>
          <a:prstGeom prst="wedgeRectCallout">
            <a:avLst>
              <a:gd name="adj1" fmla="val 101302"/>
              <a:gd name="adj2" fmla="val -37616"/>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smtClean="0">
                <a:solidFill>
                  <a:srgbClr val="FFFFFF"/>
                </a:solidFill>
                <a:latin typeface="Arial" charset="0"/>
                <a:cs typeface="Arial" charset="0"/>
              </a:rPr>
              <a:t>Great Recession Dec. 2007- June 2009</a:t>
            </a:r>
            <a:endParaRPr lang="en-US" sz="1100" b="1" dirty="0">
              <a:solidFill>
                <a:srgbClr val="FFFFFF"/>
              </a:solidFill>
              <a:latin typeface="Arial" charset="0"/>
              <a:cs typeface="Arial" charset="0"/>
            </a:endParaRPr>
          </a:p>
        </p:txBody>
      </p:sp>
      <p:sp>
        <p:nvSpPr>
          <p:cNvPr id="1926154" name="AutoShape 10"/>
          <p:cNvSpPr>
            <a:spLocks noChangeArrowheads="1"/>
          </p:cNvSpPr>
          <p:nvPr/>
        </p:nvSpPr>
        <p:spPr bwMode="blackWhite">
          <a:xfrm>
            <a:off x="2461156" y="823276"/>
            <a:ext cx="1805781" cy="516194"/>
          </a:xfrm>
          <a:prstGeom prst="wedgeRectCallout">
            <a:avLst>
              <a:gd name="adj1" fmla="val -29688"/>
              <a:gd name="adj2" fmla="val 219246"/>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The Q4:2008 decline was the steepest since the Q1:1982 drop of 6.8%</a:t>
            </a:r>
          </a:p>
        </p:txBody>
      </p:sp>
      <p:sp>
        <p:nvSpPr>
          <p:cNvPr id="14" name="AutoShape 10"/>
          <p:cNvSpPr>
            <a:spLocks noChangeArrowheads="1"/>
          </p:cNvSpPr>
          <p:nvPr/>
        </p:nvSpPr>
        <p:spPr bwMode="blackWhite">
          <a:xfrm>
            <a:off x="3977641" y="2670954"/>
            <a:ext cx="1655720" cy="730049"/>
          </a:xfrm>
          <a:prstGeom prst="wedgeRectCallout">
            <a:avLst>
              <a:gd name="adj1" fmla="val 57312"/>
              <a:gd name="adj2" fmla="val -78358"/>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Q1 2014 GDP data were hit hard by </a:t>
            </a:r>
            <a:r>
              <a:rPr lang="en-US" sz="1100" b="1" dirty="0" smtClean="0">
                <a:solidFill>
                  <a:srgbClr val="FFFFFF"/>
                </a:solidFill>
                <a:latin typeface="Arial" charset="0"/>
                <a:cs typeface="Arial" charset="0"/>
              </a:rPr>
              <a:t>that </a:t>
            </a:r>
            <a:r>
              <a:rPr lang="en-US" sz="1100" b="1" dirty="0">
                <a:solidFill>
                  <a:srgbClr val="FFFFFF"/>
                </a:solidFill>
                <a:latin typeface="Arial" charset="0"/>
                <a:cs typeface="Arial" charset="0"/>
              </a:rPr>
              <a:t>year’s “Polar Vortex” and harsh winter</a:t>
            </a:r>
          </a:p>
        </p:txBody>
      </p:sp>
      <p:sp>
        <p:nvSpPr>
          <p:cNvPr id="15" name="Rectangle 7"/>
          <p:cNvSpPr>
            <a:spLocks noChangeArrowheads="1"/>
          </p:cNvSpPr>
          <p:nvPr/>
        </p:nvSpPr>
        <p:spPr bwMode="grayWhite">
          <a:xfrm>
            <a:off x="2584940" y="2295034"/>
            <a:ext cx="611945" cy="1353740"/>
          </a:xfrm>
          <a:prstGeom prst="rect">
            <a:avLst/>
          </a:prstGeom>
          <a:noFill/>
          <a:ln w="28575">
            <a:solidFill>
              <a:schemeClr val="folHlink"/>
            </a:solid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6" name="AutoShape 10"/>
          <p:cNvSpPr>
            <a:spLocks noChangeArrowheads="1"/>
          </p:cNvSpPr>
          <p:nvPr/>
        </p:nvSpPr>
        <p:spPr bwMode="blackWhite">
          <a:xfrm>
            <a:off x="7129928" y="2544737"/>
            <a:ext cx="1471149" cy="864117"/>
          </a:xfrm>
          <a:prstGeom prst="wedgeRectCallout">
            <a:avLst>
              <a:gd name="adj1" fmla="val -96881"/>
              <a:gd name="adj2" fmla="val -64154"/>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Q1 </a:t>
            </a:r>
            <a:r>
              <a:rPr lang="en-US" sz="1100" b="1" dirty="0" smtClean="0">
                <a:solidFill>
                  <a:srgbClr val="FFFFFF"/>
                </a:solidFill>
                <a:latin typeface="Arial" charset="0"/>
                <a:cs typeface="Arial" charset="0"/>
              </a:rPr>
              <a:t>2015 </a:t>
            </a:r>
            <a:r>
              <a:rPr lang="en-US" sz="1100" b="1" dirty="0">
                <a:solidFill>
                  <a:srgbClr val="FFFFFF"/>
                </a:solidFill>
                <a:latin typeface="Arial" charset="0"/>
                <a:cs typeface="Arial" charset="0"/>
              </a:rPr>
              <a:t>GDP </a:t>
            </a:r>
            <a:r>
              <a:rPr lang="en-US" sz="1100" b="1" dirty="0" smtClean="0">
                <a:solidFill>
                  <a:srgbClr val="FFFFFF"/>
                </a:solidFill>
                <a:latin typeface="Arial" charset="0"/>
                <a:cs typeface="Arial" charset="0"/>
              </a:rPr>
              <a:t>data were again </a:t>
            </a:r>
            <a:r>
              <a:rPr lang="en-US" sz="1100" b="1" dirty="0">
                <a:solidFill>
                  <a:srgbClr val="FFFFFF"/>
                </a:solidFill>
                <a:latin typeface="Arial" charset="0"/>
                <a:cs typeface="Arial" charset="0"/>
              </a:rPr>
              <a:t>hit hard by </a:t>
            </a:r>
            <a:r>
              <a:rPr lang="en-US" sz="1100" b="1" dirty="0" smtClean="0">
                <a:solidFill>
                  <a:srgbClr val="FFFFFF"/>
                </a:solidFill>
                <a:latin typeface="Arial" charset="0"/>
                <a:cs typeface="Arial" charset="0"/>
              </a:rPr>
              <a:t>harsh winter weather</a:t>
            </a:r>
            <a:endParaRPr lang="en-US" sz="11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911758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par>
                          <p:cTn id="24" fill="hold">
                            <p:stCondLst>
                              <p:cond delay="5000"/>
                            </p:stCondLst>
                            <p:childTnLst>
                              <p:par>
                                <p:cTn id="25" presetID="22" presetClass="entr" presetSubtype="8"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solidFill>
                  <a:srgbClr val="000000"/>
                </a:solidFill>
              </a:rPr>
              <a:pPr>
                <a:defRPr/>
              </a:pPr>
              <a:t>32</a:t>
            </a:fld>
            <a:endParaRPr lang="en-US" smtClean="0">
              <a:solidFill>
                <a:srgbClr val="000000"/>
              </a:solidFill>
            </a:endParaRPr>
          </a:p>
        </p:txBody>
      </p:sp>
      <p:sp>
        <p:nvSpPr>
          <p:cNvPr id="33798" name="Freeform 2"/>
          <p:cNvSpPr>
            <a:spLocks/>
          </p:cNvSpPr>
          <p:nvPr/>
        </p:nvSpPr>
        <p:spPr bwMode="gray">
          <a:xfrm>
            <a:off x="4461273" y="1563292"/>
            <a:ext cx="90488" cy="398859"/>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79" tIns="34289" rIns="68579" bIns="34289"/>
          <a:lstStyle/>
          <a:p>
            <a:pPr fontAlgn="base">
              <a:spcBef>
                <a:spcPct val="0"/>
              </a:spcBef>
              <a:spcAft>
                <a:spcPct val="0"/>
              </a:spcAft>
            </a:pPr>
            <a:endParaRPr lang="en-US">
              <a:solidFill>
                <a:srgbClr val="000000"/>
              </a:solidFill>
              <a:latin typeface="Arial" charset="0"/>
              <a:cs typeface="Arial" charset="0"/>
            </a:endParaRPr>
          </a:p>
        </p:txBody>
      </p:sp>
      <p:sp>
        <p:nvSpPr>
          <p:cNvPr id="33799" name="Rectangle 3"/>
          <p:cNvSpPr>
            <a:spLocks noGrp="1" noChangeArrowheads="1"/>
          </p:cNvSpPr>
          <p:nvPr>
            <p:ph type="title"/>
          </p:nvPr>
        </p:nvSpPr>
        <p:spPr>
          <a:xfrm>
            <a:off x="347773" y="57448"/>
            <a:ext cx="5774531" cy="645319"/>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nvPr>
        </p:nvGraphicFramePr>
        <p:xfrm>
          <a:off x="2762251" y="1188245"/>
          <a:ext cx="3364706" cy="2771775"/>
        </p:xfrm>
        <a:graphic>
          <a:graphicData uri="http://schemas.openxmlformats.org/presentationml/2006/ole">
            <mc:AlternateContent xmlns:mc="http://schemas.openxmlformats.org/markup-compatibility/2006">
              <mc:Choice xmlns:v="urn:schemas-microsoft-com:vml" Requires="v">
                <p:oleObj spid="_x0000_s2051" name="Chart" r:id="rId5" imgW="4486073" imgH="3695839" progId="MSGraph.Chart.8">
                  <p:embed followColorScheme="full"/>
                </p:oleObj>
              </mc:Choice>
              <mc:Fallback>
                <p:oleObj name="Chart" r:id="rId5" imgW="4486073" imgH="3695839" progId="MSGraph.Chart.8">
                  <p:embed followColorScheme="full"/>
                  <p:pic>
                    <p:nvPicPr>
                      <p:cNvPr id="0" name="Object 3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1" y="1188245"/>
                        <a:ext cx="3364706"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1143001" y="4017811"/>
            <a:ext cx="6616304" cy="1125691"/>
          </a:xfrm>
          <a:prstGeom prst="rect">
            <a:avLst/>
          </a:prstGeom>
          <a:noFill/>
          <a:ln w="9525">
            <a:noFill/>
            <a:miter lim="800000"/>
            <a:headEnd/>
            <a:tailEnd/>
          </a:ln>
        </p:spPr>
        <p:txBody>
          <a:bodyPr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defRPr/>
            </a:pPr>
            <a:r>
              <a:rPr lang="en-US" sz="800" dirty="0">
                <a:solidFill>
                  <a:srgbClr val="FF00FF"/>
                </a:solidFill>
                <a:latin typeface="Arial" charset="0"/>
                <a:cs typeface="Arial" charset="0"/>
              </a:rPr>
              <a:t>							</a:t>
            </a:r>
          </a:p>
          <a:p>
            <a:pPr marL="171446" indent="-171446"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Catastrophes are defined as events causing direct insured losses to property of $25 million or more in 2014 dollars.</a:t>
            </a:r>
          </a:p>
          <a:p>
            <a:pPr marL="171446" indent="-171446"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Excludes snow.</a:t>
            </a:r>
          </a:p>
          <a:p>
            <a:pPr marL="171446" indent="-171446"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Does not include NFIP flood losses</a:t>
            </a:r>
          </a:p>
          <a:p>
            <a:pPr marL="171446" indent="-171446"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Includes </a:t>
            </a:r>
            <a:r>
              <a:rPr lang="en-US" sz="800" dirty="0" err="1">
                <a:solidFill>
                  <a:srgbClr val="000000"/>
                </a:solidFill>
                <a:latin typeface="Arial" charset="0"/>
                <a:cs typeface="Arial" charset="0"/>
              </a:rPr>
              <a:t>wildland</a:t>
            </a:r>
            <a:r>
              <a:rPr lang="en-US" sz="800" dirty="0">
                <a:solidFill>
                  <a:srgbClr val="000000"/>
                </a:solidFill>
                <a:latin typeface="Arial" charset="0"/>
                <a:cs typeface="Arial" charset="0"/>
              </a:rPr>
              <a:t> fires</a:t>
            </a:r>
          </a:p>
          <a:p>
            <a:pPr marL="171446" indent="-171446"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Includes civil disorders, water damage, utility disruptions and non-property losses such as those covered by workers compensation.</a:t>
            </a:r>
          </a:p>
          <a:p>
            <a:pPr eaLnBrk="0" fontAlgn="base" hangingPunct="0">
              <a:lnSpc>
                <a:spcPct val="85000"/>
              </a:lnSpc>
              <a:spcBef>
                <a:spcPct val="25000"/>
              </a:spcBef>
              <a:spcAft>
                <a:spcPct val="0"/>
              </a:spcAft>
              <a:buClr>
                <a:srgbClr val="FF6801"/>
              </a:buClr>
              <a:buFont typeface="Wingdings" pitchFamily="2" charset="2"/>
              <a:buNone/>
              <a:defRPr/>
            </a:pPr>
            <a:r>
              <a:rPr lang="en-US" sz="800" dirty="0">
                <a:solidFill>
                  <a:srgbClr val="000000"/>
                </a:solidFill>
                <a:latin typeface="Arial" charset="0"/>
                <a:cs typeface="Arial" charset="0"/>
              </a:rPr>
              <a:t>Source: ISO’s Property Claim Services Unit.  </a:t>
            </a:r>
          </a:p>
        </p:txBody>
      </p:sp>
      <p:sp>
        <p:nvSpPr>
          <p:cNvPr id="33801" name="Rectangle 7"/>
          <p:cNvSpPr>
            <a:spLocks noChangeArrowheads="1"/>
          </p:cNvSpPr>
          <p:nvPr/>
        </p:nvSpPr>
        <p:spPr bwMode="gray">
          <a:xfrm>
            <a:off x="5940029" y="2456148"/>
            <a:ext cx="1899047" cy="294311"/>
          </a:xfrm>
          <a:prstGeom prst="rect">
            <a:avLst/>
          </a:prstGeom>
          <a:noFill/>
          <a:ln w="9525">
            <a:noFill/>
            <a:miter lim="800000"/>
            <a:headEnd/>
            <a:tailEnd/>
          </a:ln>
        </p:spPr>
        <p:txBody>
          <a:bodyPr lIns="0" tIns="0" rIns="0" bIns="0" anchor="ctr">
            <a:spAutoFit/>
          </a:bodyPr>
          <a:lstStyle/>
          <a:p>
            <a:pPr algn="ctr" fontAlgn="base">
              <a:lnSpc>
                <a:spcPct val="85000"/>
              </a:lnSpc>
              <a:spcBef>
                <a:spcPct val="0"/>
              </a:spcBef>
              <a:spcAft>
                <a:spcPct val="0"/>
              </a:spcAft>
            </a:pPr>
            <a:r>
              <a:rPr lang="en-US" sz="1100" dirty="0">
                <a:solidFill>
                  <a:srgbClr val="000000"/>
                </a:solidFill>
                <a:latin typeface="Arial" charset="0"/>
                <a:cs typeface="Arial" charset="0"/>
              </a:rPr>
              <a:t>Hurricanes &amp; Tropical Storms, $161.2</a:t>
            </a:r>
          </a:p>
        </p:txBody>
      </p:sp>
      <p:sp>
        <p:nvSpPr>
          <p:cNvPr id="33802" name="Rectangle 8"/>
          <p:cNvSpPr>
            <a:spLocks noChangeArrowheads="1"/>
          </p:cNvSpPr>
          <p:nvPr/>
        </p:nvSpPr>
        <p:spPr bwMode="gray">
          <a:xfrm>
            <a:off x="4861204" y="905961"/>
            <a:ext cx="1195388" cy="147156"/>
          </a:xfrm>
          <a:prstGeom prst="rect">
            <a:avLst/>
          </a:prstGeom>
          <a:noFill/>
          <a:ln w="9525">
            <a:noFill/>
            <a:miter lim="800000"/>
            <a:headEnd/>
            <a:tailEnd/>
          </a:ln>
        </p:spPr>
        <p:txBody>
          <a:bodyPr lIns="0" tIns="0" rIns="0" bIns="0" anchor="ctr">
            <a:spAutoFit/>
          </a:bodyPr>
          <a:lstStyle/>
          <a:p>
            <a:pPr fontAlgn="base">
              <a:lnSpc>
                <a:spcPct val="85000"/>
              </a:lnSpc>
              <a:spcBef>
                <a:spcPct val="0"/>
              </a:spcBef>
              <a:spcAft>
                <a:spcPct val="0"/>
              </a:spcAft>
            </a:pPr>
            <a:r>
              <a:rPr lang="en-US" sz="1100" dirty="0">
                <a:solidFill>
                  <a:srgbClr val="000000"/>
                </a:solidFill>
                <a:latin typeface="Arial" charset="0"/>
                <a:cs typeface="Arial" charset="0"/>
              </a:rPr>
              <a:t>Fires (4), $6.0</a:t>
            </a:r>
          </a:p>
        </p:txBody>
      </p:sp>
      <p:sp>
        <p:nvSpPr>
          <p:cNvPr id="33803" name="Rectangle 11"/>
          <p:cNvSpPr>
            <a:spLocks noChangeArrowheads="1"/>
          </p:cNvSpPr>
          <p:nvPr/>
        </p:nvSpPr>
        <p:spPr bwMode="gray">
          <a:xfrm>
            <a:off x="2303862" y="3486874"/>
            <a:ext cx="1373981" cy="441467"/>
          </a:xfrm>
          <a:prstGeom prst="rect">
            <a:avLst/>
          </a:prstGeom>
          <a:noFill/>
          <a:ln w="9525">
            <a:noFill/>
            <a:miter lim="800000"/>
            <a:headEnd/>
            <a:tailEnd/>
          </a:ln>
        </p:spPr>
        <p:txBody>
          <a:bodyPr lIns="0" tIns="0" rIns="0" bIns="0" anchor="ctr">
            <a:spAutoFit/>
          </a:bodyPr>
          <a:lstStyle/>
          <a:p>
            <a:pPr algn="r" fontAlgn="base">
              <a:lnSpc>
                <a:spcPct val="85000"/>
              </a:lnSpc>
              <a:spcBef>
                <a:spcPct val="0"/>
              </a:spcBef>
              <a:spcAft>
                <a:spcPct val="0"/>
              </a:spcAft>
            </a:pPr>
            <a:r>
              <a:rPr lang="en-US" sz="1100" dirty="0">
                <a:solidFill>
                  <a:srgbClr val="000000"/>
                </a:solidFill>
                <a:latin typeface="Arial" charset="0"/>
                <a:cs typeface="Arial" charset="0"/>
              </a:rPr>
              <a:t>Events Involving Tornadoes (2), $154.9</a:t>
            </a:r>
          </a:p>
        </p:txBody>
      </p:sp>
      <p:sp>
        <p:nvSpPr>
          <p:cNvPr id="33804" name="Rectangle 13"/>
          <p:cNvSpPr>
            <a:spLocks noChangeArrowheads="1"/>
          </p:cNvSpPr>
          <p:nvPr/>
        </p:nvSpPr>
        <p:spPr bwMode="gray">
          <a:xfrm>
            <a:off x="1695950" y="2137241"/>
            <a:ext cx="1571625" cy="147156"/>
          </a:xfrm>
          <a:prstGeom prst="rect">
            <a:avLst/>
          </a:prstGeom>
          <a:noFill/>
          <a:ln w="9525">
            <a:noFill/>
            <a:miter lim="800000"/>
            <a:headEnd/>
            <a:tailEnd/>
          </a:ln>
        </p:spPr>
        <p:txBody>
          <a:bodyPr lIns="0" tIns="0" rIns="0" bIns="0" anchor="ctr">
            <a:spAutoFit/>
          </a:bodyPr>
          <a:lstStyle/>
          <a:p>
            <a:pPr algn="ctr" fontAlgn="base">
              <a:lnSpc>
                <a:spcPct val="85000"/>
              </a:lnSpc>
              <a:spcBef>
                <a:spcPct val="0"/>
              </a:spcBef>
              <a:spcAft>
                <a:spcPct val="0"/>
              </a:spcAft>
            </a:pPr>
            <a:r>
              <a:rPr lang="en-US" sz="1100" dirty="0">
                <a:solidFill>
                  <a:srgbClr val="000000"/>
                </a:solidFill>
                <a:latin typeface="Arial" charset="0"/>
                <a:cs typeface="Arial" charset="0"/>
              </a:rPr>
              <a:t>Winter Storms, $26.9</a:t>
            </a:r>
            <a:endParaRPr lang="en-US" sz="1100" i="1" dirty="0">
              <a:solidFill>
                <a:srgbClr val="000000"/>
              </a:solidFill>
              <a:latin typeface="Arial" charset="0"/>
              <a:cs typeface="Arial" charset="0"/>
            </a:endParaRPr>
          </a:p>
        </p:txBody>
      </p:sp>
      <p:sp>
        <p:nvSpPr>
          <p:cNvPr id="33805" name="Rectangle 14"/>
          <p:cNvSpPr>
            <a:spLocks noChangeArrowheads="1"/>
          </p:cNvSpPr>
          <p:nvPr/>
        </p:nvSpPr>
        <p:spPr bwMode="gray">
          <a:xfrm>
            <a:off x="2516483" y="1511099"/>
            <a:ext cx="1008459" cy="294311"/>
          </a:xfrm>
          <a:prstGeom prst="rect">
            <a:avLst/>
          </a:prstGeom>
          <a:noFill/>
          <a:ln w="9525">
            <a:noFill/>
            <a:miter lim="800000"/>
            <a:headEnd/>
            <a:tailEnd/>
          </a:ln>
        </p:spPr>
        <p:txBody>
          <a:bodyPr lIns="0" tIns="0" rIns="0" bIns="0" anchor="ctr">
            <a:spAutoFit/>
          </a:bodyPr>
          <a:lstStyle/>
          <a:p>
            <a:pPr algn="r" fontAlgn="base">
              <a:lnSpc>
                <a:spcPct val="85000"/>
              </a:lnSpc>
              <a:spcBef>
                <a:spcPct val="0"/>
              </a:spcBef>
              <a:spcAft>
                <a:spcPct val="0"/>
              </a:spcAft>
            </a:pPr>
            <a:r>
              <a:rPr lang="en-US" sz="1100" dirty="0">
                <a:solidFill>
                  <a:srgbClr val="000000"/>
                </a:solidFill>
                <a:latin typeface="Arial" charset="0"/>
                <a:cs typeface="Arial" charset="0"/>
              </a:rPr>
              <a:t>Terrorism, $24.5</a:t>
            </a:r>
          </a:p>
        </p:txBody>
      </p:sp>
      <p:sp>
        <p:nvSpPr>
          <p:cNvPr id="33806" name="Rectangle 15"/>
          <p:cNvSpPr>
            <a:spLocks noChangeArrowheads="1"/>
          </p:cNvSpPr>
          <p:nvPr/>
        </p:nvSpPr>
        <p:spPr bwMode="gray">
          <a:xfrm>
            <a:off x="1959771" y="1292666"/>
            <a:ext cx="1960960" cy="147156"/>
          </a:xfrm>
          <a:prstGeom prst="rect">
            <a:avLst/>
          </a:prstGeom>
          <a:noFill/>
          <a:ln w="9525">
            <a:noFill/>
            <a:miter lim="800000"/>
            <a:headEnd/>
            <a:tailEnd/>
          </a:ln>
        </p:spPr>
        <p:txBody>
          <a:bodyPr lIns="0" tIns="0" rIns="0" bIns="0" anchor="ctr">
            <a:spAutoFit/>
          </a:bodyPr>
          <a:lstStyle/>
          <a:p>
            <a:pPr algn="r" fontAlgn="base">
              <a:lnSpc>
                <a:spcPct val="85000"/>
              </a:lnSpc>
              <a:spcBef>
                <a:spcPct val="0"/>
              </a:spcBef>
              <a:spcAft>
                <a:spcPct val="0"/>
              </a:spcAft>
            </a:pPr>
            <a:r>
              <a:rPr lang="en-US" sz="1100" dirty="0">
                <a:solidFill>
                  <a:srgbClr val="000000"/>
                </a:solidFill>
                <a:latin typeface="Arial" charset="0"/>
                <a:cs typeface="Arial" charset="0"/>
              </a:rPr>
              <a:t>Geological Events, $0.5</a:t>
            </a:r>
          </a:p>
        </p:txBody>
      </p:sp>
      <p:sp>
        <p:nvSpPr>
          <p:cNvPr id="33807" name="Rectangle 15"/>
          <p:cNvSpPr>
            <a:spLocks noChangeArrowheads="1"/>
          </p:cNvSpPr>
          <p:nvPr/>
        </p:nvSpPr>
        <p:spPr bwMode="gray">
          <a:xfrm>
            <a:off x="2131219" y="863295"/>
            <a:ext cx="1652588" cy="143886"/>
          </a:xfrm>
          <a:prstGeom prst="rect">
            <a:avLst/>
          </a:prstGeom>
          <a:noFill/>
          <a:ln w="9525">
            <a:noFill/>
            <a:miter lim="800000"/>
            <a:headEnd/>
            <a:tailEnd/>
          </a:ln>
        </p:spPr>
        <p:txBody>
          <a:bodyPr lIns="0" tIns="0" rIns="0" bIns="0" anchor="ctr">
            <a:spAutoFit/>
          </a:bodyPr>
          <a:lstStyle/>
          <a:p>
            <a:pPr algn="r" fontAlgn="base">
              <a:lnSpc>
                <a:spcPct val="85000"/>
              </a:lnSpc>
              <a:spcBef>
                <a:spcPct val="0"/>
              </a:spcBef>
              <a:spcAft>
                <a:spcPct val="0"/>
              </a:spcAft>
            </a:pPr>
            <a:r>
              <a:rPr lang="en-US" sz="1100" dirty="0">
                <a:solidFill>
                  <a:srgbClr val="000000"/>
                </a:solidFill>
                <a:latin typeface="Arial" charset="0"/>
                <a:cs typeface="Arial" charset="0"/>
              </a:rPr>
              <a:t>Wind/Hail/Flood (3), $21.4</a:t>
            </a:r>
          </a:p>
        </p:txBody>
      </p:sp>
      <p:sp>
        <p:nvSpPr>
          <p:cNvPr id="33808" name="Freeform 2"/>
          <p:cNvSpPr>
            <a:spLocks/>
          </p:cNvSpPr>
          <p:nvPr/>
        </p:nvSpPr>
        <p:spPr bwMode="gray">
          <a:xfrm>
            <a:off x="4599575" y="1117308"/>
            <a:ext cx="319088" cy="14049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79" tIns="34289" rIns="68579" bIns="34289"/>
          <a:lstStyle/>
          <a:p>
            <a:pPr fontAlgn="base">
              <a:spcBef>
                <a:spcPct val="0"/>
              </a:spcBef>
              <a:spcAft>
                <a:spcPct val="0"/>
              </a:spcAft>
            </a:pPr>
            <a:endParaRPr lang="en-US">
              <a:solidFill>
                <a:srgbClr val="000000"/>
              </a:solidFill>
              <a:latin typeface="Arial" charset="0"/>
              <a:cs typeface="Arial" charset="0"/>
            </a:endParaRPr>
          </a:p>
        </p:txBody>
      </p:sp>
      <p:sp>
        <p:nvSpPr>
          <p:cNvPr id="33809" name="Rectangle 8"/>
          <p:cNvSpPr>
            <a:spLocks noChangeArrowheads="1"/>
          </p:cNvSpPr>
          <p:nvPr/>
        </p:nvSpPr>
        <p:spPr bwMode="gray">
          <a:xfrm>
            <a:off x="4973278" y="1101570"/>
            <a:ext cx="1195388" cy="147156"/>
          </a:xfrm>
          <a:prstGeom prst="rect">
            <a:avLst/>
          </a:prstGeom>
          <a:noFill/>
          <a:ln w="9525">
            <a:noFill/>
            <a:miter lim="800000"/>
            <a:headEnd/>
            <a:tailEnd/>
          </a:ln>
        </p:spPr>
        <p:txBody>
          <a:bodyPr lIns="0" tIns="0" rIns="0" bIns="0" anchor="ctr">
            <a:spAutoFit/>
          </a:bodyPr>
          <a:lstStyle/>
          <a:p>
            <a:pPr fontAlgn="base">
              <a:lnSpc>
                <a:spcPct val="85000"/>
              </a:lnSpc>
              <a:spcBef>
                <a:spcPct val="0"/>
              </a:spcBef>
              <a:spcAft>
                <a:spcPct val="0"/>
              </a:spcAft>
            </a:pPr>
            <a:r>
              <a:rPr lang="en-US" sz="1100" dirty="0">
                <a:solidFill>
                  <a:srgbClr val="000000"/>
                </a:solidFill>
                <a:latin typeface="Arial" charset="0"/>
                <a:cs typeface="Arial" charset="0"/>
              </a:rPr>
              <a:t>Other (5), $0.2</a:t>
            </a:r>
          </a:p>
        </p:txBody>
      </p:sp>
      <p:sp>
        <p:nvSpPr>
          <p:cNvPr id="33810" name="Freeform 2"/>
          <p:cNvSpPr>
            <a:spLocks/>
          </p:cNvSpPr>
          <p:nvPr/>
        </p:nvSpPr>
        <p:spPr bwMode="gray">
          <a:xfrm rot="5400000">
            <a:off x="3826075" y="856311"/>
            <a:ext cx="376238" cy="47267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79" tIns="34289" rIns="68579" bIns="34289"/>
          <a:lstStyle/>
          <a:p>
            <a:pPr fontAlgn="base">
              <a:spcBef>
                <a:spcPct val="0"/>
              </a:spcBef>
              <a:spcAft>
                <a:spcPct val="0"/>
              </a:spcAft>
            </a:pPr>
            <a:endParaRPr lang="en-US">
              <a:solidFill>
                <a:srgbClr val="000000"/>
              </a:solidFill>
              <a:latin typeface="Arial" charset="0"/>
              <a:cs typeface="Arial" charset="0"/>
            </a:endParaRPr>
          </a:p>
        </p:txBody>
      </p:sp>
      <p:sp>
        <p:nvSpPr>
          <p:cNvPr id="33811" name="Freeform 2"/>
          <p:cNvSpPr>
            <a:spLocks/>
          </p:cNvSpPr>
          <p:nvPr/>
        </p:nvSpPr>
        <p:spPr bwMode="gray">
          <a:xfrm>
            <a:off x="4509124" y="978694"/>
            <a:ext cx="319088" cy="25360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79" tIns="34289" rIns="68579" bIns="34289"/>
          <a:lstStyle/>
          <a:p>
            <a:pPr fontAlgn="base">
              <a:spcBef>
                <a:spcPct val="0"/>
              </a:spcBef>
              <a:spcAft>
                <a:spcPct val="0"/>
              </a:spcAft>
            </a:pPr>
            <a:endParaRPr lang="en-US">
              <a:solidFill>
                <a:srgbClr val="000000"/>
              </a:solidFill>
              <a:latin typeface="Arial" charset="0"/>
              <a:cs typeface="Arial" charset="0"/>
            </a:endParaRPr>
          </a:p>
        </p:txBody>
      </p:sp>
      <p:sp>
        <p:nvSpPr>
          <p:cNvPr id="33812" name="Text Box 6"/>
          <p:cNvSpPr txBox="1">
            <a:spLocks noChangeArrowheads="1"/>
          </p:cNvSpPr>
          <p:nvPr/>
        </p:nvSpPr>
        <p:spPr bwMode="blackWhite">
          <a:xfrm>
            <a:off x="5856687" y="3002757"/>
            <a:ext cx="2088356" cy="1053704"/>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lIns="68579" tIns="68579" rIns="68579" bIns="68579" anchor="ctr"/>
          <a:lstStyle/>
          <a:p>
            <a:pPr algn="ctr" eaLnBrk="0" fontAlgn="base" hangingPunct="0">
              <a:lnSpc>
                <a:spcPct val="85000"/>
              </a:lnSpc>
              <a:spcBef>
                <a:spcPct val="50000"/>
              </a:spcBef>
              <a:spcAft>
                <a:spcPct val="0"/>
              </a:spcAft>
              <a:buClr>
                <a:srgbClr val="FFFFFF"/>
              </a:buClr>
              <a:buFont typeface="Wingdings" pitchFamily="2" charset="2"/>
              <a:buNone/>
            </a:pPr>
            <a:r>
              <a:rPr lang="en-US" sz="1500" b="1" dirty="0">
                <a:solidFill>
                  <a:srgbClr val="FFFFFF"/>
                </a:solidFill>
                <a:latin typeface="Arial" charset="0"/>
                <a:cs typeface="Arial" charset="0"/>
              </a:rPr>
              <a:t>Wind losses are by far cause the most catastrophe losses, even if hurricanes/TS are excluded.</a:t>
            </a:r>
          </a:p>
        </p:txBody>
      </p:sp>
      <p:sp>
        <p:nvSpPr>
          <p:cNvPr id="21" name="AutoShape 7"/>
          <p:cNvSpPr>
            <a:spLocks noChangeArrowheads="1"/>
          </p:cNvSpPr>
          <p:nvPr/>
        </p:nvSpPr>
        <p:spPr bwMode="blackWhite">
          <a:xfrm>
            <a:off x="1337073" y="2609852"/>
            <a:ext cx="1683544" cy="740569"/>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500" b="1" dirty="0">
                <a:solidFill>
                  <a:srgbClr val="FFFFFF"/>
                </a:solidFill>
                <a:latin typeface="Arial" charset="0"/>
                <a:cs typeface="Arial" charset="0"/>
              </a:rPr>
              <a:t>Tornado share of CAT losses is rising</a:t>
            </a:r>
          </a:p>
        </p:txBody>
      </p:sp>
      <p:sp>
        <p:nvSpPr>
          <p:cNvPr id="22" name="Text Box 6"/>
          <p:cNvSpPr txBox="1">
            <a:spLocks noChangeArrowheads="1"/>
          </p:cNvSpPr>
          <p:nvPr/>
        </p:nvSpPr>
        <p:spPr bwMode="blackWhite">
          <a:xfrm>
            <a:off x="5954663" y="1017641"/>
            <a:ext cx="2013155" cy="122845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lIns="68579" tIns="68579" rIns="68579" bIns="68579" anchor="ctr"/>
          <a:lstStyle/>
          <a:p>
            <a:pPr algn="ctr" eaLnBrk="0" fontAlgn="base" hangingPunct="0">
              <a:lnSpc>
                <a:spcPct val="85000"/>
              </a:lnSpc>
              <a:spcBef>
                <a:spcPct val="50000"/>
              </a:spcBef>
              <a:spcAft>
                <a:spcPct val="0"/>
              </a:spcAft>
              <a:buClr>
                <a:srgbClr val="FFFFFF"/>
              </a:buClr>
              <a:buFont typeface="Wingdings" pitchFamily="2" charset="2"/>
              <a:buNone/>
            </a:pPr>
            <a:r>
              <a:rPr lang="en-US" sz="1500" b="1" dirty="0">
                <a:solidFill>
                  <a:srgbClr val="FFFFFF"/>
                </a:solidFill>
                <a:latin typeface="Arial" charset="0"/>
                <a:cs typeface="Arial" charset="0"/>
              </a:rPr>
              <a:t>Insured cat losses from 1995-2014 totaled $395.6B, an average of $19.8B per year or $1.65B per month</a:t>
            </a:r>
          </a:p>
        </p:txBody>
      </p:sp>
      <p:sp>
        <p:nvSpPr>
          <p:cNvPr id="23" name="AutoShape 17"/>
          <p:cNvSpPr>
            <a:spLocks noChangeArrowheads="1"/>
          </p:cNvSpPr>
          <p:nvPr/>
        </p:nvSpPr>
        <p:spPr bwMode="blackWhite">
          <a:xfrm>
            <a:off x="1228775" y="1003699"/>
            <a:ext cx="1084893" cy="1099421"/>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Winter storm losses were much above average in 2014/15 are will push this share up</a:t>
            </a:r>
          </a:p>
        </p:txBody>
      </p:sp>
    </p:spTree>
    <p:custDataLst>
      <p:tags r:id="rId2"/>
    </p:custDataLst>
    <p:extLst>
      <p:ext uri="{BB962C8B-B14F-4D97-AF65-F5344CB8AC3E}">
        <p14:creationId xmlns:p14="http://schemas.microsoft.com/office/powerpoint/2010/main" val="2511261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33</a:t>
            </a:fld>
            <a:endParaRPr lang="en-US" smtClean="0">
              <a:solidFill>
                <a:srgbClr val="000000"/>
              </a:solidFill>
            </a:endParaRPr>
          </a:p>
        </p:txBody>
      </p:sp>
      <p:sp>
        <p:nvSpPr>
          <p:cNvPr id="31750" name="Rectangle 2"/>
          <p:cNvSpPr>
            <a:spLocks noGrp="1" noChangeArrowheads="1"/>
          </p:cNvSpPr>
          <p:nvPr>
            <p:ph type="title"/>
          </p:nvPr>
        </p:nvSpPr>
        <p:spPr>
          <a:xfrm>
            <a:off x="351116" y="48622"/>
            <a:ext cx="5550694" cy="645319"/>
          </a:xfrm>
        </p:spPr>
        <p:txBody>
          <a:bodyPr/>
          <a:lstStyle/>
          <a:p>
            <a:r>
              <a:rPr lang="en-US" dirty="0" smtClean="0"/>
              <a:t>Top 16 Most Costly Disasters</a:t>
            </a:r>
            <a:r>
              <a:rPr lang="en-US" dirty="0" smtClean="0">
                <a:solidFill>
                  <a:srgbClr val="FF00FF"/>
                </a:solidFill>
              </a:rPr>
              <a:t/>
            </a:r>
            <a:br>
              <a:rPr lang="en-US" dirty="0" smtClean="0">
                <a:solidFill>
                  <a:srgbClr val="FF00FF"/>
                </a:solidFill>
              </a:rPr>
            </a:br>
            <a:r>
              <a:rPr lang="en-US" dirty="0" smtClean="0"/>
              <a:t>in U.S. History—Katrina Still Ranks #1</a:t>
            </a:r>
          </a:p>
        </p:txBody>
      </p:sp>
      <p:sp>
        <p:nvSpPr>
          <p:cNvPr id="31751" name="Rectangle 3"/>
          <p:cNvSpPr>
            <a:spLocks noChangeArrowheads="1"/>
          </p:cNvSpPr>
          <p:nvPr/>
        </p:nvSpPr>
        <p:spPr bwMode="black">
          <a:xfrm>
            <a:off x="152995" y="1435194"/>
            <a:ext cx="1359800" cy="498598"/>
          </a:xfrm>
          <a:prstGeom prst="rect">
            <a:avLst/>
          </a:prstGeom>
          <a:noFill/>
          <a:ln w="9525" algn="ctr">
            <a:noFill/>
            <a:miter lim="800000"/>
            <a:headEnd/>
            <a:tailEnd/>
          </a:ln>
        </p:spPr>
        <p:txBody>
          <a:bodyPr wrap="square"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2221037487"/>
              </p:ext>
            </p:extLst>
          </p:nvPr>
        </p:nvGraphicFramePr>
        <p:xfrm>
          <a:off x="152996" y="2203638"/>
          <a:ext cx="6723460" cy="2511028"/>
        </p:xfrm>
        <a:graphic>
          <a:graphicData uri="http://schemas.openxmlformats.org/presentationml/2006/ole">
            <mc:AlternateContent xmlns:mc="http://schemas.openxmlformats.org/markup-compatibility/2006">
              <mc:Choice xmlns:v="urn:schemas-microsoft-com:vml" Requires="v">
                <p:oleObj spid="_x0000_s3075" name="Chart" r:id="rId5" imgW="5613313" imgH="2247761" progId="MSGraph.Chart.8">
                  <p:embed followColorScheme="full"/>
                </p:oleObj>
              </mc:Choice>
              <mc:Fallback>
                <p:oleObj name="Chart" r:id="rId5" imgW="5613313" imgH="2247761" progId="MSGraph.Chart.8">
                  <p:embed followColorScheme="full"/>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996" y="2203638"/>
                        <a:ext cx="6723460" cy="2511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668898" y="1435194"/>
            <a:ext cx="2625754" cy="884320"/>
          </a:xfrm>
          <a:prstGeom prst="wedgeRectCallout">
            <a:avLst>
              <a:gd name="adj1" fmla="val 2888"/>
              <a:gd name="adj2" fmla="val 158721"/>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Storm Sandy in 2012 was the last mega-CAT to hit the US</a:t>
            </a:r>
          </a:p>
        </p:txBody>
      </p:sp>
      <p:sp>
        <p:nvSpPr>
          <p:cNvPr id="11" name="AutoShape 17"/>
          <p:cNvSpPr>
            <a:spLocks noChangeArrowheads="1"/>
          </p:cNvSpPr>
          <p:nvPr/>
        </p:nvSpPr>
        <p:spPr bwMode="blackWhite">
          <a:xfrm>
            <a:off x="997323" y="2800925"/>
            <a:ext cx="1192128" cy="533400"/>
          </a:xfrm>
          <a:prstGeom prst="wedgeRectCallout">
            <a:avLst>
              <a:gd name="adj1" fmla="val 57790"/>
              <a:gd name="adj2" fmla="val 126737"/>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Includes Tuscaloosa, AL, tornado</a:t>
            </a:r>
          </a:p>
        </p:txBody>
      </p:sp>
      <p:sp>
        <p:nvSpPr>
          <p:cNvPr id="12" name="AutoShape 17"/>
          <p:cNvSpPr>
            <a:spLocks noChangeArrowheads="1"/>
          </p:cNvSpPr>
          <p:nvPr/>
        </p:nvSpPr>
        <p:spPr bwMode="blackWhite">
          <a:xfrm>
            <a:off x="2467031" y="2671568"/>
            <a:ext cx="949068" cy="533400"/>
          </a:xfrm>
          <a:prstGeom prst="wedgeRectCallout">
            <a:avLst>
              <a:gd name="adj1" fmla="val -20680"/>
              <a:gd name="adj2" fmla="val 136740"/>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defRPr/>
            </a:pPr>
            <a:r>
              <a:rPr lang="en-US" sz="1100" b="1" dirty="0">
                <a:solidFill>
                  <a:srgbClr val="FFFFFF"/>
                </a:solidFill>
                <a:latin typeface="Arial" charset="0"/>
                <a:cs typeface="Arial" charset="0"/>
              </a:rPr>
              <a:t>Includes Joplin, MO, tornado</a:t>
            </a:r>
          </a:p>
        </p:txBody>
      </p:sp>
      <p:sp>
        <p:nvSpPr>
          <p:cNvPr id="14" name="Rectangle 5"/>
          <p:cNvSpPr>
            <a:spLocks noChangeArrowheads="1"/>
          </p:cNvSpPr>
          <p:nvPr/>
        </p:nvSpPr>
        <p:spPr bwMode="blackWhite">
          <a:xfrm>
            <a:off x="7105309" y="2117506"/>
            <a:ext cx="1812811" cy="131149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500" b="1" dirty="0">
                <a:solidFill>
                  <a:srgbClr val="FFFFFF"/>
                </a:solidFill>
                <a:latin typeface="Arial" charset="0"/>
                <a:cs typeface="Arial" charset="0"/>
              </a:rPr>
              <a:t>12 of the 16 Most Expensive Events in US History Have Occurred Since 2004</a:t>
            </a:r>
          </a:p>
        </p:txBody>
      </p:sp>
      <p:sp>
        <p:nvSpPr>
          <p:cNvPr id="13" name="Rectangle 4"/>
          <p:cNvSpPr>
            <a:spLocks noChangeArrowheads="1"/>
          </p:cNvSpPr>
          <p:nvPr/>
        </p:nvSpPr>
        <p:spPr bwMode="auto">
          <a:xfrm>
            <a:off x="85726" y="4799562"/>
            <a:ext cx="6858001" cy="343938"/>
          </a:xfrm>
          <a:prstGeom prst="rect">
            <a:avLst/>
          </a:prstGeom>
          <a:noFill/>
          <a:ln w="9525">
            <a:noFill/>
            <a:miter lim="800000"/>
            <a:headEnd/>
            <a:tailEnd/>
          </a:ln>
        </p:spPr>
        <p:txBody>
          <a:bodyPr wrap="square"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8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Sources: PCS; Insurance Information Institute inflation adjustments to 2014 dollars using the CPI.</a:t>
            </a:r>
          </a:p>
        </p:txBody>
      </p:sp>
    </p:spTree>
    <p:custDataLst>
      <p:tags r:id="rId2"/>
    </p:custDataLst>
    <p:extLst>
      <p:ext uri="{BB962C8B-B14F-4D97-AF65-F5344CB8AC3E}">
        <p14:creationId xmlns:p14="http://schemas.microsoft.com/office/powerpoint/2010/main" val="3462385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4340"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solidFill>
                  <a:srgbClr val="000000"/>
                </a:solidFill>
              </a:rPr>
              <a:pPr/>
              <a:t>34</a:t>
            </a:fld>
            <a:endParaRPr lang="en-US" smtClean="0">
              <a:solidFill>
                <a:srgbClr val="000000"/>
              </a:solidFill>
            </a:endParaRPr>
          </a:p>
        </p:txBody>
      </p:sp>
      <p:sp>
        <p:nvSpPr>
          <p:cNvPr id="14342" name="Rectangle 2"/>
          <p:cNvSpPr>
            <a:spLocks noGrp="1" noChangeArrowheads="1"/>
          </p:cNvSpPr>
          <p:nvPr>
            <p:ph type="title"/>
          </p:nvPr>
        </p:nvSpPr>
        <p:spPr>
          <a:xfrm>
            <a:off x="344170" y="67868"/>
            <a:ext cx="7400925" cy="645319"/>
          </a:xfrm>
        </p:spPr>
        <p:txBody>
          <a:bodyPr/>
          <a:lstStyle/>
          <a:p>
            <a:r>
              <a:rPr lang="en-US" dirty="0" err="1" smtClean="0"/>
              <a:t>I.I.I.</a:t>
            </a:r>
            <a:r>
              <a:rPr lang="en-US" dirty="0" smtClean="0"/>
              <a:t> Poll: 10 Years After Katrina, Most Understand Flood Is Not Covered Under Standard HO Policies</a:t>
            </a:r>
          </a:p>
        </p:txBody>
      </p:sp>
      <p:sp>
        <p:nvSpPr>
          <p:cNvPr id="14343" name="Rectangle 3"/>
          <p:cNvSpPr>
            <a:spLocks noChangeArrowheads="1"/>
          </p:cNvSpPr>
          <p:nvPr/>
        </p:nvSpPr>
        <p:spPr bwMode="black">
          <a:xfrm>
            <a:off x="1441428" y="1019730"/>
            <a:ext cx="6400800" cy="369332"/>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200" b="1" dirty="0">
                <a:solidFill>
                  <a:srgbClr val="28688C"/>
                </a:solidFill>
                <a:latin typeface="Arial" charset="0"/>
                <a:cs typeface="Arial" charset="0"/>
              </a:rPr>
              <a:t>Q. Does your homeowners policy cover damage from flooding during a hurricane?</a:t>
            </a:r>
            <a:r>
              <a:rPr lang="en-US" sz="1200" b="1" baseline="30000" dirty="0">
                <a:solidFill>
                  <a:srgbClr val="28688C"/>
                </a:solidFill>
                <a:latin typeface="Arial" charset="0"/>
                <a:cs typeface="Arial" charset="0"/>
              </a:rPr>
              <a:t>1</a:t>
            </a:r>
          </a:p>
          <a:p>
            <a:pPr defTabSz="85723" eaLnBrk="0" fontAlgn="base" hangingPunct="0">
              <a:lnSpc>
                <a:spcPct val="90000"/>
              </a:lnSpc>
              <a:spcBef>
                <a:spcPct val="20000"/>
              </a:spcBef>
              <a:spcAft>
                <a:spcPct val="0"/>
              </a:spcAft>
            </a:pPr>
            <a:endParaRPr lang="en-US" sz="1200" b="1" dirty="0">
              <a:solidFill>
                <a:srgbClr val="28688C"/>
              </a:solidFill>
              <a:latin typeface="Arial" charset="0"/>
              <a:cs typeface="Arial" charset="0"/>
            </a:endParaRPr>
          </a:p>
        </p:txBody>
      </p:sp>
      <p:sp>
        <p:nvSpPr>
          <p:cNvPr id="14344" name="Rectangle 4"/>
          <p:cNvSpPr>
            <a:spLocks noChangeArrowheads="1"/>
          </p:cNvSpPr>
          <p:nvPr/>
        </p:nvSpPr>
        <p:spPr bwMode="auto">
          <a:xfrm>
            <a:off x="1143000" y="4664141"/>
            <a:ext cx="5676900" cy="479360"/>
          </a:xfrm>
          <a:prstGeom prst="rect">
            <a:avLst/>
          </a:prstGeom>
          <a:noFill/>
          <a:ln w="9525">
            <a:noFill/>
            <a:miter lim="800000"/>
            <a:headEnd/>
            <a:tailEnd/>
          </a:ln>
        </p:spPr>
        <p:txBody>
          <a:bodyPr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800" baseline="30000" dirty="0">
                <a:solidFill>
                  <a:srgbClr val="000000"/>
                </a:solidFill>
                <a:latin typeface="Arial" charset="0"/>
                <a:cs typeface="Arial" charset="0"/>
              </a:rPr>
              <a:t>1</a:t>
            </a:r>
            <a:r>
              <a:rPr lang="en-US" sz="800" dirty="0">
                <a:solidFill>
                  <a:srgbClr val="000000"/>
                </a:solidFill>
                <a:latin typeface="Arial" charset="0"/>
                <a:cs typeface="Arial" charset="0"/>
              </a:rPr>
              <a:t>Asked of those who have home insurance.</a:t>
            </a:r>
          </a:p>
          <a:p>
            <a:pPr eaLnBrk="0" fontAlgn="base" hangingPunct="0">
              <a:lnSpc>
                <a:spcPct val="85000"/>
              </a:lnSpc>
              <a:spcBef>
                <a:spcPct val="25000"/>
              </a:spcBef>
              <a:spcAft>
                <a:spcPct val="0"/>
              </a:spcAft>
              <a:buClr>
                <a:srgbClr val="FF6801"/>
              </a:buClr>
              <a:buFont typeface="Wingdings" pitchFamily="2" charset="2"/>
              <a:buNone/>
            </a:pPr>
            <a:endParaRPr lang="en-US" sz="8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 Insurance Information Institute Annual </a:t>
            </a:r>
            <a:r>
              <a:rPr lang="en-US" sz="800" i="1" dirty="0">
                <a:solidFill>
                  <a:srgbClr val="000000"/>
                </a:solidFill>
                <a:latin typeface="Arial" charset="0"/>
                <a:cs typeface="Arial" charset="0"/>
              </a:rPr>
              <a:t>Pulse</a:t>
            </a:r>
            <a:r>
              <a:rPr lang="en-US" sz="800" dirty="0">
                <a:solidFill>
                  <a:srgbClr val="000000"/>
                </a:solidFill>
                <a:latin typeface="Arial" charset="0"/>
                <a:cs typeface="Arial" charset="0"/>
              </a:rPr>
              <a:t> Survey.</a:t>
            </a:r>
          </a:p>
        </p:txBody>
      </p:sp>
      <p:sp>
        <p:nvSpPr>
          <p:cNvPr id="2069509" name="Text Box 5"/>
          <p:cNvSpPr txBox="1">
            <a:spLocks noChangeArrowheads="1"/>
          </p:cNvSpPr>
          <p:nvPr/>
        </p:nvSpPr>
        <p:spPr bwMode="blackWhite">
          <a:xfrm>
            <a:off x="1438275" y="3717253"/>
            <a:ext cx="6152378" cy="855866"/>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lIns="68579" tIns="34289" rIns="68579" bIns="48005" anchor="ctr"/>
          <a:lstStyle/>
          <a:p>
            <a:pPr algn="ctr" fontAlgn="base">
              <a:spcBef>
                <a:spcPct val="0"/>
              </a:spcBef>
              <a:spcAft>
                <a:spcPct val="0"/>
              </a:spcAft>
            </a:pPr>
            <a:r>
              <a:rPr lang="en-US" sz="1400" b="1" dirty="0">
                <a:solidFill>
                  <a:srgbClr val="FFFFFF"/>
                </a:solidFill>
                <a:latin typeface="Arial" charset="0"/>
                <a:cs typeface="Arial" charset="0"/>
              </a:rPr>
              <a:t>More </a:t>
            </a:r>
            <a:r>
              <a:rPr lang="en-US" sz="1400" b="1" dirty="0" smtClean="0">
                <a:solidFill>
                  <a:srgbClr val="FFFFFF"/>
                </a:solidFill>
                <a:latin typeface="Arial" charset="0"/>
                <a:cs typeface="Arial" charset="0"/>
              </a:rPr>
              <a:t>Than Half of Homeowners Know Their HO Insurance Does Not Cover Flood From a Hurricane, But A Significant Proportion Either Think It Does Or Do Not Know.</a:t>
            </a:r>
            <a:endParaRPr lang="en-US" sz="1400" dirty="0">
              <a:solidFill>
                <a:srgbClr val="FFFFFF"/>
              </a:solidFill>
              <a:latin typeface="Arial" charset="0"/>
              <a:cs typeface="Arial" charset="0"/>
            </a:endParaRPr>
          </a:p>
        </p:txBody>
      </p:sp>
      <p:graphicFrame>
        <p:nvGraphicFramePr>
          <p:cNvPr id="2" name="Object 2"/>
          <p:cNvGraphicFramePr>
            <a:graphicFrameLocks/>
          </p:cNvGraphicFramePr>
          <p:nvPr>
            <p:extLst/>
          </p:nvPr>
        </p:nvGraphicFramePr>
        <p:xfrm>
          <a:off x="3378994" y="1287208"/>
          <a:ext cx="2205038" cy="2494220"/>
        </p:xfrm>
        <a:graphic>
          <a:graphicData uri="http://schemas.openxmlformats.org/drawingml/2006/chart">
            <c:chart xmlns:c="http://schemas.openxmlformats.org/drawingml/2006/chart" xmlns:r="http://schemas.openxmlformats.org/officeDocument/2006/relationships" r:id="rId4"/>
          </a:graphicData>
        </a:graphic>
      </p:graphicFrame>
      <p:sp>
        <p:nvSpPr>
          <p:cNvPr id="14346" name="Text Box 8"/>
          <p:cNvSpPr txBox="1">
            <a:spLocks noChangeArrowheads="1"/>
          </p:cNvSpPr>
          <p:nvPr/>
        </p:nvSpPr>
        <p:spPr bwMode="auto">
          <a:xfrm>
            <a:off x="2790696" y="1915289"/>
            <a:ext cx="890588" cy="155812"/>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100" dirty="0">
                <a:solidFill>
                  <a:srgbClr val="000000"/>
                </a:solidFill>
                <a:latin typeface="Arial" charset="0"/>
                <a:cs typeface="Arial" charset="0"/>
              </a:rPr>
              <a:t>Don’t know</a:t>
            </a:r>
            <a:endParaRPr lang="en-US" sz="1100" b="1" dirty="0">
              <a:solidFill>
                <a:srgbClr val="000000"/>
              </a:solidFill>
              <a:latin typeface="Arial" charset="0"/>
              <a:cs typeface="Arial" charset="0"/>
            </a:endParaRPr>
          </a:p>
        </p:txBody>
      </p:sp>
      <p:sp>
        <p:nvSpPr>
          <p:cNvPr id="14347" name="Text Box 9"/>
          <p:cNvSpPr txBox="1">
            <a:spLocks noChangeArrowheads="1"/>
          </p:cNvSpPr>
          <p:nvPr/>
        </p:nvSpPr>
        <p:spPr bwMode="auto">
          <a:xfrm>
            <a:off x="5438490" y="1925124"/>
            <a:ext cx="622697" cy="155812"/>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100" dirty="0">
                <a:solidFill>
                  <a:srgbClr val="000000"/>
                </a:solidFill>
                <a:latin typeface="Arial" charset="0"/>
                <a:cs typeface="Arial" charset="0"/>
              </a:rPr>
              <a:t>Yes</a:t>
            </a:r>
            <a:endParaRPr lang="en-US" sz="1100" b="1" dirty="0">
              <a:solidFill>
                <a:srgbClr val="000000"/>
              </a:solidFill>
              <a:latin typeface="Arial" charset="0"/>
              <a:cs typeface="Arial" charset="0"/>
            </a:endParaRPr>
          </a:p>
        </p:txBody>
      </p:sp>
      <p:sp>
        <p:nvSpPr>
          <p:cNvPr id="14348" name="Text Box 10"/>
          <p:cNvSpPr txBox="1">
            <a:spLocks noChangeArrowheads="1"/>
          </p:cNvSpPr>
          <p:nvPr/>
        </p:nvSpPr>
        <p:spPr bwMode="auto">
          <a:xfrm>
            <a:off x="4352925" y="3525050"/>
            <a:ext cx="438150" cy="155812"/>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100" dirty="0">
                <a:solidFill>
                  <a:srgbClr val="000000"/>
                </a:solidFill>
                <a:latin typeface="Arial" charset="0"/>
                <a:cs typeface="Arial" charset="0"/>
              </a:rPr>
              <a:t>No</a:t>
            </a:r>
            <a:endParaRPr lang="en-US" sz="1100" b="1"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11896588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70" y="67868"/>
            <a:ext cx="7400925" cy="645319"/>
          </a:xfrm>
        </p:spPr>
        <p:txBody>
          <a:bodyPr/>
          <a:lstStyle/>
          <a:p>
            <a:r>
              <a:rPr lang="en-US" dirty="0" smtClean="0"/>
              <a:t>I.I.I. Poll: Flooding from Hurricanes</a:t>
            </a:r>
            <a:endParaRPr lang="en-US" dirty="0"/>
          </a:p>
        </p:txBody>
      </p:sp>
      <p:graphicFrame>
        <p:nvGraphicFramePr>
          <p:cNvPr id="10" name="Content Placeholder 9"/>
          <p:cNvGraphicFramePr>
            <a:graphicFrameLocks noGrp="1"/>
          </p:cNvGraphicFramePr>
          <p:nvPr>
            <p:ph idx="1"/>
            <p:extLst/>
          </p:nvPr>
        </p:nvGraphicFramePr>
        <p:xfrm>
          <a:off x="1514475" y="1597819"/>
          <a:ext cx="6115050" cy="2090853"/>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0F11D71-409D-42DA-B483-98FA9D9DD1D5}" type="slidenum">
              <a:rPr lang="en-US" smtClean="0">
                <a:solidFill>
                  <a:srgbClr val="000000"/>
                </a:solidFill>
              </a:rPr>
              <a:pPr>
                <a:defRPr/>
              </a:pPr>
              <a:t>35</a:t>
            </a:fld>
            <a:endParaRPr lang="en-US">
              <a:solidFill>
                <a:srgbClr val="000000"/>
              </a:solidFill>
            </a:endParaRPr>
          </a:p>
        </p:txBody>
      </p:sp>
      <p:sp>
        <p:nvSpPr>
          <p:cNvPr id="7" name="Rectangle 3"/>
          <p:cNvSpPr>
            <a:spLocks noChangeArrowheads="1"/>
          </p:cNvSpPr>
          <p:nvPr/>
        </p:nvSpPr>
        <p:spPr bwMode="black">
          <a:xfrm>
            <a:off x="1366837" y="927510"/>
            <a:ext cx="6400800" cy="553998"/>
          </a:xfrm>
          <a:prstGeom prst="rect">
            <a:avLst/>
          </a:prstGeom>
          <a:noFill/>
          <a:ln w="9525" algn="ctr">
            <a:noFill/>
            <a:miter lim="800000"/>
            <a:headEnd/>
            <a:tailEnd/>
          </a:ln>
        </p:spPr>
        <p:txBody>
          <a:bodyPr lIns="0" tIns="0" rIns="0" bIns="0">
            <a:spAutoFit/>
          </a:bodyPr>
          <a:lstStyle/>
          <a:p>
            <a:pPr fontAlgn="base">
              <a:spcBef>
                <a:spcPct val="0"/>
              </a:spcBef>
              <a:spcAft>
                <a:spcPct val="0"/>
              </a:spcAft>
            </a:pPr>
            <a:r>
              <a:rPr lang="en-US" sz="1200" b="1" dirty="0">
                <a:solidFill>
                  <a:srgbClr val="28688C"/>
                </a:solidFill>
                <a:latin typeface="Arial" charset="0"/>
                <a:cs typeface="Arial" charset="0"/>
              </a:rPr>
              <a:t>Q. Does your homeowners policy cover damage from flooding during a hurricane?</a:t>
            </a:r>
            <a:r>
              <a:rPr lang="en-US" sz="1200" b="1" baseline="30000" dirty="0">
                <a:solidFill>
                  <a:srgbClr val="225A7A"/>
                </a:solidFill>
                <a:latin typeface="Arial" charset="0"/>
                <a:cs typeface="Arial" charset="0"/>
              </a:rPr>
              <a:t>1</a:t>
            </a:r>
          </a:p>
          <a:p>
            <a:pPr fontAlgn="base">
              <a:spcBef>
                <a:spcPct val="0"/>
              </a:spcBef>
              <a:spcAft>
                <a:spcPct val="0"/>
              </a:spcAft>
            </a:pPr>
            <a:endParaRPr lang="en-US" sz="1200" b="1" dirty="0">
              <a:solidFill>
                <a:srgbClr val="28688C"/>
              </a:solidFill>
              <a:latin typeface="Arial" charset="0"/>
              <a:cs typeface="Arial" charset="0"/>
            </a:endParaRPr>
          </a:p>
          <a:p>
            <a:pPr fontAlgn="base">
              <a:spcBef>
                <a:spcPct val="0"/>
              </a:spcBef>
              <a:spcAft>
                <a:spcPct val="0"/>
              </a:spcAft>
            </a:pPr>
            <a:r>
              <a:rPr lang="en-US" sz="1200" b="1" dirty="0">
                <a:solidFill>
                  <a:srgbClr val="28688C"/>
                </a:solidFill>
                <a:latin typeface="Arial" charset="0"/>
                <a:cs typeface="Arial" charset="0"/>
              </a:rPr>
              <a:t>                                              Respondents answering “yes”.</a:t>
            </a:r>
          </a:p>
        </p:txBody>
      </p:sp>
      <p:sp>
        <p:nvSpPr>
          <p:cNvPr id="11" name="Text Box 5"/>
          <p:cNvSpPr txBox="1">
            <a:spLocks noChangeArrowheads="1"/>
          </p:cNvSpPr>
          <p:nvPr/>
        </p:nvSpPr>
        <p:spPr bwMode="blackWhite">
          <a:xfrm>
            <a:off x="1366839" y="3738005"/>
            <a:ext cx="6388894" cy="56316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lIns="68579" tIns="34289" rIns="68579" bIns="48005" anchor="ctr"/>
          <a:lstStyle/>
          <a:p>
            <a:pPr algn="ctr" fontAlgn="base">
              <a:lnSpc>
                <a:spcPct val="95000"/>
              </a:lnSpc>
              <a:spcBef>
                <a:spcPct val="25000"/>
              </a:spcBef>
              <a:spcAft>
                <a:spcPct val="0"/>
              </a:spcAft>
            </a:pPr>
            <a:r>
              <a:rPr lang="en-US" sz="1600" b="1" dirty="0" smtClean="0">
                <a:solidFill>
                  <a:srgbClr val="FFFFFF"/>
                </a:solidFill>
                <a:latin typeface="Arial" charset="0"/>
                <a:cs typeface="Arial" charset="0"/>
              </a:rPr>
              <a:t>Homeowners in the South and Northeast Were Most Likely to Think Home Insurance Pays for Flood Damage.</a:t>
            </a:r>
            <a:endParaRPr lang="en-US" sz="1600" b="1" dirty="0">
              <a:solidFill>
                <a:srgbClr val="FFFFFF"/>
              </a:solidFill>
              <a:latin typeface="Arial" charset="0"/>
              <a:cs typeface="Arial" charset="0"/>
            </a:endParaRPr>
          </a:p>
        </p:txBody>
      </p:sp>
      <p:sp>
        <p:nvSpPr>
          <p:cNvPr id="12" name="Rectangle 4"/>
          <p:cNvSpPr>
            <a:spLocks noChangeArrowheads="1"/>
          </p:cNvSpPr>
          <p:nvPr/>
        </p:nvSpPr>
        <p:spPr bwMode="auto">
          <a:xfrm>
            <a:off x="1143000" y="4464305"/>
            <a:ext cx="5676900" cy="479360"/>
          </a:xfrm>
          <a:prstGeom prst="rect">
            <a:avLst/>
          </a:prstGeom>
          <a:noFill/>
          <a:ln w="9525">
            <a:noFill/>
            <a:miter lim="800000"/>
            <a:headEnd/>
            <a:tailEnd/>
          </a:ln>
        </p:spPr>
        <p:txBody>
          <a:bodyPr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800" baseline="30000" dirty="0">
                <a:solidFill>
                  <a:srgbClr val="000000"/>
                </a:solidFill>
                <a:latin typeface="Arial" charset="0"/>
                <a:cs typeface="Arial" charset="0"/>
              </a:rPr>
              <a:t>1</a:t>
            </a:r>
            <a:r>
              <a:rPr lang="en-US" sz="800" dirty="0">
                <a:solidFill>
                  <a:srgbClr val="000000"/>
                </a:solidFill>
                <a:latin typeface="Arial" charset="0"/>
                <a:cs typeface="Arial" charset="0"/>
              </a:rPr>
              <a:t>Asked of those who have home insurance.</a:t>
            </a:r>
          </a:p>
          <a:p>
            <a:pPr eaLnBrk="0" fontAlgn="base" hangingPunct="0">
              <a:lnSpc>
                <a:spcPct val="85000"/>
              </a:lnSpc>
              <a:spcBef>
                <a:spcPct val="25000"/>
              </a:spcBef>
              <a:spcAft>
                <a:spcPct val="0"/>
              </a:spcAft>
              <a:buClr>
                <a:srgbClr val="FF6801"/>
              </a:buClr>
              <a:buFont typeface="Wingdings" pitchFamily="2" charset="2"/>
              <a:buNone/>
            </a:pPr>
            <a:endParaRPr lang="en-US" sz="8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 Insurance Information Institute Annual </a:t>
            </a:r>
            <a:r>
              <a:rPr lang="en-US" sz="800" i="1" dirty="0">
                <a:solidFill>
                  <a:srgbClr val="000000"/>
                </a:solidFill>
                <a:latin typeface="Arial" charset="0"/>
                <a:cs typeface="Arial" charset="0"/>
              </a:rPr>
              <a:t>Pulse</a:t>
            </a:r>
            <a:r>
              <a:rPr lang="en-US" sz="800" dirty="0">
                <a:solidFill>
                  <a:srgbClr val="000000"/>
                </a:solidFill>
                <a:latin typeface="Arial" charset="0"/>
                <a:cs typeface="Arial" charset="0"/>
              </a:rPr>
              <a:t> Survey.</a:t>
            </a:r>
          </a:p>
        </p:txBody>
      </p:sp>
    </p:spTree>
    <p:custDataLst>
      <p:tags r:id="rId1"/>
    </p:custDataLst>
    <p:extLst>
      <p:ext uri="{BB962C8B-B14F-4D97-AF65-F5344CB8AC3E}">
        <p14:creationId xmlns:p14="http://schemas.microsoft.com/office/powerpoint/2010/main" val="38075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4" cstate="print"/>
          <a:srcRect/>
          <a:stretch>
            <a:fillRect/>
          </a:stretch>
        </p:blipFill>
        <p:spPr bwMode="auto">
          <a:xfrm>
            <a:off x="3431382" y="628650"/>
            <a:ext cx="2274094" cy="628650"/>
          </a:xfrm>
          <a:prstGeom prst="rect">
            <a:avLst/>
          </a:prstGeom>
          <a:noFill/>
          <a:ln w="9525">
            <a:noFill/>
            <a:miter lim="800000"/>
            <a:headEnd/>
            <a:tailEnd/>
          </a:ln>
        </p:spPr>
      </p:pic>
      <p:sp>
        <p:nvSpPr>
          <p:cNvPr id="1940486" name="Rectangle 6"/>
          <p:cNvSpPr>
            <a:spLocks noChangeArrowheads="1"/>
          </p:cNvSpPr>
          <p:nvPr/>
        </p:nvSpPr>
        <p:spPr bwMode="blackWhite">
          <a:xfrm>
            <a:off x="1600200" y="1664494"/>
            <a:ext cx="5943600" cy="10810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34289" tIns="34289" rIns="34289" bIns="34289" anchor="ctr"/>
          <a:lstStyle/>
          <a:p>
            <a:pPr algn="ctr" defTabSz="85723" fontAlgn="base">
              <a:lnSpc>
                <a:spcPct val="95000"/>
              </a:lnSpc>
              <a:spcBef>
                <a:spcPct val="25000"/>
              </a:spcBef>
              <a:spcAft>
                <a:spcPct val="0"/>
              </a:spcAft>
            </a:pPr>
            <a:endParaRPr lang="en-US" sz="3000" b="1" i="1" dirty="0">
              <a:solidFill>
                <a:srgbClr val="FFFFFF"/>
              </a:solidFill>
              <a:latin typeface="Arial" charset="0"/>
              <a:cs typeface="Arial" charset="0"/>
            </a:endParaRPr>
          </a:p>
        </p:txBody>
      </p:sp>
      <p:sp>
        <p:nvSpPr>
          <p:cNvPr id="1940487" name="Rectangle 7"/>
          <p:cNvSpPr>
            <a:spLocks noChangeArrowheads="1"/>
          </p:cNvSpPr>
          <p:nvPr/>
        </p:nvSpPr>
        <p:spPr bwMode="auto">
          <a:xfrm>
            <a:off x="1590676" y="2964657"/>
            <a:ext cx="6015038" cy="1668916"/>
          </a:xfrm>
          <a:prstGeom prst="rect">
            <a:avLst/>
          </a:prstGeom>
          <a:noFill/>
          <a:ln w="9525" algn="ctr">
            <a:noFill/>
            <a:miter lim="800000"/>
            <a:headEnd/>
            <a:tailEnd/>
          </a:ln>
        </p:spPr>
        <p:txBody>
          <a:bodyPr lIns="34289" tIns="34289" rIns="34289" bIns="34289">
            <a:spAutoFit/>
          </a:bodyPr>
          <a:lstStyle/>
          <a:p>
            <a:pPr marL="219070" indent="-219070" algn="ctr" eaLnBrk="0" fontAlgn="base" hangingPunct="0">
              <a:lnSpc>
                <a:spcPct val="90000"/>
              </a:lnSpc>
              <a:spcBef>
                <a:spcPct val="25000"/>
              </a:spcBef>
              <a:spcAft>
                <a:spcPct val="0"/>
              </a:spcAft>
              <a:buClr>
                <a:srgbClr val="FF6801"/>
              </a:buClr>
            </a:pPr>
            <a:r>
              <a:rPr lang="en-US" sz="2700" b="1" dirty="0" smtClean="0">
                <a:solidFill>
                  <a:srgbClr val="225A7A"/>
                </a:solidFill>
                <a:latin typeface="Arial" charset="0"/>
                <a:cs typeface="Arial" charset="0"/>
              </a:rPr>
              <a:t>2015 Is Likely to Be One of the Strongest Years</a:t>
            </a:r>
            <a:r>
              <a:rPr lang="en-US" sz="2700" b="1" dirty="0">
                <a:solidFill>
                  <a:srgbClr val="FF00FF"/>
                </a:solidFill>
                <a:latin typeface="Arial" charset="0"/>
                <a:cs typeface="Arial" charset="0"/>
              </a:rPr>
              <a:t/>
            </a:r>
            <a:br>
              <a:rPr lang="en-US" sz="2700" b="1" dirty="0">
                <a:solidFill>
                  <a:srgbClr val="FF00FF"/>
                </a:solidFill>
                <a:latin typeface="Arial" charset="0"/>
                <a:cs typeface="Arial" charset="0"/>
              </a:rPr>
            </a:br>
            <a:r>
              <a:rPr lang="en-US" sz="2700" b="1" dirty="0">
                <a:solidFill>
                  <a:srgbClr val="225A7A"/>
                </a:solidFill>
                <a:latin typeface="Arial" charset="0"/>
                <a:cs typeface="Arial" charset="0"/>
              </a:rPr>
              <a:t>in the </a:t>
            </a:r>
            <a:r>
              <a:rPr lang="en-US" sz="2700" b="1" dirty="0" smtClean="0">
                <a:solidFill>
                  <a:srgbClr val="225A7A"/>
                </a:solidFill>
                <a:latin typeface="Arial" charset="0"/>
                <a:cs typeface="Arial" charset="0"/>
              </a:rPr>
              <a:t>Post-Recession Era</a:t>
            </a:r>
          </a:p>
          <a:p>
            <a:pPr marL="219070" indent="-219070" algn="ctr" eaLnBrk="0" fontAlgn="base" hangingPunct="0">
              <a:lnSpc>
                <a:spcPct val="90000"/>
              </a:lnSpc>
              <a:spcBef>
                <a:spcPct val="25000"/>
              </a:spcBef>
              <a:spcAft>
                <a:spcPct val="0"/>
              </a:spcAft>
              <a:buClr>
                <a:srgbClr val="FF6801"/>
              </a:buClr>
            </a:pPr>
            <a:r>
              <a:rPr lang="en-US" sz="2700" b="1" dirty="0" smtClean="0">
                <a:solidFill>
                  <a:srgbClr val="225A7A"/>
                </a:solidFill>
                <a:latin typeface="Arial" charset="0"/>
                <a:cs typeface="Arial" charset="0"/>
              </a:rPr>
              <a:t>(2013 Was Best)</a:t>
            </a:r>
            <a:endParaRPr lang="en-US" sz="2700" b="1" dirty="0">
              <a:solidFill>
                <a:srgbClr val="225A7A"/>
              </a:solidFill>
              <a:latin typeface="Arial" charset="0"/>
              <a:cs typeface="Arial" charset="0"/>
            </a:endParaRP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9" name="Rectangle 3"/>
          <p:cNvSpPr>
            <a:spLocks noChangeArrowheads="1"/>
          </p:cNvSpPr>
          <p:nvPr/>
        </p:nvSpPr>
        <p:spPr bwMode="auto">
          <a:xfrm>
            <a:off x="0" y="4928167"/>
            <a:ext cx="9144000" cy="226219"/>
          </a:xfrm>
          <a:prstGeom prst="rect">
            <a:avLst/>
          </a:prstGeom>
          <a:solidFill>
            <a:srgbClr val="225A7A"/>
          </a:solidFill>
          <a:ln w="9525">
            <a:no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1156" y="4997506"/>
            <a:ext cx="335756" cy="9156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eaLnBrk="0" fontAlgn="base" hangingPunct="0">
                <a:lnSpc>
                  <a:spcPct val="85000"/>
                </a:lnSpc>
                <a:spcBef>
                  <a:spcPct val="20000"/>
                </a:spcBef>
                <a:spcAft>
                  <a:spcPct val="0"/>
                </a:spcAft>
              </a:pPr>
              <a:t>36</a:t>
            </a:fld>
            <a:endParaRPr lang="en-US" sz="700" dirty="0">
              <a:solidFill>
                <a:srgbClr val="FFFFFF"/>
              </a:solidFill>
              <a:latin typeface="Arial" charset="0"/>
              <a:cs typeface="Arial" charset="0"/>
            </a:endParaRPr>
          </a:p>
        </p:txBody>
      </p:sp>
      <p:sp>
        <p:nvSpPr>
          <p:cNvPr id="8" name="Title 7"/>
          <p:cNvSpPr>
            <a:spLocks noGrp="1"/>
          </p:cNvSpPr>
          <p:nvPr>
            <p:ph type="title" idx="4294967295"/>
          </p:nvPr>
        </p:nvSpPr>
        <p:spPr>
          <a:xfrm>
            <a:off x="1743075" y="1809751"/>
            <a:ext cx="5724525" cy="762000"/>
          </a:xfrm>
        </p:spPr>
        <p:txBody>
          <a:bodyPr/>
          <a:lstStyle/>
          <a:p>
            <a:pPr algn="ctr" rtl="0" eaLnBrk="1" fontAlgn="base" latinLnBrk="0" hangingPunct="1"/>
            <a:r>
              <a:rPr lang="en-US" sz="3000" b="1" kern="1200" dirty="0" smtClean="0">
                <a:solidFill>
                  <a:srgbClr val="FFFFFF"/>
                </a:solidFill>
                <a:latin typeface="Arial"/>
                <a:ea typeface="+mn-ea"/>
                <a:cs typeface="Arial"/>
              </a:rPr>
              <a:t>P/C Insurance Industry:</a:t>
            </a:r>
            <a:r>
              <a:rPr lang="en-US" sz="3000" b="1" kern="1200" dirty="0" smtClean="0">
                <a:solidFill>
                  <a:srgbClr val="FF00FF"/>
                </a:solidFill>
                <a:latin typeface="Arial"/>
                <a:ea typeface="+mn-ea"/>
                <a:cs typeface="Arial"/>
              </a:rPr>
              <a:t/>
            </a:r>
            <a:br>
              <a:rPr lang="en-US" sz="3000" b="1" kern="1200" dirty="0" smtClean="0">
                <a:solidFill>
                  <a:srgbClr val="FF00FF"/>
                </a:solidFill>
                <a:latin typeface="Arial"/>
                <a:ea typeface="+mn-ea"/>
                <a:cs typeface="Arial"/>
              </a:rPr>
            </a:br>
            <a:r>
              <a:rPr lang="en-US" sz="3000" b="1" i="1" kern="1200" dirty="0" smtClean="0">
                <a:solidFill>
                  <a:srgbClr val="FFFFFF"/>
                </a:solidFill>
                <a:latin typeface="Arial"/>
                <a:ea typeface="+mn-ea"/>
                <a:cs typeface="Arial"/>
              </a:rPr>
              <a:t>Financial Update</a:t>
            </a:r>
            <a:endParaRPr lang="en-US" dirty="0"/>
          </a:p>
        </p:txBody>
      </p:sp>
    </p:spTree>
    <p:custDataLst>
      <p:tags r:id="rId1"/>
    </p:custDataLst>
    <p:extLst>
      <p:ext uri="{BB962C8B-B14F-4D97-AF65-F5344CB8AC3E}">
        <p14:creationId xmlns:p14="http://schemas.microsoft.com/office/powerpoint/2010/main" val="32071032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35280" y="76200"/>
            <a:ext cx="5190923" cy="645319"/>
          </a:xfrm>
        </p:spPr>
        <p:txBody>
          <a:bodyPr/>
          <a:lstStyle/>
          <a:p>
            <a:r>
              <a:rPr lang="en-US" dirty="0" smtClean="0">
                <a:latin typeface="Arial" panose="020B0604020202020204" pitchFamily="34" charset="0"/>
              </a:rPr>
              <a:t>P/C Industry Net Income After Taxes</a:t>
            </a:r>
            <a:r>
              <a:rPr lang="en-US" dirty="0" smtClean="0">
                <a:solidFill>
                  <a:srgbClr val="FF00FF"/>
                </a:solidFill>
                <a:latin typeface="Arial" panose="020B0604020202020204" pitchFamily="34" charset="0"/>
              </a:rPr>
              <a:t/>
            </a:r>
            <a:br>
              <a:rPr lang="en-US" dirty="0" smtClean="0">
                <a:solidFill>
                  <a:srgbClr val="FF00FF"/>
                </a:solidFill>
                <a:latin typeface="Arial" panose="020B0604020202020204" pitchFamily="34" charset="0"/>
              </a:rPr>
            </a:br>
            <a:r>
              <a:rPr lang="en-US" dirty="0" smtClean="0">
                <a:latin typeface="Arial" panose="020B0604020202020204" pitchFamily="34" charset="0"/>
              </a:rPr>
              <a:t>1991–2015:Q1</a:t>
            </a:r>
          </a:p>
        </p:txBody>
      </p:sp>
      <p:sp>
        <p:nvSpPr>
          <p:cNvPr id="14339" name="Text Box 5"/>
          <p:cNvSpPr txBox="1">
            <a:spLocks noChangeArrowheads="1"/>
          </p:cNvSpPr>
          <p:nvPr/>
        </p:nvSpPr>
        <p:spPr bwMode="auto">
          <a:xfrm>
            <a:off x="770546" y="804783"/>
            <a:ext cx="1781175" cy="20395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9054" tIns="34529" rIns="69054" bIns="34529">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2011 ROAS</a:t>
            </a:r>
            <a:r>
              <a:rPr lang="en-US" sz="1000" baseline="30000" dirty="0">
                <a:solidFill>
                  <a:srgbClr val="000000"/>
                </a:solidFill>
              </a:rPr>
              <a:t>1</a:t>
            </a:r>
            <a:r>
              <a:rPr lang="en-US" sz="10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2012 ROAS</a:t>
            </a:r>
            <a:r>
              <a:rPr lang="en-US" sz="1000" baseline="30000" dirty="0">
                <a:solidFill>
                  <a:srgbClr val="000000"/>
                </a:solidFill>
              </a:rPr>
              <a:t>1</a:t>
            </a:r>
            <a:r>
              <a:rPr lang="en-US" sz="10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2013 ROAS</a:t>
            </a:r>
            <a:r>
              <a:rPr lang="en-US" sz="1000" baseline="30000" dirty="0">
                <a:solidFill>
                  <a:srgbClr val="000000"/>
                </a:solidFill>
              </a:rPr>
              <a:t>1</a:t>
            </a:r>
            <a:r>
              <a:rPr lang="en-US" sz="10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2014 ROAS</a:t>
            </a:r>
            <a:r>
              <a:rPr lang="en-US" sz="1000" baseline="30000" dirty="0">
                <a:solidFill>
                  <a:srgbClr val="000000"/>
                </a:solidFill>
              </a:rPr>
              <a:t>1</a:t>
            </a:r>
            <a:r>
              <a:rPr lang="en-US" sz="1000" dirty="0">
                <a:solidFill>
                  <a:srgbClr val="000000"/>
                </a:solidFill>
              </a:rPr>
              <a:t> = 8.4</a:t>
            </a:r>
            <a:r>
              <a:rPr lang="en-US" sz="1000" dirty="0" smtClean="0">
                <a:solidFill>
                  <a:srgbClr val="000000"/>
                </a:solidFill>
              </a:rPr>
              <a:t>%</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smtClean="0">
                <a:solidFill>
                  <a:srgbClr val="000000"/>
                </a:solidFill>
              </a:rPr>
              <a:t>2015:Q1E ROAS = 10.5% </a:t>
            </a:r>
            <a:endParaRPr lang="en-US" sz="1000" dirty="0">
              <a:solidFill>
                <a:srgbClr val="000000"/>
              </a:solidFill>
            </a:endParaRPr>
          </a:p>
        </p:txBody>
      </p:sp>
      <p:sp>
        <p:nvSpPr>
          <p:cNvPr id="14340" name="Rectangle 5"/>
          <p:cNvSpPr>
            <a:spLocks noChangeArrowheads="1"/>
          </p:cNvSpPr>
          <p:nvPr/>
        </p:nvSpPr>
        <p:spPr bwMode="auto">
          <a:xfrm>
            <a:off x="-133643" y="4694918"/>
            <a:ext cx="6457950" cy="44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13" tIns="0" rIns="0" bIns="102868"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800" dirty="0">
                <a:solidFill>
                  <a:srgbClr val="000000"/>
                </a:solidFill>
              </a:rPr>
              <a:t>ROE figures are GAAP; </a:t>
            </a:r>
            <a:r>
              <a:rPr lang="en-US" sz="800" baseline="30000" dirty="0">
                <a:solidFill>
                  <a:srgbClr val="000000"/>
                </a:solidFill>
              </a:rPr>
              <a:t>1</a:t>
            </a:r>
            <a:r>
              <a:rPr lang="en-US" sz="800" dirty="0">
                <a:solidFill>
                  <a:srgbClr val="000000"/>
                </a:solidFill>
              </a:rPr>
              <a:t>Return on avg. surplus.  Excluding Mortgage &amp; Financial Guaranty insurers yields a 8.2% ROAS in 2014, 9.8% ROAS in 2013, 6.2% ROAS in 2012, 4.7% ROAS for 2011, 7.6% for 2010 and 7.4% for 2009.</a:t>
            </a:r>
          </a:p>
          <a:p>
            <a:pPr fontAlgn="base">
              <a:lnSpc>
                <a:spcPct val="85000"/>
              </a:lnSpc>
              <a:spcBef>
                <a:spcPct val="25000"/>
              </a:spcBef>
              <a:spcAft>
                <a:spcPct val="0"/>
              </a:spcAft>
              <a:buClr>
                <a:srgbClr val="FF6801"/>
              </a:buClr>
            </a:pPr>
            <a:r>
              <a:rPr lang="en-US" sz="800" dirty="0">
                <a:solidFill>
                  <a:srgbClr val="000000"/>
                </a:solidFill>
              </a:rPr>
              <a:t>Sources: A.M. Best, ISO; Insurance 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475989771"/>
              </p:ext>
            </p:extLst>
          </p:nvPr>
        </p:nvGraphicFramePr>
        <p:xfrm>
          <a:off x="97019" y="1212411"/>
          <a:ext cx="7818120" cy="3677840"/>
        </p:xfrm>
        <a:graphic>
          <a:graphicData uri="http://schemas.openxmlformats.org/presentationml/2006/ole">
            <mc:AlternateContent xmlns:mc="http://schemas.openxmlformats.org/markup-compatibility/2006">
              <mc:Choice xmlns:v="urn:schemas-microsoft-com:vml" Requires="v">
                <p:oleObj spid="_x0000_s4099" name="Chart" r:id="rId5" imgW="8744119" imgH="5057879" progId="MSGraph.Chart.8">
                  <p:embed followColorScheme="full"/>
                </p:oleObj>
              </mc:Choice>
              <mc:Fallback>
                <p:oleObj name="Chart" r:id="rId5" imgW="8744119" imgH="5057879" progId="MSGraph.Chart.8">
                  <p:embed followColorScheme="full"/>
                  <p:pic>
                    <p:nvPicPr>
                      <p:cNvPr id="0" name="Object 3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19" y="1212411"/>
                        <a:ext cx="7818120" cy="3677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PPTShape_0"/>
          <p:cNvSpPr>
            <a:spLocks noChangeArrowheads="1"/>
          </p:cNvSpPr>
          <p:nvPr/>
        </p:nvSpPr>
        <p:spPr bwMode="blackWhite">
          <a:xfrm>
            <a:off x="7915140" y="1106093"/>
            <a:ext cx="1127470" cy="679055"/>
          </a:xfrm>
          <a:prstGeom prst="wedgeRectCallout">
            <a:avLst>
              <a:gd name="adj1" fmla="val -83019"/>
              <a:gd name="adj2" fmla="val 120212"/>
            </a:avLst>
          </a:prstGeom>
          <a:solidFill>
            <a:schemeClr val="tx2"/>
          </a:solidFill>
          <a:ln w="28575" algn="ctr">
            <a:solidFill>
              <a:srgbClr val="FFFFFF"/>
            </a:solidFill>
            <a:miter lim="800000"/>
            <a:headEnd/>
            <a:tailEnd/>
          </a:ln>
        </p:spPr>
        <p:txBody>
          <a:bodyPr lIns="68579" tIns="68579" rIns="68579" bIns="68579"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100" b="1" dirty="0">
                <a:solidFill>
                  <a:srgbClr val="000000"/>
                </a:solidFill>
              </a:rPr>
              <a:t>Net income fell modestly             (-12.5%) in 2014 vs. 2013</a:t>
            </a:r>
          </a:p>
        </p:txBody>
      </p:sp>
      <p:sp>
        <p:nvSpPr>
          <p:cNvPr id="2" name="TextBox 1"/>
          <p:cNvSpPr txBox="1"/>
          <p:nvPr/>
        </p:nvSpPr>
        <p:spPr>
          <a:xfrm>
            <a:off x="97020" y="864405"/>
            <a:ext cx="705179" cy="207749"/>
          </a:xfrm>
          <a:prstGeom prst="rect">
            <a:avLst/>
          </a:prstGeom>
          <a:noFill/>
        </p:spPr>
        <p:txBody>
          <a:bodyPr wrap="square" lIns="68579" tIns="34289" rIns="68579" bIns="34289" rtlCol="0">
            <a:spAutoFit/>
          </a:bodyPr>
          <a:lstStyle/>
          <a:p>
            <a:pPr fontAlgn="base">
              <a:spcBef>
                <a:spcPct val="0"/>
              </a:spcBef>
              <a:spcAft>
                <a:spcPct val="0"/>
              </a:spcAft>
            </a:pPr>
            <a:r>
              <a:rPr lang="en-US" sz="900" b="1" dirty="0">
                <a:solidFill>
                  <a:srgbClr val="000000"/>
                </a:solidFill>
                <a:latin typeface="Arial" charset="0"/>
                <a:cs typeface="Arial" charset="0"/>
              </a:rPr>
              <a:t>$ Millions</a:t>
            </a:r>
          </a:p>
        </p:txBody>
      </p:sp>
      <p:sp>
        <p:nvSpPr>
          <p:cNvPr id="8" name="PPTShape_0"/>
          <p:cNvSpPr>
            <a:spLocks noChangeArrowheads="1"/>
          </p:cNvSpPr>
          <p:nvPr/>
        </p:nvSpPr>
        <p:spPr bwMode="blackWhite">
          <a:xfrm>
            <a:off x="7915140" y="2286001"/>
            <a:ext cx="1127470" cy="998540"/>
          </a:xfrm>
          <a:prstGeom prst="wedgeRectCallout">
            <a:avLst>
              <a:gd name="adj1" fmla="val -60560"/>
              <a:gd name="adj2" fmla="val 76707"/>
            </a:avLst>
          </a:prstGeom>
          <a:solidFill>
            <a:schemeClr val="tx2"/>
          </a:solidFill>
          <a:ln w="28575" algn="ctr">
            <a:solidFill>
              <a:srgbClr val="FFFFFF"/>
            </a:solidFill>
            <a:miter lim="800000"/>
            <a:headEnd/>
            <a:tailEnd/>
          </a:ln>
        </p:spPr>
        <p:txBody>
          <a:bodyPr lIns="68579" tIns="68579" rIns="68579" bIns="68579"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100" b="1" dirty="0">
                <a:solidFill>
                  <a:srgbClr val="000000"/>
                </a:solidFill>
              </a:rPr>
              <a:t>Net income </a:t>
            </a:r>
            <a:r>
              <a:rPr lang="en-US" sz="1100" b="1" dirty="0" smtClean="0">
                <a:solidFill>
                  <a:srgbClr val="000000"/>
                </a:solidFill>
              </a:rPr>
              <a:t>was up sharply in Q1, lower cats were one factor</a:t>
            </a:r>
            <a:endParaRPr lang="en-US" sz="1100" b="1" dirty="0">
              <a:solidFill>
                <a:srgbClr val="000000"/>
              </a:solidFill>
            </a:endParaRPr>
          </a:p>
        </p:txBody>
      </p:sp>
      <p:sp>
        <p:nvSpPr>
          <p:cNvPr id="9" name="Rectangle 110"/>
          <p:cNvSpPr>
            <a:spLocks noGrp="1" noChangeArrowheads="1"/>
          </p:cNvSpPr>
          <p:nvPr>
            <p:ph type="sldNum" sz="quarter" idx="12"/>
          </p:nvPr>
        </p:nvSpPr>
        <p:spPr>
          <a:xfrm>
            <a:off x="8601077" y="4992293"/>
            <a:ext cx="447675" cy="91564"/>
          </a:xfrm>
        </p:spPr>
        <p:txBody>
          <a:bodyPr/>
          <a:lstStyle/>
          <a:p>
            <a:pPr>
              <a:defRPr/>
            </a:pPr>
            <a:fld id="{E220AE91-0BB9-4CEB-8C50-0B03C716B4B3}" type="slidenum">
              <a:rPr lang="en-US" smtClean="0">
                <a:solidFill>
                  <a:srgbClr val="000000"/>
                </a:solidFill>
              </a:rPr>
              <a:pPr>
                <a:defRPr/>
              </a:pPr>
              <a:t>37</a:t>
            </a:fld>
            <a:endParaRPr lang="en-US" smtClean="0">
              <a:solidFill>
                <a:srgbClr val="000000"/>
              </a:solidFill>
            </a:endParaRPr>
          </a:p>
        </p:txBody>
      </p:sp>
    </p:spTree>
    <p:custDataLst>
      <p:tags r:id="rId2"/>
    </p:custDataLst>
    <p:extLst>
      <p:ext uri="{BB962C8B-B14F-4D97-AF65-F5344CB8AC3E}">
        <p14:creationId xmlns:p14="http://schemas.microsoft.com/office/powerpoint/2010/main" val="3136424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522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solidFill>
                  <a:srgbClr val="000000"/>
                </a:solidFill>
              </a:rPr>
              <a:pPr/>
              <a:t>38</a:t>
            </a:fld>
            <a:endParaRPr lang="en-US" smtClean="0">
              <a:solidFill>
                <a:srgbClr val="000000"/>
              </a:solidFill>
            </a:endParaRPr>
          </a:p>
        </p:txBody>
      </p:sp>
      <p:sp>
        <p:nvSpPr>
          <p:cNvPr id="52230" name="Rectangle 2"/>
          <p:cNvSpPr>
            <a:spLocks noGrp="1" noChangeArrowheads="1"/>
          </p:cNvSpPr>
          <p:nvPr>
            <p:ph type="title"/>
          </p:nvPr>
        </p:nvSpPr>
        <p:spPr/>
        <p:txBody>
          <a:bodyPr/>
          <a:lstStyle/>
          <a:p>
            <a:r>
              <a:rPr lang="en-US" dirty="0" smtClean="0"/>
              <a:t>ROE: Property/Casualty Insurance by Major Event, 1987–2015:Q1</a:t>
            </a:r>
          </a:p>
        </p:txBody>
      </p:sp>
      <p:sp>
        <p:nvSpPr>
          <p:cNvPr id="52231" name="Rectangle 3"/>
          <p:cNvSpPr>
            <a:spLocks noChangeArrowheads="1"/>
          </p:cNvSpPr>
          <p:nvPr/>
        </p:nvSpPr>
        <p:spPr bwMode="auto">
          <a:xfrm>
            <a:off x="246313" y="4636837"/>
            <a:ext cx="5676900" cy="325472"/>
          </a:xfrm>
          <a:prstGeom prst="rect">
            <a:avLst/>
          </a:prstGeom>
          <a:noFill/>
          <a:ln w="9525">
            <a:noFill/>
            <a:miter lim="800000"/>
            <a:headEnd/>
            <a:tailEnd/>
          </a:ln>
        </p:spPr>
        <p:txBody>
          <a:bodyPr lIns="274313" tIns="0" rIns="0" bIns="102868" anchor="b">
            <a:spAutoFit/>
          </a:bodyPr>
          <a:lstStyle/>
          <a:p>
            <a:pPr marL="100010" indent="-100010" eaLnBrk="0" fontAlgn="base" hangingPunct="0">
              <a:lnSpc>
                <a:spcPct val="90000"/>
              </a:lnSpc>
              <a:spcBef>
                <a:spcPct val="0"/>
              </a:spcBef>
              <a:spcAft>
                <a:spcPct val="0"/>
              </a:spcAft>
              <a:buClr>
                <a:srgbClr val="FF6801"/>
              </a:buClr>
              <a:tabLst>
                <a:tab pos="84533" algn="r"/>
              </a:tabLst>
            </a:pPr>
            <a:r>
              <a:rPr lang="en-US" sz="800" dirty="0">
                <a:solidFill>
                  <a:srgbClr val="000000"/>
                </a:solidFill>
                <a:latin typeface="Arial" charset="0"/>
                <a:cs typeface="Arial" charset="0"/>
              </a:rPr>
              <a:t>* </a:t>
            </a:r>
            <a:r>
              <a:rPr lang="en-US" sz="800" dirty="0">
                <a:solidFill>
                  <a:srgbClr val="FF00FF"/>
                </a:solidFill>
                <a:latin typeface="Arial" charset="0"/>
                <a:cs typeface="Arial" charset="0"/>
              </a:rPr>
              <a:t>	</a:t>
            </a:r>
            <a:r>
              <a:rPr lang="en-US" sz="800" dirty="0">
                <a:solidFill>
                  <a:srgbClr val="000000"/>
                </a:solidFill>
                <a:latin typeface="Arial" charset="0"/>
                <a:cs typeface="Arial" charset="0"/>
              </a:rPr>
              <a:t>Excludes Mortgage &amp; Financial Guarantee in 2008 – </a:t>
            </a:r>
            <a:r>
              <a:rPr lang="en-US" sz="800" dirty="0" smtClean="0">
                <a:solidFill>
                  <a:srgbClr val="000000"/>
                </a:solidFill>
                <a:latin typeface="Arial" charset="0"/>
                <a:cs typeface="Arial" charset="0"/>
              </a:rPr>
              <a:t>2014. </a:t>
            </a:r>
            <a:endParaRPr lang="en-US" sz="800" dirty="0">
              <a:solidFill>
                <a:srgbClr val="000000"/>
              </a:solidFill>
              <a:latin typeface="Arial" charset="0"/>
              <a:cs typeface="Arial" charset="0"/>
            </a:endParaRPr>
          </a:p>
          <a:p>
            <a:pPr marL="100010" indent="-100010" eaLnBrk="0" fontAlgn="base" hangingPunct="0">
              <a:lnSpc>
                <a:spcPct val="90000"/>
              </a:lnSpc>
              <a:spcBef>
                <a:spcPct val="0"/>
              </a:spcBef>
              <a:spcAft>
                <a:spcPct val="0"/>
              </a:spcAft>
              <a:buClr>
                <a:srgbClr val="FF6801"/>
              </a:buClr>
              <a:tabLst>
                <a:tab pos="84533" algn="r"/>
              </a:tabLst>
            </a:pPr>
            <a:r>
              <a:rPr lang="en-US" sz="800" dirty="0">
                <a:solidFill>
                  <a:srgbClr val="FF00FF"/>
                </a:solidFill>
                <a:latin typeface="Arial" charset="0"/>
                <a:cs typeface="Arial" charset="0"/>
              </a:rPr>
              <a:t>	</a:t>
            </a:r>
            <a:r>
              <a:rPr lang="en-US" sz="800" dirty="0">
                <a:solidFill>
                  <a:srgbClr val="000000"/>
                </a:solidFill>
                <a:latin typeface="Arial" charset="0"/>
                <a:cs typeface="Arial" charset="0"/>
              </a:rPr>
              <a:t>Sources: </a:t>
            </a:r>
            <a:r>
              <a:rPr lang="en-US" sz="800" dirty="0" smtClean="0">
                <a:solidFill>
                  <a:srgbClr val="000000"/>
                </a:solidFill>
                <a:latin typeface="Arial" charset="0"/>
                <a:cs typeface="Arial" charset="0"/>
              </a:rPr>
              <a:t>ISO; </a:t>
            </a:r>
            <a:r>
              <a:rPr lang="en-US" sz="800" dirty="0">
                <a:solidFill>
                  <a:srgbClr val="000000"/>
                </a:solidFill>
                <a:latin typeface="Arial" charset="0"/>
                <a:cs typeface="Arial" charset="0"/>
              </a:rPr>
              <a:t>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1390662277"/>
              </p:ext>
            </p:extLst>
          </p:nvPr>
        </p:nvGraphicFramePr>
        <p:xfrm>
          <a:off x="169228" y="1106093"/>
          <a:ext cx="6615530" cy="3434953"/>
        </p:xfrm>
        <a:graphic>
          <a:graphicData uri="http://schemas.openxmlformats.org/presentationml/2006/ole">
            <mc:AlternateContent xmlns:mc="http://schemas.openxmlformats.org/markup-compatibility/2006">
              <mc:Choice xmlns:v="urn:schemas-microsoft-com:vml" Requires="v">
                <p:oleObj spid="_x0000_s5123" name="Chart" r:id="rId5" imgW="8591407" imgH="4591119" progId="MSGraph.Chart.8">
                  <p:embed followColorScheme="full"/>
                </p:oleObj>
              </mc:Choice>
              <mc:Fallback>
                <p:oleObj name="Chart" r:id="rId5" imgW="8591407" imgH="4591119" progId="MSGraph.Chart.8">
                  <p:embed followColorScheme="full"/>
                  <p:pic>
                    <p:nvPicPr>
                      <p:cNvPr id="0" name="Object 6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8" y="1106093"/>
                        <a:ext cx="6615530" cy="3434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6343536" y="904379"/>
            <a:ext cx="2528292" cy="80131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200" b="1" dirty="0">
                <a:solidFill>
                  <a:srgbClr val="FFFFFF"/>
                </a:solidFill>
                <a:latin typeface="Arial" charset="0"/>
                <a:cs typeface="Arial" charset="0"/>
              </a:rPr>
              <a:t>P/C Profitability Is </a:t>
            </a:r>
            <a:r>
              <a:rPr lang="en-US" sz="1200" b="1" dirty="0" smtClean="0">
                <a:solidFill>
                  <a:srgbClr val="FFFFFF"/>
                </a:solidFill>
                <a:latin typeface="Arial" charset="0"/>
                <a:cs typeface="Arial" charset="0"/>
              </a:rPr>
              <a:t>Subject to  </a:t>
            </a:r>
            <a:r>
              <a:rPr lang="en-US" sz="1200" b="1" dirty="0">
                <a:solidFill>
                  <a:srgbClr val="FF00FF"/>
                </a:solidFill>
                <a:latin typeface="Arial" charset="0"/>
                <a:cs typeface="Arial" charset="0"/>
              </a:rPr>
              <a:t/>
            </a:r>
            <a:br>
              <a:rPr lang="en-US" sz="1200" b="1" dirty="0">
                <a:solidFill>
                  <a:srgbClr val="FF00FF"/>
                </a:solidFill>
                <a:latin typeface="Arial" charset="0"/>
                <a:cs typeface="Arial" charset="0"/>
              </a:rPr>
            </a:br>
            <a:r>
              <a:rPr lang="en-US" sz="1200" b="1" dirty="0">
                <a:solidFill>
                  <a:srgbClr val="FFFFFF"/>
                </a:solidFill>
                <a:latin typeface="Arial" charset="0"/>
                <a:cs typeface="Arial" charset="0"/>
              </a:rPr>
              <a:t> </a:t>
            </a:r>
            <a:r>
              <a:rPr lang="en-US" sz="1200" b="1" dirty="0" smtClean="0">
                <a:solidFill>
                  <a:srgbClr val="FFFFFF"/>
                </a:solidFill>
                <a:latin typeface="Arial" charset="0"/>
                <a:cs typeface="Arial" charset="0"/>
              </a:rPr>
              <a:t>Cyclicality and </a:t>
            </a:r>
            <a:r>
              <a:rPr lang="en-US" sz="1200" b="1" dirty="0">
                <a:solidFill>
                  <a:srgbClr val="FFFFFF"/>
                </a:solidFill>
                <a:latin typeface="Arial" charset="0"/>
                <a:cs typeface="Arial" charset="0"/>
              </a:rPr>
              <a:t>Ordinary </a:t>
            </a:r>
            <a:r>
              <a:rPr lang="en-US" sz="1200" b="1" dirty="0" smtClean="0">
                <a:solidFill>
                  <a:srgbClr val="FFFFFF"/>
                </a:solidFill>
                <a:latin typeface="Arial" charset="0"/>
                <a:cs typeface="Arial" charset="0"/>
              </a:rPr>
              <a:t>Volatility, Typically Due to CAT Activity</a:t>
            </a:r>
            <a:endParaRPr lang="pt-BR" sz="1200" b="1" dirty="0">
              <a:solidFill>
                <a:srgbClr val="FFFFFF"/>
              </a:solidFill>
              <a:latin typeface="Arial" charset="0"/>
              <a:cs typeface="Arial" charset="0"/>
            </a:endParaRPr>
          </a:p>
        </p:txBody>
      </p:sp>
      <p:sp>
        <p:nvSpPr>
          <p:cNvPr id="2026503" name="Oval 7"/>
          <p:cNvSpPr>
            <a:spLocks noChangeArrowheads="1"/>
          </p:cNvSpPr>
          <p:nvPr/>
        </p:nvSpPr>
        <p:spPr bwMode="auto">
          <a:xfrm>
            <a:off x="1238756" y="2353725"/>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04" name="AutoShape 8"/>
          <p:cNvSpPr>
            <a:spLocks noChangeArrowheads="1"/>
          </p:cNvSpPr>
          <p:nvPr/>
        </p:nvSpPr>
        <p:spPr bwMode="blackWhite">
          <a:xfrm>
            <a:off x="746536" y="2888996"/>
            <a:ext cx="565547" cy="219075"/>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Hugo</a:t>
            </a:r>
          </a:p>
        </p:txBody>
      </p:sp>
      <p:sp>
        <p:nvSpPr>
          <p:cNvPr id="2026506" name="Oval 10"/>
          <p:cNvSpPr>
            <a:spLocks noChangeArrowheads="1"/>
          </p:cNvSpPr>
          <p:nvPr/>
        </p:nvSpPr>
        <p:spPr bwMode="auto">
          <a:xfrm>
            <a:off x="1650520" y="2838080"/>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07" name="AutoShape 11"/>
          <p:cNvSpPr>
            <a:spLocks noChangeArrowheads="1"/>
          </p:cNvSpPr>
          <p:nvPr/>
        </p:nvSpPr>
        <p:spPr bwMode="blackWhite">
          <a:xfrm>
            <a:off x="790905" y="3392159"/>
            <a:ext cx="814388" cy="219075"/>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Andrew</a:t>
            </a:r>
          </a:p>
        </p:txBody>
      </p:sp>
      <p:sp>
        <p:nvSpPr>
          <p:cNvPr id="2026509" name="Oval 13"/>
          <p:cNvSpPr>
            <a:spLocks noChangeArrowheads="1"/>
          </p:cNvSpPr>
          <p:nvPr/>
        </p:nvSpPr>
        <p:spPr bwMode="auto">
          <a:xfrm>
            <a:off x="2088539" y="2732333"/>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10" name="AutoShape 14"/>
          <p:cNvSpPr>
            <a:spLocks noChangeArrowheads="1"/>
          </p:cNvSpPr>
          <p:nvPr/>
        </p:nvSpPr>
        <p:spPr bwMode="blackWhite">
          <a:xfrm>
            <a:off x="1599582" y="3586022"/>
            <a:ext cx="871538" cy="219075"/>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Northridge</a:t>
            </a:r>
          </a:p>
        </p:txBody>
      </p:sp>
      <p:sp>
        <p:nvSpPr>
          <p:cNvPr id="2026512" name="Oval 16"/>
          <p:cNvSpPr>
            <a:spLocks noChangeArrowheads="1"/>
          </p:cNvSpPr>
          <p:nvPr/>
        </p:nvSpPr>
        <p:spPr bwMode="auto">
          <a:xfrm>
            <a:off x="2727830" y="2067086"/>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13" name="AutoShape 17"/>
          <p:cNvSpPr>
            <a:spLocks noChangeArrowheads="1"/>
          </p:cNvSpPr>
          <p:nvPr/>
        </p:nvSpPr>
        <p:spPr bwMode="blackWhite">
          <a:xfrm>
            <a:off x="2433774" y="2979721"/>
            <a:ext cx="949068" cy="5334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Lowest CAT Losses in </a:t>
            </a:r>
            <a:r>
              <a:rPr lang="en-US" sz="1100" b="1" dirty="0">
                <a:solidFill>
                  <a:srgbClr val="FF00FF"/>
                </a:solidFill>
                <a:latin typeface="Arial" charset="0"/>
                <a:cs typeface="Arial" charset="0"/>
              </a:rPr>
              <a:t/>
            </a:r>
            <a:br>
              <a:rPr lang="en-US" sz="1100" b="1" dirty="0">
                <a:solidFill>
                  <a:srgbClr val="FF00FF"/>
                </a:solidFill>
                <a:latin typeface="Arial" charset="0"/>
                <a:cs typeface="Arial" charset="0"/>
              </a:rPr>
            </a:br>
            <a:r>
              <a:rPr lang="en-US" sz="1100" b="1" dirty="0">
                <a:solidFill>
                  <a:srgbClr val="FFFFFF"/>
                </a:solidFill>
                <a:latin typeface="Arial" charset="0"/>
                <a:cs typeface="Arial" charset="0"/>
              </a:rPr>
              <a:t>15 Years</a:t>
            </a:r>
          </a:p>
        </p:txBody>
      </p:sp>
      <p:sp>
        <p:nvSpPr>
          <p:cNvPr id="2026515" name="Oval 19"/>
          <p:cNvSpPr>
            <a:spLocks noChangeArrowheads="1"/>
          </p:cNvSpPr>
          <p:nvPr/>
        </p:nvSpPr>
        <p:spPr bwMode="auto">
          <a:xfrm>
            <a:off x="3553170" y="3489652"/>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16" name="AutoShape 20"/>
          <p:cNvSpPr>
            <a:spLocks noChangeArrowheads="1"/>
          </p:cNvSpPr>
          <p:nvPr/>
        </p:nvSpPr>
        <p:spPr bwMode="blackWhite">
          <a:xfrm>
            <a:off x="3299731" y="2559250"/>
            <a:ext cx="719138" cy="219075"/>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Sept. 11</a:t>
            </a:r>
          </a:p>
        </p:txBody>
      </p:sp>
      <p:sp>
        <p:nvSpPr>
          <p:cNvPr id="2026518" name="Oval 22"/>
          <p:cNvSpPr>
            <a:spLocks noChangeArrowheads="1"/>
          </p:cNvSpPr>
          <p:nvPr/>
        </p:nvSpPr>
        <p:spPr bwMode="auto">
          <a:xfrm>
            <a:off x="4418224" y="2278296"/>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19" name="AutoShape 23"/>
          <p:cNvSpPr>
            <a:spLocks noChangeArrowheads="1"/>
          </p:cNvSpPr>
          <p:nvPr/>
        </p:nvSpPr>
        <p:spPr bwMode="blackWhite">
          <a:xfrm>
            <a:off x="4198204" y="1352930"/>
            <a:ext cx="1135795" cy="381000"/>
          </a:xfrm>
          <a:prstGeom prst="wedgeRectCallout">
            <a:avLst>
              <a:gd name="adj1" fmla="val -17356"/>
              <a:gd name="adj2" fmla="val 190615"/>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Katrina, Rita, Wilma</a:t>
            </a:r>
          </a:p>
        </p:txBody>
      </p:sp>
      <p:sp>
        <p:nvSpPr>
          <p:cNvPr id="2026521" name="Oval 25"/>
          <p:cNvSpPr>
            <a:spLocks noChangeArrowheads="1"/>
          </p:cNvSpPr>
          <p:nvPr/>
        </p:nvSpPr>
        <p:spPr bwMode="auto">
          <a:xfrm>
            <a:off x="4185044" y="2294565"/>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22" name="AutoShape 26"/>
          <p:cNvSpPr>
            <a:spLocks noChangeArrowheads="1"/>
          </p:cNvSpPr>
          <p:nvPr/>
        </p:nvSpPr>
        <p:spPr bwMode="blackWhite">
          <a:xfrm>
            <a:off x="4027774" y="3084509"/>
            <a:ext cx="985838" cy="219075"/>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4 Hurricanes</a:t>
            </a:r>
          </a:p>
        </p:txBody>
      </p:sp>
      <p:sp>
        <p:nvSpPr>
          <p:cNvPr id="2026524" name="Oval 28"/>
          <p:cNvSpPr>
            <a:spLocks noChangeArrowheads="1"/>
          </p:cNvSpPr>
          <p:nvPr/>
        </p:nvSpPr>
        <p:spPr bwMode="auto">
          <a:xfrm>
            <a:off x="5022389" y="2848981"/>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026525" name="AutoShape 29"/>
          <p:cNvSpPr>
            <a:spLocks noChangeArrowheads="1"/>
          </p:cNvSpPr>
          <p:nvPr/>
        </p:nvSpPr>
        <p:spPr bwMode="blackWhite">
          <a:xfrm>
            <a:off x="4597545" y="3586022"/>
            <a:ext cx="864394" cy="409575"/>
          </a:xfrm>
          <a:prstGeom prst="wedgeRectCallout">
            <a:avLst>
              <a:gd name="adj1" fmla="val 19603"/>
              <a:gd name="adj2" fmla="val -123304"/>
            </a:avLst>
          </a:prstGeom>
          <a:gradFill rotWithShape="1">
            <a:gsLst>
              <a:gs pos="0">
                <a:schemeClr val="tx2"/>
              </a:gs>
              <a:gs pos="100000">
                <a:srgbClr val="9E8000"/>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000000"/>
                </a:solidFill>
                <a:latin typeface="Arial" charset="0"/>
                <a:cs typeface="Arial" charset="0"/>
              </a:rPr>
              <a:t>Financial Crisis*</a:t>
            </a:r>
          </a:p>
        </p:txBody>
      </p:sp>
      <p:sp>
        <p:nvSpPr>
          <p:cNvPr id="52249" name="Rectangle 31"/>
          <p:cNvSpPr>
            <a:spLocks noChangeArrowheads="1"/>
          </p:cNvSpPr>
          <p:nvPr/>
        </p:nvSpPr>
        <p:spPr bwMode="black">
          <a:xfrm>
            <a:off x="177290" y="904379"/>
            <a:ext cx="6166247" cy="165497"/>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(Percent)</a:t>
            </a:r>
          </a:p>
        </p:txBody>
      </p:sp>
      <p:sp>
        <p:nvSpPr>
          <p:cNvPr id="26" name="AutoShape 26"/>
          <p:cNvSpPr>
            <a:spLocks noChangeArrowheads="1"/>
          </p:cNvSpPr>
          <p:nvPr/>
        </p:nvSpPr>
        <p:spPr bwMode="blackWhite">
          <a:xfrm>
            <a:off x="5617106" y="3489653"/>
            <a:ext cx="823949" cy="508819"/>
          </a:xfrm>
          <a:prstGeom prst="wedgeRectCallout">
            <a:avLst>
              <a:gd name="adj1" fmla="val -29109"/>
              <a:gd name="adj2" fmla="val -9009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Record Tornado Losses</a:t>
            </a:r>
          </a:p>
        </p:txBody>
      </p:sp>
      <p:sp>
        <p:nvSpPr>
          <p:cNvPr id="27" name="Oval 28"/>
          <p:cNvSpPr>
            <a:spLocks noChangeArrowheads="1"/>
          </p:cNvSpPr>
          <p:nvPr/>
        </p:nvSpPr>
        <p:spPr bwMode="auto">
          <a:xfrm>
            <a:off x="5651546" y="2828618"/>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8" name="Oval 28"/>
          <p:cNvSpPr>
            <a:spLocks noChangeArrowheads="1"/>
          </p:cNvSpPr>
          <p:nvPr/>
        </p:nvSpPr>
        <p:spPr bwMode="auto">
          <a:xfrm>
            <a:off x="5873030" y="2678346"/>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29" name="AutoShape 26"/>
          <p:cNvSpPr>
            <a:spLocks noChangeArrowheads="1"/>
          </p:cNvSpPr>
          <p:nvPr/>
        </p:nvSpPr>
        <p:spPr bwMode="blackWhite">
          <a:xfrm>
            <a:off x="6117366" y="3073766"/>
            <a:ext cx="575186" cy="247035"/>
          </a:xfrm>
          <a:prstGeom prst="wedgeRectCallout">
            <a:avLst>
              <a:gd name="adj1" fmla="val -56521"/>
              <a:gd name="adj2" fmla="val -93293"/>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Sandy</a:t>
            </a:r>
          </a:p>
        </p:txBody>
      </p:sp>
      <p:sp>
        <p:nvSpPr>
          <p:cNvPr id="30" name="Oval 28"/>
          <p:cNvSpPr>
            <a:spLocks noChangeArrowheads="1"/>
          </p:cNvSpPr>
          <p:nvPr/>
        </p:nvSpPr>
        <p:spPr bwMode="auto">
          <a:xfrm>
            <a:off x="6076965" y="2204152"/>
            <a:ext cx="230981" cy="400050"/>
          </a:xfrm>
          <a:prstGeom prst="ellipse">
            <a:avLst/>
          </a:prstGeom>
          <a:noFill/>
          <a:ln w="38100">
            <a:solidFill>
              <a:srgbClr val="FF6801"/>
            </a:solidFill>
            <a:round/>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31" name="AutoShape 26"/>
          <p:cNvSpPr>
            <a:spLocks noChangeArrowheads="1"/>
          </p:cNvSpPr>
          <p:nvPr/>
        </p:nvSpPr>
        <p:spPr bwMode="blackWhite">
          <a:xfrm>
            <a:off x="5432725" y="1832349"/>
            <a:ext cx="671742" cy="301882"/>
          </a:xfrm>
          <a:prstGeom prst="wedgeRectCallout">
            <a:avLst>
              <a:gd name="adj1" fmla="val 50130"/>
              <a:gd name="adj2" fmla="val 8875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Low CATs</a:t>
            </a:r>
          </a:p>
        </p:txBody>
      </p:sp>
      <p:sp>
        <p:nvSpPr>
          <p:cNvPr id="32" name="AutoShape 29"/>
          <p:cNvSpPr>
            <a:spLocks noChangeArrowheads="1"/>
          </p:cNvSpPr>
          <p:nvPr/>
        </p:nvSpPr>
        <p:spPr bwMode="blackWhite">
          <a:xfrm>
            <a:off x="7198006" y="2579626"/>
            <a:ext cx="1302338" cy="837818"/>
          </a:xfrm>
          <a:prstGeom prst="wedgeRectCallout">
            <a:avLst>
              <a:gd name="adj1" fmla="val -103133"/>
              <a:gd name="adj2" fmla="val -36795"/>
            </a:avLst>
          </a:prstGeom>
          <a:gradFill rotWithShape="1">
            <a:gsLst>
              <a:gs pos="0">
                <a:schemeClr val="tx2"/>
              </a:gs>
              <a:gs pos="100000">
                <a:srgbClr val="9E8000"/>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smtClean="0">
                <a:solidFill>
                  <a:srgbClr val="000000"/>
                </a:solidFill>
                <a:latin typeface="Arial" charset="0"/>
                <a:cs typeface="Arial" charset="0"/>
              </a:rPr>
              <a:t>Somewhat higher CAT activity in 2014 had a modest negative impact on ROE</a:t>
            </a:r>
            <a:endParaRPr lang="en-US" sz="1100" b="1" dirty="0">
              <a:solidFill>
                <a:srgbClr val="000000"/>
              </a:solidFill>
              <a:latin typeface="Arial" charset="0"/>
              <a:cs typeface="Arial" charset="0"/>
            </a:endParaRPr>
          </a:p>
        </p:txBody>
      </p:sp>
      <p:sp>
        <p:nvSpPr>
          <p:cNvPr id="33" name="AutoShape 26"/>
          <p:cNvSpPr>
            <a:spLocks noChangeArrowheads="1"/>
          </p:cNvSpPr>
          <p:nvPr/>
        </p:nvSpPr>
        <p:spPr bwMode="blackWhite">
          <a:xfrm>
            <a:off x="7081845" y="1928660"/>
            <a:ext cx="961006" cy="538477"/>
          </a:xfrm>
          <a:prstGeom prst="wedgeRectCallout">
            <a:avLst>
              <a:gd name="adj1" fmla="val -91140"/>
              <a:gd name="adj2" fmla="val 31665"/>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smtClean="0">
                <a:solidFill>
                  <a:srgbClr val="FFFFFF"/>
                </a:solidFill>
                <a:latin typeface="Arial" charset="0"/>
                <a:cs typeface="Arial" charset="0"/>
              </a:rPr>
              <a:t>2015 similar to 2013-14</a:t>
            </a:r>
            <a:endParaRPr lang="en-US" sz="11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2074619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22" presetClass="entr" presetSubtype="1"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up)">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43808" y="76774"/>
            <a:ext cx="5662613" cy="645319"/>
          </a:xfrm>
        </p:spPr>
        <p:txBody>
          <a:bodyPr/>
          <a:lstStyle/>
          <a:p>
            <a:r>
              <a:rPr lang="en-US" dirty="0" smtClean="0"/>
              <a:t>A 100 Combined Ratio Isn’t What It</a:t>
            </a:r>
            <a:r>
              <a:rPr lang="en-US" dirty="0" smtClean="0">
                <a:solidFill>
                  <a:srgbClr val="FF00FF"/>
                </a:solidFill>
              </a:rPr>
              <a:t/>
            </a:r>
            <a:br>
              <a:rPr lang="en-US" dirty="0" smtClean="0">
                <a:solidFill>
                  <a:srgbClr val="FF00FF"/>
                </a:solidFill>
              </a:rPr>
            </a:br>
            <a:r>
              <a:rPr lang="en-US" dirty="0" smtClean="0"/>
              <a:t>Once Was: Investment Impact on ROEs</a:t>
            </a:r>
          </a:p>
        </p:txBody>
      </p:sp>
      <p:sp>
        <p:nvSpPr>
          <p:cNvPr id="2052" name="Rectangle 3"/>
          <p:cNvSpPr>
            <a:spLocks noChangeArrowheads="1"/>
          </p:cNvSpPr>
          <p:nvPr/>
        </p:nvSpPr>
        <p:spPr bwMode="black">
          <a:xfrm>
            <a:off x="108872" y="944304"/>
            <a:ext cx="6166247" cy="165497"/>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201882" y="4707230"/>
            <a:ext cx="6477000" cy="436271"/>
          </a:xfrm>
          <a:prstGeom prst="rect">
            <a:avLst/>
          </a:prstGeom>
          <a:noFill/>
          <a:ln w="9525">
            <a:noFill/>
            <a:miter lim="800000"/>
            <a:headEnd/>
            <a:tailEnd/>
          </a:ln>
        </p:spPr>
        <p:txBody>
          <a:bodyPr lIns="274313" tIns="0" rIns="0" bIns="102868" anchor="b">
            <a:spAutoFit/>
          </a:bodyPr>
          <a:lstStyle/>
          <a:p>
            <a:pPr marL="100010" indent="-100010" eaLnBrk="0" fontAlgn="base" hangingPunct="0">
              <a:lnSpc>
                <a:spcPct val="90000"/>
              </a:lnSpc>
              <a:spcBef>
                <a:spcPct val="0"/>
              </a:spcBef>
              <a:spcAft>
                <a:spcPct val="0"/>
              </a:spcAft>
              <a:buClr>
                <a:srgbClr val="FF6801"/>
              </a:buClr>
              <a:tabLst>
                <a:tab pos="84533" algn="r"/>
              </a:tabLst>
            </a:pPr>
            <a:r>
              <a:rPr lang="en-US" sz="800" dirty="0">
                <a:solidFill>
                  <a:srgbClr val="000000"/>
                </a:solidFill>
                <a:latin typeface="Arial" charset="0"/>
                <a:cs typeface="Arial" charset="0"/>
              </a:rPr>
              <a:t>*</a:t>
            </a:r>
            <a:r>
              <a:rPr lang="en-US" sz="800" dirty="0">
                <a:solidFill>
                  <a:srgbClr val="FF00FF"/>
                </a:solidFill>
                <a:latin typeface="Arial" charset="0"/>
                <a:cs typeface="Arial" charset="0"/>
              </a:rPr>
              <a:t>	</a:t>
            </a:r>
            <a:r>
              <a:rPr lang="en-US" sz="800" dirty="0">
                <a:solidFill>
                  <a:srgbClr val="000000"/>
                </a:solidFill>
                <a:latin typeface="Arial" charset="0"/>
                <a:cs typeface="Arial" charset="0"/>
              </a:rPr>
              <a:t> 2008 -2014 figures are return on average surplus and exclude mortgage and financial guaranty insurers. 2014</a:t>
            </a:r>
            <a:r>
              <a:rPr lang="en-US" sz="800" dirty="0" smtClean="0">
                <a:solidFill>
                  <a:srgbClr val="000000"/>
                </a:solidFill>
                <a:latin typeface="Arial" charset="0"/>
                <a:cs typeface="Arial" charset="0"/>
              </a:rPr>
              <a:t>: </a:t>
            </a:r>
            <a:r>
              <a:rPr lang="en-US" sz="800" dirty="0">
                <a:solidFill>
                  <a:srgbClr val="000000"/>
                </a:solidFill>
                <a:latin typeface="Arial" charset="0"/>
                <a:cs typeface="Arial" charset="0"/>
              </a:rPr>
              <a:t>combined ratio including M&amp;FG insurers is </a:t>
            </a:r>
            <a:r>
              <a:rPr lang="en-US" sz="800" dirty="0" smtClean="0">
                <a:solidFill>
                  <a:srgbClr val="000000"/>
                </a:solidFill>
                <a:latin typeface="Arial" charset="0"/>
                <a:cs typeface="Arial" charset="0"/>
              </a:rPr>
              <a:t>97.0; </a:t>
            </a:r>
            <a:r>
              <a:rPr lang="en-US" sz="800" dirty="0">
                <a:solidFill>
                  <a:srgbClr val="000000"/>
                </a:solidFill>
                <a:latin typeface="Arial" charset="0"/>
                <a:cs typeface="Arial" charset="0"/>
              </a:rPr>
              <a:t>2013 =  96.1; 2012 =103.2, 2011 = 108.1, ROAS = 3.5%. </a:t>
            </a:r>
          </a:p>
          <a:p>
            <a:pPr marL="100010" indent="-100010" eaLnBrk="0" fontAlgn="base" hangingPunct="0">
              <a:lnSpc>
                <a:spcPct val="90000"/>
              </a:lnSpc>
              <a:spcBef>
                <a:spcPct val="0"/>
              </a:spcBef>
              <a:spcAft>
                <a:spcPct val="0"/>
              </a:spcAft>
              <a:buClr>
                <a:srgbClr val="FF6801"/>
              </a:buClr>
              <a:tabLst>
                <a:tab pos="84533" algn="r"/>
              </a:tabLst>
            </a:pPr>
            <a:r>
              <a:rPr lang="en-US" sz="800" dirty="0">
                <a:solidFill>
                  <a:srgbClr val="FF00FF"/>
                </a:solidFill>
                <a:latin typeface="Arial" charset="0"/>
                <a:cs typeface="Arial" charset="0"/>
              </a:rPr>
              <a:t>	</a:t>
            </a:r>
            <a:r>
              <a:rPr lang="en-US" sz="800" dirty="0">
                <a:solidFill>
                  <a:srgbClr val="000000"/>
                </a:solidFill>
                <a:latin typeface="Arial" charset="0"/>
                <a:cs typeface="Arial" charset="0"/>
              </a:rPr>
              <a:t>Source: Insurance Information Institute from A.M. Best and ISO </a:t>
            </a:r>
            <a:r>
              <a:rPr lang="en-US" sz="800" dirty="0" err="1">
                <a:solidFill>
                  <a:srgbClr val="000000"/>
                </a:solidFill>
                <a:latin typeface="Arial" charset="0"/>
                <a:cs typeface="Arial" charset="0"/>
              </a:rPr>
              <a:t>Verisk</a:t>
            </a:r>
            <a:r>
              <a:rPr lang="en-US" sz="800" dirty="0">
                <a:solidFill>
                  <a:srgbClr val="000000"/>
                </a:solidFill>
                <a:latin typeface="Arial" charset="0"/>
                <a:cs typeface="Arial" charset="0"/>
              </a:rPr>
              <a:t> Analytics data.</a:t>
            </a:r>
          </a:p>
        </p:txBody>
      </p:sp>
      <p:graphicFrame>
        <p:nvGraphicFramePr>
          <p:cNvPr id="2050" name="Object 2"/>
          <p:cNvGraphicFramePr>
            <a:graphicFrameLocks/>
          </p:cNvGraphicFramePr>
          <p:nvPr>
            <p:extLst>
              <p:ext uri="{D42A27DB-BD31-4B8C-83A1-F6EECF244321}">
                <p14:modId xmlns:p14="http://schemas.microsoft.com/office/powerpoint/2010/main" val="734814471"/>
              </p:ext>
            </p:extLst>
          </p:nvPr>
        </p:nvGraphicFramePr>
        <p:xfrm>
          <a:off x="150791" y="1162050"/>
          <a:ext cx="6448425" cy="2952750"/>
        </p:xfrm>
        <a:graphic>
          <a:graphicData uri="http://schemas.openxmlformats.org/presentationml/2006/ole">
            <mc:AlternateContent xmlns:mc="http://schemas.openxmlformats.org/markup-compatibility/2006">
              <mc:Choice xmlns:v="urn:schemas-microsoft-com:vml" Requires="v">
                <p:oleObj spid="_x0000_s6147" name="Chart" r:id="rId5" imgW="8591407" imgH="3933998" progId="MSGraph.Chart.8">
                  <p:embed followColorScheme="full"/>
                </p:oleObj>
              </mc:Choice>
              <mc:Fallback>
                <p:oleObj name="Chart" r:id="rId5" imgW="8591407" imgH="3933998" progId="MSGraph.Chart.8">
                  <p:embed followColorScheme="full"/>
                  <p:pic>
                    <p:nvPicPr>
                      <p:cNvPr id="0" name="Object 1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791" y="1162050"/>
                        <a:ext cx="64484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198120" y="4100750"/>
            <a:ext cx="6234113" cy="5119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Combined Ratios Must Be Lower in Today’s Depressed</a:t>
            </a:r>
            <a:r>
              <a:rPr lang="en-US" sz="1600" b="1" dirty="0">
                <a:solidFill>
                  <a:srgbClr val="FF00FF"/>
                </a:solidFill>
                <a:latin typeface="Arial" charset="0"/>
                <a:cs typeface="Arial" charset="0"/>
              </a:rPr>
              <a:t/>
            </a:r>
            <a:br>
              <a:rPr lang="en-US" sz="1600" b="1" dirty="0">
                <a:solidFill>
                  <a:srgbClr val="FF00FF"/>
                </a:solidFill>
                <a:latin typeface="Arial" charset="0"/>
                <a:cs typeface="Arial" charset="0"/>
              </a:rPr>
            </a:br>
            <a:r>
              <a:rPr lang="en-US" sz="1600" b="1" dirty="0">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6893135" y="1162050"/>
            <a:ext cx="2121839" cy="1931669"/>
          </a:xfrm>
          <a:prstGeom prst="rect">
            <a:avLst/>
          </a:prstGeom>
          <a:solidFill>
            <a:schemeClr val="tx2"/>
          </a:soli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600" b="1" dirty="0">
                <a:solidFill>
                  <a:srgbClr val="000000"/>
                </a:solidFill>
                <a:latin typeface="Arial" charset="0"/>
                <a:cs typeface="Arial" charset="0"/>
              </a:rPr>
              <a:t>A combined ratio of about 100 </a:t>
            </a:r>
            <a:r>
              <a:rPr lang="en-US" sz="1600" b="1" dirty="0" smtClean="0">
                <a:solidFill>
                  <a:srgbClr val="000000"/>
                </a:solidFill>
                <a:latin typeface="Arial" charset="0"/>
                <a:cs typeface="Arial" charset="0"/>
              </a:rPr>
              <a:t>generates an ROE of ~7.0% in 2012/13, ~7.5</a:t>
            </a:r>
            <a:r>
              <a:rPr lang="en-US" sz="1600" b="1" dirty="0">
                <a:solidFill>
                  <a:srgbClr val="000000"/>
                </a:solidFill>
                <a:latin typeface="Arial" charset="0"/>
                <a:cs typeface="Arial" charset="0"/>
              </a:rPr>
              <a:t>% ROE in 2009/10,</a:t>
            </a:r>
            <a:r>
              <a:rPr lang="en-US" sz="1600" b="1" dirty="0">
                <a:solidFill>
                  <a:srgbClr val="FF00FF"/>
                </a:solidFill>
                <a:latin typeface="Arial" charset="0"/>
                <a:cs typeface="Arial" charset="0"/>
              </a:rPr>
              <a:t/>
            </a:r>
            <a:br>
              <a:rPr lang="en-US" sz="1600" b="1" dirty="0">
                <a:solidFill>
                  <a:srgbClr val="FF00FF"/>
                </a:solidFill>
                <a:latin typeface="Arial" charset="0"/>
                <a:cs typeface="Arial" charset="0"/>
              </a:rPr>
            </a:br>
            <a:r>
              <a:rPr lang="en-US" sz="1600"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4350039" y="868310"/>
            <a:ext cx="1767486" cy="587483"/>
          </a:xfrm>
          <a:prstGeom prst="wedgeRectCallout">
            <a:avLst>
              <a:gd name="adj1" fmla="val 19638"/>
              <a:gd name="adj2" fmla="val 82869"/>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200" b="1" dirty="0">
                <a:solidFill>
                  <a:srgbClr val="FFFFFF"/>
                </a:solidFill>
                <a:latin typeface="Arial" pitchFamily="34" charset="0"/>
                <a:cs typeface="Arial" pitchFamily="34" charset="0"/>
              </a:rPr>
              <a:t>Lower </a:t>
            </a:r>
            <a:r>
              <a:rPr lang="en-US" sz="1200" b="1" dirty="0" smtClean="0">
                <a:solidFill>
                  <a:srgbClr val="FFFFFF"/>
                </a:solidFill>
                <a:latin typeface="Arial" pitchFamily="34" charset="0"/>
                <a:cs typeface="Arial" pitchFamily="34" charset="0"/>
              </a:rPr>
              <a:t>CATs (relative to 2011/12) </a:t>
            </a:r>
            <a:r>
              <a:rPr lang="en-US" sz="1200" b="1" dirty="0">
                <a:solidFill>
                  <a:srgbClr val="FFFFFF"/>
                </a:solidFill>
                <a:latin typeface="Arial" pitchFamily="34" charset="0"/>
                <a:cs typeface="Arial" pitchFamily="34" charset="0"/>
              </a:rPr>
              <a:t>helped ROEs in </a:t>
            </a:r>
            <a:r>
              <a:rPr lang="en-US" sz="1200" b="1" dirty="0" smtClean="0">
                <a:solidFill>
                  <a:srgbClr val="FFFFFF"/>
                </a:solidFill>
                <a:latin typeface="Arial" pitchFamily="34" charset="0"/>
                <a:cs typeface="Arial" pitchFamily="34" charset="0"/>
              </a:rPr>
              <a:t>2013/14/15</a:t>
            </a:r>
            <a:endParaRPr lang="en-US" sz="1200" b="1" dirty="0">
              <a:solidFill>
                <a:srgbClr val="FFFFFF"/>
              </a:solidFill>
              <a:latin typeface="Arial" pitchFamily="34" charset="0"/>
              <a:cs typeface="Arial" pitchFamily="34" charset="0"/>
            </a:endParaRPr>
          </a:p>
        </p:txBody>
      </p:sp>
      <p:sp>
        <p:nvSpPr>
          <p:cNvPr id="3" name="Left Brace 2"/>
          <p:cNvSpPr/>
          <p:nvPr/>
        </p:nvSpPr>
        <p:spPr>
          <a:xfrm rot="5400000">
            <a:off x="5439489" y="1302544"/>
            <a:ext cx="247061" cy="1107981"/>
          </a:xfrm>
          <a:prstGeom prst="leftBrace">
            <a:avLst>
              <a:gd name="adj1" fmla="val 0"/>
              <a:gd name="adj2" fmla="val 50927"/>
            </a:avLst>
          </a:prstGeom>
          <a:ln w="57150"/>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p>
            <a:pPr algn="ctr" fontAlgn="base">
              <a:spcBef>
                <a:spcPct val="0"/>
              </a:spcBef>
              <a:spcAft>
                <a:spcPct val="0"/>
              </a:spcAft>
            </a:pPr>
            <a:endParaRPr lang="en-US" dirty="0">
              <a:solidFill>
                <a:srgbClr val="000000"/>
              </a:solidFill>
            </a:endParaRPr>
          </a:p>
        </p:txBody>
      </p:sp>
      <p:sp>
        <p:nvSpPr>
          <p:cNvPr id="10" name="Rectangle 110"/>
          <p:cNvSpPr>
            <a:spLocks noGrp="1" noChangeArrowheads="1"/>
          </p:cNvSpPr>
          <p:nvPr>
            <p:ph type="sldNum" sz="quarter" idx="12"/>
          </p:nvPr>
        </p:nvSpPr>
        <p:spPr>
          <a:xfrm>
            <a:off x="8601077" y="4992293"/>
            <a:ext cx="447675" cy="91564"/>
          </a:xfrm>
        </p:spPr>
        <p:txBody>
          <a:bodyPr/>
          <a:lstStyle/>
          <a:p>
            <a:pPr>
              <a:defRPr/>
            </a:pPr>
            <a:fld id="{E220AE91-0BB9-4CEB-8C50-0B03C716B4B3}" type="slidenum">
              <a:rPr lang="en-US" smtClean="0">
                <a:solidFill>
                  <a:srgbClr val="000000"/>
                </a:solidFill>
              </a:rPr>
              <a:pPr>
                <a:defRPr/>
              </a:pPr>
              <a:t>39</a:t>
            </a:fld>
            <a:endParaRPr lang="en-US" smtClean="0">
              <a:solidFill>
                <a:srgbClr val="000000"/>
              </a:solidFill>
            </a:endParaRPr>
          </a:p>
        </p:txBody>
      </p:sp>
    </p:spTree>
    <p:custDataLst>
      <p:tags r:id="rId2"/>
    </p:custDataLst>
    <p:extLst>
      <p:ext uri="{BB962C8B-B14F-4D97-AF65-F5344CB8AC3E}">
        <p14:creationId xmlns:p14="http://schemas.microsoft.com/office/powerpoint/2010/main" val="115943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pic>
        <p:nvPicPr>
          <p:cNvPr id="28674" name="Picture 2" descr="http://www.fema.gov/media-library-data/1435581638982-a3f21e8b9f3c479247c9201679c8fcac/4223-DR-TX_29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2419350"/>
            <a:ext cx="9144001" cy="2724150"/>
          </a:xfrm>
          <a:prstGeom prst="rect">
            <a:avLst/>
          </a:prstGeom>
          <a:noFill/>
        </p:spPr>
      </p:pic>
      <p:sp>
        <p:nvSpPr>
          <p:cNvPr id="2" name="Title 1"/>
          <p:cNvSpPr>
            <a:spLocks noGrp="1"/>
          </p:cNvSpPr>
          <p:nvPr>
            <p:ph type="title"/>
          </p:nvPr>
        </p:nvSpPr>
        <p:spPr>
          <a:xfrm>
            <a:off x="381000" y="1095375"/>
            <a:ext cx="6984000" cy="1188000"/>
          </a:xfrm>
        </p:spPr>
        <p:txBody>
          <a:bodyPr/>
          <a:lstStyle/>
          <a:p>
            <a:r>
              <a:rPr lang="en-US" dirty="0" smtClean="0"/>
              <a:t>US Natural Catastrophes - </a:t>
            </a:r>
            <a:r>
              <a:rPr lang="en-GB" dirty="0" smtClean="0"/>
              <a:t>First Half of 2015</a:t>
            </a:r>
            <a:r>
              <a:rPr lang="en-GB" dirty="0" smtClean="0">
                <a:solidFill>
                  <a:srgbClr val="FF00FF"/>
                </a:solidFill>
              </a:rPr>
              <a:t/>
            </a:r>
            <a:br>
              <a:rPr lang="en-GB" dirty="0" smtClean="0">
                <a:solidFill>
                  <a:srgbClr val="FF00FF"/>
                </a:solidFill>
              </a:rPr>
            </a:br>
            <a:r>
              <a:rPr lang="en-US" sz="1800" dirty="0" smtClean="0"/>
              <a:t>Carl Hedde, Head of Risk Accumulation</a:t>
            </a:r>
            <a:r>
              <a:rPr lang="en-US" sz="1800" dirty="0" smtClean="0">
                <a:solidFill>
                  <a:srgbClr val="FF00FF"/>
                </a:solidFill>
              </a:rPr>
              <a:t/>
            </a:r>
            <a:br>
              <a:rPr lang="en-US" sz="1800" dirty="0" smtClean="0">
                <a:solidFill>
                  <a:srgbClr val="FF00FF"/>
                </a:solidFill>
              </a:rPr>
            </a:br>
            <a:r>
              <a:rPr lang="en-US" sz="1800" dirty="0" smtClean="0"/>
              <a:t>Munich Reinsurance America, Inc.</a:t>
            </a:r>
            <a:endParaRPr lang="en-US" sz="1800" dirty="0"/>
          </a:p>
        </p:txBody>
      </p:sp>
      <p:sp>
        <p:nvSpPr>
          <p:cNvPr id="10" name="TextBox 9"/>
          <p:cNvSpPr txBox="1"/>
          <p:nvPr/>
        </p:nvSpPr>
        <p:spPr>
          <a:xfrm>
            <a:off x="8128986" y="4958839"/>
            <a:ext cx="1015021" cy="246221"/>
          </a:xfrm>
          <a:prstGeom prst="rect">
            <a:avLst/>
          </a:prstGeom>
          <a:noFill/>
          <a:effectLst/>
        </p:spPr>
        <p:txBody>
          <a:bodyPr wrap="none" lIns="91436" tIns="45718" rIns="91436" bIns="45718" rtlCol="0">
            <a:spAutoFit/>
          </a:bodyPr>
          <a:lstStyle/>
          <a:p>
            <a:r>
              <a:rPr lang="en-US" sz="1000" dirty="0" smtClean="0"/>
              <a:t>Source: FEMA</a:t>
            </a:r>
            <a:endParaRPr lang="en-US" sz="1000" dirty="0"/>
          </a:p>
        </p:txBody>
      </p:sp>
    </p:spTree>
    <p:custDataLst>
      <p:tags r:id="rId1"/>
    </p:custDataLst>
    <p:extLst>
      <p:ext uri="{BB962C8B-B14F-4D97-AF65-F5344CB8AC3E}">
        <p14:creationId xmlns:p14="http://schemas.microsoft.com/office/powerpoint/2010/main" val="313250130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1578770" y="1437355"/>
            <a:ext cx="5986463" cy="900266"/>
          </a:xfrm>
          <a:gradFill rotWithShape="1">
            <a:gsLst>
              <a:gs pos="0">
                <a:srgbClr val="FF6801"/>
              </a:gs>
              <a:gs pos="100000">
                <a:srgbClr val="DC5A01"/>
              </a:gs>
            </a:gsLst>
            <a:lin ang="5400000" scaled="1"/>
          </a:gradFill>
          <a:ln w="12700" cap="flat" algn="ctr">
            <a:solidFill>
              <a:srgbClr val="FF6801"/>
            </a:solidFill>
          </a:ln>
        </p:spPr>
        <p:txBody>
          <a:bodyPr/>
          <a:lstStyle/>
          <a:p>
            <a:pPr algn="ctr" defTabSz="685783" eaLnBrk="1" hangingPunct="1">
              <a:lnSpc>
                <a:spcPct val="95000"/>
              </a:lnSpc>
              <a:spcBef>
                <a:spcPct val="25000"/>
              </a:spcBef>
            </a:pPr>
            <a:r>
              <a:rPr lang="en-US" sz="2900" dirty="0">
                <a:solidFill>
                  <a:schemeClr val="bg1"/>
                </a:solidFill>
              </a:rPr>
              <a:t>SURPLUS/CAPITAL/CAPACITY</a:t>
            </a:r>
          </a:p>
        </p:txBody>
      </p:sp>
      <p:pic>
        <p:nvPicPr>
          <p:cNvPr id="132101" name="Picture 5"/>
          <p:cNvPicPr>
            <a:picLocks noChangeAspect="1" noChangeArrowheads="1"/>
          </p:cNvPicPr>
          <p:nvPr>
            <p:custDataLst>
              <p:tags r:id="rId2"/>
            </p:custDataLst>
          </p:nvPr>
        </p:nvPicPr>
        <p:blipFill>
          <a:blip r:embed="rId5" cstate="print"/>
          <a:srcRect/>
          <a:stretch>
            <a:fillRect/>
          </a:stretch>
        </p:blipFill>
        <p:spPr bwMode="auto">
          <a:xfrm>
            <a:off x="3431382" y="628650"/>
            <a:ext cx="2274094" cy="628650"/>
          </a:xfrm>
          <a:prstGeom prst="rect">
            <a:avLst/>
          </a:prstGeom>
          <a:noFill/>
          <a:ln w="9525">
            <a:noFill/>
            <a:miter lim="800000"/>
            <a:headEnd/>
            <a:tailEnd/>
          </a:ln>
        </p:spPr>
      </p:pic>
      <p:sp>
        <p:nvSpPr>
          <p:cNvPr id="2158598" name="Rectangle 6"/>
          <p:cNvSpPr>
            <a:spLocks noChangeArrowheads="1"/>
          </p:cNvSpPr>
          <p:nvPr/>
        </p:nvSpPr>
        <p:spPr bwMode="auto">
          <a:xfrm>
            <a:off x="1297858" y="2475971"/>
            <a:ext cx="6496665" cy="2042865"/>
          </a:xfrm>
          <a:prstGeom prst="rect">
            <a:avLst/>
          </a:prstGeom>
          <a:noFill/>
          <a:ln w="9525" algn="ctr">
            <a:noFill/>
            <a:miter lim="800000"/>
            <a:headEnd/>
            <a:tailEnd/>
          </a:ln>
        </p:spPr>
        <p:txBody>
          <a:bodyPr wrap="square" lIns="34289" tIns="34289" rIns="34289" bIns="34289">
            <a:spAutoFit/>
          </a:bodyPr>
          <a:lstStyle/>
          <a:p>
            <a:pPr marL="219070" indent="-219070" algn="ctr" eaLnBrk="0" fontAlgn="base" hangingPunct="0">
              <a:lnSpc>
                <a:spcPct val="90000"/>
              </a:lnSpc>
              <a:spcBef>
                <a:spcPct val="25000"/>
              </a:spcBef>
              <a:spcAft>
                <a:spcPct val="0"/>
              </a:spcAft>
              <a:buClr>
                <a:srgbClr val="FF6801"/>
              </a:buClr>
            </a:pPr>
            <a:r>
              <a:rPr lang="en-US" sz="2700" b="1" dirty="0">
                <a:solidFill>
                  <a:srgbClr val="225A7A"/>
                </a:solidFill>
                <a:latin typeface="Arial" charset="0"/>
                <a:cs typeface="Arial" charset="0"/>
              </a:rPr>
              <a:t>Industry Claims Paying Capital Stands at </a:t>
            </a:r>
            <a:r>
              <a:rPr lang="en-US" sz="2700" b="1" dirty="0" smtClean="0">
                <a:solidFill>
                  <a:srgbClr val="225A7A"/>
                </a:solidFill>
                <a:latin typeface="Arial" charset="0"/>
                <a:cs typeface="Arial" charset="0"/>
              </a:rPr>
              <a:t>Near Record </a:t>
            </a:r>
            <a:r>
              <a:rPr lang="en-US" sz="2700" b="1" dirty="0">
                <a:solidFill>
                  <a:srgbClr val="225A7A"/>
                </a:solidFill>
                <a:latin typeface="Arial" charset="0"/>
                <a:cs typeface="Arial" charset="0"/>
              </a:rPr>
              <a:t>High </a:t>
            </a:r>
            <a:r>
              <a:rPr lang="en-US" sz="2700" b="1" dirty="0" smtClean="0">
                <a:solidFill>
                  <a:srgbClr val="225A7A"/>
                </a:solidFill>
                <a:latin typeface="Arial" charset="0"/>
                <a:cs typeface="Arial" charset="0"/>
              </a:rPr>
              <a:t>as of mid-2015 </a:t>
            </a:r>
            <a:endParaRPr lang="en-US" sz="2700" b="1" dirty="0">
              <a:solidFill>
                <a:srgbClr val="225A7A"/>
              </a:solidFill>
              <a:latin typeface="Arial" charset="0"/>
              <a:cs typeface="Arial" charset="0"/>
            </a:endParaRPr>
          </a:p>
          <a:p>
            <a:pPr marL="219070" indent="-219070" algn="ctr" eaLnBrk="0" fontAlgn="base" hangingPunct="0">
              <a:lnSpc>
                <a:spcPct val="90000"/>
              </a:lnSpc>
              <a:spcBef>
                <a:spcPct val="25000"/>
              </a:spcBef>
              <a:spcAft>
                <a:spcPct val="0"/>
              </a:spcAft>
              <a:buClr>
                <a:srgbClr val="FF6801"/>
              </a:buClr>
            </a:pPr>
            <a:r>
              <a:rPr lang="en-US" sz="2700" b="1" i="1" dirty="0">
                <a:solidFill>
                  <a:srgbClr val="C00000"/>
                </a:solidFill>
                <a:latin typeface="Arial" charset="0"/>
                <a:cs typeface="Arial" charset="0"/>
              </a:rPr>
              <a:t>(Re)Insurance Industry is Well Positioned to Manage Large Scale Catastrophe Losses</a:t>
            </a: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Rectangle 3"/>
          <p:cNvSpPr>
            <a:spLocks noChangeArrowheads="1"/>
          </p:cNvSpPr>
          <p:nvPr/>
        </p:nvSpPr>
        <p:spPr bwMode="auto">
          <a:xfrm>
            <a:off x="0" y="4928167"/>
            <a:ext cx="9144000" cy="226219"/>
          </a:xfrm>
          <a:prstGeom prst="rect">
            <a:avLst/>
          </a:prstGeom>
          <a:solidFill>
            <a:srgbClr val="225A7A"/>
          </a:solidFill>
          <a:ln w="9525">
            <a:no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1156" y="4997506"/>
            <a:ext cx="335756" cy="9156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eaLnBrk="0" fontAlgn="base" hangingPunct="0">
                <a:lnSpc>
                  <a:spcPct val="85000"/>
                </a:lnSpc>
                <a:spcBef>
                  <a:spcPct val="20000"/>
                </a:spcBef>
                <a:spcAft>
                  <a:spcPct val="0"/>
                </a:spcAft>
              </a:pPr>
              <a:t>40</a:t>
            </a:fld>
            <a:endParaRPr lang="en-US" sz="700"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16818696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207295" y="5220891"/>
            <a:ext cx="1014413" cy="91564"/>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700" dirty="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3164682" y="5220891"/>
            <a:ext cx="2814638" cy="91564"/>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700" dirty="0" err="1">
                <a:solidFill>
                  <a:srgbClr val="FFFFFF"/>
                </a:solidFill>
                <a:latin typeface="Arial" charset="0"/>
                <a:cs typeface="Arial" charset="0"/>
              </a:rPr>
              <a:t>eSlide</a:t>
            </a:r>
            <a:r>
              <a:rPr lang="en-US" sz="700" dirty="0">
                <a:solidFill>
                  <a:srgbClr val="FFFFFF"/>
                </a:solidFill>
                <a:latin typeface="Arial" charset="0"/>
                <a:cs typeface="Arial" charset="0"/>
              </a:rPr>
              <a:t> – P6466 – The Financial Crisis and the Future of the P/C</a:t>
            </a:r>
          </a:p>
        </p:txBody>
      </p:sp>
      <p:sp>
        <p:nvSpPr>
          <p:cNvPr id="47110" name="Rectangle 2"/>
          <p:cNvSpPr>
            <a:spLocks noGrp="1" noChangeArrowheads="1"/>
          </p:cNvSpPr>
          <p:nvPr>
            <p:ph type="title" idx="4294967295"/>
          </p:nvPr>
        </p:nvSpPr>
        <p:spPr>
          <a:xfrm>
            <a:off x="347663" y="76200"/>
            <a:ext cx="3234467" cy="645319"/>
          </a:xfrm>
        </p:spPr>
        <p:txBody>
          <a:bodyPr/>
          <a:lstStyle/>
          <a:p>
            <a:r>
              <a:rPr lang="en-US" dirty="0" smtClean="0"/>
              <a:t>Policyholder Surplus, </a:t>
            </a:r>
            <a:r>
              <a:rPr lang="en-US" dirty="0" smtClean="0">
                <a:solidFill>
                  <a:srgbClr val="FF00FF"/>
                </a:solidFill>
              </a:rPr>
              <a:t/>
            </a:r>
            <a:br>
              <a:rPr lang="en-US" dirty="0" smtClean="0">
                <a:solidFill>
                  <a:srgbClr val="FF00FF"/>
                </a:solidFill>
              </a:rPr>
            </a:br>
            <a:r>
              <a:rPr lang="en-US" dirty="0" smtClean="0"/>
              <a:t>2006:Q4–2015:Q1E</a:t>
            </a:r>
          </a:p>
        </p:txBody>
      </p:sp>
      <p:sp>
        <p:nvSpPr>
          <p:cNvPr id="47111" name="Rectangle 4"/>
          <p:cNvSpPr>
            <a:spLocks noChangeArrowheads="1"/>
          </p:cNvSpPr>
          <p:nvPr/>
        </p:nvSpPr>
        <p:spPr bwMode="auto">
          <a:xfrm>
            <a:off x="0" y="4793540"/>
            <a:ext cx="1543050" cy="313161"/>
          </a:xfrm>
          <a:prstGeom prst="rect">
            <a:avLst/>
          </a:prstGeom>
          <a:noFill/>
          <a:ln w="9525" algn="ctr">
            <a:noFill/>
            <a:miter lim="800000"/>
            <a:headEnd/>
            <a:tailEnd/>
          </a:ln>
        </p:spPr>
        <p:txBody>
          <a:bodyPr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Sources: ISO, A.M .</a:t>
            </a:r>
            <a:r>
              <a:rPr lang="en-US" sz="800" dirty="0" smtClean="0">
                <a:solidFill>
                  <a:srgbClr val="000000"/>
                </a:solidFill>
                <a:latin typeface="Arial" charset="0"/>
                <a:cs typeface="Arial" charset="0"/>
              </a:rPr>
              <a:t>Best; I.I.I. estimate for Q1:2015</a:t>
            </a:r>
            <a:endParaRPr lang="en-US" sz="800" dirty="0">
              <a:solidFill>
                <a:srgbClr val="000000"/>
              </a:solidFill>
              <a:latin typeface="Arial" charset="0"/>
              <a:cs typeface="Arial" charset="0"/>
            </a:endParaRPr>
          </a:p>
        </p:txBody>
      </p:sp>
      <p:sp>
        <p:nvSpPr>
          <p:cNvPr id="47112" name="PPTShape_0"/>
          <p:cNvSpPr>
            <a:spLocks noChangeArrowheads="1"/>
          </p:cNvSpPr>
          <p:nvPr/>
        </p:nvSpPr>
        <p:spPr bwMode="black">
          <a:xfrm>
            <a:off x="1270165" y="842447"/>
            <a:ext cx="6166247" cy="165497"/>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607749472"/>
              </p:ext>
            </p:extLst>
          </p:nvPr>
        </p:nvGraphicFramePr>
        <p:xfrm>
          <a:off x="225238" y="973728"/>
          <a:ext cx="6552372" cy="2521744"/>
        </p:xfrm>
        <a:graphic>
          <a:graphicData uri="http://schemas.openxmlformats.org/presentationml/2006/ole">
            <mc:AlternateContent xmlns:mc="http://schemas.openxmlformats.org/markup-compatibility/2006">
              <mc:Choice xmlns:v="urn:schemas-microsoft-com:vml" Requires="v">
                <p:oleObj spid="_x0000_s7171" name="Chart" r:id="rId5" imgW="5848415" imgH="2203288" progId="MSGraph.Chart.8">
                  <p:embed followColorScheme="full"/>
                </p:oleObj>
              </mc:Choice>
              <mc:Fallback>
                <p:oleObj name="Chart" r:id="rId5" imgW="5848415" imgH="2203288" progId="MSGraph.Chart.8">
                  <p:embed followColorScheme="full"/>
                  <p:pic>
                    <p:nvPicPr>
                      <p:cNvPr id="0" name="Object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38" y="973728"/>
                        <a:ext cx="6552372" cy="252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286854" y="1265076"/>
            <a:ext cx="1272422" cy="426244"/>
          </a:xfrm>
          <a:prstGeom prst="wedgeRectCallout">
            <a:avLst>
              <a:gd name="adj1" fmla="val -45249"/>
              <a:gd name="adj2" fmla="val 122559"/>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200" b="1" dirty="0">
                <a:solidFill>
                  <a:srgbClr val="FFFFFF"/>
                </a:solidFill>
                <a:latin typeface="Arial" charset="0"/>
                <a:cs typeface="Arial" charset="0"/>
              </a:rPr>
              <a:t>2007:Q3</a:t>
            </a:r>
            <a:r>
              <a:rPr lang="en-US" sz="1200" b="1" dirty="0">
                <a:solidFill>
                  <a:srgbClr val="FF00FF"/>
                </a:solidFill>
                <a:latin typeface="Arial" charset="0"/>
                <a:cs typeface="Arial" charset="0"/>
              </a:rPr>
              <a:t/>
            </a:r>
            <a:br>
              <a:rPr lang="en-US" sz="1200" b="1" dirty="0">
                <a:solidFill>
                  <a:srgbClr val="FF00FF"/>
                </a:solidFill>
                <a:latin typeface="Arial" charset="0"/>
                <a:cs typeface="Arial" charset="0"/>
              </a:rPr>
            </a:br>
            <a:r>
              <a:rPr lang="en-US" sz="1200" b="1" dirty="0">
                <a:solidFill>
                  <a:srgbClr val="FFFFFF"/>
                </a:solidFill>
                <a:latin typeface="Arial" charset="0"/>
                <a:cs typeface="Arial" charset="0"/>
              </a:rPr>
              <a:t>Pre-Crisis Peak</a:t>
            </a:r>
          </a:p>
        </p:txBody>
      </p:sp>
      <p:sp>
        <p:nvSpPr>
          <p:cNvPr id="47122" name="Text Box 5"/>
          <p:cNvSpPr txBox="1">
            <a:spLocks noChangeArrowheads="1"/>
          </p:cNvSpPr>
          <p:nvPr/>
        </p:nvSpPr>
        <p:spPr bwMode="auto">
          <a:xfrm>
            <a:off x="5492317" y="4080419"/>
            <a:ext cx="1995486" cy="632479"/>
          </a:xfrm>
          <a:prstGeom prst="rect">
            <a:avLst/>
          </a:prstGeom>
          <a:noFill/>
          <a:ln w="12700" algn="ctr">
            <a:noFill/>
            <a:miter lim="800000"/>
            <a:headEnd type="none" w="sm" len="sm"/>
            <a:tailEnd type="none" w="sm" len="sm"/>
          </a:ln>
        </p:spPr>
        <p:txBody>
          <a:bodyPr lIns="68579" tIns="34289" rIns="68579" bIns="34289">
            <a:spAutoFit/>
          </a:bodyPr>
          <a:lstStyle/>
          <a:p>
            <a:pPr eaLnBrk="0" fontAlgn="base" hangingPunct="0">
              <a:lnSpc>
                <a:spcPct val="85000"/>
              </a:lnSpc>
              <a:spcBef>
                <a:spcPct val="25000"/>
              </a:spcBef>
              <a:spcAft>
                <a:spcPct val="0"/>
              </a:spcAft>
            </a:pPr>
            <a:endParaRPr lang="en-US" sz="12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2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200" b="1" i="1" dirty="0">
              <a:solidFill>
                <a:srgbClr val="339966"/>
              </a:solidFill>
              <a:latin typeface="Arial" charset="0"/>
              <a:cs typeface="Arial" charset="0"/>
            </a:endParaRPr>
          </a:p>
        </p:txBody>
      </p:sp>
      <p:sp>
        <p:nvSpPr>
          <p:cNvPr id="16" name="PPTShape_1"/>
          <p:cNvSpPr>
            <a:spLocks noChangeArrowheads="1"/>
          </p:cNvSpPr>
          <p:nvPr/>
        </p:nvSpPr>
        <p:spPr bwMode="blackWhite">
          <a:xfrm>
            <a:off x="4103914" y="2407142"/>
            <a:ext cx="2171772" cy="417443"/>
          </a:xfrm>
          <a:prstGeom prst="wedgeRectCallout">
            <a:avLst>
              <a:gd name="adj1" fmla="val 62773"/>
              <a:gd name="adj2" fmla="val -145744"/>
            </a:avLst>
          </a:prstGeom>
          <a:solidFill>
            <a:srgbClr val="FFCC00"/>
          </a:solidFill>
          <a:ln w="28575" algn="ctr">
            <a:no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000000"/>
                </a:solidFill>
                <a:latin typeface="Arial" charset="0"/>
                <a:cs typeface="Arial" charset="0"/>
              </a:rPr>
              <a:t>Surplus as of 3/31/15 stood at a </a:t>
            </a:r>
            <a:r>
              <a:rPr lang="en-US" sz="1100" b="1" dirty="0" smtClean="0">
                <a:solidFill>
                  <a:srgbClr val="000000"/>
                </a:solidFill>
                <a:latin typeface="Arial" charset="0"/>
                <a:cs typeface="Arial" charset="0"/>
              </a:rPr>
              <a:t>near-record </a:t>
            </a:r>
            <a:r>
              <a:rPr lang="en-US" sz="1100" b="1" dirty="0">
                <a:solidFill>
                  <a:srgbClr val="000000"/>
                </a:solidFill>
                <a:latin typeface="Arial" charset="0"/>
                <a:cs typeface="Arial" charset="0"/>
              </a:rPr>
              <a:t>high </a:t>
            </a:r>
            <a:r>
              <a:rPr lang="en-US" sz="1100" b="1" dirty="0" smtClean="0">
                <a:solidFill>
                  <a:srgbClr val="000000"/>
                </a:solidFill>
                <a:latin typeface="Arial" charset="0"/>
                <a:cs typeface="Arial" charset="0"/>
              </a:rPr>
              <a:t>of $671B</a:t>
            </a:r>
            <a:endParaRPr lang="en-US" sz="1100" b="1" dirty="0">
              <a:solidFill>
                <a:srgbClr val="000000"/>
              </a:solidFill>
              <a:latin typeface="Arial" charset="0"/>
              <a:cs typeface="Arial" charset="0"/>
            </a:endParaRPr>
          </a:p>
        </p:txBody>
      </p:sp>
      <p:sp>
        <p:nvSpPr>
          <p:cNvPr id="47116" name="Text Box 18"/>
          <p:cNvSpPr txBox="1">
            <a:spLocks noChangeArrowheads="1"/>
          </p:cNvSpPr>
          <p:nvPr/>
        </p:nvSpPr>
        <p:spPr bwMode="auto">
          <a:xfrm>
            <a:off x="225240" y="4079414"/>
            <a:ext cx="3395651" cy="577079"/>
          </a:xfrm>
          <a:prstGeom prst="rect">
            <a:avLst/>
          </a:prstGeom>
          <a:noFill/>
          <a:ln w="9525">
            <a:noFill/>
            <a:miter lim="800000"/>
            <a:headEnd/>
            <a:tailEnd/>
          </a:ln>
        </p:spPr>
        <p:txBody>
          <a:bodyPr wrap="square" lIns="68579" tIns="34289" rIns="68579" bIns="34289">
            <a:spAutoFit/>
          </a:bodyPr>
          <a:lstStyle/>
          <a:p>
            <a:pPr fontAlgn="base">
              <a:spcBef>
                <a:spcPct val="50000"/>
              </a:spcBef>
              <a:spcAft>
                <a:spcPct val="0"/>
              </a:spcAft>
            </a:pPr>
            <a:r>
              <a:rPr lang="en-US" sz="1100" dirty="0">
                <a:solidFill>
                  <a:srgbClr val="000000"/>
                </a:solidFill>
                <a:latin typeface="Arial" charset="0"/>
                <a:cs typeface="Arial" charset="0"/>
              </a:rPr>
              <a:t>2010:Q1 data includes $22.5B of paid-in capital from a holding company parent for one insurer’s investment in a non-insurance </a:t>
            </a:r>
            <a:r>
              <a:rPr lang="en-US" sz="1100" dirty="0" smtClean="0">
                <a:solidFill>
                  <a:srgbClr val="000000"/>
                </a:solidFill>
                <a:latin typeface="Arial" charset="0"/>
                <a:cs typeface="Arial" charset="0"/>
              </a:rPr>
              <a:t>business.</a:t>
            </a:r>
            <a:endParaRPr lang="en-US" sz="1100" dirty="0">
              <a:solidFill>
                <a:srgbClr val="000000"/>
              </a:solidFill>
              <a:latin typeface="Arial" charset="0"/>
              <a:cs typeface="Arial" charset="0"/>
            </a:endParaRPr>
          </a:p>
        </p:txBody>
      </p:sp>
      <p:sp>
        <p:nvSpPr>
          <p:cNvPr id="18" name="AutoShape 7"/>
          <p:cNvSpPr>
            <a:spLocks noChangeArrowheads="1"/>
          </p:cNvSpPr>
          <p:nvPr/>
        </p:nvSpPr>
        <p:spPr bwMode="blackWhite">
          <a:xfrm>
            <a:off x="243874" y="3587425"/>
            <a:ext cx="6515100" cy="491988"/>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500" b="1" dirty="0">
                <a:solidFill>
                  <a:srgbClr val="FFFFFF"/>
                </a:solidFill>
                <a:latin typeface="Arial" charset="0"/>
                <a:cs typeface="Arial" charset="0"/>
              </a:rPr>
              <a:t>The industry now has $1 of surplus for every $0.73 of NPW,</a:t>
            </a:r>
            <a:r>
              <a:rPr lang="en-US" sz="1500" b="1" dirty="0">
                <a:solidFill>
                  <a:srgbClr val="FF00FF"/>
                </a:solidFill>
                <a:latin typeface="Arial" charset="0"/>
                <a:cs typeface="Arial" charset="0"/>
              </a:rPr>
              <a:t/>
            </a:r>
            <a:br>
              <a:rPr lang="en-US" sz="1500" b="1" dirty="0">
                <a:solidFill>
                  <a:srgbClr val="FF00FF"/>
                </a:solidFill>
                <a:latin typeface="Arial" charset="0"/>
                <a:cs typeface="Arial" charset="0"/>
              </a:rPr>
            </a:br>
            <a:r>
              <a:rPr lang="en-US" sz="1500" b="1" dirty="0">
                <a:solidFill>
                  <a:srgbClr val="FFFFFF"/>
                </a:solidFill>
                <a:latin typeface="Arial" charset="0"/>
                <a:cs typeface="Arial" charset="0"/>
              </a:rPr>
              <a:t>close to the strongest claims-paying status in its history.</a:t>
            </a:r>
          </a:p>
        </p:txBody>
      </p:sp>
      <p:sp>
        <p:nvSpPr>
          <p:cNvPr id="19" name="PPTShape_2"/>
          <p:cNvSpPr>
            <a:spLocks noChangeArrowheads="1"/>
          </p:cNvSpPr>
          <p:nvPr/>
        </p:nvSpPr>
        <p:spPr bwMode="blackWhite">
          <a:xfrm>
            <a:off x="3501425" y="842445"/>
            <a:ext cx="1922859" cy="426244"/>
          </a:xfrm>
          <a:prstGeom prst="wedgeRectCallout">
            <a:avLst>
              <a:gd name="adj1" fmla="val -13943"/>
              <a:gd name="adj2" fmla="val 190173"/>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200" b="1" dirty="0">
                <a:solidFill>
                  <a:srgbClr val="FFFFFF"/>
                </a:solidFill>
                <a:latin typeface="Arial" charset="0"/>
                <a:cs typeface="Arial" charset="0"/>
              </a:rPr>
              <a:t>Drop due to near-record 2011 CAT losses</a:t>
            </a:r>
          </a:p>
        </p:txBody>
      </p:sp>
      <p:sp>
        <p:nvSpPr>
          <p:cNvPr id="15" name="Rectangle 5"/>
          <p:cNvSpPr>
            <a:spLocks noChangeArrowheads="1"/>
          </p:cNvSpPr>
          <p:nvPr/>
        </p:nvSpPr>
        <p:spPr bwMode="blackWhite">
          <a:xfrm>
            <a:off x="6874979" y="1409969"/>
            <a:ext cx="2109168" cy="16492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500" b="1" dirty="0">
                <a:solidFill>
                  <a:srgbClr val="FFFFFF"/>
                </a:solidFill>
                <a:latin typeface="Arial" charset="0"/>
                <a:cs typeface="Arial" charset="0"/>
              </a:rPr>
              <a:t>The P/C insurance industry entered </a:t>
            </a:r>
            <a:r>
              <a:rPr lang="en-US" sz="1500" b="1" dirty="0" smtClean="0">
                <a:solidFill>
                  <a:srgbClr val="FFFFFF"/>
                </a:solidFill>
                <a:latin typeface="Arial" charset="0"/>
                <a:cs typeface="Arial" charset="0"/>
              </a:rPr>
              <a:t>2015 (and the 2015 hurricane season on June 1)</a:t>
            </a:r>
            <a:r>
              <a:rPr lang="en-US" sz="1500" b="1" dirty="0">
                <a:solidFill>
                  <a:srgbClr val="FF00FF"/>
                </a:solidFill>
                <a:latin typeface="Arial" charset="0"/>
                <a:cs typeface="Arial" charset="0"/>
              </a:rPr>
              <a:t/>
            </a:r>
            <a:br>
              <a:rPr lang="en-US" sz="1500" b="1" dirty="0">
                <a:solidFill>
                  <a:srgbClr val="FF00FF"/>
                </a:solidFill>
                <a:latin typeface="Arial" charset="0"/>
                <a:cs typeface="Arial" charset="0"/>
              </a:rPr>
            </a:br>
            <a:r>
              <a:rPr lang="en-US" sz="1500" b="1" dirty="0">
                <a:solidFill>
                  <a:srgbClr val="FFFFFF"/>
                </a:solidFill>
                <a:latin typeface="Arial" charset="0"/>
                <a:cs typeface="Arial" charset="0"/>
              </a:rPr>
              <a:t>in very strong financial condition.</a:t>
            </a:r>
          </a:p>
        </p:txBody>
      </p:sp>
      <p:sp>
        <p:nvSpPr>
          <p:cNvPr id="17" name="Rectangle 110"/>
          <p:cNvSpPr>
            <a:spLocks noGrp="1" noChangeArrowheads="1"/>
          </p:cNvSpPr>
          <p:nvPr>
            <p:ph type="sldNum" sz="quarter" idx="12"/>
          </p:nvPr>
        </p:nvSpPr>
        <p:spPr>
          <a:xfrm>
            <a:off x="8601077" y="4992293"/>
            <a:ext cx="447675" cy="91564"/>
          </a:xfrm>
        </p:spPr>
        <p:txBody>
          <a:bodyPr/>
          <a:lstStyle/>
          <a:p>
            <a:pPr>
              <a:defRPr/>
            </a:pPr>
            <a:fld id="{E220AE91-0BB9-4CEB-8C50-0B03C716B4B3}" type="slidenum">
              <a:rPr lang="en-US" smtClean="0">
                <a:solidFill>
                  <a:srgbClr val="000000"/>
                </a:solidFill>
              </a:rPr>
              <a:pPr>
                <a:defRPr/>
              </a:pPr>
              <a:t>41</a:t>
            </a:fld>
            <a:endParaRPr lang="en-US" smtClean="0">
              <a:solidFill>
                <a:srgbClr val="000000"/>
              </a:solidFill>
            </a:endParaRPr>
          </a:p>
        </p:txBody>
      </p:sp>
    </p:spTree>
    <p:custDataLst>
      <p:tags r:id="rId2"/>
    </p:custDataLst>
    <p:extLst>
      <p:ext uri="{BB962C8B-B14F-4D97-AF65-F5344CB8AC3E}">
        <p14:creationId xmlns:p14="http://schemas.microsoft.com/office/powerpoint/2010/main" val="2033382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1556648" y="1673977"/>
            <a:ext cx="5986463" cy="1102519"/>
          </a:xfrm>
          <a:gradFill rotWithShape="1">
            <a:gsLst>
              <a:gs pos="0">
                <a:srgbClr val="FF6801"/>
              </a:gs>
              <a:gs pos="100000">
                <a:srgbClr val="DC5A01"/>
              </a:gs>
            </a:gsLst>
            <a:lin ang="5400000" scaled="1"/>
          </a:gradFill>
          <a:ln w="12700" cap="flat" algn="ctr">
            <a:solidFill>
              <a:srgbClr val="FF6801"/>
            </a:solidFill>
          </a:ln>
        </p:spPr>
        <p:txBody>
          <a:bodyPr/>
          <a:lstStyle/>
          <a:p>
            <a:pPr algn="ctr" defTabSz="685783" eaLnBrk="1" hangingPunct="1">
              <a:lnSpc>
                <a:spcPct val="95000"/>
              </a:lnSpc>
              <a:spcBef>
                <a:spcPct val="25000"/>
              </a:spcBef>
            </a:pPr>
            <a:r>
              <a:rPr lang="en-US" sz="2900" dirty="0">
                <a:solidFill>
                  <a:schemeClr val="bg1"/>
                </a:solidFill>
              </a:rPr>
              <a:t>Investments: The New Reality</a:t>
            </a:r>
          </a:p>
        </p:txBody>
      </p:sp>
      <p:pic>
        <p:nvPicPr>
          <p:cNvPr id="143365" name="Picture 5"/>
          <p:cNvPicPr>
            <a:picLocks noChangeAspect="1" noChangeArrowheads="1"/>
          </p:cNvPicPr>
          <p:nvPr/>
        </p:nvPicPr>
        <p:blipFill>
          <a:blip r:embed="rId4" cstate="print"/>
          <a:srcRect/>
          <a:stretch>
            <a:fillRect/>
          </a:stretch>
        </p:blipFill>
        <p:spPr bwMode="auto">
          <a:xfrm>
            <a:off x="3431382" y="628650"/>
            <a:ext cx="2274094" cy="628650"/>
          </a:xfrm>
          <a:prstGeom prst="rect">
            <a:avLst/>
          </a:prstGeom>
          <a:noFill/>
          <a:ln w="9525">
            <a:noFill/>
            <a:miter lim="800000"/>
            <a:headEnd/>
            <a:tailEnd/>
          </a:ln>
        </p:spPr>
      </p:pic>
      <p:sp>
        <p:nvSpPr>
          <p:cNvPr id="6" name="Rectangle 8"/>
          <p:cNvSpPr>
            <a:spLocks noChangeArrowheads="1"/>
          </p:cNvSpPr>
          <p:nvPr/>
        </p:nvSpPr>
        <p:spPr bwMode="auto">
          <a:xfrm>
            <a:off x="1397412" y="3004247"/>
            <a:ext cx="6338119" cy="1315745"/>
          </a:xfrm>
          <a:prstGeom prst="rect">
            <a:avLst/>
          </a:prstGeom>
          <a:noFill/>
          <a:ln w="9525" algn="ctr">
            <a:noFill/>
            <a:miter lim="800000"/>
            <a:headEnd/>
            <a:tailEnd/>
          </a:ln>
        </p:spPr>
        <p:txBody>
          <a:bodyPr wrap="square" lIns="34289" tIns="34289" rIns="34289" bIns="34289">
            <a:spAutoFit/>
          </a:bodyPr>
          <a:lstStyle/>
          <a:p>
            <a:pPr marL="219070" indent="-219070" algn="ctr"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Investment Income Offsets Less Loss than in the Past, Including Losses from Catastrophes</a:t>
            </a:r>
            <a:endParaRPr lang="en-US" sz="3000" b="1" i="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Rectangle 3"/>
          <p:cNvSpPr>
            <a:spLocks noChangeArrowheads="1"/>
          </p:cNvSpPr>
          <p:nvPr/>
        </p:nvSpPr>
        <p:spPr bwMode="auto">
          <a:xfrm>
            <a:off x="0" y="4928167"/>
            <a:ext cx="9144000" cy="226219"/>
          </a:xfrm>
          <a:prstGeom prst="rect">
            <a:avLst/>
          </a:prstGeom>
          <a:solidFill>
            <a:srgbClr val="225A7A"/>
          </a:solidFill>
          <a:ln w="9525">
            <a:no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1156" y="4997506"/>
            <a:ext cx="335756" cy="9156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eaLnBrk="0" fontAlgn="base" hangingPunct="0">
                <a:lnSpc>
                  <a:spcPct val="85000"/>
                </a:lnSpc>
                <a:spcBef>
                  <a:spcPct val="20000"/>
                </a:spcBef>
                <a:spcAft>
                  <a:spcPct val="0"/>
                </a:spcAft>
              </a:pPr>
              <a:t>42</a:t>
            </a:fld>
            <a:endParaRPr lang="en-US" sz="700"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72812542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665179239"/>
              </p:ext>
            </p:extLst>
          </p:nvPr>
        </p:nvGraphicFramePr>
        <p:xfrm>
          <a:off x="298450" y="1162260"/>
          <a:ext cx="6338888" cy="2747963"/>
        </p:xfrm>
        <a:graphic>
          <a:graphicData uri="http://schemas.openxmlformats.org/presentationml/2006/ole">
            <mc:AlternateContent xmlns:mc="http://schemas.openxmlformats.org/markup-compatibility/2006">
              <mc:Choice xmlns:v="urn:schemas-microsoft-com:vml" Requires="v">
                <p:oleObj spid="_x0000_s8195" name="Chart" r:id="rId5" imgW="5619555" imgH="2431888" progId="MSGraph.Chart.8">
                  <p:embed followColorScheme="full"/>
                </p:oleObj>
              </mc:Choice>
              <mc:Fallback>
                <p:oleObj name="Chart" r:id="rId5" imgW="5619555" imgH="2431888" progId="MSGraph.Chart.8">
                  <p:embed followColorScheme="full"/>
                  <p:pic>
                    <p:nvPicPr>
                      <p:cNvPr id="0" name="Object 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 y="1162260"/>
                        <a:ext cx="6338888"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0256" y="3914074"/>
            <a:ext cx="6180315" cy="78700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500" b="1" dirty="0">
                <a:solidFill>
                  <a:srgbClr val="FFFFFF"/>
                </a:solidFill>
                <a:latin typeface="Arial" charset="0"/>
                <a:cs typeface="Arial" charset="0"/>
              </a:rPr>
              <a:t>Due to persistently low interest rates,</a:t>
            </a:r>
            <a:r>
              <a:rPr lang="en-US" sz="1500" b="1" dirty="0">
                <a:solidFill>
                  <a:srgbClr val="FF00FF"/>
                </a:solidFill>
                <a:latin typeface="Arial" charset="0"/>
                <a:cs typeface="Arial" charset="0"/>
              </a:rPr>
              <a:t/>
            </a:r>
            <a:br>
              <a:rPr lang="en-US" sz="1500" b="1" dirty="0">
                <a:solidFill>
                  <a:srgbClr val="FF00FF"/>
                </a:solidFill>
                <a:latin typeface="Arial" charset="0"/>
                <a:cs typeface="Arial" charset="0"/>
              </a:rPr>
            </a:br>
            <a:r>
              <a:rPr lang="en-US" sz="1500" b="1" dirty="0">
                <a:solidFill>
                  <a:srgbClr val="FFFFFF"/>
                </a:solidFill>
                <a:latin typeface="Arial" charset="0"/>
                <a:cs typeface="Arial" charset="0"/>
              </a:rPr>
              <a:t>investment income fell in 2012, 2013 and 2014</a:t>
            </a:r>
            <a:r>
              <a:rPr lang="en-US" sz="1500" b="1" dirty="0" smtClean="0">
                <a:solidFill>
                  <a:srgbClr val="FFFFFF"/>
                </a:solidFill>
                <a:latin typeface="Arial" charset="0"/>
                <a:cs typeface="Arial" charset="0"/>
              </a:rPr>
              <a:t>. A small increase in 2015 is possible as interest rates slowly increase.</a:t>
            </a:r>
            <a:endParaRPr lang="en-US" sz="1500" b="1" dirty="0">
              <a:solidFill>
                <a:srgbClr val="FFFFFF"/>
              </a:solidFill>
              <a:latin typeface="Arial" charset="0"/>
              <a:cs typeface="Arial" charset="0"/>
            </a:endParaRPr>
          </a:p>
        </p:txBody>
      </p:sp>
      <p:sp>
        <p:nvSpPr>
          <p:cNvPr id="58373" name="Rectangle 5"/>
          <p:cNvSpPr>
            <a:spLocks noChangeArrowheads="1"/>
          </p:cNvSpPr>
          <p:nvPr/>
        </p:nvSpPr>
        <p:spPr bwMode="auto">
          <a:xfrm>
            <a:off x="-25978" y="4818028"/>
            <a:ext cx="6686551" cy="325472"/>
          </a:xfrm>
          <a:prstGeom prst="rect">
            <a:avLst/>
          </a:prstGeom>
          <a:noFill/>
          <a:ln w="9525" algn="ctr">
            <a:noFill/>
            <a:miter lim="800000"/>
            <a:headEnd/>
            <a:tailEnd/>
          </a:ln>
        </p:spPr>
        <p:txBody>
          <a:bodyPr wrap="square" lIns="274313" tIns="0" rIns="0" bIns="102868" anchor="b">
            <a:spAutoFit/>
          </a:bodyPr>
          <a:lstStyle/>
          <a:p>
            <a:pPr marL="100010" indent="-100010" eaLnBrk="0" fontAlgn="base" hangingPunct="0">
              <a:lnSpc>
                <a:spcPct val="90000"/>
              </a:lnSpc>
              <a:spcBef>
                <a:spcPct val="0"/>
              </a:spcBef>
              <a:spcAft>
                <a:spcPct val="0"/>
              </a:spcAft>
              <a:buClr>
                <a:srgbClr val="FF6801"/>
              </a:buClr>
              <a:tabLst>
                <a:tab pos="84533" algn="r"/>
              </a:tabLst>
            </a:pPr>
            <a:r>
              <a:rPr lang="en-US" sz="800" baseline="30000" dirty="0">
                <a:solidFill>
                  <a:srgbClr val="000000"/>
                </a:solidFill>
                <a:latin typeface="Arial" charset="0"/>
                <a:cs typeface="Arial" charset="0"/>
              </a:rPr>
              <a:t>1</a:t>
            </a:r>
            <a:r>
              <a:rPr lang="en-US" sz="800" dirty="0">
                <a:solidFill>
                  <a:srgbClr val="000000"/>
                </a:solidFill>
                <a:latin typeface="Arial" charset="0"/>
                <a:cs typeface="Arial" charset="0"/>
              </a:rPr>
              <a:t> Investment gains consist primarily of interest and stock dividends.        *2015 figure is estimated based on annualized data through Q1.</a:t>
            </a:r>
          </a:p>
          <a:p>
            <a:pPr marL="100010" indent="-100010" eaLnBrk="0" fontAlgn="base" hangingPunct="0">
              <a:lnSpc>
                <a:spcPct val="90000"/>
              </a:lnSpc>
              <a:spcBef>
                <a:spcPct val="0"/>
              </a:spcBef>
              <a:spcAft>
                <a:spcPct val="0"/>
              </a:spcAft>
              <a:buClr>
                <a:srgbClr val="FF6801"/>
              </a:buClr>
              <a:tabLst>
                <a:tab pos="84533" algn="r"/>
              </a:tabLst>
            </a:pPr>
            <a:r>
              <a:rPr lang="en-US" sz="800" dirty="0">
                <a:solidFill>
                  <a:srgbClr val="000000"/>
                </a:solidFill>
                <a:latin typeface="Arial" charset="0"/>
                <a:cs typeface="Arial" charset="0"/>
              </a:rPr>
              <a:t>Sources: ISO; Insurance Information Institute.</a:t>
            </a:r>
          </a:p>
        </p:txBody>
      </p:sp>
      <p:sp>
        <p:nvSpPr>
          <p:cNvPr id="58374" name="Rectangle 6"/>
          <p:cNvSpPr>
            <a:spLocks noChangeArrowheads="1"/>
          </p:cNvSpPr>
          <p:nvPr/>
        </p:nvSpPr>
        <p:spPr bwMode="black">
          <a:xfrm>
            <a:off x="298451" y="880997"/>
            <a:ext cx="6166247" cy="165497"/>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 Billions)</a:t>
            </a:r>
          </a:p>
        </p:txBody>
      </p:sp>
      <p:sp>
        <p:nvSpPr>
          <p:cNvPr id="8" name="AutoShape 7"/>
          <p:cNvSpPr>
            <a:spLocks noChangeArrowheads="1"/>
          </p:cNvSpPr>
          <p:nvPr/>
        </p:nvSpPr>
        <p:spPr bwMode="blackWhite">
          <a:xfrm>
            <a:off x="6464697" y="1017238"/>
            <a:ext cx="1867248" cy="596828"/>
          </a:xfrm>
          <a:prstGeom prst="wedgeRectCallout">
            <a:avLst>
              <a:gd name="adj1" fmla="val -40832"/>
              <a:gd name="adj2" fmla="val 127656"/>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Investment earnings are still below their 2007 pre-crisis peak</a:t>
            </a:r>
            <a:endParaRPr lang="en-US" sz="1400" b="1" dirty="0">
              <a:solidFill>
                <a:srgbClr val="FFFFFF"/>
              </a:solidFill>
              <a:latin typeface="Arial" pitchFamily="34" charset="0"/>
              <a:cs typeface="Arial" charset="0"/>
            </a:endParaRPr>
          </a:p>
        </p:txBody>
      </p:sp>
      <p:sp>
        <p:nvSpPr>
          <p:cNvPr id="9" name="Rectangle 110"/>
          <p:cNvSpPr>
            <a:spLocks noGrp="1" noChangeArrowheads="1"/>
          </p:cNvSpPr>
          <p:nvPr>
            <p:ph type="sldNum" sz="quarter" idx="12"/>
          </p:nvPr>
        </p:nvSpPr>
        <p:spPr>
          <a:xfrm>
            <a:off x="8601077" y="4992293"/>
            <a:ext cx="447675" cy="91564"/>
          </a:xfrm>
        </p:spPr>
        <p:txBody>
          <a:bodyPr/>
          <a:lstStyle/>
          <a:p>
            <a:pPr>
              <a:defRPr/>
            </a:pPr>
            <a:fld id="{E220AE91-0BB9-4CEB-8C50-0B03C716B4B3}" type="slidenum">
              <a:rPr lang="en-US" smtClean="0">
                <a:solidFill>
                  <a:srgbClr val="000000"/>
                </a:solidFill>
              </a:rPr>
              <a:pPr>
                <a:defRPr/>
              </a:pPr>
              <a:t>43</a:t>
            </a:fld>
            <a:endParaRPr lang="en-US" smtClean="0">
              <a:solidFill>
                <a:srgbClr val="000000"/>
              </a:solidFill>
            </a:endParaRPr>
          </a:p>
        </p:txBody>
      </p:sp>
    </p:spTree>
    <p:custDataLst>
      <p:tags r:id="rId2"/>
    </p:custDataLst>
    <p:extLst>
      <p:ext uri="{BB962C8B-B14F-4D97-AF65-F5344CB8AC3E}">
        <p14:creationId xmlns:p14="http://schemas.microsoft.com/office/powerpoint/2010/main" val="909164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545494835"/>
              </p:ext>
            </p:extLst>
          </p:nvPr>
        </p:nvGraphicFramePr>
        <p:xfrm>
          <a:off x="429816" y="1059494"/>
          <a:ext cx="6338888" cy="2747963"/>
        </p:xfrm>
        <a:graphic>
          <a:graphicData uri="http://schemas.openxmlformats.org/presentationml/2006/ole">
            <mc:AlternateContent xmlns:mc="http://schemas.openxmlformats.org/markup-compatibility/2006">
              <mc:Choice xmlns:v="urn:schemas-microsoft-com:vml" Requires="v">
                <p:oleObj spid="_x0000_s9219" name="Chart" r:id="rId5" imgW="5613313" imgH="2438539" progId="MSGraph.Chart.8">
                  <p:embed followColorScheme="full"/>
                </p:oleObj>
              </mc:Choice>
              <mc:Fallback>
                <p:oleObj name="Chart" r:id="rId5" imgW="5613313" imgH="2438539" progId="MSGraph.Chart.8">
                  <p:embed followColorScheme="full"/>
                  <p:pic>
                    <p:nvPicPr>
                      <p:cNvPr id="0" name="Object 5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16" y="1059494"/>
                        <a:ext cx="6338888"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567997" y="3887123"/>
            <a:ext cx="6247560" cy="9111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500" b="1" dirty="0">
                <a:solidFill>
                  <a:srgbClr val="FFFFFF"/>
                </a:solidFill>
                <a:latin typeface="Arial" charset="0"/>
                <a:cs typeface="Arial" charset="0"/>
              </a:rPr>
              <a:t>The yield on invested assets </a:t>
            </a:r>
            <a:r>
              <a:rPr lang="en-US" sz="1500" b="1" dirty="0" smtClean="0">
                <a:solidFill>
                  <a:srgbClr val="FFFFFF"/>
                </a:solidFill>
                <a:latin typeface="Arial" charset="0"/>
                <a:cs typeface="Arial" charset="0"/>
              </a:rPr>
              <a:t>remains low relative to pre-crisis yields</a:t>
            </a:r>
            <a:r>
              <a:rPr lang="en-US" sz="1500" b="1" dirty="0">
                <a:solidFill>
                  <a:srgbClr val="FFFFFF"/>
                </a:solidFill>
                <a:latin typeface="Arial" charset="0"/>
                <a:cs typeface="Arial" charset="0"/>
              </a:rPr>
              <a:t>.  </a:t>
            </a:r>
            <a:r>
              <a:rPr lang="en-US" sz="1500" b="1" dirty="0" smtClean="0">
                <a:solidFill>
                  <a:srgbClr val="FFFFFF"/>
                </a:solidFill>
                <a:latin typeface="Arial" charset="0"/>
                <a:cs typeface="Arial" charset="0"/>
              </a:rPr>
              <a:t>The Fed’s plan to raise interest rates in late 2015 has already pushed up some yields, albeit quite modestly.</a:t>
            </a:r>
            <a:endParaRPr lang="en-US" sz="1500" b="1" dirty="0">
              <a:solidFill>
                <a:srgbClr val="FFFFFF"/>
              </a:solidFill>
              <a:latin typeface="Arial" charset="0"/>
              <a:cs typeface="Arial" charset="0"/>
            </a:endParaRPr>
          </a:p>
        </p:txBody>
      </p:sp>
      <p:sp>
        <p:nvSpPr>
          <p:cNvPr id="58373" name="Rectangle 5"/>
          <p:cNvSpPr>
            <a:spLocks noChangeArrowheads="1"/>
          </p:cNvSpPr>
          <p:nvPr/>
        </p:nvSpPr>
        <p:spPr bwMode="auto">
          <a:xfrm>
            <a:off x="81941" y="4844923"/>
            <a:ext cx="6686551" cy="325472"/>
          </a:xfrm>
          <a:prstGeom prst="rect">
            <a:avLst/>
          </a:prstGeom>
          <a:noFill/>
          <a:ln w="9525" algn="ctr">
            <a:noFill/>
            <a:miter lim="800000"/>
            <a:headEnd/>
            <a:tailEnd/>
          </a:ln>
        </p:spPr>
        <p:txBody>
          <a:bodyPr wrap="square" lIns="274313" tIns="0" rIns="0" bIns="102868" anchor="b">
            <a:spAutoFit/>
          </a:bodyPr>
          <a:lstStyle/>
          <a:p>
            <a:pPr marL="100007" indent="-100007" eaLnBrk="0" fontAlgn="base" hangingPunct="0">
              <a:lnSpc>
                <a:spcPct val="90000"/>
              </a:lnSpc>
              <a:spcBef>
                <a:spcPct val="0"/>
              </a:spcBef>
              <a:spcAft>
                <a:spcPct val="0"/>
              </a:spcAft>
              <a:buClr>
                <a:srgbClr val="FF6801"/>
              </a:buClr>
              <a:tabLst>
                <a:tab pos="84531" algn="r"/>
              </a:tabLst>
            </a:pPr>
            <a:r>
              <a:rPr lang="en-US" sz="800" dirty="0" smtClean="0">
                <a:solidFill>
                  <a:srgbClr val="000000"/>
                </a:solidFill>
                <a:latin typeface="Arial" charset="0"/>
                <a:cs typeface="Arial" charset="0"/>
              </a:rPr>
              <a:t>*2015 figure is the average of the four quarters ending in 2015:Q1.</a:t>
            </a:r>
          </a:p>
          <a:p>
            <a:pPr marL="100007" indent="-100007" eaLnBrk="0" fontAlgn="base" hangingPunct="0">
              <a:lnSpc>
                <a:spcPct val="90000"/>
              </a:lnSpc>
              <a:spcBef>
                <a:spcPct val="0"/>
              </a:spcBef>
              <a:spcAft>
                <a:spcPct val="0"/>
              </a:spcAft>
              <a:buClr>
                <a:srgbClr val="FF6801"/>
              </a:buClr>
              <a:tabLst>
                <a:tab pos="84531" algn="r"/>
              </a:tabLst>
            </a:pPr>
            <a:r>
              <a:rPr lang="en-US" sz="800" dirty="0" smtClean="0">
                <a:solidFill>
                  <a:srgbClr val="000000"/>
                </a:solidFill>
                <a:latin typeface="Arial" charset="0"/>
                <a:cs typeface="Arial" charset="0"/>
              </a:rPr>
              <a:t>Sources</a:t>
            </a:r>
            <a:r>
              <a:rPr lang="en-US" sz="800" dirty="0">
                <a:solidFill>
                  <a:srgbClr val="000000"/>
                </a:solidFill>
                <a:latin typeface="Arial" charset="0"/>
                <a:cs typeface="Arial" charset="0"/>
              </a:rPr>
              <a:t>: </a:t>
            </a:r>
            <a:r>
              <a:rPr lang="en-US" sz="800" dirty="0" smtClean="0">
                <a:solidFill>
                  <a:srgbClr val="000000"/>
                </a:solidFill>
                <a:latin typeface="Arial" charset="0"/>
                <a:cs typeface="Arial" charset="0"/>
              </a:rPr>
              <a:t>SNL Financial; Insurance Information Institute</a:t>
            </a:r>
            <a:endParaRPr lang="en-US" sz="800" dirty="0">
              <a:solidFill>
                <a:srgbClr val="000000"/>
              </a:solidFill>
              <a:latin typeface="Arial" charset="0"/>
              <a:cs typeface="Arial" charset="0"/>
            </a:endParaRPr>
          </a:p>
        </p:txBody>
      </p:sp>
      <p:sp>
        <p:nvSpPr>
          <p:cNvPr id="58374" name="Rectangle 6"/>
          <p:cNvSpPr>
            <a:spLocks noChangeArrowheads="1"/>
          </p:cNvSpPr>
          <p:nvPr/>
        </p:nvSpPr>
        <p:spPr bwMode="black">
          <a:xfrm>
            <a:off x="429816" y="792854"/>
            <a:ext cx="6166247" cy="249299"/>
          </a:xfrm>
          <a:prstGeom prst="rect">
            <a:avLst/>
          </a:prstGeom>
          <a:noFill/>
          <a:ln w="9525" algn="ctr">
            <a:noFill/>
            <a:miter lim="800000"/>
            <a:headEnd/>
            <a:tailEnd/>
          </a:ln>
        </p:spPr>
        <p:txBody>
          <a:bodyPr lIns="0" tIns="0" rIns="0" bIns="0">
            <a:spAutoFit/>
          </a:bodyPr>
          <a:lstStyle/>
          <a:p>
            <a:pPr defTabSz="85721" eaLnBrk="0" fontAlgn="base" hangingPunct="0">
              <a:lnSpc>
                <a:spcPct val="90000"/>
              </a:lnSpc>
              <a:spcBef>
                <a:spcPct val="20000"/>
              </a:spcBef>
              <a:spcAft>
                <a:spcPct val="0"/>
              </a:spcAft>
            </a:pPr>
            <a:r>
              <a:rPr lang="en-US" b="1" dirty="0" smtClean="0">
                <a:solidFill>
                  <a:srgbClr val="225A7A"/>
                </a:solidFill>
                <a:latin typeface="Arial" charset="0"/>
                <a:cs typeface="Arial" charset="0"/>
              </a:rPr>
              <a:t>(Percent)</a:t>
            </a:r>
            <a:endParaRPr lang="en-US" b="1" dirty="0">
              <a:solidFill>
                <a:srgbClr val="225A7A"/>
              </a:solidFill>
              <a:latin typeface="Arial" charset="0"/>
              <a:cs typeface="Arial" charset="0"/>
            </a:endParaRPr>
          </a:p>
        </p:txBody>
      </p:sp>
      <p:sp>
        <p:nvSpPr>
          <p:cNvPr id="8" name="AutoShape 7"/>
          <p:cNvSpPr>
            <a:spLocks noChangeArrowheads="1"/>
          </p:cNvSpPr>
          <p:nvPr/>
        </p:nvSpPr>
        <p:spPr bwMode="blackWhite">
          <a:xfrm>
            <a:off x="6706022" y="1408354"/>
            <a:ext cx="2143125" cy="845480"/>
          </a:xfrm>
          <a:prstGeom prst="wedgeRectCallout">
            <a:avLst>
              <a:gd name="adj1" fmla="val -49430"/>
              <a:gd name="adj2" fmla="val 131678"/>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500" b="1" dirty="0">
                <a:solidFill>
                  <a:srgbClr val="FFFFFF"/>
                </a:solidFill>
                <a:latin typeface="Arial" pitchFamily="34" charset="0"/>
                <a:cs typeface="Arial" charset="0"/>
              </a:rPr>
              <a:t>Book yield in </a:t>
            </a:r>
            <a:r>
              <a:rPr lang="en-US" sz="1500" b="1" dirty="0" smtClean="0">
                <a:solidFill>
                  <a:srgbClr val="FFFFFF"/>
                </a:solidFill>
                <a:latin typeface="Arial" pitchFamily="34" charset="0"/>
                <a:cs typeface="Arial" charset="0"/>
              </a:rPr>
              <a:t>2015 </a:t>
            </a:r>
            <a:r>
              <a:rPr lang="en-US" sz="1500" b="1" dirty="0">
                <a:solidFill>
                  <a:srgbClr val="FFFFFF"/>
                </a:solidFill>
                <a:latin typeface="Arial" pitchFamily="34" charset="0"/>
                <a:cs typeface="Arial" charset="0"/>
              </a:rPr>
              <a:t>is down </a:t>
            </a:r>
            <a:r>
              <a:rPr lang="en-US" sz="1500" b="1" dirty="0" smtClean="0">
                <a:solidFill>
                  <a:srgbClr val="FFFFFF"/>
                </a:solidFill>
                <a:latin typeface="Arial" pitchFamily="34" charset="0"/>
                <a:cs typeface="Arial" charset="0"/>
              </a:rPr>
              <a:t>74 </a:t>
            </a:r>
            <a:r>
              <a:rPr lang="en-US" sz="1500" b="1" dirty="0">
                <a:solidFill>
                  <a:srgbClr val="FFFFFF"/>
                </a:solidFill>
                <a:latin typeface="Arial" pitchFamily="34" charset="0"/>
                <a:cs typeface="Arial" charset="0"/>
              </a:rPr>
              <a:t>BP from pre-crisis levels</a:t>
            </a:r>
          </a:p>
        </p:txBody>
      </p:sp>
      <p:sp>
        <p:nvSpPr>
          <p:cNvPr id="9" name="Rectangle 110"/>
          <p:cNvSpPr>
            <a:spLocks noGrp="1" noChangeArrowheads="1"/>
          </p:cNvSpPr>
          <p:nvPr>
            <p:ph type="sldNum" sz="quarter" idx="12"/>
          </p:nvPr>
        </p:nvSpPr>
        <p:spPr>
          <a:xfrm>
            <a:off x="8601077" y="4992293"/>
            <a:ext cx="447675" cy="91564"/>
          </a:xfrm>
        </p:spPr>
        <p:txBody>
          <a:bodyPr/>
          <a:lstStyle/>
          <a:p>
            <a:pPr>
              <a:defRPr/>
            </a:pPr>
            <a:fld id="{E220AE91-0BB9-4CEB-8C50-0B03C716B4B3}" type="slidenum">
              <a:rPr lang="en-US" smtClean="0">
                <a:solidFill>
                  <a:srgbClr val="000000"/>
                </a:solidFill>
              </a:rPr>
              <a:pPr>
                <a:defRPr/>
              </a:pPr>
              <a:t>44</a:t>
            </a:fld>
            <a:endParaRPr lang="en-US" smtClean="0">
              <a:solidFill>
                <a:srgbClr val="000000"/>
              </a:solidFill>
            </a:endParaRPr>
          </a:p>
        </p:txBody>
      </p:sp>
    </p:spTree>
    <p:custDataLst>
      <p:tags r:id="rId2"/>
    </p:custDataLst>
    <p:extLst>
      <p:ext uri="{BB962C8B-B14F-4D97-AF65-F5344CB8AC3E}">
        <p14:creationId xmlns:p14="http://schemas.microsoft.com/office/powerpoint/2010/main" val="13328604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1556648" y="1441696"/>
            <a:ext cx="5986463" cy="1102519"/>
          </a:xfrm>
          <a:gradFill rotWithShape="1">
            <a:gsLst>
              <a:gs pos="0">
                <a:srgbClr val="FF6801"/>
              </a:gs>
              <a:gs pos="100000">
                <a:srgbClr val="DC5A01"/>
              </a:gs>
            </a:gsLst>
            <a:lin ang="5400000" scaled="1"/>
          </a:gradFill>
          <a:ln w="12700" cap="flat" algn="ctr">
            <a:solidFill>
              <a:srgbClr val="FF6801"/>
            </a:solidFill>
          </a:ln>
        </p:spPr>
        <p:txBody>
          <a:bodyPr/>
          <a:lstStyle/>
          <a:p>
            <a:pPr algn="ctr" defTabSz="685783" eaLnBrk="1" hangingPunct="1">
              <a:lnSpc>
                <a:spcPct val="95000"/>
              </a:lnSpc>
              <a:spcBef>
                <a:spcPct val="25000"/>
              </a:spcBef>
            </a:pPr>
            <a:r>
              <a:rPr lang="en-US" sz="2900" dirty="0">
                <a:solidFill>
                  <a:schemeClr val="bg1"/>
                </a:solidFill>
              </a:rPr>
              <a:t>UNDERWRITING</a:t>
            </a:r>
          </a:p>
        </p:txBody>
      </p:sp>
      <p:pic>
        <p:nvPicPr>
          <p:cNvPr id="130053" name="Picture 5"/>
          <p:cNvPicPr>
            <a:picLocks noChangeAspect="1" noChangeArrowheads="1"/>
          </p:cNvPicPr>
          <p:nvPr>
            <p:custDataLst>
              <p:tags r:id="rId2"/>
            </p:custDataLst>
          </p:nvPr>
        </p:nvPicPr>
        <p:blipFill>
          <a:blip r:embed="rId5" cstate="print"/>
          <a:srcRect/>
          <a:stretch>
            <a:fillRect/>
          </a:stretch>
        </p:blipFill>
        <p:spPr bwMode="auto">
          <a:xfrm>
            <a:off x="3431382" y="628650"/>
            <a:ext cx="2274094" cy="628650"/>
          </a:xfrm>
          <a:prstGeom prst="rect">
            <a:avLst/>
          </a:prstGeom>
          <a:noFill/>
          <a:ln w="9525">
            <a:noFill/>
            <a:miter lim="800000"/>
            <a:headEnd/>
            <a:tailEnd/>
          </a:ln>
        </p:spPr>
      </p:pic>
      <p:sp>
        <p:nvSpPr>
          <p:cNvPr id="6" name="Rectangle 8"/>
          <p:cNvSpPr>
            <a:spLocks noChangeArrowheads="1"/>
          </p:cNvSpPr>
          <p:nvPr/>
        </p:nvSpPr>
        <p:spPr bwMode="auto">
          <a:xfrm>
            <a:off x="1290017" y="2564692"/>
            <a:ext cx="6555658" cy="2155973"/>
          </a:xfrm>
          <a:prstGeom prst="rect">
            <a:avLst/>
          </a:prstGeom>
          <a:noFill/>
          <a:ln w="9525" algn="ctr">
            <a:noFill/>
            <a:miter lim="800000"/>
            <a:headEnd/>
            <a:tailEnd/>
          </a:ln>
        </p:spPr>
        <p:txBody>
          <a:bodyPr wrap="square" lIns="34289" tIns="34289" rIns="34289" bIns="34289">
            <a:spAutoFit/>
          </a:bodyPr>
          <a:lstStyle/>
          <a:p>
            <a:pPr marL="219070" indent="-219070" algn="ctr"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Underwriting Results in </a:t>
            </a:r>
            <a:r>
              <a:rPr lang="en-US" sz="3000" b="1" dirty="0" smtClean="0">
                <a:solidFill>
                  <a:srgbClr val="225A7A"/>
                </a:solidFill>
                <a:latin typeface="Arial" charset="0"/>
                <a:cs typeface="Arial" charset="0"/>
              </a:rPr>
              <a:t>2015     (and 2013-14) Were </a:t>
            </a:r>
            <a:r>
              <a:rPr lang="en-US" sz="3000" b="1" dirty="0">
                <a:solidFill>
                  <a:srgbClr val="225A7A"/>
                </a:solidFill>
                <a:latin typeface="Arial" charset="0"/>
                <a:cs typeface="Arial" charset="0"/>
              </a:rPr>
              <a:t>Helped by Generally </a:t>
            </a:r>
            <a:r>
              <a:rPr lang="en-US" sz="3000" b="1" dirty="0" smtClean="0">
                <a:solidFill>
                  <a:srgbClr val="225A7A"/>
                </a:solidFill>
                <a:latin typeface="Arial" charset="0"/>
                <a:cs typeface="Arial" charset="0"/>
              </a:rPr>
              <a:t>Modest         </a:t>
            </a:r>
            <a:r>
              <a:rPr lang="en-US" sz="3000" b="1" dirty="0">
                <a:solidFill>
                  <a:srgbClr val="225A7A"/>
                </a:solidFill>
                <a:latin typeface="Arial" charset="0"/>
                <a:cs typeface="Arial" charset="0"/>
              </a:rPr>
              <a:t>Catastrophe </a:t>
            </a:r>
            <a:r>
              <a:rPr lang="en-US" sz="3000" b="1" dirty="0" smtClean="0">
                <a:solidFill>
                  <a:srgbClr val="225A7A"/>
                </a:solidFill>
                <a:latin typeface="Arial" charset="0"/>
                <a:cs typeface="Arial" charset="0"/>
              </a:rPr>
              <a:t>Losses</a:t>
            </a:r>
          </a:p>
          <a:p>
            <a:pPr marL="219070" indent="-219070" algn="ctr" eaLnBrk="0" fontAlgn="base" hangingPunct="0">
              <a:lnSpc>
                <a:spcPct val="90000"/>
              </a:lnSpc>
              <a:spcBef>
                <a:spcPct val="25000"/>
              </a:spcBef>
              <a:spcAft>
                <a:spcPct val="0"/>
              </a:spcAft>
              <a:buClr>
                <a:srgbClr val="FF6801"/>
              </a:buClr>
            </a:pPr>
            <a:r>
              <a:rPr lang="en-US" sz="2400" b="1" i="1" dirty="0" smtClean="0">
                <a:solidFill>
                  <a:srgbClr val="C00000"/>
                </a:solidFill>
                <a:latin typeface="Arial" charset="0"/>
                <a:cs typeface="Arial" charset="0"/>
              </a:rPr>
              <a:t>Welcome Respites from 2011/2012</a:t>
            </a:r>
            <a:endParaRPr lang="en-US" sz="2400" b="1" i="1" dirty="0">
              <a:solidFill>
                <a:srgbClr val="C00000"/>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Rectangle 3"/>
          <p:cNvSpPr>
            <a:spLocks noChangeArrowheads="1"/>
          </p:cNvSpPr>
          <p:nvPr/>
        </p:nvSpPr>
        <p:spPr bwMode="auto">
          <a:xfrm>
            <a:off x="0" y="4928167"/>
            <a:ext cx="9144000" cy="226219"/>
          </a:xfrm>
          <a:prstGeom prst="rect">
            <a:avLst/>
          </a:prstGeom>
          <a:solidFill>
            <a:srgbClr val="225A7A"/>
          </a:solidFill>
          <a:ln w="9525">
            <a:no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1156" y="4997506"/>
            <a:ext cx="335756" cy="9156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eaLnBrk="0" fontAlgn="base" hangingPunct="0">
                <a:lnSpc>
                  <a:spcPct val="85000"/>
                </a:lnSpc>
                <a:spcBef>
                  <a:spcPct val="20000"/>
                </a:spcBef>
                <a:spcAft>
                  <a:spcPct val="0"/>
                </a:spcAft>
              </a:pPr>
              <a:t>45</a:t>
            </a:fld>
            <a:endParaRPr lang="en-US" sz="700"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38164800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46</a:t>
            </a:fld>
            <a:endParaRPr lang="en-US" smtClean="0">
              <a:solidFill>
                <a:srgbClr val="000000"/>
              </a:solidFill>
            </a:endParaRPr>
          </a:p>
        </p:txBody>
      </p:sp>
      <p:sp>
        <p:nvSpPr>
          <p:cNvPr id="37894" name="Rectangle 2"/>
          <p:cNvSpPr>
            <a:spLocks noGrp="1" noChangeArrowheads="1"/>
          </p:cNvSpPr>
          <p:nvPr>
            <p:ph type="title"/>
          </p:nvPr>
        </p:nvSpPr>
        <p:spPr>
          <a:xfrm>
            <a:off x="347663" y="76200"/>
            <a:ext cx="5550694" cy="645319"/>
          </a:xfrm>
        </p:spPr>
        <p:txBody>
          <a:bodyPr/>
          <a:lstStyle/>
          <a:p>
            <a:r>
              <a:rPr lang="en-US" dirty="0" smtClean="0"/>
              <a:t>P/C Insurance Industry </a:t>
            </a:r>
            <a:r>
              <a:rPr lang="en-US" dirty="0" smtClean="0">
                <a:solidFill>
                  <a:srgbClr val="FF00FF"/>
                </a:solidFill>
              </a:rPr>
              <a:t/>
            </a:r>
            <a:br>
              <a:rPr lang="en-US" dirty="0" smtClean="0">
                <a:solidFill>
                  <a:srgbClr val="FF00FF"/>
                </a:solidFill>
              </a:rPr>
            </a:br>
            <a:r>
              <a:rPr lang="en-US" dirty="0" smtClean="0"/>
              <a:t>Combined Ratio, 2001–2015:H1*</a:t>
            </a:r>
          </a:p>
        </p:txBody>
      </p:sp>
      <p:sp>
        <p:nvSpPr>
          <p:cNvPr id="37895" name="Rectangle 3"/>
          <p:cNvSpPr>
            <a:spLocks noChangeArrowheads="1"/>
          </p:cNvSpPr>
          <p:nvPr/>
        </p:nvSpPr>
        <p:spPr bwMode="auto">
          <a:xfrm>
            <a:off x="56449" y="4709991"/>
            <a:ext cx="6686550" cy="448582"/>
          </a:xfrm>
          <a:prstGeom prst="rect">
            <a:avLst/>
          </a:prstGeom>
          <a:noFill/>
          <a:ln w="9525" algn="ctr">
            <a:noFill/>
            <a:miter lim="800000"/>
            <a:headEnd/>
            <a:tailEnd/>
          </a:ln>
        </p:spPr>
        <p:txBody>
          <a:bodyPr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Sources: A.M. Best, </a:t>
            </a:r>
            <a:r>
              <a:rPr lang="en-US" sz="800" dirty="0" smtClean="0">
                <a:solidFill>
                  <a:srgbClr val="000000"/>
                </a:solidFill>
                <a:latin typeface="Arial" charset="0"/>
                <a:cs typeface="Arial" charset="0"/>
              </a:rPr>
              <a:t>ISO; I.I.I. estimate for H1:2015.</a:t>
            </a:r>
            <a:endParaRPr lang="en-US" sz="8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176731388"/>
              </p:ext>
            </p:extLst>
          </p:nvPr>
        </p:nvGraphicFramePr>
        <p:xfrm>
          <a:off x="1079117" y="1984105"/>
          <a:ext cx="6432947" cy="2711054"/>
        </p:xfrm>
        <a:graphic>
          <a:graphicData uri="http://schemas.openxmlformats.org/presentationml/2006/ole">
            <mc:AlternateContent xmlns:mc="http://schemas.openxmlformats.org/markup-compatibility/2006">
              <mc:Choice xmlns:v="urn:schemas-microsoft-com:vml" Requires="v">
                <p:oleObj spid="_x0000_s10243" name="Chart" r:id="rId5" imgW="5689461" imgH="2425654" progId="MSGraph.Chart.8">
                  <p:embed followColorScheme="full"/>
                </p:oleObj>
              </mc:Choice>
              <mc:Fallback>
                <p:oleObj name="Chart" r:id="rId5" imgW="5689461" imgH="2425654" progId="MSGraph.Chart.8">
                  <p:embed followColorScheme="full"/>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117" y="1984105"/>
                        <a:ext cx="6432947" cy="2711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119454" y="960029"/>
            <a:ext cx="1593056" cy="923925"/>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57837" y="1576518"/>
            <a:ext cx="898922" cy="921544"/>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746444" y="835963"/>
            <a:ext cx="1282304" cy="671513"/>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4809671" y="889202"/>
            <a:ext cx="837010" cy="904875"/>
          </a:xfrm>
          <a:prstGeom prst="wedgeRectCallout">
            <a:avLst>
              <a:gd name="adj1" fmla="val -42487"/>
              <a:gd name="adj2" fmla="val 238611"/>
            </a:avLst>
          </a:prstGeom>
          <a:solidFill>
            <a:srgbClr val="FF00FF"/>
          </a:solidFill>
          <a:ln w="28575" algn="ctr">
            <a:no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036468" y="824199"/>
            <a:ext cx="1111092" cy="1240631"/>
          </a:xfrm>
          <a:prstGeom prst="wedgeRectCallout">
            <a:avLst>
              <a:gd name="adj1" fmla="val -76758"/>
              <a:gd name="adj2" fmla="val 155514"/>
            </a:avLst>
          </a:prstGeom>
          <a:solidFill>
            <a:schemeClr val="bg1">
              <a:lumMod val="50000"/>
            </a:schemeClr>
          </a:soli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267201" y="2696402"/>
            <a:ext cx="1046122" cy="428625"/>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6317924" y="2416957"/>
            <a:ext cx="686805" cy="437103"/>
          </a:xfrm>
          <a:prstGeom prst="wedgeRectCallout">
            <a:avLst>
              <a:gd name="adj1" fmla="val -62991"/>
              <a:gd name="adj2" fmla="val 155800"/>
            </a:avLst>
          </a:prstGeom>
          <a:solidFill>
            <a:srgbClr val="225A7A"/>
          </a:soli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Sandy Impacts</a:t>
            </a:r>
          </a:p>
        </p:txBody>
      </p:sp>
      <p:sp>
        <p:nvSpPr>
          <p:cNvPr id="18" name="PPTShape_4"/>
          <p:cNvSpPr>
            <a:spLocks noChangeArrowheads="1"/>
          </p:cNvSpPr>
          <p:nvPr/>
        </p:nvSpPr>
        <p:spPr bwMode="blackWhite">
          <a:xfrm>
            <a:off x="6510131" y="2994552"/>
            <a:ext cx="686805" cy="513722"/>
          </a:xfrm>
          <a:prstGeom prst="wedgeRectCallout">
            <a:avLst>
              <a:gd name="adj1" fmla="val -52716"/>
              <a:gd name="adj2" fmla="val 87867"/>
            </a:avLst>
          </a:prstGeom>
          <a:solidFill>
            <a:schemeClr val="tx1"/>
          </a:soli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Lower CAT Losses</a:t>
            </a:r>
          </a:p>
        </p:txBody>
      </p:sp>
      <p:sp>
        <p:nvSpPr>
          <p:cNvPr id="19" name="AutoShape 6"/>
          <p:cNvSpPr>
            <a:spLocks noChangeArrowheads="1"/>
          </p:cNvSpPr>
          <p:nvPr/>
        </p:nvSpPr>
        <p:spPr bwMode="blackWhite">
          <a:xfrm>
            <a:off x="3336023" y="2637466"/>
            <a:ext cx="938616" cy="671513"/>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238905" y="1850341"/>
            <a:ext cx="778669" cy="839391"/>
          </a:xfrm>
          <a:prstGeom prst="wedgeRectCallout">
            <a:avLst>
              <a:gd name="adj1" fmla="val -41663"/>
              <a:gd name="adj2" fmla="val 124655"/>
            </a:avLst>
          </a:prstGeom>
          <a:solidFill>
            <a:srgbClr val="0070C0"/>
          </a:solidFill>
          <a:ln w="28575" algn="ctr">
            <a:no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FFFFFF"/>
                </a:solidFill>
                <a:latin typeface="Arial" charset="0"/>
                <a:cs typeface="Arial" charset="0"/>
              </a:rPr>
              <a:t>Avg. CAT Losses, More Reserve Releases</a:t>
            </a:r>
          </a:p>
        </p:txBody>
      </p:sp>
      <p:sp>
        <p:nvSpPr>
          <p:cNvPr id="21" name="PPTShape_3"/>
          <p:cNvSpPr>
            <a:spLocks noChangeArrowheads="1"/>
          </p:cNvSpPr>
          <p:nvPr/>
        </p:nvSpPr>
        <p:spPr bwMode="blackWhite">
          <a:xfrm>
            <a:off x="7256117" y="2795960"/>
            <a:ext cx="686805" cy="437103"/>
          </a:xfrm>
          <a:prstGeom prst="wedgeRectCallout">
            <a:avLst>
              <a:gd name="adj1" fmla="val -79332"/>
              <a:gd name="adj2" fmla="val 161953"/>
            </a:avLst>
          </a:prstGeom>
          <a:solidFill>
            <a:srgbClr val="225A7A"/>
          </a:soli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smtClean="0">
                <a:solidFill>
                  <a:srgbClr val="FFFFFF"/>
                </a:solidFill>
                <a:latin typeface="Arial" charset="0"/>
                <a:cs typeface="Arial" charset="0"/>
              </a:rPr>
              <a:t>Modest CATs</a:t>
            </a:r>
            <a:endParaRPr lang="en-US" sz="1100" b="1" dirty="0">
              <a:solidFill>
                <a:srgbClr val="FFFFFF"/>
              </a:solidFill>
              <a:latin typeface="Arial" charset="0"/>
              <a:cs typeface="Arial" charset="0"/>
            </a:endParaRPr>
          </a:p>
        </p:txBody>
      </p:sp>
      <p:sp>
        <p:nvSpPr>
          <p:cNvPr id="22" name="AutoShape 8"/>
          <p:cNvSpPr>
            <a:spLocks noChangeArrowheads="1"/>
          </p:cNvSpPr>
          <p:nvPr/>
        </p:nvSpPr>
        <p:spPr bwMode="blackWhite">
          <a:xfrm>
            <a:off x="7809951" y="3433134"/>
            <a:ext cx="898922" cy="530977"/>
          </a:xfrm>
          <a:prstGeom prst="wedgeRectCallout">
            <a:avLst>
              <a:gd name="adj1" fmla="val -100961"/>
              <a:gd name="adj2" fmla="val 71473"/>
            </a:avLst>
          </a:prstGeom>
          <a:solidFill>
            <a:srgbClr val="92D050"/>
          </a:solidFill>
          <a:ln w="28575" algn="ctr">
            <a:noFill/>
            <a:miter lim="800000"/>
            <a:headEnd/>
            <a:tailEnd/>
          </a:ln>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100" b="1" dirty="0" smtClean="0">
                <a:solidFill>
                  <a:srgbClr val="000000"/>
                </a:solidFill>
                <a:latin typeface="Arial" charset="0"/>
                <a:cs typeface="Arial" charset="0"/>
              </a:rPr>
              <a:t>Somewhat higher </a:t>
            </a:r>
            <a:r>
              <a:rPr lang="en-US" sz="1100" b="1" dirty="0">
                <a:solidFill>
                  <a:srgbClr val="000000"/>
                </a:solidFill>
                <a:latin typeface="Arial" charset="0"/>
                <a:cs typeface="Arial" charset="0"/>
              </a:rPr>
              <a:t>CAT </a:t>
            </a:r>
            <a:r>
              <a:rPr lang="en-US" sz="1100" b="1" dirty="0" smtClean="0">
                <a:solidFill>
                  <a:srgbClr val="000000"/>
                </a:solidFill>
                <a:latin typeface="Arial" charset="0"/>
                <a:cs typeface="Arial" charset="0"/>
              </a:rPr>
              <a:t>Losses</a:t>
            </a:r>
            <a:endParaRPr lang="en-US" sz="1100" b="1"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474412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55402" y="54667"/>
            <a:ext cx="4683919" cy="645319"/>
          </a:xfrm>
        </p:spPr>
        <p:txBody>
          <a:bodyPr/>
          <a:lstStyle/>
          <a:p>
            <a:r>
              <a:rPr lang="en-US" dirty="0" smtClean="0">
                <a:latin typeface="Arial" panose="020B0604020202020204" pitchFamily="34" charset="0"/>
              </a:rPr>
              <a:t>Underwriting Gain (Loss)</a:t>
            </a:r>
            <a:r>
              <a:rPr lang="en-US" dirty="0" smtClean="0">
                <a:solidFill>
                  <a:srgbClr val="FF00FF"/>
                </a:solidFill>
                <a:latin typeface="Arial" panose="020B0604020202020204" pitchFamily="34" charset="0"/>
              </a:rPr>
              <a:t/>
            </a:r>
            <a:br>
              <a:rPr lang="en-US" dirty="0" smtClean="0">
                <a:solidFill>
                  <a:srgbClr val="FF00FF"/>
                </a:solidFill>
                <a:latin typeface="Arial" panose="020B0604020202020204" pitchFamily="34" charset="0"/>
              </a:rPr>
            </a:br>
            <a:r>
              <a:rPr lang="en-US" dirty="0" smtClean="0">
                <a:latin typeface="Arial" panose="020B0604020202020204" pitchFamily="34" charset="0"/>
              </a:rPr>
              <a:t>All Lines Combined, 1975–2015*</a:t>
            </a:r>
          </a:p>
        </p:txBody>
      </p:sp>
      <p:sp>
        <p:nvSpPr>
          <p:cNvPr id="12291" name="Rectangle 3"/>
          <p:cNvSpPr>
            <a:spLocks noChangeArrowheads="1"/>
          </p:cNvSpPr>
          <p:nvPr/>
        </p:nvSpPr>
        <p:spPr bwMode="auto">
          <a:xfrm>
            <a:off x="-121722" y="4799562"/>
            <a:ext cx="5676900" cy="34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4313" tIns="0" rIns="0" bIns="102868"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800" dirty="0" smtClean="0">
                <a:solidFill>
                  <a:srgbClr val="000000"/>
                </a:solidFill>
              </a:rPr>
              <a:t>Note: Includes </a:t>
            </a:r>
            <a:r>
              <a:rPr lang="en-US" sz="800" dirty="0">
                <a:solidFill>
                  <a:srgbClr val="000000"/>
                </a:solidFill>
              </a:rPr>
              <a:t>mortgage and financial guaranty insurers in all years</a:t>
            </a:r>
            <a:r>
              <a:rPr lang="en-US" sz="800" dirty="0" smtClean="0">
                <a:solidFill>
                  <a:srgbClr val="000000"/>
                </a:solidFill>
              </a:rPr>
              <a:t>.</a:t>
            </a:r>
          </a:p>
          <a:p>
            <a:pPr fontAlgn="base">
              <a:lnSpc>
                <a:spcPct val="85000"/>
              </a:lnSpc>
              <a:spcBef>
                <a:spcPct val="25000"/>
              </a:spcBef>
              <a:spcAft>
                <a:spcPct val="0"/>
              </a:spcAft>
              <a:buClr>
                <a:srgbClr val="FF6801"/>
              </a:buClr>
            </a:pPr>
            <a:r>
              <a:rPr lang="en-US" sz="800" dirty="0" smtClean="0">
                <a:solidFill>
                  <a:srgbClr val="000000"/>
                </a:solidFill>
              </a:rPr>
              <a:t> Sources</a:t>
            </a:r>
            <a:r>
              <a:rPr lang="en-US" sz="800" dirty="0">
                <a:solidFill>
                  <a:srgbClr val="000000"/>
                </a:solidFill>
              </a:rPr>
              <a:t>: A.M. Best, ISO, Insurance Information Institute.</a:t>
            </a:r>
          </a:p>
        </p:txBody>
      </p:sp>
      <p:sp>
        <p:nvSpPr>
          <p:cNvPr id="254980" name="Rectangle 4"/>
          <p:cNvSpPr>
            <a:spLocks noChangeArrowheads="1"/>
          </p:cNvSpPr>
          <p:nvPr/>
        </p:nvSpPr>
        <p:spPr bwMode="blackWhite">
          <a:xfrm>
            <a:off x="984690" y="4073624"/>
            <a:ext cx="6673970" cy="664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sz="1500" b="1" dirty="0">
                <a:solidFill>
                  <a:srgbClr val="FFFFFF"/>
                </a:solidFill>
                <a:latin typeface="Arial" charset="0"/>
                <a:cs typeface="Arial" charset="0"/>
              </a:rPr>
              <a:t>High CAT losses in 2011 led to the highest underwriting loss since 2001. </a:t>
            </a:r>
            <a:r>
              <a:rPr lang="en-US" sz="1500" b="1" dirty="0">
                <a:solidFill>
                  <a:srgbClr val="FFFFFF"/>
                </a:solidFill>
              </a:rPr>
              <a:t>Lower CAT losses in </a:t>
            </a:r>
            <a:r>
              <a:rPr lang="en-US" sz="1500" b="1" dirty="0" smtClean="0">
                <a:solidFill>
                  <a:srgbClr val="FFFFFF"/>
                </a:solidFill>
              </a:rPr>
              <a:t>2013, 2014 and modest losses so far in 2015.</a:t>
            </a:r>
            <a:r>
              <a:rPr lang="en-US" sz="1500" b="1" dirty="0">
                <a:solidFill>
                  <a:srgbClr val="FF00FF"/>
                </a:solidFill>
              </a:rPr>
              <a:t/>
            </a:r>
            <a:br>
              <a:rPr lang="en-US" sz="1500" b="1" dirty="0">
                <a:solidFill>
                  <a:srgbClr val="FF00FF"/>
                </a:solidFill>
              </a:rPr>
            </a:br>
            <a:r>
              <a:rPr lang="en-US" sz="1500" b="1" dirty="0" smtClean="0">
                <a:solidFill>
                  <a:srgbClr val="FFFFFF"/>
                </a:solidFill>
              </a:rPr>
              <a:t>First </a:t>
            </a:r>
            <a:r>
              <a:rPr lang="en-US" sz="1500" b="1" dirty="0" smtClean="0">
                <a:solidFill>
                  <a:srgbClr val="FFFFFF"/>
                </a:solidFill>
                <a:latin typeface="Arial" charset="0"/>
                <a:cs typeface="Arial" charset="0"/>
              </a:rPr>
              <a:t>underwriting </a:t>
            </a:r>
            <a:r>
              <a:rPr lang="en-US" sz="1500" b="1" dirty="0" smtClean="0">
                <a:solidFill>
                  <a:srgbClr val="FFFFFF"/>
                </a:solidFill>
              </a:rPr>
              <a:t>profits </a:t>
            </a:r>
            <a:r>
              <a:rPr lang="en-US" sz="1500" b="1" dirty="0">
                <a:solidFill>
                  <a:srgbClr val="FFFFFF"/>
                </a:solidFill>
              </a:rPr>
              <a:t>since 2007.</a:t>
            </a:r>
          </a:p>
        </p:txBody>
      </p:sp>
      <p:graphicFrame>
        <p:nvGraphicFramePr>
          <p:cNvPr id="12293" name="Object 5"/>
          <p:cNvGraphicFramePr>
            <a:graphicFrameLocks noChangeAspect="1"/>
          </p:cNvGraphicFramePr>
          <p:nvPr>
            <p:extLst>
              <p:ext uri="{D42A27DB-BD31-4B8C-83A1-F6EECF244321}">
                <p14:modId xmlns:p14="http://schemas.microsoft.com/office/powerpoint/2010/main" val="3299581833"/>
              </p:ext>
            </p:extLst>
          </p:nvPr>
        </p:nvGraphicFramePr>
        <p:xfrm>
          <a:off x="1004412" y="975124"/>
          <a:ext cx="6359129" cy="3125390"/>
        </p:xfrm>
        <a:graphic>
          <a:graphicData uri="http://schemas.openxmlformats.org/presentationml/2006/ole">
            <mc:AlternateContent xmlns:mc="http://schemas.openxmlformats.org/markup-compatibility/2006">
              <mc:Choice xmlns:v="urn:schemas-microsoft-com:vml" Requires="v">
                <p:oleObj spid="_x0000_s11267" name="Chart" r:id="rId5" imgW="5721502" imgH="2813027" progId="MSGraph.Chart.8">
                  <p:embed followColorScheme="full"/>
                </p:oleObj>
              </mc:Choice>
              <mc:Fallback>
                <p:oleObj name="Chart" r:id="rId5" imgW="5721502" imgH="2813027" progId="MSGraph.Chart.8">
                  <p:embed followColorScheme="full"/>
                  <p:pic>
                    <p:nvPicPr>
                      <p:cNvPr id="0" name="Object 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412" y="975124"/>
                        <a:ext cx="6359129" cy="3125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8"/>
          <p:cNvSpPr>
            <a:spLocks noChangeArrowheads="1"/>
          </p:cNvSpPr>
          <p:nvPr/>
        </p:nvSpPr>
        <p:spPr bwMode="black">
          <a:xfrm>
            <a:off x="1102160" y="923927"/>
            <a:ext cx="6400800" cy="16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200" b="1" dirty="0">
                <a:solidFill>
                  <a:srgbClr val="225A7A"/>
                </a:solidFill>
              </a:rPr>
              <a:t>($ Billions)</a:t>
            </a:r>
          </a:p>
        </p:txBody>
      </p:sp>
      <p:sp>
        <p:nvSpPr>
          <p:cNvPr id="9" name="PPTShape_0"/>
          <p:cNvSpPr>
            <a:spLocks noChangeArrowheads="1"/>
          </p:cNvSpPr>
          <p:nvPr/>
        </p:nvSpPr>
        <p:spPr bwMode="blackWhite">
          <a:xfrm>
            <a:off x="7658661" y="1950522"/>
            <a:ext cx="1017984" cy="711476"/>
          </a:xfrm>
          <a:prstGeom prst="wedgeRectCallout">
            <a:avLst>
              <a:gd name="adj1" fmla="val -92664"/>
              <a:gd name="adj2" fmla="val -36745"/>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fontAlgn="base">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Underwriting profit in </a:t>
            </a:r>
            <a:r>
              <a:rPr lang="en-US" sz="1100" b="1" dirty="0" smtClean="0">
                <a:solidFill>
                  <a:srgbClr val="FFFFFF"/>
                </a:solidFill>
                <a:latin typeface="Arial" charset="0"/>
                <a:cs typeface="Arial" charset="0"/>
              </a:rPr>
              <a:t>2014 estimated at $14B</a:t>
            </a:r>
            <a:endParaRPr lang="en-US" sz="1100" b="1" dirty="0">
              <a:solidFill>
                <a:srgbClr val="FFFFFF"/>
              </a:solidFill>
              <a:latin typeface="Arial" charset="0"/>
              <a:cs typeface="Arial" charset="0"/>
            </a:endParaRPr>
          </a:p>
        </p:txBody>
      </p:sp>
      <p:sp>
        <p:nvSpPr>
          <p:cNvPr id="10" name="PPTShape_1"/>
          <p:cNvSpPr>
            <a:spLocks noChangeArrowheads="1"/>
          </p:cNvSpPr>
          <p:nvPr/>
        </p:nvSpPr>
        <p:spPr bwMode="blackWhite">
          <a:xfrm>
            <a:off x="7393683" y="872247"/>
            <a:ext cx="1223453" cy="836180"/>
          </a:xfrm>
          <a:prstGeom prst="wedgeRectCallout">
            <a:avLst>
              <a:gd name="adj1" fmla="val -81477"/>
              <a:gd name="adj2" fmla="val 50104"/>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fontAlgn="base">
              <a:lnSpc>
                <a:spcPct val="90000"/>
              </a:lnSpc>
              <a:spcBef>
                <a:spcPct val="50000"/>
              </a:spcBef>
              <a:spcAft>
                <a:spcPct val="0"/>
              </a:spcAft>
              <a:buClr>
                <a:srgbClr val="FFFFFF"/>
              </a:buClr>
              <a:buFont typeface="Wingdings" pitchFamily="2" charset="2"/>
              <a:buNone/>
              <a:defRPr/>
            </a:pPr>
            <a:r>
              <a:rPr lang="en-US" sz="1200" b="1" dirty="0" smtClean="0">
                <a:solidFill>
                  <a:srgbClr val="FFFFFF"/>
                </a:solidFill>
                <a:latin typeface="Arial" charset="0"/>
                <a:cs typeface="Arial" charset="0"/>
              </a:rPr>
              <a:t>2014 underwriting profit totaled $12.3B</a:t>
            </a:r>
            <a:endParaRPr lang="en-US" sz="1200" b="1" dirty="0">
              <a:solidFill>
                <a:srgbClr val="FFFFFF"/>
              </a:solidFill>
              <a:latin typeface="Arial" charset="0"/>
              <a:cs typeface="Arial" charset="0"/>
            </a:endParaRPr>
          </a:p>
        </p:txBody>
      </p:sp>
      <p:sp>
        <p:nvSpPr>
          <p:cNvPr id="11" name="Rectangle 110"/>
          <p:cNvSpPr>
            <a:spLocks noGrp="1" noChangeArrowheads="1"/>
          </p:cNvSpPr>
          <p:nvPr>
            <p:ph type="sldNum" sz="quarter" idx="12"/>
          </p:nvPr>
        </p:nvSpPr>
        <p:spPr>
          <a:xfrm>
            <a:off x="8601077" y="4992293"/>
            <a:ext cx="447675" cy="91564"/>
          </a:xfrm>
        </p:spPr>
        <p:txBody>
          <a:bodyPr/>
          <a:lstStyle/>
          <a:p>
            <a:pPr>
              <a:defRPr/>
            </a:pPr>
            <a:fld id="{E220AE91-0BB9-4CEB-8C50-0B03C716B4B3}" type="slidenum">
              <a:rPr lang="en-US" smtClean="0">
                <a:solidFill>
                  <a:srgbClr val="000000"/>
                </a:solidFill>
              </a:rPr>
              <a:pPr>
                <a:defRPr/>
              </a:pPr>
              <a:t>47</a:t>
            </a:fld>
            <a:endParaRPr lang="en-US" smtClean="0">
              <a:solidFill>
                <a:srgbClr val="000000"/>
              </a:solidFill>
            </a:endParaRPr>
          </a:p>
        </p:txBody>
      </p:sp>
    </p:spTree>
    <p:custDataLst>
      <p:tags r:id="rId2"/>
    </p:custDataLst>
    <p:extLst>
      <p:ext uri="{BB962C8B-B14F-4D97-AF65-F5344CB8AC3E}">
        <p14:creationId xmlns:p14="http://schemas.microsoft.com/office/powerpoint/2010/main" val="2636598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nodeType="afterGroup">
                            <p:stCondLst>
                              <p:cond delay="1200"/>
                            </p:stCondLst>
                            <p:childTnLst>
                              <p:par>
                                <p:cTn id="11" presetID="22" presetClass="entr" presetSubtype="4" fill="hold" grpId="0" nodeType="after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nodeType="afterGroup">
                            <p:stCondLst>
                              <p:cond delay="2400"/>
                            </p:stCondLst>
                            <p:childTnLst>
                              <p:par>
                                <p:cTn id="15" presetID="22" presetClass="entr" presetSubtype="1" fill="hold" grpId="0" nodeType="after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4028" y="138730"/>
            <a:ext cx="6855733" cy="539354"/>
          </a:xfrm>
        </p:spPr>
        <p:txBody>
          <a:bodyPr/>
          <a:lstStyle/>
          <a:p>
            <a:pPr>
              <a:defRPr/>
            </a:pPr>
            <a:r>
              <a:rPr lang="en-US" kern="1200" dirty="0" smtClean="0">
                <a:solidFill>
                  <a:srgbClr val="28688C"/>
                </a:solidFill>
                <a:latin typeface="Arial"/>
                <a:ea typeface="Arial Unicode MS"/>
                <a:cs typeface="Arial"/>
              </a:rPr>
              <a:t>Severe Weather Reports: Jan. 1 – July 13, 2015</a:t>
            </a:r>
            <a:endParaRPr lang="en-US" dirty="0">
              <a:solidFill>
                <a:srgbClr val="28688C"/>
              </a:solidFill>
            </a:endParaRPr>
          </a:p>
        </p:txBody>
      </p:sp>
      <p:sp>
        <p:nvSpPr>
          <p:cNvPr id="10" name="Rectangle 3"/>
          <p:cNvSpPr>
            <a:spLocks noChangeArrowheads="1"/>
          </p:cNvSpPr>
          <p:nvPr/>
        </p:nvSpPr>
        <p:spPr bwMode="auto">
          <a:xfrm>
            <a:off x="109847" y="4708923"/>
            <a:ext cx="6181725" cy="315469"/>
          </a:xfrm>
          <a:prstGeom prst="rect">
            <a:avLst/>
          </a:prstGeom>
          <a:noFill/>
          <a:ln w="9525" algn="ctr">
            <a:noFill/>
            <a:miter lim="800000"/>
            <a:headEnd/>
            <a:tailEnd/>
          </a:ln>
        </p:spPr>
        <p:txBody>
          <a:bodyPr lIns="68579" tIns="34289" rIns="68579" bIns="34289" anchor="ctr">
            <a:spAutoFit/>
          </a:bodyPr>
          <a:lstStyle/>
          <a:p>
            <a:pPr fontAlgn="base">
              <a:spcBef>
                <a:spcPct val="0"/>
              </a:spcBef>
              <a:spcAft>
                <a:spcPct val="0"/>
              </a:spcAft>
              <a:defRPr/>
            </a:pPr>
            <a:endParaRPr lang="en-US" sz="800" dirty="0">
              <a:solidFill>
                <a:srgbClr val="000000">
                  <a:lumMod val="75000"/>
                </a:srgbClr>
              </a:solidFill>
              <a:latin typeface="Arial" charset="0"/>
              <a:cs typeface="Arial" charset="0"/>
            </a:endParaRPr>
          </a:p>
          <a:p>
            <a:pPr fontAlgn="base">
              <a:spcBef>
                <a:spcPct val="0"/>
              </a:spcBef>
              <a:spcAft>
                <a:spcPct val="0"/>
              </a:spcAft>
              <a:defRPr/>
            </a:pPr>
            <a:r>
              <a:rPr lang="en-US" sz="800" dirty="0">
                <a:solidFill>
                  <a:srgbClr val="000000">
                    <a:lumMod val="75000"/>
                  </a:srgbClr>
                </a:solidFill>
                <a:latin typeface="Arial" charset="0"/>
                <a:cs typeface="Arial" charset="0"/>
              </a:rPr>
              <a:t>Source: NOAA Storm Prediction Center; </a:t>
            </a:r>
            <a:r>
              <a:rPr lang="en-US" sz="800" dirty="0">
                <a:solidFill>
                  <a:srgbClr val="000000">
                    <a:lumMod val="75000"/>
                  </a:srgbClr>
                </a:solidFill>
                <a:latin typeface="Arial" charset="0"/>
                <a:cs typeface="Arial" charset="0"/>
                <a:hlinkClick r:id="rId4"/>
              </a:rPr>
              <a:t>http://</a:t>
            </a:r>
            <a:r>
              <a:rPr lang="en-US" sz="800" dirty="0" smtClean="0">
                <a:solidFill>
                  <a:srgbClr val="000000">
                    <a:lumMod val="75000"/>
                  </a:srgbClr>
                </a:solidFill>
                <a:latin typeface="Arial" charset="0"/>
                <a:cs typeface="Arial" charset="0"/>
                <a:hlinkClick r:id="rId4"/>
              </a:rPr>
              <a:t>www.spc.noaa.gov/climo/online/monthly/2015_annual_summary.html</a:t>
            </a:r>
            <a:r>
              <a:rPr lang="en-US" sz="800" dirty="0" smtClean="0">
                <a:solidFill>
                  <a:srgbClr val="000000">
                    <a:lumMod val="75000"/>
                  </a:srgbClr>
                </a:solidFill>
                <a:latin typeface="Arial" charset="0"/>
                <a:cs typeface="Arial" charset="0"/>
              </a:rPr>
              <a:t> </a:t>
            </a:r>
            <a:endParaRPr lang="en-US" sz="8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1847" y="957314"/>
            <a:ext cx="5244462" cy="3759305"/>
          </a:xfrm>
          <a:prstGeom prst="rect">
            <a:avLst/>
          </a:prstGeom>
        </p:spPr>
      </p:pic>
      <p:sp>
        <p:nvSpPr>
          <p:cNvPr id="11" name="AutoShape 7"/>
          <p:cNvSpPr>
            <a:spLocks noChangeArrowheads="1"/>
          </p:cNvSpPr>
          <p:nvPr/>
        </p:nvSpPr>
        <p:spPr bwMode="blackWhite">
          <a:xfrm>
            <a:off x="6464498" y="2086128"/>
            <a:ext cx="1704141" cy="2209598"/>
          </a:xfrm>
          <a:prstGeom prst="wedgeRectCallout">
            <a:avLst>
              <a:gd name="adj1" fmla="val -94270"/>
              <a:gd name="adj2" fmla="val -2368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12,360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July 13, 2015;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874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3,921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7,564 </a:t>
            </a:r>
            <a:r>
              <a:rPr lang="en-US" b="1" dirty="0">
                <a:solidFill>
                  <a:srgbClr val="FFFFFF"/>
                </a:solidFill>
                <a:latin typeface="Arial" pitchFamily="34" charset="0"/>
                <a:cs typeface="Arial" pitchFamily="34" charset="0"/>
              </a:rPr>
              <a:t>high wind events</a:t>
            </a:r>
          </a:p>
        </p:txBody>
      </p:sp>
      <p:sp>
        <p:nvSpPr>
          <p:cNvPr id="15" name="AutoShape 7"/>
          <p:cNvSpPr>
            <a:spLocks noChangeArrowheads="1"/>
          </p:cNvSpPr>
          <p:nvPr/>
        </p:nvSpPr>
        <p:spPr bwMode="blackWhite">
          <a:xfrm>
            <a:off x="6310126" y="957313"/>
            <a:ext cx="2245442" cy="707924"/>
          </a:xfrm>
          <a:prstGeom prst="wedgeRectCallout">
            <a:avLst>
              <a:gd name="adj1" fmla="val -72338"/>
              <a:gd name="adj2" fmla="val 101326"/>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Severe weather reports are concentrated east of the Rockies</a:t>
            </a:r>
          </a:p>
        </p:txBody>
      </p:sp>
      <p:sp>
        <p:nvSpPr>
          <p:cNvPr id="13" name="Rectangle 110"/>
          <p:cNvSpPr txBox="1">
            <a:spLocks noChangeArrowheads="1"/>
          </p:cNvSpPr>
          <p:nvPr/>
        </p:nvSpPr>
        <p:spPr>
          <a:xfrm>
            <a:off x="8601077" y="4872547"/>
            <a:ext cx="447675" cy="91564"/>
          </a:xfrm>
          <a:prstGeom prst="rect">
            <a:avLst/>
          </a:prstGeom>
        </p:spPr>
        <p:txBody>
          <a:bodyPr/>
          <a:lstStyle/>
          <a:p>
            <a:pPr algn="r" fontAlgn="base">
              <a:spcBef>
                <a:spcPct val="0"/>
              </a:spcBef>
              <a:spcAft>
                <a:spcPct val="0"/>
              </a:spcAft>
              <a:defRPr/>
            </a:pPr>
            <a:fld id="{E220AE91-0BB9-4CEB-8C50-0B03C716B4B3}" type="slidenum">
              <a:rPr lang="en-US" sz="800" smtClean="0">
                <a:solidFill>
                  <a:srgbClr val="000000"/>
                </a:solidFill>
                <a:latin typeface="Arial" charset="0"/>
                <a:cs typeface="Arial" charset="0"/>
              </a:rPr>
              <a:pPr algn="r" fontAlgn="base">
                <a:spcBef>
                  <a:spcPct val="0"/>
                </a:spcBef>
                <a:spcAft>
                  <a:spcPct val="0"/>
                </a:spcAft>
                <a:defRPr/>
              </a:pPr>
              <a:t>48</a:t>
            </a:fld>
            <a:endParaRPr lang="en-US" sz="800" smtClean="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3957989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59709" y="67868"/>
            <a:ext cx="5550694" cy="645319"/>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3182359445"/>
              </p:ext>
            </p:extLst>
          </p:nvPr>
        </p:nvGraphicFramePr>
        <p:xfrm>
          <a:off x="55121" y="975124"/>
          <a:ext cx="6810024" cy="3050381"/>
        </p:xfrm>
        <a:graphic>
          <a:graphicData uri="http://schemas.openxmlformats.org/presentationml/2006/ole">
            <mc:AlternateContent xmlns:mc="http://schemas.openxmlformats.org/markup-compatibility/2006">
              <mc:Choice xmlns:v="urn:schemas-microsoft-com:vml" Requires="v">
                <p:oleObj spid="_x0000_s12291" name="Chart" r:id="rId5" imgW="5733985" imgH="2724081" progId="MSGraph.Chart.8">
                  <p:embed followColorScheme="full"/>
                </p:oleObj>
              </mc:Choice>
              <mc:Fallback>
                <p:oleObj name="Chart" r:id="rId5" imgW="5733985" imgH="2724081" progId="MSGraph.Chart.8">
                  <p:embed followColorScheme="full"/>
                  <p:pic>
                    <p:nvPicPr>
                      <p:cNvPr id="0" name="Object 2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21" y="975124"/>
                        <a:ext cx="6810024" cy="305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85726" y="4559497"/>
            <a:ext cx="6161139" cy="584004"/>
          </a:xfrm>
          <a:prstGeom prst="rect">
            <a:avLst/>
          </a:prstGeom>
          <a:noFill/>
          <a:ln w="9525">
            <a:noFill/>
            <a:miter lim="800000"/>
            <a:headEnd/>
            <a:tailEnd/>
          </a:ln>
        </p:spPr>
        <p:txBody>
          <a:bodyPr wrap="square"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FF00FF"/>
                </a:solidFill>
                <a:latin typeface="Arial" charset="0"/>
                <a:cs typeface="Arial" charset="0"/>
              </a:rPr>
              <a:t/>
            </a:r>
            <a:br>
              <a:rPr lang="en-US" sz="800" dirty="0">
                <a:solidFill>
                  <a:srgbClr val="FF00FF"/>
                </a:solidFill>
                <a:latin typeface="Arial" charset="0"/>
                <a:cs typeface="Arial" charset="0"/>
              </a:rPr>
            </a:br>
            <a:endParaRPr lang="en-US" sz="800" dirty="0">
              <a:solidFill>
                <a:srgbClr val="FF00FF"/>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*Through July </a:t>
            </a:r>
            <a:r>
              <a:rPr lang="en-US" sz="800" dirty="0" smtClean="0">
                <a:solidFill>
                  <a:srgbClr val="000000"/>
                </a:solidFill>
                <a:latin typeface="Arial" charset="0"/>
                <a:cs typeface="Arial" charset="0"/>
              </a:rPr>
              <a:t>12, </a:t>
            </a:r>
            <a:r>
              <a:rPr lang="en-US" sz="800" dirty="0">
                <a:solidFill>
                  <a:srgbClr val="000000"/>
                </a:solidFill>
                <a:latin typeface="Arial" charset="0"/>
                <a:cs typeface="Arial" charset="0"/>
              </a:rPr>
              <a:t>2015.</a:t>
            </a:r>
          </a:p>
          <a:p>
            <a:pPr eaLnBrk="0" fontAlgn="base" hangingPunct="0">
              <a:lnSpc>
                <a:spcPct val="85000"/>
              </a:lnSpc>
              <a:spcBef>
                <a:spcPct val="25000"/>
              </a:spcBef>
              <a:spcAft>
                <a:spcPct val="0"/>
              </a:spcAft>
              <a:buClr>
                <a:srgbClr val="FF6801"/>
              </a:buClr>
            </a:pPr>
            <a:r>
              <a:rPr lang="en-US" sz="800" dirty="0">
                <a:solidFill>
                  <a:srgbClr val="000000"/>
                </a:solidFill>
                <a:latin typeface="Arial" charset="0"/>
                <a:cs typeface="Arial" charset="0"/>
              </a:rPr>
              <a:t>Source: Federal Emergency Management Administration; </a:t>
            </a:r>
            <a:r>
              <a:rPr lang="en-US" sz="800" dirty="0">
                <a:solidFill>
                  <a:srgbClr val="000000"/>
                </a:solidFill>
                <a:latin typeface="Arial" charset="0"/>
                <a:cs typeface="Arial" charset="0"/>
                <a:hlinkClick r:id="rId7"/>
              </a:rPr>
              <a:t>http://www.fema.gov/disasters</a:t>
            </a:r>
            <a:r>
              <a:rPr lang="en-US" sz="800" dirty="0">
                <a:solidFill>
                  <a:srgbClr val="000000"/>
                </a:solidFill>
                <a:latin typeface="Arial" charset="0"/>
                <a:cs typeface="Arial" charset="0"/>
              </a:rPr>
              <a:t>;  Insurance Information Institute.</a:t>
            </a:r>
          </a:p>
        </p:txBody>
      </p:sp>
      <p:sp>
        <p:nvSpPr>
          <p:cNvPr id="321541" name="Rectangle 5"/>
          <p:cNvSpPr>
            <a:spLocks noChangeArrowheads="1"/>
          </p:cNvSpPr>
          <p:nvPr/>
        </p:nvSpPr>
        <p:spPr bwMode="blackWhite">
          <a:xfrm>
            <a:off x="256749" y="4202141"/>
            <a:ext cx="6453264" cy="457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400" b="1" dirty="0">
                <a:solidFill>
                  <a:srgbClr val="FFFFFF"/>
                </a:solidFill>
                <a:latin typeface="Arial" charset="0"/>
                <a:cs typeface="Arial" charset="0"/>
              </a:rPr>
              <a:t>The Number of Federal Disaster Declarations Is </a:t>
            </a:r>
            <a:r>
              <a:rPr lang="en-US" sz="1400" b="1" dirty="0" smtClean="0">
                <a:solidFill>
                  <a:srgbClr val="FFFFFF"/>
                </a:solidFill>
                <a:latin typeface="Arial" charset="0"/>
                <a:cs typeface="Arial" charset="0"/>
              </a:rPr>
              <a:t>Rising and Set New Records in 2010 </a:t>
            </a:r>
            <a:r>
              <a:rPr lang="en-US" sz="1400" b="1" i="1" dirty="0" smtClean="0">
                <a:solidFill>
                  <a:srgbClr val="FFFFFF"/>
                </a:solidFill>
                <a:latin typeface="Arial" charset="0"/>
                <a:cs typeface="Arial" charset="0"/>
              </a:rPr>
              <a:t>and</a:t>
            </a:r>
            <a:r>
              <a:rPr lang="en-US" sz="1400" b="1" dirty="0" smtClean="0">
                <a:solidFill>
                  <a:srgbClr val="FFFFFF"/>
                </a:solidFill>
                <a:latin typeface="Arial" charset="0"/>
                <a:cs typeface="Arial" charset="0"/>
              </a:rPr>
              <a:t> 2011 Before Dropping in 2012-2014</a:t>
            </a:r>
            <a:endParaRPr lang="en-US" sz="1400" b="1" dirty="0">
              <a:solidFill>
                <a:srgbClr val="FFFFFF"/>
              </a:solidFill>
              <a:latin typeface="Arial" charset="0"/>
              <a:cs typeface="Arial" charset="0"/>
            </a:endParaRPr>
          </a:p>
        </p:txBody>
      </p:sp>
      <p:sp>
        <p:nvSpPr>
          <p:cNvPr id="7" name="AutoShape 7"/>
          <p:cNvSpPr>
            <a:spLocks noChangeArrowheads="1"/>
          </p:cNvSpPr>
          <p:nvPr/>
        </p:nvSpPr>
        <p:spPr bwMode="blackWhite">
          <a:xfrm>
            <a:off x="6824314" y="907256"/>
            <a:ext cx="1975634" cy="1552281"/>
          </a:xfrm>
          <a:prstGeom prst="wedgeRectCallout">
            <a:avLst>
              <a:gd name="adj1" fmla="val -70588"/>
              <a:gd name="adj2" fmla="val -140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 number of federal disaster declarations </a:t>
            </a:r>
            <a:r>
              <a:rPr lang="en-US" sz="1400" b="1" dirty="0" smtClean="0">
                <a:solidFill>
                  <a:srgbClr val="FFFFFF"/>
                </a:solidFill>
                <a:latin typeface="Arial" charset="0"/>
                <a:cs typeface="Arial" charset="0"/>
              </a:rPr>
              <a:t>set a </a:t>
            </a:r>
            <a:r>
              <a:rPr lang="en-US" sz="1400" b="1" dirty="0">
                <a:solidFill>
                  <a:srgbClr val="FFFFFF"/>
                </a:solidFill>
                <a:latin typeface="Arial" charset="0"/>
                <a:cs typeface="Arial" charset="0"/>
              </a:rPr>
              <a:t>new record in 2011, </a:t>
            </a:r>
            <a:r>
              <a:rPr lang="en-US" sz="1400" b="1" dirty="0" smtClean="0">
                <a:solidFill>
                  <a:srgbClr val="FFFFFF"/>
                </a:solidFill>
                <a:latin typeface="Arial" charset="0"/>
                <a:cs typeface="Arial" charset="0"/>
              </a:rPr>
              <a:t>with 99, shattering 2010’s record 81 declarations.</a:t>
            </a:r>
            <a:endParaRPr lang="en-US" sz="1400" b="1" dirty="0">
              <a:solidFill>
                <a:srgbClr val="FFFFFF"/>
              </a:solidFill>
              <a:latin typeface="Arial" charset="0"/>
              <a:cs typeface="Arial" charset="0"/>
            </a:endParaRPr>
          </a:p>
        </p:txBody>
      </p:sp>
      <p:cxnSp>
        <p:nvCxnSpPr>
          <p:cNvPr id="9" name="Straight Connector 8"/>
          <p:cNvCxnSpPr/>
          <p:nvPr/>
        </p:nvCxnSpPr>
        <p:spPr>
          <a:xfrm flipV="1">
            <a:off x="510500" y="2978524"/>
            <a:ext cx="6260094" cy="36564"/>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1594712" y="920704"/>
            <a:ext cx="1758088" cy="1443038"/>
          </a:xfrm>
          <a:prstGeom prst="wedgeRectCallout">
            <a:avLst>
              <a:gd name="adj1" fmla="val -27185"/>
              <a:gd name="adj2" fmla="val 89157"/>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There have been 2,228 federal disaster declarations since 1953.  The average number of declarations per year is 35 from 1953-2014, though there few haven’t been recorded since 1995.</a:t>
            </a:r>
          </a:p>
        </p:txBody>
      </p:sp>
      <p:sp>
        <p:nvSpPr>
          <p:cNvPr id="10" name="AutoShape 7"/>
          <p:cNvSpPr>
            <a:spLocks noChangeArrowheads="1"/>
          </p:cNvSpPr>
          <p:nvPr/>
        </p:nvSpPr>
        <p:spPr bwMode="blackWhite">
          <a:xfrm>
            <a:off x="7549868" y="2978525"/>
            <a:ext cx="1275047" cy="883543"/>
          </a:xfrm>
          <a:prstGeom prst="wedgeRectCallout">
            <a:avLst>
              <a:gd name="adj1" fmla="val -103495"/>
              <a:gd name="adj2" fmla="val 1546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200" b="1" dirty="0">
                <a:solidFill>
                  <a:srgbClr val="FFFFFF"/>
                </a:solidFill>
                <a:latin typeface="Arial" charset="0"/>
                <a:cs typeface="Arial" charset="0"/>
              </a:rPr>
              <a:t>23 federal disasters have declared so far in 2015*</a:t>
            </a: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solidFill>
                  <a:srgbClr val="000000"/>
                </a:solidFill>
              </a:rPr>
              <a:pPr>
                <a:defRPr/>
              </a:pPr>
              <a:t>49</a:t>
            </a:fld>
            <a:endParaRPr lang="en-US">
              <a:solidFill>
                <a:srgbClr val="000000"/>
              </a:solidFill>
            </a:endParaRPr>
          </a:p>
        </p:txBody>
      </p:sp>
    </p:spTree>
    <p:custDataLst>
      <p:tags r:id="rId2"/>
    </p:custDataLst>
    <p:extLst>
      <p:ext uri="{BB962C8B-B14F-4D97-AF65-F5344CB8AC3E}">
        <p14:creationId xmlns:p14="http://schemas.microsoft.com/office/powerpoint/2010/main" val="2714299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9108" y="241697"/>
            <a:ext cx="6840000" cy="540000"/>
          </a:xfrm>
        </p:spPr>
        <p:txBody>
          <a:bodyPr/>
          <a:lstStyle/>
          <a:p>
            <a:r>
              <a:rPr lang="en-US" sz="2000" dirty="0" smtClean="0"/>
              <a:t>US Headlines – First Half 2015</a:t>
            </a:r>
            <a:endParaRPr lang="en-US" sz="2000" dirty="0"/>
          </a:p>
        </p:txBody>
      </p:sp>
      <p:sp>
        <p:nvSpPr>
          <p:cNvPr id="3" name="Content Placeholder 2"/>
          <p:cNvSpPr>
            <a:spLocks noGrp="1"/>
          </p:cNvSpPr>
          <p:nvPr>
            <p:ph idx="1"/>
          </p:nvPr>
        </p:nvSpPr>
        <p:spPr>
          <a:xfrm>
            <a:off x="228600" y="1095375"/>
            <a:ext cx="8651874" cy="3762375"/>
          </a:xfrm>
          <a:solidFill>
            <a:schemeClr val="bg1"/>
          </a:solidFill>
          <a:effectLst/>
        </p:spPr>
        <p:txBody>
          <a:bodyPr lIns="91436" tIns="91436" rIns="91436"/>
          <a:lstStyle/>
          <a:p>
            <a:pPr marL="285736" indent="-285736">
              <a:lnSpc>
                <a:spcPct val="100000"/>
              </a:lnSpc>
              <a:buClr>
                <a:schemeClr val="tx2"/>
              </a:buClr>
              <a:buFont typeface="Wingdings" pitchFamily="2" charset="2"/>
              <a:buChar char="§"/>
            </a:pPr>
            <a:r>
              <a:rPr lang="en-US" dirty="0" smtClean="0"/>
              <a:t>Insured losses in US totaled $8.2 billion – far below 2000 - 2014 average loss of $11.2 billion (Jan-June)</a:t>
            </a:r>
            <a:endParaRPr lang="en-US" dirty="0" smtClean="0">
              <a:latin typeface="Arial" pitchFamily="34" charset="0"/>
              <a:cs typeface="Arial" pitchFamily="34" charset="0"/>
            </a:endParaRPr>
          </a:p>
          <a:p>
            <a:pPr marL="285736" indent="-285736">
              <a:lnSpc>
                <a:spcPct val="100000"/>
              </a:lnSpc>
              <a:buClr>
                <a:schemeClr val="tx2"/>
              </a:buClr>
              <a:buFont typeface="Wingdings" pitchFamily="2" charset="2"/>
              <a:buChar char="§"/>
            </a:pPr>
            <a:r>
              <a:rPr lang="en-US" dirty="0" smtClean="0"/>
              <a:t>Drought conditions in California continue to worsen, creating increased risk of wildfires. El Niño conditions may bring much needed rains this winter</a:t>
            </a:r>
          </a:p>
          <a:p>
            <a:pPr marL="285736" indent="-285736">
              <a:lnSpc>
                <a:spcPct val="100000"/>
              </a:lnSpc>
              <a:buClr>
                <a:schemeClr val="tx2"/>
              </a:buClr>
              <a:buFont typeface="Wingdings" pitchFamily="2" charset="2"/>
              <a:buChar char="§"/>
            </a:pPr>
            <a:r>
              <a:rPr lang="en-US" dirty="0" smtClean="0"/>
              <a:t>Record rainfall in Texas and Oklahoma alleviate drought, but cause severe flash flooding in Houston and Texas Hill Country</a:t>
            </a:r>
          </a:p>
          <a:p>
            <a:pPr marL="285736" indent="-285736">
              <a:lnSpc>
                <a:spcPct val="100000"/>
              </a:lnSpc>
              <a:buClr>
                <a:schemeClr val="tx2"/>
              </a:buClr>
              <a:buFont typeface="Wingdings" pitchFamily="2" charset="2"/>
              <a:buChar char="§"/>
            </a:pPr>
            <a:r>
              <a:rPr lang="en-US" dirty="0"/>
              <a:t>E</a:t>
            </a:r>
            <a:r>
              <a:rPr lang="en-US" dirty="0" smtClean="0"/>
              <a:t>astern U.S. experienced second winter of brutal cold/snow; </a:t>
            </a:r>
            <a:r>
              <a:rPr lang="en-US" dirty="0"/>
              <a:t>d</a:t>
            </a:r>
            <a:r>
              <a:rPr lang="en-US" dirty="0" smtClean="0"/>
              <a:t>amage estimated to exceed $2.9 billion, a new record (in terms of original loss dollars)</a:t>
            </a:r>
          </a:p>
          <a:p>
            <a:pPr marL="285736" indent="-285736">
              <a:lnSpc>
                <a:spcPct val="100000"/>
              </a:lnSpc>
              <a:buClr>
                <a:schemeClr val="tx2"/>
              </a:buClr>
              <a:buFont typeface="Wingdings" pitchFamily="2" charset="2"/>
              <a:buChar char="§"/>
            </a:pPr>
            <a:r>
              <a:rPr lang="en-US" dirty="0" smtClean="0"/>
              <a:t>Severe thunderstorm events caused estimated $5.1 billion in insured loss, lowest half-year total since 2006</a:t>
            </a:r>
          </a:p>
        </p:txBody>
      </p:sp>
      <p:sp>
        <p:nvSpPr>
          <p:cNvPr id="13" name="TextBox 12"/>
          <p:cNvSpPr txBox="1"/>
          <p:nvPr/>
        </p:nvSpPr>
        <p:spPr>
          <a:xfrm>
            <a:off x="8414658" y="4885165"/>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5</a:t>
            </a:fld>
            <a:endParaRPr lang="en-US" sz="1000" dirty="0">
              <a:solidFill>
                <a:schemeClr val="accent4">
                  <a:lumMod val="75000"/>
                </a:schemeClr>
              </a:solidFill>
            </a:endParaRPr>
          </a:p>
        </p:txBody>
      </p:sp>
      <p:sp>
        <p:nvSpPr>
          <p:cNvPr id="8" name="Rectangle 7"/>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50</a:t>
            </a:fld>
            <a:endParaRPr lang="en-US" smtClean="0">
              <a:solidFill>
                <a:srgbClr val="000000"/>
              </a:solidFill>
            </a:endParaRPr>
          </a:p>
        </p:txBody>
      </p:sp>
      <p:sp>
        <p:nvSpPr>
          <p:cNvPr id="32774" name="Rectangle 2"/>
          <p:cNvSpPr>
            <a:spLocks noGrp="1" noChangeArrowheads="1"/>
          </p:cNvSpPr>
          <p:nvPr>
            <p:ph type="title"/>
          </p:nvPr>
        </p:nvSpPr>
        <p:spPr>
          <a:xfrm>
            <a:off x="228600" y="97631"/>
            <a:ext cx="7400925" cy="645319"/>
          </a:xfrm>
        </p:spPr>
        <p:txBody>
          <a:bodyPr/>
          <a:lstStyle/>
          <a:p>
            <a:r>
              <a:rPr lang="en-US" dirty="0" smtClean="0"/>
              <a:t>Combined Ratio Points Associated with</a:t>
            </a:r>
            <a:r>
              <a:rPr lang="en-US" dirty="0" smtClean="0">
                <a:solidFill>
                  <a:srgbClr val="FF00FF"/>
                </a:solidFill>
              </a:rPr>
              <a:t/>
            </a:r>
            <a:br>
              <a:rPr lang="en-US" dirty="0" smtClean="0">
                <a:solidFill>
                  <a:srgbClr val="FF00FF"/>
                </a:solidFill>
              </a:rPr>
            </a:br>
            <a:r>
              <a:rPr lang="en-US" dirty="0" smtClean="0"/>
              <a:t>Catastrophe Losses: 1960 – 2015E*</a:t>
            </a:r>
          </a:p>
        </p:txBody>
      </p:sp>
      <p:sp>
        <p:nvSpPr>
          <p:cNvPr id="32775" name="Rectangle 3"/>
          <p:cNvSpPr>
            <a:spLocks noChangeArrowheads="1"/>
          </p:cNvSpPr>
          <p:nvPr/>
        </p:nvSpPr>
        <p:spPr bwMode="auto">
          <a:xfrm>
            <a:off x="-76200" y="4559496"/>
            <a:ext cx="6666310" cy="584004"/>
          </a:xfrm>
          <a:prstGeom prst="rect">
            <a:avLst/>
          </a:prstGeom>
          <a:noFill/>
          <a:ln w="9525">
            <a:noFill/>
            <a:miter lim="800000"/>
            <a:headEnd/>
            <a:tailEnd/>
          </a:ln>
        </p:spPr>
        <p:txBody>
          <a:bodyPr wrap="square" lIns="274313" tIns="0" rIns="0" bIns="102868"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*2010s represent </a:t>
            </a:r>
            <a:r>
              <a:rPr lang="en-US" sz="800" dirty="0" smtClean="0">
                <a:solidFill>
                  <a:srgbClr val="000000"/>
                </a:solidFill>
                <a:latin typeface="Arial" charset="0"/>
                <a:cs typeface="Arial" charset="0"/>
              </a:rPr>
              <a:t>2010-2015E.</a:t>
            </a:r>
            <a:endParaRPr lang="en-US" sz="8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Notes: Private carrier losses only.  Excludes loss adjustment expenses and reinsurance reinstatement premiums. Figures are adjusted for losses ultimately paid by foreign insurers and reinsurers.</a:t>
            </a:r>
          </a:p>
          <a:p>
            <a:pPr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 ISO (1960-2011); A.M. Best (</a:t>
            </a:r>
            <a:r>
              <a:rPr lang="en-US" sz="800" dirty="0" smtClean="0">
                <a:solidFill>
                  <a:srgbClr val="000000"/>
                </a:solidFill>
                <a:latin typeface="Arial" charset="0"/>
                <a:cs typeface="Arial" charset="0"/>
              </a:rPr>
              <a:t>2012-2014); </a:t>
            </a:r>
            <a:r>
              <a:rPr lang="en-US" sz="800" dirty="0">
                <a:solidFill>
                  <a:srgbClr val="000000"/>
                </a:solidFill>
                <a:latin typeface="Arial" charset="0"/>
                <a:cs typeface="Arial" charset="0"/>
              </a:rPr>
              <a:t>Insurance Information Institute</a:t>
            </a:r>
            <a:r>
              <a:rPr lang="en-US" sz="800" dirty="0" smtClean="0">
                <a:solidFill>
                  <a:srgbClr val="000000"/>
                </a:solidFill>
                <a:latin typeface="Arial" charset="0"/>
                <a:cs typeface="Arial" charset="0"/>
              </a:rPr>
              <a:t>.</a:t>
            </a:r>
          </a:p>
        </p:txBody>
      </p:sp>
      <p:graphicFrame>
        <p:nvGraphicFramePr>
          <p:cNvPr id="32770" name="Object 2"/>
          <p:cNvGraphicFramePr>
            <a:graphicFrameLocks noChangeAspect="1"/>
          </p:cNvGraphicFramePr>
          <p:nvPr>
            <p:extLst>
              <p:ext uri="{D42A27DB-BD31-4B8C-83A1-F6EECF244321}">
                <p14:modId xmlns:p14="http://schemas.microsoft.com/office/powerpoint/2010/main" val="3610439136"/>
              </p:ext>
            </p:extLst>
          </p:nvPr>
        </p:nvGraphicFramePr>
        <p:xfrm>
          <a:off x="1" y="941999"/>
          <a:ext cx="6620900" cy="3182541"/>
        </p:xfrm>
        <a:graphic>
          <a:graphicData uri="http://schemas.openxmlformats.org/presentationml/2006/ole">
            <mc:AlternateContent xmlns:mc="http://schemas.openxmlformats.org/markup-compatibility/2006">
              <mc:Choice xmlns:v="urn:schemas-microsoft-com:vml" Requires="v">
                <p:oleObj spid="_x0000_s13315" name="Chart" r:id="rId5" imgW="5714844" imgH="2495481" progId="MSGraph.Chart.8">
                  <p:embed followColorScheme="full"/>
                </p:oleObj>
              </mc:Choice>
              <mc:Fallback>
                <p:oleObj name="Chart" r:id="rId5" imgW="5714844" imgH="2495481" progId="MSGraph.Chart.8">
                  <p:embed followColorScheme="full"/>
                  <p:pic>
                    <p:nvPicPr>
                      <p:cNvPr id="0" name="Object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941999"/>
                        <a:ext cx="6620900" cy="3182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313730" y="4046664"/>
            <a:ext cx="5875734" cy="48220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79" tIns="34289" rIns="68579" bIns="48005"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The Catastrophe Loss Component of Private Insurer Losses Has Increased Sharply in Recent Decades</a:t>
            </a:r>
            <a:endParaRPr lang="en-US" sz="1600" b="1" i="1" dirty="0">
              <a:solidFill>
                <a:srgbClr val="FFFFFF"/>
              </a:solidFill>
              <a:latin typeface="Arial" charset="0"/>
              <a:cs typeface="Arial" charset="0"/>
            </a:endParaRPr>
          </a:p>
        </p:txBody>
      </p:sp>
      <p:sp>
        <p:nvSpPr>
          <p:cNvPr id="11" name="AutoShape 38"/>
          <p:cNvSpPr>
            <a:spLocks noChangeArrowheads="1"/>
          </p:cNvSpPr>
          <p:nvPr/>
        </p:nvSpPr>
        <p:spPr bwMode="blackWhite">
          <a:xfrm>
            <a:off x="1303117" y="808747"/>
            <a:ext cx="1597819" cy="2001441"/>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p>
            <a:pPr algn="ctr" eaLnBrk="0" fontAlgn="base" hangingPunct="0">
              <a:lnSpc>
                <a:spcPct val="90000"/>
              </a:lnSpc>
              <a:spcBef>
                <a:spcPct val="100000"/>
              </a:spcBef>
              <a:spcAft>
                <a:spcPct val="0"/>
              </a:spcAft>
              <a:buClr>
                <a:srgbClr val="FF6801"/>
              </a:buClr>
              <a:buFont typeface="Wingdings" pitchFamily="2" charset="2"/>
              <a:buNone/>
            </a:pPr>
            <a:r>
              <a:rPr lang="en-US" sz="1200" b="1" dirty="0">
                <a:solidFill>
                  <a:srgbClr val="FFFFFF"/>
                </a:solidFill>
                <a:latin typeface="Arial" charset="0"/>
                <a:cs typeface="Arial" charset="0"/>
              </a:rPr>
              <a:t>Avg. CAT  Loss Component of the</a:t>
            </a:r>
            <a:r>
              <a:rPr lang="en-US" sz="1200" b="1" u="sng" dirty="0">
                <a:solidFill>
                  <a:srgbClr val="FFFFFF"/>
                </a:solidFill>
                <a:latin typeface="Arial" charset="0"/>
                <a:cs typeface="Arial" charset="0"/>
              </a:rPr>
              <a:t> </a:t>
            </a:r>
            <a:r>
              <a:rPr lang="en-US" sz="1200" b="1" dirty="0">
                <a:solidFill>
                  <a:srgbClr val="FFFFFF"/>
                </a:solidFill>
                <a:latin typeface="Arial" charset="0"/>
                <a:cs typeface="Arial" charset="0"/>
              </a:rPr>
              <a:t>Combined Ratio  </a:t>
            </a:r>
            <a:r>
              <a:rPr lang="en-US" sz="1200" b="1" u="sng" dirty="0">
                <a:solidFill>
                  <a:srgbClr val="FFFFFF"/>
                </a:solidFill>
                <a:latin typeface="Arial" charset="0"/>
                <a:cs typeface="Arial" charset="0"/>
              </a:rPr>
              <a:t> by Decade</a:t>
            </a:r>
          </a:p>
          <a:p>
            <a:pPr algn="ctr" eaLnBrk="0" fontAlgn="base" hangingPunct="0">
              <a:lnSpc>
                <a:spcPct val="90000"/>
              </a:lnSpc>
              <a:spcBef>
                <a:spcPct val="100000"/>
              </a:spcBef>
              <a:spcAft>
                <a:spcPct val="0"/>
              </a:spcAft>
              <a:buClr>
                <a:srgbClr val="FF6801"/>
              </a:buClr>
              <a:buFont typeface="Wingdings" pitchFamily="2" charset="2"/>
              <a:buNone/>
            </a:pPr>
            <a:r>
              <a:rPr lang="en-US" sz="1200" b="1" dirty="0">
                <a:solidFill>
                  <a:srgbClr val="FFFFFF"/>
                </a:solidFill>
                <a:latin typeface="Arial" charset="0"/>
                <a:cs typeface="Arial" charset="0"/>
              </a:rPr>
              <a:t>1960s: 1.04       1970s: 0.85     1980s: 1.31     1990s: 3.39     2000s: 3.52     2010s: </a:t>
            </a:r>
            <a:r>
              <a:rPr lang="en-US" sz="1200" b="1" dirty="0" smtClean="0">
                <a:solidFill>
                  <a:srgbClr val="FFFFFF"/>
                </a:solidFill>
                <a:latin typeface="Arial" charset="0"/>
                <a:cs typeface="Arial" charset="0"/>
              </a:rPr>
              <a:t>5.6E</a:t>
            </a:r>
            <a:r>
              <a:rPr lang="en-US" sz="1200" b="1" dirty="0">
                <a:solidFill>
                  <a:srgbClr val="FFFFFF"/>
                </a:solidFill>
                <a:latin typeface="Arial" charset="0"/>
                <a:cs typeface="Arial" charset="0"/>
              </a:rPr>
              <a:t>*</a:t>
            </a:r>
          </a:p>
        </p:txBody>
      </p:sp>
      <p:sp>
        <p:nvSpPr>
          <p:cNvPr id="32778" name="Rectangle 6"/>
          <p:cNvSpPr>
            <a:spLocks noChangeArrowheads="1"/>
          </p:cNvSpPr>
          <p:nvPr/>
        </p:nvSpPr>
        <p:spPr bwMode="black">
          <a:xfrm>
            <a:off x="38392" y="782428"/>
            <a:ext cx="1241850" cy="369332"/>
          </a:xfrm>
          <a:prstGeom prst="rect">
            <a:avLst/>
          </a:prstGeom>
          <a:noFill/>
          <a:ln w="9525" algn="ctr">
            <a:noFill/>
            <a:miter lim="800000"/>
            <a:headEnd/>
            <a:tailEnd/>
          </a:ln>
        </p:spPr>
        <p:txBody>
          <a:bodyPr wrap="square"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Combined </a:t>
            </a:r>
            <a:r>
              <a:rPr lang="en-US" sz="1200" b="1" dirty="0" smtClean="0">
                <a:solidFill>
                  <a:srgbClr val="225A7A"/>
                </a:solidFill>
                <a:latin typeface="Arial" charset="0"/>
                <a:cs typeface="Arial" charset="0"/>
              </a:rPr>
              <a:t>Ratio</a:t>
            </a:r>
          </a:p>
          <a:p>
            <a:pPr defTabSz="85723" eaLnBrk="0" fontAlgn="base" hangingPunct="0">
              <a:lnSpc>
                <a:spcPct val="90000"/>
              </a:lnSpc>
              <a:spcBef>
                <a:spcPct val="20000"/>
              </a:spcBef>
              <a:spcAft>
                <a:spcPct val="0"/>
              </a:spcAft>
            </a:pPr>
            <a:r>
              <a:rPr lang="en-US" sz="1200" b="1" dirty="0" smtClean="0">
                <a:solidFill>
                  <a:srgbClr val="225A7A"/>
                </a:solidFill>
                <a:latin typeface="Arial" charset="0"/>
                <a:cs typeface="Arial" charset="0"/>
              </a:rPr>
              <a:t> </a:t>
            </a:r>
            <a:r>
              <a:rPr lang="en-US" sz="1200" b="1" dirty="0">
                <a:solidFill>
                  <a:srgbClr val="225A7A"/>
                </a:solidFill>
                <a:latin typeface="Arial" charset="0"/>
                <a:cs typeface="Arial" charset="0"/>
              </a:rPr>
              <a:t>Points</a:t>
            </a:r>
          </a:p>
        </p:txBody>
      </p:sp>
      <p:sp>
        <p:nvSpPr>
          <p:cNvPr id="12" name="AutoShape 7"/>
          <p:cNvSpPr>
            <a:spLocks noChangeArrowheads="1"/>
          </p:cNvSpPr>
          <p:nvPr/>
        </p:nvSpPr>
        <p:spPr bwMode="blackWhite">
          <a:xfrm>
            <a:off x="6620900" y="1109923"/>
            <a:ext cx="2156952" cy="575187"/>
          </a:xfrm>
          <a:prstGeom prst="wedgeRectCallout">
            <a:avLst>
              <a:gd name="adj1" fmla="val -69012"/>
              <a:gd name="adj2" fmla="val 25325"/>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200" b="1" dirty="0">
                <a:solidFill>
                  <a:srgbClr val="FFFFFF"/>
                </a:solidFill>
                <a:latin typeface="Arial" charset="0"/>
                <a:cs typeface="Arial" charset="0"/>
              </a:rPr>
              <a:t>Catastrophe losses as a share of all losses reached a record high in </a:t>
            </a:r>
            <a:r>
              <a:rPr lang="en-US" sz="1200" b="1" dirty="0" smtClean="0">
                <a:solidFill>
                  <a:srgbClr val="FFFFFF"/>
                </a:solidFill>
                <a:latin typeface="Arial" charset="0"/>
                <a:cs typeface="Arial" charset="0"/>
              </a:rPr>
              <a:t>2011</a:t>
            </a:r>
            <a:endParaRPr lang="en-US" sz="1200" b="1" dirty="0">
              <a:solidFill>
                <a:srgbClr val="FFFFFF"/>
              </a:solidFill>
              <a:latin typeface="Arial" charset="0"/>
              <a:cs typeface="Arial" charset="0"/>
            </a:endParaRPr>
          </a:p>
        </p:txBody>
      </p:sp>
      <p:sp>
        <p:nvSpPr>
          <p:cNvPr id="13" name="AutoShape 7"/>
          <p:cNvSpPr>
            <a:spLocks noChangeArrowheads="1"/>
          </p:cNvSpPr>
          <p:nvPr/>
        </p:nvSpPr>
        <p:spPr bwMode="blackWhite">
          <a:xfrm>
            <a:off x="7118749" y="2493820"/>
            <a:ext cx="1778839" cy="1136887"/>
          </a:xfrm>
          <a:prstGeom prst="wedgeRectCallout">
            <a:avLst>
              <a:gd name="adj1" fmla="val -82687"/>
              <a:gd name="adj2" fmla="val -1275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 losses as a share of all losses have been  down substantially since 2013</a:t>
            </a:r>
            <a:endParaRPr lang="en-US" sz="14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28746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3400"/>
                            </p:stCondLst>
                            <p:childTnLst>
                              <p:par>
                                <p:cTn id="19" presetID="22" presetClass="entr" presetSubtype="2" fill="hold" grpId="0" nodeType="afterEffect">
                                  <p:stCondLst>
                                    <p:cond delay="699"/>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8" name="Picture 5"/>
          <p:cNvPicPr>
            <a:picLocks noChangeAspect="1" noChangeArrowheads="1"/>
          </p:cNvPicPr>
          <p:nvPr>
            <p:custDataLst>
              <p:tags r:id="rId2"/>
            </p:custDataLst>
          </p:nvPr>
        </p:nvPicPr>
        <p:blipFill>
          <a:blip r:embed="rId5" cstate="print"/>
          <a:srcRect/>
          <a:stretch>
            <a:fillRect/>
          </a:stretch>
        </p:blipFill>
        <p:spPr bwMode="auto">
          <a:xfrm>
            <a:off x="3431382" y="628650"/>
            <a:ext cx="2274094" cy="628650"/>
          </a:xfrm>
          <a:prstGeom prst="rect">
            <a:avLst/>
          </a:prstGeom>
          <a:noFill/>
          <a:ln w="9525">
            <a:noFill/>
            <a:miter lim="800000"/>
            <a:headEnd/>
            <a:tailEnd/>
          </a:ln>
        </p:spPr>
      </p:pic>
      <p:sp>
        <p:nvSpPr>
          <p:cNvPr id="2152455" name="Rectangle 7"/>
          <p:cNvSpPr>
            <a:spLocks noChangeArrowheads="1"/>
          </p:cNvSpPr>
          <p:nvPr/>
        </p:nvSpPr>
        <p:spPr bwMode="blackWhite">
          <a:xfrm>
            <a:off x="1578770" y="1701406"/>
            <a:ext cx="5986463" cy="9727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34289" tIns="34289" rIns="34289" bIns="34289" anchor="ctr"/>
          <a:lstStyle/>
          <a:p>
            <a:pPr algn="ctr" defTabSz="85723" fontAlgn="base">
              <a:lnSpc>
                <a:spcPct val="95000"/>
              </a:lnSpc>
              <a:spcBef>
                <a:spcPct val="25000"/>
              </a:spcBef>
              <a:spcAft>
                <a:spcPct val="0"/>
              </a:spcAft>
            </a:pPr>
            <a:endParaRPr lang="en-US" sz="3200" b="1" dirty="0">
              <a:solidFill>
                <a:srgbClr val="FFFFFF"/>
              </a:solidFill>
              <a:latin typeface="Arial" charset="0"/>
              <a:cs typeface="Arial" charset="0"/>
            </a:endParaRPr>
          </a:p>
        </p:txBody>
      </p:sp>
      <p:sp>
        <p:nvSpPr>
          <p:cNvPr id="2152456" name="Rectangle 8"/>
          <p:cNvSpPr>
            <a:spLocks noChangeArrowheads="1"/>
          </p:cNvSpPr>
          <p:nvPr/>
        </p:nvSpPr>
        <p:spPr bwMode="auto">
          <a:xfrm>
            <a:off x="1725020" y="3198058"/>
            <a:ext cx="5844591" cy="900244"/>
          </a:xfrm>
          <a:prstGeom prst="rect">
            <a:avLst/>
          </a:prstGeom>
          <a:noFill/>
          <a:ln w="9525" algn="ctr">
            <a:noFill/>
            <a:miter lim="800000"/>
            <a:headEnd/>
            <a:tailEnd/>
          </a:ln>
        </p:spPr>
        <p:txBody>
          <a:bodyPr wrap="square" lIns="34289" tIns="34289" rIns="34289" bIns="34289">
            <a:spAutoFit/>
          </a:bodyPr>
          <a:lstStyle/>
          <a:p>
            <a:pPr marL="219070" indent="-219070" algn="ctr"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Catastrophe Losses Impact Trajectory of Premium </a:t>
            </a:r>
            <a:r>
              <a:rPr lang="en-US" sz="3000" b="1" dirty="0" smtClean="0">
                <a:solidFill>
                  <a:srgbClr val="225A7A"/>
                </a:solidFill>
                <a:latin typeface="Arial" charset="0"/>
                <a:cs typeface="Arial" charset="0"/>
              </a:rPr>
              <a:t>Growth</a:t>
            </a: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Rectangle 3"/>
          <p:cNvSpPr>
            <a:spLocks noChangeArrowheads="1"/>
          </p:cNvSpPr>
          <p:nvPr/>
        </p:nvSpPr>
        <p:spPr bwMode="auto">
          <a:xfrm>
            <a:off x="0" y="4928167"/>
            <a:ext cx="9144000" cy="226219"/>
          </a:xfrm>
          <a:prstGeom prst="rect">
            <a:avLst/>
          </a:prstGeom>
          <a:solidFill>
            <a:srgbClr val="225A7A"/>
          </a:solidFill>
          <a:ln w="9525">
            <a:noFill/>
            <a:miter lim="800000"/>
            <a:headEnd/>
            <a:tailEnd/>
          </a:ln>
        </p:spPr>
        <p:txBody>
          <a:bodyPr wrap="none" lIns="68579" tIns="34289" rIns="68579" bIns="34289" anchor="ctr"/>
          <a:lstStyle/>
          <a:p>
            <a:pPr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1156" y="4997506"/>
            <a:ext cx="335756" cy="9156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eaLnBrk="0" fontAlgn="base" hangingPunct="0">
                <a:lnSpc>
                  <a:spcPct val="85000"/>
                </a:lnSpc>
                <a:spcBef>
                  <a:spcPct val="20000"/>
                </a:spcBef>
                <a:spcAft>
                  <a:spcPct val="0"/>
                </a:spcAft>
              </a:pPr>
              <a:t>51</a:t>
            </a:fld>
            <a:endParaRPr lang="en-US" sz="700" dirty="0">
              <a:solidFill>
                <a:srgbClr val="FFFFFF"/>
              </a:solidFill>
              <a:latin typeface="Arial" charset="0"/>
              <a:cs typeface="Arial" charset="0"/>
            </a:endParaRPr>
          </a:p>
        </p:txBody>
      </p:sp>
      <p:sp>
        <p:nvSpPr>
          <p:cNvPr id="8" name="Title 7"/>
          <p:cNvSpPr>
            <a:spLocks noGrp="1"/>
          </p:cNvSpPr>
          <p:nvPr>
            <p:ph type="title" idx="4294967295"/>
          </p:nvPr>
        </p:nvSpPr>
        <p:spPr>
          <a:xfrm>
            <a:off x="2025650" y="1850231"/>
            <a:ext cx="5092700" cy="645319"/>
          </a:xfrm>
        </p:spPr>
        <p:txBody>
          <a:bodyPr/>
          <a:lstStyle/>
          <a:p>
            <a:pPr algn="ctr" rtl="0" eaLnBrk="1" fontAlgn="base" latinLnBrk="0" hangingPunct="1"/>
            <a:r>
              <a:rPr lang="en-US" sz="3200" b="1" kern="1200" dirty="0" smtClean="0">
                <a:solidFill>
                  <a:srgbClr val="FFFFFF"/>
                </a:solidFill>
                <a:latin typeface="Arial"/>
                <a:ea typeface="+mn-ea"/>
                <a:cs typeface="Arial"/>
              </a:rPr>
              <a:t>Premium Growth</a:t>
            </a:r>
            <a:endParaRPr lang="en-US" dirty="0"/>
          </a:p>
        </p:txBody>
      </p:sp>
    </p:spTree>
    <p:custDataLst>
      <p:tags r:id="rId1"/>
    </p:custDataLst>
    <p:extLst>
      <p:ext uri="{BB962C8B-B14F-4D97-AF65-F5344CB8AC3E}">
        <p14:creationId xmlns:p14="http://schemas.microsoft.com/office/powerpoint/2010/main" val="395735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199" indent="-214308">
              <a:defRPr>
                <a:solidFill>
                  <a:schemeClr val="tx1"/>
                </a:solidFill>
                <a:latin typeface="Arial" panose="020B0604020202020204" pitchFamily="34" charset="0"/>
              </a:defRPr>
            </a:lvl2pPr>
            <a:lvl3pPr marL="857228" indent="-171446">
              <a:defRPr>
                <a:solidFill>
                  <a:schemeClr val="tx1"/>
                </a:solidFill>
                <a:latin typeface="Arial" panose="020B0604020202020204" pitchFamily="34" charset="0"/>
              </a:defRPr>
            </a:lvl3pPr>
            <a:lvl4pPr marL="1200120" indent="-171446">
              <a:defRPr>
                <a:solidFill>
                  <a:schemeClr val="tx1"/>
                </a:solidFill>
                <a:latin typeface="Arial" panose="020B0604020202020204" pitchFamily="34" charset="0"/>
              </a:defRPr>
            </a:lvl4pPr>
            <a:lvl5pPr marL="1543012" indent="-171446">
              <a:defRPr>
                <a:solidFill>
                  <a:schemeClr val="tx1"/>
                </a:solidFill>
                <a:latin typeface="Arial" panose="020B0604020202020204" pitchFamily="34" charset="0"/>
              </a:defRPr>
            </a:lvl5pPr>
            <a:lvl6pPr marL="1885903" indent="-171446" eaLnBrk="0" fontAlgn="base" hangingPunct="0">
              <a:spcBef>
                <a:spcPct val="0"/>
              </a:spcBef>
              <a:spcAft>
                <a:spcPct val="0"/>
              </a:spcAft>
              <a:defRPr>
                <a:solidFill>
                  <a:schemeClr val="tx1"/>
                </a:solidFill>
                <a:latin typeface="Arial" panose="020B0604020202020204" pitchFamily="34" charset="0"/>
              </a:defRPr>
            </a:lvl6pPr>
            <a:lvl7pPr marL="2228795" indent="-171446" eaLnBrk="0" fontAlgn="base" hangingPunct="0">
              <a:spcBef>
                <a:spcPct val="0"/>
              </a:spcBef>
              <a:spcAft>
                <a:spcPct val="0"/>
              </a:spcAft>
              <a:defRPr>
                <a:solidFill>
                  <a:schemeClr val="tx1"/>
                </a:solidFill>
                <a:latin typeface="Arial" panose="020B0604020202020204" pitchFamily="34" charset="0"/>
              </a:defRPr>
            </a:lvl7pPr>
            <a:lvl8pPr marL="2571686" indent="-171446" eaLnBrk="0" fontAlgn="base" hangingPunct="0">
              <a:spcBef>
                <a:spcPct val="0"/>
              </a:spcBef>
              <a:spcAft>
                <a:spcPct val="0"/>
              </a:spcAft>
              <a:defRPr>
                <a:solidFill>
                  <a:schemeClr val="tx1"/>
                </a:solidFill>
                <a:latin typeface="Arial" panose="020B0604020202020204" pitchFamily="34" charset="0"/>
              </a:defRPr>
            </a:lvl8pPr>
            <a:lvl9pPr marL="2914577" indent="-171446"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199" indent="-214308">
              <a:defRPr>
                <a:solidFill>
                  <a:schemeClr val="tx1"/>
                </a:solidFill>
                <a:latin typeface="Arial" panose="020B0604020202020204" pitchFamily="34" charset="0"/>
              </a:defRPr>
            </a:lvl2pPr>
            <a:lvl3pPr marL="857228" indent="-171446">
              <a:defRPr>
                <a:solidFill>
                  <a:schemeClr val="tx1"/>
                </a:solidFill>
                <a:latin typeface="Arial" panose="020B0604020202020204" pitchFamily="34" charset="0"/>
              </a:defRPr>
            </a:lvl3pPr>
            <a:lvl4pPr marL="1200120" indent="-171446">
              <a:defRPr>
                <a:solidFill>
                  <a:schemeClr val="tx1"/>
                </a:solidFill>
                <a:latin typeface="Arial" panose="020B0604020202020204" pitchFamily="34" charset="0"/>
              </a:defRPr>
            </a:lvl4pPr>
            <a:lvl5pPr marL="1543012" indent="-171446">
              <a:defRPr>
                <a:solidFill>
                  <a:schemeClr val="tx1"/>
                </a:solidFill>
                <a:latin typeface="Arial" panose="020B0604020202020204" pitchFamily="34" charset="0"/>
              </a:defRPr>
            </a:lvl5pPr>
            <a:lvl6pPr marL="1885903" indent="-171446" eaLnBrk="0" fontAlgn="base" hangingPunct="0">
              <a:spcBef>
                <a:spcPct val="0"/>
              </a:spcBef>
              <a:spcAft>
                <a:spcPct val="0"/>
              </a:spcAft>
              <a:defRPr>
                <a:solidFill>
                  <a:schemeClr val="tx1"/>
                </a:solidFill>
                <a:latin typeface="Arial" panose="020B0604020202020204" pitchFamily="34" charset="0"/>
              </a:defRPr>
            </a:lvl6pPr>
            <a:lvl7pPr marL="2228795" indent="-171446" eaLnBrk="0" fontAlgn="base" hangingPunct="0">
              <a:spcBef>
                <a:spcPct val="0"/>
              </a:spcBef>
              <a:spcAft>
                <a:spcPct val="0"/>
              </a:spcAft>
              <a:defRPr>
                <a:solidFill>
                  <a:schemeClr val="tx1"/>
                </a:solidFill>
                <a:latin typeface="Arial" panose="020B0604020202020204" pitchFamily="34" charset="0"/>
              </a:defRPr>
            </a:lvl7pPr>
            <a:lvl8pPr marL="2571686" indent="-171446" eaLnBrk="0" fontAlgn="base" hangingPunct="0">
              <a:spcBef>
                <a:spcPct val="0"/>
              </a:spcBef>
              <a:spcAft>
                <a:spcPct val="0"/>
              </a:spcAft>
              <a:defRPr>
                <a:solidFill>
                  <a:schemeClr val="tx1"/>
                </a:solidFill>
                <a:latin typeface="Arial" panose="020B0604020202020204" pitchFamily="34" charset="0"/>
              </a:defRPr>
            </a:lvl8pPr>
            <a:lvl9pPr marL="2914577" indent="-171446"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199" indent="-214308">
              <a:defRPr>
                <a:solidFill>
                  <a:schemeClr val="tx1"/>
                </a:solidFill>
                <a:latin typeface="Arial" panose="020B0604020202020204" pitchFamily="34" charset="0"/>
              </a:defRPr>
            </a:lvl2pPr>
            <a:lvl3pPr marL="857228" indent="-171446">
              <a:defRPr>
                <a:solidFill>
                  <a:schemeClr val="tx1"/>
                </a:solidFill>
                <a:latin typeface="Arial" panose="020B0604020202020204" pitchFamily="34" charset="0"/>
              </a:defRPr>
            </a:lvl3pPr>
            <a:lvl4pPr marL="1200120" indent="-171446">
              <a:defRPr>
                <a:solidFill>
                  <a:schemeClr val="tx1"/>
                </a:solidFill>
                <a:latin typeface="Arial" panose="020B0604020202020204" pitchFamily="34" charset="0"/>
              </a:defRPr>
            </a:lvl4pPr>
            <a:lvl5pPr marL="1543012" indent="-171446">
              <a:defRPr>
                <a:solidFill>
                  <a:schemeClr val="tx1"/>
                </a:solidFill>
                <a:latin typeface="Arial" panose="020B0604020202020204" pitchFamily="34" charset="0"/>
              </a:defRPr>
            </a:lvl5pPr>
            <a:lvl6pPr marL="1885903" indent="-171446" eaLnBrk="0" fontAlgn="base" hangingPunct="0">
              <a:spcBef>
                <a:spcPct val="0"/>
              </a:spcBef>
              <a:spcAft>
                <a:spcPct val="0"/>
              </a:spcAft>
              <a:defRPr>
                <a:solidFill>
                  <a:schemeClr val="tx1"/>
                </a:solidFill>
                <a:latin typeface="Arial" panose="020B0604020202020204" pitchFamily="34" charset="0"/>
              </a:defRPr>
            </a:lvl6pPr>
            <a:lvl7pPr marL="2228795" indent="-171446" eaLnBrk="0" fontAlgn="base" hangingPunct="0">
              <a:spcBef>
                <a:spcPct val="0"/>
              </a:spcBef>
              <a:spcAft>
                <a:spcPct val="0"/>
              </a:spcAft>
              <a:defRPr>
                <a:solidFill>
                  <a:schemeClr val="tx1"/>
                </a:solidFill>
                <a:latin typeface="Arial" panose="020B0604020202020204" pitchFamily="34" charset="0"/>
              </a:defRPr>
            </a:lvl7pPr>
            <a:lvl8pPr marL="2571686" indent="-171446" eaLnBrk="0" fontAlgn="base" hangingPunct="0">
              <a:spcBef>
                <a:spcPct val="0"/>
              </a:spcBef>
              <a:spcAft>
                <a:spcPct val="0"/>
              </a:spcAft>
              <a:defRPr>
                <a:solidFill>
                  <a:schemeClr val="tx1"/>
                </a:solidFill>
                <a:latin typeface="Arial" panose="020B0604020202020204" pitchFamily="34" charset="0"/>
              </a:defRPr>
            </a:lvl8pPr>
            <a:lvl9pPr marL="2914577" indent="-171446"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52</a:t>
            </a:fld>
            <a:endParaRPr lang="en-US" altLang="en-US" smtClean="0">
              <a:solidFill>
                <a:srgbClr val="000000"/>
              </a:solidFill>
            </a:endParaRPr>
          </a:p>
        </p:txBody>
      </p:sp>
      <p:sp>
        <p:nvSpPr>
          <p:cNvPr id="103429" name="Rectangle 6"/>
          <p:cNvSpPr>
            <a:spLocks noChangeArrowheads="1"/>
          </p:cNvSpPr>
          <p:nvPr/>
        </p:nvSpPr>
        <p:spPr bwMode="auto">
          <a:xfrm>
            <a:off x="1684239" y="1377555"/>
            <a:ext cx="531019" cy="281582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68579" tIns="34289" rIns="68579" bIns="342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2900295" y="1377555"/>
            <a:ext cx="532210" cy="281582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68579" tIns="34289" rIns="68579" bIns="342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049140" y="1377555"/>
            <a:ext cx="558403" cy="281582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68579" tIns="34289" rIns="68579" bIns="342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1905477175"/>
              </p:ext>
            </p:extLst>
          </p:nvPr>
        </p:nvGraphicFramePr>
        <p:xfrm>
          <a:off x="674636" y="1430232"/>
          <a:ext cx="6512719" cy="3399235"/>
        </p:xfrm>
        <a:graphic>
          <a:graphicData uri="http://schemas.openxmlformats.org/presentationml/2006/ole">
            <mc:AlternateContent xmlns:mc="http://schemas.openxmlformats.org/markup-compatibility/2006">
              <mc:Choice xmlns:v="urn:schemas-microsoft-com:vml" Requires="v">
                <p:oleObj spid="_x0000_s14339" name="Chart" r:id="rId5" imgW="5727743" imgH="3035392" progId="MSGraph.Chart.8">
                  <p:embed followColorScheme="full"/>
                </p:oleObj>
              </mc:Choice>
              <mc:Fallback>
                <p:oleObj name="Chart" r:id="rId5" imgW="5727743" imgH="3035392" progId="MSGraph.Chart.8">
                  <p:embed followColorScheme="full"/>
                  <p:pic>
                    <p:nvPicPr>
                      <p:cNvPr id="0" name="Object 9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36" y="1430232"/>
                        <a:ext cx="6512719" cy="339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340488" y="67868"/>
            <a:ext cx="5550694" cy="645319"/>
          </a:xfrm>
        </p:spPr>
        <p:txBody>
          <a:bodyPr/>
          <a:lstStyle/>
          <a:p>
            <a:r>
              <a:rPr lang="en-US" altLang="en-US" dirty="0" smtClean="0">
                <a:latin typeface="Arial" panose="020B0604020202020204" pitchFamily="34" charset="0"/>
              </a:rPr>
              <a:t>Net Premium Growth: Annual Change, </a:t>
            </a:r>
            <a:r>
              <a:rPr lang="en-US" altLang="en-US" dirty="0" smtClean="0">
                <a:solidFill>
                  <a:srgbClr val="FF00FF"/>
                </a:solidFill>
                <a:latin typeface="Arial" panose="020B0604020202020204" pitchFamily="34" charset="0"/>
              </a:rPr>
              <a:t/>
            </a:r>
            <a:br>
              <a:rPr lang="en-US" altLang="en-US" dirty="0" smtClean="0">
                <a:solidFill>
                  <a:srgbClr val="FF00FF"/>
                </a:solidFill>
                <a:latin typeface="Arial" panose="020B0604020202020204" pitchFamily="34" charset="0"/>
              </a:rPr>
            </a:br>
            <a:r>
              <a:rPr lang="en-US" altLang="en-US" dirty="0" smtClean="0">
                <a:latin typeface="Arial" panose="020B0604020202020204" pitchFamily="34" charset="0"/>
              </a:rPr>
              <a:t>1971—2015E</a:t>
            </a:r>
          </a:p>
        </p:txBody>
      </p:sp>
      <p:sp>
        <p:nvSpPr>
          <p:cNvPr id="103434" name="Rectangle 5"/>
          <p:cNvSpPr>
            <a:spLocks noChangeArrowheads="1"/>
          </p:cNvSpPr>
          <p:nvPr/>
        </p:nvSpPr>
        <p:spPr bwMode="black">
          <a:xfrm>
            <a:off x="711876" y="882255"/>
            <a:ext cx="6166247" cy="16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90000"/>
              </a:lnSpc>
              <a:spcBef>
                <a:spcPct val="20000"/>
              </a:spcBef>
              <a:spcAft>
                <a:spcPct val="0"/>
              </a:spcAft>
            </a:pPr>
            <a:r>
              <a:rPr lang="en-US" altLang="en-US" sz="1200" b="1" dirty="0">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551368" y="1120380"/>
            <a:ext cx="800100" cy="24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4" tIns="34529" rIns="69054" bIns="3452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FF3300"/>
              </a:buClr>
              <a:buFont typeface="Wingdings" panose="05000000000000000000" pitchFamily="2" charset="2"/>
              <a:buNone/>
            </a:pPr>
            <a:r>
              <a:rPr lang="en-US" altLang="en-US" sz="1100" b="1" dirty="0">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2788565" y="1120380"/>
            <a:ext cx="800100" cy="24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4" tIns="34529" rIns="69054" bIns="3452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FF3300"/>
              </a:buClr>
              <a:buFont typeface="Wingdings" panose="05000000000000000000" pitchFamily="2" charset="2"/>
              <a:buNone/>
            </a:pPr>
            <a:r>
              <a:rPr lang="en-US" altLang="en-US" sz="11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4918237" y="1120380"/>
            <a:ext cx="800100" cy="24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4" tIns="34529" rIns="69054" bIns="3452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FF3300"/>
              </a:buClr>
              <a:buFont typeface="Wingdings" panose="05000000000000000000" pitchFamily="2" charset="2"/>
              <a:buNone/>
            </a:pPr>
            <a:r>
              <a:rPr lang="en-US" altLang="en-US" sz="11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201882" y="4707230"/>
            <a:ext cx="5676900" cy="43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13" tIns="0" rIns="0" bIns="102868"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90000"/>
              </a:lnSpc>
              <a:spcBef>
                <a:spcPct val="0"/>
              </a:spcBef>
              <a:spcAft>
                <a:spcPct val="0"/>
              </a:spcAft>
              <a:buClr>
                <a:srgbClr val="FF6801"/>
              </a:buClr>
              <a:buFont typeface="Wingdings" panose="05000000000000000000" pitchFamily="2" charset="2"/>
              <a:buNone/>
            </a:pPr>
            <a:r>
              <a:rPr lang="en-US" altLang="en-US" sz="800" dirty="0">
                <a:solidFill>
                  <a:srgbClr val="000000"/>
                </a:solidFill>
                <a:cs typeface="Arial" panose="020B0604020202020204" pitchFamily="34" charset="0"/>
              </a:rPr>
              <a:t> </a:t>
            </a:r>
          </a:p>
          <a:p>
            <a:pPr fontAlgn="base">
              <a:lnSpc>
                <a:spcPct val="90000"/>
              </a:lnSpc>
              <a:spcBef>
                <a:spcPct val="0"/>
              </a:spcBef>
              <a:spcAft>
                <a:spcPct val="0"/>
              </a:spcAft>
              <a:buClr>
                <a:srgbClr val="FF6801"/>
              </a:buClr>
              <a:buFont typeface="Wingdings" panose="05000000000000000000" pitchFamily="2" charset="2"/>
              <a:buNone/>
            </a:pPr>
            <a:r>
              <a:rPr lang="en-US" altLang="en-US" sz="800" dirty="0">
                <a:solidFill>
                  <a:srgbClr val="000000"/>
                </a:solidFill>
                <a:cs typeface="Arial" panose="020B0604020202020204" pitchFamily="34" charset="0"/>
              </a:rPr>
              <a:t>Shaded areas denote “hard market” periods</a:t>
            </a:r>
          </a:p>
          <a:p>
            <a:pPr fontAlgn="base">
              <a:lnSpc>
                <a:spcPct val="90000"/>
              </a:lnSpc>
              <a:spcBef>
                <a:spcPct val="0"/>
              </a:spcBef>
              <a:spcAft>
                <a:spcPct val="0"/>
              </a:spcAft>
              <a:buClr>
                <a:srgbClr val="FF6801"/>
              </a:buClr>
              <a:buFont typeface="Wingdings" panose="05000000000000000000" pitchFamily="2" charset="2"/>
              <a:buNone/>
            </a:pPr>
            <a:r>
              <a:rPr lang="en-US" altLang="en-US" sz="8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779226" y="1483069"/>
            <a:ext cx="2450373" cy="784622"/>
          </a:xfrm>
          <a:prstGeom prst="wedgeRectCallout">
            <a:avLst>
              <a:gd name="adj1" fmla="val -29608"/>
              <a:gd name="adj2" fmla="val 299894"/>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altLang="en-US" sz="1100" b="1" dirty="0">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337206" y="2723030"/>
            <a:ext cx="1273394" cy="889923"/>
          </a:xfrm>
          <a:prstGeom prst="wedgeRectCallout">
            <a:avLst>
              <a:gd name="adj1" fmla="val -77849"/>
              <a:gd name="adj2" fmla="val 49023"/>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79" tIns="68579" rIns="68579" bIns="68579" anchor="ctr"/>
          <a:lstStyle/>
          <a:p>
            <a:pPr algn="ctr" fontAlgn="base">
              <a:lnSpc>
                <a:spcPct val="90000"/>
              </a:lnSpc>
              <a:spcBef>
                <a:spcPct val="50000"/>
              </a:spcBef>
              <a:spcAft>
                <a:spcPct val="0"/>
              </a:spcAft>
              <a:buClr>
                <a:srgbClr val="FFFFFF"/>
              </a:buClr>
              <a:buFont typeface="Wingdings" pitchFamily="2" charset="2"/>
              <a:buNone/>
              <a:defRPr/>
            </a:pPr>
            <a:r>
              <a:rPr lang="en-US" sz="1100" b="1" dirty="0" smtClean="0">
                <a:solidFill>
                  <a:srgbClr val="FFFFFF"/>
                </a:solidFill>
                <a:latin typeface="Arial" charset="0"/>
                <a:cs typeface="Arial" charset="0"/>
              </a:rPr>
              <a:t>2015E: 3.9%</a:t>
            </a:r>
          </a:p>
          <a:p>
            <a:pPr algn="ctr" fontAlgn="base">
              <a:lnSpc>
                <a:spcPct val="90000"/>
              </a:lnSpc>
              <a:spcBef>
                <a:spcPct val="50000"/>
              </a:spcBef>
              <a:spcAft>
                <a:spcPct val="0"/>
              </a:spcAft>
              <a:buClr>
                <a:srgbClr val="FFFFFF"/>
              </a:buClr>
              <a:buFont typeface="Wingdings" pitchFamily="2" charset="2"/>
              <a:buNone/>
              <a:defRPr/>
            </a:pPr>
            <a:r>
              <a:rPr lang="en-US" sz="1100" b="1" dirty="0" smtClean="0">
                <a:solidFill>
                  <a:srgbClr val="FFFFFF"/>
                </a:solidFill>
                <a:latin typeface="Arial" charset="0"/>
                <a:cs typeface="Arial" charset="0"/>
              </a:rPr>
              <a:t>2014: 4.1%</a:t>
            </a:r>
            <a:endParaRPr lang="en-US" sz="1100" b="1" dirty="0">
              <a:solidFill>
                <a:srgbClr val="FFFFFF"/>
              </a:solidFill>
              <a:latin typeface="Arial" charset="0"/>
              <a:cs typeface="Arial" charset="0"/>
            </a:endParaRPr>
          </a:p>
          <a:p>
            <a:pPr algn="ctr" fontAlgn="base">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2013: </a:t>
            </a:r>
            <a:r>
              <a:rPr lang="en-US" sz="1100" b="1" dirty="0" smtClean="0">
                <a:solidFill>
                  <a:srgbClr val="FFFFFF"/>
                </a:solidFill>
                <a:latin typeface="Arial" charset="0"/>
                <a:cs typeface="Arial" charset="0"/>
              </a:rPr>
              <a:t>4.4%</a:t>
            </a:r>
            <a:endParaRPr lang="en-US" sz="1100" b="1" dirty="0">
              <a:solidFill>
                <a:srgbClr val="FFFFFF"/>
              </a:solidFill>
              <a:latin typeface="Arial" charset="0"/>
              <a:cs typeface="Arial" charset="0"/>
            </a:endParaRPr>
          </a:p>
          <a:p>
            <a:pPr algn="ctr" fontAlgn="base">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2012: +4.3%</a:t>
            </a:r>
            <a:endParaRPr lang="en-US" sz="1200" b="1" dirty="0">
              <a:solidFill>
                <a:srgbClr val="FFFFFF"/>
              </a:solidFill>
              <a:latin typeface="Arial" charset="0"/>
              <a:cs typeface="Arial" charset="0"/>
            </a:endParaRPr>
          </a:p>
        </p:txBody>
      </p:sp>
      <p:sp>
        <p:nvSpPr>
          <p:cNvPr id="2" name="Oval 1"/>
          <p:cNvSpPr/>
          <p:nvPr/>
        </p:nvSpPr>
        <p:spPr>
          <a:xfrm>
            <a:off x="3985707" y="3314701"/>
            <a:ext cx="248772" cy="2982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fontAlgn="base">
              <a:spcBef>
                <a:spcPct val="0"/>
              </a:spcBef>
              <a:spcAft>
                <a:spcPct val="0"/>
              </a:spcAft>
            </a:pPr>
            <a:endParaRPr lang="en-US">
              <a:solidFill>
                <a:srgbClr val="FFFFFF"/>
              </a:solidFill>
            </a:endParaRPr>
          </a:p>
        </p:txBody>
      </p:sp>
      <p:sp>
        <p:nvSpPr>
          <p:cNvPr id="19" name="Oval 18"/>
          <p:cNvSpPr/>
          <p:nvPr/>
        </p:nvSpPr>
        <p:spPr>
          <a:xfrm>
            <a:off x="5713281" y="3599506"/>
            <a:ext cx="248772" cy="2982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fontAlgn="base">
              <a:spcBef>
                <a:spcPct val="0"/>
              </a:spcBef>
              <a:spcAft>
                <a:spcPct val="0"/>
              </a:spcAft>
            </a:pPr>
            <a:endParaRPr lang="en-US">
              <a:solidFill>
                <a:srgbClr val="FFFFFF"/>
              </a:solidFill>
            </a:endParaRPr>
          </a:p>
        </p:txBody>
      </p:sp>
      <p:sp>
        <p:nvSpPr>
          <p:cNvPr id="20" name="AutoShape 14"/>
          <p:cNvSpPr>
            <a:spLocks noChangeArrowheads="1"/>
          </p:cNvSpPr>
          <p:nvPr/>
        </p:nvSpPr>
        <p:spPr bwMode="blackWhite">
          <a:xfrm>
            <a:off x="3734965" y="2272840"/>
            <a:ext cx="765152" cy="474464"/>
          </a:xfrm>
          <a:prstGeom prst="wedgeRectCallout">
            <a:avLst>
              <a:gd name="adj1" fmla="val 4662"/>
              <a:gd name="adj2" fmla="val 151101"/>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altLang="en-US" sz="1100" b="1" dirty="0" smtClean="0">
                <a:solidFill>
                  <a:srgbClr val="FFFFFF"/>
                </a:solidFill>
                <a:cs typeface="Arial" panose="020B0604020202020204" pitchFamily="34" charset="0"/>
              </a:rPr>
              <a:t>Post-Andrew spike</a:t>
            </a:r>
            <a:endParaRPr lang="en-US" altLang="en-US" sz="1100" b="1" dirty="0">
              <a:solidFill>
                <a:srgbClr val="FFFFFF"/>
              </a:solidFill>
              <a:cs typeface="Arial" panose="020B0604020202020204" pitchFamily="34" charset="0"/>
            </a:endParaRPr>
          </a:p>
        </p:txBody>
      </p:sp>
      <p:sp>
        <p:nvSpPr>
          <p:cNvPr id="21" name="AutoShape 14"/>
          <p:cNvSpPr>
            <a:spLocks noChangeArrowheads="1"/>
          </p:cNvSpPr>
          <p:nvPr/>
        </p:nvSpPr>
        <p:spPr bwMode="blackWhite">
          <a:xfrm>
            <a:off x="4500118" y="4134972"/>
            <a:ext cx="1024941" cy="319465"/>
          </a:xfrm>
          <a:prstGeom prst="wedgeRectCallout">
            <a:avLst>
              <a:gd name="adj1" fmla="val 67533"/>
              <a:gd name="adj2" fmla="val -176779"/>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79" tIns="68579" rIns="68579" bIns="6857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altLang="en-US" sz="1100" b="1" dirty="0" smtClean="0">
                <a:solidFill>
                  <a:srgbClr val="FFFFFF"/>
                </a:solidFill>
                <a:cs typeface="Arial" panose="020B0604020202020204" pitchFamily="34" charset="0"/>
              </a:rPr>
              <a:t>Post-Katrina spike</a:t>
            </a:r>
            <a:endParaRPr lang="en-US" altLang="en-US" sz="1100" b="1" dirty="0">
              <a:solidFill>
                <a:srgbClr val="FFFFFF"/>
              </a:solidFill>
              <a:cs typeface="Arial" panose="020B0604020202020204" pitchFamily="34" charset="0"/>
            </a:endParaRPr>
          </a:p>
        </p:txBody>
      </p:sp>
    </p:spTree>
    <p:custDataLst>
      <p:tags r:id="rId2"/>
    </p:custDataLst>
    <p:extLst>
      <p:ext uri="{BB962C8B-B14F-4D97-AF65-F5344CB8AC3E}">
        <p14:creationId xmlns:p14="http://schemas.microsoft.com/office/powerpoint/2010/main" val="2321777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20"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1657350" y="1745458"/>
            <a:ext cx="5829300" cy="110251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34289" tIns="34289" rIns="34289" bIns="34289" anchor="ctr"/>
          <a:lstStyle/>
          <a:p>
            <a:pPr algn="ctr" defTabSz="85723" fontAlgn="base">
              <a:lnSpc>
                <a:spcPct val="95000"/>
              </a:lnSpc>
              <a:spcBef>
                <a:spcPct val="25000"/>
              </a:spcBef>
              <a:spcAft>
                <a:spcPct val="0"/>
              </a:spcAft>
            </a:pPr>
            <a:r>
              <a:rPr lang="en-US" sz="4500" b="1" dirty="0">
                <a:solidFill>
                  <a:srgbClr val="FFFFFF"/>
                </a:solidFill>
                <a:latin typeface="Arial" charset="0"/>
                <a:cs typeface="Arial" charset="0"/>
              </a:rPr>
              <a:t>www.iii.org</a:t>
            </a:r>
          </a:p>
        </p:txBody>
      </p:sp>
      <p:sp>
        <p:nvSpPr>
          <p:cNvPr id="2077700" name="Rectangle 4"/>
          <p:cNvSpPr>
            <a:spLocks noChangeArrowheads="1"/>
          </p:cNvSpPr>
          <p:nvPr/>
        </p:nvSpPr>
        <p:spPr bwMode="auto">
          <a:xfrm>
            <a:off x="1264446" y="3174208"/>
            <a:ext cx="6522244" cy="1294968"/>
          </a:xfrm>
          <a:prstGeom prst="rect">
            <a:avLst/>
          </a:prstGeom>
          <a:noFill/>
          <a:ln w="9525" algn="ctr">
            <a:noFill/>
            <a:miter lim="800000"/>
            <a:headEnd/>
            <a:tailEnd/>
          </a:ln>
        </p:spPr>
        <p:txBody>
          <a:bodyPr lIns="34289" tIns="34289" rIns="34289" bIns="34289">
            <a:spAutoFit/>
          </a:bodyPr>
          <a:lstStyle/>
          <a:p>
            <a:pPr algn="ctr" eaLnBrk="0" fontAlgn="base" hangingPunct="0">
              <a:lnSpc>
                <a:spcPct val="90000"/>
              </a:lnSpc>
              <a:spcBef>
                <a:spcPct val="25000"/>
              </a:spcBef>
              <a:spcAft>
                <a:spcPct val="0"/>
              </a:spcAft>
              <a:buClr>
                <a:srgbClr val="FF6801"/>
              </a:buClr>
              <a:buFont typeface="Wingdings" pitchFamily="2" charset="2"/>
              <a:buNone/>
            </a:pPr>
            <a:r>
              <a:rPr lang="en-US" sz="2700" b="1" i="1" dirty="0">
                <a:solidFill>
                  <a:srgbClr val="225A7A"/>
                </a:solidFill>
                <a:latin typeface="Arial" charset="0"/>
                <a:cs typeface="Arial" charset="0"/>
              </a:rPr>
              <a:t>Thank you for your time</a:t>
            </a:r>
            <a:r>
              <a:rPr lang="en-US" sz="2700" b="1" i="1" dirty="0">
                <a:solidFill>
                  <a:srgbClr val="FF00FF"/>
                </a:solidFill>
                <a:latin typeface="Arial" charset="0"/>
                <a:cs typeface="Arial" charset="0"/>
              </a:rPr>
              <a:t/>
            </a:r>
            <a:br>
              <a:rPr lang="en-US" sz="2700" b="1" i="1" dirty="0">
                <a:solidFill>
                  <a:srgbClr val="FF00FF"/>
                </a:solidFill>
                <a:latin typeface="Arial" charset="0"/>
                <a:cs typeface="Arial" charset="0"/>
              </a:rPr>
            </a:br>
            <a:r>
              <a:rPr lang="en-US" sz="2700" b="1" i="1" dirty="0">
                <a:solidFill>
                  <a:srgbClr val="225A7A"/>
                </a:solidFill>
                <a:latin typeface="Arial" charset="0"/>
                <a:cs typeface="Arial" charset="0"/>
              </a:rPr>
              <a:t>and your attention!</a:t>
            </a:r>
            <a:endParaRPr lang="en-US" sz="2700" b="1" i="1" dirty="0">
              <a:solidFill>
                <a:srgbClr val="FF0000"/>
              </a:solidFill>
              <a:latin typeface="Arial" charset="0"/>
              <a:cs typeface="Arial" charset="0"/>
            </a:endParaRPr>
          </a:p>
          <a:p>
            <a:pPr algn="ctr" eaLnBrk="0" fontAlgn="base" hangingPunct="0">
              <a:lnSpc>
                <a:spcPct val="90000"/>
              </a:lnSpc>
              <a:spcBef>
                <a:spcPct val="25000"/>
              </a:spcBef>
              <a:spcAft>
                <a:spcPct val="0"/>
              </a:spcAft>
              <a:buClr>
                <a:srgbClr val="FF6801"/>
              </a:buClr>
              <a:buFont typeface="Wingdings" pitchFamily="2" charset="2"/>
              <a:buNone/>
            </a:pPr>
            <a:r>
              <a:rPr lang="en-US" sz="2700" b="1" i="1" dirty="0">
                <a:solidFill>
                  <a:srgbClr val="FF0000"/>
                </a:solidFill>
                <a:latin typeface="Arial" charset="0"/>
                <a:cs typeface="Arial" charset="0"/>
              </a:rPr>
              <a:t>Twitter: </a:t>
            </a:r>
            <a:r>
              <a:rPr lang="en-US" sz="2700" b="1" i="1" dirty="0">
                <a:solidFill>
                  <a:srgbClr val="00B050"/>
                </a:solidFill>
                <a:latin typeface="Arial" charset="0"/>
                <a:cs typeface="Arial" charset="0"/>
              </a:rPr>
              <a:t>twitter.com/</a:t>
            </a:r>
            <a:r>
              <a:rPr lang="en-US" sz="2700" b="1" i="1" dirty="0" err="1">
                <a:solidFill>
                  <a:srgbClr val="00B050"/>
                </a:solidFill>
                <a:latin typeface="Arial" charset="0"/>
                <a:cs typeface="Arial" charset="0"/>
              </a:rPr>
              <a:t>bob_hartwig</a:t>
            </a:r>
            <a:endParaRPr lang="en-US" sz="2700" b="1" i="1" dirty="0">
              <a:solidFill>
                <a:srgbClr val="C00000"/>
              </a:solidFill>
              <a:latin typeface="Arial" charset="0"/>
              <a:cs typeface="Arial" charset="0"/>
            </a:endParaRPr>
          </a:p>
        </p:txBody>
      </p:sp>
      <p:sp>
        <p:nvSpPr>
          <p:cNvPr id="2077702" name="Rectangle 6"/>
          <p:cNvSpPr>
            <a:spLocks noChangeArrowheads="1"/>
          </p:cNvSpPr>
          <p:nvPr/>
        </p:nvSpPr>
        <p:spPr bwMode="auto">
          <a:xfrm>
            <a:off x="1644255" y="1197769"/>
            <a:ext cx="5855494" cy="357188"/>
          </a:xfrm>
          <a:prstGeom prst="rect">
            <a:avLst/>
          </a:prstGeom>
          <a:noFill/>
          <a:ln w="9525" algn="ctr">
            <a:noFill/>
            <a:miter lim="800000"/>
            <a:headEnd/>
            <a:tailEnd/>
          </a:ln>
        </p:spPr>
        <p:txBody>
          <a:bodyPr lIns="34289" tIns="34289" rIns="34289" bIns="34289">
            <a:spAutoFit/>
          </a:bodyPr>
          <a:lstStyle/>
          <a:p>
            <a:pPr algn="ctr" eaLnBrk="0" fontAlgn="base" hangingPunct="0">
              <a:lnSpc>
                <a:spcPct val="90000"/>
              </a:lnSpc>
              <a:spcBef>
                <a:spcPct val="25000"/>
              </a:spcBef>
              <a:spcAft>
                <a:spcPct val="0"/>
              </a:spcAft>
              <a:buClr>
                <a:srgbClr val="FF6801"/>
              </a:buClr>
              <a:tabLst>
                <a:tab pos="4629035" algn="l"/>
              </a:tabLst>
            </a:pPr>
            <a:r>
              <a:rPr lang="en-US" sz="2100" b="1" dirty="0">
                <a:solidFill>
                  <a:srgbClr val="225A7A"/>
                </a:solidFill>
                <a:latin typeface="Arial" charset="0"/>
                <a:cs typeface="Arial" charset="0"/>
              </a:rPr>
              <a:t>Insurance Information Institute Online:</a:t>
            </a:r>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solidFill>
                  <a:srgbClr val="000000"/>
                </a:solidFill>
              </a:rPr>
              <a:pPr>
                <a:defRPr/>
              </a:pPr>
              <a:t>53</a:t>
            </a:fld>
            <a:endParaRPr lang="en-US">
              <a:solidFill>
                <a:srgbClr val="000000"/>
              </a:solidFill>
            </a:endParaRPr>
          </a:p>
        </p:txBody>
      </p:sp>
    </p:spTree>
    <p:custDataLst>
      <p:tags r:id="rId1"/>
    </p:custDataLst>
    <p:extLst>
      <p:ext uri="{BB962C8B-B14F-4D97-AF65-F5344CB8AC3E}">
        <p14:creationId xmlns:p14="http://schemas.microsoft.com/office/powerpoint/2010/main" val="27870064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pic>
        <p:nvPicPr>
          <p:cNvPr id="28674" name="Picture 2" descr="http://www.fema.gov/media-library-data/1435581638982-a3f21e8b9f3c479247c9201679c8fcac/4223-DR-TX_29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2419350"/>
            <a:ext cx="9144001" cy="2724150"/>
          </a:xfrm>
          <a:prstGeom prst="rect">
            <a:avLst/>
          </a:prstGeom>
          <a:noFill/>
        </p:spPr>
      </p:pic>
      <p:sp>
        <p:nvSpPr>
          <p:cNvPr id="2" name="Title 1"/>
          <p:cNvSpPr>
            <a:spLocks noGrp="1"/>
          </p:cNvSpPr>
          <p:nvPr>
            <p:ph type="title"/>
          </p:nvPr>
        </p:nvSpPr>
        <p:spPr>
          <a:xfrm>
            <a:off x="457200" y="1095375"/>
            <a:ext cx="6984000" cy="1188000"/>
          </a:xfrm>
        </p:spPr>
        <p:txBody>
          <a:bodyPr/>
          <a:lstStyle/>
          <a:p>
            <a:r>
              <a:rPr lang="en-US" dirty="0" smtClean="0"/>
              <a:t>Follow-up Information</a:t>
            </a:r>
            <a:r>
              <a:rPr lang="en-GB" dirty="0">
                <a:solidFill>
                  <a:srgbClr val="FF00FF"/>
                </a:solidFill>
              </a:rPr>
              <a:t/>
            </a:r>
            <a:br>
              <a:rPr lang="en-GB" dirty="0">
                <a:solidFill>
                  <a:srgbClr val="FF00FF"/>
                </a:solidFill>
              </a:rPr>
            </a:br>
            <a:r>
              <a:rPr lang="en-US" sz="1800" dirty="0" smtClean="0"/>
              <a:t>Sharon Cooper – Media Spokesperson</a:t>
            </a:r>
            <a:r>
              <a:rPr lang="en-US" sz="1800" dirty="0" smtClean="0">
                <a:solidFill>
                  <a:srgbClr val="FF00FF"/>
                </a:solidFill>
              </a:rPr>
              <a:t/>
            </a:r>
            <a:br>
              <a:rPr lang="en-US" sz="1800" dirty="0" smtClean="0">
                <a:solidFill>
                  <a:srgbClr val="FF00FF"/>
                </a:solidFill>
              </a:rPr>
            </a:br>
            <a:r>
              <a:rPr lang="en-US" sz="1800" dirty="0" smtClean="0"/>
              <a:t>Munich Reinsurance America, Inc.</a:t>
            </a:r>
            <a:endParaRPr lang="en-US" sz="1800" dirty="0"/>
          </a:p>
        </p:txBody>
      </p:sp>
      <p:sp>
        <p:nvSpPr>
          <p:cNvPr id="10" name="TextBox 9"/>
          <p:cNvSpPr txBox="1"/>
          <p:nvPr/>
        </p:nvSpPr>
        <p:spPr>
          <a:xfrm>
            <a:off x="8128986" y="4958839"/>
            <a:ext cx="1015021" cy="246221"/>
          </a:xfrm>
          <a:prstGeom prst="rect">
            <a:avLst/>
          </a:prstGeom>
          <a:noFill/>
          <a:effectLst>
            <a:outerShdw blurRad="50800" dist="38100" dir="2700000" algn="tl" rotWithShape="0">
              <a:prstClr val="black">
                <a:alpha val="40000"/>
              </a:prstClr>
            </a:outerShdw>
          </a:effectLst>
        </p:spPr>
        <p:txBody>
          <a:bodyPr wrap="none" lIns="91436" tIns="45718" rIns="91436" bIns="45718" rtlCol="0">
            <a:spAutoFit/>
          </a:bodyPr>
          <a:lstStyle/>
          <a:p>
            <a:r>
              <a:rPr lang="en-US" sz="1000" dirty="0" smtClean="0"/>
              <a:t>Source: FEMA</a:t>
            </a:r>
            <a:endParaRPr lang="en-US" sz="1000" dirty="0"/>
          </a:p>
        </p:txBody>
      </p:sp>
    </p:spTree>
    <p:custDataLst>
      <p:tags r:id="rId1"/>
    </p:custDataLst>
    <p:extLst>
      <p:ext uri="{BB962C8B-B14F-4D97-AF65-F5344CB8AC3E}">
        <p14:creationId xmlns:p14="http://schemas.microsoft.com/office/powerpoint/2010/main" val="181497613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5375"/>
            <a:ext cx="6984000" cy="1188000"/>
          </a:xfrm>
        </p:spPr>
        <p:txBody>
          <a:bodyPr/>
          <a:lstStyle/>
          <a:p>
            <a:r>
              <a:rPr lang="en-US" dirty="0" smtClean="0"/>
              <a:t>Question and Answer</a:t>
            </a:r>
            <a:endParaRPr lang="en-US" dirty="0"/>
          </a:p>
        </p:txBody>
      </p:sp>
      <p:pic>
        <p:nvPicPr>
          <p:cNvPr id="5" name="Picture Placeholder 4" descr="Neutral_14"/>
          <p:cNvPicPr>
            <a:picLocks noGrp="1" noChangeAspect="1" noChangeArrowheads="1"/>
          </p:cNvPicPr>
          <p:nvPr>
            <p:ph type="pic" sz="quarter" idx="10"/>
            <p:custDataLst>
              <p:tags r:id="rId2"/>
            </p:custDataLst>
          </p:nvPr>
        </p:nvPicPr>
        <p:blipFill>
          <a:blip r:embed="rId5" cstate="email"/>
          <a:srcRect/>
          <a:stretch>
            <a:fillRect/>
          </a:stretch>
        </p:blipFill>
        <p:spPr bwMode="auto">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6777242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30187" y="1095374"/>
            <a:ext cx="4341813" cy="3305175"/>
          </a:xfrm>
          <a:prstGeom prst="rect">
            <a:avLst/>
          </a:prstGeom>
          <a:solidFill>
            <a:srgbClr val="FFFFFF"/>
          </a:solidFill>
          <a:ln w="9525" algn="ctr">
            <a:noFill/>
            <a:round/>
            <a:headEnd/>
            <a:tailEnd/>
          </a:ln>
          <a:effectLst/>
        </p:spPr>
        <p:txBody>
          <a:bodyPr wrap="square">
            <a:spAutoFit/>
          </a:bodyPr>
          <a:lstStyle/>
          <a:p>
            <a:pPr>
              <a:defRPr/>
            </a:pPr>
            <a:endParaRPr lang="en-US" dirty="0">
              <a:latin typeface="Arial" charset="0"/>
            </a:endParaRPr>
          </a:p>
        </p:txBody>
      </p:sp>
      <p:sp>
        <p:nvSpPr>
          <p:cNvPr id="19" name="Rectangle 2"/>
          <p:cNvSpPr txBox="1">
            <a:spLocks noChangeArrowheads="1"/>
          </p:cNvSpPr>
          <p:nvPr>
            <p:custDataLst>
              <p:tags r:id="rId2"/>
            </p:custDataLst>
          </p:nvPr>
        </p:nvSpPr>
        <p:spPr bwMode="auto">
          <a:xfrm>
            <a:off x="495363" y="1246778"/>
            <a:ext cx="3884613" cy="3077572"/>
          </a:xfrm>
          <a:prstGeom prst="rect">
            <a:avLst/>
          </a:prstGeom>
          <a:noFill/>
          <a:ln w="9525">
            <a:noFill/>
            <a:miter lim="800000"/>
            <a:headEnd/>
            <a:tailEnd/>
          </a:ln>
          <a:effectLst/>
        </p:spPr>
        <p:txBody>
          <a:bodyPr lIns="0" tIns="0" rIns="0" bIns="0"/>
          <a:lstStyle/>
          <a:p>
            <a:pPr>
              <a:spcBef>
                <a:spcPct val="0"/>
              </a:spcBef>
              <a:defRPr/>
            </a:pPr>
            <a:endParaRPr lang="en-US" sz="2400" kern="0" dirty="0" smtClean="0">
              <a:solidFill>
                <a:srgbClr val="00B0F0"/>
              </a:solidFill>
              <a:latin typeface="Arial" charset="0"/>
            </a:endParaRPr>
          </a:p>
          <a:p>
            <a:pPr>
              <a:spcBef>
                <a:spcPct val="0"/>
              </a:spcBef>
              <a:defRPr/>
            </a:pPr>
            <a:r>
              <a:rPr lang="en-US" sz="2400" kern="0" dirty="0" smtClean="0">
                <a:solidFill>
                  <a:srgbClr val="00B0F0"/>
                </a:solidFill>
                <a:latin typeface="Arial" charset="0"/>
              </a:rPr>
              <a:t>To </a:t>
            </a:r>
            <a:r>
              <a:rPr lang="en-US" sz="2400" kern="0" dirty="0">
                <a:solidFill>
                  <a:srgbClr val="00B0F0"/>
                </a:solidFill>
                <a:latin typeface="Arial" charset="0"/>
              </a:rPr>
              <a:t>ask a question, please dial 1 4 on your phone.</a:t>
            </a:r>
          </a:p>
          <a:p>
            <a:pPr>
              <a:spcBef>
                <a:spcPct val="0"/>
              </a:spcBef>
              <a:defRPr/>
            </a:pPr>
            <a:endParaRPr lang="en-US" sz="2400" kern="0" dirty="0">
              <a:solidFill>
                <a:schemeClr val="tx1">
                  <a:lumMod val="85000"/>
                  <a:lumOff val="15000"/>
                </a:schemeClr>
              </a:solidFill>
              <a:latin typeface="Arial" charset="0"/>
            </a:endParaRPr>
          </a:p>
          <a:p>
            <a:pPr>
              <a:spcBef>
                <a:spcPct val="0"/>
              </a:spcBef>
              <a:defRPr/>
            </a:pPr>
            <a:r>
              <a:rPr lang="en-US" sz="2400" kern="0" dirty="0">
                <a:solidFill>
                  <a:schemeClr val="tx2"/>
                </a:solidFill>
                <a:latin typeface="Arial" charset="0"/>
              </a:rPr>
              <a:t>An operator will facilitate your participation.</a:t>
            </a:r>
            <a:endParaRPr lang="en-GB" sz="2400" kern="0" dirty="0">
              <a:solidFill>
                <a:schemeClr val="tx2"/>
              </a:solidFill>
              <a:latin typeface="Arial" charset="0"/>
            </a:endParaRPr>
          </a:p>
          <a:p>
            <a:pPr>
              <a:spcBef>
                <a:spcPct val="0"/>
              </a:spcBef>
              <a:defRPr/>
            </a:pPr>
            <a:r>
              <a:rPr lang="en-GB" sz="2400" kern="0" dirty="0">
                <a:solidFill>
                  <a:schemeClr val="tx1">
                    <a:lumMod val="75000"/>
                    <a:lumOff val="25000"/>
                  </a:schemeClr>
                </a:solidFill>
                <a:latin typeface="+mj-lt"/>
                <a:ea typeface="+mj-ea"/>
                <a:cs typeface="+mj-cs"/>
              </a:rPr>
              <a:t> </a:t>
            </a:r>
            <a:endParaRPr lang="de-DE" kern="0" dirty="0">
              <a:solidFill>
                <a:schemeClr val="tx1">
                  <a:lumMod val="75000"/>
                  <a:lumOff val="25000"/>
                </a:schemeClr>
              </a:solidFill>
              <a:latin typeface="+mj-lt"/>
              <a:ea typeface="+mj-ea"/>
              <a:cs typeface="+mj-cs"/>
            </a:endParaRPr>
          </a:p>
        </p:txBody>
      </p:sp>
      <p:pic>
        <p:nvPicPr>
          <p:cNvPr id="12291" name="Picture 7" descr="00003710.JPG"/>
          <p:cNvPicPr>
            <a:picLocks noChangeAspect="1"/>
          </p:cNvPicPr>
          <p:nvPr>
            <p:custDataLst>
              <p:tags r:id="rId3"/>
            </p:custDataLst>
          </p:nvPr>
        </p:nvPicPr>
        <p:blipFill>
          <a:blip r:embed="rId6" cstate="email"/>
          <a:srcRect/>
          <a:stretch>
            <a:fillRect/>
          </a:stretch>
        </p:blipFill>
        <p:spPr bwMode="auto">
          <a:xfrm>
            <a:off x="5334000" y="1095375"/>
            <a:ext cx="3379640" cy="3283744"/>
          </a:xfrm>
          <a:prstGeom prst="rect">
            <a:avLst/>
          </a:prstGeom>
          <a:noFill/>
          <a:ln w="9525">
            <a:noFill/>
            <a:miter lim="800000"/>
            <a:headEnd/>
            <a:tailEnd/>
          </a:ln>
          <a:effectLst/>
        </p:spPr>
      </p:pic>
      <p:sp>
        <p:nvSpPr>
          <p:cNvPr id="5" name="PPTShape_0"/>
          <p:cNvSpPr>
            <a:spLocks noGrp="1" noChangeArrowheads="1"/>
          </p:cNvSpPr>
          <p:nvPr>
            <p:ph type="title"/>
          </p:nvPr>
        </p:nvSpPr>
        <p:spPr>
          <a:xfrm>
            <a:off x="230998" y="241697"/>
            <a:ext cx="6840000" cy="540000"/>
          </a:xfrm>
        </p:spPr>
        <p:txBody>
          <a:bodyPr/>
          <a:lstStyle/>
          <a:p>
            <a:pPr eaLnBrk="1" hangingPunct="1"/>
            <a:r>
              <a:rPr lang="en-US" sz="2000" dirty="0" smtClean="0"/>
              <a:t>Press Question and Answer Process</a:t>
            </a:r>
            <a:endParaRPr lang="en-US" sz="2000" i="1" dirty="0" smtClean="0"/>
          </a:p>
        </p:txBody>
      </p:sp>
      <p:sp>
        <p:nvSpPr>
          <p:cNvPr id="10" name="TextBox 9"/>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56</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48509553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screen"/>
          <a:srcRect/>
          <a:stretch>
            <a:fillRect/>
          </a:stretch>
        </p:blipFill>
        <p:spPr bwMode="auto">
          <a:xfrm>
            <a:off x="3671248" y="1104900"/>
            <a:ext cx="5210815" cy="3040404"/>
          </a:xfrm>
          <a:prstGeom prst="rect">
            <a:avLst/>
          </a:prstGeom>
          <a:noFill/>
          <a:ln w="9525">
            <a:solidFill>
              <a:schemeClr val="bg1">
                <a:lumMod val="75000"/>
              </a:schemeClr>
            </a:solidFill>
            <a:miter lim="800000"/>
            <a:headEnd/>
            <a:tailEnd/>
          </a:ln>
        </p:spPr>
      </p:pic>
      <p:sp>
        <p:nvSpPr>
          <p:cNvPr id="2" name="Title 1"/>
          <p:cNvSpPr>
            <a:spLocks noGrp="1"/>
          </p:cNvSpPr>
          <p:nvPr>
            <p:ph type="title"/>
          </p:nvPr>
        </p:nvSpPr>
        <p:spPr>
          <a:xfrm>
            <a:off x="220897" y="229873"/>
            <a:ext cx="6840000" cy="540000"/>
          </a:xfrm>
        </p:spPr>
        <p:txBody>
          <a:bodyPr/>
          <a:lstStyle/>
          <a:p>
            <a:r>
              <a:rPr lang="en-US" sz="2000" dirty="0" smtClean="0"/>
              <a:t>Weather Resilience and Protection (WRAP)</a:t>
            </a:r>
            <a:endParaRPr lang="en-US" sz="2000" dirty="0">
              <a:solidFill>
                <a:srgbClr val="FF00FF"/>
              </a:solidFill>
            </a:endParaRPr>
          </a:p>
        </p:txBody>
      </p:sp>
      <p:sp>
        <p:nvSpPr>
          <p:cNvPr id="5" name="TextBox 4"/>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57</a:t>
            </a:fld>
            <a:endParaRPr lang="en-US" sz="1000" dirty="0">
              <a:solidFill>
                <a:schemeClr val="accent4">
                  <a:lumMod val="75000"/>
                </a:schemeClr>
              </a:solidFill>
              <a:latin typeface="+mn-lt"/>
            </a:endParaRPr>
          </a:p>
        </p:txBody>
      </p:sp>
      <p:sp>
        <p:nvSpPr>
          <p:cNvPr id="7" name="Rectangle 6"/>
          <p:cNvSpPr/>
          <p:nvPr/>
        </p:nvSpPr>
        <p:spPr>
          <a:xfrm>
            <a:off x="230188" y="1435080"/>
            <a:ext cx="3200017" cy="3416320"/>
          </a:xfrm>
          <a:prstGeom prst="rect">
            <a:avLst/>
          </a:prstGeom>
          <a:solidFill>
            <a:schemeClr val="accent4">
              <a:lumMod val="40000"/>
              <a:lumOff val="60000"/>
            </a:schemeClr>
          </a:solidFill>
        </p:spPr>
        <p:txBody>
          <a:bodyPr wrap="square">
            <a:spAutoFit/>
          </a:bodyPr>
          <a:lstStyle/>
          <a:p>
            <a:r>
              <a:rPr lang="en-US" dirty="0" smtClean="0">
                <a:solidFill>
                  <a:schemeClr val="tx2"/>
                </a:solidFill>
              </a:rPr>
              <a:t>Describe the impact of severe weather and how individuals, businesses, government, and insurers can work together to prepare for and mitigate weather risks. </a:t>
            </a:r>
          </a:p>
          <a:p>
            <a:endParaRPr lang="en-US" dirty="0" smtClean="0">
              <a:solidFill>
                <a:schemeClr val="tx2"/>
              </a:solidFill>
            </a:endParaRPr>
          </a:p>
          <a:p>
            <a:r>
              <a:rPr lang="en-US" dirty="0" smtClean="0">
                <a:solidFill>
                  <a:schemeClr val="tx2"/>
                </a:solidFill>
              </a:rPr>
              <a:t>Includes data, publications, preparation tips and other useful information for the press. </a:t>
            </a:r>
            <a:endParaRPr lang="en-US" dirty="0">
              <a:solidFill>
                <a:schemeClr val="tx2"/>
              </a:solidFill>
            </a:endParaRPr>
          </a:p>
        </p:txBody>
      </p:sp>
      <p:sp>
        <p:nvSpPr>
          <p:cNvPr id="8" name="Rectangle 7"/>
          <p:cNvSpPr/>
          <p:nvPr/>
        </p:nvSpPr>
        <p:spPr>
          <a:xfrm>
            <a:off x="230188" y="1104900"/>
            <a:ext cx="3200017" cy="369332"/>
          </a:xfrm>
          <a:prstGeom prst="rect">
            <a:avLst/>
          </a:prstGeom>
          <a:solidFill>
            <a:srgbClr val="00B0F0"/>
          </a:solidFill>
        </p:spPr>
        <p:txBody>
          <a:bodyPr wrap="square">
            <a:spAutoFit/>
          </a:bodyPr>
          <a:lstStyle/>
          <a:p>
            <a:r>
              <a:rPr lang="en-US" dirty="0" smtClean="0">
                <a:solidFill>
                  <a:schemeClr val="bg1"/>
                </a:solidFill>
              </a:rPr>
              <a:t>Website</a:t>
            </a:r>
            <a:endParaRPr lang="en-US" dirty="0">
              <a:solidFill>
                <a:schemeClr val="bg1"/>
              </a:solidFill>
            </a:endParaRPr>
          </a:p>
        </p:txBody>
      </p:sp>
      <p:sp>
        <p:nvSpPr>
          <p:cNvPr id="11" name="Rectangle 9"/>
          <p:cNvSpPr/>
          <p:nvPr/>
        </p:nvSpPr>
        <p:spPr>
          <a:xfrm>
            <a:off x="4046779" y="4279010"/>
            <a:ext cx="4835284" cy="548640"/>
          </a:xfrm>
          <a:prstGeom prst="rect">
            <a:avLst/>
          </a:prstGeom>
          <a:solidFill>
            <a:srgbClr val="00B0F0"/>
          </a:solidFill>
          <a:effectLst/>
        </p:spPr>
        <p:txBody>
          <a:bodyPr wrap="square" lIns="91436" tIns="0" rIns="91436" bIns="0" anchor="ctr">
            <a:noAutofit/>
          </a:bodyPr>
          <a:lstStyle/>
          <a:p>
            <a:pPr>
              <a:spcBef>
                <a:spcPct val="0"/>
              </a:spcBef>
              <a:defRPr/>
            </a:pPr>
            <a:r>
              <a:rPr lang="de-DE" dirty="0" smtClean="0">
                <a:solidFill>
                  <a:schemeClr val="bg1"/>
                </a:solidFill>
                <a:sym typeface="Wingdings" pitchFamily="2" charset="2"/>
              </a:rPr>
              <a:t>www.munichre.us/wrap</a:t>
            </a:r>
          </a:p>
        </p:txBody>
      </p:sp>
      <p:sp>
        <p:nvSpPr>
          <p:cNvPr id="12" name="Isosceles Triangle 11"/>
          <p:cNvSpPr/>
          <p:nvPr/>
        </p:nvSpPr>
        <p:spPr>
          <a:xfrm rot="5400000">
            <a:off x="3521867" y="4429888"/>
            <a:ext cx="576075" cy="274320"/>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22660745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257409" y="1131234"/>
            <a:ext cx="1965530" cy="3726414"/>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sp>
        <p:nvSpPr>
          <p:cNvPr id="20" name="Rechteck 19"/>
          <p:cNvSpPr/>
          <p:nvPr/>
        </p:nvSpPr>
        <p:spPr>
          <a:xfrm>
            <a:off x="347822" y="1239246"/>
            <a:ext cx="173322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sp>
        <p:nvSpPr>
          <p:cNvPr id="12" name="Rectangle 9"/>
          <p:cNvSpPr/>
          <p:nvPr/>
        </p:nvSpPr>
        <p:spPr>
          <a:xfrm>
            <a:off x="3108630" y="4166978"/>
            <a:ext cx="5616624" cy="548640"/>
          </a:xfrm>
          <a:prstGeom prst="rect">
            <a:avLst/>
          </a:prstGeom>
          <a:solidFill>
            <a:srgbClr val="00B0F0"/>
          </a:solidFill>
          <a:effectLst/>
        </p:spPr>
        <p:txBody>
          <a:bodyPr wrap="square" lIns="91436" tIns="0" rIns="91436" bIns="0" anchor="ctr">
            <a:noAutofit/>
          </a:bodyPr>
          <a:lstStyle/>
          <a:p>
            <a:pPr>
              <a:spcBef>
                <a:spcPct val="0"/>
              </a:spcBef>
              <a:defRPr/>
            </a:pPr>
            <a:r>
              <a:rPr lang="de-DE" dirty="0" smtClean="0">
                <a:solidFill>
                  <a:schemeClr val="bg1"/>
                </a:solidFill>
                <a:sym typeface="Wingdings" pitchFamily="2" charset="2"/>
              </a:rPr>
              <a:t>www.munichre.com/natcatservice/downloadcenter/en</a:t>
            </a:r>
          </a:p>
        </p:txBody>
      </p:sp>
      <p:sp>
        <p:nvSpPr>
          <p:cNvPr id="8" name="Rectangle 3"/>
          <p:cNvSpPr txBox="1">
            <a:spLocks noChangeArrowheads="1"/>
          </p:cNvSpPr>
          <p:nvPr/>
        </p:nvSpPr>
        <p:spPr bwMode="auto">
          <a:xfrm>
            <a:off x="268351" y="266355"/>
            <a:ext cx="8648700" cy="671513"/>
          </a:xfrm>
          <a:prstGeom prst="rect">
            <a:avLst/>
          </a:prstGeom>
          <a:noFill/>
          <a:ln>
            <a:miter lim="800000"/>
            <a:headEnd/>
            <a:tailEnd/>
          </a:ln>
        </p:spPr>
        <p:txBody>
          <a:bodyPr lIns="0" tIns="0" rIns="0" bIns="0"/>
          <a:lstStyle/>
          <a:p>
            <a:pPr>
              <a:spcBef>
                <a:spcPct val="0"/>
              </a:spcBef>
              <a:defRPr/>
            </a:pPr>
            <a:r>
              <a:rPr lang="en-US" sz="2200" b="1" kern="0" dirty="0">
                <a:solidFill>
                  <a:srgbClr val="FF00FF"/>
                </a:solidFill>
              </a:rPr>
              <a:t/>
            </a:r>
            <a:br>
              <a:rPr lang="en-US" sz="2200" b="1" kern="0" dirty="0">
                <a:solidFill>
                  <a:srgbClr val="FF00FF"/>
                </a:solidFill>
              </a:rPr>
            </a:br>
            <a:r>
              <a:rPr lang="en-US" kern="0" dirty="0">
                <a:solidFill>
                  <a:schemeClr val="tx1">
                    <a:lumMod val="85000"/>
                    <a:lumOff val="15000"/>
                  </a:schemeClr>
                </a:solidFill>
              </a:rPr>
              <a:t> </a:t>
            </a:r>
            <a:endParaRPr lang="de-DE" sz="2200" kern="0" dirty="0">
              <a:solidFill>
                <a:schemeClr val="tx1">
                  <a:lumMod val="85000"/>
                  <a:lumOff val="15000"/>
                </a:schemeClr>
              </a:solidFill>
            </a:endParaRPr>
          </a:p>
        </p:txBody>
      </p:sp>
      <p:pic>
        <p:nvPicPr>
          <p:cNvPr id="10" name="Grafik 9" descr="World map_Jan-Dec_2011_Miller.jpg"/>
          <p:cNvPicPr>
            <a:picLocks noChangeAspect="1"/>
          </p:cNvPicPr>
          <p:nvPr>
            <p:custDataLst>
              <p:tags r:id="rId2"/>
            </p:custDataLst>
          </p:nvPr>
        </p:nvPicPr>
        <p:blipFill>
          <a:blip r:embed="rId8" cstate="email"/>
          <a:srcRect/>
          <a:stretch>
            <a:fillRect/>
          </a:stretch>
        </p:blipFill>
        <p:spPr>
          <a:xfrm>
            <a:off x="337429" y="3107188"/>
            <a:ext cx="1743427" cy="792278"/>
          </a:xfrm>
          <a:prstGeom prst="rect">
            <a:avLst/>
          </a:prstGeom>
        </p:spPr>
      </p:pic>
      <p:pic>
        <p:nvPicPr>
          <p:cNvPr id="11" name="Picture 2"/>
          <p:cNvPicPr>
            <a:picLocks noChangeAspect="1" noChangeArrowheads="1"/>
          </p:cNvPicPr>
          <p:nvPr>
            <p:custDataLst>
              <p:tags r:id="rId3"/>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337427" y="3993554"/>
            <a:ext cx="1743621" cy="783087"/>
          </a:xfrm>
          <a:prstGeom prst="rect">
            <a:avLst/>
          </a:prstGeom>
          <a:noFill/>
          <a:ln w="9525">
            <a:noFill/>
            <a:miter lim="800000"/>
            <a:headEnd/>
            <a:tailEnd/>
          </a:ln>
          <a:effectLst/>
        </p:spPr>
      </p:pic>
      <p:sp>
        <p:nvSpPr>
          <p:cNvPr id="13" name="Textfeld 12"/>
          <p:cNvSpPr txBox="1"/>
          <p:nvPr/>
        </p:nvSpPr>
        <p:spPr>
          <a:xfrm>
            <a:off x="2734592" y="1491255"/>
            <a:ext cx="6082383" cy="2164691"/>
          </a:xfrm>
          <a:prstGeom prst="rect">
            <a:avLst/>
          </a:prstGeom>
          <a:solidFill>
            <a:schemeClr val="bg1"/>
          </a:solidFill>
          <a:ln>
            <a:noFill/>
            <a:prstDash val="lgDashDot"/>
          </a:ln>
          <a:effectLst/>
        </p:spPr>
        <p:txBody>
          <a:bodyPr wrap="square" lIns="91436" tIns="45718" rIns="91436" bIns="45718" rtlCol="0">
            <a:spAutoFit/>
          </a:bodyPr>
          <a:lstStyle/>
          <a:p>
            <a:pPr marL="342884" indent="-342884">
              <a:spcBef>
                <a:spcPts val="600"/>
              </a:spcBef>
              <a:buFont typeface="Wingdings" pitchFamily="2" charset="2"/>
              <a:buChar char="§"/>
            </a:pPr>
            <a:r>
              <a:rPr lang="de-DE" dirty="0" smtClean="0">
                <a:solidFill>
                  <a:schemeClr val="tx2"/>
                </a:solidFill>
              </a:rPr>
              <a:t>Annual statistics</a:t>
            </a:r>
          </a:p>
          <a:p>
            <a:pPr marL="342884" indent="-342884">
              <a:spcBef>
                <a:spcPts val="600"/>
              </a:spcBef>
              <a:buFont typeface="Wingdings" pitchFamily="2" charset="2"/>
              <a:buChar char="§"/>
            </a:pPr>
            <a:r>
              <a:rPr lang="de-DE" dirty="0" smtClean="0">
                <a:solidFill>
                  <a:schemeClr val="tx2"/>
                </a:solidFill>
              </a:rPr>
              <a:t>Long-term statistics </a:t>
            </a:r>
          </a:p>
          <a:p>
            <a:pPr marL="342884" indent="-342884">
              <a:spcBef>
                <a:spcPts val="600"/>
              </a:spcBef>
              <a:buFont typeface="Wingdings" pitchFamily="2" charset="2"/>
              <a:buChar char="§"/>
            </a:pPr>
            <a:r>
              <a:rPr lang="de-DE" dirty="0" smtClean="0">
                <a:solidFill>
                  <a:schemeClr val="tx2"/>
                </a:solidFill>
              </a:rPr>
              <a:t>Information on significant natural disasters</a:t>
            </a:r>
          </a:p>
          <a:p>
            <a:pPr marL="342884" indent="-342884">
              <a:spcBef>
                <a:spcPts val="600"/>
              </a:spcBef>
              <a:buFont typeface="Wingdings" pitchFamily="2" charset="2"/>
              <a:buChar char="§"/>
            </a:pPr>
            <a:r>
              <a:rPr lang="de-DE" dirty="0" smtClean="0">
                <a:solidFill>
                  <a:schemeClr val="tx2"/>
                </a:solidFill>
              </a:rPr>
              <a:t>Focus analyses</a:t>
            </a:r>
          </a:p>
          <a:p>
            <a:pPr marL="342884" indent="-342884">
              <a:spcBef>
                <a:spcPts val="600"/>
              </a:spcBef>
              <a:buFont typeface="Wingdings" pitchFamily="2" charset="2"/>
              <a:buChar char="§"/>
            </a:pPr>
            <a:r>
              <a:rPr lang="de-DE" dirty="0" smtClean="0">
                <a:solidFill>
                  <a:schemeClr val="tx2"/>
                </a:solidFill>
              </a:rPr>
              <a:t>NatCatSERVICE methodology, info brochure</a:t>
            </a:r>
          </a:p>
          <a:p>
            <a:pPr marL="342884" indent="-342884">
              <a:spcBef>
                <a:spcPts val="600"/>
              </a:spcBef>
              <a:buFont typeface="Wingdings" pitchFamily="2" charset="2"/>
              <a:buChar char="§"/>
            </a:pPr>
            <a:r>
              <a:rPr lang="de-DE" dirty="0" smtClean="0">
                <a:solidFill>
                  <a:schemeClr val="tx2"/>
                </a:solidFill>
              </a:rPr>
              <a:t>Publication Topics Geo</a:t>
            </a:r>
          </a:p>
        </p:txBody>
      </p:sp>
      <p:sp>
        <p:nvSpPr>
          <p:cNvPr id="16" name="PPTShape_0"/>
          <p:cNvSpPr/>
          <p:nvPr/>
        </p:nvSpPr>
        <p:spPr>
          <a:xfrm>
            <a:off x="2734592" y="1131234"/>
            <a:ext cx="6082383" cy="365760"/>
          </a:xfrm>
          <a:prstGeom prst="rect">
            <a:avLst/>
          </a:prstGeom>
          <a:solidFill>
            <a:schemeClr val="accent4">
              <a:lumMod val="60000"/>
              <a:lumOff val="40000"/>
            </a:schemeClr>
          </a:solidFill>
          <a:effectLst/>
        </p:spPr>
        <p:txBody>
          <a:bodyPr wrap="square" lIns="91436" tIns="0" rIns="91436" bIns="0" anchor="ctr">
            <a:noAutofit/>
          </a:bodyPr>
          <a:lstStyle/>
          <a:p>
            <a:r>
              <a:rPr lang="de-DE" dirty="0"/>
              <a:t>NatCatSERVICE </a:t>
            </a:r>
            <a:r>
              <a:rPr lang="de-DE" dirty="0" smtClean="0"/>
              <a:t>Downloadcenter </a:t>
            </a:r>
            <a:endParaRPr lang="de-DE" dirty="0">
              <a:solidFill>
                <a:srgbClr val="00B0F0"/>
              </a:solidFill>
            </a:endParaRPr>
          </a:p>
        </p:txBody>
      </p:sp>
      <p:pic>
        <p:nvPicPr>
          <p:cNvPr id="21" name="PPTShape_1"/>
          <p:cNvPicPr>
            <a:picLocks noChangeAspect="1" noChangeArrowheads="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285376" y="1239247"/>
            <a:ext cx="1743427" cy="879698"/>
          </a:xfrm>
          <a:prstGeom prst="rect">
            <a:avLst/>
          </a:prstGeom>
          <a:noFill/>
          <a:ln w="9525">
            <a:noFill/>
            <a:miter lim="800000"/>
            <a:headEnd/>
            <a:tailEnd/>
          </a:ln>
          <a:effectLst/>
        </p:spPr>
      </p:pic>
      <p:pic>
        <p:nvPicPr>
          <p:cNvPr id="22" name="PPTShape_2"/>
          <p:cNvPicPr>
            <a:picLocks noChangeAspect="1" noChangeArrowheads="1"/>
          </p:cNvPicPr>
          <p:nvPr>
            <p:custDataLst>
              <p:tags r:id="rId5"/>
            </p:custDataLst>
          </p:nvPr>
        </p:nvPicPr>
        <p:blipFill>
          <a:blip r:embed="rId11" cstate="email"/>
          <a:srcRect/>
          <a:stretch>
            <a:fillRect/>
          </a:stretch>
        </p:blipFill>
        <p:spPr bwMode="auto">
          <a:xfrm>
            <a:off x="337429" y="2213033"/>
            <a:ext cx="1743427" cy="800067"/>
          </a:xfrm>
          <a:prstGeom prst="rect">
            <a:avLst/>
          </a:prstGeom>
          <a:noFill/>
          <a:ln w="9525">
            <a:noFill/>
            <a:miter lim="800000"/>
            <a:headEnd/>
            <a:tailEnd/>
          </a:ln>
        </p:spPr>
      </p:pic>
      <p:sp>
        <p:nvSpPr>
          <p:cNvPr id="18" name="Isosceles Triangle 17"/>
          <p:cNvSpPr/>
          <p:nvPr/>
        </p:nvSpPr>
        <p:spPr>
          <a:xfrm rot="5400000">
            <a:off x="2583716" y="4317856"/>
            <a:ext cx="576075" cy="274320"/>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9" name="Title 18"/>
          <p:cNvSpPr>
            <a:spLocks noGrp="1"/>
          </p:cNvSpPr>
          <p:nvPr>
            <p:ph type="title"/>
          </p:nvPr>
        </p:nvSpPr>
        <p:spPr>
          <a:xfrm>
            <a:off x="230188" y="241300"/>
            <a:ext cx="6840000" cy="540000"/>
          </a:xfrm>
        </p:spPr>
        <p:txBody>
          <a:bodyPr/>
          <a:lstStyle/>
          <a:p>
            <a:r>
              <a:rPr lang="en-US" sz="2000" dirty="0"/>
              <a:t>MR </a:t>
            </a:r>
            <a:r>
              <a:rPr lang="en-US" sz="2000" dirty="0" err="1"/>
              <a:t>NatCatSERVICE</a:t>
            </a:r>
            <a:r>
              <a:rPr lang="en-US" sz="2000" baseline="30000" dirty="0">
                <a:solidFill>
                  <a:srgbClr val="FF00FF"/>
                </a:solidFill>
              </a:rPr>
              <a:t/>
            </a:r>
            <a:br>
              <a:rPr lang="en-US" sz="2000" baseline="30000" dirty="0">
                <a:solidFill>
                  <a:srgbClr val="FF00FF"/>
                </a:solidFill>
              </a:rPr>
            </a:br>
            <a:r>
              <a:rPr lang="en-US" sz="2000" dirty="0"/>
              <a:t>The world‘s largest database on natural catastrophes</a:t>
            </a:r>
            <a:endParaRPr lang="en-US" sz="2000" dirty="0" smtClean="0"/>
          </a:p>
        </p:txBody>
      </p:sp>
      <p:sp>
        <p:nvSpPr>
          <p:cNvPr id="17" name="TextBox 16"/>
          <p:cNvSpPr txBox="1"/>
          <p:nvPr/>
        </p:nvSpPr>
        <p:spPr>
          <a:xfrm>
            <a:off x="8414658" y="4885163"/>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58</a:t>
            </a:fld>
            <a:endParaRPr lang="en-US" sz="1000" dirty="0">
              <a:solidFill>
                <a:schemeClr val="accent4">
                  <a:lumMod val="75000"/>
                </a:schemeClr>
              </a:solidFill>
            </a:endParaRPr>
          </a:p>
        </p:txBody>
      </p:sp>
    </p:spTree>
    <p:custDataLst>
      <p:tags r:id="rId1"/>
    </p:custDataLst>
    <p:extLst>
      <p:ext uri="{BB962C8B-B14F-4D97-AF65-F5344CB8AC3E}">
        <p14:creationId xmlns:p14="http://schemas.microsoft.com/office/powerpoint/2010/main" val="258741294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475"/>
            <a:ext cx="6840000" cy="540000"/>
          </a:xfrm>
        </p:spPr>
        <p:txBody>
          <a:bodyPr lIns="0" tIns="0"/>
          <a:lstStyle/>
          <a:p>
            <a:r>
              <a:rPr lang="en-US" sz="2000" dirty="0" smtClean="0"/>
              <a:t>More Information</a:t>
            </a:r>
            <a:endParaRPr lang="en-US" sz="2000" dirty="0"/>
          </a:p>
        </p:txBody>
      </p:sp>
      <p:graphicFrame>
        <p:nvGraphicFramePr>
          <p:cNvPr id="7" name="Table 6"/>
          <p:cNvGraphicFramePr>
            <a:graphicFrameLocks noGrp="1"/>
          </p:cNvGraphicFramePr>
          <p:nvPr/>
        </p:nvGraphicFramePr>
        <p:xfrm>
          <a:off x="230189" y="1104901"/>
          <a:ext cx="8651874" cy="3452125"/>
        </p:xfrm>
        <a:graphic>
          <a:graphicData uri="http://schemas.openxmlformats.org/drawingml/2006/table">
            <a:tbl>
              <a:tblPr firstRow="1" bandRow="1">
                <a:effectLst/>
                <a:tableStyleId>{5C22544A-7EE6-4342-B048-85BDC9FD1C3A}</a:tableStyleId>
              </a:tblPr>
              <a:tblGrid>
                <a:gridCol w="1812085"/>
                <a:gridCol w="3603806"/>
                <a:gridCol w="3235983"/>
              </a:tblGrid>
              <a:tr h="356385">
                <a:tc>
                  <a:txBody>
                    <a:bodyPr/>
                    <a:lstStyle/>
                    <a:p>
                      <a:endParaRPr lang="en-US" sz="1400" b="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mn-lt"/>
                        </a:rPr>
                        <a:t>Connect with Munich Re</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mn-lt"/>
                        </a:rPr>
                        <a:t>Connect with I.I.I. </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567054">
                <a:tc>
                  <a:txBody>
                    <a:bodyPr/>
                    <a:lstStyle/>
                    <a:p>
                      <a:r>
                        <a:rPr kumimoji="0" lang="en-US" sz="1400" b="0" i="0" u="none" strike="noStrike" kern="1200" cap="none" spc="0" normalizeH="0" baseline="0" noProof="0" dirty="0" smtClean="0">
                          <a:ln>
                            <a:noFill/>
                          </a:ln>
                          <a:solidFill>
                            <a:schemeClr val="tx2"/>
                          </a:solidFill>
                          <a:effectLst/>
                          <a:uLnTx/>
                          <a:uFillTx/>
                          <a:latin typeface="+mn-lt"/>
                          <a:ea typeface="+mn-ea"/>
                          <a:cs typeface="+mn-cs"/>
                        </a:rPr>
                        <a:t>Twitter </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Munichre_US</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r>
                      <a:br>
                        <a:rPr kumimoji="0" lang="en-US" sz="1400" b="0" i="0" u="none" strike="noStrike" kern="1200" cap="none" spc="0" normalizeH="0" baseline="0" noProof="0" dirty="0" smtClean="0">
                          <a:ln>
                            <a:noFill/>
                          </a:ln>
                          <a:solidFill>
                            <a:schemeClr val="tx2"/>
                          </a:solidFill>
                          <a:effectLst/>
                          <a:uLnTx/>
                          <a:uFillTx/>
                          <a:latin typeface="+mn-lt"/>
                          <a:ea typeface="+mn-ea"/>
                          <a:cs typeface="+mn-cs"/>
                        </a:rPr>
                      </a:b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r>
                        <a:rPr lang="en-US" sz="1400" kern="1200" dirty="0" err="1" smtClean="0">
                          <a:solidFill>
                            <a:schemeClr val="tx2"/>
                          </a:solidFill>
                          <a:latin typeface="+mn-lt"/>
                          <a:ea typeface="+mn-ea"/>
                          <a:cs typeface="+mn-cs"/>
                        </a:rPr>
                        <a:t>MunichRe_In</a:t>
                      </a:r>
                      <a:endParaRPr lang="en-US" sz="1400" kern="1200" dirty="0" smtClean="0">
                        <a:solidFill>
                          <a:schemeClr val="tx2"/>
                        </a:solidFill>
                        <a:latin typeface="+mn-lt"/>
                        <a:ea typeface="+mn-ea"/>
                        <a:cs typeface="+mn-cs"/>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@iiiorg</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054">
                <a:tc>
                  <a:txBody>
                    <a:bodyPr/>
                    <a:lstStyle/>
                    <a:p>
                      <a:r>
                        <a:rPr lang="en-US" sz="1400" dirty="0" smtClean="0">
                          <a:solidFill>
                            <a:schemeClr val="tx2"/>
                          </a:solidFill>
                          <a:latin typeface="+mn-lt"/>
                        </a:rPr>
                        <a:t>LinkedIn</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err="1" smtClean="0">
                          <a:solidFill>
                            <a:schemeClr val="tx2"/>
                          </a:solidFill>
                          <a:latin typeface="+mn-lt"/>
                        </a:rPr>
                        <a:t>munich</a:t>
                      </a:r>
                      <a:r>
                        <a:rPr lang="en-US" sz="1400" dirty="0" smtClean="0">
                          <a:solidFill>
                            <a:schemeClr val="tx2"/>
                          </a:solidFill>
                          <a:latin typeface="+mn-lt"/>
                        </a:rPr>
                        <a:t>-reinsurance-</a:t>
                      </a:r>
                      <a:r>
                        <a:rPr lang="en-US" sz="1400" dirty="0" err="1" smtClean="0">
                          <a:solidFill>
                            <a:schemeClr val="tx2"/>
                          </a:solidFill>
                          <a:latin typeface="+mn-lt"/>
                        </a:rPr>
                        <a:t>america</a:t>
                      </a:r>
                      <a:r>
                        <a:rPr lang="en-US" sz="1400" dirty="0" smtClean="0">
                          <a:solidFill>
                            <a:schemeClr val="tx2"/>
                          </a:solidFill>
                          <a:latin typeface="+mn-lt"/>
                        </a:rPr>
                        <a:t>-inc.</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Insurance Information Institute</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054">
                <a:tc>
                  <a:txBody>
                    <a:bodyPr/>
                    <a:lstStyle/>
                    <a:p>
                      <a:r>
                        <a:rPr lang="en-US" sz="1400" dirty="0" smtClean="0">
                          <a:solidFill>
                            <a:schemeClr val="tx2"/>
                          </a:solidFill>
                        </a:rPr>
                        <a:t>Google+ </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Munich Re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Munich Re</a:t>
                      </a: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Insurance Information Institute</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054">
                <a:tc>
                  <a:txBody>
                    <a:bodyPr/>
                    <a:lstStyle/>
                    <a:p>
                      <a:r>
                        <a:rPr lang="en-US" sz="1400" dirty="0" smtClean="0">
                          <a:solidFill>
                            <a:schemeClr val="tx2"/>
                          </a:solidFill>
                        </a:rPr>
                        <a:t>YouTube</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MunichReUs</a:t>
                      </a:r>
                      <a:r>
                        <a:rPr lang="en-US" sz="1400" dirty="0" smtClean="0">
                          <a:solidFill>
                            <a:schemeClr val="tx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MunichReVideo</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err="1" smtClean="0">
                          <a:solidFill>
                            <a:schemeClr val="tx2"/>
                          </a:solidFill>
                        </a:rPr>
                        <a:t>iiivideo</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8993">
                <a:tc>
                  <a:txBody>
                    <a:bodyPr/>
                    <a:lstStyle/>
                    <a:p>
                      <a:r>
                        <a:rPr lang="en-US" sz="1400" dirty="0" err="1" smtClean="0">
                          <a:solidFill>
                            <a:schemeClr val="tx2"/>
                          </a:solidFill>
                        </a:rPr>
                        <a:t>Facebook</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Munichreus1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Munichre</a:t>
                      </a:r>
                      <a:endParaRPr lang="en-US" sz="1400" dirty="0" smtClean="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InsuranceInformationInstitute</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8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Flickr</a:t>
                      </a:r>
                      <a:endParaRPr lang="en-US" sz="1400" dirty="0" smtClean="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iiiorg</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59</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5925553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188" y="241300"/>
            <a:ext cx="6840000" cy="540000"/>
          </a:xfrm>
        </p:spPr>
        <p:txBody>
          <a:bodyPr/>
          <a:lstStyle/>
          <a:p>
            <a:pPr rtl="0" eaLnBrk="1" latinLnBrk="0" hangingPunct="1"/>
            <a:r>
              <a:rPr lang="en-US" sz="2000" dirty="0" smtClean="0">
                <a:latin typeface="Arial"/>
                <a:ea typeface="Arial Unicode MS"/>
                <a:cs typeface="Arial"/>
              </a:rPr>
              <a:t>Natural disaster losses in the U.S. 2015</a:t>
            </a:r>
            <a:endParaRPr lang="en-US" sz="2000" dirty="0" smtClean="0"/>
          </a:p>
          <a:p>
            <a:pPr fontAlgn="base"/>
            <a:r>
              <a:rPr lang="en-US" sz="1600" dirty="0" smtClean="0">
                <a:latin typeface="Arial"/>
                <a:ea typeface="Arial Unicode MS"/>
                <a:cs typeface="Arial"/>
              </a:rPr>
              <a:t>Based on perils </a:t>
            </a:r>
            <a:r>
              <a:rPr lang="en-US" sz="1600" dirty="0"/>
              <a:t>(January – June only) </a:t>
            </a:r>
            <a:endParaRPr lang="de-DE" sz="1600" dirty="0" smtClean="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3603543239"/>
              </p:ext>
            </p:extLst>
          </p:nvPr>
        </p:nvGraphicFramePr>
        <p:xfrm>
          <a:off x="230189" y="1095374"/>
          <a:ext cx="8651874" cy="3762377"/>
        </p:xfrm>
        <a:graphic>
          <a:graphicData uri="http://schemas.openxmlformats.org/drawingml/2006/table">
            <a:tbl>
              <a:tblPr>
                <a:effectLst/>
              </a:tblPr>
              <a:tblGrid>
                <a:gridCol w="2540104"/>
                <a:gridCol w="914038"/>
                <a:gridCol w="1261054"/>
                <a:gridCol w="1895036"/>
                <a:gridCol w="2041642"/>
              </a:tblGrid>
              <a:tr h="90865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r>
              <a:tr h="359944">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59944">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Winter Storms &amp; Cold Waves</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80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2,900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59944">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1970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59944">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60</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3429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59944">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a:t>
            </a:fld>
            <a:endParaRPr lang="en-US" sz="1000" dirty="0">
              <a:solidFill>
                <a:schemeClr val="accent4">
                  <a:lumMod val="75000"/>
                </a:schemeClr>
              </a:solidFill>
            </a:endParaRPr>
          </a:p>
        </p:txBody>
      </p:sp>
      <p:sp>
        <p:nvSpPr>
          <p:cNvPr id="9" name="Rectangle 8"/>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2" name="Textfeld 1"/>
          <p:cNvSpPr txBox="1"/>
          <p:nvPr/>
        </p:nvSpPr>
        <p:spPr>
          <a:xfrm>
            <a:off x="0" y="4895850"/>
            <a:ext cx="3102131" cy="230832"/>
          </a:xfrm>
          <a:prstGeom prst="rect">
            <a:avLst/>
          </a:prstGeom>
          <a:noFill/>
          <a:effectLst/>
        </p:spPr>
        <p:txBody>
          <a:bodyPr wrap="none" rtlCol="0">
            <a:spAutoFit/>
          </a:bodyPr>
          <a:lstStyle/>
          <a:p>
            <a:r>
              <a:rPr lang="de-DE" sz="900" dirty="0" smtClean="0">
                <a:solidFill>
                  <a:schemeClr val="accent4">
                    <a:lumMod val="75000"/>
                  </a:schemeClr>
                </a:solidFill>
              </a:rPr>
              <a:t>*Source: Property Claim Services (PCS) as of 7.7.2015</a:t>
            </a:r>
            <a:endParaRPr lang="en-US" sz="900" dirty="0" err="1" smtClean="0">
              <a:solidFill>
                <a:schemeClr val="accent4">
                  <a:lumMod val="75000"/>
                </a:schemeClr>
              </a:solidFill>
            </a:endParaRPr>
          </a:p>
        </p:txBody>
      </p:sp>
    </p:spTree>
    <p:custDataLst>
      <p:tags r:id="rId1"/>
    </p:custDataLst>
    <p:extLst>
      <p:ext uri="{BB962C8B-B14F-4D97-AF65-F5344CB8AC3E}">
        <p14:creationId xmlns:p14="http://schemas.microsoft.com/office/powerpoint/2010/main" val="1053945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40455"/>
            <a:ext cx="6840000" cy="540000"/>
          </a:xfrm>
        </p:spPr>
        <p:txBody>
          <a:bodyPr/>
          <a:lstStyle/>
          <a:p>
            <a:r>
              <a:rPr lang="en-US" sz="2000" dirty="0" smtClean="0"/>
              <a:t>Press Inquiries</a:t>
            </a:r>
            <a:endParaRPr lang="en-US" sz="2000" dirty="0"/>
          </a:p>
        </p:txBody>
      </p:sp>
      <p:sp>
        <p:nvSpPr>
          <p:cNvPr id="5" name="Rectangle 7"/>
          <p:cNvSpPr>
            <a:spLocks noChangeArrowheads="1"/>
          </p:cNvSpPr>
          <p:nvPr/>
        </p:nvSpPr>
        <p:spPr bwMode="auto">
          <a:xfrm>
            <a:off x="228600" y="1428750"/>
            <a:ext cx="5540375" cy="1280160"/>
          </a:xfrm>
          <a:prstGeom prst="rect">
            <a:avLst/>
          </a:prstGeom>
          <a:solidFill>
            <a:schemeClr val="bg1"/>
          </a:solidFill>
          <a:ln w="9525">
            <a:noFill/>
            <a:miter lim="800000"/>
            <a:headEnd/>
            <a:tailEnd/>
          </a:ln>
          <a:effectLst/>
        </p:spPr>
        <p:txBody>
          <a:bodyPr wrap="square" anchor="ctr">
            <a:noAutofit/>
          </a:bodyPr>
          <a:lstStyle/>
          <a:p>
            <a:r>
              <a:rPr lang="en-GB" dirty="0" smtClean="0">
                <a:solidFill>
                  <a:schemeClr val="tx2"/>
                </a:solidFill>
                <a:latin typeface="Arial" pitchFamily="34" charset="0"/>
                <a:cs typeface="Arial" pitchFamily="34" charset="0"/>
              </a:rPr>
              <a:t>Sharon Cooper</a:t>
            </a:r>
          </a:p>
          <a:p>
            <a:r>
              <a:rPr lang="en-US" dirty="0" smtClean="0">
                <a:solidFill>
                  <a:schemeClr val="tx2"/>
                </a:solidFill>
              </a:rPr>
              <a:t>Phone: +1 (609) 243-8821</a:t>
            </a:r>
            <a:r>
              <a:rPr lang="en-US" dirty="0" smtClean="0">
                <a:solidFill>
                  <a:srgbClr val="FF00FF"/>
                </a:solidFill>
              </a:rPr>
              <a:t/>
            </a:r>
            <a:br>
              <a:rPr lang="en-US" dirty="0" smtClean="0">
                <a:solidFill>
                  <a:srgbClr val="FF00FF"/>
                </a:solidFill>
              </a:rPr>
            </a:br>
            <a:r>
              <a:rPr lang="en-US" dirty="0" smtClean="0">
                <a:solidFill>
                  <a:schemeClr val="tx2"/>
                </a:solidFill>
              </a:rPr>
              <a:t>scooper@munichreamerica.com</a:t>
            </a:r>
            <a:endParaRPr lang="en-GB" dirty="0" smtClean="0">
              <a:solidFill>
                <a:schemeClr val="tx2"/>
              </a:solidFill>
              <a:latin typeface="Arial" pitchFamily="34" charset="0"/>
              <a:cs typeface="Arial" pitchFamily="34" charset="0"/>
            </a:endParaRPr>
          </a:p>
        </p:txBody>
      </p:sp>
      <p:sp>
        <p:nvSpPr>
          <p:cNvPr id="10" name="TextBox 9"/>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60</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324165376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003" y="3134125"/>
            <a:ext cx="8264795" cy="648000"/>
          </a:xfrm>
        </p:spPr>
        <p:txBody>
          <a:bodyPr/>
          <a:lstStyle/>
          <a:p>
            <a:r>
              <a:rPr lang="en-US" sz="2400" dirty="0" smtClean="0"/>
              <a:t>Natural Catastrophe Review Webinar</a:t>
            </a:r>
            <a:r>
              <a:rPr lang="en-US" sz="2400" dirty="0" smtClean="0">
                <a:solidFill>
                  <a:srgbClr val="FF00FF"/>
                </a:solidFill>
              </a:rPr>
              <a:t/>
            </a:r>
            <a:br>
              <a:rPr lang="en-US" sz="2400" dirty="0" smtClean="0">
                <a:solidFill>
                  <a:srgbClr val="FF00FF"/>
                </a:solidFill>
              </a:rPr>
            </a:br>
            <a:r>
              <a:rPr lang="en-GB" sz="2400" dirty="0" smtClean="0"/>
              <a:t>First </a:t>
            </a:r>
            <a:r>
              <a:rPr lang="en-GB" sz="2400" dirty="0"/>
              <a:t>Half of </a:t>
            </a:r>
            <a:r>
              <a:rPr lang="en-GB" sz="2400" dirty="0" smtClean="0"/>
              <a:t>2015</a:t>
            </a:r>
            <a:endParaRPr lang="en-GB" sz="2400" dirty="0"/>
          </a:p>
        </p:txBody>
      </p:sp>
      <p:sp>
        <p:nvSpPr>
          <p:cNvPr id="3" name="Subtitle 2"/>
          <p:cNvSpPr>
            <a:spLocks noGrp="1"/>
          </p:cNvSpPr>
          <p:nvPr>
            <p:ph type="subTitle" idx="1"/>
          </p:nvPr>
        </p:nvSpPr>
        <p:spPr/>
        <p:txBody>
          <a:bodyPr>
            <a:normAutofit/>
          </a:bodyPr>
          <a:lstStyle/>
          <a:p>
            <a:r>
              <a:rPr lang="en-GB" sz="1600" dirty="0" smtClean="0"/>
              <a:t>July 14, 2015</a:t>
            </a:r>
          </a:p>
        </p:txBody>
      </p:sp>
    </p:spTree>
    <p:custDataLst>
      <p:tags r:id="rId1"/>
    </p:custDataLst>
    <p:extLst>
      <p:ext uri="{BB962C8B-B14F-4D97-AF65-F5344CB8AC3E}">
        <p14:creationId xmlns:p14="http://schemas.microsoft.com/office/powerpoint/2010/main" val="31547894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Autofit/>
          </a:bodyPr>
          <a:lstStyle/>
          <a:p>
            <a:r>
              <a:rPr lang="en-US" sz="800" dirty="0" smtClean="0"/>
              <a:t>© Copyright 2015  Munich Reinsurance America, Inc.  All rights reserved. "Munich RE" and the Munich Re  logo are internationally protected registered trademarks. The material in this presentation is provided for your  information only, and is not permitted to be further distributed without the express written permission of  Munich Reinsurance America, Inc. This material is not intended to be legal, underwriting, financial, or any other type of professional advice. Any descriptions of coverage reflected in this presentation are meant to be general in nature and do not include and are not intended to include all of the actual terms, benefits and limitations found in an insurance policy. Only the insurance policy will  form the contract between the insured and insurance company, and governs in all cases.</a:t>
            </a:r>
            <a:endParaRPr lang="en-US" sz="800" dirty="0"/>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188" y="241302"/>
            <a:ext cx="8609510" cy="795370"/>
          </a:xfrm>
        </p:spPr>
        <p:txBody>
          <a:bodyPr/>
          <a:lstStyle/>
          <a:p>
            <a:pPr lvl="0"/>
            <a:r>
              <a:rPr lang="de-DE" sz="2000" dirty="0" smtClean="0"/>
              <a:t>Loss events in the U.S. 1980 – 2015</a:t>
            </a:r>
            <a:r>
              <a:rPr lang="de-DE" sz="2000" dirty="0" smtClean="0">
                <a:solidFill>
                  <a:srgbClr val="FF00FF"/>
                </a:solidFill>
              </a:rPr>
              <a:t/>
            </a:r>
            <a:br>
              <a:rPr lang="de-DE" sz="2000" dirty="0" smtClean="0">
                <a:solidFill>
                  <a:srgbClr val="FF00FF"/>
                </a:solidFill>
              </a:rPr>
            </a:br>
            <a:r>
              <a:rPr lang="en-US" sz="1600" dirty="0" smtClean="0"/>
              <a:t>Number of events (January – June only) </a:t>
            </a:r>
            <a:endParaRPr lang="de-DE" sz="1600" dirty="0"/>
          </a:p>
        </p:txBody>
      </p:sp>
      <p:sp>
        <p:nvSpPr>
          <p:cNvPr id="25" name="TextBox 24"/>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7</a:t>
            </a:fld>
            <a:endParaRPr lang="en-US" sz="1000" dirty="0">
              <a:solidFill>
                <a:schemeClr val="accent4">
                  <a:lumMod val="75000"/>
                </a:schemeClr>
              </a:solidFill>
            </a:endParaRPr>
          </a:p>
        </p:txBody>
      </p:sp>
      <p:sp>
        <p:nvSpPr>
          <p:cNvPr id="26" name="Rectangle 25"/>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grpSp>
        <p:nvGrpSpPr>
          <p:cNvPr id="3" name="Gruppieren 5"/>
          <p:cNvGrpSpPr/>
          <p:nvPr/>
        </p:nvGrpSpPr>
        <p:grpSpPr>
          <a:xfrm>
            <a:off x="7173624" y="1188031"/>
            <a:ext cx="1782382" cy="2626016"/>
            <a:chOff x="759170" y="5824705"/>
            <a:chExt cx="1782382" cy="2626015"/>
          </a:xfrm>
        </p:grpSpPr>
        <p:grpSp>
          <p:nvGrpSpPr>
            <p:cNvPr id="4" name="Gruppieren 37"/>
            <p:cNvGrpSpPr/>
            <p:nvPr/>
          </p:nvGrpSpPr>
          <p:grpSpPr>
            <a:xfrm>
              <a:off x="759170" y="6408869"/>
              <a:ext cx="1782382" cy="861774"/>
              <a:chOff x="5310930" y="3565430"/>
              <a:chExt cx="1782382" cy="861774"/>
            </a:xfrm>
          </p:grpSpPr>
          <p:sp>
            <p:nvSpPr>
              <p:cNvPr id="87"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Meteorological</a:t>
                </a:r>
                <a:r>
                  <a:rPr lang="en-GB" sz="1000" dirty="0" smtClean="0">
                    <a:solidFill>
                      <a:schemeClr val="tx2"/>
                    </a:solidFill>
                  </a:rPr>
                  <a:t> </a:t>
                </a:r>
                <a:r>
                  <a:rPr lang="en-GB" sz="1000" b="1" dirty="0" smtClean="0">
                    <a:solidFill>
                      <a:schemeClr val="tx2"/>
                    </a:solidFill>
                  </a:rPr>
                  <a:t>events</a:t>
                </a:r>
              </a:p>
              <a:p>
                <a:pPr>
                  <a:lnSpc>
                    <a:spcPct val="100000"/>
                  </a:lnSpc>
                </a:pPr>
                <a:r>
                  <a:rPr lang="en-GB" sz="1000" dirty="0" smtClean="0">
                    <a:solidFill>
                      <a:schemeClr val="tx2"/>
                    </a:solidFill>
                  </a:rPr>
                  <a:t>(Tropical storm, </a:t>
                </a:r>
                <a:r>
                  <a:rPr lang="en-GB" sz="1000" dirty="0" err="1" smtClean="0">
                    <a:solidFill>
                      <a:schemeClr val="tx2"/>
                    </a:solidFill>
                  </a:rPr>
                  <a:t>extratropical</a:t>
                </a:r>
                <a:r>
                  <a:rPr lang="en-GB" sz="1000" dirty="0" smtClean="0">
                    <a:solidFill>
                      <a:schemeClr val="tx2"/>
                    </a:solidFill>
                  </a:rPr>
                  <a:t> storm, convective storm, </a:t>
                </a:r>
              </a:p>
              <a:p>
                <a:pPr>
                  <a:lnSpc>
                    <a:spcPct val="100000"/>
                  </a:lnSpc>
                </a:pPr>
                <a:r>
                  <a:rPr lang="en-GB" sz="1000" dirty="0" smtClean="0">
                    <a:solidFill>
                      <a:schemeClr val="tx2"/>
                    </a:solidFill>
                  </a:rPr>
                  <a:t>local storm)</a:t>
                </a:r>
                <a:endParaRPr lang="en-GB" sz="1000" dirty="0">
                  <a:solidFill>
                    <a:schemeClr val="tx2"/>
                  </a:solidFill>
                </a:endParaRPr>
              </a:p>
            </p:txBody>
          </p:sp>
          <p:sp>
            <p:nvSpPr>
              <p:cNvPr id="88" name="Rectangle 29"/>
              <p:cNvSpPr>
                <a:spLocks noChangeArrowheads="1"/>
              </p:cNvSpPr>
              <p:nvPr/>
            </p:nvSpPr>
            <p:spPr bwMode="auto">
              <a:xfrm>
                <a:off x="5310930" y="3632508"/>
                <a:ext cx="108000" cy="108000"/>
              </a:xfrm>
              <a:prstGeom prst="rect">
                <a:avLst/>
              </a:prstGeom>
              <a:solidFill>
                <a:schemeClr val="accent2">
                  <a:lumMod val="75000"/>
                </a:schemeClr>
              </a:solidFill>
              <a:ln w="9525">
                <a:solidFill>
                  <a:srgbClr val="4D4E53"/>
                </a:solidFill>
                <a:miter lim="800000"/>
                <a:headEnd/>
                <a:tailEnd/>
              </a:ln>
            </p:spPr>
            <p:txBody>
              <a:bodyPr wrap="none" anchor="ctr"/>
              <a:lstStyle/>
              <a:p>
                <a:endParaRPr lang="de-DE" sz="1000" dirty="0"/>
              </a:p>
            </p:txBody>
          </p:sp>
        </p:grpSp>
        <p:grpSp>
          <p:nvGrpSpPr>
            <p:cNvPr id="5" name="Gruppieren 40"/>
            <p:cNvGrpSpPr/>
            <p:nvPr/>
          </p:nvGrpSpPr>
          <p:grpSpPr>
            <a:xfrm>
              <a:off x="759170" y="7279642"/>
              <a:ext cx="1519989" cy="553998"/>
              <a:chOff x="3219729" y="5160323"/>
              <a:chExt cx="1519989" cy="553998"/>
            </a:xfrm>
          </p:grpSpPr>
          <p:sp>
            <p:nvSpPr>
              <p:cNvPr id="85"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smtClean="0">
                    <a:solidFill>
                      <a:schemeClr val="tx2"/>
                    </a:solidFill>
                  </a:rPr>
                  <a:t>Hydrological</a:t>
                </a:r>
                <a:r>
                  <a:rPr lang="de-DE" sz="1000" dirty="0" smtClean="0">
                    <a:solidFill>
                      <a:schemeClr val="tx2"/>
                    </a:solidFill>
                  </a:rPr>
                  <a:t> </a:t>
                </a:r>
                <a:r>
                  <a:rPr lang="de-DE" sz="1000" b="1" dirty="0" err="1" smtClean="0">
                    <a:solidFill>
                      <a:schemeClr val="tx2"/>
                    </a:solidFill>
                  </a:rPr>
                  <a:t>events</a:t>
                </a:r>
                <a:endParaRPr lang="de-DE" sz="1000" b="1" dirty="0">
                  <a:solidFill>
                    <a:schemeClr val="tx2"/>
                  </a:solidFill>
                </a:endParaRPr>
              </a:p>
              <a:p>
                <a:pPr>
                  <a:lnSpc>
                    <a:spcPct val="100000"/>
                  </a:lnSpc>
                </a:pPr>
                <a:r>
                  <a:rPr lang="de-DE" sz="1000" dirty="0" smtClean="0">
                    <a:solidFill>
                      <a:schemeClr val="tx2"/>
                    </a:solidFill>
                  </a:rPr>
                  <a:t>(</a:t>
                </a:r>
                <a:r>
                  <a:rPr lang="de-DE" sz="1000" dirty="0" err="1" smtClean="0">
                    <a:solidFill>
                      <a:schemeClr val="tx2"/>
                    </a:solidFill>
                  </a:rPr>
                  <a:t>Flood</a:t>
                </a:r>
                <a:r>
                  <a:rPr lang="de-DE" sz="1000" dirty="0" smtClean="0">
                    <a:solidFill>
                      <a:schemeClr val="tx2"/>
                    </a:solidFill>
                  </a:rPr>
                  <a:t>, </a:t>
                </a:r>
              </a:p>
              <a:p>
                <a:pPr>
                  <a:lnSpc>
                    <a:spcPct val="100000"/>
                  </a:lnSpc>
                </a:pPr>
                <a:r>
                  <a:rPr lang="de-DE" sz="1000" dirty="0" err="1" smtClean="0">
                    <a:solidFill>
                      <a:schemeClr val="tx2"/>
                    </a:solidFill>
                  </a:rPr>
                  <a:t>mass</a:t>
                </a:r>
                <a:r>
                  <a:rPr lang="de-DE" sz="1000" dirty="0" smtClean="0">
                    <a:solidFill>
                      <a:schemeClr val="tx2"/>
                    </a:solidFill>
                  </a:rPr>
                  <a:t> </a:t>
                </a:r>
                <a:r>
                  <a:rPr lang="de-DE" sz="1000" dirty="0" err="1" smtClean="0">
                    <a:solidFill>
                      <a:schemeClr val="tx2"/>
                    </a:solidFill>
                  </a:rPr>
                  <a:t>movement</a:t>
                </a:r>
                <a:r>
                  <a:rPr lang="de-DE" sz="1000" dirty="0" smtClean="0">
                    <a:solidFill>
                      <a:schemeClr val="tx2"/>
                    </a:solidFill>
                  </a:rPr>
                  <a:t>)</a:t>
                </a:r>
                <a:endParaRPr lang="de-DE" sz="1000" dirty="0">
                  <a:solidFill>
                    <a:schemeClr val="tx2"/>
                  </a:solidFill>
                </a:endParaRPr>
              </a:p>
            </p:txBody>
          </p:sp>
          <p:sp>
            <p:nvSpPr>
              <p:cNvPr id="86" name="Rectangle 30"/>
              <p:cNvSpPr>
                <a:spLocks noChangeArrowheads="1"/>
              </p:cNvSpPr>
              <p:nvPr/>
            </p:nvSpPr>
            <p:spPr bwMode="auto">
              <a:xfrm>
                <a:off x="3219729" y="5229332"/>
                <a:ext cx="108000" cy="108000"/>
              </a:xfrm>
              <a:prstGeom prst="rect">
                <a:avLst/>
              </a:prstGeom>
              <a:solidFill>
                <a:schemeClr val="accent1">
                  <a:lumMod val="75000"/>
                </a:schemeClr>
              </a:solidFill>
              <a:ln w="9525">
                <a:solidFill>
                  <a:srgbClr val="4D4E53"/>
                </a:solidFill>
                <a:miter lim="800000"/>
                <a:headEnd/>
                <a:tailEnd/>
              </a:ln>
            </p:spPr>
            <p:txBody>
              <a:bodyPr wrap="none" anchor="ctr"/>
              <a:lstStyle/>
              <a:p>
                <a:endParaRPr lang="de-DE" sz="1000" dirty="0"/>
              </a:p>
            </p:txBody>
          </p:sp>
        </p:grpSp>
        <p:grpSp>
          <p:nvGrpSpPr>
            <p:cNvPr id="6" name="Gruppieren 43"/>
            <p:cNvGrpSpPr/>
            <p:nvPr/>
          </p:nvGrpSpPr>
          <p:grpSpPr>
            <a:xfrm>
              <a:off x="759170" y="7896722"/>
              <a:ext cx="1655160" cy="553998"/>
              <a:chOff x="2677079" y="6567977"/>
              <a:chExt cx="1261870" cy="553998"/>
            </a:xfrm>
          </p:grpSpPr>
          <p:sp>
            <p:nvSpPr>
              <p:cNvPr id="83"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smtClean="0">
                    <a:solidFill>
                      <a:schemeClr val="tx2"/>
                    </a:solidFill>
                  </a:rPr>
                  <a:t>Climatological</a:t>
                </a:r>
                <a:r>
                  <a:rPr lang="de-DE" sz="1000" dirty="0" smtClean="0">
                    <a:solidFill>
                      <a:schemeClr val="tx2"/>
                    </a:solidFill>
                  </a:rPr>
                  <a:t> </a:t>
                </a:r>
                <a:r>
                  <a:rPr lang="de-DE" sz="1000" b="1" dirty="0" err="1" smtClean="0">
                    <a:solidFill>
                      <a:schemeClr val="tx2"/>
                    </a:solidFill>
                  </a:rPr>
                  <a:t>events</a:t>
                </a:r>
                <a:r>
                  <a:rPr lang="de-DE" sz="1000" dirty="0">
                    <a:solidFill>
                      <a:srgbClr val="FF00FF"/>
                    </a:solidFill>
                  </a:rPr>
                  <a:t/>
                </a:r>
                <a:br>
                  <a:rPr lang="de-DE" sz="1000" dirty="0">
                    <a:solidFill>
                      <a:srgbClr val="FF00FF"/>
                    </a:solidFill>
                  </a:rPr>
                </a:br>
                <a:r>
                  <a:rPr lang="de-DE" sz="1000" dirty="0" smtClean="0">
                    <a:solidFill>
                      <a:schemeClr val="tx2"/>
                    </a:solidFill>
                  </a:rPr>
                  <a:t>(Extreme </a:t>
                </a:r>
                <a:r>
                  <a:rPr lang="de-DE" sz="1000" dirty="0" err="1" smtClean="0">
                    <a:solidFill>
                      <a:schemeClr val="tx2"/>
                    </a:solidFill>
                  </a:rPr>
                  <a:t>temperature</a:t>
                </a:r>
                <a:r>
                  <a:rPr lang="de-DE" sz="1000" dirty="0" smtClean="0">
                    <a:solidFill>
                      <a:schemeClr val="tx2"/>
                    </a:solidFill>
                  </a:rPr>
                  <a:t>, </a:t>
                </a:r>
              </a:p>
              <a:p>
                <a:pPr>
                  <a:lnSpc>
                    <a:spcPct val="100000"/>
                  </a:lnSpc>
                </a:pPr>
                <a:r>
                  <a:rPr lang="de-DE" sz="1000" dirty="0" err="1" smtClean="0">
                    <a:solidFill>
                      <a:schemeClr val="tx2"/>
                    </a:solidFill>
                  </a:rPr>
                  <a:t>drought</a:t>
                </a:r>
                <a:r>
                  <a:rPr lang="de-DE" sz="1000" dirty="0" smtClean="0">
                    <a:solidFill>
                      <a:schemeClr val="tx2"/>
                    </a:solidFill>
                  </a:rPr>
                  <a:t>, </a:t>
                </a:r>
                <a:r>
                  <a:rPr lang="de-DE" sz="1000" dirty="0" err="1" smtClean="0">
                    <a:solidFill>
                      <a:schemeClr val="tx2"/>
                    </a:solidFill>
                  </a:rPr>
                  <a:t>forest</a:t>
                </a:r>
                <a:r>
                  <a:rPr lang="de-DE" sz="1000" dirty="0" smtClean="0">
                    <a:solidFill>
                      <a:schemeClr val="tx2"/>
                    </a:solidFill>
                  </a:rPr>
                  <a:t> </a:t>
                </a:r>
                <a:r>
                  <a:rPr lang="de-DE" sz="1000" dirty="0" err="1" smtClean="0">
                    <a:solidFill>
                      <a:schemeClr val="tx2"/>
                    </a:solidFill>
                  </a:rPr>
                  <a:t>fire</a:t>
                </a:r>
                <a:r>
                  <a:rPr lang="de-DE" sz="1000" dirty="0" smtClean="0">
                    <a:solidFill>
                      <a:schemeClr val="tx2"/>
                    </a:solidFill>
                  </a:rPr>
                  <a:t>)</a:t>
                </a:r>
                <a:endParaRPr lang="de-DE" sz="1000" dirty="0">
                  <a:solidFill>
                    <a:schemeClr val="tx2"/>
                  </a:solidFill>
                </a:endParaRPr>
              </a:p>
            </p:txBody>
          </p:sp>
          <p:sp>
            <p:nvSpPr>
              <p:cNvPr id="84" name="Rectangle 31"/>
              <p:cNvSpPr>
                <a:spLocks noChangeArrowheads="1"/>
              </p:cNvSpPr>
              <p:nvPr/>
            </p:nvSpPr>
            <p:spPr bwMode="auto">
              <a:xfrm>
                <a:off x="2677079" y="6640122"/>
                <a:ext cx="82338" cy="108000"/>
              </a:xfrm>
              <a:prstGeom prst="rect">
                <a:avLst/>
              </a:prstGeom>
              <a:solidFill>
                <a:schemeClr val="bg2"/>
              </a:solidFill>
              <a:ln w="9525">
                <a:solidFill>
                  <a:srgbClr val="4D4E53"/>
                </a:solidFill>
                <a:miter lim="800000"/>
                <a:headEnd/>
                <a:tailEnd/>
              </a:ln>
            </p:spPr>
            <p:txBody>
              <a:bodyPr wrap="none" anchor="ctr"/>
              <a:lstStyle/>
              <a:p>
                <a:endParaRPr lang="de-DE" sz="1000" dirty="0"/>
              </a:p>
            </p:txBody>
          </p:sp>
        </p:grpSp>
        <p:grpSp>
          <p:nvGrpSpPr>
            <p:cNvPr id="7" name="Gruppieren 46"/>
            <p:cNvGrpSpPr/>
            <p:nvPr/>
          </p:nvGrpSpPr>
          <p:grpSpPr>
            <a:xfrm>
              <a:off x="760347" y="5824705"/>
              <a:ext cx="1525653" cy="553998"/>
              <a:chOff x="7299756" y="2133761"/>
              <a:chExt cx="1525653" cy="553998"/>
            </a:xfrm>
          </p:grpSpPr>
          <p:sp>
            <p:nvSpPr>
              <p:cNvPr id="81" name="Text Box 32"/>
              <p:cNvSpPr txBox="1">
                <a:spLocks noChangeArrowheads="1"/>
              </p:cNvSpPr>
              <p:nvPr/>
            </p:nvSpPr>
            <p:spPr bwMode="auto">
              <a:xfrm>
                <a:off x="7384525" y="2133761"/>
                <a:ext cx="1440884" cy="553998"/>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Geophysical</a:t>
                </a:r>
                <a:r>
                  <a:rPr lang="en-GB" sz="1000" dirty="0" smtClean="0">
                    <a:solidFill>
                      <a:schemeClr val="tx2"/>
                    </a:solidFill>
                  </a:rPr>
                  <a:t> </a:t>
                </a:r>
                <a:r>
                  <a:rPr lang="en-GB" sz="1000" b="1" dirty="0" smtClean="0">
                    <a:solidFill>
                      <a:schemeClr val="tx2"/>
                    </a:solidFill>
                  </a:rPr>
                  <a:t>events</a:t>
                </a:r>
                <a:r>
                  <a:rPr lang="en-GB" sz="1000" dirty="0" smtClean="0">
                    <a:solidFill>
                      <a:srgbClr val="FF00FF"/>
                    </a:solidFill>
                  </a:rPr>
                  <a:t/>
                </a:r>
                <a:br>
                  <a:rPr lang="en-GB" sz="1000" dirty="0" smtClean="0">
                    <a:solidFill>
                      <a:srgbClr val="FF00FF"/>
                    </a:solidFill>
                  </a:rPr>
                </a:br>
                <a:r>
                  <a:rPr lang="en-GB" sz="1000" dirty="0" smtClean="0">
                    <a:solidFill>
                      <a:schemeClr val="tx2"/>
                    </a:solidFill>
                  </a:rPr>
                  <a:t>(Earthquake, tsunami, </a:t>
                </a:r>
                <a:r>
                  <a:rPr lang="en-GB" sz="1000" dirty="0" smtClean="0">
                    <a:solidFill>
                      <a:srgbClr val="FF00FF"/>
                    </a:solidFill>
                  </a:rPr>
                  <a:t/>
                </a:r>
                <a:br>
                  <a:rPr lang="en-GB" sz="1000" dirty="0" smtClean="0">
                    <a:solidFill>
                      <a:srgbClr val="FF00FF"/>
                    </a:solidFill>
                  </a:rPr>
                </a:br>
                <a:r>
                  <a:rPr lang="en-GB" sz="1000" dirty="0" smtClean="0">
                    <a:solidFill>
                      <a:schemeClr val="tx2"/>
                    </a:solidFill>
                  </a:rPr>
                  <a:t>volcanic activity)</a:t>
                </a:r>
                <a:endParaRPr lang="en-GB" sz="1000" dirty="0">
                  <a:solidFill>
                    <a:schemeClr val="tx2"/>
                  </a:solidFill>
                </a:endParaRPr>
              </a:p>
            </p:txBody>
          </p:sp>
          <p:sp>
            <p:nvSpPr>
              <p:cNvPr id="82" name="Rectangle 28"/>
              <p:cNvSpPr>
                <a:spLocks noChangeArrowheads="1"/>
              </p:cNvSpPr>
              <p:nvPr/>
            </p:nvSpPr>
            <p:spPr bwMode="auto">
              <a:xfrm>
                <a:off x="7299756" y="2206175"/>
                <a:ext cx="108000" cy="108000"/>
              </a:xfrm>
              <a:prstGeom prst="rect">
                <a:avLst/>
              </a:prstGeom>
              <a:solidFill>
                <a:schemeClr val="accent3"/>
              </a:solidFill>
              <a:ln w="9525">
                <a:solidFill>
                  <a:srgbClr val="4D4E53"/>
                </a:solidFill>
                <a:miter lim="800000"/>
                <a:headEnd/>
                <a:tailEnd/>
              </a:ln>
            </p:spPr>
            <p:txBody>
              <a:bodyPr wrap="none" anchor="ctr"/>
              <a:lstStyle/>
              <a:p>
                <a:endParaRPr lang="de-DE" sz="1000" dirty="0"/>
              </a:p>
            </p:txBody>
          </p:sp>
        </p:grpSp>
      </p:grpSp>
      <p:sp>
        <p:nvSpPr>
          <p:cNvPr id="89" name="Textfeld 18"/>
          <p:cNvSpPr txBox="1"/>
          <p:nvPr/>
        </p:nvSpPr>
        <p:spPr bwMode="auto">
          <a:xfrm>
            <a:off x="226772" y="1126542"/>
            <a:ext cx="753465" cy="246221"/>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000" b="1" dirty="0" err="1" smtClean="0">
                <a:solidFill>
                  <a:schemeClr val="tx2"/>
                </a:solidFill>
              </a:rPr>
              <a:t>Number</a:t>
            </a:r>
            <a:endParaRPr lang="de-DE" sz="1000" b="1" dirty="0" smtClean="0">
              <a:solidFill>
                <a:schemeClr val="tx2"/>
              </a:solidFill>
            </a:endParaRPr>
          </a:p>
        </p:txBody>
      </p:sp>
      <p:sp>
        <p:nvSpPr>
          <p:cNvPr id="90" name="Rectangle 7"/>
          <p:cNvSpPr>
            <a:spLocks noChangeArrowheads="1"/>
          </p:cNvSpPr>
          <p:nvPr/>
        </p:nvSpPr>
        <p:spPr bwMode="auto">
          <a:xfrm>
            <a:off x="0" y="4905349"/>
            <a:ext cx="2095437" cy="2308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Munich Re, </a:t>
            </a:r>
            <a:r>
              <a:rPr lang="en-US" sz="900" dirty="0">
                <a:solidFill>
                  <a:schemeClr val="accent4">
                    <a:lumMod val="75000"/>
                  </a:schemeClr>
                </a:solidFill>
                <a:latin typeface="Arial" charset="0"/>
              </a:rPr>
              <a:t>NatCatSERVICE</a:t>
            </a:r>
          </a:p>
        </p:txBody>
      </p:sp>
      <p:sp>
        <p:nvSpPr>
          <p:cNvPr id="92" name="Textfeld 24"/>
          <p:cNvSpPr txBox="1"/>
          <p:nvPr/>
        </p:nvSpPr>
        <p:spPr>
          <a:xfrm>
            <a:off x="6497381" y="4103870"/>
            <a:ext cx="360000" cy="246221"/>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1</a:t>
            </a:r>
            <a:endParaRPr lang="de-DE" sz="1000" b="1" dirty="0" smtClean="0">
              <a:solidFill>
                <a:schemeClr val="bg1"/>
              </a:solidFill>
            </a:endParaRPr>
          </a:p>
        </p:txBody>
      </p:sp>
      <p:sp>
        <p:nvSpPr>
          <p:cNvPr id="93" name="Textfeld 39"/>
          <p:cNvSpPr txBox="1"/>
          <p:nvPr/>
        </p:nvSpPr>
        <p:spPr>
          <a:xfrm>
            <a:off x="6497381" y="3625930"/>
            <a:ext cx="360000" cy="246217"/>
          </a:xfrm>
          <a:prstGeom prst="rect">
            <a:avLst/>
          </a:prstGeom>
          <a:solidFill>
            <a:schemeClr val="accent2">
              <a:lumMod val="75000"/>
            </a:schemeClr>
          </a:solidFill>
          <a:effectLst/>
        </p:spPr>
        <p:txBody>
          <a:bodyPr wrap="square" lIns="91436" tIns="45718" rIns="91436" bIns="45718" rtlCol="0">
            <a:spAutoFit/>
          </a:bodyPr>
          <a:lstStyle/>
          <a:p>
            <a:pPr algn="ctr"/>
            <a:r>
              <a:rPr lang="de-DE" sz="1000" b="1" dirty="0" smtClean="0">
                <a:solidFill>
                  <a:schemeClr val="bg1"/>
                </a:solidFill>
              </a:rPr>
              <a:t>47</a:t>
            </a:r>
          </a:p>
        </p:txBody>
      </p:sp>
      <p:sp>
        <p:nvSpPr>
          <p:cNvPr id="94" name="Textfeld 40"/>
          <p:cNvSpPr txBox="1"/>
          <p:nvPr/>
        </p:nvSpPr>
        <p:spPr>
          <a:xfrm>
            <a:off x="6497381" y="3147991"/>
            <a:ext cx="360000" cy="246221"/>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smtClean="0">
                <a:solidFill>
                  <a:schemeClr val="bg1"/>
                </a:solidFill>
              </a:rPr>
              <a:t>10</a:t>
            </a:r>
          </a:p>
        </p:txBody>
      </p:sp>
      <p:sp>
        <p:nvSpPr>
          <p:cNvPr id="95" name="Textfeld 41"/>
          <p:cNvSpPr txBox="1"/>
          <p:nvPr/>
        </p:nvSpPr>
        <p:spPr>
          <a:xfrm>
            <a:off x="6497381" y="2670052"/>
            <a:ext cx="360000" cy="246221"/>
          </a:xfrm>
          <a:prstGeom prst="rect">
            <a:avLst/>
          </a:prstGeom>
          <a:solidFill>
            <a:schemeClr val="bg2"/>
          </a:solidFill>
          <a:effectLst/>
        </p:spPr>
        <p:txBody>
          <a:bodyPr wrap="square" lIns="91436" tIns="45718" rIns="91436" bIns="45718" rtlCol="0">
            <a:spAutoFit/>
          </a:bodyPr>
          <a:lstStyle/>
          <a:p>
            <a:pPr algn="ctr"/>
            <a:r>
              <a:rPr lang="de-DE" sz="1000" b="1" dirty="0" smtClean="0">
                <a:solidFill>
                  <a:schemeClr val="bg1"/>
                </a:solidFill>
              </a:rPr>
              <a:t>22</a:t>
            </a:r>
          </a:p>
        </p:txBody>
      </p:sp>
      <p:pic>
        <p:nvPicPr>
          <p:cNvPr id="2" name="Grafik 1"/>
          <p:cNvPicPr>
            <a:picLocks noChangeAspect="1"/>
          </p:cNvPicPr>
          <p:nvPr/>
        </p:nvPicPr>
        <p:blipFill>
          <a:blip r:embed="rId4" cstate="print"/>
          <a:stretch>
            <a:fillRect/>
          </a:stretch>
        </p:blipFill>
        <p:spPr>
          <a:xfrm>
            <a:off x="142694" y="1379700"/>
            <a:ext cx="6486706" cy="3249450"/>
          </a:xfrm>
          <a:prstGeom prst="rect">
            <a:avLst/>
          </a:prstGeom>
        </p:spPr>
      </p:pic>
      <p:sp>
        <p:nvSpPr>
          <p:cNvPr id="91" name="Text Box 15"/>
          <p:cNvSpPr txBox="1">
            <a:spLocks noChangeArrowheads="1"/>
          </p:cNvSpPr>
          <p:nvPr/>
        </p:nvSpPr>
        <p:spPr bwMode="auto">
          <a:xfrm>
            <a:off x="2329426" y="1245881"/>
            <a:ext cx="2685727" cy="584771"/>
          </a:xfrm>
          <a:prstGeom prst="rect">
            <a:avLst/>
          </a:prstGeom>
          <a:solidFill>
            <a:schemeClr val="bg1">
              <a:lumMod val="85000"/>
            </a:schemeClr>
          </a:solidFill>
          <a:ln w="9525" algn="ctr">
            <a:noFill/>
            <a:miter lim="800000"/>
            <a:headEnd/>
            <a:tailEnd/>
          </a:ln>
        </p:spPr>
        <p:txBody>
          <a:bodyPr wrap="square" lIns="91436" tIns="45718" rIns="91436" bIns="45718">
            <a:spAutoFit/>
          </a:bodyPr>
          <a:lstStyle/>
          <a:p>
            <a:pPr algn="ctr"/>
            <a:r>
              <a:rPr lang="en-US" sz="1600" b="1" dirty="0" smtClean="0">
                <a:latin typeface="Arial" charset="0"/>
              </a:rPr>
              <a:t>First Six Months in 2015 </a:t>
            </a:r>
          </a:p>
          <a:p>
            <a:pPr algn="ctr"/>
            <a:r>
              <a:rPr lang="en-US" sz="1600" dirty="0" smtClean="0">
                <a:latin typeface="Arial" charset="0"/>
              </a:rPr>
              <a:t>  80 Events </a:t>
            </a:r>
          </a:p>
        </p:txBody>
      </p:sp>
    </p:spTree>
    <p:custDataLst>
      <p:tags r:id="rId1"/>
    </p:custDataLst>
    <p:extLst>
      <p:ext uri="{BB962C8B-B14F-4D97-AF65-F5344CB8AC3E}">
        <p14:creationId xmlns:p14="http://schemas.microsoft.com/office/powerpoint/2010/main" val="188955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188" y="241302"/>
            <a:ext cx="8609510" cy="795370"/>
          </a:xfrm>
        </p:spPr>
        <p:txBody>
          <a:bodyPr/>
          <a:lstStyle/>
          <a:p>
            <a:pPr lvl="0"/>
            <a:r>
              <a:rPr lang="de-DE" sz="2000" dirty="0" smtClean="0">
                <a:solidFill>
                  <a:srgbClr val="4D4E53"/>
                </a:solidFill>
              </a:rPr>
              <a:t>Loss events in the U.S. 1980 – 2015</a:t>
            </a:r>
            <a:r>
              <a:rPr lang="de-DE" sz="1800" dirty="0" smtClean="0">
                <a:solidFill>
                  <a:srgbClr val="FF00FF"/>
                </a:solidFill>
              </a:rPr>
              <a:t/>
            </a:r>
            <a:br>
              <a:rPr lang="de-DE" sz="1800" dirty="0" smtClean="0">
                <a:solidFill>
                  <a:srgbClr val="FF00FF"/>
                </a:solidFill>
              </a:rPr>
            </a:br>
            <a:r>
              <a:rPr lang="de-DE" sz="1600" dirty="0" smtClean="0"/>
              <a:t>Overall and insured losses </a:t>
            </a:r>
            <a:r>
              <a:rPr lang="en-US" sz="1600" dirty="0" smtClean="0"/>
              <a:t>(January – June only)</a:t>
            </a:r>
            <a:endParaRPr lang="de-DE" sz="1600" dirty="0">
              <a:solidFill>
                <a:srgbClr val="4D4E53"/>
              </a:solidFill>
            </a:endParaRPr>
          </a:p>
        </p:txBody>
      </p:sp>
      <p:sp>
        <p:nvSpPr>
          <p:cNvPr id="16" name="TextBox 15"/>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8</a:t>
            </a:fld>
            <a:endParaRPr lang="en-US" sz="1000" dirty="0">
              <a:solidFill>
                <a:schemeClr val="accent4">
                  <a:lumMod val="75000"/>
                </a:schemeClr>
              </a:solidFill>
            </a:endParaRPr>
          </a:p>
        </p:txBody>
      </p:sp>
      <p:sp>
        <p:nvSpPr>
          <p:cNvPr id="18" name="Rectangle 17"/>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44" name="Textfeld 11"/>
          <p:cNvSpPr txBox="1"/>
          <p:nvPr/>
        </p:nvSpPr>
        <p:spPr>
          <a:xfrm>
            <a:off x="7455124" y="4144696"/>
            <a:ext cx="1084579" cy="507827"/>
          </a:xfrm>
          <a:prstGeom prst="rect">
            <a:avLst/>
          </a:prstGeom>
          <a:noFill/>
          <a:effectLst/>
        </p:spPr>
        <p:txBody>
          <a:bodyPr wrap="square" lIns="91436" tIns="45718" rIns="91436" bIns="45718" rtlCol="0">
            <a:spAutoFit/>
          </a:bodyPr>
          <a:lstStyle/>
          <a:p>
            <a:r>
              <a:rPr lang="de-DE" sz="900" dirty="0" smtClean="0">
                <a:solidFill>
                  <a:schemeClr val="tx2"/>
                </a:solidFill>
              </a:rPr>
              <a:t>*</a:t>
            </a:r>
            <a:r>
              <a:rPr lang="de-DE" sz="900" dirty="0" err="1" smtClean="0">
                <a:solidFill>
                  <a:schemeClr val="tx2"/>
                </a:solidFill>
              </a:rPr>
              <a:t>Losses</a:t>
            </a:r>
            <a:r>
              <a:rPr lang="de-DE" sz="900" dirty="0" smtClean="0">
                <a:solidFill>
                  <a:schemeClr val="tx2"/>
                </a:solidFill>
              </a:rPr>
              <a:t> </a:t>
            </a:r>
            <a:r>
              <a:rPr lang="de-DE" sz="900" dirty="0" err="1" smtClean="0">
                <a:solidFill>
                  <a:schemeClr val="tx2"/>
                </a:solidFill>
              </a:rPr>
              <a:t>adjusted</a:t>
            </a:r>
            <a:r>
              <a:rPr lang="de-DE" sz="900" dirty="0" smtClean="0">
                <a:solidFill>
                  <a:schemeClr val="tx2"/>
                </a:solidFill>
              </a:rPr>
              <a:t> </a:t>
            </a:r>
            <a:r>
              <a:rPr lang="de-DE" sz="900" dirty="0" err="1" smtClean="0">
                <a:solidFill>
                  <a:schemeClr val="tx2"/>
                </a:solidFill>
              </a:rPr>
              <a:t>to</a:t>
            </a:r>
            <a:r>
              <a:rPr lang="de-DE" sz="900" dirty="0" smtClean="0">
                <a:solidFill>
                  <a:schemeClr val="tx2"/>
                </a:solidFill>
              </a:rPr>
              <a:t> </a:t>
            </a:r>
            <a:r>
              <a:rPr lang="de-DE" sz="900" dirty="0" err="1" smtClean="0">
                <a:solidFill>
                  <a:schemeClr val="tx2"/>
                </a:solidFill>
              </a:rPr>
              <a:t>inflation</a:t>
            </a:r>
            <a:r>
              <a:rPr lang="de-DE" sz="900" dirty="0" smtClean="0">
                <a:solidFill>
                  <a:schemeClr val="tx2"/>
                </a:solidFill>
              </a:rPr>
              <a:t> </a:t>
            </a:r>
            <a:r>
              <a:rPr lang="de-DE" sz="900" dirty="0" err="1" smtClean="0">
                <a:solidFill>
                  <a:schemeClr val="tx2"/>
                </a:solidFill>
              </a:rPr>
              <a:t>based</a:t>
            </a:r>
            <a:r>
              <a:rPr lang="de-DE" sz="900" dirty="0" smtClean="0">
                <a:solidFill>
                  <a:schemeClr val="tx2"/>
                </a:solidFill>
              </a:rPr>
              <a:t> on </a:t>
            </a:r>
            <a:r>
              <a:rPr lang="de-DE" sz="900" dirty="0" err="1" smtClean="0">
                <a:solidFill>
                  <a:schemeClr val="tx2"/>
                </a:solidFill>
              </a:rPr>
              <a:t>country</a:t>
            </a:r>
            <a:r>
              <a:rPr lang="de-DE" sz="900" dirty="0" smtClean="0">
                <a:solidFill>
                  <a:schemeClr val="tx2"/>
                </a:solidFill>
              </a:rPr>
              <a:t> CPI</a:t>
            </a:r>
            <a:endParaRPr lang="en-US" sz="900" dirty="0" err="1" smtClean="0">
              <a:solidFill>
                <a:schemeClr val="tx2"/>
              </a:solidFill>
            </a:endParaRPr>
          </a:p>
        </p:txBody>
      </p:sp>
      <p:sp>
        <p:nvSpPr>
          <p:cNvPr id="45" name="Text Box 17"/>
          <p:cNvSpPr txBox="1">
            <a:spLocks noChangeArrowheads="1"/>
          </p:cNvSpPr>
          <p:nvPr/>
        </p:nvSpPr>
        <p:spPr bwMode="auto">
          <a:xfrm>
            <a:off x="225678" y="1117365"/>
            <a:ext cx="6701819" cy="338554"/>
          </a:xfrm>
          <a:prstGeom prst="rect">
            <a:avLst/>
          </a:prstGeom>
          <a:solidFill>
            <a:schemeClr val="accent5">
              <a:lumMod val="60000"/>
              <a:lumOff val="40000"/>
            </a:schemeClr>
          </a:solidFill>
          <a:ln w="9525" algn="ctr">
            <a:noFill/>
            <a:miter lim="800000"/>
            <a:headEnd/>
            <a:tailEnd/>
          </a:ln>
          <a:effectLst/>
        </p:spPr>
        <p:txBody>
          <a:bodyPr wrap="square" lIns="91436" tIns="45718" rIns="91436" bIns="45718">
            <a:spAutoFit/>
          </a:bodyPr>
          <a:lstStyle/>
          <a:p>
            <a:pPr>
              <a:defRPr/>
            </a:pPr>
            <a:r>
              <a:rPr lang="en-US" sz="1600" dirty="0" smtClean="0">
                <a:solidFill>
                  <a:schemeClr val="bg1"/>
                </a:solidFill>
              </a:rPr>
              <a:t>Overall losses totaled US$ 12.6bn; Insured losses totaled US$ 8.2bn</a:t>
            </a:r>
            <a:endParaRPr lang="en-US" sz="1600" dirty="0">
              <a:solidFill>
                <a:schemeClr val="bg1"/>
              </a:solidFill>
            </a:endParaRPr>
          </a:p>
        </p:txBody>
      </p:sp>
      <p:sp>
        <p:nvSpPr>
          <p:cNvPr id="47" name="Textfeld 13"/>
          <p:cNvSpPr txBox="1"/>
          <p:nvPr/>
        </p:nvSpPr>
        <p:spPr bwMode="auto">
          <a:xfrm>
            <a:off x="226772" y="1426457"/>
            <a:ext cx="753465" cy="246217"/>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000" b="1" dirty="0" err="1" smtClean="0">
                <a:solidFill>
                  <a:schemeClr val="tx2"/>
                </a:solidFill>
              </a:rPr>
              <a:t>bn</a:t>
            </a:r>
            <a:r>
              <a:rPr lang="de-DE" sz="1000" b="1" dirty="0" smtClean="0">
                <a:solidFill>
                  <a:schemeClr val="tx2"/>
                </a:solidFill>
              </a:rPr>
              <a:t> US$</a:t>
            </a:r>
          </a:p>
        </p:txBody>
      </p:sp>
      <p:grpSp>
        <p:nvGrpSpPr>
          <p:cNvPr id="2" name="Gruppieren 18"/>
          <p:cNvGrpSpPr>
            <a:grpSpLocks/>
          </p:cNvGrpSpPr>
          <p:nvPr/>
        </p:nvGrpSpPr>
        <p:grpSpPr bwMode="auto">
          <a:xfrm>
            <a:off x="7174802" y="1338631"/>
            <a:ext cx="1394267" cy="876812"/>
            <a:chOff x="1766028" y="5053062"/>
            <a:chExt cx="1011374" cy="879749"/>
          </a:xfrm>
        </p:grpSpPr>
        <p:sp>
          <p:nvSpPr>
            <p:cNvPr id="17" name="Textfeld 25"/>
            <p:cNvSpPr txBox="1">
              <a:spLocks noChangeArrowheads="1"/>
            </p:cNvSpPr>
            <p:nvPr/>
          </p:nvSpPr>
          <p:spPr bwMode="auto">
            <a:xfrm>
              <a:off x="1867866" y="5053062"/>
              <a:ext cx="909532" cy="401450"/>
            </a:xfrm>
            <a:prstGeom prst="rect">
              <a:avLst/>
            </a:prstGeom>
            <a:noFill/>
            <a:ln w="9525">
              <a:noFill/>
              <a:miter lim="800000"/>
              <a:headEnd/>
              <a:tailEnd/>
            </a:ln>
          </p:spPr>
          <p:txBody>
            <a:bodyPr wrap="none">
              <a:spAutoFit/>
            </a:bodyPr>
            <a:lstStyle/>
            <a:p>
              <a:r>
                <a:rPr lang="de-DE" sz="1000" b="1" dirty="0" smtClean="0">
                  <a:solidFill>
                    <a:schemeClr val="tx2"/>
                  </a:solidFill>
                </a:rPr>
                <a:t>Overall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a:t>
              </a:r>
              <a:r>
                <a:rPr lang="de-DE" sz="1000" b="1" dirty="0">
                  <a:solidFill>
                    <a:schemeClr val="tx2"/>
                  </a:solidFill>
                </a:rPr>
                <a:t>in </a:t>
              </a:r>
              <a:r>
                <a:rPr lang="de-DE" sz="1000" b="1" dirty="0" smtClean="0">
                  <a:solidFill>
                    <a:schemeClr val="tx2"/>
                  </a:solidFill>
                </a:rPr>
                <a:t>2015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19" name="Textfeld 26"/>
            <p:cNvSpPr txBox="1">
              <a:spLocks noChangeArrowheads="1"/>
            </p:cNvSpPr>
            <p:nvPr/>
          </p:nvSpPr>
          <p:spPr bwMode="auto">
            <a:xfrm>
              <a:off x="1867870" y="5531361"/>
              <a:ext cx="909532" cy="401450"/>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(in 2015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21" name="Rechteck 30"/>
            <p:cNvSpPr>
              <a:spLocks noChangeArrowheads="1"/>
            </p:cNvSpPr>
            <p:nvPr/>
          </p:nvSpPr>
          <p:spPr bwMode="auto">
            <a:xfrm>
              <a:off x="1766234" y="5121260"/>
              <a:ext cx="92860" cy="128445"/>
            </a:xfrm>
            <a:prstGeom prst="rect">
              <a:avLst/>
            </a:prstGeom>
            <a:solidFill>
              <a:schemeClr val="accent2"/>
            </a:solidFill>
            <a:ln w="9525" algn="ctr">
              <a:solidFill>
                <a:srgbClr val="4D4E53"/>
              </a:solidFill>
              <a:round/>
              <a:headEnd/>
              <a:tailEnd/>
            </a:ln>
          </p:spPr>
          <p:txBody>
            <a:bodyPr wrap="none">
              <a:spAutoFit/>
            </a:bodyPr>
            <a:lstStyle/>
            <a:p>
              <a:pPr marL="266687" indent="-265100"/>
              <a:endParaRPr lang="de-DE" dirty="0"/>
            </a:p>
          </p:txBody>
        </p:sp>
        <p:sp>
          <p:nvSpPr>
            <p:cNvPr id="22" name="Rechteck 31"/>
            <p:cNvSpPr>
              <a:spLocks noChangeArrowheads="1"/>
            </p:cNvSpPr>
            <p:nvPr/>
          </p:nvSpPr>
          <p:spPr bwMode="auto">
            <a:xfrm>
              <a:off x="1766028" y="5605900"/>
              <a:ext cx="92860" cy="128445"/>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pic>
        <p:nvPicPr>
          <p:cNvPr id="3" name="Grafik 2"/>
          <p:cNvPicPr>
            <a:picLocks noChangeAspect="1"/>
          </p:cNvPicPr>
          <p:nvPr/>
        </p:nvPicPr>
        <p:blipFill>
          <a:blip r:embed="rId4" cstate="print"/>
          <a:stretch>
            <a:fillRect/>
          </a:stretch>
        </p:blipFill>
        <p:spPr>
          <a:xfrm>
            <a:off x="225678" y="1435732"/>
            <a:ext cx="6486706" cy="3243353"/>
          </a:xfrm>
          <a:prstGeom prst="rect">
            <a:avLst/>
          </a:prstGeom>
        </p:spPr>
      </p:pic>
      <p:sp>
        <p:nvSpPr>
          <p:cNvPr id="15" name="Rectangle 7"/>
          <p:cNvSpPr>
            <a:spLocks noChangeArrowheads="1"/>
          </p:cNvSpPr>
          <p:nvPr/>
        </p:nvSpPr>
        <p:spPr bwMode="auto">
          <a:xfrm>
            <a:off x="0" y="4905349"/>
            <a:ext cx="2095437" cy="2308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Munich Re, </a:t>
            </a:r>
            <a:r>
              <a:rPr lang="en-US" sz="900" dirty="0">
                <a:solidFill>
                  <a:schemeClr val="accent4">
                    <a:lumMod val="75000"/>
                  </a:schemeClr>
                </a:solidFill>
                <a:latin typeface="Arial" charset="0"/>
              </a:rPr>
              <a:t>NatCatSERVICE</a:t>
            </a:r>
          </a:p>
        </p:txBody>
      </p:sp>
    </p:spTree>
    <p:custDataLst>
      <p:tags r:id="rId1"/>
    </p:custDataLst>
    <p:extLst>
      <p:ext uri="{BB962C8B-B14F-4D97-AF65-F5344CB8AC3E}">
        <p14:creationId xmlns:p14="http://schemas.microsoft.com/office/powerpoint/2010/main" val="222027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eoimages.gsfc.nasa.gov/images/imagerecords/85000/85632/sierra_amo_2015088_lr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0"/>
            <a:ext cx="4572000" cy="5143500"/>
          </a:xfrm>
          <a:prstGeom prst="rect">
            <a:avLst/>
          </a:prstGeom>
          <a:noFill/>
        </p:spPr>
      </p:pic>
      <p:pic>
        <p:nvPicPr>
          <p:cNvPr id="18434" name="Picture 2" descr="http://eoimages.gsfc.nasa.gov/images/imagerecords/85000/85632/sierra_amo_2010086_lr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4572000" cy="5143500"/>
          </a:xfrm>
          <a:prstGeom prst="rect">
            <a:avLst/>
          </a:prstGeom>
          <a:noFill/>
        </p:spPr>
      </p:pic>
      <p:sp>
        <p:nvSpPr>
          <p:cNvPr id="28678" name="Rectangle 5"/>
          <p:cNvSpPr>
            <a:spLocks noChangeArrowheads="1"/>
          </p:cNvSpPr>
          <p:nvPr/>
        </p:nvSpPr>
        <p:spPr bwMode="auto">
          <a:xfrm>
            <a:off x="8121651" y="4961165"/>
            <a:ext cx="2044700" cy="215440"/>
          </a:xfrm>
          <a:prstGeom prst="rect">
            <a:avLst/>
          </a:prstGeom>
          <a:noFill/>
          <a:ln w="9525">
            <a:noFill/>
            <a:miter lim="800000"/>
            <a:headEnd/>
            <a:tailEnd/>
          </a:ln>
        </p:spPr>
        <p:txBody>
          <a:bodyPr lIns="91436" tIns="45718" rIns="91436" bIns="45718">
            <a:spAutoFit/>
          </a:bodyPr>
          <a:lstStyle/>
          <a:p>
            <a:pPr>
              <a:defRPr/>
            </a:pPr>
            <a:r>
              <a:rPr lang="en-US" sz="800" dirty="0" smtClean="0">
                <a:solidFill>
                  <a:schemeClr val="bg1"/>
                </a:solidFill>
              </a:rPr>
              <a:t>Photos: NASA</a:t>
            </a:r>
            <a:endParaRPr lang="en-US" sz="800" dirty="0">
              <a:solidFill>
                <a:schemeClr val="bg1"/>
              </a:solidFill>
            </a:endParaRPr>
          </a:p>
        </p:txBody>
      </p:sp>
      <p:sp>
        <p:nvSpPr>
          <p:cNvPr id="5" name="Title 1"/>
          <p:cNvSpPr>
            <a:spLocks noGrp="1"/>
          </p:cNvSpPr>
          <p:nvPr>
            <p:ph type="title"/>
          </p:nvPr>
        </p:nvSpPr>
        <p:spPr>
          <a:xfrm>
            <a:off x="76200" y="4312775"/>
            <a:ext cx="2819400" cy="630700"/>
          </a:xfrm>
          <a:solidFill>
            <a:schemeClr val="bg1"/>
          </a:solidFill>
          <a:ln>
            <a:solidFill>
              <a:schemeClr val="accent1"/>
            </a:solidFill>
          </a:ln>
        </p:spPr>
        <p:txBody>
          <a:bodyPr/>
          <a:lstStyle/>
          <a:p>
            <a:pPr algn="ctr"/>
            <a:r>
              <a:rPr lang="en-GB" sz="1800" dirty="0" smtClean="0"/>
              <a:t>Notable U.S. Events </a:t>
            </a:r>
            <a:r>
              <a:rPr lang="en-GB" sz="1800" dirty="0" smtClean="0">
                <a:solidFill>
                  <a:srgbClr val="FF00FF"/>
                </a:solidFill>
              </a:rPr>
              <a:t/>
            </a:r>
            <a:br>
              <a:rPr lang="en-GB" sz="1800" dirty="0" smtClean="0">
                <a:solidFill>
                  <a:srgbClr val="FF00FF"/>
                </a:solidFill>
              </a:rPr>
            </a:br>
            <a:r>
              <a:rPr lang="en-GB" sz="1800" dirty="0" smtClean="0"/>
              <a:t>First Half of 2015</a:t>
            </a:r>
            <a:endParaRPr lang="en-US" sz="1800" dirty="0"/>
          </a:p>
        </p:txBody>
      </p:sp>
      <p:pic>
        <p:nvPicPr>
          <p:cNvPr id="18436" name="Picture 4" descr="http://eoimages.gsfc.nasa.gov/images/imagerecords/85000/85632/sierra_amo_2015088_lrg.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5575" y="-13716000"/>
            <a:ext cx="4572000" cy="4572000"/>
          </a:xfrm>
          <a:prstGeom prst="rect">
            <a:avLst/>
          </a:prstGeom>
          <a:noFill/>
        </p:spPr>
      </p:pic>
      <p:sp>
        <p:nvSpPr>
          <p:cNvPr id="10" name="TextBox 9"/>
          <p:cNvSpPr txBox="1"/>
          <p:nvPr/>
        </p:nvSpPr>
        <p:spPr>
          <a:xfrm>
            <a:off x="76200" y="67515"/>
            <a:ext cx="1143000" cy="307777"/>
          </a:xfrm>
          <a:prstGeom prst="rect">
            <a:avLst/>
          </a:prstGeom>
          <a:solidFill>
            <a:schemeClr val="bg1"/>
          </a:solidFill>
          <a:ln>
            <a:solidFill>
              <a:schemeClr val="accent1"/>
            </a:solidFill>
          </a:ln>
          <a:effectLst/>
        </p:spPr>
        <p:txBody>
          <a:bodyPr wrap="square" rtlCol="0">
            <a:spAutoFit/>
          </a:bodyPr>
          <a:lstStyle/>
          <a:p>
            <a:r>
              <a:rPr lang="en-US" sz="1400" dirty="0" smtClean="0">
                <a:solidFill>
                  <a:schemeClr val="tx2"/>
                </a:solidFill>
              </a:rPr>
              <a:t>March 2010</a:t>
            </a:r>
          </a:p>
        </p:txBody>
      </p:sp>
      <p:sp>
        <p:nvSpPr>
          <p:cNvPr id="11" name="TextBox 10"/>
          <p:cNvSpPr txBox="1"/>
          <p:nvPr/>
        </p:nvSpPr>
        <p:spPr>
          <a:xfrm>
            <a:off x="4648200" y="57150"/>
            <a:ext cx="1143000" cy="307777"/>
          </a:xfrm>
          <a:prstGeom prst="rect">
            <a:avLst/>
          </a:prstGeom>
          <a:solidFill>
            <a:schemeClr val="bg1"/>
          </a:solidFill>
          <a:ln>
            <a:solidFill>
              <a:schemeClr val="accent1"/>
            </a:solidFill>
          </a:ln>
          <a:effectLst/>
        </p:spPr>
        <p:txBody>
          <a:bodyPr wrap="square" rtlCol="0">
            <a:spAutoFit/>
          </a:bodyPr>
          <a:lstStyle/>
          <a:p>
            <a:r>
              <a:rPr lang="en-US" sz="1400" dirty="0" smtClean="0">
                <a:solidFill>
                  <a:schemeClr val="tx2"/>
                </a:solidFill>
              </a:rPr>
              <a:t>March 2015</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9f5c83a6-fb24-4d67-a30d-c81745271646"/>
  <p:tag name="ARTICULATE_SLIDE_COUNT" val="62"/>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118322-u:\webinar\2015_07 - nat cat review\presentation\munichre_iii_natcatwebinar_071415.pptx"/>
  <p:tag name="ARTICULATE_PRESENTER_VERSION" val="7"/>
  <p:tag name="ARTICULATE_USED_PAGE_ORIENTATION" val="1"/>
  <p:tag name="ARTICULATE_USED_PAGE_SIZE"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ILvPyB0_files\slide0001_image001.emz"/>
</p:tagLst>
</file>

<file path=ppt/tags/tag101.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PLAYLIST_ID" val="-1"/>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9"/>
  <p:tag name="ARTICULATE_USED_LAYOUT"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GUID" val="2d55f8cf-7bfc-4fdd-b9bb-64e3912dd51b"/>
  <p:tag name="ARTICULATE_SLIDE_NAV" val="53"/>
  <p:tag name="ARTICULATE_PLAYLIST_ID" val="-1"/>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30"/>
  <p:tag name="ARTICULATE_USED_LAYOUT" val="1"/>
</p:tagLst>
</file>

<file path=ppt/tags/tag103.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31"/>
  <p:tag name="ARTICULATE_USED_LAYOUT" val="1"/>
</p:tagLst>
</file>

<file path=ppt/tags/tag104.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32"/>
  <p:tag name="ARTICULATE_USED_LAYOUT" val="1"/>
</p:tagLst>
</file>

<file path=ppt/tags/tag105.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33"/>
  <p:tag name="ARTICULATE_USED_LAYOUT" val="1"/>
</p:tagLst>
</file>

<file path=ppt/tags/tag106.xml><?xml version="1.0" encoding="utf-8"?>
<p:tagLst xmlns:a="http://schemas.openxmlformats.org/drawingml/2006/main" xmlns:r="http://schemas.openxmlformats.org/officeDocument/2006/relationships" xmlns:p="http://schemas.openxmlformats.org/presentationml/2006/main">
  <p:tag name="ARTICULATE_TITLE_TAG" val="Premium Growth"/>
  <p:tag name="ARTICULATE_SLIDE_GUID" val="09b9e006-e2d8-4ff5-a7eb-6ce049289bed"/>
  <p:tag name="ARTICULATE_SLIDE_NAV" val="55"/>
  <p:tag name="ARTICULATE_PLAYLIST_ID" val="-1"/>
  <p:tag name="ARTICULATE_NAV_LEVEL" val="1"/>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34"/>
  <p:tag name="ARTICULATE_USED_LAYOUT" val="1"/>
</p:tagLst>
</file>

<file path=ppt/tags/tag10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8JYw9Ho_files\slide0001_image001.emz"/>
</p:tagLst>
</file>

<file path=ppt/tags/tag108.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35"/>
  <p:tag name="ARTICULATE_USED_LAYOUT" val="1"/>
</p:tagLst>
</file>

<file path=ppt/tags/tag109.xml><?xml version="1.0" encoding="utf-8"?>
<p:tagLst xmlns:a="http://schemas.openxmlformats.org/drawingml/2006/main" xmlns:r="http://schemas.openxmlformats.org/officeDocument/2006/relationships" xmlns:p="http://schemas.openxmlformats.org/presentationml/2006/main">
  <p:tag name="ARTICULATE_TITLE_TAG" val="Closing"/>
  <p:tag name="ARTICULATE_SLIDE_GUID" val="95b19e7b-2ec9-4add-8da4-9935f6d8c59b"/>
  <p:tag name="ARTICULATE_SLIDE_NAV" val="67"/>
  <p:tag name="ARTICULATE_PLAYLIST_ID" val="-1"/>
  <p:tag name="ARTICULATE_NAV_LEVEL" val="1"/>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36"/>
  <p:tag name="ARTICULATE_USED_LAYOUT"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c82a631a-d516-477c-947d-dfb0de6b5e24"/>
  <p:tag name="ARTICULATE_SLIDE_NAV" val="4"/>
  <p:tag name="ARTICULATE_PLAYLIST_ID" val="-1"/>
  <p:tag name="ORIGINAL_AUDIO_FILEPATH" val="C:\Users\n1100201\Desktop\NATCAT\Articulate\01CH.mp3"/>
  <p:tag name="ELAPSEDTIME" val="20.332"/>
  <p:tag name="ARTICULATE_TITLE_TAG" val="Additional Information"/>
  <p:tag name="AUDIO_ID" val="293"/>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4"/>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3f4d2928-f038-4df1-935a-213cd051c76d"/>
  <p:tag name="ARTICULATE_SLIDE_NAV" val="99"/>
  <p:tag name="ARTICULATE_PLAYLIST_ID" val="-1"/>
  <p:tag name="AUDIO_ID" val="302"/>
  <p:tag name="ARTICULATE_NAV_LEVEL" val="1"/>
  <p:tag name="ARTICULATE_SLIDE_PRESENTER_GUID" val="4b3057f8-2a86-4f4f-bc12-3cc850d6af99"/>
  <p:tag name="ARTICULATE_SLIDE_PAUSE" val="0"/>
  <p:tag name="ARTICULATE_LOCK_SLIDE" val="0"/>
  <p:tag name="ARTICULATE_HIDE_SLIDE" val="0"/>
  <p:tag name="ARTICULATE_PLAYER_CONTROL_PREVIOUS" val="True"/>
  <p:tag name="ARTICULATE_PLAYER_CONTROL_NEXT" val="True"/>
  <p:tag name="ARTICULATE_USED_LAYOUT" val="4"/>
</p:tagLst>
</file>

<file path=ppt/tags/tag1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gErb6NSx_files\slide0001_image001.jpg"/>
</p:tagLst>
</file>

<file path=ppt/tags/tag113.xml><?xml version="1.0" encoding="utf-8"?>
<p:tagLst xmlns:a="http://schemas.openxmlformats.org/drawingml/2006/main" xmlns:r="http://schemas.openxmlformats.org/officeDocument/2006/relationships" xmlns:p="http://schemas.openxmlformats.org/presentationml/2006/main">
  <p:tag name="ARTICULATE_SLIDE_GUID" val="6b2948a0-7529-44e4-ae32-3ecb9f1007cd"/>
  <p:tag name="ARTICULATE_TITLE_TAG" val="Question and Answer Process"/>
  <p:tag name="ARTICULATE_SLIDE_NAV" val="100"/>
  <p:tag name="ARTICULATE_PLAYLIST_ID" val="-1"/>
  <p:tag name="AUDIO_ID" val="303"/>
  <p:tag name="ARTICULATE_NAV_LEVEL" val="2"/>
  <p:tag name="ARTICULATE_SLIDE_PRESENTER_GUID" val="4b3057f8-2a86-4f4f-bc12-3cc850d6af99"/>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14.xml><?xml version="1.0" encoding="utf-8"?>
<p:tagLst xmlns:a="http://schemas.openxmlformats.org/drawingml/2006/main" xmlns:r="http://schemas.openxmlformats.org/officeDocument/2006/relationships" xmlns:p="http://schemas.openxmlformats.org/presentationml/2006/main">
  <p:tag name="PPWINSEGMENT1START" val="1"/>
  <p:tag name="PPWINSEGMENT1LENGTH" val="29"/>
  <p:tag name="PPWINSEGMENT1SOURCERTF" val="{\rtf1\ansi\deff0{\fonttbl{\f0\fcharset0 Arial;}}{\colortbl\red17\green17\blue17;}{\f0\fs44\b\cf0 M\'FCnchener R\'FCck PowerPoint Vorlage\par}}"/>
  <p:tag name="PPWINSEGMENT1TARGETRTF" val="{\rtf1\ansi\deff1{\fonttbl{\f1\fcharset0 Arial;}}{\colortbl\red0\green0\blue0;\red17\green17\blue17;}{\f1\fs44\b\cf1 Munich Re PowerPoint template\par}}"/>
  <p:tag name="PPWINLASTSAVEDTRANSLATION" val="Munich Re PowerPoint template"/>
  <p:tag name="PPWINALREADYSEGMENTED" val="True"/>
  <p:tag name="PPWINTOTALSEGMENTS" val="1"/>
</p:tagLst>
</file>

<file path=ppt/tags/tag1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SxcWouta_files\slide0001_image001.jpg"/>
</p:tagLst>
</file>

<file path=ppt/tags/tag116.xml><?xml version="1.0" encoding="utf-8"?>
<p:tagLst xmlns:a="http://schemas.openxmlformats.org/drawingml/2006/main" xmlns:r="http://schemas.openxmlformats.org/officeDocument/2006/relationships" xmlns:p="http://schemas.openxmlformats.org/presentationml/2006/main">
  <p:tag name="AUDIO_ID" val="305"/>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17.xml><?xml version="1.0" encoding="utf-8"?>
<p:tagLst xmlns:a="http://schemas.openxmlformats.org/drawingml/2006/main" xmlns:r="http://schemas.openxmlformats.org/officeDocument/2006/relationships" xmlns:p="http://schemas.openxmlformats.org/presentationml/2006/main">
  <p:tag name="ARTICULATE_SLIDE_GUID" val="8052432a-4505-46cc-9823-03d000003f21"/>
  <p:tag name="ARTICULATE_TITLE_TAG" val="NatCatSERVICE Downloadcenter"/>
  <p:tag name="ARTICULATE_SLIDE_NAV" val="71"/>
  <p:tag name="ARTICULATE_PLAYLIST_ID" val="-1"/>
  <p:tag name="ORIGINAL_AUDIO_FILEPATH" val="C:\Users\n1100201\Desktop\NATCAT\Articulate\03CH.mp3"/>
  <p:tag name="ELAPSEDTIME" val="25.032"/>
  <p:tag name="AUDIO_ID" val="309"/>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M2dQ5w5_files\slide0001_image001.jpg"/>
</p:tagLst>
</file>

<file path=ppt/tags/tag1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71GsXfpy_files\slide0001_image001.emz"/>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c5PRqmS9_files\slide0001_image001.emz"/>
</p:tagLst>
</file>

<file path=ppt/tags/tag1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LmmyEef1_files\slide0001_image001.png"/>
</p:tagLst>
</file>

<file path=ppt/tags/tag122.xml><?xml version="1.0" encoding="utf-8"?>
<p:tagLst xmlns:a="http://schemas.openxmlformats.org/drawingml/2006/main" xmlns:r="http://schemas.openxmlformats.org/officeDocument/2006/relationships" xmlns:p="http://schemas.openxmlformats.org/presentationml/2006/main">
  <p:tag name="ARTICULATE_SLIDE_GUID" val="86022d64-25b9-4677-8c09-7abccce903aa"/>
  <p:tag name="AUDIO_IMPORT" val="C:\Users\n1100201\Desktop\Articulate\83.mp3"/>
  <p:tag name="ELAPSEDTIME" val="9.843"/>
  <p:tag name="ARTICULATE_SLIDE_NAV" val="103"/>
  <p:tag name="ARTICULATE_PLAYLIST_ID" val="-1"/>
  <p:tag name="AUDIO_ID" val="306"/>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23.xml><?xml version="1.0" encoding="utf-8"?>
<p:tagLst xmlns:a="http://schemas.openxmlformats.org/drawingml/2006/main" xmlns:r="http://schemas.openxmlformats.org/officeDocument/2006/relationships" xmlns:p="http://schemas.openxmlformats.org/presentationml/2006/main">
  <p:tag name="ARTICULATE_SLIDE_GUID" val="5727e1b9-a4b8-44bd-a755-e7363286260f"/>
  <p:tag name="AUDIO_IMPORT" val="C:\Users\n1100201\Desktop\Articulate\82.mp3"/>
  <p:tag name="ELAPSEDTIME" val="21.182"/>
  <p:tag name="ARTICULATE_TITLE_TAG" val="Press Information"/>
  <p:tag name="ARTICULATE_SLIDE_NAV" val="101"/>
  <p:tag name="ARTICULATE_PLAYLIST_ID" val="-1"/>
  <p:tag name="AUDIO_ID" val="307"/>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24.xml><?xml version="1.0" encoding="utf-8"?>
<p:tagLst xmlns:a="http://schemas.openxmlformats.org/drawingml/2006/main" xmlns:r="http://schemas.openxmlformats.org/officeDocument/2006/relationships" xmlns:p="http://schemas.openxmlformats.org/presentationml/2006/main">
  <p:tag name="ARTICULATE_SLIDE_GUID" val="6dabe54a-ff62-44c0-9f66-a6db70731fab"/>
  <p:tag name="ARTICULATE_SLIDE_NAV" val="1"/>
  <p:tag name="ARTICULATE_PLAYLIST_ID" val="-1"/>
  <p:tag name="ORIGINAL_AUDIO_FILEPATH" val="C:\Users\n1100201\Desktop\NATCAT\Articulate\Cooper01.mp3"/>
  <p:tag name="ELAPSEDTIME" val="14.762"/>
  <p:tag name="ARTICULATE_TITLE_TAG" val="Thank you"/>
  <p:tag name="AUDIO_ID" val="310"/>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GUID" val="586aba45-28a6-400f-88c8-4ea256f3f63c"/>
  <p:tag name="ARTICULATE_SLIDE_NAV" val="74"/>
  <p:tag name="ARTICULATE_PLAYLIST_ID" val="-1"/>
  <p:tag name="ARTICULATE_TITLE_TAG" val="Closing"/>
  <p:tag name="AUDIO_ID" val="311"/>
  <p:tag name="ARTICULATE_NAV_LEVEL" val="1"/>
  <p:tag name="ARTICULATE_SLIDE_PRESENTER_GUID" val="4b3057f8-2a86-4f4f-bc12-3cc850d6af99"/>
  <p:tag name="ARTICULATE_SLIDE_PAUSE" val="1"/>
  <p:tag name="ARTICULATE_LOCK_SLIDE" val="0"/>
  <p:tag name="ARTICULATE_HIDE_SLIDE" val="0"/>
  <p:tag name="ARTICULATE_PLAYER_CONTROL_PREVIOUS" val="True"/>
  <p:tag name="ARTICULATE_PLAYER_CONTROL_NEXT" val="True"/>
  <p:tag name="ARTICULATE_USED_LAYOUT"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6dabe54a-ff62-44c0-9f66-a6db70731fab"/>
  <p:tag name="ARTICULATE_SLIDE_NAV" val="1"/>
  <p:tag name="ARTICULATE_PLAYLIST_ID" val="-1"/>
  <p:tag name="ORIGINAL_AUDIO_FILEPATH" val="C:\Users\n1100201\Desktop\NATCAT\Articulate\Cooper01.mp3"/>
  <p:tag name="ELAPSEDTIME" val="14.762"/>
  <p:tag name="ARTICULATE_TITLE_TAG" val="2015 Half-Year Natural Catastrophe Update"/>
  <p:tag name="AUDIO_ID" val="301"/>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1"/>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c9864b09-3643-46de-8404-f5fb443924af"/>
  <p:tag name="ARTICULATE_SLIDE_NAV" val="2"/>
  <p:tag name="ARTICULATE_PLAYLIST_ID" val="-1"/>
  <p:tag name="ORIGINAL_AUDIO_FILEPATH" val="C:\Users\n1100201\Desktop\NATCAT\Articulate\Cooper02.mp3"/>
  <p:tag name="ELAPSEDTIME" val="36.812"/>
  <p:tag name="AUDIO_ID" val="297"/>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be862157-f1d5-4332-b20e-efefe9d25003"/>
  <p:tag name="ARTICULATE_SLIDE_NAV" val="3"/>
  <p:tag name="ARTICULATE_PLAYLIST_ID" val="-1"/>
  <p:tag name="AUDIO_ID" val="298"/>
  <p:tag name="ARTICULATE_NAV_LEVEL" val="1"/>
  <p:tag name="ARTICULATE_SLIDE_PRESENTER" val="Sharon Cooper"/>
  <p:tag name="ARTICULATE_SLIDE_PRESENTER_GUID" val="0bc9a331-f173-4cea-8ff0-7c453d71060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c82a631a-d516-477c-947d-dfb0de6b5e24"/>
  <p:tag name="ARTICULATE_TITLE_TAG" val="US Natural Catastrophe Update"/>
  <p:tag name="ARTICULATE_SLIDE_NAV" val="4"/>
  <p:tag name="ARTICULATE_PLAYLIST_ID" val="-1"/>
  <p:tag name="ORIGINAL_AUDIO_FILEPATH" val="C:\Users\n1100201\Desktop\NATCAT\Articulate\01CH.mp3"/>
  <p:tag name="ELAPSEDTIME" val="20.332"/>
  <p:tag name="AUDIO_ID" val="300"/>
  <p:tag name="ARTICULATE_NAV_LEVEL" val="1"/>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4"/>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5880f935-a207-4859-b7f3-807f9b3a17b9"/>
  <p:tag name="ARTICULATE_SLIDE_NAV" val="6"/>
  <p:tag name="ARTICULATE_PLAYLIST_ID" val="-1"/>
  <p:tag name="ORIGINAL_AUDIO_FILEPATH" val="C:\Users\n1100201\Desktop\NATCAT\Articulate\04CH.mp3"/>
  <p:tag name="ELAPSEDTIME" val="72.592"/>
  <p:tag name="AUDIO_ID" val="275"/>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5CH.mp3"/>
  <p:tag name="ELAPSEDTIME" val="72.412"/>
  <p:tag name="ARTICULATE_TITLE_TAG" val="Natural disaster losses in the U.S. 2015"/>
  <p:tag name="AUDIO_ID" val="276"/>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3"/>
</p:tagLst>
</file>

<file path=ppt/tags/tag5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6CH.mp3"/>
  <p:tag name="ELAPSEDTIME" val="56.902"/>
  <p:tag name="ARTICULATE_TITLE_TAG" val="Loss events in the U.S. 1980 – 2015 - Number of events"/>
  <p:tag name="AUDIO_ID" val="277"/>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5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9CH.mp3"/>
  <p:tag name="ELAPSEDTIME" val="20.012"/>
  <p:tag name="ARTICULATE_TITLE_TAG" val="Loss events in the U.S. 1980 – 2015 - Overall and insured losses "/>
  <p:tag name="AUDIO_ID" val="278"/>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f23f1997-2341-434b-9672-48431f43af8b"/>
  <p:tag name="ARTICULATE_SLIDE_NAV" val="12"/>
  <p:tag name="ARTICULATE_PLAYLIST_ID" val="-1"/>
  <p:tag name="ORIGINAL_AUDIO_FILEPATH" val="C:\Users\n1100201\Desktop\NATCAT\Articulate\10CH.mp3"/>
  <p:tag name="ELAPSEDTIME" val="10.532"/>
  <p:tag name="ARTICULATE_TITLE_TAG" val="Notable U.S. events in the First Half 2015"/>
  <p:tag name="AUDIO_ID" val="266"/>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5"/>
</p:tagLst>
</file>

<file path=ppt/tags/tag5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8CH.mp3"/>
  <p:tag name="ELAPSEDTIME" val="30.242"/>
  <p:tag name="AUDIO_ID" val="270"/>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274"/>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1.xml><?xml version="1.0" encoding="utf-8"?>
<p:tagLst xmlns:a="http://schemas.openxmlformats.org/drawingml/2006/main" xmlns:r="http://schemas.openxmlformats.org/officeDocument/2006/relationships" xmlns:p="http://schemas.openxmlformats.org/presentationml/2006/main">
  <p:tag name="DUPLICATEID" val="e53538884e9744bf9e735d354c06fa35"/>
</p:tagLst>
</file>

<file path=ppt/tags/tag62.xml><?xml version="1.0" encoding="utf-8"?>
<p:tagLst xmlns:a="http://schemas.openxmlformats.org/drawingml/2006/main" xmlns:r="http://schemas.openxmlformats.org/officeDocument/2006/relationships" xmlns:p="http://schemas.openxmlformats.org/presentationml/2006/main">
  <p:tag name="DUPLICATEID" val="e43b2b09bf17499f97a53c674f979fc6"/>
</p:tagLst>
</file>

<file path=ppt/tags/tag63.xml><?xml version="1.0" encoding="utf-8"?>
<p:tagLst xmlns:a="http://schemas.openxmlformats.org/drawingml/2006/main" xmlns:r="http://schemas.openxmlformats.org/officeDocument/2006/relationships" xmlns:p="http://schemas.openxmlformats.org/presentationml/2006/main">
  <p:tag name="DUPLICATEID" val="b996c7f37bc7430e9a155980f604d915"/>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SLIDE_NAV" val="15"/>
  <p:tag name="ARTICULATE_PLAYLIST_ID" val="-1"/>
  <p:tag name="ORIGINAL_AUDIO_FILEPATH" val="C:\Users\n1100201\Desktop\NATCAT\Articulate\11CH.mp3"/>
  <p:tag name="ELAPSEDTIME" val="47.882"/>
  <p:tag name="ARTICULATE_TITLE_TAG" val="Winter storms First Half 2015"/>
  <p:tag name="AUDIO_ID" val="267"/>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e04bea79-39d7-4eab-8675-e2f65feea2ff"/>
  <p:tag name="AUDIO_IMPORT" val="U:\Webinar\2011_07 - Nat Cat Review\Articulate\14.mp3"/>
  <p:tag name="ARTICULATE_SLIDE_NAV" val="12"/>
  <p:tag name="ARTICULATE_PLAYLIST_ID" val="-1"/>
  <p:tag name="ORIGINAL_AUDIO_FILEPATH" val="C:\Users\n1100201\Desktop\NATCAT\Articulate\13CH.mp3"/>
  <p:tag name="ELAPSEDTIME" val="34.292"/>
  <p:tag name="ARTICULATE_TITLE_TAG" val="Thunderstorms - Tornado Count for First Half 2015"/>
  <p:tag name="AUDIO_ID" val="269"/>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5 - Insured losses due to convective storms*"/>
  <p:tag name="AUDIO_ID" val="268"/>
  <p:tag name="ARTICULATE_NAV_LEVEL" val="2"/>
  <p:tag name="ARTICULATE_SLIDE_PRESENTER" val="Carl Hedde"/>
  <p:tag name="ARTICULATE_SLIDE_PRESENTER_GUID" val="976901f5-4a80-4c52-996b-f751009bb4f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c82a631a-d516-477c-947d-dfb0de6b5e24"/>
  <p:tag name="ARTICULATE_SLIDE_NAV" val="4"/>
  <p:tag name="ARTICULATE_PLAYLIST_ID" val="-1"/>
  <p:tag name="ORIGINAL_AUDIO_FILEPATH" val="C:\Users\n1100201\Desktop\NATCAT\Articulate\01CH.mp3"/>
  <p:tag name="ELAPSEDTIME" val="20.332"/>
  <p:tag name="ARTICULATE_TITLE_TAG" val="Update on El Nino"/>
  <p:tag name="AUDIO_ID" val="290"/>
  <p:tag name="ARTICULATE_NAV_LEVEL" val="1"/>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4"/>
</p:tagLst>
</file>

<file path=ppt/tags/tag6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6PH.mp3"/>
  <p:tag name="ELAPSEDTIME" val="82.022"/>
  <p:tag name="TIMELINE" val="32.11/63.54"/>
  <p:tag name="AUDIO_ID" val="273"/>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9.xml><?xml version="1.0" encoding="utf-8"?>
<p:tagLst xmlns:a="http://schemas.openxmlformats.org/drawingml/2006/main" xmlns:r="http://schemas.openxmlformats.org/officeDocument/2006/relationships" xmlns:p="http://schemas.openxmlformats.org/presentationml/2006/main">
  <p:tag name="AUDIO_ID" val="257"/>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UDIO_ID" val="258"/>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1.xml><?xml version="1.0" encoding="utf-8"?>
<p:tagLst xmlns:a="http://schemas.openxmlformats.org/drawingml/2006/main" xmlns:r="http://schemas.openxmlformats.org/officeDocument/2006/relationships" xmlns:p="http://schemas.openxmlformats.org/presentationml/2006/main">
  <p:tag name="AUDIO_ID" val="289"/>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9"/>
</p:tagLst>
</file>

<file path=ppt/tags/tag72.xml><?xml version="1.0" encoding="utf-8"?>
<p:tagLst xmlns:a="http://schemas.openxmlformats.org/drawingml/2006/main" xmlns:r="http://schemas.openxmlformats.org/officeDocument/2006/relationships" xmlns:p="http://schemas.openxmlformats.org/presentationml/2006/main">
  <p:tag name="ARTICULATE_TITLE_TAG" val="State of Climate (NOAA): 2014 warmest year on record!"/>
  <p:tag name="AUDIO_ID" val="288"/>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5"/>
</p:tagLst>
</file>

<file path=ppt/tags/tag73.xml><?xml version="1.0" encoding="utf-8"?>
<p:tagLst xmlns:a="http://schemas.openxmlformats.org/drawingml/2006/main" xmlns:r="http://schemas.openxmlformats.org/officeDocument/2006/relationships" xmlns:p="http://schemas.openxmlformats.org/presentationml/2006/main">
  <p:tag name="AUDIO_ID" val="296"/>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3"/>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c82a631a-d516-477c-947d-dfb0de6b5e24"/>
  <p:tag name="ARTICULATE_SLIDE_NAV" val="4"/>
  <p:tag name="ARTICULATE_PLAYLIST_ID" val="-1"/>
  <p:tag name="ORIGINAL_AUDIO_FILEPATH" val="C:\Users\n1100201\Desktop\NATCAT\Articulate\01CH.mp3"/>
  <p:tag name="ELAPSEDTIME" val="20.332"/>
  <p:tag name="ARTICULATE_TITLE_TAG" val="Global Natural Catastrophe Update"/>
  <p:tag name="AUDIO_ID" val="291"/>
  <p:tag name="ARTICULATE_NAV_LEVEL" val="1"/>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4"/>
</p:tagLst>
</file>

<file path=ppt/tags/tag75.xml><?xml version="1.0" encoding="utf-8"?>
<p:tagLst xmlns:a="http://schemas.openxmlformats.org/drawingml/2006/main" xmlns:r="http://schemas.openxmlformats.org/officeDocument/2006/relationships" xmlns:p="http://schemas.openxmlformats.org/presentationml/2006/main">
  <p:tag name="AUDIO_ID" val="286"/>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8"/>
</p:tagLst>
</file>

<file path=ppt/tags/tag76.xml><?xml version="1.0" encoding="utf-8"?>
<p:tagLst xmlns:a="http://schemas.openxmlformats.org/drawingml/2006/main" xmlns:r="http://schemas.openxmlformats.org/officeDocument/2006/relationships" xmlns:p="http://schemas.openxmlformats.org/presentationml/2006/main">
  <p:tag name="ARTICULATE_TITLE_TAG" val="Loss events worldwide 1980 – 2015 Number of events"/>
  <p:tag name="AUDIO_ID" val="279"/>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77.xml><?xml version="1.0" encoding="utf-8"?>
<p:tagLst xmlns:a="http://schemas.openxmlformats.org/drawingml/2006/main" xmlns:r="http://schemas.openxmlformats.org/officeDocument/2006/relationships" xmlns:p="http://schemas.openxmlformats.org/presentationml/2006/main">
  <p:tag name="ARTICULATE_TITLE_TAG" val="Loss events worldwide 1980 – 2015 Overall and insured losses"/>
  <p:tag name="AUDIO_ID" val="280"/>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7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27CH.mp3"/>
  <p:tag name="ELAPSEDTIME" val="26.422"/>
  <p:tag name="ARTICULATE_TITLE_TAG" val="Loss events worldwide 2015 - Overview and comparison with previous years"/>
  <p:tag name="AUDIO_ID" val="283"/>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3"/>
</p:tagLst>
</file>

<file path=ppt/tags/tag7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28CH.mp3"/>
  <p:tag name="ELAPSEDTIME" val="25.752"/>
  <p:tag name="ARTICULATE_TITLE_TAG" val="Loss events worldwide 2015 - The five costliest natural catastrophes for the insurance industry"/>
  <p:tag name="AUDIO_ID" val="284"/>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3"/>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32CH.mp3"/>
  <p:tag name="ELAPSEDTIME" val="27.772"/>
  <p:tag name="ARTICULATE_TITLE_TAG" val="Costliest natural catastrophes since 1950 - Ranked by insured losses"/>
  <p:tag name="AUDIO_ID" val="285"/>
  <p:tag name="ARTICULATE_NAV_LEVEL" val="2"/>
  <p:tag name="ARTICULATE_SLIDE_PRESENTER" val="Peter Höppe "/>
  <p:tag name="ARTICULATE_SLIDE_PRESENTER_GUID" val="a95657f0-550c-4805-984e-24fa9ac1091f"/>
  <p:tag name="ARTICULATE_SLIDE_PAUSE" val="0"/>
  <p:tag name="ARTICULATE_LOCK_SLIDE" val="0"/>
  <p:tag name="ARTICULATE_HIDE_SLIDE" val="0"/>
  <p:tag name="ARTICULATE_PLAYER_CONTROL_PREVIOUS" val="True"/>
  <p:tag name="ARTICULATE_PLAYER_CONTROL_NEXT" val="True"/>
  <p:tag name="ARTICULATE_USED_LAYOUT" val="3"/>
</p:tagLst>
</file>

<file path=ppt/tags/tag81.xml><?xml version="1.0" encoding="utf-8"?>
<p:tagLst xmlns:a="http://schemas.openxmlformats.org/drawingml/2006/main" xmlns:r="http://schemas.openxmlformats.org/officeDocument/2006/relationships" xmlns:p="http://schemas.openxmlformats.org/presentationml/2006/main">
  <p:tag name="ARTICULATE_TITLE_TAG" val="Market &amp; Financial Impact of Catastrophe Losses"/>
  <p:tag name="ARTICULATE_SLIDE_GUID" val="0569f647-495f-4d6f-9abf-c096daf7ed11"/>
  <p:tag name="ARTICULATE_SLIDE_NAV" val="39"/>
  <p:tag name="ARTICULATE_PLAYLIST_ID" val="-1"/>
  <p:tag name="ARTICULATE_NAV_LEVEL" val="1"/>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2"/>
  <p:tag name="ARTICULATE_USED_LAYOUT" val="1"/>
</p:tagLst>
</file>

<file path=ppt/tags/tag82.xml><?xml version="1.0" encoding="utf-8"?>
<p:tagLst xmlns:a="http://schemas.openxmlformats.org/drawingml/2006/main" xmlns:r="http://schemas.openxmlformats.org/officeDocument/2006/relationships" xmlns:p="http://schemas.openxmlformats.org/presentationml/2006/main">
  <p:tag name="ARTICULATE_TITLE_TAG" val="Winter Strom Losses: How bad are they?"/>
  <p:tag name="ARTICULATE_SLIDE_NAV" val="40"/>
  <p:tag name="ARTICULATE_SLIDE_GUID" val="9c5b4664-3fa5-441a-9316-e848fc294836"/>
  <p:tag name="ARTICULATE_PLAYLIST_ID" val="-1"/>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3"/>
  <p:tag name="ARTICULATE_USED_LAYOUT" val="1"/>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CI0Jn67_files\slide0001_image001.emz"/>
</p:tagLst>
</file>

<file path=ppt/tags/tag84.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4"/>
  <p:tag name="ARTICULATE_USED_LAYOUT" val="1"/>
</p:tagLst>
</file>

<file path=ppt/tags/tag85.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5"/>
  <p:tag name="ARTICULATE_USED_LAYOUT" val="1"/>
</p:tagLst>
</file>

<file path=ppt/tags/tag86.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6"/>
  <p:tag name="ARTICULATE_USED_LAYOUT" val="1"/>
</p:tagLst>
</file>

<file path=ppt/tags/tag87.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7"/>
  <p:tag name="ARTICULATE_USED_LAYOUT" val="1"/>
</p:tagLst>
</file>

<file path=ppt/tags/tag88.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8"/>
  <p:tag name="ARTICULATE_USED_LAYOUT" val="1"/>
</p:tagLst>
</file>

<file path=ppt/tags/tag89.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19"/>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PLAYLIST_ID" val="-1"/>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0"/>
  <p:tag name="ARTICULATE_USED_LAYOUT" val="1"/>
</p:tagLst>
</file>

<file path=ppt/tags/tag91.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1"/>
  <p:tag name="ARTICULATE_USED_LAYOUT" val="1"/>
</p:tagLst>
</file>

<file path=ppt/tags/tag92.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2"/>
  <p:tag name="ARTICULATE_USED_LAYOUT" val="1"/>
</p:tagLst>
</file>

<file path=ppt/tags/tag93.xml><?xml version="1.0" encoding="utf-8"?>
<p:tagLst xmlns:a="http://schemas.openxmlformats.org/drawingml/2006/main" xmlns:r="http://schemas.openxmlformats.org/officeDocument/2006/relationships" xmlns:p="http://schemas.openxmlformats.org/presentationml/2006/main">
  <p:tag name="ARTICULATE_TITLE_TAG" val="Surplus/Capital/Capacity"/>
  <p:tag name="ARTICULATE_SLIDE_GUID" val="af97dc5d-7cca-4848-9658-aff4720ae884"/>
  <p:tag name="ARTICULATE_SLIDE_NAV" val="47"/>
  <p:tag name="ARTICULATE_PLAYLIST_ID" val="-1"/>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3"/>
  <p:tag name="ARTICULATE_USED_LAYOUT" val="1"/>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VXwamn7_files\slide0001_image001.emz"/>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PLAYLIST_ID" val="-1"/>
  <p:tag name="ARTICULATE_NAV_LEVEL" val="3"/>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4"/>
  <p:tag name="ARTICULATE_USED_LAYOUT" val="1"/>
</p:tagLst>
</file>

<file path=ppt/tags/tag9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5"/>
  <p:tag name="ARTICULATE_USED_LAYOUT" val="1"/>
</p:tagLst>
</file>

<file path=ppt/tags/tag97.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6"/>
  <p:tag name="ARTICULATE_USED_LAYOUT" val="1"/>
</p:tagLst>
</file>

<file path=ppt/tags/tag98.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7"/>
  <p:tag name="ARTICULATE_USED_LAYOUT" val="1"/>
</p:tagLst>
</file>

<file path=ppt/tags/tag99.xml><?xml version="1.0" encoding="utf-8"?>
<p:tagLst xmlns:a="http://schemas.openxmlformats.org/drawingml/2006/main" xmlns:r="http://schemas.openxmlformats.org/officeDocument/2006/relationships" xmlns:p="http://schemas.openxmlformats.org/presentationml/2006/main">
  <p:tag name="ARTICULATE_TITLE_TAG" val="Underwriting"/>
  <p:tag name="ARTICULATE_SLIDE_GUID" val="bed391cb-95d4-4748-94bc-357e86fd3b41"/>
  <p:tag name="ARTICULATE_SLIDE_NAV" val="51"/>
  <p:tag name="ARTICULATE_PLAYLIST_ID" val="-1"/>
  <p:tag name="ARTICULATE_NAV_LEVEL" val="1"/>
  <p:tag name="ARTICULATE_SLIDE_PRESENTER" val="Robert Hartwig"/>
  <p:tag name="ARTICULATE_SLIDE_PRESENTER_GUID" val="1ff2c941-d856-4966-ac93-01b3ad6cc2e0"/>
  <p:tag name="ARTICULATE_SLIDE_PAUSE" val="0"/>
  <p:tag name="ARTICULATE_LOCK_SLIDE" val="0"/>
  <p:tag name="ARTICULATE_HIDE_SLIDE" val="0"/>
  <p:tag name="ARTICULATE_PLAYER_CONTROL_PREVIOUS" val="True"/>
  <p:tag name="ARTICULATE_PLAYER_CONTROL_NEXT" val="True"/>
  <p:tag name="AUDIO_ID" val="328"/>
  <p:tag name="ARTICULATE_USED_LAYOUT" val="1"/>
</p:tagLst>
</file>

<file path=ppt/theme/theme1.xml><?xml version="1.0" encoding="utf-8"?>
<a:theme xmlns:a="http://schemas.openxmlformats.org/drawingml/2006/main" name="Default Theme">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10.xml><?xml version="1.0" encoding="utf-8"?>
<a:theme xmlns:a="http://schemas.openxmlformats.org/drawingml/2006/main" name="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3816</Words>
  <Application>Microsoft Office PowerPoint</Application>
  <PresentationFormat>On-screen Show (16:9)</PresentationFormat>
  <Paragraphs>768</Paragraphs>
  <Slides>62</Slides>
  <Notes>52</Notes>
  <HiddenSlides>0</HiddenSlides>
  <MMClips>0</MMClips>
  <ScaleCrop>false</ScaleCrop>
  <HeadingPairs>
    <vt:vector size="8" baseType="variant">
      <vt:variant>
        <vt:lpstr>Fonts Used</vt:lpstr>
      </vt:variant>
      <vt:variant>
        <vt:i4>7</vt:i4>
      </vt:variant>
      <vt:variant>
        <vt:lpstr>Theme</vt:lpstr>
      </vt:variant>
      <vt:variant>
        <vt:i4>26</vt:i4>
      </vt:variant>
      <vt:variant>
        <vt:lpstr>Embedded OLE Servers</vt:lpstr>
      </vt:variant>
      <vt:variant>
        <vt:i4>1</vt:i4>
      </vt:variant>
      <vt:variant>
        <vt:lpstr>Slide Titles</vt:lpstr>
      </vt:variant>
      <vt:variant>
        <vt:i4>62</vt:i4>
      </vt:variant>
    </vt:vector>
  </HeadingPairs>
  <TitlesOfParts>
    <vt:vector size="96" baseType="lpstr">
      <vt:lpstr>Arial Unicode MS</vt:lpstr>
      <vt:lpstr>Arial</vt:lpstr>
      <vt:lpstr>Calibri</vt:lpstr>
      <vt:lpstr>Symbol</vt:lpstr>
      <vt:lpstr>Times New Roman</vt:lpstr>
      <vt:lpstr>Verdana</vt:lpstr>
      <vt:lpstr>Wingdings</vt:lpstr>
      <vt:lpstr>Default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Chart</vt:lpstr>
      <vt:lpstr> Natural Catastrophe Review Webinar First Half of 2015</vt:lpstr>
      <vt:lpstr>Agenda</vt:lpstr>
      <vt:lpstr>Webinar Interactivity</vt:lpstr>
      <vt:lpstr>US Natural Catastrophes - First Half of 2015 Carl Hedde, Head of Risk Accumulation Munich Reinsurance America, Inc.</vt:lpstr>
      <vt:lpstr>US Headlines – First Half 2015</vt:lpstr>
      <vt:lpstr>Natural disaster losses in the U.S. 2015 Based on perils (January – June only) </vt:lpstr>
      <vt:lpstr>Loss events in the U.S. 1980 – 2015 Number of events (January – June only) </vt:lpstr>
      <vt:lpstr>Loss events in the U.S. 1980 – 2015 Overall and insured losses (January – June only)</vt:lpstr>
      <vt:lpstr>Notable U.S. Events  First Half of 2015</vt:lpstr>
      <vt:lpstr>Drought Conditions as of 30 June 2015</vt:lpstr>
      <vt:lpstr>Extreme Precipitation in Texas &amp; Oklahoma</vt:lpstr>
      <vt:lpstr>Winter storms First Half 2015</vt:lpstr>
      <vt:lpstr>Thunderstorms Tornado Count for First Half 2015</vt:lpstr>
      <vt:lpstr>Insured Loses Due to Convective Storms*  January – June Only, 1980 - 2015</vt:lpstr>
      <vt:lpstr>Update on El Niño Dr. Peter Höppe, Head of Geo Risks Research Munich Re</vt:lpstr>
      <vt:lpstr>ENSO (El Niño/Southern Oscillation) Definitions</vt:lpstr>
      <vt:lpstr>The 2015-2016 El Niño</vt:lpstr>
      <vt:lpstr>The 2015-2016 El Niño</vt:lpstr>
      <vt:lpstr>Global characteristic changes in El Niño phases</vt:lpstr>
      <vt:lpstr>State of Climate (NOAA): 2014 warmest year on record! 2015 starts with new record!</vt:lpstr>
      <vt:lpstr>G7 Climate Risk Insurance Initiative </vt:lpstr>
      <vt:lpstr>Global Natural Catastrophes - First Half of 2015</vt:lpstr>
      <vt:lpstr>Loss events worldwide Jan – June 2015 Geographical overview </vt:lpstr>
      <vt:lpstr>Loss events worldwide 1980 – 2015 Number of events (January – June only) </vt:lpstr>
      <vt:lpstr>Loss events worldwide 1980 – 2015 Overall and insured losses (January – June only)</vt:lpstr>
      <vt:lpstr>Loss events worldwide 2015  Overview and comparison with previous years </vt:lpstr>
      <vt:lpstr>Loss events worldwide 2015  The five costliest natural catastrophes for the insurance industry </vt:lpstr>
      <vt:lpstr>Costliest natural catastrophes since 1980 Ranked by insured losses </vt:lpstr>
      <vt:lpstr>Market &amp; Financial Impact of Catastrophe Losses:  First Half 2015 Summary</vt:lpstr>
      <vt:lpstr>WINTER STORM LOSSES:  Significant Economic Impact—Again!</vt:lpstr>
      <vt:lpstr>US Real GDP Growth*</vt:lpstr>
      <vt:lpstr>Inflation Adjusted U.S. Catastrophe Losses by Cause of Loss, 1995–20141</vt:lpstr>
      <vt:lpstr>Top 16 Most Costly Disasters in U.S. History—Katrina Still Ranks #1</vt:lpstr>
      <vt:lpstr>I.I.I. Poll: 10 Years After Katrina, Most Understand Flood Is Not Covered Under Standard HO Policies</vt:lpstr>
      <vt:lpstr>I.I.I. Poll: Flooding from Hurricanes</vt:lpstr>
      <vt:lpstr>P/C Insurance Industry: Financial Update</vt:lpstr>
      <vt:lpstr>P/C Industry Net Income After Taxes 1991–2015:Q1</vt:lpstr>
      <vt:lpstr>ROE: Property/Casualty Insurance by Major Event, 1987–2015:Q1</vt:lpstr>
      <vt:lpstr>A 100 Combined Ratio Isn’t What It Once Was: Investment Impact on ROEs</vt:lpstr>
      <vt:lpstr>SURPLUS/CAPITAL/CAPACITY</vt:lpstr>
      <vt:lpstr>Policyholder Surplus,  2006:Q4–2015:Q1E</vt:lpstr>
      <vt:lpstr>Investments: The New Reality</vt:lpstr>
      <vt:lpstr>Property/Casualty Insurance Industry Investment Income: 2000–2015E1</vt:lpstr>
      <vt:lpstr>Book Yield on Property/Casualty Insurance Invested Assets, 2007–2015*</vt:lpstr>
      <vt:lpstr>UNDERWRITING</vt:lpstr>
      <vt:lpstr>P/C Insurance Industry  Combined Ratio, 2001–2015:H1*</vt:lpstr>
      <vt:lpstr>Underwriting Gain (Loss) All Lines Combined, 1975–2015*</vt:lpstr>
      <vt:lpstr>Severe Weather Reports: Jan. 1 – July 13, 2015</vt:lpstr>
      <vt:lpstr>Number of Federal Major Disaster Declarations, 1953-2015*</vt:lpstr>
      <vt:lpstr>Combined Ratio Points Associated with Catastrophe Losses: 1960 – 2015E*</vt:lpstr>
      <vt:lpstr>Premium Growth</vt:lpstr>
      <vt:lpstr>Net Premium Growth: Annual Change,  1971—2015E</vt:lpstr>
      <vt:lpstr>PowerPoint Presentation</vt:lpstr>
      <vt:lpstr>Follow-up Information Sharon Cooper – Media Spokesperson Munich Reinsurance America, Inc.</vt:lpstr>
      <vt:lpstr>Question and Answer</vt:lpstr>
      <vt:lpstr>Press Question and Answer Process</vt:lpstr>
      <vt:lpstr>Weather Resilience and Protection (WRAP)</vt:lpstr>
      <vt:lpstr>MR NatCatSERVICE The world‘s largest database on natural catastrophes</vt:lpstr>
      <vt:lpstr>More Information</vt:lpstr>
      <vt:lpstr>Press Inquiries</vt:lpstr>
      <vt:lpstr>Natural Catastrophe Review Webinar First Half of 2015</vt:lpstr>
      <vt:lpstr>PowerPoint Presentation</vt:lpstr>
    </vt:vector>
  </TitlesOfParts>
  <Company>Munich Re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Bove Mark</dc:creator>
  <cp:lastModifiedBy>Lewis, Shorna</cp:lastModifiedBy>
  <cp:revision>234</cp:revision>
  <cp:lastPrinted>2015-07-08T12:30:30Z</cp:lastPrinted>
  <dcterms:created xsi:type="dcterms:W3CDTF">2015-06-23T13:55:17Z</dcterms:created>
  <dcterms:modified xsi:type="dcterms:W3CDTF">2015-07-14T12:10:21Z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MunichRe_III_NatCatWebinar_071415mid-year V6</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65B25F7E-96B1-4907-BB03-1FA96EC9D41B</vt:lpwstr>
  </property>
  <property fmtid="{D5CDD505-2E9C-101B-9397-08002B2CF9AE}" pid="6" name="ArticulateProjectFull">
    <vt:lpwstr>U:\Webinar\2015_07 - Nat Cat Review\Presentation\MunichRe_III_NatCatWebinar_071415.ppta</vt:lpwstr>
  </property>
</Properties>
</file>