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43"/>
  </p:notesMasterIdLst>
  <p:handoutMasterIdLst>
    <p:handoutMasterId r:id="rId44"/>
  </p:handoutMasterIdLst>
  <p:sldIdLst>
    <p:sldId id="631" r:id="rId3"/>
    <p:sldId id="672" r:id="rId4"/>
    <p:sldId id="752" r:id="rId5"/>
    <p:sldId id="779" r:id="rId6"/>
    <p:sldId id="780" r:id="rId7"/>
    <p:sldId id="797" r:id="rId8"/>
    <p:sldId id="800" r:id="rId9"/>
    <p:sldId id="778" r:id="rId10"/>
    <p:sldId id="764" r:id="rId11"/>
    <p:sldId id="759" r:id="rId12"/>
    <p:sldId id="761" r:id="rId13"/>
    <p:sldId id="762" r:id="rId14"/>
    <p:sldId id="805" r:id="rId15"/>
    <p:sldId id="806" r:id="rId16"/>
    <p:sldId id="801" r:id="rId17"/>
    <p:sldId id="802" r:id="rId18"/>
    <p:sldId id="808" r:id="rId19"/>
    <p:sldId id="792" r:id="rId20"/>
    <p:sldId id="715" r:id="rId21"/>
    <p:sldId id="781" r:id="rId22"/>
    <p:sldId id="783" r:id="rId23"/>
    <p:sldId id="785" r:id="rId24"/>
    <p:sldId id="789" r:id="rId25"/>
    <p:sldId id="822" r:id="rId26"/>
    <p:sldId id="809" r:id="rId27"/>
    <p:sldId id="823" r:id="rId28"/>
    <p:sldId id="810" r:id="rId29"/>
    <p:sldId id="811" r:id="rId30"/>
    <p:sldId id="813" r:id="rId31"/>
    <p:sldId id="829" r:id="rId32"/>
    <p:sldId id="824" r:id="rId33"/>
    <p:sldId id="825" r:id="rId34"/>
    <p:sldId id="826" r:id="rId35"/>
    <p:sldId id="827" r:id="rId36"/>
    <p:sldId id="820" r:id="rId37"/>
    <p:sldId id="828" r:id="rId38"/>
    <p:sldId id="821" r:id="rId39"/>
    <p:sldId id="782" r:id="rId40"/>
    <p:sldId id="753" r:id="rId41"/>
    <p:sldId id="767" r:id="rId42"/>
  </p:sldIdLst>
  <p:sldSz cx="9144000" cy="6858000" type="screen4x3"/>
  <p:notesSz cx="7010400" cy="92964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2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840" userDrawn="1">
          <p15:clr>
            <a:srgbClr val="A4A3A4"/>
          </p15:clr>
        </p15:guide>
        <p15:guide id="4" orient="horz" pos="1128" userDrawn="1">
          <p15:clr>
            <a:srgbClr val="A4A3A4"/>
          </p15:clr>
        </p15:guide>
        <p15:guide id="5" orient="horz" pos="2880" userDrawn="1">
          <p15:clr>
            <a:srgbClr val="A4A3A4"/>
          </p15:clr>
        </p15:guide>
        <p15:guide id="6" orient="horz" pos="3600">
          <p15:clr>
            <a:srgbClr val="A4A3A4"/>
          </p15:clr>
        </p15:guide>
        <p15:guide id="7" orient="horz" pos="1142">
          <p15:clr>
            <a:srgbClr val="A4A3A4"/>
          </p15:clr>
        </p15:guide>
        <p15:guide id="8" pos="5208" userDrawn="1">
          <p15:clr>
            <a:srgbClr val="A4A3A4"/>
          </p15:clr>
        </p15:guide>
        <p15:guide id="9" pos="605">
          <p15:clr>
            <a:srgbClr val="A4A3A4"/>
          </p15:clr>
        </p15:guide>
        <p15:guide id="10" orient="horz" pos="3120" userDrawn="1">
          <p15:clr>
            <a:srgbClr val="A4A3A4"/>
          </p15:clr>
        </p15:guide>
        <p15:guide id="11" orient="horz" pos="1008" userDrawn="1">
          <p15:clr>
            <a:srgbClr val="A4A3A4"/>
          </p15:clr>
        </p15:guide>
        <p15:guide id="12" orient="horz">
          <p15:clr>
            <a:srgbClr val="A4A3A4"/>
          </p15:clr>
        </p15:guide>
        <p15:guide id="14" orient="horz" pos="3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vatore, Jeanne" initials="SJ" lastIdx="1" clrIdx="0">
    <p:extLst>
      <p:ext uri="{19B8F6BF-5375-455C-9EA6-DF929625EA0E}">
        <p15:presenceInfo xmlns:p15="http://schemas.microsoft.com/office/powerpoint/2012/main" userId="S-1-12-1-857923189-1272440571-1362650776-2274577706" providerId="AD"/>
      </p:ext>
    </p:extLst>
  </p:cmAuthor>
  <p:cmAuthor id="2" name="James Ballot" initials="JB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DBE"/>
    <a:srgbClr val="F69322"/>
    <a:srgbClr val="234568"/>
    <a:srgbClr val="EBEBEB"/>
    <a:srgbClr val="D0D0D3"/>
    <a:srgbClr val="FF6600"/>
    <a:srgbClr val="2F8571"/>
    <a:srgbClr val="A6D8E7"/>
    <a:srgbClr val="D9AE3A"/>
    <a:srgbClr val="BD9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59" autoAdjust="0"/>
    <p:restoredTop sz="90476" autoAdjust="0"/>
  </p:normalViewPr>
  <p:slideViewPr>
    <p:cSldViewPr snapToGrid="0">
      <p:cViewPr varScale="1">
        <p:scale>
          <a:sx n="109" d="100"/>
          <a:sy n="109" d="100"/>
        </p:scale>
        <p:origin x="2040" y="102"/>
      </p:cViewPr>
      <p:guideLst>
        <p:guide orient="horz" pos="3312"/>
        <p:guide pos="2880"/>
        <p:guide pos="840"/>
        <p:guide orient="horz" pos="1128"/>
        <p:guide orient="horz" pos="2880"/>
        <p:guide orient="horz" pos="3600"/>
        <p:guide orient="horz" pos="1142"/>
        <p:guide pos="5208"/>
        <p:guide pos="605"/>
        <p:guide orient="horz" pos="3120"/>
        <p:guide orient="horz" pos="1008"/>
        <p:guide orient="horz"/>
        <p:guide orient="horz" pos="3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376"/>
    </p:cViewPr>
  </p:sorterViewPr>
  <p:notesViewPr>
    <p:cSldViewPr snapToGrid="0">
      <p:cViewPr varScale="1">
        <p:scale>
          <a:sx n="99" d="100"/>
          <a:sy n="99" d="100"/>
        </p:scale>
        <p:origin x="-3492" y="-96"/>
      </p:cViewPr>
      <p:guideLst>
        <p:guide orient="horz" pos="2928"/>
        <p:guide pos="220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30T15:43:26.066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sz="1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100"/>
              <a:t>5/31/2017</a:t>
            </a:fld>
            <a:endParaRPr lang="en-U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10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325438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9014374"/>
            <a:ext cx="7008778" cy="28041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701040" y="3670141"/>
            <a:ext cx="5608320" cy="522922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0000"/>
      </a:lnSpc>
      <a:spcBef>
        <a:spcPts val="1200"/>
      </a:spcBef>
      <a:buClr>
        <a:srgbClr val="337DBE"/>
      </a:buClr>
      <a:buSzPct val="77000"/>
      <a:buFont typeface="Wingdings 3" panose="05040102010807070707" pitchFamily="18" charset="2"/>
      <a:buChar char="y"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42900" indent="-142875" algn="l" defTabSz="914400" rtl="0" eaLnBrk="1" latinLnBrk="0" hangingPunct="1">
      <a:lnSpc>
        <a:spcPct val="90000"/>
      </a:lnSpc>
      <a:spcBef>
        <a:spcPts val="600"/>
      </a:spcBef>
      <a:buClr>
        <a:srgbClr val="337DBE"/>
      </a:buClr>
      <a:buFont typeface="Wingdings" panose="05000000000000000000" pitchFamily="2" charset="2"/>
      <a:buChar char="w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4350" indent="-119063" algn="l" defTabSz="914400" rtl="0" eaLnBrk="1" latinLnBrk="0" hangingPunct="1">
      <a:lnSpc>
        <a:spcPct val="90000"/>
      </a:lnSpc>
      <a:spcBef>
        <a:spcPts val="300"/>
      </a:spcBef>
      <a:buClr>
        <a:srgbClr val="337DBE"/>
      </a:buClr>
      <a:buFont typeface="Arial" pitchFamily="34" charset="0"/>
      <a:buChar char="–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5800" indent="-107950" algn="l" defTabSz="914400" rtl="0" eaLnBrk="1" latinLnBrk="0" hangingPunct="1">
      <a:lnSpc>
        <a:spcPct val="90000"/>
      </a:lnSpc>
      <a:spcBef>
        <a:spcPts val="200"/>
      </a:spcBef>
      <a:buClr>
        <a:srgbClr val="337DBE"/>
      </a:buClr>
      <a:buFont typeface="Wingdings" pitchFamily="2" charset="2"/>
      <a:buChar char="§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00100" indent="-95250" algn="l" defTabSz="914400" rtl="0" eaLnBrk="1" latinLnBrk="0" hangingPunct="1">
      <a:lnSpc>
        <a:spcPct val="90000"/>
      </a:lnSpc>
      <a:spcBef>
        <a:spcPts val="100"/>
      </a:spcBef>
      <a:buClr>
        <a:srgbClr val="337DBE"/>
      </a:buClr>
      <a:buSzPct val="100000"/>
      <a:buFont typeface="Arial" panose="020B0604020202020204" pitchFamily="34" charset="0"/>
      <a:buChar char="»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438143-1DA2-4BA3-AF43-18D3330F406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75" y="325438"/>
            <a:ext cx="4184650" cy="3138487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96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938F789B-0BA8-4A49-AFC3-8C639E029E1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25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8523C-8729-40F0-9536-D6C4CA3AD23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129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148013" y="9034319"/>
            <a:ext cx="704850" cy="24779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C7E50-1B73-4F23-9C6A-8EF46DE0D2A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586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148013" y="9034319"/>
            <a:ext cx="704850" cy="247794"/>
          </a:xfrm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C8879-8580-4725-A9F8-BA2E5C65BE2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8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148013" y="9034319"/>
            <a:ext cx="704850" cy="247794"/>
          </a:xfrm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C8879-8580-4725-A9F8-BA2E5C65BE2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320675"/>
            <a:ext cx="4114800" cy="30861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3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320675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8523C-8729-40F0-9536-D6C4CA3AD23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868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1" y="3351344"/>
            <a:ext cx="7772400" cy="1380744"/>
          </a:xfrm>
        </p:spPr>
        <p:txBody>
          <a:bodyPr lIns="0" tIns="0" rIns="0" bIns="0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081" y="4933256"/>
            <a:ext cx="777240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000">
                <a:solidFill>
                  <a:srgbClr val="072C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III_logo-4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81" y="2243432"/>
            <a:ext cx="2539653" cy="7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43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357188" y="2377439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84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357188" y="237744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4668837" y="2378075"/>
            <a:ext cx="4151376" cy="1416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4668838" y="4708525"/>
            <a:ext cx="4152900" cy="14176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59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1" y="3351344"/>
            <a:ext cx="7772400" cy="1380744"/>
          </a:xfrm>
        </p:spPr>
        <p:txBody>
          <a:bodyPr lIns="0" tIns="0" rIns="0" bIns="0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081" y="4933256"/>
            <a:ext cx="777240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000">
                <a:solidFill>
                  <a:srgbClr val="072C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III_logo-4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81" y="2243432"/>
            <a:ext cx="2539653" cy="7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04080" y="1960694"/>
            <a:ext cx="77724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4080" y="3542606"/>
            <a:ext cx="694944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65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7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7964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98242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7738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8467724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352425" y="2377440"/>
            <a:ext cx="8467725" cy="3746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5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79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357188" y="2377440"/>
            <a:ext cx="4148137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1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04080" y="1960694"/>
            <a:ext cx="77724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4080" y="3542606"/>
            <a:ext cx="694944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48277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352425" y="2381250"/>
            <a:ext cx="4152900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4668837" y="2381249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4668837" y="4712970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7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357188" y="2377439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5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357188" y="237744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4668837" y="2378075"/>
            <a:ext cx="4151376" cy="1416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4668838" y="4708525"/>
            <a:ext cx="4152900" cy="14176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78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12/01/09 - 9pm</a:t>
            </a:r>
          </a:p>
        </p:txBody>
      </p:sp>
      <p:sp>
        <p:nvSpPr>
          <p:cNvPr id="3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eSlide</a:t>
            </a:r>
            <a:r>
              <a:rPr lang="en-US" dirty="0"/>
              <a:t> – P6466 – The Financial Crisis and the Future of the P/C</a:t>
            </a:r>
          </a:p>
        </p:txBody>
      </p:sp>
      <p:sp>
        <p:nvSpPr>
          <p:cNvPr id="4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49112-2361-4913-9798-B6AEBB59A8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12/01/09 - 9pm</a:t>
            </a:r>
          </a:p>
        </p:txBody>
      </p:sp>
      <p:sp>
        <p:nvSpPr>
          <p:cNvPr id="6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eSlide</a:t>
            </a:r>
            <a:r>
              <a:rPr lang="en-US" dirty="0"/>
              <a:t> – P6466 – The Financial Crisis and the Future of the P/C</a:t>
            </a: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90DBB-527D-49DE-BE17-F2C090C1D3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5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 userDrawn="1"/>
        </p:nvSpPr>
        <p:spPr>
          <a:xfrm rot="5400000">
            <a:off x="0" y="0"/>
            <a:ext cx="810846" cy="810846"/>
          </a:xfrm>
          <a:prstGeom prst="rtTriangle">
            <a:avLst/>
          </a:prstGeom>
          <a:solidFill>
            <a:srgbClr val="2868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 userDrawn="1"/>
        </p:nvSpPr>
        <p:spPr>
          <a:xfrm rot="16200000">
            <a:off x="4984750" y="2698750"/>
            <a:ext cx="4159250" cy="415925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12/02/09 - 6pm</a:t>
            </a:r>
          </a:p>
        </p:txBody>
      </p:sp>
      <p:sp>
        <p:nvSpPr>
          <p:cNvPr id="4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eSlide – P6466 – iii template</a:t>
            </a: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A3947-A84A-4E64-B180-3879AFBA6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955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12/01/09 - 9pm</a:t>
            </a:r>
          </a:p>
        </p:txBody>
      </p:sp>
      <p:sp>
        <p:nvSpPr>
          <p:cNvPr id="5" name="Rectangle 10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eSlide</a:t>
            </a:r>
            <a:r>
              <a:rPr lang="en-US" dirty="0"/>
              <a:t> – P6466 – The Financial Crisis and the Future of the P/C</a:t>
            </a: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D8FF3-5AB6-4EC6-BDC2-E6058C96F9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2841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0169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53866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8467724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352425" y="2377440"/>
            <a:ext cx="8467725" cy="3746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93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79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357188" y="2377440"/>
            <a:ext cx="4148137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37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352425" y="2381250"/>
            <a:ext cx="4152900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4668837" y="2381249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4668837" y="4712970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52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 bwMode="gray">
          <a:xfrm>
            <a:off x="8620125" y="6662377"/>
            <a:ext cx="438150" cy="120184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616" y="231310"/>
            <a:ext cx="8458200" cy="950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6616" y="1883664"/>
            <a:ext cx="8458200" cy="404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900" y="6403975"/>
            <a:ext cx="33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4" r:id="rId3"/>
    <p:sldLayoutId id="2147483664" r:id="rId4"/>
    <p:sldLayoutId id="2147483650" r:id="rId5"/>
    <p:sldLayoutId id="2147483665" r:id="rId6"/>
    <p:sldLayoutId id="2147483655" r:id="rId7"/>
    <p:sldLayoutId id="2147483656" r:id="rId8"/>
    <p:sldLayoutId id="2147483658" r:id="rId9"/>
    <p:sldLayoutId id="2147483659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00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92608" indent="-292608" algn="l" defTabSz="914400" rtl="0" eaLnBrk="1" latinLnBrk="0" hangingPunct="1">
        <a:lnSpc>
          <a:spcPct val="90000"/>
        </a:lnSpc>
        <a:spcBef>
          <a:spcPts val="20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7DBE"/>
        </a:buClr>
        <a:buFont typeface="Wingdings" panose="05000000000000000000" pitchFamily="2" charset="2"/>
        <a:buChar char="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7DBE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728" indent="-219456" algn="l" defTabSz="914400" rtl="0" eaLnBrk="1" latinLnBrk="0" hangingPunct="1">
        <a:lnSpc>
          <a:spcPct val="90000"/>
        </a:lnSpc>
        <a:spcBef>
          <a:spcPts val="200"/>
        </a:spcBef>
        <a:buClr>
          <a:srgbClr val="337D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173736" algn="l" defTabSz="914400" rtl="0" eaLnBrk="1" latinLnBrk="0" hangingPunct="1">
        <a:lnSpc>
          <a:spcPct val="90000"/>
        </a:lnSpc>
        <a:spcBef>
          <a:spcPts val="100"/>
        </a:spcBef>
        <a:buClr>
          <a:srgbClr val="337DBE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 userDrawn="1"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8620125" y="6662377"/>
            <a:ext cx="438150" cy="120184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616" y="231310"/>
            <a:ext cx="8458200" cy="950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6616" y="1883664"/>
            <a:ext cx="8458200" cy="404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69900" y="6403975"/>
            <a:ext cx="330200" cy="304800"/>
          </a:xfrm>
          <a:prstGeom prst="rect">
            <a:avLst/>
          </a:prstGeom>
        </p:spPr>
      </p:pic>
    </p:spTree>
    <p:custDataLst>
      <p:tags r:id="rId17"/>
    </p:custDataLst>
    <p:extLst>
      <p:ext uri="{BB962C8B-B14F-4D97-AF65-F5344CB8AC3E}">
        <p14:creationId xmlns:p14="http://schemas.microsoft.com/office/powerpoint/2010/main" val="264635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00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92608" indent="-292608" algn="l" defTabSz="914400" rtl="0" eaLnBrk="1" latinLnBrk="0" hangingPunct="1">
        <a:lnSpc>
          <a:spcPct val="90000"/>
        </a:lnSpc>
        <a:spcBef>
          <a:spcPts val="20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7DBE"/>
        </a:buClr>
        <a:buFont typeface="Wingdings" panose="05000000000000000000" pitchFamily="2" charset="2"/>
        <a:buChar char="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7DBE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728" indent="-219456" algn="l" defTabSz="914400" rtl="0" eaLnBrk="1" latinLnBrk="0" hangingPunct="1">
        <a:lnSpc>
          <a:spcPct val="90000"/>
        </a:lnSpc>
        <a:spcBef>
          <a:spcPts val="200"/>
        </a:spcBef>
        <a:buClr>
          <a:srgbClr val="337D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173736" algn="l" defTabSz="914400" rtl="0" eaLnBrk="1" latinLnBrk="0" hangingPunct="1">
        <a:lnSpc>
          <a:spcPct val="90000"/>
        </a:lnSpc>
        <a:spcBef>
          <a:spcPts val="100"/>
        </a:spcBef>
        <a:buClr>
          <a:srgbClr val="337DBE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jeannes@iii.org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4081" y="2531165"/>
            <a:ext cx="7772400" cy="1091929"/>
          </a:xfrm>
        </p:spPr>
        <p:txBody>
          <a:bodyPr/>
          <a:lstStyle/>
          <a:p>
            <a:r>
              <a:rPr lang="en-US" sz="2000" b="1" dirty="0"/>
              <a:t>National Association of Insurance Commissioners (NAIC) Insurance Summit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4079" y="3623093"/>
            <a:ext cx="7626351" cy="1673525"/>
          </a:xfrm>
        </p:spPr>
        <p:txBody>
          <a:bodyPr/>
          <a:lstStyle/>
          <a:p>
            <a:endParaRPr lang="en-US" b="1" i="1" dirty="0"/>
          </a:p>
          <a:p>
            <a:r>
              <a:rPr lang="en-US" b="1" i="1" dirty="0"/>
              <a:t>Consumer Engagement from an Industry Perspective</a:t>
            </a:r>
          </a:p>
          <a:p>
            <a:endParaRPr lang="en-US" b="1" i="1" dirty="0"/>
          </a:p>
          <a:p>
            <a:r>
              <a:rPr lang="en-US" b="1" dirty="0"/>
              <a:t>Sheraton Kansas City at Crown Center</a:t>
            </a:r>
          </a:p>
          <a:p>
            <a:r>
              <a:rPr lang="en-US" b="1" dirty="0"/>
              <a:t>Kansas City, Missouri</a:t>
            </a:r>
          </a:p>
          <a:p>
            <a:r>
              <a:rPr lang="en-US" b="1" dirty="0"/>
              <a:t>May 25, 2017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704079" y="5608947"/>
            <a:ext cx="9048395" cy="110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182880" anchor="b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1200" spc="50" dirty="0">
                <a:solidFill>
                  <a:srgbClr val="337DBE"/>
                </a:solidFill>
                <a:latin typeface="+mn-lt"/>
              </a:rPr>
              <a:t>Michael Barry, Vice President, Media Relations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1200" spc="50" dirty="0">
                <a:solidFill>
                  <a:srgbClr val="337DBE"/>
                </a:solidFill>
                <a:latin typeface="+mn-lt"/>
              </a:rPr>
              <a:t>Jeanne M. Salvatore, Senior Vice President, Chief Engagement Officer and Sr. Spokesperson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Insurance Information Institute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110 William Street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New York, NY 10038 </a:t>
            </a:r>
            <a:b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</a:b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Tel: 212.346.5555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Cell: 917.612.4088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Jeannes@iii.org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www.iii.org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4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Insurance by Year and By Region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88" y="1954189"/>
            <a:ext cx="8458200" cy="390053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Homeowners Understand the Key Provisions in A Policy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83" y="1415562"/>
            <a:ext cx="3985147" cy="4544243"/>
          </a:xfrm>
          <a:prstGeom prst="rect">
            <a:avLst/>
          </a:prstGeom>
          <a:ln w="57150">
            <a:solidFill>
              <a:srgbClr val="B6C1C8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86470" y="1926244"/>
            <a:ext cx="4605131" cy="321236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000" b="1" dirty="0">
                <a:solidFill>
                  <a:schemeClr val="accent1"/>
                </a:solidFill>
              </a:rPr>
              <a:t>Most consumers understand that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/>
                </a:solidFill>
              </a:rPr>
              <a:t>Fire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/>
                </a:solidFill>
              </a:rPr>
              <a:t>Theft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/>
                </a:solidFill>
              </a:rPr>
              <a:t>Wind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/>
                </a:solidFill>
              </a:rPr>
              <a:t>Hail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accent1"/>
                </a:solidFill>
              </a:rPr>
              <a:t>Burst Pipes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b="1" dirty="0">
                <a:solidFill>
                  <a:schemeClr val="accent1"/>
                </a:solidFill>
              </a:rPr>
              <a:t>ARE covered by standard home policies</a:t>
            </a:r>
          </a:p>
        </p:txBody>
      </p:sp>
    </p:spTree>
    <p:extLst>
      <p:ext uri="{BB962C8B-B14F-4D97-AF65-F5344CB8AC3E}">
        <p14:creationId xmlns:p14="http://schemas.microsoft.com/office/powerpoint/2010/main" val="12157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Know that there is ALE Coverage in a Home Insurance Policy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664" y="1919618"/>
            <a:ext cx="5845732" cy="404018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6616" y="1195808"/>
            <a:ext cx="8454009" cy="396947"/>
          </a:xfrm>
        </p:spPr>
        <p:txBody>
          <a:bodyPr/>
          <a:lstStyle/>
          <a:p>
            <a:r>
              <a:rPr lang="en-US" b="1" dirty="0"/>
              <a:t>No ALE in Flood Insurance Policy – A Source of Confusion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77247" y="2261191"/>
            <a:ext cx="2161953" cy="369861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400" b="1" i="1" dirty="0">
                <a:solidFill>
                  <a:schemeClr val="accent1"/>
                </a:solidFill>
              </a:rPr>
              <a:t>Consumers 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400" b="1" i="1" dirty="0">
                <a:solidFill>
                  <a:schemeClr val="accent1"/>
                </a:solidFill>
              </a:rPr>
              <a:t>are also 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400" b="1" i="1" dirty="0">
                <a:solidFill>
                  <a:schemeClr val="accent1"/>
                </a:solidFill>
              </a:rPr>
              <a:t>confused by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400" b="1" i="1" dirty="0">
                <a:solidFill>
                  <a:schemeClr val="accent1"/>
                </a:solidFill>
              </a:rPr>
              <a:t>coverage for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400" b="1" i="1" dirty="0">
                <a:solidFill>
                  <a:schemeClr val="accent1"/>
                </a:solidFill>
              </a:rPr>
              <a:t>basements</a:t>
            </a:r>
            <a:r>
              <a:rPr lang="en-US" sz="2400" i="1" dirty="0"/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174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-46382"/>
            <a:ext cx="8458200" cy="921026"/>
          </a:xfrm>
        </p:spPr>
        <p:txBody>
          <a:bodyPr/>
          <a:lstStyle/>
          <a:p>
            <a:r>
              <a:rPr lang="en-US" dirty="0"/>
              <a:t>Consumers are Fuzzy on the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83" y="1073426"/>
            <a:ext cx="4449417" cy="5052737"/>
          </a:xfrm>
        </p:spPr>
        <p:txBody>
          <a:bodyPr/>
          <a:lstStyle/>
          <a:p>
            <a:r>
              <a:rPr lang="en-US" sz="2400" dirty="0"/>
              <a:t>While homeowners understand the basics, the I.I.I. found that many were not aware of some additional coverages included in their policy.</a:t>
            </a:r>
          </a:p>
          <a:p>
            <a:r>
              <a:rPr lang="en-US" sz="2400" dirty="0"/>
              <a:t>For example, 79 percent recognize that homeowners insurance provides coverage for stolen possessions in their home, but don’t always know that they are covered away from home too.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166191"/>
            <a:ext cx="4038600" cy="45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7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Consumers are Unaware that Fallen Objects are Covered!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278" y="1600200"/>
            <a:ext cx="4323522" cy="4525963"/>
          </a:xfrm>
        </p:spPr>
        <p:txBody>
          <a:bodyPr/>
          <a:lstStyle/>
          <a:p>
            <a:r>
              <a:rPr lang="en-US" dirty="0"/>
              <a:t> Only 27 percent of homeowners said their policy covered a meteorite striking their home.</a:t>
            </a:r>
          </a:p>
          <a:p>
            <a:r>
              <a:rPr lang="en-US" dirty="0"/>
              <a:t>They also don’t know they are covered against falling airplane debris or if their drone falls and injures someone.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0117" y="1600200"/>
            <a:ext cx="389476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Knowledge about Earthquake Coverage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103447"/>
            <a:ext cx="4038600" cy="351946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2186609"/>
            <a:ext cx="4038600" cy="3939554"/>
          </a:xfrm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Property damage caused by earthquakes is also not covered by a standard homeowners policy, though fire damage following an earthquake will usually be covered. </a:t>
            </a:r>
          </a:p>
        </p:txBody>
      </p:sp>
    </p:spTree>
    <p:extLst>
      <p:ext uri="{BB962C8B-B14F-4D97-AF65-F5344CB8AC3E}">
        <p14:creationId xmlns:p14="http://schemas.microsoft.com/office/powerpoint/2010/main" val="26313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Earthquake Insurance and Risk by Region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6616" y="2041532"/>
            <a:ext cx="4082862" cy="364329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4679" y="1467208"/>
            <a:ext cx="4764155" cy="5317905"/>
          </a:xfrm>
          <a:ln w="28575">
            <a:noFill/>
          </a:ln>
        </p:spPr>
        <p:txBody>
          <a:bodyPr/>
          <a:lstStyle/>
          <a:p>
            <a:r>
              <a:rPr lang="en-US" sz="2400" dirty="0"/>
              <a:t>There has been increased seismic activity in the Midwest and South. Earthquakes occurred in Kansas, Oklahoma and Texas, as well as Alaska, Arizona, Idaho, Nevada and California. </a:t>
            </a:r>
          </a:p>
          <a:p>
            <a:r>
              <a:rPr lang="en-US" sz="2400" dirty="0"/>
              <a:t>The U.S. Geological Survey reports increased seismic activity in Oklahoma caused by underground wastewater disposal associated with oil and natural gas production. </a:t>
            </a:r>
          </a:p>
        </p:txBody>
      </p:sp>
    </p:spTree>
    <p:extLst>
      <p:ext uri="{BB962C8B-B14F-4D97-AF65-F5344CB8AC3E}">
        <p14:creationId xmlns:p14="http://schemas.microsoft.com/office/powerpoint/2010/main" val="131601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Understanding of Liability 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448" y="2139836"/>
            <a:ext cx="3308809" cy="3986327"/>
          </a:xfrm>
        </p:spPr>
        <p:txBody>
          <a:bodyPr/>
          <a:lstStyle/>
          <a:p>
            <a:r>
              <a:rPr lang="en-US" i="1" dirty="0"/>
              <a:t>Most policyholders recognize that standard homeowners insurance provides liability coverage.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139836"/>
            <a:ext cx="4038600" cy="34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What Should We Be Communicating?</a:t>
            </a:r>
          </a:p>
        </p:txBody>
      </p:sp>
    </p:spTree>
    <p:extLst>
      <p:ext uri="{BB962C8B-B14F-4D97-AF65-F5344CB8AC3E}">
        <p14:creationId xmlns:p14="http://schemas.microsoft.com/office/powerpoint/2010/main" val="23669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808" y="-56705"/>
            <a:ext cx="8612373" cy="631740"/>
          </a:xfrm>
        </p:spPr>
        <p:txBody>
          <a:bodyPr/>
          <a:lstStyle/>
          <a:p>
            <a:r>
              <a:rPr lang="en-US" sz="2400" b="1" dirty="0"/>
              <a:t>Need to Communicate the Basics As Often as Possible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303" y="575035"/>
            <a:ext cx="8474697" cy="53573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 Messages Include:</a:t>
            </a:r>
          </a:p>
          <a:p>
            <a:r>
              <a:rPr lang="en-US" dirty="0"/>
              <a:t>Standard home, renters and business insurance policies clearly list the disasters that are covered and the disasters that are not. </a:t>
            </a:r>
          </a:p>
          <a:p>
            <a:r>
              <a:rPr lang="en-US" dirty="0"/>
              <a:t>Everyone needs to get enough insurance to rebuild their home, replace their possession and protect their assets.</a:t>
            </a:r>
          </a:p>
          <a:p>
            <a:r>
              <a:rPr lang="en-US" dirty="0"/>
              <a:t>The two biggest disasters that are not covered are floods and earthquakes. </a:t>
            </a:r>
          </a:p>
          <a:p>
            <a:r>
              <a:rPr lang="en-US" dirty="0"/>
              <a:t>Flood coverage is available from the National Flood Insurance Program (NFIP) and a few private insurance companies. Excess flood insurance is available from private insurers. </a:t>
            </a:r>
          </a:p>
          <a:p>
            <a:r>
              <a:rPr lang="en-US" dirty="0"/>
              <a:t>Flood damage to an auto is covered under the optional comprehensive portion of an auto insurance policy.  </a:t>
            </a:r>
          </a:p>
          <a:p>
            <a:r>
              <a:rPr lang="en-US" dirty="0"/>
              <a:t>Earthquake insurance is available from private insurance companies and through the CEA in California.     </a:t>
            </a:r>
          </a:p>
        </p:txBody>
      </p:sp>
    </p:spTree>
    <p:extLst>
      <p:ext uri="{BB962C8B-B14F-4D97-AF65-F5344CB8AC3E}">
        <p14:creationId xmlns:p14="http://schemas.microsoft.com/office/powerpoint/2010/main" val="79184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Insurance Information Institute?</a:t>
            </a:r>
          </a:p>
          <a:p>
            <a:r>
              <a:rPr lang="en-US" dirty="0"/>
              <a:t>What do Consumers Know About Insurance?</a:t>
            </a:r>
          </a:p>
          <a:p>
            <a:r>
              <a:rPr lang="en-US" dirty="0"/>
              <a:t>What Should We Be Communicating?</a:t>
            </a:r>
          </a:p>
          <a:p>
            <a:r>
              <a:rPr lang="en-US" dirty="0"/>
              <a:t>What does the I.I.I. do to Educate Consumers?</a:t>
            </a:r>
          </a:p>
          <a:p>
            <a:r>
              <a:rPr lang="en-US" dirty="0"/>
              <a:t>What are other Sources of Insurance Information?</a:t>
            </a:r>
          </a:p>
          <a:p>
            <a:r>
              <a:rPr lang="en-US" dirty="0"/>
              <a:t>How Should We Communicate?</a:t>
            </a:r>
          </a:p>
          <a:p>
            <a:r>
              <a:rPr lang="en-US" dirty="0"/>
              <a:t>Questions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Consumer Engagement from an Industry Perspective</a:t>
            </a:r>
          </a:p>
        </p:txBody>
      </p:sp>
    </p:spTree>
    <p:extLst>
      <p:ext uri="{BB962C8B-B14F-4D97-AF65-F5344CB8AC3E}">
        <p14:creationId xmlns:p14="http://schemas.microsoft.com/office/powerpoint/2010/main" val="1630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341" y="-332063"/>
            <a:ext cx="8314660" cy="1672856"/>
          </a:xfrm>
        </p:spPr>
        <p:txBody>
          <a:bodyPr/>
          <a:lstStyle/>
          <a:p>
            <a:r>
              <a:rPr lang="en-US" sz="2400" dirty="0"/>
              <a:t>Focus on Renters – Encourage to get both a Renters Insurance Policy and a Flood Insurance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2432116"/>
            <a:ext cx="8458200" cy="2309566"/>
          </a:xfrm>
        </p:spPr>
        <p:txBody>
          <a:bodyPr/>
          <a:lstStyle/>
          <a:p>
            <a:r>
              <a:rPr lang="en-US" dirty="0"/>
              <a:t>The U.S. homeownership rate was 63 percent in second-quarter 2016, the lowest rate since the third quarter of 1965, according to data from the U.S. Census Bureau. </a:t>
            </a:r>
          </a:p>
          <a:p>
            <a:r>
              <a:rPr lang="en-US" dirty="0"/>
              <a:t>Renters account for a majority of households in NYC (69 percent), LA (62 percent), Chicago and Houston (55 percent).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6616" y="1626930"/>
            <a:ext cx="8454009" cy="1141227"/>
          </a:xfrm>
        </p:spPr>
        <p:txBody>
          <a:bodyPr/>
          <a:lstStyle/>
          <a:p>
            <a:pPr algn="ctr"/>
            <a:r>
              <a:rPr lang="en-US" sz="2000" b="1" dirty="0"/>
              <a:t>We are increasingly becoming a Nation that Eschews </a:t>
            </a:r>
          </a:p>
          <a:p>
            <a:pPr algn="ctr"/>
            <a:r>
              <a:rPr lang="en-US" sz="2000" b="1" dirty="0"/>
              <a:t>Home Ownership at Every Demographic!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Clear Up Confusion About 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sz="2000" dirty="0"/>
              <a:t>For example, the industry needs to do a better job of explaining water damage coverage.</a:t>
            </a:r>
          </a:p>
          <a:p>
            <a:r>
              <a:rPr lang="en-US" sz="2000" dirty="0"/>
              <a:t>Need to communicate that homeowners insurance includes coverage for damage caused by wind-driven rain, burst pipes and water leaking into a house because of an ice dam.</a:t>
            </a:r>
          </a:p>
          <a:p>
            <a:r>
              <a:rPr lang="en-US" sz="2000" dirty="0"/>
              <a:t>Also need to clearly explain coverage for mudslides, landslides and back-up of sewers and drains, as well as “law and ordinance” coverage.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91419"/>
            <a:ext cx="4038600" cy="39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0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Point out Limitations of the Flood Insurance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Stress the following:</a:t>
            </a:r>
          </a:p>
          <a:p>
            <a:r>
              <a:rPr lang="en-US" dirty="0"/>
              <a:t>There is no ALE coverage.</a:t>
            </a:r>
          </a:p>
          <a:p>
            <a:r>
              <a:rPr lang="en-US" dirty="0"/>
              <a:t>Coverage for Basements is limited.</a:t>
            </a:r>
          </a:p>
          <a:p>
            <a:r>
              <a:rPr lang="en-US" dirty="0"/>
              <a:t>There are limits on the amount and type of coverage under an NFIP flood insurance policy. Homes are covered for up to $250,000 on a replacement cost basis and the contents for up to $100,000 on an actual cash value basis. </a:t>
            </a:r>
          </a:p>
          <a:p>
            <a:r>
              <a:rPr lang="en-US" dirty="0"/>
              <a:t>Coverage limits for commercial property are $500,000 for the structure and another $500,000 for its contents.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6616" y="1183302"/>
            <a:ext cx="8454009" cy="396947"/>
          </a:xfrm>
        </p:spPr>
        <p:txBody>
          <a:bodyPr/>
          <a:lstStyle/>
          <a:p>
            <a:r>
              <a:rPr lang="en-US" b="1" dirty="0"/>
              <a:t>Important to Not Sugar Coat it!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96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does the I.I.I. do to Educate Consumers?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Different Tactics for Different Audiences</a:t>
            </a:r>
          </a:p>
        </p:txBody>
      </p:sp>
    </p:spTree>
    <p:extLst>
      <p:ext uri="{BB962C8B-B14F-4D97-AF65-F5344CB8AC3E}">
        <p14:creationId xmlns:p14="http://schemas.microsoft.com/office/powerpoint/2010/main" val="9629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as Different As Individuals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700464" y="1660088"/>
            <a:ext cx="3883156" cy="4154179"/>
          </a:xfrm>
        </p:spPr>
        <p:txBody>
          <a:bodyPr/>
          <a:lstStyle/>
          <a:p>
            <a:r>
              <a:rPr lang="en-US" dirty="0"/>
              <a:t>Apps</a:t>
            </a:r>
          </a:p>
          <a:p>
            <a:r>
              <a:rPr lang="en-US" dirty="0"/>
              <a:t>Blogs</a:t>
            </a:r>
          </a:p>
          <a:p>
            <a:r>
              <a:rPr lang="en-US" dirty="0"/>
              <a:t>Checklists</a:t>
            </a:r>
          </a:p>
          <a:p>
            <a:r>
              <a:rPr lang="en-US" dirty="0"/>
              <a:t>Consumer Articles</a:t>
            </a:r>
          </a:p>
          <a:p>
            <a:r>
              <a:rPr lang="en-US" dirty="0"/>
              <a:t>Infographics</a:t>
            </a:r>
          </a:p>
          <a:p>
            <a:r>
              <a:rPr lang="en-US" dirty="0"/>
              <a:t>Media Interviews</a:t>
            </a:r>
          </a:p>
          <a:p>
            <a:r>
              <a:rPr lang="en-US" dirty="0"/>
              <a:t>Social Engagement</a:t>
            </a:r>
          </a:p>
          <a:p>
            <a:r>
              <a:rPr lang="en-US" dirty="0"/>
              <a:t>Videos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34"/>
          </p:nvPr>
        </p:nvPicPr>
        <p:blipFill>
          <a:blip r:embed="rId2"/>
          <a:stretch>
            <a:fillRect/>
          </a:stretch>
        </p:blipFill>
        <p:spPr>
          <a:xfrm>
            <a:off x="5086281" y="1734533"/>
            <a:ext cx="2524574" cy="381785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16893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2" t="-1100" r="-3317"/>
          <a:stretch/>
        </p:blipFill>
        <p:spPr>
          <a:xfrm>
            <a:off x="2944426" y="1119947"/>
            <a:ext cx="5236016" cy="535688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I.I.I.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16B-4B35-4A56-A072-F71C156E617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12/01/09 - 9pm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eSlide – P6466 – The Financial Crisis and the Future of the P/C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blackWhite">
          <a:xfrm>
            <a:off x="267444" y="1119947"/>
            <a:ext cx="2574925" cy="1428750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4B9FCD"/>
            </a:solidFill>
            <a:miter lim="800000"/>
            <a:headEnd/>
            <a:tailEnd/>
          </a:ln>
        </p:spPr>
        <p:txBody>
          <a:bodyPr tIns="640080" bIns="9144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286EB8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blackWhite">
          <a:xfrm>
            <a:off x="369501" y="1249960"/>
            <a:ext cx="2306659" cy="10974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marL="0" marR="0" lvl="0" indent="0" defTabSz="914400" eaLnBrk="1" fontAlgn="auto" latinLnBrk="0" hangingPunct="1">
              <a:lnSpc>
                <a:spcPct val="9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86EB8"/>
                </a:solidFill>
                <a:effectLst/>
                <a:uLnTx/>
                <a:uFillTx/>
                <a:latin typeface="Arial"/>
                <a:cs typeface="Arial"/>
              </a:rPr>
              <a:t>The I.I.I. homepage is updated regularly with content relevant to consumers.</a:t>
            </a:r>
          </a:p>
        </p:txBody>
      </p:sp>
      <p:sp>
        <p:nvSpPr>
          <p:cNvPr id="16" name="Right Triangle 15"/>
          <p:cNvSpPr/>
          <p:nvPr/>
        </p:nvSpPr>
        <p:spPr>
          <a:xfrm rot="10800000">
            <a:off x="2624188" y="1122616"/>
            <a:ext cx="216647" cy="216647"/>
          </a:xfrm>
          <a:prstGeom prst="rtTriangle">
            <a:avLst/>
          </a:prstGeom>
          <a:solidFill>
            <a:srgbClr val="286E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2587224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I.I.I.’s Spanish Language Resources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Consumer News Releases Translated into Spanish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Articles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News Releases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33"/>
          </p:nvPr>
        </p:nvPicPr>
        <p:blipFill>
          <a:blip r:embed="rId2"/>
          <a:stretch>
            <a:fillRect/>
          </a:stretch>
        </p:blipFill>
        <p:spPr>
          <a:xfrm>
            <a:off x="357188" y="2865307"/>
            <a:ext cx="4148137" cy="2773624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34"/>
          </p:nvPr>
        </p:nvPicPr>
        <p:blipFill>
          <a:blip r:embed="rId3"/>
          <a:stretch>
            <a:fillRect/>
          </a:stretch>
        </p:blipFill>
        <p:spPr>
          <a:xfrm>
            <a:off x="4668838" y="2779810"/>
            <a:ext cx="4151312" cy="2944617"/>
          </a:xfrm>
        </p:spPr>
      </p:pic>
    </p:spTree>
    <p:extLst>
      <p:ext uri="{BB962C8B-B14F-4D97-AF65-F5344CB8AC3E}">
        <p14:creationId xmlns:p14="http://schemas.microsoft.com/office/powerpoint/2010/main" val="174133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023" y="0"/>
            <a:ext cx="7218825" cy="600501"/>
          </a:xfrm>
        </p:spPr>
        <p:txBody>
          <a:bodyPr/>
          <a:lstStyle/>
          <a:p>
            <a:r>
              <a:rPr lang="en-US" dirty="0"/>
              <a:t>I.I.I. Press Page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A3947-A84A-4E64-B180-3879AFBA63F2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5" y="607127"/>
            <a:ext cx="8652682" cy="63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73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I.I.I. Blogs</a:t>
            </a:r>
            <a:endParaRPr lang="en-US" sz="2400" dirty="0"/>
          </a:p>
        </p:txBody>
      </p:sp>
      <p:sp>
        <p:nvSpPr>
          <p:cNvPr id="18435" name="Rectangle 110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E67A5-0A59-4B11-B3C3-CE81B3E34A9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901" y="1317545"/>
            <a:ext cx="5946198" cy="1132609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515547" y="2726242"/>
            <a:ext cx="6068838" cy="944909"/>
            <a:chOff x="2991981" y="2748089"/>
            <a:chExt cx="5945891" cy="9449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1981" y="2748089"/>
              <a:ext cx="5945891" cy="944909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9795" y="3245915"/>
              <a:ext cx="330200" cy="3048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260" y="3944767"/>
            <a:ext cx="6147412" cy="85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997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356616" y="231310"/>
            <a:ext cx="8458200" cy="718846"/>
          </a:xfrm>
        </p:spPr>
        <p:txBody>
          <a:bodyPr/>
          <a:lstStyle/>
          <a:p>
            <a:r>
              <a:rPr lang="en-US" dirty="0"/>
              <a:t>“The I’s on Insurance” Video Series</a:t>
            </a:r>
            <a:endParaRPr lang="en-US" sz="2400" dirty="0"/>
          </a:p>
        </p:txBody>
      </p:sp>
      <p:sp>
        <p:nvSpPr>
          <p:cNvPr id="18435" name="Rectangle 110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E67A5-0A59-4B11-B3C3-CE81B3E34A9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75655" y="5352190"/>
            <a:ext cx="7192689" cy="1169798"/>
            <a:chOff x="-3251265" y="1317545"/>
            <a:chExt cx="6134624" cy="882538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blackWhite">
            <a:xfrm>
              <a:off x="-3251265" y="1317545"/>
              <a:ext cx="6134624" cy="88253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 rot="10800000">
              <a:off x="2666405" y="1320214"/>
              <a:ext cx="216647" cy="216647"/>
            </a:xfrm>
            <a:prstGeom prst="rtTriangle">
              <a:avLst/>
            </a:prstGeom>
            <a:solidFill>
              <a:srgbClr val="FA660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75655" y="5352189"/>
            <a:ext cx="723322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A6602"/>
                </a:solidFill>
                <a:effectLst/>
                <a:uLnTx/>
                <a:uFillTx/>
                <a:cs typeface="Arial" panose="020B0604020202020204" pitchFamily="34" charset="0"/>
              </a:rPr>
              <a:t>Animated video series covering Homeowners, Auto, Small Business and Life Insurance. </a:t>
            </a:r>
          </a:p>
          <a:p>
            <a:pPr marL="0" marR="0" lvl="0" indent="0" defTabSz="914400" eaLnBrk="1" fontAlgn="auto" latinLnBrk="0" hangingPunct="1">
              <a:lnSpc>
                <a:spcPct val="95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A6602"/>
                </a:solidFill>
                <a:effectLst/>
                <a:uLnTx/>
                <a:uFillTx/>
                <a:cs typeface="Arial" panose="020B0604020202020204" pitchFamily="34" charset="0"/>
              </a:rPr>
              <a:t>Goal: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A6602"/>
                </a:solidFill>
                <a:effectLst/>
                <a:uLnTx/>
                <a:uFillTx/>
                <a:cs typeface="Arial" panose="020B0604020202020204" pitchFamily="34" charset="0"/>
              </a:rPr>
              <a:t>To engage and encourage viewers to reach out to their agent, broker, or company representative to discuss insurance coverage.</a:t>
            </a:r>
          </a:p>
        </p:txBody>
      </p:sp>
      <p:pic>
        <p:nvPicPr>
          <p:cNvPr id="116738" name="Picture 2" descr="U:\Videos\Insurance 101 Video\drag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007" y="1030426"/>
            <a:ext cx="2070695" cy="200583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322" y="3132855"/>
            <a:ext cx="3736836" cy="1978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07" y="3131474"/>
            <a:ext cx="3740261" cy="1979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793" y="1005044"/>
            <a:ext cx="3789465" cy="2005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998"/>
          <a:stretch/>
        </p:blipFill>
        <p:spPr>
          <a:xfrm>
            <a:off x="6884377" y="1030426"/>
            <a:ext cx="1448781" cy="2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871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048098"/>
            <a:ext cx="9144001" cy="480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I.I.I. Mission Statement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Simple and succinct; and should stay that way</a:t>
            </a:r>
            <a:r>
              <a:rPr lang="mr-IN"/>
              <a:t>…</a:t>
            </a:r>
            <a:r>
              <a:rPr lang="en-US" dirty="0"/>
              <a:t> 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gray">
          <a:xfrm>
            <a:off x="356616" y="2335493"/>
            <a:ext cx="5207000" cy="872766"/>
          </a:xfrm>
          <a:prstGeom prst="snip1Rect">
            <a:avLst>
              <a:gd name="adj" fmla="val 29185"/>
            </a:avLst>
          </a:prstGeom>
          <a:solidFill>
            <a:srgbClr val="337DBE">
              <a:alpha val="90000"/>
            </a:srgb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45715" rIns="182880" bIns="18288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eaLnBrk="1" fontAlgn="base" latinLnBrk="0" hangingPunct="1">
              <a:lnSpc>
                <a:spcPct val="94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Improving public understanding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of insurance...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gray">
          <a:xfrm>
            <a:off x="3492626" y="4751802"/>
            <a:ext cx="5127499" cy="872766"/>
          </a:xfrm>
          <a:prstGeom prst="snip1Rect">
            <a:avLst>
              <a:gd name="adj" fmla="val 29763"/>
            </a:avLst>
          </a:prstGeom>
          <a:solidFill>
            <a:schemeClr val="accent3">
              <a:alpha val="90000"/>
            </a:schemeClr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82880" tIns="45715" rIns="182880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eaLnBrk="1" fontAlgn="base" latinLnBrk="0" hangingPunct="1">
              <a:lnSpc>
                <a:spcPct val="94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endParaRPr kumimoji="0" lang="is-I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eaLnBrk="1" fontAlgn="base" latinLnBrk="0" hangingPunct="1">
              <a:lnSpc>
                <a:spcPct val="94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r>
              <a:rPr kumimoji="0" lang="is-I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…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what it does and how it works</a:t>
            </a:r>
          </a:p>
          <a:p>
            <a:pPr marL="0" marR="0" lvl="0" indent="0" algn="r" defTabSz="914400" eaLnBrk="1" fontAlgn="base" latinLnBrk="0" hangingPunct="1">
              <a:lnSpc>
                <a:spcPct val="94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Right Triangle 10"/>
          <p:cNvSpPr>
            <a:spLocks noChangeAspect="1"/>
          </p:cNvSpPr>
          <p:nvPr/>
        </p:nvSpPr>
        <p:spPr>
          <a:xfrm rot="16200000">
            <a:off x="8375904" y="6089904"/>
            <a:ext cx="768096" cy="768096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gray">
          <a:xfrm>
            <a:off x="8620125" y="6662377"/>
            <a:ext cx="438150" cy="120184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C0926A-889A-463A-A5EA-682F15689EE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" y="6403975"/>
            <a:ext cx="3302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9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122548"/>
            <a:ext cx="8458200" cy="838986"/>
          </a:xfrm>
        </p:spPr>
        <p:txBody>
          <a:bodyPr/>
          <a:lstStyle/>
          <a:p>
            <a:r>
              <a:rPr lang="en-US" dirty="0"/>
              <a:t>Social Engagement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9" y="1065228"/>
            <a:ext cx="7026442" cy="57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7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other Sources of Insurance Information?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250005"/>
            <a:ext cx="8458200" cy="950976"/>
          </a:xfrm>
        </p:spPr>
        <p:txBody>
          <a:bodyPr/>
          <a:lstStyle/>
          <a:p>
            <a:r>
              <a:rPr lang="en-US" dirty="0"/>
              <a:t>Entities Which Educate Consumers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8969-EBB3-4AB8-8CB7-0442A537E71E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II </a:t>
            </a:r>
          </a:p>
        </p:txBody>
      </p:sp>
      <p:pic>
        <p:nvPicPr>
          <p:cNvPr id="2050" name="Picture 2" descr="Image result for NA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290" y="1386710"/>
            <a:ext cx="2690117" cy="269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Image result for NO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Image result for NOA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 descr="Image result for NOA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368" y="1645055"/>
            <a:ext cx="2220864" cy="2246044"/>
          </a:xfrm>
          <a:prstGeom prst="rect">
            <a:avLst/>
          </a:prstGeom>
        </p:spPr>
      </p:pic>
      <p:pic>
        <p:nvPicPr>
          <p:cNvPr id="2060" name="Picture 12" descr="Image result for FEM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376" y="4343686"/>
            <a:ext cx="3318552" cy="117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department of transportatio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543" y="4262557"/>
            <a:ext cx="2024689" cy="202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1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NAIC’s Consumer-Focused Web Content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851" y="1802608"/>
            <a:ext cx="6403730" cy="2039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266" y="4322151"/>
            <a:ext cx="33909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Insurer-Funded Trade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B8969-EBB3-4AB8-8CB7-0442A537E71E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28" name="Picture 4" descr="Image result for insurance institute for highway safet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67" y="1467330"/>
            <a:ext cx="3711161" cy="20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1696651"/>
            <a:ext cx="3914775" cy="2085975"/>
          </a:xfrm>
          <a:prstGeom prst="rect">
            <a:avLst/>
          </a:prstGeom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67" y="3991435"/>
            <a:ext cx="3711162" cy="174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LIM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187" y="4371030"/>
            <a:ext cx="3398446" cy="112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-115146"/>
            <a:ext cx="8458200" cy="950976"/>
          </a:xfrm>
        </p:spPr>
        <p:txBody>
          <a:bodyPr/>
          <a:lstStyle/>
          <a:p>
            <a:r>
              <a:rPr lang="en-US" dirty="0"/>
              <a:t>How MetLife Educates Consumers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346" y="835830"/>
            <a:ext cx="5160550" cy="58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Travelers Educates Consumers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132" y="1182286"/>
            <a:ext cx="5597736" cy="56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MunichRe</a:t>
            </a:r>
            <a:r>
              <a:rPr lang="en-US" dirty="0"/>
              <a:t> Educates Consumers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8" y="1378227"/>
            <a:ext cx="4224528" cy="2990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57" y="3109266"/>
            <a:ext cx="4320159" cy="310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888" y="1960694"/>
            <a:ext cx="8164592" cy="1380744"/>
          </a:xfrm>
        </p:spPr>
        <p:txBody>
          <a:bodyPr/>
          <a:lstStyle/>
          <a:p>
            <a:r>
              <a:rPr lang="en-US" dirty="0"/>
              <a:t>How Should We Communicate?</a:t>
            </a:r>
          </a:p>
        </p:txBody>
      </p:sp>
    </p:spTree>
    <p:extLst>
      <p:ext uri="{BB962C8B-B14F-4D97-AF65-F5344CB8AC3E}">
        <p14:creationId xmlns:p14="http://schemas.microsoft.com/office/powerpoint/2010/main" val="36488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Consumer 1"/>
          <p:cNvGrpSpPr/>
          <p:nvPr/>
        </p:nvGrpSpPr>
        <p:grpSpPr>
          <a:xfrm>
            <a:off x="396259" y="2065801"/>
            <a:ext cx="1518178" cy="1518178"/>
            <a:chOff x="3802592" y="1578698"/>
            <a:chExt cx="1518178" cy="1518178"/>
          </a:xfrm>
        </p:grpSpPr>
        <p:sp>
          <p:nvSpPr>
            <p:cNvPr id="124" name="Oval 123"/>
            <p:cNvSpPr/>
            <p:nvPr/>
          </p:nvSpPr>
          <p:spPr>
            <a:xfrm>
              <a:off x="3802592" y="1578698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970867" y="2471342"/>
              <a:ext cx="1170512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Consumers</a:t>
              </a:r>
            </a:p>
          </p:txBody>
        </p:sp>
        <p:sp>
          <p:nvSpPr>
            <p:cNvPr id="126" name="Freeform 5"/>
            <p:cNvSpPr>
              <a:spLocks noEditPoints="1"/>
            </p:cNvSpPr>
            <p:nvPr/>
          </p:nvSpPr>
          <p:spPr bwMode="auto">
            <a:xfrm>
              <a:off x="4284326" y="1836815"/>
              <a:ext cx="557384" cy="585104"/>
            </a:xfrm>
            <a:custGeom>
              <a:avLst/>
              <a:gdLst>
                <a:gd name="T0" fmla="*/ 63 w 245"/>
                <a:gd name="T1" fmla="*/ 233 h 259"/>
                <a:gd name="T2" fmla="*/ 27 w 245"/>
                <a:gd name="T3" fmla="*/ 240 h 259"/>
                <a:gd name="T4" fmla="*/ 12 w 245"/>
                <a:gd name="T5" fmla="*/ 152 h 259"/>
                <a:gd name="T6" fmla="*/ 0 w 245"/>
                <a:gd name="T7" fmla="*/ 86 h 259"/>
                <a:gd name="T8" fmla="*/ 19 w 245"/>
                <a:gd name="T9" fmla="*/ 74 h 259"/>
                <a:gd name="T10" fmla="*/ 46 w 245"/>
                <a:gd name="T11" fmla="*/ 92 h 259"/>
                <a:gd name="T12" fmla="*/ 61 w 245"/>
                <a:gd name="T13" fmla="*/ 131 h 259"/>
                <a:gd name="T14" fmla="*/ 61 w 245"/>
                <a:gd name="T15" fmla="*/ 133 h 259"/>
                <a:gd name="T16" fmla="*/ 42 w 245"/>
                <a:gd name="T17" fmla="*/ 28 h 259"/>
                <a:gd name="T18" fmla="*/ 42 w 245"/>
                <a:gd name="T19" fmla="*/ 75 h 259"/>
                <a:gd name="T20" fmla="*/ 42 w 245"/>
                <a:gd name="T21" fmla="*/ 28 h 259"/>
                <a:gd name="T22" fmla="*/ 232 w 245"/>
                <a:gd name="T23" fmla="*/ 75 h 259"/>
                <a:gd name="T24" fmla="*/ 207 w 245"/>
                <a:gd name="T25" fmla="*/ 92 h 259"/>
                <a:gd name="T26" fmla="*/ 184 w 245"/>
                <a:gd name="T27" fmla="*/ 78 h 259"/>
                <a:gd name="T28" fmla="*/ 184 w 245"/>
                <a:gd name="T29" fmla="*/ 133 h 259"/>
                <a:gd name="T30" fmla="*/ 182 w 245"/>
                <a:gd name="T31" fmla="*/ 233 h 259"/>
                <a:gd name="T32" fmla="*/ 218 w 245"/>
                <a:gd name="T33" fmla="*/ 240 h 259"/>
                <a:gd name="T34" fmla="*/ 233 w 245"/>
                <a:gd name="T35" fmla="*/ 152 h 259"/>
                <a:gd name="T36" fmla="*/ 245 w 245"/>
                <a:gd name="T37" fmla="*/ 86 h 259"/>
                <a:gd name="T38" fmla="*/ 180 w 245"/>
                <a:gd name="T39" fmla="*/ 52 h 259"/>
                <a:gd name="T40" fmla="*/ 226 w 245"/>
                <a:gd name="T41" fmla="*/ 52 h 259"/>
                <a:gd name="T42" fmla="*/ 174 w 245"/>
                <a:gd name="T43" fmla="*/ 71 h 259"/>
                <a:gd name="T44" fmla="*/ 150 w 245"/>
                <a:gd name="T45" fmla="*/ 56 h 259"/>
                <a:gd name="T46" fmla="*/ 117 w 245"/>
                <a:gd name="T47" fmla="*/ 78 h 259"/>
                <a:gd name="T48" fmla="*/ 88 w 245"/>
                <a:gd name="T49" fmla="*/ 56 h 259"/>
                <a:gd name="T50" fmla="*/ 72 w 245"/>
                <a:gd name="T51" fmla="*/ 131 h 259"/>
                <a:gd name="T52" fmla="*/ 97 w 245"/>
                <a:gd name="T53" fmla="*/ 250 h 259"/>
                <a:gd name="T54" fmla="*/ 141 w 245"/>
                <a:gd name="T55" fmla="*/ 259 h 259"/>
                <a:gd name="T56" fmla="*/ 159 w 245"/>
                <a:gd name="T57" fmla="*/ 151 h 259"/>
                <a:gd name="T58" fmla="*/ 174 w 245"/>
                <a:gd name="T59" fmla="*/ 71 h 259"/>
                <a:gd name="T60" fmla="*/ 94 w 245"/>
                <a:gd name="T61" fmla="*/ 28 h 259"/>
                <a:gd name="T62" fmla="*/ 151 w 245"/>
                <a:gd name="T63" fmla="*/ 2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5" h="259">
                  <a:moveTo>
                    <a:pt x="71" y="157"/>
                  </a:moveTo>
                  <a:cubicBezTo>
                    <a:pt x="63" y="233"/>
                    <a:pt x="63" y="233"/>
                    <a:pt x="63" y="233"/>
                  </a:cubicBezTo>
                  <a:cubicBezTo>
                    <a:pt x="63" y="238"/>
                    <a:pt x="60" y="240"/>
                    <a:pt x="57" y="240"/>
                  </a:cubicBezTo>
                  <a:cubicBezTo>
                    <a:pt x="27" y="240"/>
                    <a:pt x="27" y="240"/>
                    <a:pt x="27" y="240"/>
                  </a:cubicBezTo>
                  <a:cubicBezTo>
                    <a:pt x="23" y="240"/>
                    <a:pt x="21" y="238"/>
                    <a:pt x="21" y="233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0" y="150"/>
                    <a:pt x="0" y="142"/>
                    <a:pt x="0" y="13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1"/>
                    <a:pt x="6" y="78"/>
                    <a:pt x="13" y="75"/>
                  </a:cubicBezTo>
                  <a:cubicBezTo>
                    <a:pt x="16" y="73"/>
                    <a:pt x="18" y="73"/>
                    <a:pt x="19" y="74"/>
                  </a:cubicBezTo>
                  <a:cubicBezTo>
                    <a:pt x="21" y="75"/>
                    <a:pt x="38" y="92"/>
                    <a:pt x="38" y="92"/>
                  </a:cubicBezTo>
                  <a:cubicBezTo>
                    <a:pt x="40" y="95"/>
                    <a:pt x="43" y="95"/>
                    <a:pt x="46" y="92"/>
                  </a:cubicBezTo>
                  <a:cubicBezTo>
                    <a:pt x="46" y="92"/>
                    <a:pt x="55" y="83"/>
                    <a:pt x="60" y="78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1"/>
                    <a:pt x="61" y="132"/>
                    <a:pt x="61" y="132"/>
                  </a:cubicBezTo>
                  <a:cubicBezTo>
                    <a:pt x="61" y="132"/>
                    <a:pt x="61" y="133"/>
                    <a:pt x="61" y="133"/>
                  </a:cubicBezTo>
                  <a:cubicBezTo>
                    <a:pt x="61" y="139"/>
                    <a:pt x="62" y="150"/>
                    <a:pt x="71" y="157"/>
                  </a:cubicBezTo>
                  <a:close/>
                  <a:moveTo>
                    <a:pt x="42" y="28"/>
                  </a:moveTo>
                  <a:cubicBezTo>
                    <a:pt x="29" y="28"/>
                    <a:pt x="19" y="39"/>
                    <a:pt x="19" y="52"/>
                  </a:cubicBezTo>
                  <a:cubicBezTo>
                    <a:pt x="19" y="64"/>
                    <a:pt x="29" y="75"/>
                    <a:pt x="42" y="75"/>
                  </a:cubicBezTo>
                  <a:cubicBezTo>
                    <a:pt x="55" y="75"/>
                    <a:pt x="65" y="64"/>
                    <a:pt x="65" y="52"/>
                  </a:cubicBezTo>
                  <a:cubicBezTo>
                    <a:pt x="65" y="39"/>
                    <a:pt x="55" y="28"/>
                    <a:pt x="42" y="28"/>
                  </a:cubicBezTo>
                  <a:close/>
                  <a:moveTo>
                    <a:pt x="245" y="86"/>
                  </a:moveTo>
                  <a:cubicBezTo>
                    <a:pt x="245" y="81"/>
                    <a:pt x="239" y="78"/>
                    <a:pt x="232" y="75"/>
                  </a:cubicBezTo>
                  <a:cubicBezTo>
                    <a:pt x="229" y="73"/>
                    <a:pt x="227" y="73"/>
                    <a:pt x="225" y="74"/>
                  </a:cubicBezTo>
                  <a:cubicBezTo>
                    <a:pt x="224" y="75"/>
                    <a:pt x="207" y="92"/>
                    <a:pt x="207" y="92"/>
                  </a:cubicBezTo>
                  <a:cubicBezTo>
                    <a:pt x="204" y="95"/>
                    <a:pt x="202" y="95"/>
                    <a:pt x="199" y="92"/>
                  </a:cubicBezTo>
                  <a:cubicBezTo>
                    <a:pt x="199" y="92"/>
                    <a:pt x="190" y="83"/>
                    <a:pt x="184" y="78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4" y="131"/>
                    <a:pt x="184" y="133"/>
                    <a:pt x="184" y="133"/>
                  </a:cubicBezTo>
                  <a:cubicBezTo>
                    <a:pt x="184" y="139"/>
                    <a:pt x="183" y="150"/>
                    <a:pt x="173" y="157"/>
                  </a:cubicBezTo>
                  <a:cubicBezTo>
                    <a:pt x="182" y="233"/>
                    <a:pt x="182" y="233"/>
                    <a:pt x="182" y="233"/>
                  </a:cubicBezTo>
                  <a:cubicBezTo>
                    <a:pt x="182" y="238"/>
                    <a:pt x="185" y="240"/>
                    <a:pt x="188" y="240"/>
                  </a:cubicBezTo>
                  <a:cubicBezTo>
                    <a:pt x="218" y="240"/>
                    <a:pt x="218" y="240"/>
                    <a:pt x="218" y="240"/>
                  </a:cubicBezTo>
                  <a:cubicBezTo>
                    <a:pt x="221" y="240"/>
                    <a:pt x="224" y="238"/>
                    <a:pt x="224" y="233"/>
                  </a:cubicBezTo>
                  <a:cubicBezTo>
                    <a:pt x="233" y="152"/>
                    <a:pt x="233" y="152"/>
                    <a:pt x="233" y="152"/>
                  </a:cubicBezTo>
                  <a:cubicBezTo>
                    <a:pt x="245" y="150"/>
                    <a:pt x="244" y="142"/>
                    <a:pt x="244" y="135"/>
                  </a:cubicBezTo>
                  <a:lnTo>
                    <a:pt x="245" y="86"/>
                  </a:lnTo>
                  <a:close/>
                  <a:moveTo>
                    <a:pt x="203" y="28"/>
                  </a:moveTo>
                  <a:cubicBezTo>
                    <a:pt x="190" y="28"/>
                    <a:pt x="180" y="39"/>
                    <a:pt x="180" y="52"/>
                  </a:cubicBezTo>
                  <a:cubicBezTo>
                    <a:pt x="180" y="64"/>
                    <a:pt x="190" y="75"/>
                    <a:pt x="203" y="75"/>
                  </a:cubicBezTo>
                  <a:cubicBezTo>
                    <a:pt x="216" y="75"/>
                    <a:pt x="226" y="64"/>
                    <a:pt x="226" y="52"/>
                  </a:cubicBezTo>
                  <a:cubicBezTo>
                    <a:pt x="226" y="39"/>
                    <a:pt x="216" y="28"/>
                    <a:pt x="203" y="28"/>
                  </a:cubicBezTo>
                  <a:close/>
                  <a:moveTo>
                    <a:pt x="174" y="71"/>
                  </a:moveTo>
                  <a:cubicBezTo>
                    <a:pt x="174" y="64"/>
                    <a:pt x="166" y="61"/>
                    <a:pt x="157" y="56"/>
                  </a:cubicBezTo>
                  <a:cubicBezTo>
                    <a:pt x="154" y="55"/>
                    <a:pt x="151" y="54"/>
                    <a:pt x="150" y="56"/>
                  </a:cubicBezTo>
                  <a:cubicBezTo>
                    <a:pt x="149" y="57"/>
                    <a:pt x="127" y="78"/>
                    <a:pt x="127" y="78"/>
                  </a:cubicBezTo>
                  <a:cubicBezTo>
                    <a:pt x="124" y="81"/>
                    <a:pt x="121" y="81"/>
                    <a:pt x="117" y="78"/>
                  </a:cubicBezTo>
                  <a:cubicBezTo>
                    <a:pt x="117" y="78"/>
                    <a:pt x="96" y="57"/>
                    <a:pt x="95" y="56"/>
                  </a:cubicBezTo>
                  <a:cubicBezTo>
                    <a:pt x="94" y="54"/>
                    <a:pt x="91" y="55"/>
                    <a:pt x="88" y="56"/>
                  </a:cubicBezTo>
                  <a:cubicBezTo>
                    <a:pt x="79" y="61"/>
                    <a:pt x="71" y="64"/>
                    <a:pt x="71" y="71"/>
                  </a:cubicBezTo>
                  <a:cubicBezTo>
                    <a:pt x="72" y="131"/>
                    <a:pt x="72" y="131"/>
                    <a:pt x="72" y="131"/>
                  </a:cubicBezTo>
                  <a:cubicBezTo>
                    <a:pt x="72" y="139"/>
                    <a:pt x="71" y="149"/>
                    <a:pt x="86" y="151"/>
                  </a:cubicBezTo>
                  <a:cubicBezTo>
                    <a:pt x="97" y="250"/>
                    <a:pt x="97" y="250"/>
                    <a:pt x="97" y="250"/>
                  </a:cubicBezTo>
                  <a:cubicBezTo>
                    <a:pt x="97" y="257"/>
                    <a:pt x="100" y="259"/>
                    <a:pt x="104" y="259"/>
                  </a:cubicBezTo>
                  <a:cubicBezTo>
                    <a:pt x="141" y="259"/>
                    <a:pt x="141" y="259"/>
                    <a:pt x="141" y="259"/>
                  </a:cubicBezTo>
                  <a:cubicBezTo>
                    <a:pt x="145" y="259"/>
                    <a:pt x="148" y="257"/>
                    <a:pt x="148" y="250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74" y="149"/>
                    <a:pt x="173" y="139"/>
                    <a:pt x="173" y="131"/>
                  </a:cubicBezTo>
                  <a:lnTo>
                    <a:pt x="174" y="71"/>
                  </a:lnTo>
                  <a:close/>
                  <a:moveTo>
                    <a:pt x="122" y="0"/>
                  </a:moveTo>
                  <a:cubicBezTo>
                    <a:pt x="107" y="0"/>
                    <a:pt x="94" y="12"/>
                    <a:pt x="94" y="28"/>
                  </a:cubicBezTo>
                  <a:cubicBezTo>
                    <a:pt x="94" y="44"/>
                    <a:pt x="107" y="57"/>
                    <a:pt x="122" y="57"/>
                  </a:cubicBezTo>
                  <a:cubicBezTo>
                    <a:pt x="138" y="57"/>
                    <a:pt x="151" y="44"/>
                    <a:pt x="151" y="28"/>
                  </a:cubicBezTo>
                  <a:cubicBezTo>
                    <a:pt x="151" y="12"/>
                    <a:pt x="138" y="0"/>
                    <a:pt x="1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6" name="Industry 1"/>
          <p:cNvGrpSpPr/>
          <p:nvPr/>
        </p:nvGrpSpPr>
        <p:grpSpPr>
          <a:xfrm>
            <a:off x="2109080" y="2065801"/>
            <a:ext cx="1518178" cy="1518178"/>
            <a:chOff x="5520267" y="2755763"/>
            <a:chExt cx="1518178" cy="1518178"/>
          </a:xfrm>
        </p:grpSpPr>
        <p:sp>
          <p:nvSpPr>
            <p:cNvPr id="107" name="Oval 106"/>
            <p:cNvSpPr/>
            <p:nvPr/>
          </p:nvSpPr>
          <p:spPr>
            <a:xfrm>
              <a:off x="5520267" y="2755763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829864" y="3667259"/>
              <a:ext cx="889987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Industry</a:t>
              </a: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5805318" y="2952750"/>
              <a:ext cx="948836" cy="623114"/>
              <a:chOff x="5719491" y="2907559"/>
              <a:chExt cx="1120489" cy="735842"/>
            </a:xfrm>
          </p:grpSpPr>
          <p:sp>
            <p:nvSpPr>
              <p:cNvPr id="110" name="Freeform 201"/>
              <p:cNvSpPr>
                <a:spLocks/>
              </p:cNvSpPr>
              <p:nvPr/>
            </p:nvSpPr>
            <p:spPr bwMode="auto">
              <a:xfrm>
                <a:off x="6788877" y="3346744"/>
                <a:ext cx="16573" cy="250253"/>
              </a:xfrm>
              <a:custGeom>
                <a:avLst/>
                <a:gdLst>
                  <a:gd name="T0" fmla="*/ 4 w 4"/>
                  <a:gd name="T1" fmla="*/ 2 h 64"/>
                  <a:gd name="T2" fmla="*/ 2 w 4"/>
                  <a:gd name="T3" fmla="*/ 0 h 64"/>
                  <a:gd name="T4" fmla="*/ 0 w 4"/>
                  <a:gd name="T5" fmla="*/ 2 h 64"/>
                  <a:gd name="T6" fmla="*/ 0 w 4"/>
                  <a:gd name="T7" fmla="*/ 62 h 64"/>
                  <a:gd name="T8" fmla="*/ 2 w 4"/>
                  <a:gd name="T9" fmla="*/ 64 h 64"/>
                  <a:gd name="T10" fmla="*/ 4 w 4"/>
                  <a:gd name="T11" fmla="*/ 62 h 64"/>
                  <a:gd name="T12" fmla="*/ 4 w 4"/>
                  <a:gd name="T13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4">
                    <a:moveTo>
                      <a:pt x="4" y="2"/>
                    </a:move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3"/>
                      <a:pt x="1" y="64"/>
                      <a:pt x="2" y="64"/>
                    </a:cubicBezTo>
                    <a:cubicBezTo>
                      <a:pt x="3" y="64"/>
                      <a:pt x="4" y="63"/>
                      <a:pt x="4" y="6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 202"/>
              <p:cNvSpPr>
                <a:spLocks/>
              </p:cNvSpPr>
              <p:nvPr/>
            </p:nvSpPr>
            <p:spPr bwMode="auto">
              <a:xfrm>
                <a:off x="5719491" y="3611912"/>
                <a:ext cx="1120489" cy="31489"/>
              </a:xfrm>
              <a:custGeom>
                <a:avLst/>
                <a:gdLst>
                  <a:gd name="T0" fmla="*/ 2 w 169"/>
                  <a:gd name="T1" fmla="*/ 0 h 8"/>
                  <a:gd name="T2" fmla="*/ 0 w 169"/>
                  <a:gd name="T3" fmla="*/ 3 h 8"/>
                  <a:gd name="T4" fmla="*/ 0 w 169"/>
                  <a:gd name="T5" fmla="*/ 5 h 8"/>
                  <a:gd name="T6" fmla="*/ 2 w 169"/>
                  <a:gd name="T7" fmla="*/ 8 h 8"/>
                  <a:gd name="T8" fmla="*/ 167 w 169"/>
                  <a:gd name="T9" fmla="*/ 8 h 8"/>
                  <a:gd name="T10" fmla="*/ 169 w 169"/>
                  <a:gd name="T11" fmla="*/ 5 h 8"/>
                  <a:gd name="T12" fmla="*/ 169 w 169"/>
                  <a:gd name="T13" fmla="*/ 3 h 8"/>
                  <a:gd name="T14" fmla="*/ 167 w 169"/>
                  <a:gd name="T15" fmla="*/ 0 h 8"/>
                  <a:gd name="T16" fmla="*/ 2 w 169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9" h="8">
                    <a:moveTo>
                      <a:pt x="2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167" y="8"/>
                      <a:pt x="167" y="8"/>
                      <a:pt x="167" y="8"/>
                    </a:cubicBezTo>
                    <a:cubicBezTo>
                      <a:pt x="168" y="8"/>
                      <a:pt x="169" y="7"/>
                      <a:pt x="169" y="5"/>
                    </a:cubicBezTo>
                    <a:cubicBezTo>
                      <a:pt x="169" y="3"/>
                      <a:pt x="169" y="3"/>
                      <a:pt x="169" y="3"/>
                    </a:cubicBezTo>
                    <a:cubicBezTo>
                      <a:pt x="169" y="1"/>
                      <a:pt x="168" y="0"/>
                      <a:pt x="167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 203"/>
              <p:cNvSpPr>
                <a:spLocks noEditPoints="1"/>
              </p:cNvSpPr>
              <p:nvPr/>
            </p:nvSpPr>
            <p:spPr bwMode="auto">
              <a:xfrm>
                <a:off x="6191279" y="2907559"/>
                <a:ext cx="164072" cy="689437"/>
              </a:xfrm>
              <a:custGeom>
                <a:avLst/>
                <a:gdLst>
                  <a:gd name="T0" fmla="*/ 17 w 42"/>
                  <a:gd name="T1" fmla="*/ 164 h 176"/>
                  <a:gd name="T2" fmla="*/ 25 w 42"/>
                  <a:gd name="T3" fmla="*/ 174 h 176"/>
                  <a:gd name="T4" fmla="*/ 35 w 42"/>
                  <a:gd name="T5" fmla="*/ 164 h 176"/>
                  <a:gd name="T6" fmla="*/ 42 w 42"/>
                  <a:gd name="T7" fmla="*/ 174 h 176"/>
                  <a:gd name="T8" fmla="*/ 22 w 42"/>
                  <a:gd name="T9" fmla="*/ 19 h 176"/>
                  <a:gd name="T10" fmla="*/ 20 w 42"/>
                  <a:gd name="T11" fmla="*/ 18 h 176"/>
                  <a:gd name="T12" fmla="*/ 0 w 42"/>
                  <a:gd name="T13" fmla="*/ 174 h 176"/>
                  <a:gd name="T14" fmla="*/ 8 w 42"/>
                  <a:gd name="T15" fmla="*/ 164 h 176"/>
                  <a:gd name="T16" fmla="*/ 35 w 42"/>
                  <a:gd name="T17" fmla="*/ 34 h 176"/>
                  <a:gd name="T18" fmla="*/ 25 w 42"/>
                  <a:gd name="T19" fmla="*/ 40 h 176"/>
                  <a:gd name="T20" fmla="*/ 32 w 42"/>
                  <a:gd name="T21" fmla="*/ 46 h 176"/>
                  <a:gd name="T22" fmla="*/ 27 w 42"/>
                  <a:gd name="T23" fmla="*/ 56 h 176"/>
                  <a:gd name="T24" fmla="*/ 27 w 42"/>
                  <a:gd name="T25" fmla="*/ 60 h 176"/>
                  <a:gd name="T26" fmla="*/ 32 w 42"/>
                  <a:gd name="T27" fmla="*/ 70 h 176"/>
                  <a:gd name="T28" fmla="*/ 25 w 42"/>
                  <a:gd name="T29" fmla="*/ 77 h 176"/>
                  <a:gd name="T30" fmla="*/ 35 w 42"/>
                  <a:gd name="T31" fmla="*/ 82 h 176"/>
                  <a:gd name="T32" fmla="*/ 25 w 42"/>
                  <a:gd name="T33" fmla="*/ 77 h 176"/>
                  <a:gd name="T34" fmla="*/ 35 w 42"/>
                  <a:gd name="T35" fmla="*/ 91 h 176"/>
                  <a:gd name="T36" fmla="*/ 25 w 42"/>
                  <a:gd name="T37" fmla="*/ 96 h 176"/>
                  <a:gd name="T38" fmla="*/ 32 w 42"/>
                  <a:gd name="T39" fmla="*/ 103 h 176"/>
                  <a:gd name="T40" fmla="*/ 27 w 42"/>
                  <a:gd name="T41" fmla="*/ 112 h 176"/>
                  <a:gd name="T42" fmla="*/ 27 w 42"/>
                  <a:gd name="T43" fmla="*/ 117 h 176"/>
                  <a:gd name="T44" fmla="*/ 32 w 42"/>
                  <a:gd name="T45" fmla="*/ 126 h 176"/>
                  <a:gd name="T46" fmla="*/ 25 w 42"/>
                  <a:gd name="T47" fmla="*/ 133 h 176"/>
                  <a:gd name="T48" fmla="*/ 35 w 42"/>
                  <a:gd name="T49" fmla="*/ 138 h 176"/>
                  <a:gd name="T50" fmla="*/ 25 w 42"/>
                  <a:gd name="T51" fmla="*/ 133 h 176"/>
                  <a:gd name="T52" fmla="*/ 35 w 42"/>
                  <a:gd name="T53" fmla="*/ 147 h 176"/>
                  <a:gd name="T54" fmla="*/ 25 w 42"/>
                  <a:gd name="T55" fmla="*/ 152 h 176"/>
                  <a:gd name="T56" fmla="*/ 15 w 42"/>
                  <a:gd name="T57" fmla="*/ 32 h 176"/>
                  <a:gd name="T58" fmla="*/ 10 w 42"/>
                  <a:gd name="T59" fmla="*/ 42 h 176"/>
                  <a:gd name="T60" fmla="*/ 10 w 42"/>
                  <a:gd name="T61" fmla="*/ 46 h 176"/>
                  <a:gd name="T62" fmla="*/ 15 w 42"/>
                  <a:gd name="T63" fmla="*/ 56 h 176"/>
                  <a:gd name="T64" fmla="*/ 8 w 42"/>
                  <a:gd name="T65" fmla="*/ 63 h 176"/>
                  <a:gd name="T66" fmla="*/ 17 w 42"/>
                  <a:gd name="T67" fmla="*/ 68 h 176"/>
                  <a:gd name="T68" fmla="*/ 8 w 42"/>
                  <a:gd name="T69" fmla="*/ 63 h 176"/>
                  <a:gd name="T70" fmla="*/ 17 w 42"/>
                  <a:gd name="T71" fmla="*/ 77 h 176"/>
                  <a:gd name="T72" fmla="*/ 8 w 42"/>
                  <a:gd name="T73" fmla="*/ 82 h 176"/>
                  <a:gd name="T74" fmla="*/ 15 w 42"/>
                  <a:gd name="T75" fmla="*/ 89 h 176"/>
                  <a:gd name="T76" fmla="*/ 10 w 42"/>
                  <a:gd name="T77" fmla="*/ 98 h 176"/>
                  <a:gd name="T78" fmla="*/ 10 w 42"/>
                  <a:gd name="T79" fmla="*/ 103 h 176"/>
                  <a:gd name="T80" fmla="*/ 15 w 42"/>
                  <a:gd name="T81" fmla="*/ 112 h 176"/>
                  <a:gd name="T82" fmla="*/ 8 w 42"/>
                  <a:gd name="T83" fmla="*/ 119 h 176"/>
                  <a:gd name="T84" fmla="*/ 17 w 42"/>
                  <a:gd name="T85" fmla="*/ 124 h 176"/>
                  <a:gd name="T86" fmla="*/ 8 w 42"/>
                  <a:gd name="T87" fmla="*/ 119 h 176"/>
                  <a:gd name="T88" fmla="*/ 17 w 42"/>
                  <a:gd name="T89" fmla="*/ 133 h 176"/>
                  <a:gd name="T90" fmla="*/ 8 w 42"/>
                  <a:gd name="T91" fmla="*/ 138 h 176"/>
                  <a:gd name="T92" fmla="*/ 15 w 42"/>
                  <a:gd name="T93" fmla="*/ 145 h 176"/>
                  <a:gd name="T94" fmla="*/ 10 w 42"/>
                  <a:gd name="T95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176">
                    <a:moveTo>
                      <a:pt x="8" y="164"/>
                    </a:moveTo>
                    <a:cubicBezTo>
                      <a:pt x="8" y="162"/>
                      <a:pt x="9" y="161"/>
                      <a:pt x="10" y="161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6" y="161"/>
                      <a:pt x="17" y="162"/>
                      <a:pt x="17" y="164"/>
                    </a:cubicBezTo>
                    <a:cubicBezTo>
                      <a:pt x="17" y="174"/>
                      <a:pt x="17" y="174"/>
                      <a:pt x="17" y="174"/>
                    </a:cubicBezTo>
                    <a:cubicBezTo>
                      <a:pt x="17" y="175"/>
                      <a:pt x="18" y="176"/>
                      <a:pt x="20" y="176"/>
                    </a:cubicBezTo>
                    <a:cubicBezTo>
                      <a:pt x="23" y="176"/>
                      <a:pt x="23" y="176"/>
                      <a:pt x="23" y="176"/>
                    </a:cubicBezTo>
                    <a:cubicBezTo>
                      <a:pt x="24" y="176"/>
                      <a:pt x="25" y="175"/>
                      <a:pt x="25" y="174"/>
                    </a:cubicBezTo>
                    <a:cubicBezTo>
                      <a:pt x="25" y="164"/>
                      <a:pt x="25" y="164"/>
                      <a:pt x="25" y="164"/>
                    </a:cubicBezTo>
                    <a:cubicBezTo>
                      <a:pt x="25" y="162"/>
                      <a:pt x="26" y="161"/>
                      <a:pt x="27" y="161"/>
                    </a:cubicBezTo>
                    <a:cubicBezTo>
                      <a:pt x="32" y="161"/>
                      <a:pt x="32" y="161"/>
                      <a:pt x="32" y="161"/>
                    </a:cubicBezTo>
                    <a:cubicBezTo>
                      <a:pt x="34" y="161"/>
                      <a:pt x="35" y="162"/>
                      <a:pt x="35" y="164"/>
                    </a:cubicBezTo>
                    <a:cubicBezTo>
                      <a:pt x="35" y="174"/>
                      <a:pt x="35" y="174"/>
                      <a:pt x="35" y="174"/>
                    </a:cubicBezTo>
                    <a:cubicBezTo>
                      <a:pt x="35" y="175"/>
                      <a:pt x="36" y="176"/>
                      <a:pt x="37" y="176"/>
                    </a:cubicBezTo>
                    <a:cubicBezTo>
                      <a:pt x="40" y="176"/>
                      <a:pt x="40" y="176"/>
                      <a:pt x="40" y="176"/>
                    </a:cubicBezTo>
                    <a:cubicBezTo>
                      <a:pt x="41" y="176"/>
                      <a:pt x="42" y="175"/>
                      <a:pt x="42" y="174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2"/>
                      <a:pt x="41" y="30"/>
                      <a:pt x="40" y="30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3" y="22"/>
                      <a:pt x="22" y="21"/>
                      <a:pt x="22" y="19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2" y="0"/>
                      <a:pt x="21" y="0"/>
                    </a:cubicBezTo>
                    <a:cubicBezTo>
                      <a:pt x="21" y="0"/>
                      <a:pt x="20" y="1"/>
                      <a:pt x="20" y="2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9"/>
                      <a:pt x="19" y="20"/>
                      <a:pt x="18" y="20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5"/>
                      <a:pt x="1" y="176"/>
                      <a:pt x="2" y="17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7" y="176"/>
                      <a:pt x="8" y="175"/>
                      <a:pt x="8" y="174"/>
                    </a:cubicBezTo>
                    <a:lnTo>
                      <a:pt x="8" y="164"/>
                    </a:lnTo>
                    <a:close/>
                    <a:moveTo>
                      <a:pt x="25" y="34"/>
                    </a:moveTo>
                    <a:cubicBezTo>
                      <a:pt x="25" y="33"/>
                      <a:pt x="26" y="32"/>
                      <a:pt x="27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2"/>
                      <a:pt x="35" y="33"/>
                      <a:pt x="35" y="34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5" y="41"/>
                      <a:pt x="34" y="42"/>
                      <a:pt x="32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6" y="42"/>
                      <a:pt x="25" y="41"/>
                      <a:pt x="25" y="40"/>
                    </a:cubicBezTo>
                    <a:lnTo>
                      <a:pt x="25" y="34"/>
                    </a:lnTo>
                    <a:close/>
                    <a:moveTo>
                      <a:pt x="25" y="49"/>
                    </a:moveTo>
                    <a:cubicBezTo>
                      <a:pt x="25" y="47"/>
                      <a:pt x="26" y="46"/>
                      <a:pt x="27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5" y="47"/>
                      <a:pt x="35" y="49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5"/>
                      <a:pt x="34" y="56"/>
                      <a:pt x="32" y="56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26" y="56"/>
                      <a:pt x="25" y="55"/>
                      <a:pt x="25" y="54"/>
                    </a:cubicBezTo>
                    <a:lnTo>
                      <a:pt x="25" y="49"/>
                    </a:lnTo>
                    <a:close/>
                    <a:moveTo>
                      <a:pt x="25" y="63"/>
                    </a:moveTo>
                    <a:cubicBezTo>
                      <a:pt x="25" y="61"/>
                      <a:pt x="26" y="60"/>
                      <a:pt x="27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0"/>
                      <a:pt x="35" y="61"/>
                      <a:pt x="35" y="63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35" y="69"/>
                      <a:pt x="34" y="70"/>
                      <a:pt x="32" y="70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6" y="70"/>
                      <a:pt x="25" y="69"/>
                      <a:pt x="25" y="68"/>
                    </a:cubicBezTo>
                    <a:lnTo>
                      <a:pt x="25" y="63"/>
                    </a:lnTo>
                    <a:close/>
                    <a:moveTo>
                      <a:pt x="25" y="77"/>
                    </a:moveTo>
                    <a:cubicBezTo>
                      <a:pt x="25" y="75"/>
                      <a:pt x="26" y="74"/>
                      <a:pt x="27" y="74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4" y="74"/>
                      <a:pt x="35" y="75"/>
                      <a:pt x="35" y="77"/>
                    </a:cubicBezTo>
                    <a:cubicBezTo>
                      <a:pt x="35" y="82"/>
                      <a:pt x="35" y="82"/>
                      <a:pt x="35" y="82"/>
                    </a:cubicBezTo>
                    <a:cubicBezTo>
                      <a:pt x="35" y="83"/>
                      <a:pt x="34" y="84"/>
                      <a:pt x="32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5" y="83"/>
                      <a:pt x="25" y="82"/>
                    </a:cubicBezTo>
                    <a:lnTo>
                      <a:pt x="25" y="77"/>
                    </a:lnTo>
                    <a:close/>
                    <a:moveTo>
                      <a:pt x="25" y="91"/>
                    </a:moveTo>
                    <a:cubicBezTo>
                      <a:pt x="25" y="90"/>
                      <a:pt x="26" y="89"/>
                      <a:pt x="27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4" y="89"/>
                      <a:pt x="35" y="90"/>
                      <a:pt x="35" y="91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35" y="97"/>
                      <a:pt x="34" y="98"/>
                      <a:pt x="32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6" y="98"/>
                      <a:pt x="25" y="97"/>
                      <a:pt x="25" y="96"/>
                    </a:cubicBezTo>
                    <a:lnTo>
                      <a:pt x="25" y="91"/>
                    </a:lnTo>
                    <a:close/>
                    <a:moveTo>
                      <a:pt x="25" y="105"/>
                    </a:moveTo>
                    <a:cubicBezTo>
                      <a:pt x="25" y="104"/>
                      <a:pt x="26" y="103"/>
                      <a:pt x="27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4" y="103"/>
                      <a:pt x="35" y="104"/>
                      <a:pt x="35" y="105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5" y="111"/>
                      <a:pt x="34" y="112"/>
                      <a:pt x="32" y="112"/>
                    </a:cubicBezTo>
                    <a:cubicBezTo>
                      <a:pt x="27" y="112"/>
                      <a:pt x="27" y="112"/>
                      <a:pt x="27" y="112"/>
                    </a:cubicBezTo>
                    <a:cubicBezTo>
                      <a:pt x="26" y="112"/>
                      <a:pt x="25" y="111"/>
                      <a:pt x="25" y="110"/>
                    </a:cubicBezTo>
                    <a:lnTo>
                      <a:pt x="25" y="105"/>
                    </a:lnTo>
                    <a:close/>
                    <a:moveTo>
                      <a:pt x="25" y="119"/>
                    </a:moveTo>
                    <a:cubicBezTo>
                      <a:pt x="25" y="118"/>
                      <a:pt x="26" y="117"/>
                      <a:pt x="27" y="117"/>
                    </a:cubicBezTo>
                    <a:cubicBezTo>
                      <a:pt x="32" y="117"/>
                      <a:pt x="32" y="117"/>
                      <a:pt x="32" y="117"/>
                    </a:cubicBezTo>
                    <a:cubicBezTo>
                      <a:pt x="34" y="117"/>
                      <a:pt x="35" y="118"/>
                      <a:pt x="35" y="119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5" y="125"/>
                      <a:pt x="34" y="126"/>
                      <a:pt x="32" y="126"/>
                    </a:cubicBezTo>
                    <a:cubicBezTo>
                      <a:pt x="27" y="126"/>
                      <a:pt x="27" y="126"/>
                      <a:pt x="27" y="126"/>
                    </a:cubicBezTo>
                    <a:cubicBezTo>
                      <a:pt x="26" y="126"/>
                      <a:pt x="25" y="125"/>
                      <a:pt x="25" y="124"/>
                    </a:cubicBezTo>
                    <a:lnTo>
                      <a:pt x="25" y="119"/>
                    </a:lnTo>
                    <a:close/>
                    <a:moveTo>
                      <a:pt x="25" y="133"/>
                    </a:moveTo>
                    <a:cubicBezTo>
                      <a:pt x="25" y="132"/>
                      <a:pt x="26" y="131"/>
                      <a:pt x="27" y="131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4" y="131"/>
                      <a:pt x="35" y="132"/>
                      <a:pt x="35" y="133"/>
                    </a:cubicBezTo>
                    <a:cubicBezTo>
                      <a:pt x="35" y="138"/>
                      <a:pt x="35" y="138"/>
                      <a:pt x="35" y="138"/>
                    </a:cubicBezTo>
                    <a:cubicBezTo>
                      <a:pt x="35" y="140"/>
                      <a:pt x="34" y="141"/>
                      <a:pt x="32" y="141"/>
                    </a:cubicBezTo>
                    <a:cubicBezTo>
                      <a:pt x="27" y="141"/>
                      <a:pt x="27" y="141"/>
                      <a:pt x="27" y="141"/>
                    </a:cubicBezTo>
                    <a:cubicBezTo>
                      <a:pt x="26" y="141"/>
                      <a:pt x="25" y="140"/>
                      <a:pt x="25" y="138"/>
                    </a:cubicBezTo>
                    <a:lnTo>
                      <a:pt x="25" y="133"/>
                    </a:lnTo>
                    <a:close/>
                    <a:moveTo>
                      <a:pt x="25" y="147"/>
                    </a:moveTo>
                    <a:cubicBezTo>
                      <a:pt x="25" y="146"/>
                      <a:pt x="26" y="145"/>
                      <a:pt x="27" y="145"/>
                    </a:cubicBezTo>
                    <a:cubicBezTo>
                      <a:pt x="32" y="145"/>
                      <a:pt x="32" y="145"/>
                      <a:pt x="32" y="145"/>
                    </a:cubicBezTo>
                    <a:cubicBezTo>
                      <a:pt x="34" y="145"/>
                      <a:pt x="35" y="146"/>
                      <a:pt x="35" y="147"/>
                    </a:cubicBezTo>
                    <a:cubicBezTo>
                      <a:pt x="35" y="152"/>
                      <a:pt x="35" y="152"/>
                      <a:pt x="35" y="152"/>
                    </a:cubicBezTo>
                    <a:cubicBezTo>
                      <a:pt x="35" y="154"/>
                      <a:pt x="34" y="155"/>
                      <a:pt x="32" y="155"/>
                    </a:cubicBezTo>
                    <a:cubicBezTo>
                      <a:pt x="27" y="155"/>
                      <a:pt x="27" y="155"/>
                      <a:pt x="27" y="155"/>
                    </a:cubicBezTo>
                    <a:cubicBezTo>
                      <a:pt x="26" y="155"/>
                      <a:pt x="25" y="154"/>
                      <a:pt x="25" y="152"/>
                    </a:cubicBezTo>
                    <a:lnTo>
                      <a:pt x="25" y="147"/>
                    </a:lnTo>
                    <a:close/>
                    <a:moveTo>
                      <a:pt x="8" y="34"/>
                    </a:moveTo>
                    <a:cubicBezTo>
                      <a:pt x="8" y="33"/>
                      <a:pt x="9" y="32"/>
                      <a:pt x="10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2"/>
                      <a:pt x="17" y="33"/>
                      <a:pt x="17" y="34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6" y="42"/>
                      <a:pt x="15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9" y="42"/>
                      <a:pt x="8" y="41"/>
                      <a:pt x="8" y="40"/>
                    </a:cubicBezTo>
                    <a:lnTo>
                      <a:pt x="8" y="34"/>
                    </a:lnTo>
                    <a:close/>
                    <a:moveTo>
                      <a:pt x="8" y="49"/>
                    </a:moveTo>
                    <a:cubicBezTo>
                      <a:pt x="8" y="47"/>
                      <a:pt x="9" y="46"/>
                      <a:pt x="10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7" y="47"/>
                      <a:pt x="17" y="49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55"/>
                      <a:pt x="16" y="56"/>
                      <a:pt x="15" y="56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8" y="55"/>
                      <a:pt x="8" y="54"/>
                    </a:cubicBezTo>
                    <a:lnTo>
                      <a:pt x="8" y="49"/>
                    </a:lnTo>
                    <a:close/>
                    <a:moveTo>
                      <a:pt x="8" y="63"/>
                    </a:moveTo>
                    <a:cubicBezTo>
                      <a:pt x="8" y="61"/>
                      <a:pt x="9" y="60"/>
                      <a:pt x="10" y="60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6" y="60"/>
                      <a:pt x="17" y="61"/>
                      <a:pt x="17" y="63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7" y="69"/>
                      <a:pt x="16" y="70"/>
                      <a:pt x="15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8" y="69"/>
                      <a:pt x="8" y="68"/>
                    </a:cubicBezTo>
                    <a:lnTo>
                      <a:pt x="8" y="63"/>
                    </a:lnTo>
                    <a:close/>
                    <a:moveTo>
                      <a:pt x="8" y="77"/>
                    </a:moveTo>
                    <a:cubicBezTo>
                      <a:pt x="8" y="75"/>
                      <a:pt x="9" y="74"/>
                      <a:pt x="10" y="74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6" y="74"/>
                      <a:pt x="17" y="75"/>
                      <a:pt x="17" y="77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3"/>
                      <a:pt x="16" y="84"/>
                      <a:pt x="15" y="84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9" y="84"/>
                      <a:pt x="8" y="83"/>
                      <a:pt x="8" y="82"/>
                    </a:cubicBezTo>
                    <a:lnTo>
                      <a:pt x="8" y="77"/>
                    </a:lnTo>
                    <a:close/>
                    <a:moveTo>
                      <a:pt x="8" y="91"/>
                    </a:moveTo>
                    <a:cubicBezTo>
                      <a:pt x="8" y="90"/>
                      <a:pt x="9" y="89"/>
                      <a:pt x="10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6" y="89"/>
                      <a:pt x="17" y="90"/>
                      <a:pt x="17" y="91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7"/>
                      <a:pt x="16" y="98"/>
                      <a:pt x="15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9" y="98"/>
                      <a:pt x="8" y="97"/>
                      <a:pt x="8" y="96"/>
                    </a:cubicBezTo>
                    <a:lnTo>
                      <a:pt x="8" y="91"/>
                    </a:lnTo>
                    <a:close/>
                    <a:moveTo>
                      <a:pt x="8" y="105"/>
                    </a:moveTo>
                    <a:cubicBezTo>
                      <a:pt x="8" y="104"/>
                      <a:pt x="9" y="103"/>
                      <a:pt x="10" y="103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6" y="103"/>
                      <a:pt x="17" y="104"/>
                      <a:pt x="17" y="105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1"/>
                      <a:pt x="16" y="112"/>
                      <a:pt x="15" y="11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9" y="112"/>
                      <a:pt x="8" y="111"/>
                      <a:pt x="8" y="110"/>
                    </a:cubicBezTo>
                    <a:lnTo>
                      <a:pt x="8" y="105"/>
                    </a:lnTo>
                    <a:close/>
                    <a:moveTo>
                      <a:pt x="8" y="119"/>
                    </a:moveTo>
                    <a:cubicBezTo>
                      <a:pt x="8" y="118"/>
                      <a:pt x="9" y="117"/>
                      <a:pt x="10" y="117"/>
                    </a:cubicBezTo>
                    <a:cubicBezTo>
                      <a:pt x="15" y="117"/>
                      <a:pt x="15" y="117"/>
                      <a:pt x="15" y="117"/>
                    </a:cubicBezTo>
                    <a:cubicBezTo>
                      <a:pt x="16" y="117"/>
                      <a:pt x="17" y="118"/>
                      <a:pt x="17" y="119"/>
                    </a:cubicBezTo>
                    <a:cubicBezTo>
                      <a:pt x="17" y="124"/>
                      <a:pt x="17" y="124"/>
                      <a:pt x="17" y="124"/>
                    </a:cubicBezTo>
                    <a:cubicBezTo>
                      <a:pt x="17" y="125"/>
                      <a:pt x="16" y="126"/>
                      <a:pt x="15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9" y="126"/>
                      <a:pt x="8" y="125"/>
                      <a:pt x="8" y="124"/>
                    </a:cubicBezTo>
                    <a:lnTo>
                      <a:pt x="8" y="119"/>
                    </a:lnTo>
                    <a:close/>
                    <a:moveTo>
                      <a:pt x="8" y="133"/>
                    </a:moveTo>
                    <a:cubicBezTo>
                      <a:pt x="8" y="132"/>
                      <a:pt x="9" y="131"/>
                      <a:pt x="10" y="131"/>
                    </a:cubicBezTo>
                    <a:cubicBezTo>
                      <a:pt x="15" y="131"/>
                      <a:pt x="15" y="131"/>
                      <a:pt x="15" y="131"/>
                    </a:cubicBezTo>
                    <a:cubicBezTo>
                      <a:pt x="16" y="131"/>
                      <a:pt x="17" y="132"/>
                      <a:pt x="17" y="133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17" y="140"/>
                      <a:pt x="16" y="141"/>
                      <a:pt x="15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1"/>
                      <a:pt x="8" y="140"/>
                      <a:pt x="8" y="138"/>
                    </a:cubicBezTo>
                    <a:lnTo>
                      <a:pt x="8" y="133"/>
                    </a:lnTo>
                    <a:close/>
                    <a:moveTo>
                      <a:pt x="8" y="147"/>
                    </a:moveTo>
                    <a:cubicBezTo>
                      <a:pt x="8" y="146"/>
                      <a:pt x="9" y="145"/>
                      <a:pt x="10" y="145"/>
                    </a:cubicBezTo>
                    <a:cubicBezTo>
                      <a:pt x="15" y="145"/>
                      <a:pt x="15" y="145"/>
                      <a:pt x="15" y="145"/>
                    </a:cubicBezTo>
                    <a:cubicBezTo>
                      <a:pt x="16" y="145"/>
                      <a:pt x="17" y="146"/>
                      <a:pt x="17" y="147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7" y="154"/>
                      <a:pt x="16" y="155"/>
                      <a:pt x="15" y="155"/>
                    </a:cubicBezTo>
                    <a:cubicBezTo>
                      <a:pt x="10" y="155"/>
                      <a:pt x="10" y="155"/>
                      <a:pt x="10" y="155"/>
                    </a:cubicBezTo>
                    <a:cubicBezTo>
                      <a:pt x="9" y="155"/>
                      <a:pt x="8" y="154"/>
                      <a:pt x="8" y="152"/>
                    </a:cubicBezTo>
                    <a:lnTo>
                      <a:pt x="8" y="1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204"/>
              <p:cNvSpPr>
                <a:spLocks noEditPoints="1"/>
              </p:cNvSpPr>
              <p:nvPr/>
            </p:nvSpPr>
            <p:spPr bwMode="auto">
              <a:xfrm>
                <a:off x="6081897" y="3033514"/>
                <a:ext cx="92809" cy="563482"/>
              </a:xfrm>
              <a:custGeom>
                <a:avLst/>
                <a:gdLst>
                  <a:gd name="T0" fmla="*/ 9 w 24"/>
                  <a:gd name="T1" fmla="*/ 129 h 144"/>
                  <a:gd name="T2" fmla="*/ 17 w 24"/>
                  <a:gd name="T3" fmla="*/ 132 h 144"/>
                  <a:gd name="T4" fmla="*/ 19 w 24"/>
                  <a:gd name="T5" fmla="*/ 144 h 144"/>
                  <a:gd name="T6" fmla="*/ 24 w 24"/>
                  <a:gd name="T7" fmla="*/ 142 h 144"/>
                  <a:gd name="T8" fmla="*/ 22 w 24"/>
                  <a:gd name="T9" fmla="*/ 1 h 144"/>
                  <a:gd name="T10" fmla="*/ 0 w 24"/>
                  <a:gd name="T11" fmla="*/ 15 h 144"/>
                  <a:gd name="T12" fmla="*/ 2 w 24"/>
                  <a:gd name="T13" fmla="*/ 144 h 144"/>
                  <a:gd name="T14" fmla="*/ 7 w 24"/>
                  <a:gd name="T15" fmla="*/ 142 h 144"/>
                  <a:gd name="T16" fmla="*/ 7 w 24"/>
                  <a:gd name="T17" fmla="*/ 16 h 144"/>
                  <a:gd name="T18" fmla="*/ 14 w 24"/>
                  <a:gd name="T19" fmla="*/ 14 h 144"/>
                  <a:gd name="T20" fmla="*/ 17 w 24"/>
                  <a:gd name="T21" fmla="*/ 22 h 144"/>
                  <a:gd name="T22" fmla="*/ 9 w 24"/>
                  <a:gd name="T23" fmla="*/ 24 h 144"/>
                  <a:gd name="T24" fmla="*/ 7 w 24"/>
                  <a:gd name="T25" fmla="*/ 16 h 144"/>
                  <a:gd name="T26" fmla="*/ 9 w 24"/>
                  <a:gd name="T27" fmla="*/ 28 h 144"/>
                  <a:gd name="T28" fmla="*/ 17 w 24"/>
                  <a:gd name="T29" fmla="*/ 31 h 144"/>
                  <a:gd name="T30" fmla="*/ 14 w 24"/>
                  <a:gd name="T31" fmla="*/ 38 h 144"/>
                  <a:gd name="T32" fmla="*/ 7 w 24"/>
                  <a:gd name="T33" fmla="*/ 36 h 144"/>
                  <a:gd name="T34" fmla="*/ 7 w 24"/>
                  <a:gd name="T35" fmla="*/ 45 h 144"/>
                  <a:gd name="T36" fmla="*/ 14 w 24"/>
                  <a:gd name="T37" fmla="*/ 42 h 144"/>
                  <a:gd name="T38" fmla="*/ 17 w 24"/>
                  <a:gd name="T39" fmla="*/ 50 h 144"/>
                  <a:gd name="T40" fmla="*/ 9 w 24"/>
                  <a:gd name="T41" fmla="*/ 52 h 144"/>
                  <a:gd name="T42" fmla="*/ 7 w 24"/>
                  <a:gd name="T43" fmla="*/ 45 h 144"/>
                  <a:gd name="T44" fmla="*/ 9 w 24"/>
                  <a:gd name="T45" fmla="*/ 57 h 144"/>
                  <a:gd name="T46" fmla="*/ 17 w 24"/>
                  <a:gd name="T47" fmla="*/ 59 h 144"/>
                  <a:gd name="T48" fmla="*/ 14 w 24"/>
                  <a:gd name="T49" fmla="*/ 66 h 144"/>
                  <a:gd name="T50" fmla="*/ 7 w 24"/>
                  <a:gd name="T51" fmla="*/ 64 h 144"/>
                  <a:gd name="T52" fmla="*/ 7 w 24"/>
                  <a:gd name="T53" fmla="*/ 73 h 144"/>
                  <a:gd name="T54" fmla="*/ 14 w 24"/>
                  <a:gd name="T55" fmla="*/ 71 h 144"/>
                  <a:gd name="T56" fmla="*/ 17 w 24"/>
                  <a:gd name="T57" fmla="*/ 78 h 144"/>
                  <a:gd name="T58" fmla="*/ 9 w 24"/>
                  <a:gd name="T59" fmla="*/ 80 h 144"/>
                  <a:gd name="T60" fmla="*/ 7 w 24"/>
                  <a:gd name="T61" fmla="*/ 73 h 144"/>
                  <a:gd name="T62" fmla="*/ 9 w 24"/>
                  <a:gd name="T63" fmla="*/ 85 h 144"/>
                  <a:gd name="T64" fmla="*/ 17 w 24"/>
                  <a:gd name="T65" fmla="*/ 87 h 144"/>
                  <a:gd name="T66" fmla="*/ 14 w 24"/>
                  <a:gd name="T67" fmla="*/ 94 h 144"/>
                  <a:gd name="T68" fmla="*/ 7 w 24"/>
                  <a:gd name="T69" fmla="*/ 92 h 144"/>
                  <a:gd name="T70" fmla="*/ 7 w 24"/>
                  <a:gd name="T71" fmla="*/ 101 h 144"/>
                  <a:gd name="T72" fmla="*/ 14 w 24"/>
                  <a:gd name="T73" fmla="*/ 99 h 144"/>
                  <a:gd name="T74" fmla="*/ 17 w 24"/>
                  <a:gd name="T75" fmla="*/ 106 h 144"/>
                  <a:gd name="T76" fmla="*/ 9 w 24"/>
                  <a:gd name="T77" fmla="*/ 109 h 144"/>
                  <a:gd name="T78" fmla="*/ 7 w 24"/>
                  <a:gd name="T79" fmla="*/ 101 h 144"/>
                  <a:gd name="T80" fmla="*/ 9 w 24"/>
                  <a:gd name="T81" fmla="*/ 113 h 144"/>
                  <a:gd name="T82" fmla="*/ 17 w 24"/>
                  <a:gd name="T83" fmla="*/ 115 h 144"/>
                  <a:gd name="T84" fmla="*/ 14 w 24"/>
                  <a:gd name="T85" fmla="*/ 123 h 144"/>
                  <a:gd name="T86" fmla="*/ 7 w 24"/>
                  <a:gd name="T87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" h="144">
                    <a:moveTo>
                      <a:pt x="7" y="132"/>
                    </a:moveTo>
                    <a:cubicBezTo>
                      <a:pt x="7" y="130"/>
                      <a:pt x="8" y="129"/>
                      <a:pt x="9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6" y="129"/>
                      <a:pt x="17" y="130"/>
                      <a:pt x="17" y="13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3"/>
                      <a:pt x="18" y="144"/>
                      <a:pt x="19" y="144"/>
                    </a:cubicBezTo>
                    <a:cubicBezTo>
                      <a:pt x="22" y="144"/>
                      <a:pt x="22" y="144"/>
                      <a:pt x="22" y="144"/>
                    </a:cubicBezTo>
                    <a:cubicBezTo>
                      <a:pt x="23" y="144"/>
                      <a:pt x="24" y="143"/>
                      <a:pt x="24" y="14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3" y="0"/>
                      <a:pt x="22" y="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0" y="13"/>
                      <a:pt x="0" y="15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3"/>
                      <a:pt x="1" y="144"/>
                      <a:pt x="2" y="144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6" y="144"/>
                      <a:pt x="7" y="143"/>
                      <a:pt x="7" y="142"/>
                    </a:cubicBezTo>
                    <a:lnTo>
                      <a:pt x="7" y="132"/>
                    </a:lnTo>
                    <a:close/>
                    <a:moveTo>
                      <a:pt x="7" y="16"/>
                    </a:moveTo>
                    <a:cubicBezTo>
                      <a:pt x="7" y="15"/>
                      <a:pt x="8" y="14"/>
                      <a:pt x="9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6" y="24"/>
                      <a:pt x="14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7" y="23"/>
                      <a:pt x="7" y="22"/>
                    </a:cubicBezTo>
                    <a:lnTo>
                      <a:pt x="7" y="16"/>
                    </a:lnTo>
                    <a:close/>
                    <a:moveTo>
                      <a:pt x="7" y="31"/>
                    </a:moveTo>
                    <a:cubicBezTo>
                      <a:pt x="7" y="29"/>
                      <a:pt x="8" y="28"/>
                      <a:pt x="9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6" y="28"/>
                      <a:pt x="17" y="29"/>
                      <a:pt x="17" y="31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6" y="38"/>
                      <a:pt x="14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8" y="38"/>
                      <a:pt x="7" y="37"/>
                      <a:pt x="7" y="36"/>
                    </a:cubicBezTo>
                    <a:lnTo>
                      <a:pt x="7" y="31"/>
                    </a:lnTo>
                    <a:close/>
                    <a:moveTo>
                      <a:pt x="7" y="45"/>
                    </a:moveTo>
                    <a:cubicBezTo>
                      <a:pt x="7" y="43"/>
                      <a:pt x="8" y="42"/>
                      <a:pt x="9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6" y="42"/>
                      <a:pt x="17" y="43"/>
                      <a:pt x="17" y="45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6" y="52"/>
                      <a:pt x="14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52"/>
                      <a:pt x="7" y="51"/>
                      <a:pt x="7" y="50"/>
                    </a:cubicBezTo>
                    <a:lnTo>
                      <a:pt x="7" y="45"/>
                    </a:lnTo>
                    <a:close/>
                    <a:moveTo>
                      <a:pt x="7" y="59"/>
                    </a:moveTo>
                    <a:cubicBezTo>
                      <a:pt x="7" y="58"/>
                      <a:pt x="8" y="57"/>
                      <a:pt x="9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6" y="57"/>
                      <a:pt x="17" y="58"/>
                      <a:pt x="17" y="59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7" y="65"/>
                      <a:pt x="16" y="66"/>
                      <a:pt x="14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8" y="66"/>
                      <a:pt x="7" y="65"/>
                      <a:pt x="7" y="64"/>
                    </a:cubicBezTo>
                    <a:lnTo>
                      <a:pt x="7" y="59"/>
                    </a:lnTo>
                    <a:close/>
                    <a:moveTo>
                      <a:pt x="7" y="73"/>
                    </a:moveTo>
                    <a:cubicBezTo>
                      <a:pt x="7" y="72"/>
                      <a:pt x="8" y="71"/>
                      <a:pt x="9" y="71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1"/>
                      <a:pt x="17" y="72"/>
                      <a:pt x="17" y="73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9"/>
                      <a:pt x="16" y="80"/>
                      <a:pt x="14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8" y="80"/>
                      <a:pt x="7" y="79"/>
                      <a:pt x="7" y="78"/>
                    </a:cubicBezTo>
                    <a:lnTo>
                      <a:pt x="7" y="73"/>
                    </a:lnTo>
                    <a:close/>
                    <a:moveTo>
                      <a:pt x="7" y="87"/>
                    </a:moveTo>
                    <a:cubicBezTo>
                      <a:pt x="7" y="86"/>
                      <a:pt x="8" y="85"/>
                      <a:pt x="9" y="85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16" y="85"/>
                      <a:pt x="17" y="86"/>
                      <a:pt x="17" y="87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93"/>
                      <a:pt x="16" y="94"/>
                      <a:pt x="14" y="94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8" y="94"/>
                      <a:pt x="7" y="93"/>
                      <a:pt x="7" y="92"/>
                    </a:cubicBezTo>
                    <a:lnTo>
                      <a:pt x="7" y="87"/>
                    </a:lnTo>
                    <a:close/>
                    <a:moveTo>
                      <a:pt x="7" y="101"/>
                    </a:moveTo>
                    <a:cubicBezTo>
                      <a:pt x="7" y="100"/>
                      <a:pt x="8" y="99"/>
                      <a:pt x="9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6" y="99"/>
                      <a:pt x="17" y="100"/>
                      <a:pt x="17" y="101"/>
                    </a:cubicBezTo>
                    <a:cubicBezTo>
                      <a:pt x="17" y="106"/>
                      <a:pt x="17" y="106"/>
                      <a:pt x="17" y="106"/>
                    </a:cubicBezTo>
                    <a:cubicBezTo>
                      <a:pt x="17" y="108"/>
                      <a:pt x="16" y="109"/>
                      <a:pt x="14" y="109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8" y="109"/>
                      <a:pt x="7" y="108"/>
                      <a:pt x="7" y="106"/>
                    </a:cubicBezTo>
                    <a:lnTo>
                      <a:pt x="7" y="101"/>
                    </a:lnTo>
                    <a:close/>
                    <a:moveTo>
                      <a:pt x="7" y="115"/>
                    </a:moveTo>
                    <a:cubicBezTo>
                      <a:pt x="7" y="114"/>
                      <a:pt x="8" y="113"/>
                      <a:pt x="9" y="113"/>
                    </a:cubicBezTo>
                    <a:cubicBezTo>
                      <a:pt x="14" y="113"/>
                      <a:pt x="14" y="113"/>
                      <a:pt x="14" y="113"/>
                    </a:cubicBezTo>
                    <a:cubicBezTo>
                      <a:pt x="16" y="113"/>
                      <a:pt x="17" y="114"/>
                      <a:pt x="17" y="115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7" y="122"/>
                      <a:pt x="16" y="123"/>
                      <a:pt x="14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8" y="123"/>
                      <a:pt x="7" y="122"/>
                      <a:pt x="7" y="120"/>
                    </a:cubicBezTo>
                    <a:lnTo>
                      <a:pt x="7" y="1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 205"/>
              <p:cNvSpPr>
                <a:spLocks noEditPoints="1"/>
              </p:cNvSpPr>
              <p:nvPr/>
            </p:nvSpPr>
            <p:spPr bwMode="auto">
              <a:xfrm>
                <a:off x="6375239" y="3033514"/>
                <a:ext cx="94466" cy="563482"/>
              </a:xfrm>
              <a:custGeom>
                <a:avLst/>
                <a:gdLst>
                  <a:gd name="T0" fmla="*/ 10 w 24"/>
                  <a:gd name="T1" fmla="*/ 129 h 144"/>
                  <a:gd name="T2" fmla="*/ 17 w 24"/>
                  <a:gd name="T3" fmla="*/ 132 h 144"/>
                  <a:gd name="T4" fmla="*/ 19 w 24"/>
                  <a:gd name="T5" fmla="*/ 144 h 144"/>
                  <a:gd name="T6" fmla="*/ 24 w 24"/>
                  <a:gd name="T7" fmla="*/ 142 h 144"/>
                  <a:gd name="T8" fmla="*/ 22 w 24"/>
                  <a:gd name="T9" fmla="*/ 11 h 144"/>
                  <a:gd name="T10" fmla="*/ 0 w 24"/>
                  <a:gd name="T11" fmla="*/ 2 h 144"/>
                  <a:gd name="T12" fmla="*/ 2 w 24"/>
                  <a:gd name="T13" fmla="*/ 144 h 144"/>
                  <a:gd name="T14" fmla="*/ 7 w 24"/>
                  <a:gd name="T15" fmla="*/ 142 h 144"/>
                  <a:gd name="T16" fmla="*/ 7 w 24"/>
                  <a:gd name="T17" fmla="*/ 16 h 144"/>
                  <a:gd name="T18" fmla="*/ 15 w 24"/>
                  <a:gd name="T19" fmla="*/ 14 h 144"/>
                  <a:gd name="T20" fmla="*/ 17 w 24"/>
                  <a:gd name="T21" fmla="*/ 22 h 144"/>
                  <a:gd name="T22" fmla="*/ 10 w 24"/>
                  <a:gd name="T23" fmla="*/ 24 h 144"/>
                  <a:gd name="T24" fmla="*/ 7 w 24"/>
                  <a:gd name="T25" fmla="*/ 16 h 144"/>
                  <a:gd name="T26" fmla="*/ 10 w 24"/>
                  <a:gd name="T27" fmla="*/ 28 h 144"/>
                  <a:gd name="T28" fmla="*/ 17 w 24"/>
                  <a:gd name="T29" fmla="*/ 31 h 144"/>
                  <a:gd name="T30" fmla="*/ 15 w 24"/>
                  <a:gd name="T31" fmla="*/ 38 h 144"/>
                  <a:gd name="T32" fmla="*/ 7 w 24"/>
                  <a:gd name="T33" fmla="*/ 36 h 144"/>
                  <a:gd name="T34" fmla="*/ 7 w 24"/>
                  <a:gd name="T35" fmla="*/ 45 h 144"/>
                  <a:gd name="T36" fmla="*/ 15 w 24"/>
                  <a:gd name="T37" fmla="*/ 42 h 144"/>
                  <a:gd name="T38" fmla="*/ 17 w 24"/>
                  <a:gd name="T39" fmla="*/ 50 h 144"/>
                  <a:gd name="T40" fmla="*/ 10 w 24"/>
                  <a:gd name="T41" fmla="*/ 52 h 144"/>
                  <a:gd name="T42" fmla="*/ 7 w 24"/>
                  <a:gd name="T43" fmla="*/ 45 h 144"/>
                  <a:gd name="T44" fmla="*/ 10 w 24"/>
                  <a:gd name="T45" fmla="*/ 57 h 144"/>
                  <a:gd name="T46" fmla="*/ 17 w 24"/>
                  <a:gd name="T47" fmla="*/ 59 h 144"/>
                  <a:gd name="T48" fmla="*/ 15 w 24"/>
                  <a:gd name="T49" fmla="*/ 66 h 144"/>
                  <a:gd name="T50" fmla="*/ 7 w 24"/>
                  <a:gd name="T51" fmla="*/ 64 h 144"/>
                  <a:gd name="T52" fmla="*/ 7 w 24"/>
                  <a:gd name="T53" fmla="*/ 73 h 144"/>
                  <a:gd name="T54" fmla="*/ 15 w 24"/>
                  <a:gd name="T55" fmla="*/ 71 h 144"/>
                  <a:gd name="T56" fmla="*/ 17 w 24"/>
                  <a:gd name="T57" fmla="*/ 78 h 144"/>
                  <a:gd name="T58" fmla="*/ 10 w 24"/>
                  <a:gd name="T59" fmla="*/ 80 h 144"/>
                  <a:gd name="T60" fmla="*/ 7 w 24"/>
                  <a:gd name="T61" fmla="*/ 73 h 144"/>
                  <a:gd name="T62" fmla="*/ 10 w 24"/>
                  <a:gd name="T63" fmla="*/ 85 h 144"/>
                  <a:gd name="T64" fmla="*/ 17 w 24"/>
                  <a:gd name="T65" fmla="*/ 87 h 144"/>
                  <a:gd name="T66" fmla="*/ 15 w 24"/>
                  <a:gd name="T67" fmla="*/ 94 h 144"/>
                  <a:gd name="T68" fmla="*/ 7 w 24"/>
                  <a:gd name="T69" fmla="*/ 92 h 144"/>
                  <a:gd name="T70" fmla="*/ 7 w 24"/>
                  <a:gd name="T71" fmla="*/ 101 h 144"/>
                  <a:gd name="T72" fmla="*/ 15 w 24"/>
                  <a:gd name="T73" fmla="*/ 99 h 144"/>
                  <a:gd name="T74" fmla="*/ 17 w 24"/>
                  <a:gd name="T75" fmla="*/ 106 h 144"/>
                  <a:gd name="T76" fmla="*/ 10 w 24"/>
                  <a:gd name="T77" fmla="*/ 109 h 144"/>
                  <a:gd name="T78" fmla="*/ 7 w 24"/>
                  <a:gd name="T79" fmla="*/ 101 h 144"/>
                  <a:gd name="T80" fmla="*/ 10 w 24"/>
                  <a:gd name="T81" fmla="*/ 113 h 144"/>
                  <a:gd name="T82" fmla="*/ 17 w 24"/>
                  <a:gd name="T83" fmla="*/ 115 h 144"/>
                  <a:gd name="T84" fmla="*/ 15 w 24"/>
                  <a:gd name="T85" fmla="*/ 123 h 144"/>
                  <a:gd name="T86" fmla="*/ 7 w 24"/>
                  <a:gd name="T87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" h="144">
                    <a:moveTo>
                      <a:pt x="7" y="132"/>
                    </a:moveTo>
                    <a:cubicBezTo>
                      <a:pt x="7" y="130"/>
                      <a:pt x="8" y="129"/>
                      <a:pt x="10" y="129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16" y="129"/>
                      <a:pt x="17" y="130"/>
                      <a:pt x="17" y="13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3"/>
                      <a:pt x="18" y="144"/>
                      <a:pt x="19" y="144"/>
                    </a:cubicBezTo>
                    <a:cubicBezTo>
                      <a:pt x="22" y="144"/>
                      <a:pt x="22" y="144"/>
                      <a:pt x="22" y="144"/>
                    </a:cubicBezTo>
                    <a:cubicBezTo>
                      <a:pt x="23" y="144"/>
                      <a:pt x="24" y="143"/>
                      <a:pt x="24" y="14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3"/>
                      <a:pt x="23" y="12"/>
                      <a:pt x="22" y="1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3"/>
                      <a:pt x="1" y="144"/>
                      <a:pt x="2" y="144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6" y="144"/>
                      <a:pt x="7" y="143"/>
                      <a:pt x="7" y="142"/>
                    </a:cubicBezTo>
                    <a:lnTo>
                      <a:pt x="7" y="132"/>
                    </a:lnTo>
                    <a:close/>
                    <a:moveTo>
                      <a:pt x="7" y="16"/>
                    </a:moveTo>
                    <a:cubicBezTo>
                      <a:pt x="7" y="15"/>
                      <a:pt x="8" y="14"/>
                      <a:pt x="10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6" y="24"/>
                      <a:pt x="15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4"/>
                      <a:pt x="7" y="23"/>
                      <a:pt x="7" y="22"/>
                    </a:cubicBezTo>
                    <a:lnTo>
                      <a:pt x="7" y="16"/>
                    </a:lnTo>
                    <a:close/>
                    <a:moveTo>
                      <a:pt x="7" y="31"/>
                    </a:moveTo>
                    <a:cubicBezTo>
                      <a:pt x="7" y="29"/>
                      <a:pt x="8" y="28"/>
                      <a:pt x="10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7" y="29"/>
                      <a:pt x="17" y="31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6" y="38"/>
                      <a:pt x="15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8" y="38"/>
                      <a:pt x="7" y="37"/>
                      <a:pt x="7" y="36"/>
                    </a:cubicBezTo>
                    <a:lnTo>
                      <a:pt x="7" y="31"/>
                    </a:lnTo>
                    <a:close/>
                    <a:moveTo>
                      <a:pt x="7" y="45"/>
                    </a:moveTo>
                    <a:cubicBezTo>
                      <a:pt x="7" y="43"/>
                      <a:pt x="8" y="42"/>
                      <a:pt x="10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7" y="43"/>
                      <a:pt x="17" y="45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6" y="52"/>
                      <a:pt x="15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8" y="52"/>
                      <a:pt x="7" y="51"/>
                      <a:pt x="7" y="50"/>
                    </a:cubicBezTo>
                    <a:lnTo>
                      <a:pt x="7" y="45"/>
                    </a:lnTo>
                    <a:close/>
                    <a:moveTo>
                      <a:pt x="7" y="59"/>
                    </a:moveTo>
                    <a:cubicBezTo>
                      <a:pt x="7" y="58"/>
                      <a:pt x="8" y="57"/>
                      <a:pt x="10" y="57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6" y="57"/>
                      <a:pt x="17" y="58"/>
                      <a:pt x="17" y="59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7" y="65"/>
                      <a:pt x="16" y="66"/>
                      <a:pt x="15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8" y="66"/>
                      <a:pt x="7" y="65"/>
                      <a:pt x="7" y="64"/>
                    </a:cubicBezTo>
                    <a:lnTo>
                      <a:pt x="7" y="59"/>
                    </a:lnTo>
                    <a:close/>
                    <a:moveTo>
                      <a:pt x="7" y="73"/>
                    </a:moveTo>
                    <a:cubicBezTo>
                      <a:pt x="7" y="72"/>
                      <a:pt x="8" y="71"/>
                      <a:pt x="10" y="71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6" y="71"/>
                      <a:pt x="17" y="72"/>
                      <a:pt x="17" y="73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9"/>
                      <a:pt x="16" y="80"/>
                      <a:pt x="15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8" y="80"/>
                      <a:pt x="7" y="79"/>
                      <a:pt x="7" y="78"/>
                    </a:cubicBezTo>
                    <a:lnTo>
                      <a:pt x="7" y="73"/>
                    </a:lnTo>
                    <a:close/>
                    <a:moveTo>
                      <a:pt x="7" y="87"/>
                    </a:moveTo>
                    <a:cubicBezTo>
                      <a:pt x="7" y="86"/>
                      <a:pt x="8" y="85"/>
                      <a:pt x="10" y="85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16" y="85"/>
                      <a:pt x="17" y="86"/>
                      <a:pt x="17" y="87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93"/>
                      <a:pt x="16" y="94"/>
                      <a:pt x="15" y="94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8" y="94"/>
                      <a:pt x="7" y="93"/>
                      <a:pt x="7" y="92"/>
                    </a:cubicBezTo>
                    <a:lnTo>
                      <a:pt x="7" y="87"/>
                    </a:lnTo>
                    <a:close/>
                    <a:moveTo>
                      <a:pt x="7" y="101"/>
                    </a:moveTo>
                    <a:cubicBezTo>
                      <a:pt x="7" y="100"/>
                      <a:pt x="8" y="99"/>
                      <a:pt x="10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6" y="99"/>
                      <a:pt x="17" y="100"/>
                      <a:pt x="17" y="101"/>
                    </a:cubicBezTo>
                    <a:cubicBezTo>
                      <a:pt x="17" y="106"/>
                      <a:pt x="17" y="106"/>
                      <a:pt x="17" y="106"/>
                    </a:cubicBezTo>
                    <a:cubicBezTo>
                      <a:pt x="17" y="108"/>
                      <a:pt x="16" y="109"/>
                      <a:pt x="15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8" y="109"/>
                      <a:pt x="7" y="108"/>
                      <a:pt x="7" y="106"/>
                    </a:cubicBezTo>
                    <a:lnTo>
                      <a:pt x="7" y="101"/>
                    </a:lnTo>
                    <a:close/>
                    <a:moveTo>
                      <a:pt x="7" y="115"/>
                    </a:moveTo>
                    <a:cubicBezTo>
                      <a:pt x="7" y="114"/>
                      <a:pt x="8" y="113"/>
                      <a:pt x="10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3"/>
                      <a:pt x="17" y="114"/>
                      <a:pt x="17" y="115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7" y="122"/>
                      <a:pt x="16" y="123"/>
                      <a:pt x="15" y="123"/>
                    </a:cubicBezTo>
                    <a:cubicBezTo>
                      <a:pt x="10" y="123"/>
                      <a:pt x="10" y="123"/>
                      <a:pt x="10" y="123"/>
                    </a:cubicBezTo>
                    <a:cubicBezTo>
                      <a:pt x="8" y="123"/>
                      <a:pt x="7" y="122"/>
                      <a:pt x="7" y="120"/>
                    </a:cubicBezTo>
                    <a:lnTo>
                      <a:pt x="7" y="1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Freeform 209"/>
              <p:cNvSpPr>
                <a:spLocks/>
              </p:cNvSpPr>
              <p:nvPr/>
            </p:nvSpPr>
            <p:spPr bwMode="auto">
              <a:xfrm>
                <a:off x="6650257" y="3252920"/>
                <a:ext cx="16510" cy="265536"/>
              </a:xfrm>
              <a:custGeom>
                <a:avLst/>
                <a:gdLst>
                  <a:gd name="T0" fmla="*/ 5 w 5"/>
                  <a:gd name="T1" fmla="*/ 2 h 82"/>
                  <a:gd name="T2" fmla="*/ 3 w 5"/>
                  <a:gd name="T3" fmla="*/ 0 h 82"/>
                  <a:gd name="T4" fmla="*/ 3 w 5"/>
                  <a:gd name="T5" fmla="*/ 0 h 82"/>
                  <a:gd name="T6" fmla="*/ 0 w 5"/>
                  <a:gd name="T7" fmla="*/ 2 h 82"/>
                  <a:gd name="T8" fmla="*/ 0 w 5"/>
                  <a:gd name="T9" fmla="*/ 80 h 82"/>
                  <a:gd name="T10" fmla="*/ 3 w 5"/>
                  <a:gd name="T11" fmla="*/ 82 h 82"/>
                  <a:gd name="T12" fmla="*/ 3 w 5"/>
                  <a:gd name="T13" fmla="*/ 82 h 82"/>
                  <a:gd name="T14" fmla="*/ 5 w 5"/>
                  <a:gd name="T15" fmla="*/ 80 h 82"/>
                  <a:gd name="T16" fmla="*/ 5 w 5"/>
                  <a:gd name="T17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2">
                    <a:moveTo>
                      <a:pt x="5" y="2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1" y="82"/>
                      <a:pt x="3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4" y="82"/>
                      <a:pt x="5" y="81"/>
                      <a:pt x="5" y="80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Freeform 210"/>
              <p:cNvSpPr>
                <a:spLocks noEditPoints="1"/>
              </p:cNvSpPr>
              <p:nvPr/>
            </p:nvSpPr>
            <p:spPr bwMode="auto">
              <a:xfrm>
                <a:off x="6486900" y="3311620"/>
                <a:ext cx="285376" cy="285376"/>
              </a:xfrm>
              <a:custGeom>
                <a:avLst/>
                <a:gdLst>
                  <a:gd name="T0" fmla="*/ 22 w 124"/>
                  <a:gd name="T1" fmla="*/ 113 h 124"/>
                  <a:gd name="T2" fmla="*/ 32 w 124"/>
                  <a:gd name="T3" fmla="*/ 122 h 124"/>
                  <a:gd name="T4" fmla="*/ 46 w 124"/>
                  <a:gd name="T5" fmla="*/ 15 h 124"/>
                  <a:gd name="T6" fmla="*/ 58 w 124"/>
                  <a:gd name="T7" fmla="*/ 122 h 124"/>
                  <a:gd name="T8" fmla="*/ 72 w 124"/>
                  <a:gd name="T9" fmla="*/ 113 h 124"/>
                  <a:gd name="T10" fmla="*/ 79 w 124"/>
                  <a:gd name="T11" fmla="*/ 122 h 124"/>
                  <a:gd name="T12" fmla="*/ 93 w 124"/>
                  <a:gd name="T13" fmla="*/ 113 h 124"/>
                  <a:gd name="T14" fmla="*/ 100 w 124"/>
                  <a:gd name="T15" fmla="*/ 122 h 124"/>
                  <a:gd name="T16" fmla="*/ 114 w 124"/>
                  <a:gd name="T17" fmla="*/ 113 h 124"/>
                  <a:gd name="T18" fmla="*/ 124 w 124"/>
                  <a:gd name="T19" fmla="*/ 122 h 124"/>
                  <a:gd name="T20" fmla="*/ 93 w 124"/>
                  <a:gd name="T21" fmla="*/ 2 h 124"/>
                  <a:gd name="T22" fmla="*/ 31 w 124"/>
                  <a:gd name="T23" fmla="*/ 2 h 124"/>
                  <a:gd name="T24" fmla="*/ 0 w 124"/>
                  <a:gd name="T25" fmla="*/ 7 h 124"/>
                  <a:gd name="T26" fmla="*/ 9 w 124"/>
                  <a:gd name="T27" fmla="*/ 122 h 124"/>
                  <a:gd name="T28" fmla="*/ 111 w 124"/>
                  <a:gd name="T29" fmla="*/ 13 h 124"/>
                  <a:gd name="T30" fmla="*/ 102 w 124"/>
                  <a:gd name="T31" fmla="*/ 29 h 124"/>
                  <a:gd name="T32" fmla="*/ 102 w 124"/>
                  <a:gd name="T33" fmla="*/ 36 h 124"/>
                  <a:gd name="T34" fmla="*/ 111 w 124"/>
                  <a:gd name="T35" fmla="*/ 53 h 124"/>
                  <a:gd name="T36" fmla="*/ 100 w 124"/>
                  <a:gd name="T37" fmla="*/ 62 h 124"/>
                  <a:gd name="T38" fmla="*/ 114 w 124"/>
                  <a:gd name="T39" fmla="*/ 74 h 124"/>
                  <a:gd name="T40" fmla="*/ 100 w 124"/>
                  <a:gd name="T41" fmla="*/ 62 h 124"/>
                  <a:gd name="T42" fmla="*/ 114 w 124"/>
                  <a:gd name="T43" fmla="*/ 86 h 124"/>
                  <a:gd name="T44" fmla="*/ 100 w 124"/>
                  <a:gd name="T45" fmla="*/ 98 h 124"/>
                  <a:gd name="T46" fmla="*/ 60 w 124"/>
                  <a:gd name="T47" fmla="*/ 100 h 124"/>
                  <a:gd name="T48" fmla="*/ 69 w 124"/>
                  <a:gd name="T49" fmla="*/ 84 h 124"/>
                  <a:gd name="T50" fmla="*/ 69 w 124"/>
                  <a:gd name="T51" fmla="*/ 76 h 124"/>
                  <a:gd name="T52" fmla="*/ 60 w 124"/>
                  <a:gd name="T53" fmla="*/ 60 h 124"/>
                  <a:gd name="T54" fmla="*/ 72 w 124"/>
                  <a:gd name="T55" fmla="*/ 50 h 124"/>
                  <a:gd name="T56" fmla="*/ 58 w 124"/>
                  <a:gd name="T57" fmla="*/ 39 h 124"/>
                  <a:gd name="T58" fmla="*/ 72 w 124"/>
                  <a:gd name="T59" fmla="*/ 50 h 124"/>
                  <a:gd name="T60" fmla="*/ 58 w 124"/>
                  <a:gd name="T61" fmla="*/ 27 h 124"/>
                  <a:gd name="T62" fmla="*/ 72 w 124"/>
                  <a:gd name="T63" fmla="*/ 15 h 124"/>
                  <a:gd name="T64" fmla="*/ 81 w 124"/>
                  <a:gd name="T65" fmla="*/ 100 h 124"/>
                  <a:gd name="T66" fmla="*/ 90 w 124"/>
                  <a:gd name="T67" fmla="*/ 84 h 124"/>
                  <a:gd name="T68" fmla="*/ 90 w 124"/>
                  <a:gd name="T69" fmla="*/ 76 h 124"/>
                  <a:gd name="T70" fmla="*/ 81 w 124"/>
                  <a:gd name="T71" fmla="*/ 60 h 124"/>
                  <a:gd name="T72" fmla="*/ 93 w 124"/>
                  <a:gd name="T73" fmla="*/ 50 h 124"/>
                  <a:gd name="T74" fmla="*/ 79 w 124"/>
                  <a:gd name="T75" fmla="*/ 39 h 124"/>
                  <a:gd name="T76" fmla="*/ 93 w 124"/>
                  <a:gd name="T77" fmla="*/ 50 h 124"/>
                  <a:gd name="T78" fmla="*/ 79 w 124"/>
                  <a:gd name="T79" fmla="*/ 27 h 124"/>
                  <a:gd name="T80" fmla="*/ 93 w 124"/>
                  <a:gd name="T81" fmla="*/ 15 h 124"/>
                  <a:gd name="T82" fmla="*/ 20 w 124"/>
                  <a:gd name="T83" fmla="*/ 13 h 124"/>
                  <a:gd name="T84" fmla="*/ 11 w 124"/>
                  <a:gd name="T85" fmla="*/ 29 h 124"/>
                  <a:gd name="T86" fmla="*/ 11 w 124"/>
                  <a:gd name="T87" fmla="*/ 36 h 124"/>
                  <a:gd name="T88" fmla="*/ 20 w 124"/>
                  <a:gd name="T89" fmla="*/ 53 h 124"/>
                  <a:gd name="T90" fmla="*/ 9 w 124"/>
                  <a:gd name="T91" fmla="*/ 62 h 124"/>
                  <a:gd name="T92" fmla="*/ 22 w 124"/>
                  <a:gd name="T93" fmla="*/ 74 h 124"/>
                  <a:gd name="T94" fmla="*/ 9 w 124"/>
                  <a:gd name="T95" fmla="*/ 62 h 124"/>
                  <a:gd name="T96" fmla="*/ 22 w 124"/>
                  <a:gd name="T97" fmla="*/ 86 h 124"/>
                  <a:gd name="T98" fmla="*/ 9 w 124"/>
                  <a:gd name="T99" fmla="*/ 98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" h="124">
                    <a:moveTo>
                      <a:pt x="9" y="113"/>
                    </a:moveTo>
                    <a:cubicBezTo>
                      <a:pt x="9" y="111"/>
                      <a:pt x="10" y="110"/>
                      <a:pt x="11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1" y="110"/>
                      <a:pt x="22" y="111"/>
                      <a:pt x="22" y="113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2" y="123"/>
                      <a:pt x="23" y="124"/>
                      <a:pt x="25" y="124"/>
                    </a:cubicBezTo>
                    <a:cubicBezTo>
                      <a:pt x="30" y="124"/>
                      <a:pt x="30" y="124"/>
                      <a:pt x="30" y="124"/>
                    </a:cubicBezTo>
                    <a:cubicBezTo>
                      <a:pt x="31" y="124"/>
                      <a:pt x="32" y="123"/>
                      <a:pt x="32" y="122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3" y="13"/>
                      <a:pt x="34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5" y="13"/>
                      <a:pt x="46" y="14"/>
                      <a:pt x="46" y="15"/>
                    </a:cubicBezTo>
                    <a:cubicBezTo>
                      <a:pt x="46" y="122"/>
                      <a:pt x="46" y="122"/>
                      <a:pt x="46" y="122"/>
                    </a:cubicBezTo>
                    <a:cubicBezTo>
                      <a:pt x="46" y="123"/>
                      <a:pt x="47" y="124"/>
                      <a:pt x="48" y="124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57" y="124"/>
                      <a:pt x="58" y="123"/>
                      <a:pt x="58" y="122"/>
                    </a:cubicBezTo>
                    <a:cubicBezTo>
                      <a:pt x="58" y="113"/>
                      <a:pt x="58" y="113"/>
                      <a:pt x="58" y="113"/>
                    </a:cubicBezTo>
                    <a:cubicBezTo>
                      <a:pt x="58" y="111"/>
                      <a:pt x="59" y="110"/>
                      <a:pt x="60" y="110"/>
                    </a:cubicBezTo>
                    <a:cubicBezTo>
                      <a:pt x="69" y="110"/>
                      <a:pt x="69" y="110"/>
                      <a:pt x="69" y="110"/>
                    </a:cubicBezTo>
                    <a:cubicBezTo>
                      <a:pt x="71" y="110"/>
                      <a:pt x="72" y="111"/>
                      <a:pt x="72" y="113"/>
                    </a:cubicBezTo>
                    <a:cubicBezTo>
                      <a:pt x="72" y="122"/>
                      <a:pt x="72" y="122"/>
                      <a:pt x="72" y="122"/>
                    </a:cubicBezTo>
                    <a:cubicBezTo>
                      <a:pt x="72" y="123"/>
                      <a:pt x="73" y="124"/>
                      <a:pt x="74" y="124"/>
                    </a:cubicBezTo>
                    <a:cubicBezTo>
                      <a:pt x="77" y="124"/>
                      <a:pt x="77" y="124"/>
                      <a:pt x="77" y="124"/>
                    </a:cubicBezTo>
                    <a:cubicBezTo>
                      <a:pt x="78" y="124"/>
                      <a:pt x="79" y="123"/>
                      <a:pt x="79" y="122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1"/>
                      <a:pt x="80" y="110"/>
                      <a:pt x="81" y="110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92" y="110"/>
                      <a:pt x="93" y="111"/>
                      <a:pt x="93" y="113"/>
                    </a:cubicBezTo>
                    <a:cubicBezTo>
                      <a:pt x="93" y="122"/>
                      <a:pt x="93" y="122"/>
                      <a:pt x="93" y="122"/>
                    </a:cubicBezTo>
                    <a:cubicBezTo>
                      <a:pt x="93" y="123"/>
                      <a:pt x="94" y="124"/>
                      <a:pt x="95" y="124"/>
                    </a:cubicBezTo>
                    <a:cubicBezTo>
                      <a:pt x="98" y="124"/>
                      <a:pt x="98" y="124"/>
                      <a:pt x="98" y="124"/>
                    </a:cubicBezTo>
                    <a:cubicBezTo>
                      <a:pt x="99" y="124"/>
                      <a:pt x="100" y="123"/>
                      <a:pt x="100" y="122"/>
                    </a:cubicBezTo>
                    <a:cubicBezTo>
                      <a:pt x="100" y="113"/>
                      <a:pt x="100" y="113"/>
                      <a:pt x="100" y="113"/>
                    </a:cubicBezTo>
                    <a:cubicBezTo>
                      <a:pt x="100" y="111"/>
                      <a:pt x="101" y="110"/>
                      <a:pt x="102" y="110"/>
                    </a:cubicBezTo>
                    <a:cubicBezTo>
                      <a:pt x="111" y="110"/>
                      <a:pt x="111" y="110"/>
                      <a:pt x="111" y="110"/>
                    </a:cubicBezTo>
                    <a:cubicBezTo>
                      <a:pt x="113" y="110"/>
                      <a:pt x="114" y="111"/>
                      <a:pt x="114" y="113"/>
                    </a:cubicBezTo>
                    <a:cubicBezTo>
                      <a:pt x="114" y="122"/>
                      <a:pt x="114" y="122"/>
                      <a:pt x="114" y="122"/>
                    </a:cubicBezTo>
                    <a:cubicBezTo>
                      <a:pt x="114" y="123"/>
                      <a:pt x="115" y="124"/>
                      <a:pt x="116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3"/>
                      <a:pt x="124" y="12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24" y="6"/>
                      <a:pt x="123" y="5"/>
                      <a:pt x="122" y="5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4" y="5"/>
                      <a:pt x="93" y="4"/>
                      <a:pt x="93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1"/>
                      <a:pt x="92" y="0"/>
                      <a:pt x="9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0" y="5"/>
                      <a:pt x="29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3"/>
                      <a:pt x="1" y="124"/>
                      <a:pt x="2" y="124"/>
                    </a:cubicBezTo>
                    <a:cubicBezTo>
                      <a:pt x="6" y="124"/>
                      <a:pt x="6" y="124"/>
                      <a:pt x="6" y="124"/>
                    </a:cubicBezTo>
                    <a:cubicBezTo>
                      <a:pt x="8" y="124"/>
                      <a:pt x="9" y="123"/>
                      <a:pt x="9" y="122"/>
                    </a:cubicBezTo>
                    <a:lnTo>
                      <a:pt x="9" y="113"/>
                    </a:lnTo>
                    <a:close/>
                    <a:moveTo>
                      <a:pt x="100" y="15"/>
                    </a:moveTo>
                    <a:cubicBezTo>
                      <a:pt x="100" y="14"/>
                      <a:pt x="101" y="13"/>
                      <a:pt x="102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3" y="13"/>
                      <a:pt x="114" y="14"/>
                      <a:pt x="114" y="15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114" y="28"/>
                      <a:pt x="113" y="29"/>
                      <a:pt x="111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1" y="29"/>
                      <a:pt x="100" y="28"/>
                      <a:pt x="100" y="27"/>
                    </a:cubicBezTo>
                    <a:lnTo>
                      <a:pt x="100" y="15"/>
                    </a:lnTo>
                    <a:close/>
                    <a:moveTo>
                      <a:pt x="100" y="39"/>
                    </a:moveTo>
                    <a:cubicBezTo>
                      <a:pt x="100" y="37"/>
                      <a:pt x="101" y="36"/>
                      <a:pt x="102" y="36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3" y="36"/>
                      <a:pt x="114" y="37"/>
                      <a:pt x="114" y="39"/>
                    </a:cubicBezTo>
                    <a:cubicBezTo>
                      <a:pt x="114" y="50"/>
                      <a:pt x="114" y="50"/>
                      <a:pt x="114" y="50"/>
                    </a:cubicBezTo>
                    <a:cubicBezTo>
                      <a:pt x="114" y="52"/>
                      <a:pt x="113" y="53"/>
                      <a:pt x="111" y="53"/>
                    </a:cubicBezTo>
                    <a:cubicBezTo>
                      <a:pt x="102" y="53"/>
                      <a:pt x="102" y="53"/>
                      <a:pt x="102" y="53"/>
                    </a:cubicBezTo>
                    <a:cubicBezTo>
                      <a:pt x="101" y="53"/>
                      <a:pt x="100" y="52"/>
                      <a:pt x="100" y="50"/>
                    </a:cubicBezTo>
                    <a:lnTo>
                      <a:pt x="100" y="39"/>
                    </a:lnTo>
                    <a:close/>
                    <a:moveTo>
                      <a:pt x="100" y="62"/>
                    </a:moveTo>
                    <a:cubicBezTo>
                      <a:pt x="100" y="61"/>
                      <a:pt x="101" y="60"/>
                      <a:pt x="102" y="60"/>
                    </a:cubicBezTo>
                    <a:cubicBezTo>
                      <a:pt x="111" y="60"/>
                      <a:pt x="111" y="60"/>
                      <a:pt x="111" y="60"/>
                    </a:cubicBezTo>
                    <a:cubicBezTo>
                      <a:pt x="113" y="60"/>
                      <a:pt x="114" y="61"/>
                      <a:pt x="114" y="62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5"/>
                      <a:pt x="113" y="76"/>
                      <a:pt x="111" y="76"/>
                    </a:cubicBezTo>
                    <a:cubicBezTo>
                      <a:pt x="102" y="76"/>
                      <a:pt x="102" y="76"/>
                      <a:pt x="102" y="76"/>
                    </a:cubicBezTo>
                    <a:cubicBezTo>
                      <a:pt x="101" y="76"/>
                      <a:pt x="100" y="75"/>
                      <a:pt x="100" y="74"/>
                    </a:cubicBezTo>
                    <a:lnTo>
                      <a:pt x="100" y="62"/>
                    </a:lnTo>
                    <a:close/>
                    <a:moveTo>
                      <a:pt x="100" y="86"/>
                    </a:moveTo>
                    <a:cubicBezTo>
                      <a:pt x="100" y="85"/>
                      <a:pt x="101" y="84"/>
                      <a:pt x="102" y="84"/>
                    </a:cubicBezTo>
                    <a:cubicBezTo>
                      <a:pt x="111" y="84"/>
                      <a:pt x="111" y="84"/>
                      <a:pt x="111" y="84"/>
                    </a:cubicBezTo>
                    <a:cubicBezTo>
                      <a:pt x="113" y="84"/>
                      <a:pt x="114" y="85"/>
                      <a:pt x="114" y="86"/>
                    </a:cubicBezTo>
                    <a:cubicBezTo>
                      <a:pt x="114" y="98"/>
                      <a:pt x="114" y="98"/>
                      <a:pt x="114" y="98"/>
                    </a:cubicBezTo>
                    <a:cubicBezTo>
                      <a:pt x="114" y="99"/>
                      <a:pt x="113" y="100"/>
                      <a:pt x="111" y="100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101" y="100"/>
                      <a:pt x="100" y="99"/>
                      <a:pt x="100" y="98"/>
                    </a:cubicBezTo>
                    <a:lnTo>
                      <a:pt x="100" y="86"/>
                    </a:lnTo>
                    <a:close/>
                    <a:moveTo>
                      <a:pt x="72" y="98"/>
                    </a:moveTo>
                    <a:cubicBezTo>
                      <a:pt x="72" y="99"/>
                      <a:pt x="71" y="100"/>
                      <a:pt x="69" y="100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59" y="100"/>
                      <a:pt x="58" y="99"/>
                      <a:pt x="58" y="98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8" y="85"/>
                      <a:pt x="59" y="84"/>
                      <a:pt x="60" y="84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1" y="84"/>
                      <a:pt x="72" y="85"/>
                      <a:pt x="72" y="86"/>
                    </a:cubicBezTo>
                    <a:lnTo>
                      <a:pt x="72" y="98"/>
                    </a:lnTo>
                    <a:close/>
                    <a:moveTo>
                      <a:pt x="72" y="74"/>
                    </a:moveTo>
                    <a:cubicBezTo>
                      <a:pt x="72" y="75"/>
                      <a:pt x="71" y="76"/>
                      <a:pt x="69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59" y="76"/>
                      <a:pt x="58" y="75"/>
                      <a:pt x="58" y="74"/>
                    </a:cubicBezTo>
                    <a:cubicBezTo>
                      <a:pt x="58" y="62"/>
                      <a:pt x="58" y="62"/>
                      <a:pt x="58" y="62"/>
                    </a:cubicBezTo>
                    <a:cubicBezTo>
                      <a:pt x="58" y="61"/>
                      <a:pt x="59" y="60"/>
                      <a:pt x="60" y="60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1" y="60"/>
                      <a:pt x="72" y="61"/>
                      <a:pt x="72" y="62"/>
                    </a:cubicBezTo>
                    <a:lnTo>
                      <a:pt x="72" y="74"/>
                    </a:lnTo>
                    <a:close/>
                    <a:moveTo>
                      <a:pt x="72" y="50"/>
                    </a:moveTo>
                    <a:cubicBezTo>
                      <a:pt x="72" y="52"/>
                      <a:pt x="71" y="53"/>
                      <a:pt x="69" y="53"/>
                    </a:cubicBezTo>
                    <a:cubicBezTo>
                      <a:pt x="60" y="53"/>
                      <a:pt x="60" y="53"/>
                      <a:pt x="60" y="53"/>
                    </a:cubicBezTo>
                    <a:cubicBezTo>
                      <a:pt x="59" y="53"/>
                      <a:pt x="58" y="52"/>
                      <a:pt x="58" y="50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8" y="37"/>
                      <a:pt x="59" y="36"/>
                      <a:pt x="60" y="36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71" y="36"/>
                      <a:pt x="72" y="37"/>
                      <a:pt x="72" y="39"/>
                    </a:cubicBezTo>
                    <a:lnTo>
                      <a:pt x="72" y="50"/>
                    </a:lnTo>
                    <a:close/>
                    <a:moveTo>
                      <a:pt x="72" y="27"/>
                    </a:moveTo>
                    <a:cubicBezTo>
                      <a:pt x="72" y="28"/>
                      <a:pt x="71" y="29"/>
                      <a:pt x="69" y="29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9" y="29"/>
                      <a:pt x="58" y="28"/>
                      <a:pt x="58" y="27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9" y="13"/>
                      <a:pt x="60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71" y="13"/>
                      <a:pt x="72" y="14"/>
                      <a:pt x="72" y="15"/>
                    </a:cubicBezTo>
                    <a:lnTo>
                      <a:pt x="72" y="27"/>
                    </a:lnTo>
                    <a:close/>
                    <a:moveTo>
                      <a:pt x="93" y="98"/>
                    </a:moveTo>
                    <a:cubicBezTo>
                      <a:pt x="93" y="99"/>
                      <a:pt x="92" y="100"/>
                      <a:pt x="90" y="100"/>
                    </a:cubicBezTo>
                    <a:cubicBezTo>
                      <a:pt x="81" y="100"/>
                      <a:pt x="81" y="100"/>
                      <a:pt x="81" y="100"/>
                    </a:cubicBezTo>
                    <a:cubicBezTo>
                      <a:pt x="80" y="100"/>
                      <a:pt x="79" y="99"/>
                      <a:pt x="79" y="98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9" y="85"/>
                      <a:pt x="80" y="84"/>
                      <a:pt x="81" y="84"/>
                    </a:cubicBezTo>
                    <a:cubicBezTo>
                      <a:pt x="90" y="84"/>
                      <a:pt x="90" y="84"/>
                      <a:pt x="90" y="84"/>
                    </a:cubicBezTo>
                    <a:cubicBezTo>
                      <a:pt x="92" y="84"/>
                      <a:pt x="93" y="85"/>
                      <a:pt x="93" y="86"/>
                    </a:cubicBezTo>
                    <a:lnTo>
                      <a:pt x="93" y="98"/>
                    </a:lnTo>
                    <a:close/>
                    <a:moveTo>
                      <a:pt x="93" y="74"/>
                    </a:moveTo>
                    <a:cubicBezTo>
                      <a:pt x="93" y="75"/>
                      <a:pt x="92" y="76"/>
                      <a:pt x="90" y="76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80" y="76"/>
                      <a:pt x="79" y="75"/>
                      <a:pt x="79" y="7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9" y="61"/>
                      <a:pt x="80" y="60"/>
                      <a:pt x="81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2" y="60"/>
                      <a:pt x="93" y="61"/>
                      <a:pt x="93" y="62"/>
                    </a:cubicBezTo>
                    <a:lnTo>
                      <a:pt x="93" y="74"/>
                    </a:lnTo>
                    <a:close/>
                    <a:moveTo>
                      <a:pt x="93" y="50"/>
                    </a:moveTo>
                    <a:cubicBezTo>
                      <a:pt x="93" y="52"/>
                      <a:pt x="92" y="53"/>
                      <a:pt x="90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0" y="53"/>
                      <a:pt x="79" y="52"/>
                      <a:pt x="79" y="50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37"/>
                      <a:pt x="80" y="36"/>
                      <a:pt x="81" y="36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2" y="36"/>
                      <a:pt x="93" y="37"/>
                      <a:pt x="93" y="39"/>
                    </a:cubicBezTo>
                    <a:lnTo>
                      <a:pt x="93" y="50"/>
                    </a:lnTo>
                    <a:close/>
                    <a:moveTo>
                      <a:pt x="93" y="27"/>
                    </a:moveTo>
                    <a:cubicBezTo>
                      <a:pt x="93" y="28"/>
                      <a:pt x="92" y="29"/>
                      <a:pt x="90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0" y="29"/>
                      <a:pt x="79" y="28"/>
                      <a:pt x="79" y="27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4"/>
                      <a:pt x="80" y="13"/>
                      <a:pt x="81" y="13"/>
                    </a:cubicBezTo>
                    <a:cubicBezTo>
                      <a:pt x="90" y="13"/>
                      <a:pt x="90" y="13"/>
                      <a:pt x="90" y="13"/>
                    </a:cubicBezTo>
                    <a:cubicBezTo>
                      <a:pt x="92" y="13"/>
                      <a:pt x="93" y="14"/>
                      <a:pt x="93" y="15"/>
                    </a:cubicBezTo>
                    <a:lnTo>
                      <a:pt x="93" y="27"/>
                    </a:lnTo>
                    <a:close/>
                    <a:moveTo>
                      <a:pt x="9" y="15"/>
                    </a:moveTo>
                    <a:cubicBezTo>
                      <a:pt x="9" y="14"/>
                      <a:pt x="10" y="13"/>
                      <a:pt x="11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4"/>
                      <a:pt x="22" y="15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8"/>
                      <a:pt x="21" y="29"/>
                      <a:pt x="20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0" y="29"/>
                      <a:pt x="9" y="28"/>
                      <a:pt x="9" y="27"/>
                    </a:cubicBezTo>
                    <a:lnTo>
                      <a:pt x="9" y="15"/>
                    </a:lnTo>
                    <a:close/>
                    <a:moveTo>
                      <a:pt x="9" y="39"/>
                    </a:moveTo>
                    <a:cubicBezTo>
                      <a:pt x="9" y="37"/>
                      <a:pt x="10" y="36"/>
                      <a:pt x="11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2" y="37"/>
                      <a:pt x="22" y="39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2"/>
                      <a:pt x="21" y="53"/>
                      <a:pt x="2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0" y="53"/>
                      <a:pt x="9" y="52"/>
                      <a:pt x="9" y="50"/>
                    </a:cubicBezTo>
                    <a:lnTo>
                      <a:pt x="9" y="39"/>
                    </a:lnTo>
                    <a:close/>
                    <a:moveTo>
                      <a:pt x="9" y="62"/>
                    </a:moveTo>
                    <a:cubicBezTo>
                      <a:pt x="9" y="61"/>
                      <a:pt x="10" y="60"/>
                      <a:pt x="11" y="60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21" y="60"/>
                      <a:pt x="22" y="61"/>
                      <a:pt x="22" y="62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22" y="75"/>
                      <a:pt x="21" y="76"/>
                      <a:pt x="20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6"/>
                      <a:pt x="9" y="75"/>
                      <a:pt x="9" y="74"/>
                    </a:cubicBezTo>
                    <a:lnTo>
                      <a:pt x="9" y="62"/>
                    </a:lnTo>
                    <a:close/>
                    <a:moveTo>
                      <a:pt x="9" y="86"/>
                    </a:moveTo>
                    <a:cubicBezTo>
                      <a:pt x="9" y="85"/>
                      <a:pt x="10" y="84"/>
                      <a:pt x="11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1" y="84"/>
                      <a:pt x="22" y="85"/>
                      <a:pt x="22" y="86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22" y="99"/>
                      <a:pt x="21" y="100"/>
                      <a:pt x="20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00"/>
                      <a:pt x="9" y="99"/>
                      <a:pt x="9" y="98"/>
                    </a:cubicBezTo>
                    <a:lnTo>
                      <a:pt x="9" y="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218"/>
              <p:cNvSpPr>
                <a:spLocks noEditPoints="1"/>
              </p:cNvSpPr>
              <p:nvPr/>
            </p:nvSpPr>
            <p:spPr bwMode="auto">
              <a:xfrm>
                <a:off x="5890926" y="3244082"/>
                <a:ext cx="175965" cy="352913"/>
              </a:xfrm>
              <a:custGeom>
                <a:avLst/>
                <a:gdLst>
                  <a:gd name="T0" fmla="*/ 11 w 76"/>
                  <a:gd name="T1" fmla="*/ 149 h 152"/>
                  <a:gd name="T2" fmla="*/ 21 w 76"/>
                  <a:gd name="T3" fmla="*/ 138 h 152"/>
                  <a:gd name="T4" fmla="*/ 27 w 76"/>
                  <a:gd name="T5" fmla="*/ 152 h 152"/>
                  <a:gd name="T6" fmla="*/ 32 w 76"/>
                  <a:gd name="T7" fmla="*/ 141 h 152"/>
                  <a:gd name="T8" fmla="*/ 45 w 76"/>
                  <a:gd name="T9" fmla="*/ 141 h 152"/>
                  <a:gd name="T10" fmla="*/ 50 w 76"/>
                  <a:gd name="T11" fmla="*/ 152 h 152"/>
                  <a:gd name="T12" fmla="*/ 56 w 76"/>
                  <a:gd name="T13" fmla="*/ 138 h 152"/>
                  <a:gd name="T14" fmla="*/ 66 w 76"/>
                  <a:gd name="T15" fmla="*/ 149 h 152"/>
                  <a:gd name="T16" fmla="*/ 76 w 76"/>
                  <a:gd name="T17" fmla="*/ 149 h 152"/>
                  <a:gd name="T18" fmla="*/ 58 w 76"/>
                  <a:gd name="T19" fmla="*/ 6 h 152"/>
                  <a:gd name="T20" fmla="*/ 52 w 76"/>
                  <a:gd name="T21" fmla="*/ 0 h 152"/>
                  <a:gd name="T22" fmla="*/ 22 w 76"/>
                  <a:gd name="T23" fmla="*/ 3 h 152"/>
                  <a:gd name="T24" fmla="*/ 0 w 76"/>
                  <a:gd name="T25" fmla="*/ 9 h 152"/>
                  <a:gd name="T26" fmla="*/ 53 w 76"/>
                  <a:gd name="T27" fmla="*/ 20 h 152"/>
                  <a:gd name="T28" fmla="*/ 66 w 76"/>
                  <a:gd name="T29" fmla="*/ 20 h 152"/>
                  <a:gd name="T30" fmla="*/ 56 w 76"/>
                  <a:gd name="T31" fmla="*/ 33 h 152"/>
                  <a:gd name="T32" fmla="*/ 53 w 76"/>
                  <a:gd name="T33" fmla="*/ 44 h 152"/>
                  <a:gd name="T34" fmla="*/ 66 w 76"/>
                  <a:gd name="T35" fmla="*/ 44 h 152"/>
                  <a:gd name="T36" fmla="*/ 56 w 76"/>
                  <a:gd name="T37" fmla="*/ 57 h 152"/>
                  <a:gd name="T38" fmla="*/ 53 w 76"/>
                  <a:gd name="T39" fmla="*/ 67 h 152"/>
                  <a:gd name="T40" fmla="*/ 66 w 76"/>
                  <a:gd name="T41" fmla="*/ 67 h 152"/>
                  <a:gd name="T42" fmla="*/ 56 w 76"/>
                  <a:gd name="T43" fmla="*/ 81 h 152"/>
                  <a:gd name="T44" fmla="*/ 53 w 76"/>
                  <a:gd name="T45" fmla="*/ 91 h 152"/>
                  <a:gd name="T46" fmla="*/ 66 w 76"/>
                  <a:gd name="T47" fmla="*/ 91 h 152"/>
                  <a:gd name="T48" fmla="*/ 56 w 76"/>
                  <a:gd name="T49" fmla="*/ 104 h 152"/>
                  <a:gd name="T50" fmla="*/ 53 w 76"/>
                  <a:gd name="T51" fmla="*/ 115 h 152"/>
                  <a:gd name="T52" fmla="*/ 66 w 76"/>
                  <a:gd name="T53" fmla="*/ 115 h 152"/>
                  <a:gd name="T54" fmla="*/ 56 w 76"/>
                  <a:gd name="T55" fmla="*/ 128 h 152"/>
                  <a:gd name="T56" fmla="*/ 32 w 76"/>
                  <a:gd name="T57" fmla="*/ 20 h 152"/>
                  <a:gd name="T58" fmla="*/ 45 w 76"/>
                  <a:gd name="T59" fmla="*/ 20 h 152"/>
                  <a:gd name="T60" fmla="*/ 35 w 76"/>
                  <a:gd name="T61" fmla="*/ 33 h 152"/>
                  <a:gd name="T62" fmla="*/ 32 w 76"/>
                  <a:gd name="T63" fmla="*/ 44 h 152"/>
                  <a:gd name="T64" fmla="*/ 45 w 76"/>
                  <a:gd name="T65" fmla="*/ 44 h 152"/>
                  <a:gd name="T66" fmla="*/ 35 w 76"/>
                  <a:gd name="T67" fmla="*/ 57 h 152"/>
                  <a:gd name="T68" fmla="*/ 32 w 76"/>
                  <a:gd name="T69" fmla="*/ 67 h 152"/>
                  <a:gd name="T70" fmla="*/ 45 w 76"/>
                  <a:gd name="T71" fmla="*/ 67 h 152"/>
                  <a:gd name="T72" fmla="*/ 35 w 76"/>
                  <a:gd name="T73" fmla="*/ 81 h 152"/>
                  <a:gd name="T74" fmla="*/ 32 w 76"/>
                  <a:gd name="T75" fmla="*/ 91 h 152"/>
                  <a:gd name="T76" fmla="*/ 45 w 76"/>
                  <a:gd name="T77" fmla="*/ 91 h 152"/>
                  <a:gd name="T78" fmla="*/ 35 w 76"/>
                  <a:gd name="T79" fmla="*/ 104 h 152"/>
                  <a:gd name="T80" fmla="*/ 32 w 76"/>
                  <a:gd name="T81" fmla="*/ 115 h 152"/>
                  <a:gd name="T82" fmla="*/ 45 w 76"/>
                  <a:gd name="T83" fmla="*/ 115 h 152"/>
                  <a:gd name="T84" fmla="*/ 35 w 76"/>
                  <a:gd name="T85" fmla="*/ 128 h 152"/>
                  <a:gd name="T86" fmla="*/ 11 w 76"/>
                  <a:gd name="T87" fmla="*/ 20 h 152"/>
                  <a:gd name="T88" fmla="*/ 24 w 76"/>
                  <a:gd name="T89" fmla="*/ 20 h 152"/>
                  <a:gd name="T90" fmla="*/ 14 w 76"/>
                  <a:gd name="T91" fmla="*/ 33 h 152"/>
                  <a:gd name="T92" fmla="*/ 11 w 76"/>
                  <a:gd name="T93" fmla="*/ 44 h 152"/>
                  <a:gd name="T94" fmla="*/ 24 w 76"/>
                  <a:gd name="T95" fmla="*/ 44 h 152"/>
                  <a:gd name="T96" fmla="*/ 14 w 76"/>
                  <a:gd name="T97" fmla="*/ 57 h 152"/>
                  <a:gd name="T98" fmla="*/ 11 w 76"/>
                  <a:gd name="T99" fmla="*/ 67 h 152"/>
                  <a:gd name="T100" fmla="*/ 24 w 76"/>
                  <a:gd name="T101" fmla="*/ 67 h 152"/>
                  <a:gd name="T102" fmla="*/ 14 w 76"/>
                  <a:gd name="T103" fmla="*/ 81 h 152"/>
                  <a:gd name="T104" fmla="*/ 11 w 76"/>
                  <a:gd name="T105" fmla="*/ 91 h 152"/>
                  <a:gd name="T106" fmla="*/ 24 w 76"/>
                  <a:gd name="T107" fmla="*/ 91 h 152"/>
                  <a:gd name="T108" fmla="*/ 14 w 76"/>
                  <a:gd name="T109" fmla="*/ 104 h 152"/>
                  <a:gd name="T110" fmla="*/ 11 w 76"/>
                  <a:gd name="T111" fmla="*/ 115 h 152"/>
                  <a:gd name="T112" fmla="*/ 24 w 76"/>
                  <a:gd name="T113" fmla="*/ 115 h 152"/>
                  <a:gd name="T114" fmla="*/ 14 w 76"/>
                  <a:gd name="T115" fmla="*/ 12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6" h="152">
                    <a:moveTo>
                      <a:pt x="3" y="152"/>
                    </a:moveTo>
                    <a:cubicBezTo>
                      <a:pt x="8" y="152"/>
                      <a:pt x="8" y="152"/>
                      <a:pt x="8" y="152"/>
                    </a:cubicBezTo>
                    <a:cubicBezTo>
                      <a:pt x="9" y="152"/>
                      <a:pt x="11" y="150"/>
                      <a:pt x="11" y="149"/>
                    </a:cubicBez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140"/>
                      <a:pt x="12" y="138"/>
                      <a:pt x="14" y="138"/>
                    </a:cubicBezTo>
                    <a:cubicBezTo>
                      <a:pt x="21" y="138"/>
                      <a:pt x="21" y="138"/>
                      <a:pt x="21" y="138"/>
                    </a:cubicBezTo>
                    <a:cubicBezTo>
                      <a:pt x="23" y="138"/>
                      <a:pt x="24" y="140"/>
                      <a:pt x="24" y="141"/>
                    </a:cubicBezTo>
                    <a:cubicBezTo>
                      <a:pt x="24" y="149"/>
                      <a:pt x="24" y="149"/>
                      <a:pt x="24" y="149"/>
                    </a:cubicBezTo>
                    <a:cubicBezTo>
                      <a:pt x="24" y="150"/>
                      <a:pt x="26" y="152"/>
                      <a:pt x="27" y="152"/>
                    </a:cubicBezTo>
                    <a:cubicBezTo>
                      <a:pt x="29" y="152"/>
                      <a:pt x="29" y="152"/>
                      <a:pt x="29" y="152"/>
                    </a:cubicBezTo>
                    <a:cubicBezTo>
                      <a:pt x="30" y="152"/>
                      <a:pt x="32" y="150"/>
                      <a:pt x="32" y="149"/>
                    </a:cubicBezTo>
                    <a:cubicBezTo>
                      <a:pt x="32" y="141"/>
                      <a:pt x="32" y="141"/>
                      <a:pt x="32" y="141"/>
                    </a:cubicBezTo>
                    <a:cubicBezTo>
                      <a:pt x="32" y="140"/>
                      <a:pt x="33" y="138"/>
                      <a:pt x="35" y="138"/>
                    </a:cubicBezTo>
                    <a:cubicBezTo>
                      <a:pt x="42" y="138"/>
                      <a:pt x="42" y="138"/>
                      <a:pt x="42" y="138"/>
                    </a:cubicBezTo>
                    <a:cubicBezTo>
                      <a:pt x="44" y="138"/>
                      <a:pt x="45" y="140"/>
                      <a:pt x="45" y="141"/>
                    </a:cubicBezTo>
                    <a:cubicBezTo>
                      <a:pt x="45" y="149"/>
                      <a:pt x="45" y="149"/>
                      <a:pt x="45" y="149"/>
                    </a:cubicBezTo>
                    <a:cubicBezTo>
                      <a:pt x="45" y="150"/>
                      <a:pt x="47" y="152"/>
                      <a:pt x="48" y="152"/>
                    </a:cubicBezTo>
                    <a:cubicBezTo>
                      <a:pt x="50" y="152"/>
                      <a:pt x="50" y="152"/>
                      <a:pt x="50" y="152"/>
                    </a:cubicBezTo>
                    <a:cubicBezTo>
                      <a:pt x="51" y="152"/>
                      <a:pt x="53" y="150"/>
                      <a:pt x="53" y="149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53" y="140"/>
                      <a:pt x="54" y="138"/>
                      <a:pt x="56" y="138"/>
                    </a:cubicBezTo>
                    <a:cubicBezTo>
                      <a:pt x="63" y="138"/>
                      <a:pt x="63" y="138"/>
                      <a:pt x="63" y="138"/>
                    </a:cubicBezTo>
                    <a:cubicBezTo>
                      <a:pt x="65" y="138"/>
                      <a:pt x="66" y="140"/>
                      <a:pt x="66" y="141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6" y="150"/>
                      <a:pt x="68" y="152"/>
                      <a:pt x="69" y="152"/>
                    </a:cubicBezTo>
                    <a:cubicBezTo>
                      <a:pt x="74" y="152"/>
                      <a:pt x="74" y="152"/>
                      <a:pt x="74" y="152"/>
                    </a:cubicBezTo>
                    <a:cubicBezTo>
                      <a:pt x="75" y="152"/>
                      <a:pt x="76" y="150"/>
                      <a:pt x="76" y="14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7"/>
                      <a:pt x="75" y="6"/>
                      <a:pt x="74" y="6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6" y="6"/>
                      <a:pt x="55" y="5"/>
                      <a:pt x="55" y="3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5" y="1"/>
                      <a:pt x="53" y="0"/>
                      <a:pt x="52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0"/>
                      <a:pt x="22" y="1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5"/>
                      <a:pt x="21" y="6"/>
                      <a:pt x="19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7"/>
                      <a:pt x="0" y="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50"/>
                      <a:pt x="2" y="152"/>
                      <a:pt x="3" y="152"/>
                    </a:cubicBezTo>
                    <a:close/>
                    <a:moveTo>
                      <a:pt x="53" y="20"/>
                    </a:moveTo>
                    <a:cubicBezTo>
                      <a:pt x="53" y="18"/>
                      <a:pt x="54" y="17"/>
                      <a:pt x="56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5" y="17"/>
                      <a:pt x="66" y="18"/>
                      <a:pt x="66" y="20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2"/>
                      <a:pt x="65" y="33"/>
                      <a:pt x="63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4" y="33"/>
                      <a:pt x="53" y="32"/>
                      <a:pt x="53" y="31"/>
                    </a:cubicBezTo>
                    <a:lnTo>
                      <a:pt x="53" y="20"/>
                    </a:lnTo>
                    <a:close/>
                    <a:moveTo>
                      <a:pt x="53" y="44"/>
                    </a:moveTo>
                    <a:cubicBezTo>
                      <a:pt x="53" y="42"/>
                      <a:pt x="54" y="41"/>
                      <a:pt x="56" y="41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5" y="41"/>
                      <a:pt x="66" y="42"/>
                      <a:pt x="66" y="4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56"/>
                      <a:pt x="65" y="57"/>
                      <a:pt x="63" y="57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54" y="57"/>
                      <a:pt x="53" y="56"/>
                      <a:pt x="53" y="54"/>
                    </a:cubicBezTo>
                    <a:lnTo>
                      <a:pt x="53" y="44"/>
                    </a:lnTo>
                    <a:close/>
                    <a:moveTo>
                      <a:pt x="53" y="67"/>
                    </a:moveTo>
                    <a:cubicBezTo>
                      <a:pt x="53" y="66"/>
                      <a:pt x="54" y="64"/>
                      <a:pt x="56" y="64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65" y="64"/>
                      <a:pt x="66" y="66"/>
                      <a:pt x="66" y="67"/>
                    </a:cubicBezTo>
                    <a:cubicBezTo>
                      <a:pt x="66" y="78"/>
                      <a:pt x="66" y="78"/>
                      <a:pt x="66" y="78"/>
                    </a:cubicBezTo>
                    <a:cubicBezTo>
                      <a:pt x="66" y="79"/>
                      <a:pt x="65" y="81"/>
                      <a:pt x="63" y="81"/>
                    </a:cubicBezTo>
                    <a:cubicBezTo>
                      <a:pt x="56" y="81"/>
                      <a:pt x="56" y="81"/>
                      <a:pt x="56" y="81"/>
                    </a:cubicBezTo>
                    <a:cubicBezTo>
                      <a:pt x="54" y="81"/>
                      <a:pt x="53" y="79"/>
                      <a:pt x="53" y="78"/>
                    </a:cubicBezTo>
                    <a:lnTo>
                      <a:pt x="53" y="67"/>
                    </a:lnTo>
                    <a:close/>
                    <a:moveTo>
                      <a:pt x="53" y="91"/>
                    </a:moveTo>
                    <a:cubicBezTo>
                      <a:pt x="53" y="89"/>
                      <a:pt x="54" y="88"/>
                      <a:pt x="56" y="88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5" y="88"/>
                      <a:pt x="66" y="89"/>
                      <a:pt x="66" y="91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6" y="103"/>
                      <a:pt x="65" y="104"/>
                      <a:pt x="63" y="104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54" y="104"/>
                      <a:pt x="53" y="103"/>
                      <a:pt x="53" y="102"/>
                    </a:cubicBezTo>
                    <a:lnTo>
                      <a:pt x="53" y="91"/>
                    </a:lnTo>
                    <a:close/>
                    <a:moveTo>
                      <a:pt x="53" y="115"/>
                    </a:moveTo>
                    <a:cubicBezTo>
                      <a:pt x="53" y="113"/>
                      <a:pt x="54" y="112"/>
                      <a:pt x="56" y="11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5" y="112"/>
                      <a:pt x="66" y="113"/>
                      <a:pt x="66" y="115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6" y="127"/>
                      <a:pt x="65" y="128"/>
                      <a:pt x="63" y="128"/>
                    </a:cubicBezTo>
                    <a:cubicBezTo>
                      <a:pt x="56" y="128"/>
                      <a:pt x="56" y="128"/>
                      <a:pt x="56" y="128"/>
                    </a:cubicBezTo>
                    <a:cubicBezTo>
                      <a:pt x="54" y="128"/>
                      <a:pt x="53" y="127"/>
                      <a:pt x="53" y="125"/>
                    </a:cubicBezTo>
                    <a:lnTo>
                      <a:pt x="53" y="115"/>
                    </a:lnTo>
                    <a:close/>
                    <a:moveTo>
                      <a:pt x="32" y="20"/>
                    </a:moveTo>
                    <a:cubicBezTo>
                      <a:pt x="32" y="18"/>
                      <a:pt x="33" y="17"/>
                      <a:pt x="35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4" y="17"/>
                      <a:pt x="45" y="18"/>
                      <a:pt x="45" y="20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2"/>
                      <a:pt x="44" y="33"/>
                      <a:pt x="42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3" y="33"/>
                      <a:pt x="32" y="32"/>
                      <a:pt x="32" y="31"/>
                    </a:cubicBezTo>
                    <a:lnTo>
                      <a:pt x="32" y="20"/>
                    </a:lnTo>
                    <a:close/>
                    <a:moveTo>
                      <a:pt x="32" y="44"/>
                    </a:moveTo>
                    <a:cubicBezTo>
                      <a:pt x="32" y="42"/>
                      <a:pt x="33" y="41"/>
                      <a:pt x="35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4" y="41"/>
                      <a:pt x="45" y="42"/>
                      <a:pt x="45" y="44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45" y="56"/>
                      <a:pt x="44" y="57"/>
                      <a:pt x="42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3" y="57"/>
                      <a:pt x="32" y="56"/>
                      <a:pt x="32" y="54"/>
                    </a:cubicBezTo>
                    <a:lnTo>
                      <a:pt x="32" y="44"/>
                    </a:lnTo>
                    <a:close/>
                    <a:moveTo>
                      <a:pt x="32" y="67"/>
                    </a:moveTo>
                    <a:cubicBezTo>
                      <a:pt x="32" y="66"/>
                      <a:pt x="33" y="64"/>
                      <a:pt x="35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4" y="64"/>
                      <a:pt x="45" y="66"/>
                      <a:pt x="45" y="67"/>
                    </a:cubicBezTo>
                    <a:cubicBezTo>
                      <a:pt x="45" y="78"/>
                      <a:pt x="45" y="78"/>
                      <a:pt x="45" y="78"/>
                    </a:cubicBezTo>
                    <a:cubicBezTo>
                      <a:pt x="45" y="79"/>
                      <a:pt x="44" y="81"/>
                      <a:pt x="42" y="81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33" y="81"/>
                      <a:pt x="32" y="79"/>
                      <a:pt x="32" y="78"/>
                    </a:cubicBezTo>
                    <a:lnTo>
                      <a:pt x="32" y="67"/>
                    </a:lnTo>
                    <a:close/>
                    <a:moveTo>
                      <a:pt x="32" y="91"/>
                    </a:moveTo>
                    <a:cubicBezTo>
                      <a:pt x="32" y="89"/>
                      <a:pt x="33" y="88"/>
                      <a:pt x="35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8"/>
                      <a:pt x="45" y="89"/>
                      <a:pt x="45" y="91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03"/>
                      <a:pt x="44" y="104"/>
                      <a:pt x="42" y="104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3" y="104"/>
                      <a:pt x="32" y="103"/>
                      <a:pt x="32" y="102"/>
                    </a:cubicBezTo>
                    <a:lnTo>
                      <a:pt x="32" y="91"/>
                    </a:lnTo>
                    <a:close/>
                    <a:moveTo>
                      <a:pt x="32" y="115"/>
                    </a:moveTo>
                    <a:cubicBezTo>
                      <a:pt x="32" y="113"/>
                      <a:pt x="33" y="112"/>
                      <a:pt x="35" y="112"/>
                    </a:cubicBezTo>
                    <a:cubicBezTo>
                      <a:pt x="42" y="112"/>
                      <a:pt x="42" y="112"/>
                      <a:pt x="42" y="112"/>
                    </a:cubicBezTo>
                    <a:cubicBezTo>
                      <a:pt x="44" y="112"/>
                      <a:pt x="45" y="113"/>
                      <a:pt x="45" y="115"/>
                    </a:cubicBezTo>
                    <a:cubicBezTo>
                      <a:pt x="45" y="125"/>
                      <a:pt x="45" y="125"/>
                      <a:pt x="45" y="125"/>
                    </a:cubicBezTo>
                    <a:cubicBezTo>
                      <a:pt x="45" y="127"/>
                      <a:pt x="44" y="128"/>
                      <a:pt x="42" y="128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3" y="128"/>
                      <a:pt x="32" y="127"/>
                      <a:pt x="32" y="125"/>
                    </a:cubicBezTo>
                    <a:lnTo>
                      <a:pt x="32" y="115"/>
                    </a:lnTo>
                    <a:close/>
                    <a:moveTo>
                      <a:pt x="11" y="20"/>
                    </a:moveTo>
                    <a:cubicBezTo>
                      <a:pt x="11" y="18"/>
                      <a:pt x="12" y="17"/>
                      <a:pt x="14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3" y="17"/>
                      <a:pt x="24" y="18"/>
                      <a:pt x="24" y="2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3" y="33"/>
                      <a:pt x="21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2" y="33"/>
                      <a:pt x="11" y="32"/>
                      <a:pt x="11" y="31"/>
                    </a:cubicBezTo>
                    <a:lnTo>
                      <a:pt x="11" y="20"/>
                    </a:lnTo>
                    <a:close/>
                    <a:moveTo>
                      <a:pt x="11" y="44"/>
                    </a:moveTo>
                    <a:cubicBezTo>
                      <a:pt x="11" y="42"/>
                      <a:pt x="12" y="41"/>
                      <a:pt x="14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1"/>
                      <a:pt x="24" y="42"/>
                      <a:pt x="24" y="4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6"/>
                      <a:pt x="23" y="57"/>
                      <a:pt x="21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2" y="57"/>
                      <a:pt x="11" y="56"/>
                      <a:pt x="11" y="54"/>
                    </a:cubicBezTo>
                    <a:lnTo>
                      <a:pt x="11" y="44"/>
                    </a:lnTo>
                    <a:close/>
                    <a:moveTo>
                      <a:pt x="11" y="67"/>
                    </a:moveTo>
                    <a:cubicBezTo>
                      <a:pt x="11" y="66"/>
                      <a:pt x="12" y="64"/>
                      <a:pt x="14" y="64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3" y="64"/>
                      <a:pt x="24" y="66"/>
                      <a:pt x="24" y="67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24" y="79"/>
                      <a:pt x="23" y="81"/>
                      <a:pt x="21" y="81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2" y="81"/>
                      <a:pt x="11" y="79"/>
                      <a:pt x="11" y="78"/>
                    </a:cubicBezTo>
                    <a:lnTo>
                      <a:pt x="11" y="67"/>
                    </a:lnTo>
                    <a:close/>
                    <a:moveTo>
                      <a:pt x="11" y="91"/>
                    </a:moveTo>
                    <a:cubicBezTo>
                      <a:pt x="11" y="89"/>
                      <a:pt x="12" y="88"/>
                      <a:pt x="14" y="88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3" y="88"/>
                      <a:pt x="24" y="89"/>
                      <a:pt x="24" y="91"/>
                    </a:cubicBezTo>
                    <a:cubicBezTo>
                      <a:pt x="24" y="102"/>
                      <a:pt x="24" y="102"/>
                      <a:pt x="24" y="102"/>
                    </a:cubicBezTo>
                    <a:cubicBezTo>
                      <a:pt x="24" y="103"/>
                      <a:pt x="23" y="104"/>
                      <a:pt x="21" y="104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12" y="104"/>
                      <a:pt x="11" y="103"/>
                      <a:pt x="11" y="102"/>
                    </a:cubicBezTo>
                    <a:lnTo>
                      <a:pt x="11" y="91"/>
                    </a:lnTo>
                    <a:close/>
                    <a:moveTo>
                      <a:pt x="11" y="115"/>
                    </a:moveTo>
                    <a:cubicBezTo>
                      <a:pt x="11" y="113"/>
                      <a:pt x="12" y="112"/>
                      <a:pt x="14" y="112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3" y="112"/>
                      <a:pt x="24" y="113"/>
                      <a:pt x="24" y="115"/>
                    </a:cubicBezTo>
                    <a:cubicBezTo>
                      <a:pt x="24" y="125"/>
                      <a:pt x="24" y="125"/>
                      <a:pt x="24" y="125"/>
                    </a:cubicBezTo>
                    <a:cubicBezTo>
                      <a:pt x="24" y="127"/>
                      <a:pt x="23" y="128"/>
                      <a:pt x="21" y="12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12" y="128"/>
                      <a:pt x="11" y="127"/>
                      <a:pt x="11" y="125"/>
                    </a:cubicBezTo>
                    <a:lnTo>
                      <a:pt x="11" y="1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Freeform 219"/>
              <p:cNvSpPr>
                <a:spLocks/>
              </p:cNvSpPr>
              <p:nvPr/>
            </p:nvSpPr>
            <p:spPr bwMode="auto">
              <a:xfrm>
                <a:off x="5774869" y="3545681"/>
                <a:ext cx="105376" cy="51314"/>
              </a:xfrm>
              <a:custGeom>
                <a:avLst/>
                <a:gdLst>
                  <a:gd name="T0" fmla="*/ 3 w 49"/>
                  <a:gd name="T1" fmla="*/ 24 h 24"/>
                  <a:gd name="T2" fmla="*/ 5 w 49"/>
                  <a:gd name="T3" fmla="*/ 24 h 24"/>
                  <a:gd name="T4" fmla="*/ 8 w 49"/>
                  <a:gd name="T5" fmla="*/ 21 h 24"/>
                  <a:gd name="T6" fmla="*/ 8 w 49"/>
                  <a:gd name="T7" fmla="*/ 13 h 24"/>
                  <a:gd name="T8" fmla="*/ 11 w 49"/>
                  <a:gd name="T9" fmla="*/ 10 h 24"/>
                  <a:gd name="T10" fmla="*/ 18 w 49"/>
                  <a:gd name="T11" fmla="*/ 10 h 24"/>
                  <a:gd name="T12" fmla="*/ 21 w 49"/>
                  <a:gd name="T13" fmla="*/ 13 h 24"/>
                  <a:gd name="T14" fmla="*/ 21 w 49"/>
                  <a:gd name="T15" fmla="*/ 21 h 24"/>
                  <a:gd name="T16" fmla="*/ 24 w 49"/>
                  <a:gd name="T17" fmla="*/ 24 h 24"/>
                  <a:gd name="T18" fmla="*/ 26 w 49"/>
                  <a:gd name="T19" fmla="*/ 24 h 24"/>
                  <a:gd name="T20" fmla="*/ 29 w 49"/>
                  <a:gd name="T21" fmla="*/ 21 h 24"/>
                  <a:gd name="T22" fmla="*/ 29 w 49"/>
                  <a:gd name="T23" fmla="*/ 13 h 24"/>
                  <a:gd name="T24" fmla="*/ 31 w 49"/>
                  <a:gd name="T25" fmla="*/ 10 h 24"/>
                  <a:gd name="T26" fmla="*/ 39 w 49"/>
                  <a:gd name="T27" fmla="*/ 10 h 24"/>
                  <a:gd name="T28" fmla="*/ 42 w 49"/>
                  <a:gd name="T29" fmla="*/ 13 h 24"/>
                  <a:gd name="T30" fmla="*/ 42 w 49"/>
                  <a:gd name="T31" fmla="*/ 21 h 24"/>
                  <a:gd name="T32" fmla="*/ 45 w 49"/>
                  <a:gd name="T33" fmla="*/ 24 h 24"/>
                  <a:gd name="T34" fmla="*/ 46 w 49"/>
                  <a:gd name="T35" fmla="*/ 24 h 24"/>
                  <a:gd name="T36" fmla="*/ 49 w 49"/>
                  <a:gd name="T37" fmla="*/ 21 h 24"/>
                  <a:gd name="T38" fmla="*/ 49 w 49"/>
                  <a:gd name="T39" fmla="*/ 3 h 24"/>
                  <a:gd name="T40" fmla="*/ 46 w 49"/>
                  <a:gd name="T41" fmla="*/ 0 h 24"/>
                  <a:gd name="T42" fmla="*/ 3 w 49"/>
                  <a:gd name="T43" fmla="*/ 0 h 24"/>
                  <a:gd name="T44" fmla="*/ 0 w 49"/>
                  <a:gd name="T45" fmla="*/ 3 h 24"/>
                  <a:gd name="T46" fmla="*/ 0 w 49"/>
                  <a:gd name="T47" fmla="*/ 21 h 24"/>
                  <a:gd name="T48" fmla="*/ 3 w 49"/>
                  <a:gd name="T4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9" h="24">
                    <a:moveTo>
                      <a:pt x="3" y="24"/>
                    </a:move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8" y="22"/>
                      <a:pt x="8" y="2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9" y="10"/>
                      <a:pt x="11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0" y="10"/>
                      <a:pt x="21" y="12"/>
                      <a:pt x="21" y="1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2"/>
                      <a:pt x="23" y="24"/>
                      <a:pt x="24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7" y="24"/>
                      <a:pt x="29" y="22"/>
                      <a:pt x="29" y="21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30" y="10"/>
                      <a:pt x="31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41" y="10"/>
                      <a:pt x="42" y="12"/>
                      <a:pt x="42" y="13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2"/>
                      <a:pt x="44" y="24"/>
                      <a:pt x="45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24"/>
                      <a:pt x="49" y="22"/>
                      <a:pt x="49" y="21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1"/>
                      <a:pt x="47" y="0"/>
                      <a:pt x="4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3" y="2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94" name="Policy 1"/>
          <p:cNvGrpSpPr/>
          <p:nvPr/>
        </p:nvGrpSpPr>
        <p:grpSpPr>
          <a:xfrm>
            <a:off x="3821901" y="2065801"/>
            <a:ext cx="1518178" cy="1518178"/>
            <a:chOff x="4834467" y="4776587"/>
            <a:chExt cx="1518178" cy="1518178"/>
          </a:xfrm>
        </p:grpSpPr>
        <p:sp>
          <p:nvSpPr>
            <p:cNvPr id="95" name="Oval 94"/>
            <p:cNvSpPr/>
            <p:nvPr/>
          </p:nvSpPr>
          <p:spPr>
            <a:xfrm>
              <a:off x="4834467" y="4776587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923340" y="5714075"/>
              <a:ext cx="1340432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Policymakers</a:t>
              </a:r>
            </a:p>
          </p:txBody>
        </p:sp>
        <p:sp>
          <p:nvSpPr>
            <p:cNvPr id="97" name="Freeform 44"/>
            <p:cNvSpPr>
              <a:spLocks noEditPoints="1"/>
            </p:cNvSpPr>
            <p:nvPr/>
          </p:nvSpPr>
          <p:spPr bwMode="auto">
            <a:xfrm>
              <a:off x="5295900" y="5017837"/>
              <a:ext cx="651300" cy="596042"/>
            </a:xfrm>
            <a:custGeom>
              <a:avLst/>
              <a:gdLst>
                <a:gd name="T0" fmla="*/ 41049 w 1714"/>
                <a:gd name="T1" fmla="*/ 712923 h 1567"/>
                <a:gd name="T2" fmla="*/ 818928 w 1714"/>
                <a:gd name="T3" fmla="*/ 732954 h 1567"/>
                <a:gd name="T4" fmla="*/ 838426 w 1714"/>
                <a:gd name="T5" fmla="*/ 700595 h 1567"/>
                <a:gd name="T6" fmla="*/ 61060 w 1714"/>
                <a:gd name="T7" fmla="*/ 680564 h 1567"/>
                <a:gd name="T8" fmla="*/ 42075 w 1714"/>
                <a:gd name="T9" fmla="*/ 240380 h 1567"/>
                <a:gd name="T10" fmla="*/ 807126 w 1714"/>
                <a:gd name="T11" fmla="*/ 257330 h 1567"/>
                <a:gd name="T12" fmla="*/ 841505 w 1714"/>
                <a:gd name="T13" fmla="*/ 234730 h 1567"/>
                <a:gd name="T14" fmla="*/ 47719 w 1714"/>
                <a:gd name="T15" fmla="*/ 217780 h 1567"/>
                <a:gd name="T16" fmla="*/ 42075 w 1714"/>
                <a:gd name="T17" fmla="*/ 240380 h 1567"/>
                <a:gd name="T18" fmla="*/ 20011 w 1714"/>
                <a:gd name="T19" fmla="*/ 751959 h 1567"/>
                <a:gd name="T20" fmla="*/ 0 w 1714"/>
                <a:gd name="T21" fmla="*/ 785345 h 1567"/>
                <a:gd name="T22" fmla="*/ 859977 w 1714"/>
                <a:gd name="T23" fmla="*/ 804863 h 1567"/>
                <a:gd name="T24" fmla="*/ 879475 w 1714"/>
                <a:gd name="T25" fmla="*/ 771990 h 1567"/>
                <a:gd name="T26" fmla="*/ 47719 w 1714"/>
                <a:gd name="T27" fmla="*/ 197749 h 1567"/>
                <a:gd name="T28" fmla="*/ 834321 w 1714"/>
                <a:gd name="T29" fmla="*/ 189017 h 1567"/>
                <a:gd name="T30" fmla="*/ 422292 w 1714"/>
                <a:gd name="T31" fmla="*/ 4623 h 1567"/>
                <a:gd name="T32" fmla="*/ 47719 w 1714"/>
                <a:gd name="T33" fmla="*/ 197749 h 1567"/>
                <a:gd name="T34" fmla="*/ 71836 w 1714"/>
                <a:gd name="T35" fmla="*/ 302016 h 1567"/>
                <a:gd name="T36" fmla="*/ 102109 w 1714"/>
                <a:gd name="T37" fmla="*/ 322562 h 1567"/>
                <a:gd name="T38" fmla="*/ 115963 w 1714"/>
                <a:gd name="T39" fmla="*/ 310234 h 1567"/>
                <a:gd name="T40" fmla="*/ 102109 w 1714"/>
                <a:gd name="T41" fmla="*/ 650259 h 1567"/>
                <a:gd name="T42" fmla="*/ 189339 w 1714"/>
                <a:gd name="T43" fmla="*/ 670291 h 1567"/>
                <a:gd name="T44" fmla="*/ 209350 w 1714"/>
                <a:gd name="T45" fmla="*/ 330780 h 1567"/>
                <a:gd name="T46" fmla="*/ 196009 w 1714"/>
                <a:gd name="T47" fmla="*/ 307666 h 1567"/>
                <a:gd name="T48" fmla="*/ 217047 w 1714"/>
                <a:gd name="T49" fmla="*/ 324102 h 1567"/>
                <a:gd name="T50" fmla="*/ 218073 w 1714"/>
                <a:gd name="T51" fmla="*/ 280444 h 1567"/>
                <a:gd name="T52" fmla="*/ 93900 w 1714"/>
                <a:gd name="T53" fmla="*/ 280444 h 1567"/>
                <a:gd name="T54" fmla="*/ 640878 w 1714"/>
                <a:gd name="T55" fmla="*/ 302016 h 1567"/>
                <a:gd name="T56" fmla="*/ 670638 w 1714"/>
                <a:gd name="T57" fmla="*/ 322562 h 1567"/>
                <a:gd name="T58" fmla="*/ 684492 w 1714"/>
                <a:gd name="T59" fmla="*/ 310234 h 1567"/>
                <a:gd name="T60" fmla="*/ 670638 w 1714"/>
                <a:gd name="T61" fmla="*/ 650259 h 1567"/>
                <a:gd name="T62" fmla="*/ 757867 w 1714"/>
                <a:gd name="T63" fmla="*/ 670291 h 1567"/>
                <a:gd name="T64" fmla="*/ 777879 w 1714"/>
                <a:gd name="T65" fmla="*/ 330780 h 1567"/>
                <a:gd name="T66" fmla="*/ 764538 w 1714"/>
                <a:gd name="T67" fmla="*/ 307666 h 1567"/>
                <a:gd name="T68" fmla="*/ 785575 w 1714"/>
                <a:gd name="T69" fmla="*/ 324102 h 1567"/>
                <a:gd name="T70" fmla="*/ 786602 w 1714"/>
                <a:gd name="T71" fmla="*/ 280444 h 1567"/>
                <a:gd name="T72" fmla="*/ 662428 w 1714"/>
                <a:gd name="T73" fmla="*/ 280444 h 1567"/>
                <a:gd name="T74" fmla="*/ 261687 w 1714"/>
                <a:gd name="T75" fmla="*/ 302016 h 1567"/>
                <a:gd name="T76" fmla="*/ 291448 w 1714"/>
                <a:gd name="T77" fmla="*/ 322562 h 1567"/>
                <a:gd name="T78" fmla="*/ 305302 w 1714"/>
                <a:gd name="T79" fmla="*/ 310234 h 1567"/>
                <a:gd name="T80" fmla="*/ 291448 w 1714"/>
                <a:gd name="T81" fmla="*/ 650259 h 1567"/>
                <a:gd name="T82" fmla="*/ 378677 w 1714"/>
                <a:gd name="T83" fmla="*/ 670291 h 1567"/>
                <a:gd name="T84" fmla="*/ 398688 w 1714"/>
                <a:gd name="T85" fmla="*/ 330780 h 1567"/>
                <a:gd name="T86" fmla="*/ 385348 w 1714"/>
                <a:gd name="T87" fmla="*/ 307666 h 1567"/>
                <a:gd name="T88" fmla="*/ 406898 w 1714"/>
                <a:gd name="T89" fmla="*/ 324102 h 1567"/>
                <a:gd name="T90" fmla="*/ 407411 w 1714"/>
                <a:gd name="T91" fmla="*/ 280444 h 1567"/>
                <a:gd name="T92" fmla="*/ 283751 w 1714"/>
                <a:gd name="T93" fmla="*/ 280444 h 1567"/>
                <a:gd name="T94" fmla="*/ 451026 w 1714"/>
                <a:gd name="T95" fmla="*/ 302016 h 1567"/>
                <a:gd name="T96" fmla="*/ 481300 w 1714"/>
                <a:gd name="T97" fmla="*/ 322562 h 1567"/>
                <a:gd name="T98" fmla="*/ 495154 w 1714"/>
                <a:gd name="T99" fmla="*/ 310234 h 1567"/>
                <a:gd name="T100" fmla="*/ 481300 w 1714"/>
                <a:gd name="T101" fmla="*/ 650259 h 1567"/>
                <a:gd name="T102" fmla="*/ 568529 w 1714"/>
                <a:gd name="T103" fmla="*/ 670291 h 1567"/>
                <a:gd name="T104" fmla="*/ 588027 w 1714"/>
                <a:gd name="T105" fmla="*/ 330780 h 1567"/>
                <a:gd name="T106" fmla="*/ 574686 w 1714"/>
                <a:gd name="T107" fmla="*/ 307666 h 1567"/>
                <a:gd name="T108" fmla="*/ 596237 w 1714"/>
                <a:gd name="T109" fmla="*/ 324102 h 1567"/>
                <a:gd name="T110" fmla="*/ 597263 w 1714"/>
                <a:gd name="T111" fmla="*/ 280444 h 1567"/>
                <a:gd name="T112" fmla="*/ 473090 w 1714"/>
                <a:gd name="T113" fmla="*/ 280444 h 15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14"/>
                <a:gd name="T172" fmla="*/ 0 h 1567"/>
                <a:gd name="T173" fmla="*/ 1714 w 1714"/>
                <a:gd name="T174" fmla="*/ 1567 h 15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14" h="1567">
                  <a:moveTo>
                    <a:pt x="80" y="1364"/>
                  </a:moveTo>
                  <a:cubicBezTo>
                    <a:pt x="80" y="1388"/>
                    <a:pt x="80" y="1388"/>
                    <a:pt x="80" y="1388"/>
                  </a:cubicBezTo>
                  <a:cubicBezTo>
                    <a:pt x="80" y="1409"/>
                    <a:pt x="97" y="1427"/>
                    <a:pt x="119" y="1427"/>
                  </a:cubicBezTo>
                  <a:cubicBezTo>
                    <a:pt x="1596" y="1427"/>
                    <a:pt x="1596" y="1427"/>
                    <a:pt x="1596" y="1427"/>
                  </a:cubicBezTo>
                  <a:cubicBezTo>
                    <a:pt x="1617" y="1427"/>
                    <a:pt x="1634" y="1409"/>
                    <a:pt x="1634" y="1388"/>
                  </a:cubicBezTo>
                  <a:cubicBezTo>
                    <a:pt x="1634" y="1364"/>
                    <a:pt x="1634" y="1364"/>
                    <a:pt x="1634" y="1364"/>
                  </a:cubicBezTo>
                  <a:cubicBezTo>
                    <a:pt x="1634" y="1343"/>
                    <a:pt x="1617" y="1325"/>
                    <a:pt x="1596" y="1325"/>
                  </a:cubicBezTo>
                  <a:cubicBezTo>
                    <a:pt x="119" y="1325"/>
                    <a:pt x="119" y="1325"/>
                    <a:pt x="119" y="1325"/>
                  </a:cubicBezTo>
                  <a:cubicBezTo>
                    <a:pt x="97" y="1325"/>
                    <a:pt x="80" y="1343"/>
                    <a:pt x="80" y="1364"/>
                  </a:cubicBezTo>
                  <a:close/>
                  <a:moveTo>
                    <a:pt x="82" y="468"/>
                  </a:moveTo>
                  <a:cubicBezTo>
                    <a:pt x="93" y="486"/>
                    <a:pt x="120" y="501"/>
                    <a:pt x="141" y="501"/>
                  </a:cubicBezTo>
                  <a:cubicBezTo>
                    <a:pt x="1573" y="501"/>
                    <a:pt x="1573" y="501"/>
                    <a:pt x="1573" y="501"/>
                  </a:cubicBezTo>
                  <a:cubicBezTo>
                    <a:pt x="1595" y="501"/>
                    <a:pt x="1621" y="486"/>
                    <a:pt x="1633" y="468"/>
                  </a:cubicBezTo>
                  <a:cubicBezTo>
                    <a:pt x="1640" y="457"/>
                    <a:pt x="1640" y="457"/>
                    <a:pt x="1640" y="457"/>
                  </a:cubicBezTo>
                  <a:cubicBezTo>
                    <a:pt x="1651" y="439"/>
                    <a:pt x="1643" y="424"/>
                    <a:pt x="1622" y="424"/>
                  </a:cubicBezTo>
                  <a:cubicBezTo>
                    <a:pt x="93" y="424"/>
                    <a:pt x="93" y="424"/>
                    <a:pt x="93" y="424"/>
                  </a:cubicBezTo>
                  <a:cubicBezTo>
                    <a:pt x="72" y="424"/>
                    <a:pt x="63" y="439"/>
                    <a:pt x="75" y="457"/>
                  </a:cubicBezTo>
                  <a:lnTo>
                    <a:pt x="82" y="468"/>
                  </a:lnTo>
                  <a:close/>
                  <a:moveTo>
                    <a:pt x="1676" y="1464"/>
                  </a:moveTo>
                  <a:cubicBezTo>
                    <a:pt x="39" y="1464"/>
                    <a:pt x="39" y="1464"/>
                    <a:pt x="39" y="1464"/>
                  </a:cubicBezTo>
                  <a:cubicBezTo>
                    <a:pt x="18" y="1464"/>
                    <a:pt x="0" y="1482"/>
                    <a:pt x="0" y="1503"/>
                  </a:cubicBezTo>
                  <a:cubicBezTo>
                    <a:pt x="0" y="1529"/>
                    <a:pt x="0" y="1529"/>
                    <a:pt x="0" y="1529"/>
                  </a:cubicBezTo>
                  <a:cubicBezTo>
                    <a:pt x="0" y="1550"/>
                    <a:pt x="18" y="1567"/>
                    <a:pt x="39" y="1567"/>
                  </a:cubicBezTo>
                  <a:cubicBezTo>
                    <a:pt x="1676" y="1567"/>
                    <a:pt x="1676" y="1567"/>
                    <a:pt x="1676" y="1567"/>
                  </a:cubicBezTo>
                  <a:cubicBezTo>
                    <a:pt x="1697" y="1567"/>
                    <a:pt x="1714" y="1550"/>
                    <a:pt x="1714" y="1529"/>
                  </a:cubicBezTo>
                  <a:cubicBezTo>
                    <a:pt x="1714" y="1503"/>
                    <a:pt x="1714" y="1503"/>
                    <a:pt x="1714" y="1503"/>
                  </a:cubicBezTo>
                  <a:cubicBezTo>
                    <a:pt x="1714" y="1482"/>
                    <a:pt x="1697" y="1464"/>
                    <a:pt x="1676" y="1464"/>
                  </a:cubicBezTo>
                  <a:close/>
                  <a:moveTo>
                    <a:pt x="93" y="385"/>
                  </a:moveTo>
                  <a:cubicBezTo>
                    <a:pt x="1622" y="385"/>
                    <a:pt x="1622" y="385"/>
                    <a:pt x="1622" y="385"/>
                  </a:cubicBezTo>
                  <a:cubicBezTo>
                    <a:pt x="1643" y="385"/>
                    <a:pt x="1645" y="377"/>
                    <a:pt x="1626" y="368"/>
                  </a:cubicBezTo>
                  <a:cubicBezTo>
                    <a:pt x="892" y="9"/>
                    <a:pt x="892" y="9"/>
                    <a:pt x="892" y="9"/>
                  </a:cubicBezTo>
                  <a:cubicBezTo>
                    <a:pt x="873" y="0"/>
                    <a:pt x="842" y="0"/>
                    <a:pt x="823" y="9"/>
                  </a:cubicBezTo>
                  <a:cubicBezTo>
                    <a:pt x="89" y="368"/>
                    <a:pt x="89" y="368"/>
                    <a:pt x="89" y="368"/>
                  </a:cubicBezTo>
                  <a:cubicBezTo>
                    <a:pt x="70" y="377"/>
                    <a:pt x="72" y="385"/>
                    <a:pt x="93" y="385"/>
                  </a:cubicBezTo>
                  <a:close/>
                  <a:moveTo>
                    <a:pt x="183" y="546"/>
                  </a:moveTo>
                  <a:cubicBezTo>
                    <a:pt x="160" y="546"/>
                    <a:pt x="140" y="565"/>
                    <a:pt x="140" y="588"/>
                  </a:cubicBezTo>
                  <a:cubicBezTo>
                    <a:pt x="140" y="612"/>
                    <a:pt x="160" y="631"/>
                    <a:pt x="183" y="631"/>
                  </a:cubicBezTo>
                  <a:cubicBezTo>
                    <a:pt x="189" y="631"/>
                    <a:pt x="194" y="630"/>
                    <a:pt x="199" y="628"/>
                  </a:cubicBezTo>
                  <a:cubicBezTo>
                    <a:pt x="212" y="623"/>
                    <a:pt x="221" y="612"/>
                    <a:pt x="225" y="599"/>
                  </a:cubicBezTo>
                  <a:cubicBezTo>
                    <a:pt x="225" y="601"/>
                    <a:pt x="226" y="603"/>
                    <a:pt x="226" y="604"/>
                  </a:cubicBezTo>
                  <a:cubicBezTo>
                    <a:pt x="226" y="622"/>
                    <a:pt x="215" y="637"/>
                    <a:pt x="199" y="644"/>
                  </a:cubicBezTo>
                  <a:cubicBezTo>
                    <a:pt x="199" y="1266"/>
                    <a:pt x="199" y="1266"/>
                    <a:pt x="199" y="1266"/>
                  </a:cubicBezTo>
                  <a:cubicBezTo>
                    <a:pt x="199" y="1288"/>
                    <a:pt x="216" y="1305"/>
                    <a:pt x="238" y="1305"/>
                  </a:cubicBezTo>
                  <a:cubicBezTo>
                    <a:pt x="369" y="1305"/>
                    <a:pt x="369" y="1305"/>
                    <a:pt x="369" y="1305"/>
                  </a:cubicBezTo>
                  <a:cubicBezTo>
                    <a:pt x="390" y="1305"/>
                    <a:pt x="408" y="1288"/>
                    <a:pt x="408" y="1266"/>
                  </a:cubicBezTo>
                  <a:cubicBezTo>
                    <a:pt x="408" y="644"/>
                    <a:pt x="408" y="644"/>
                    <a:pt x="408" y="644"/>
                  </a:cubicBezTo>
                  <a:cubicBezTo>
                    <a:pt x="392" y="637"/>
                    <a:pt x="381" y="622"/>
                    <a:pt x="381" y="604"/>
                  </a:cubicBezTo>
                  <a:cubicBezTo>
                    <a:pt x="381" y="603"/>
                    <a:pt x="381" y="601"/>
                    <a:pt x="382" y="599"/>
                  </a:cubicBezTo>
                  <a:cubicBezTo>
                    <a:pt x="385" y="612"/>
                    <a:pt x="395" y="623"/>
                    <a:pt x="408" y="628"/>
                  </a:cubicBezTo>
                  <a:cubicBezTo>
                    <a:pt x="412" y="630"/>
                    <a:pt x="418" y="631"/>
                    <a:pt x="423" y="631"/>
                  </a:cubicBezTo>
                  <a:cubicBezTo>
                    <a:pt x="447" y="631"/>
                    <a:pt x="466" y="612"/>
                    <a:pt x="466" y="588"/>
                  </a:cubicBezTo>
                  <a:cubicBezTo>
                    <a:pt x="466" y="566"/>
                    <a:pt x="448" y="547"/>
                    <a:pt x="425" y="546"/>
                  </a:cubicBezTo>
                  <a:cubicBezTo>
                    <a:pt x="425" y="546"/>
                    <a:pt x="425" y="546"/>
                    <a:pt x="425" y="546"/>
                  </a:cubicBezTo>
                  <a:lnTo>
                    <a:pt x="183" y="546"/>
                  </a:lnTo>
                  <a:close/>
                  <a:moveTo>
                    <a:pt x="1291" y="546"/>
                  </a:moveTo>
                  <a:cubicBezTo>
                    <a:pt x="1268" y="546"/>
                    <a:pt x="1249" y="565"/>
                    <a:pt x="1249" y="588"/>
                  </a:cubicBezTo>
                  <a:cubicBezTo>
                    <a:pt x="1249" y="612"/>
                    <a:pt x="1268" y="631"/>
                    <a:pt x="1291" y="631"/>
                  </a:cubicBezTo>
                  <a:cubicBezTo>
                    <a:pt x="1297" y="631"/>
                    <a:pt x="1302" y="630"/>
                    <a:pt x="1307" y="628"/>
                  </a:cubicBezTo>
                  <a:cubicBezTo>
                    <a:pt x="1320" y="623"/>
                    <a:pt x="1329" y="612"/>
                    <a:pt x="1333" y="599"/>
                  </a:cubicBezTo>
                  <a:cubicBezTo>
                    <a:pt x="1333" y="601"/>
                    <a:pt x="1334" y="603"/>
                    <a:pt x="1334" y="604"/>
                  </a:cubicBezTo>
                  <a:cubicBezTo>
                    <a:pt x="1334" y="622"/>
                    <a:pt x="1323" y="637"/>
                    <a:pt x="1307" y="644"/>
                  </a:cubicBezTo>
                  <a:cubicBezTo>
                    <a:pt x="1307" y="1266"/>
                    <a:pt x="1307" y="1266"/>
                    <a:pt x="1307" y="1266"/>
                  </a:cubicBezTo>
                  <a:cubicBezTo>
                    <a:pt x="1307" y="1288"/>
                    <a:pt x="1324" y="1305"/>
                    <a:pt x="1346" y="1305"/>
                  </a:cubicBezTo>
                  <a:cubicBezTo>
                    <a:pt x="1477" y="1305"/>
                    <a:pt x="1477" y="1305"/>
                    <a:pt x="1477" y="1305"/>
                  </a:cubicBezTo>
                  <a:cubicBezTo>
                    <a:pt x="1498" y="1305"/>
                    <a:pt x="1516" y="1288"/>
                    <a:pt x="1516" y="1266"/>
                  </a:cubicBezTo>
                  <a:cubicBezTo>
                    <a:pt x="1516" y="644"/>
                    <a:pt x="1516" y="644"/>
                    <a:pt x="1516" y="644"/>
                  </a:cubicBezTo>
                  <a:cubicBezTo>
                    <a:pt x="1500" y="637"/>
                    <a:pt x="1489" y="622"/>
                    <a:pt x="1489" y="604"/>
                  </a:cubicBezTo>
                  <a:cubicBezTo>
                    <a:pt x="1489" y="603"/>
                    <a:pt x="1489" y="601"/>
                    <a:pt x="1490" y="599"/>
                  </a:cubicBezTo>
                  <a:cubicBezTo>
                    <a:pt x="1493" y="612"/>
                    <a:pt x="1503" y="623"/>
                    <a:pt x="1516" y="628"/>
                  </a:cubicBezTo>
                  <a:cubicBezTo>
                    <a:pt x="1520" y="630"/>
                    <a:pt x="1526" y="631"/>
                    <a:pt x="1531" y="631"/>
                  </a:cubicBezTo>
                  <a:cubicBezTo>
                    <a:pt x="1555" y="631"/>
                    <a:pt x="1574" y="612"/>
                    <a:pt x="1574" y="588"/>
                  </a:cubicBezTo>
                  <a:cubicBezTo>
                    <a:pt x="1574" y="566"/>
                    <a:pt x="1556" y="547"/>
                    <a:pt x="1533" y="546"/>
                  </a:cubicBezTo>
                  <a:cubicBezTo>
                    <a:pt x="1533" y="546"/>
                    <a:pt x="1533" y="546"/>
                    <a:pt x="1533" y="546"/>
                  </a:cubicBezTo>
                  <a:lnTo>
                    <a:pt x="1291" y="546"/>
                  </a:lnTo>
                  <a:close/>
                  <a:moveTo>
                    <a:pt x="553" y="546"/>
                  </a:moveTo>
                  <a:cubicBezTo>
                    <a:pt x="529" y="546"/>
                    <a:pt x="510" y="565"/>
                    <a:pt x="510" y="588"/>
                  </a:cubicBezTo>
                  <a:cubicBezTo>
                    <a:pt x="510" y="612"/>
                    <a:pt x="529" y="631"/>
                    <a:pt x="553" y="631"/>
                  </a:cubicBezTo>
                  <a:cubicBezTo>
                    <a:pt x="558" y="631"/>
                    <a:pt x="563" y="630"/>
                    <a:pt x="568" y="628"/>
                  </a:cubicBezTo>
                  <a:cubicBezTo>
                    <a:pt x="581" y="623"/>
                    <a:pt x="591" y="612"/>
                    <a:pt x="594" y="599"/>
                  </a:cubicBezTo>
                  <a:cubicBezTo>
                    <a:pt x="595" y="601"/>
                    <a:pt x="595" y="603"/>
                    <a:pt x="595" y="604"/>
                  </a:cubicBezTo>
                  <a:cubicBezTo>
                    <a:pt x="595" y="622"/>
                    <a:pt x="584" y="637"/>
                    <a:pt x="568" y="644"/>
                  </a:cubicBezTo>
                  <a:cubicBezTo>
                    <a:pt x="568" y="1266"/>
                    <a:pt x="568" y="1266"/>
                    <a:pt x="568" y="1266"/>
                  </a:cubicBezTo>
                  <a:cubicBezTo>
                    <a:pt x="568" y="1288"/>
                    <a:pt x="586" y="1305"/>
                    <a:pt x="607" y="1305"/>
                  </a:cubicBezTo>
                  <a:cubicBezTo>
                    <a:pt x="738" y="1305"/>
                    <a:pt x="738" y="1305"/>
                    <a:pt x="738" y="1305"/>
                  </a:cubicBezTo>
                  <a:cubicBezTo>
                    <a:pt x="759" y="1305"/>
                    <a:pt x="777" y="1288"/>
                    <a:pt x="777" y="1266"/>
                  </a:cubicBezTo>
                  <a:cubicBezTo>
                    <a:pt x="777" y="644"/>
                    <a:pt x="777" y="644"/>
                    <a:pt x="777" y="644"/>
                  </a:cubicBezTo>
                  <a:cubicBezTo>
                    <a:pt x="761" y="637"/>
                    <a:pt x="750" y="622"/>
                    <a:pt x="750" y="604"/>
                  </a:cubicBezTo>
                  <a:cubicBezTo>
                    <a:pt x="750" y="603"/>
                    <a:pt x="750" y="601"/>
                    <a:pt x="751" y="599"/>
                  </a:cubicBezTo>
                  <a:cubicBezTo>
                    <a:pt x="754" y="612"/>
                    <a:pt x="764" y="623"/>
                    <a:pt x="777" y="628"/>
                  </a:cubicBezTo>
                  <a:cubicBezTo>
                    <a:pt x="782" y="630"/>
                    <a:pt x="787" y="631"/>
                    <a:pt x="793" y="631"/>
                  </a:cubicBezTo>
                  <a:cubicBezTo>
                    <a:pt x="816" y="631"/>
                    <a:pt x="835" y="612"/>
                    <a:pt x="835" y="588"/>
                  </a:cubicBezTo>
                  <a:cubicBezTo>
                    <a:pt x="835" y="566"/>
                    <a:pt x="817" y="547"/>
                    <a:pt x="794" y="546"/>
                  </a:cubicBezTo>
                  <a:cubicBezTo>
                    <a:pt x="794" y="546"/>
                    <a:pt x="794" y="546"/>
                    <a:pt x="794" y="546"/>
                  </a:cubicBezTo>
                  <a:lnTo>
                    <a:pt x="553" y="546"/>
                  </a:lnTo>
                  <a:close/>
                  <a:moveTo>
                    <a:pt x="922" y="546"/>
                  </a:moveTo>
                  <a:cubicBezTo>
                    <a:pt x="898" y="546"/>
                    <a:pt x="879" y="565"/>
                    <a:pt x="879" y="588"/>
                  </a:cubicBezTo>
                  <a:cubicBezTo>
                    <a:pt x="879" y="612"/>
                    <a:pt x="898" y="631"/>
                    <a:pt x="922" y="631"/>
                  </a:cubicBezTo>
                  <a:cubicBezTo>
                    <a:pt x="927" y="631"/>
                    <a:pt x="933" y="630"/>
                    <a:pt x="938" y="628"/>
                  </a:cubicBezTo>
                  <a:cubicBezTo>
                    <a:pt x="950" y="623"/>
                    <a:pt x="960" y="612"/>
                    <a:pt x="963" y="599"/>
                  </a:cubicBezTo>
                  <a:cubicBezTo>
                    <a:pt x="964" y="601"/>
                    <a:pt x="965" y="603"/>
                    <a:pt x="965" y="604"/>
                  </a:cubicBezTo>
                  <a:cubicBezTo>
                    <a:pt x="965" y="622"/>
                    <a:pt x="953" y="637"/>
                    <a:pt x="938" y="644"/>
                  </a:cubicBezTo>
                  <a:cubicBezTo>
                    <a:pt x="938" y="1266"/>
                    <a:pt x="938" y="1266"/>
                    <a:pt x="938" y="1266"/>
                  </a:cubicBezTo>
                  <a:cubicBezTo>
                    <a:pt x="938" y="1288"/>
                    <a:pt x="955" y="1305"/>
                    <a:pt x="976" y="1305"/>
                  </a:cubicBezTo>
                  <a:cubicBezTo>
                    <a:pt x="1108" y="1305"/>
                    <a:pt x="1108" y="1305"/>
                    <a:pt x="1108" y="1305"/>
                  </a:cubicBezTo>
                  <a:cubicBezTo>
                    <a:pt x="1129" y="1305"/>
                    <a:pt x="1146" y="1288"/>
                    <a:pt x="1146" y="1266"/>
                  </a:cubicBezTo>
                  <a:cubicBezTo>
                    <a:pt x="1146" y="644"/>
                    <a:pt x="1146" y="644"/>
                    <a:pt x="1146" y="644"/>
                  </a:cubicBezTo>
                  <a:cubicBezTo>
                    <a:pt x="1130" y="637"/>
                    <a:pt x="1119" y="622"/>
                    <a:pt x="1119" y="604"/>
                  </a:cubicBezTo>
                  <a:cubicBezTo>
                    <a:pt x="1119" y="603"/>
                    <a:pt x="1120" y="601"/>
                    <a:pt x="1120" y="599"/>
                  </a:cubicBezTo>
                  <a:cubicBezTo>
                    <a:pt x="1124" y="612"/>
                    <a:pt x="1133" y="623"/>
                    <a:pt x="1146" y="628"/>
                  </a:cubicBezTo>
                  <a:cubicBezTo>
                    <a:pt x="1151" y="630"/>
                    <a:pt x="1156" y="631"/>
                    <a:pt x="1162" y="631"/>
                  </a:cubicBezTo>
                  <a:cubicBezTo>
                    <a:pt x="1186" y="631"/>
                    <a:pt x="1205" y="612"/>
                    <a:pt x="1205" y="588"/>
                  </a:cubicBezTo>
                  <a:cubicBezTo>
                    <a:pt x="1205" y="566"/>
                    <a:pt x="1187" y="547"/>
                    <a:pt x="1164" y="546"/>
                  </a:cubicBezTo>
                  <a:cubicBezTo>
                    <a:pt x="1164" y="546"/>
                    <a:pt x="1164" y="546"/>
                    <a:pt x="1164" y="546"/>
                  </a:cubicBezTo>
                  <a:lnTo>
                    <a:pt x="922" y="5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8" name="Media 1"/>
          <p:cNvGrpSpPr/>
          <p:nvPr/>
        </p:nvGrpSpPr>
        <p:grpSpPr>
          <a:xfrm>
            <a:off x="5534722" y="2065801"/>
            <a:ext cx="1518178" cy="1518178"/>
            <a:chOff x="2802467" y="4776587"/>
            <a:chExt cx="1518178" cy="1518178"/>
          </a:xfrm>
        </p:grpSpPr>
        <p:sp>
          <p:nvSpPr>
            <p:cNvPr id="99" name="Oval 98"/>
            <p:cNvSpPr/>
            <p:nvPr/>
          </p:nvSpPr>
          <p:spPr>
            <a:xfrm>
              <a:off x="2802467" y="4776587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215949" y="5714075"/>
              <a:ext cx="691215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Media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142801" y="5080001"/>
              <a:ext cx="855406" cy="515586"/>
              <a:chOff x="4125913" y="5024438"/>
              <a:chExt cx="463550" cy="279400"/>
            </a:xfrm>
            <a:solidFill>
              <a:schemeClr val="bg1"/>
            </a:solidFill>
          </p:grpSpPr>
          <p:sp>
            <p:nvSpPr>
              <p:cNvPr id="102" name="Freeform 428"/>
              <p:cNvSpPr>
                <a:spLocks noEditPoints="1"/>
              </p:cNvSpPr>
              <p:nvPr/>
            </p:nvSpPr>
            <p:spPr bwMode="auto">
              <a:xfrm>
                <a:off x="4125913" y="5049838"/>
                <a:ext cx="371475" cy="254000"/>
              </a:xfrm>
              <a:custGeom>
                <a:avLst/>
                <a:gdLst>
                  <a:gd name="T0" fmla="*/ 203 w 468"/>
                  <a:gd name="T1" fmla="*/ 279 h 318"/>
                  <a:gd name="T2" fmla="*/ 197 w 468"/>
                  <a:gd name="T3" fmla="*/ 261 h 318"/>
                  <a:gd name="T4" fmla="*/ 302 w 468"/>
                  <a:gd name="T5" fmla="*/ 257 h 318"/>
                  <a:gd name="T6" fmla="*/ 295 w 468"/>
                  <a:gd name="T7" fmla="*/ 267 h 318"/>
                  <a:gd name="T8" fmla="*/ 291 w 468"/>
                  <a:gd name="T9" fmla="*/ 291 h 318"/>
                  <a:gd name="T10" fmla="*/ 289 w 468"/>
                  <a:gd name="T11" fmla="*/ 292 h 318"/>
                  <a:gd name="T12" fmla="*/ 205 w 468"/>
                  <a:gd name="T13" fmla="*/ 292 h 318"/>
                  <a:gd name="T14" fmla="*/ 389 w 468"/>
                  <a:gd name="T15" fmla="*/ 213 h 318"/>
                  <a:gd name="T16" fmla="*/ 359 w 468"/>
                  <a:gd name="T17" fmla="*/ 154 h 318"/>
                  <a:gd name="T18" fmla="*/ 347 w 468"/>
                  <a:gd name="T19" fmla="*/ 88 h 318"/>
                  <a:gd name="T20" fmla="*/ 350 w 468"/>
                  <a:gd name="T21" fmla="*/ 49 h 318"/>
                  <a:gd name="T22" fmla="*/ 361 w 468"/>
                  <a:gd name="T23" fmla="*/ 24 h 318"/>
                  <a:gd name="T24" fmla="*/ 371 w 468"/>
                  <a:gd name="T25" fmla="*/ 20 h 318"/>
                  <a:gd name="T26" fmla="*/ 396 w 468"/>
                  <a:gd name="T27" fmla="*/ 35 h 318"/>
                  <a:gd name="T28" fmla="*/ 417 w 468"/>
                  <a:gd name="T29" fmla="*/ 62 h 318"/>
                  <a:gd name="T30" fmla="*/ 442 w 468"/>
                  <a:gd name="T31" fmla="*/ 125 h 318"/>
                  <a:gd name="T32" fmla="*/ 448 w 468"/>
                  <a:gd name="T33" fmla="*/ 189 h 318"/>
                  <a:gd name="T34" fmla="*/ 442 w 468"/>
                  <a:gd name="T35" fmla="*/ 217 h 318"/>
                  <a:gd name="T36" fmla="*/ 428 w 468"/>
                  <a:gd name="T37" fmla="*/ 237 h 318"/>
                  <a:gd name="T38" fmla="*/ 417 w 468"/>
                  <a:gd name="T39" fmla="*/ 235 h 318"/>
                  <a:gd name="T40" fmla="*/ 389 w 468"/>
                  <a:gd name="T41" fmla="*/ 213 h 318"/>
                  <a:gd name="T42" fmla="*/ 354 w 468"/>
                  <a:gd name="T43" fmla="*/ 5 h 318"/>
                  <a:gd name="T44" fmla="*/ 45 w 468"/>
                  <a:gd name="T45" fmla="*/ 182 h 318"/>
                  <a:gd name="T46" fmla="*/ 30 w 468"/>
                  <a:gd name="T47" fmla="*/ 176 h 318"/>
                  <a:gd name="T48" fmla="*/ 15 w 468"/>
                  <a:gd name="T49" fmla="*/ 182 h 318"/>
                  <a:gd name="T50" fmla="*/ 4 w 468"/>
                  <a:gd name="T51" fmla="*/ 191 h 318"/>
                  <a:gd name="T52" fmla="*/ 0 w 468"/>
                  <a:gd name="T53" fmla="*/ 206 h 318"/>
                  <a:gd name="T54" fmla="*/ 10 w 468"/>
                  <a:gd name="T55" fmla="*/ 252 h 318"/>
                  <a:gd name="T56" fmla="*/ 19 w 468"/>
                  <a:gd name="T57" fmla="*/ 267 h 318"/>
                  <a:gd name="T58" fmla="*/ 35 w 468"/>
                  <a:gd name="T59" fmla="*/ 279 h 318"/>
                  <a:gd name="T60" fmla="*/ 57 w 468"/>
                  <a:gd name="T61" fmla="*/ 274 h 318"/>
                  <a:gd name="T62" fmla="*/ 65 w 468"/>
                  <a:gd name="T63" fmla="*/ 268 h 318"/>
                  <a:gd name="T64" fmla="*/ 69 w 468"/>
                  <a:gd name="T65" fmla="*/ 259 h 318"/>
                  <a:gd name="T66" fmla="*/ 146 w 468"/>
                  <a:gd name="T67" fmla="*/ 276 h 318"/>
                  <a:gd name="T68" fmla="*/ 177 w 468"/>
                  <a:gd name="T69" fmla="*/ 278 h 318"/>
                  <a:gd name="T70" fmla="*/ 179 w 468"/>
                  <a:gd name="T71" fmla="*/ 291 h 318"/>
                  <a:gd name="T72" fmla="*/ 186 w 468"/>
                  <a:gd name="T73" fmla="*/ 311 h 318"/>
                  <a:gd name="T74" fmla="*/ 207 w 468"/>
                  <a:gd name="T75" fmla="*/ 318 h 318"/>
                  <a:gd name="T76" fmla="*/ 295 w 468"/>
                  <a:gd name="T77" fmla="*/ 318 h 318"/>
                  <a:gd name="T78" fmla="*/ 315 w 468"/>
                  <a:gd name="T79" fmla="*/ 302 h 318"/>
                  <a:gd name="T80" fmla="*/ 317 w 468"/>
                  <a:gd name="T81" fmla="*/ 279 h 318"/>
                  <a:gd name="T82" fmla="*/ 319 w 468"/>
                  <a:gd name="T83" fmla="*/ 276 h 318"/>
                  <a:gd name="T84" fmla="*/ 424 w 468"/>
                  <a:gd name="T85" fmla="*/ 257 h 318"/>
                  <a:gd name="T86" fmla="*/ 437 w 468"/>
                  <a:gd name="T87" fmla="*/ 254 h 318"/>
                  <a:gd name="T88" fmla="*/ 453 w 468"/>
                  <a:gd name="T89" fmla="*/ 241 h 318"/>
                  <a:gd name="T90" fmla="*/ 464 w 468"/>
                  <a:gd name="T91" fmla="*/ 213 h 318"/>
                  <a:gd name="T92" fmla="*/ 468 w 468"/>
                  <a:gd name="T93" fmla="*/ 169 h 318"/>
                  <a:gd name="T94" fmla="*/ 455 w 468"/>
                  <a:gd name="T95" fmla="*/ 97 h 318"/>
                  <a:gd name="T96" fmla="*/ 420 w 468"/>
                  <a:gd name="T97" fmla="*/ 33 h 318"/>
                  <a:gd name="T98" fmla="*/ 396 w 468"/>
                  <a:gd name="T99" fmla="*/ 9 h 318"/>
                  <a:gd name="T100" fmla="*/ 371 w 468"/>
                  <a:gd name="T101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68" h="318">
                    <a:moveTo>
                      <a:pt x="203" y="291"/>
                    </a:moveTo>
                    <a:lnTo>
                      <a:pt x="203" y="279"/>
                    </a:lnTo>
                    <a:lnTo>
                      <a:pt x="203" y="279"/>
                    </a:lnTo>
                    <a:lnTo>
                      <a:pt x="203" y="272"/>
                    </a:lnTo>
                    <a:lnTo>
                      <a:pt x="201" y="267"/>
                    </a:lnTo>
                    <a:lnTo>
                      <a:pt x="197" y="261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302" y="257"/>
                    </a:lnTo>
                    <a:lnTo>
                      <a:pt x="302" y="257"/>
                    </a:lnTo>
                    <a:lnTo>
                      <a:pt x="299" y="261"/>
                    </a:lnTo>
                    <a:lnTo>
                      <a:pt x="295" y="267"/>
                    </a:lnTo>
                    <a:lnTo>
                      <a:pt x="293" y="272"/>
                    </a:lnTo>
                    <a:lnTo>
                      <a:pt x="291" y="279"/>
                    </a:lnTo>
                    <a:lnTo>
                      <a:pt x="291" y="291"/>
                    </a:lnTo>
                    <a:lnTo>
                      <a:pt x="291" y="291"/>
                    </a:lnTo>
                    <a:lnTo>
                      <a:pt x="291" y="292"/>
                    </a:lnTo>
                    <a:lnTo>
                      <a:pt x="289" y="292"/>
                    </a:lnTo>
                    <a:lnTo>
                      <a:pt x="207" y="292"/>
                    </a:lnTo>
                    <a:lnTo>
                      <a:pt x="207" y="292"/>
                    </a:lnTo>
                    <a:lnTo>
                      <a:pt x="205" y="292"/>
                    </a:lnTo>
                    <a:lnTo>
                      <a:pt x="203" y="291"/>
                    </a:lnTo>
                    <a:close/>
                    <a:moveTo>
                      <a:pt x="389" y="213"/>
                    </a:moveTo>
                    <a:lnTo>
                      <a:pt x="389" y="213"/>
                    </a:lnTo>
                    <a:lnTo>
                      <a:pt x="378" y="195"/>
                    </a:lnTo>
                    <a:lnTo>
                      <a:pt x="367" y="176"/>
                    </a:lnTo>
                    <a:lnTo>
                      <a:pt x="359" y="154"/>
                    </a:lnTo>
                    <a:lnTo>
                      <a:pt x="352" y="132"/>
                    </a:lnTo>
                    <a:lnTo>
                      <a:pt x="348" y="110"/>
                    </a:lnTo>
                    <a:lnTo>
                      <a:pt x="347" y="88"/>
                    </a:lnTo>
                    <a:lnTo>
                      <a:pt x="347" y="68"/>
                    </a:lnTo>
                    <a:lnTo>
                      <a:pt x="350" y="49"/>
                    </a:lnTo>
                    <a:lnTo>
                      <a:pt x="350" y="49"/>
                    </a:lnTo>
                    <a:lnTo>
                      <a:pt x="352" y="42"/>
                    </a:lnTo>
                    <a:lnTo>
                      <a:pt x="356" y="33"/>
                    </a:lnTo>
                    <a:lnTo>
                      <a:pt x="361" y="24"/>
                    </a:lnTo>
                    <a:lnTo>
                      <a:pt x="367" y="22"/>
                    </a:lnTo>
                    <a:lnTo>
                      <a:pt x="371" y="20"/>
                    </a:lnTo>
                    <a:lnTo>
                      <a:pt x="371" y="20"/>
                    </a:lnTo>
                    <a:lnTo>
                      <a:pt x="378" y="22"/>
                    </a:lnTo>
                    <a:lnTo>
                      <a:pt x="387" y="27"/>
                    </a:lnTo>
                    <a:lnTo>
                      <a:pt x="396" y="35"/>
                    </a:lnTo>
                    <a:lnTo>
                      <a:pt x="405" y="46"/>
                    </a:lnTo>
                    <a:lnTo>
                      <a:pt x="405" y="46"/>
                    </a:lnTo>
                    <a:lnTo>
                      <a:pt x="417" y="62"/>
                    </a:lnTo>
                    <a:lnTo>
                      <a:pt x="428" y="82"/>
                    </a:lnTo>
                    <a:lnTo>
                      <a:pt x="435" y="103"/>
                    </a:lnTo>
                    <a:lnTo>
                      <a:pt x="442" y="125"/>
                    </a:lnTo>
                    <a:lnTo>
                      <a:pt x="446" y="147"/>
                    </a:lnTo>
                    <a:lnTo>
                      <a:pt x="448" y="169"/>
                    </a:lnTo>
                    <a:lnTo>
                      <a:pt x="448" y="189"/>
                    </a:lnTo>
                    <a:lnTo>
                      <a:pt x="444" y="210"/>
                    </a:lnTo>
                    <a:lnTo>
                      <a:pt x="444" y="210"/>
                    </a:lnTo>
                    <a:lnTo>
                      <a:pt x="442" y="217"/>
                    </a:lnTo>
                    <a:lnTo>
                      <a:pt x="439" y="226"/>
                    </a:lnTo>
                    <a:lnTo>
                      <a:pt x="431" y="233"/>
                    </a:lnTo>
                    <a:lnTo>
                      <a:pt x="428" y="237"/>
                    </a:lnTo>
                    <a:lnTo>
                      <a:pt x="424" y="237"/>
                    </a:lnTo>
                    <a:lnTo>
                      <a:pt x="424" y="237"/>
                    </a:lnTo>
                    <a:lnTo>
                      <a:pt x="417" y="235"/>
                    </a:lnTo>
                    <a:lnTo>
                      <a:pt x="407" y="232"/>
                    </a:lnTo>
                    <a:lnTo>
                      <a:pt x="398" y="222"/>
                    </a:lnTo>
                    <a:lnTo>
                      <a:pt x="389" y="213"/>
                    </a:lnTo>
                    <a:close/>
                    <a:moveTo>
                      <a:pt x="354" y="5"/>
                    </a:moveTo>
                    <a:lnTo>
                      <a:pt x="354" y="5"/>
                    </a:lnTo>
                    <a:lnTo>
                      <a:pt x="354" y="5"/>
                    </a:lnTo>
                    <a:lnTo>
                      <a:pt x="50" y="186"/>
                    </a:lnTo>
                    <a:lnTo>
                      <a:pt x="50" y="186"/>
                    </a:lnTo>
                    <a:lnTo>
                      <a:pt x="45" y="182"/>
                    </a:lnTo>
                    <a:lnTo>
                      <a:pt x="39" y="178"/>
                    </a:lnTo>
                    <a:lnTo>
                      <a:pt x="34" y="176"/>
                    </a:lnTo>
                    <a:lnTo>
                      <a:pt x="30" y="176"/>
                    </a:lnTo>
                    <a:lnTo>
                      <a:pt x="30" y="176"/>
                    </a:lnTo>
                    <a:lnTo>
                      <a:pt x="15" y="182"/>
                    </a:lnTo>
                    <a:lnTo>
                      <a:pt x="15" y="182"/>
                    </a:lnTo>
                    <a:lnTo>
                      <a:pt x="10" y="184"/>
                    </a:lnTo>
                    <a:lnTo>
                      <a:pt x="8" y="187"/>
                    </a:lnTo>
                    <a:lnTo>
                      <a:pt x="4" y="191"/>
                    </a:lnTo>
                    <a:lnTo>
                      <a:pt x="2" y="198"/>
                    </a:lnTo>
                    <a:lnTo>
                      <a:pt x="2" y="198"/>
                    </a:lnTo>
                    <a:lnTo>
                      <a:pt x="0" y="206"/>
                    </a:lnTo>
                    <a:lnTo>
                      <a:pt x="0" y="215"/>
                    </a:lnTo>
                    <a:lnTo>
                      <a:pt x="4" y="233"/>
                    </a:lnTo>
                    <a:lnTo>
                      <a:pt x="10" y="252"/>
                    </a:lnTo>
                    <a:lnTo>
                      <a:pt x="13" y="259"/>
                    </a:lnTo>
                    <a:lnTo>
                      <a:pt x="19" y="267"/>
                    </a:lnTo>
                    <a:lnTo>
                      <a:pt x="19" y="267"/>
                    </a:lnTo>
                    <a:lnTo>
                      <a:pt x="24" y="274"/>
                    </a:lnTo>
                    <a:lnTo>
                      <a:pt x="30" y="278"/>
                    </a:lnTo>
                    <a:lnTo>
                      <a:pt x="35" y="279"/>
                    </a:lnTo>
                    <a:lnTo>
                      <a:pt x="41" y="279"/>
                    </a:lnTo>
                    <a:lnTo>
                      <a:pt x="41" y="279"/>
                    </a:lnTo>
                    <a:lnTo>
                      <a:pt x="57" y="274"/>
                    </a:lnTo>
                    <a:lnTo>
                      <a:pt x="57" y="274"/>
                    </a:lnTo>
                    <a:lnTo>
                      <a:pt x="61" y="272"/>
                    </a:lnTo>
                    <a:lnTo>
                      <a:pt x="65" y="268"/>
                    </a:lnTo>
                    <a:lnTo>
                      <a:pt x="67" y="265"/>
                    </a:lnTo>
                    <a:lnTo>
                      <a:pt x="69" y="259"/>
                    </a:lnTo>
                    <a:lnTo>
                      <a:pt x="69" y="259"/>
                    </a:lnTo>
                    <a:lnTo>
                      <a:pt x="69" y="257"/>
                    </a:lnTo>
                    <a:lnTo>
                      <a:pt x="146" y="257"/>
                    </a:lnTo>
                    <a:lnTo>
                      <a:pt x="146" y="276"/>
                    </a:lnTo>
                    <a:lnTo>
                      <a:pt x="175" y="276"/>
                    </a:lnTo>
                    <a:lnTo>
                      <a:pt x="175" y="276"/>
                    </a:lnTo>
                    <a:lnTo>
                      <a:pt x="177" y="278"/>
                    </a:lnTo>
                    <a:lnTo>
                      <a:pt x="179" y="279"/>
                    </a:lnTo>
                    <a:lnTo>
                      <a:pt x="179" y="291"/>
                    </a:lnTo>
                    <a:lnTo>
                      <a:pt x="179" y="291"/>
                    </a:lnTo>
                    <a:lnTo>
                      <a:pt x="179" y="296"/>
                    </a:lnTo>
                    <a:lnTo>
                      <a:pt x="181" y="302"/>
                    </a:lnTo>
                    <a:lnTo>
                      <a:pt x="186" y="311"/>
                    </a:lnTo>
                    <a:lnTo>
                      <a:pt x="196" y="316"/>
                    </a:lnTo>
                    <a:lnTo>
                      <a:pt x="201" y="318"/>
                    </a:lnTo>
                    <a:lnTo>
                      <a:pt x="207" y="318"/>
                    </a:lnTo>
                    <a:lnTo>
                      <a:pt x="289" y="318"/>
                    </a:lnTo>
                    <a:lnTo>
                      <a:pt x="289" y="318"/>
                    </a:lnTo>
                    <a:lnTo>
                      <a:pt x="295" y="318"/>
                    </a:lnTo>
                    <a:lnTo>
                      <a:pt x="301" y="316"/>
                    </a:lnTo>
                    <a:lnTo>
                      <a:pt x="308" y="311"/>
                    </a:lnTo>
                    <a:lnTo>
                      <a:pt x="315" y="302"/>
                    </a:lnTo>
                    <a:lnTo>
                      <a:pt x="315" y="296"/>
                    </a:lnTo>
                    <a:lnTo>
                      <a:pt x="317" y="291"/>
                    </a:lnTo>
                    <a:lnTo>
                      <a:pt x="317" y="279"/>
                    </a:lnTo>
                    <a:lnTo>
                      <a:pt x="317" y="279"/>
                    </a:lnTo>
                    <a:lnTo>
                      <a:pt x="317" y="278"/>
                    </a:lnTo>
                    <a:lnTo>
                      <a:pt x="319" y="276"/>
                    </a:lnTo>
                    <a:lnTo>
                      <a:pt x="350" y="276"/>
                    </a:lnTo>
                    <a:lnTo>
                      <a:pt x="350" y="257"/>
                    </a:lnTo>
                    <a:lnTo>
                      <a:pt x="424" y="257"/>
                    </a:lnTo>
                    <a:lnTo>
                      <a:pt x="424" y="257"/>
                    </a:lnTo>
                    <a:lnTo>
                      <a:pt x="429" y="257"/>
                    </a:lnTo>
                    <a:lnTo>
                      <a:pt x="437" y="254"/>
                    </a:lnTo>
                    <a:lnTo>
                      <a:pt x="442" y="252"/>
                    </a:lnTo>
                    <a:lnTo>
                      <a:pt x="448" y="246"/>
                    </a:lnTo>
                    <a:lnTo>
                      <a:pt x="453" y="241"/>
                    </a:lnTo>
                    <a:lnTo>
                      <a:pt x="457" y="233"/>
                    </a:lnTo>
                    <a:lnTo>
                      <a:pt x="461" y="224"/>
                    </a:lnTo>
                    <a:lnTo>
                      <a:pt x="464" y="213"/>
                    </a:lnTo>
                    <a:lnTo>
                      <a:pt x="464" y="213"/>
                    </a:lnTo>
                    <a:lnTo>
                      <a:pt x="468" y="193"/>
                    </a:lnTo>
                    <a:lnTo>
                      <a:pt x="468" y="169"/>
                    </a:lnTo>
                    <a:lnTo>
                      <a:pt x="466" y="145"/>
                    </a:lnTo>
                    <a:lnTo>
                      <a:pt x="461" y="121"/>
                    </a:lnTo>
                    <a:lnTo>
                      <a:pt x="455" y="97"/>
                    </a:lnTo>
                    <a:lnTo>
                      <a:pt x="446" y="73"/>
                    </a:lnTo>
                    <a:lnTo>
                      <a:pt x="435" y="51"/>
                    </a:lnTo>
                    <a:lnTo>
                      <a:pt x="420" y="33"/>
                    </a:lnTo>
                    <a:lnTo>
                      <a:pt x="420" y="33"/>
                    </a:lnTo>
                    <a:lnTo>
                      <a:pt x="407" y="18"/>
                    </a:lnTo>
                    <a:lnTo>
                      <a:pt x="396" y="9"/>
                    </a:lnTo>
                    <a:lnTo>
                      <a:pt x="383" y="1"/>
                    </a:lnTo>
                    <a:lnTo>
                      <a:pt x="371" y="0"/>
                    </a:lnTo>
                    <a:lnTo>
                      <a:pt x="371" y="0"/>
                    </a:lnTo>
                    <a:lnTo>
                      <a:pt x="361" y="1"/>
                    </a:lnTo>
                    <a:lnTo>
                      <a:pt x="35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Freeform 432"/>
              <p:cNvSpPr>
                <a:spLocks/>
              </p:cNvSpPr>
              <p:nvPr/>
            </p:nvSpPr>
            <p:spPr bwMode="auto">
              <a:xfrm>
                <a:off x="4505325" y="5099050"/>
                <a:ext cx="84138" cy="38100"/>
              </a:xfrm>
              <a:custGeom>
                <a:avLst/>
                <a:gdLst>
                  <a:gd name="T0" fmla="*/ 0 w 107"/>
                  <a:gd name="T1" fmla="*/ 28 h 48"/>
                  <a:gd name="T2" fmla="*/ 6 w 107"/>
                  <a:gd name="T3" fmla="*/ 48 h 48"/>
                  <a:gd name="T4" fmla="*/ 107 w 107"/>
                  <a:gd name="T5" fmla="*/ 21 h 48"/>
                  <a:gd name="T6" fmla="*/ 102 w 107"/>
                  <a:gd name="T7" fmla="*/ 0 h 48"/>
                  <a:gd name="T8" fmla="*/ 0 w 107"/>
                  <a:gd name="T9" fmla="*/ 2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48">
                    <a:moveTo>
                      <a:pt x="0" y="28"/>
                    </a:moveTo>
                    <a:lnTo>
                      <a:pt x="6" y="48"/>
                    </a:lnTo>
                    <a:lnTo>
                      <a:pt x="107" y="21"/>
                    </a:lnTo>
                    <a:lnTo>
                      <a:pt x="102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Freeform 433"/>
              <p:cNvSpPr>
                <a:spLocks/>
              </p:cNvSpPr>
              <p:nvPr/>
            </p:nvSpPr>
            <p:spPr bwMode="auto">
              <a:xfrm>
                <a:off x="4471988" y="5024438"/>
                <a:ext cx="69850" cy="49213"/>
              </a:xfrm>
              <a:custGeom>
                <a:avLst/>
                <a:gdLst>
                  <a:gd name="T0" fmla="*/ 0 w 86"/>
                  <a:gd name="T1" fmla="*/ 45 h 63"/>
                  <a:gd name="T2" fmla="*/ 9 w 86"/>
                  <a:gd name="T3" fmla="*/ 63 h 63"/>
                  <a:gd name="T4" fmla="*/ 86 w 86"/>
                  <a:gd name="T5" fmla="*/ 17 h 63"/>
                  <a:gd name="T6" fmla="*/ 75 w 86"/>
                  <a:gd name="T7" fmla="*/ 0 h 63"/>
                  <a:gd name="T8" fmla="*/ 0 w 86"/>
                  <a:gd name="T9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3">
                    <a:moveTo>
                      <a:pt x="0" y="45"/>
                    </a:moveTo>
                    <a:lnTo>
                      <a:pt x="9" y="63"/>
                    </a:lnTo>
                    <a:lnTo>
                      <a:pt x="86" y="17"/>
                    </a:lnTo>
                    <a:lnTo>
                      <a:pt x="75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Rectangle 434"/>
              <p:cNvSpPr>
                <a:spLocks noChangeArrowheads="1"/>
              </p:cNvSpPr>
              <p:nvPr/>
            </p:nvSpPr>
            <p:spPr bwMode="auto">
              <a:xfrm>
                <a:off x="4514850" y="5200650"/>
                <a:ext cx="65088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19" name="Experts 1"/>
          <p:cNvGrpSpPr/>
          <p:nvPr/>
        </p:nvGrpSpPr>
        <p:grpSpPr>
          <a:xfrm>
            <a:off x="7247543" y="2065801"/>
            <a:ext cx="1518178" cy="1518178"/>
            <a:chOff x="2105555" y="2755763"/>
            <a:chExt cx="1518178" cy="1518178"/>
          </a:xfrm>
        </p:grpSpPr>
        <p:sp>
          <p:nvSpPr>
            <p:cNvPr id="120" name="Oval 119"/>
            <p:cNvSpPr/>
            <p:nvPr/>
          </p:nvSpPr>
          <p:spPr>
            <a:xfrm>
              <a:off x="2105555" y="2755763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380826" y="3667259"/>
              <a:ext cx="930063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Relevant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</a:b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Experts</a:t>
              </a:r>
            </a:p>
          </p:txBody>
        </p:sp>
        <p:sp>
          <p:nvSpPr>
            <p:cNvPr id="122" name="Freeform 5"/>
            <p:cNvSpPr>
              <a:spLocks noEditPoints="1"/>
            </p:cNvSpPr>
            <p:nvPr/>
          </p:nvSpPr>
          <p:spPr bwMode="auto">
            <a:xfrm>
              <a:off x="2486715" y="3051649"/>
              <a:ext cx="700986" cy="482288"/>
            </a:xfrm>
            <a:custGeom>
              <a:avLst/>
              <a:gdLst>
                <a:gd name="T0" fmla="*/ 177 w 360"/>
                <a:gd name="T1" fmla="*/ 0 h 247"/>
                <a:gd name="T2" fmla="*/ 168 w 360"/>
                <a:gd name="T3" fmla="*/ 2 h 247"/>
                <a:gd name="T4" fmla="*/ 9 w 360"/>
                <a:gd name="T5" fmla="*/ 72 h 247"/>
                <a:gd name="T6" fmla="*/ 0 w 360"/>
                <a:gd name="T7" fmla="*/ 76 h 247"/>
                <a:gd name="T8" fmla="*/ 9 w 360"/>
                <a:gd name="T9" fmla="*/ 80 h 247"/>
                <a:gd name="T10" fmla="*/ 168 w 360"/>
                <a:gd name="T11" fmla="*/ 151 h 247"/>
                <a:gd name="T12" fmla="*/ 186 w 360"/>
                <a:gd name="T13" fmla="*/ 151 h 247"/>
                <a:gd name="T14" fmla="*/ 342 w 360"/>
                <a:gd name="T15" fmla="*/ 82 h 247"/>
                <a:gd name="T16" fmla="*/ 342 w 360"/>
                <a:gd name="T17" fmla="*/ 197 h 247"/>
                <a:gd name="T18" fmla="*/ 336 w 360"/>
                <a:gd name="T19" fmla="*/ 207 h 247"/>
                <a:gd name="T20" fmla="*/ 342 w 360"/>
                <a:gd name="T21" fmla="*/ 218 h 247"/>
                <a:gd name="T22" fmla="*/ 337 w 360"/>
                <a:gd name="T23" fmla="*/ 238 h 247"/>
                <a:gd name="T24" fmla="*/ 358 w 360"/>
                <a:gd name="T25" fmla="*/ 238 h 247"/>
                <a:gd name="T26" fmla="*/ 354 w 360"/>
                <a:gd name="T27" fmla="*/ 218 h 247"/>
                <a:gd name="T28" fmla="*/ 360 w 360"/>
                <a:gd name="T29" fmla="*/ 207 h 247"/>
                <a:gd name="T30" fmla="*/ 354 w 360"/>
                <a:gd name="T31" fmla="*/ 197 h 247"/>
                <a:gd name="T32" fmla="*/ 354 w 360"/>
                <a:gd name="T33" fmla="*/ 76 h 247"/>
                <a:gd name="T34" fmla="*/ 354 w 360"/>
                <a:gd name="T35" fmla="*/ 76 h 247"/>
                <a:gd name="T36" fmla="*/ 354 w 360"/>
                <a:gd name="T37" fmla="*/ 76 h 247"/>
                <a:gd name="T38" fmla="*/ 345 w 360"/>
                <a:gd name="T39" fmla="*/ 72 h 247"/>
                <a:gd name="T40" fmla="*/ 186 w 360"/>
                <a:gd name="T41" fmla="*/ 2 h 247"/>
                <a:gd name="T42" fmla="*/ 177 w 360"/>
                <a:gd name="T43" fmla="*/ 0 h 247"/>
                <a:gd name="T44" fmla="*/ 70 w 360"/>
                <a:gd name="T45" fmla="*/ 120 h 247"/>
                <a:gd name="T46" fmla="*/ 70 w 360"/>
                <a:gd name="T47" fmla="*/ 175 h 247"/>
                <a:gd name="T48" fmla="*/ 284 w 360"/>
                <a:gd name="T49" fmla="*/ 175 h 247"/>
                <a:gd name="T50" fmla="*/ 284 w 360"/>
                <a:gd name="T51" fmla="*/ 120 h 247"/>
                <a:gd name="T52" fmla="*/ 186 w 360"/>
                <a:gd name="T53" fmla="*/ 163 h 247"/>
                <a:gd name="T54" fmla="*/ 168 w 360"/>
                <a:gd name="T55" fmla="*/ 163 h 247"/>
                <a:gd name="T56" fmla="*/ 70 w 360"/>
                <a:gd name="T57" fmla="*/ 12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0" h="247">
                  <a:moveTo>
                    <a:pt x="177" y="0"/>
                  </a:moveTo>
                  <a:cubicBezTo>
                    <a:pt x="174" y="0"/>
                    <a:pt x="170" y="1"/>
                    <a:pt x="168" y="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68" y="151"/>
                    <a:pt x="168" y="151"/>
                    <a:pt x="168" y="151"/>
                  </a:cubicBezTo>
                  <a:cubicBezTo>
                    <a:pt x="173" y="153"/>
                    <a:pt x="181" y="153"/>
                    <a:pt x="186" y="151"/>
                  </a:cubicBezTo>
                  <a:cubicBezTo>
                    <a:pt x="342" y="82"/>
                    <a:pt x="342" y="82"/>
                    <a:pt x="342" y="82"/>
                  </a:cubicBezTo>
                  <a:cubicBezTo>
                    <a:pt x="342" y="197"/>
                    <a:pt x="342" y="197"/>
                    <a:pt x="342" y="197"/>
                  </a:cubicBezTo>
                  <a:cubicBezTo>
                    <a:pt x="338" y="199"/>
                    <a:pt x="336" y="203"/>
                    <a:pt x="336" y="207"/>
                  </a:cubicBezTo>
                  <a:cubicBezTo>
                    <a:pt x="336" y="212"/>
                    <a:pt x="338" y="216"/>
                    <a:pt x="342" y="218"/>
                  </a:cubicBezTo>
                  <a:cubicBezTo>
                    <a:pt x="337" y="238"/>
                    <a:pt x="337" y="238"/>
                    <a:pt x="337" y="238"/>
                  </a:cubicBezTo>
                  <a:cubicBezTo>
                    <a:pt x="358" y="238"/>
                    <a:pt x="358" y="238"/>
                    <a:pt x="358" y="238"/>
                  </a:cubicBezTo>
                  <a:cubicBezTo>
                    <a:pt x="354" y="218"/>
                    <a:pt x="354" y="218"/>
                    <a:pt x="354" y="218"/>
                  </a:cubicBezTo>
                  <a:cubicBezTo>
                    <a:pt x="358" y="216"/>
                    <a:pt x="360" y="212"/>
                    <a:pt x="360" y="207"/>
                  </a:cubicBezTo>
                  <a:cubicBezTo>
                    <a:pt x="360" y="203"/>
                    <a:pt x="358" y="199"/>
                    <a:pt x="354" y="197"/>
                  </a:cubicBezTo>
                  <a:cubicBezTo>
                    <a:pt x="354" y="76"/>
                    <a:pt x="354" y="76"/>
                    <a:pt x="354" y="76"/>
                  </a:cubicBezTo>
                  <a:cubicBezTo>
                    <a:pt x="354" y="76"/>
                    <a:pt x="354" y="76"/>
                    <a:pt x="354" y="76"/>
                  </a:cubicBezTo>
                  <a:cubicBezTo>
                    <a:pt x="354" y="76"/>
                    <a:pt x="354" y="76"/>
                    <a:pt x="354" y="76"/>
                  </a:cubicBezTo>
                  <a:cubicBezTo>
                    <a:pt x="345" y="72"/>
                    <a:pt x="345" y="72"/>
                    <a:pt x="345" y="7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4" y="1"/>
                    <a:pt x="180" y="0"/>
                    <a:pt x="177" y="0"/>
                  </a:cubicBezTo>
                  <a:close/>
                  <a:moveTo>
                    <a:pt x="70" y="120"/>
                  </a:moveTo>
                  <a:cubicBezTo>
                    <a:pt x="70" y="175"/>
                    <a:pt x="70" y="175"/>
                    <a:pt x="70" y="175"/>
                  </a:cubicBezTo>
                  <a:cubicBezTo>
                    <a:pt x="106" y="238"/>
                    <a:pt x="243" y="247"/>
                    <a:pt x="284" y="175"/>
                  </a:cubicBezTo>
                  <a:cubicBezTo>
                    <a:pt x="284" y="120"/>
                    <a:pt x="284" y="120"/>
                    <a:pt x="284" y="120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1" y="165"/>
                    <a:pt x="173" y="165"/>
                    <a:pt x="168" y="163"/>
                  </a:cubicBezTo>
                  <a:cubicBezTo>
                    <a:pt x="70" y="120"/>
                    <a:pt x="70" y="120"/>
                    <a:pt x="70" y="1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1733550"/>
            <a:ext cx="9144000" cy="213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35162" y="1463868"/>
            <a:ext cx="5253038" cy="52530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33661"/>
          </a:xfrm>
        </p:spPr>
        <p:txBody>
          <a:bodyPr/>
          <a:lstStyle/>
          <a:p>
            <a:r>
              <a:rPr lang="en-US" dirty="0"/>
              <a:t>“Surround Sound” Approach to Consumer Communications</a:t>
            </a:r>
          </a:p>
        </p:txBody>
      </p:sp>
      <p:grpSp>
        <p:nvGrpSpPr>
          <p:cNvPr id="41" name="Connectors"/>
          <p:cNvGrpSpPr/>
          <p:nvPr/>
        </p:nvGrpSpPr>
        <p:grpSpPr>
          <a:xfrm>
            <a:off x="2864644" y="2323918"/>
            <a:ext cx="3394093" cy="3250634"/>
            <a:chOff x="2864644" y="2323918"/>
            <a:chExt cx="3394093" cy="3250634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864644" y="3493470"/>
              <a:ext cx="1718976" cy="5886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4539761" y="3493470"/>
              <a:ext cx="1718976" cy="5886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62621" y="2323918"/>
              <a:ext cx="0" cy="175817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580899" y="4106718"/>
              <a:ext cx="988497" cy="14678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82318" y="4106718"/>
              <a:ext cx="988497" cy="14678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iii"/>
          <p:cNvGrpSpPr/>
          <p:nvPr/>
        </p:nvGrpSpPr>
        <p:grpSpPr>
          <a:xfrm>
            <a:off x="3744912" y="3273618"/>
            <a:ext cx="1633538" cy="1633538"/>
            <a:chOff x="3744912" y="3273618"/>
            <a:chExt cx="1633538" cy="1633538"/>
          </a:xfrm>
        </p:grpSpPr>
        <p:sp>
          <p:nvSpPr>
            <p:cNvPr id="21" name="Oval 20"/>
            <p:cNvSpPr/>
            <p:nvPr/>
          </p:nvSpPr>
          <p:spPr>
            <a:xfrm>
              <a:off x="3744912" y="3273618"/>
              <a:ext cx="1633538" cy="16335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pic>
          <p:nvPicPr>
            <p:cNvPr id="15" name="Picture 14" descr="III_logo-4c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227" y="3873500"/>
              <a:ext cx="1464786" cy="433774"/>
            </a:xfrm>
            <a:prstGeom prst="rect">
              <a:avLst/>
            </a:prstGeom>
          </p:spPr>
        </p:pic>
      </p:grpSp>
      <p:grpSp>
        <p:nvGrpSpPr>
          <p:cNvPr id="139" name="Policy 2" descr="Custom:  Group 93"/>
          <p:cNvGrpSpPr/>
          <p:nvPr/>
        </p:nvGrpSpPr>
        <p:grpSpPr>
          <a:xfrm>
            <a:off x="4820426" y="4786712"/>
            <a:ext cx="1518178" cy="1518178"/>
            <a:chOff x="4834467" y="4776587"/>
            <a:chExt cx="1518178" cy="1518178"/>
          </a:xfrm>
        </p:grpSpPr>
        <p:sp>
          <p:nvSpPr>
            <p:cNvPr id="140" name="Oval 139"/>
            <p:cNvSpPr/>
            <p:nvPr/>
          </p:nvSpPr>
          <p:spPr>
            <a:xfrm>
              <a:off x="4834467" y="4776587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923340" y="5714075"/>
              <a:ext cx="1340432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Policymakers</a:t>
              </a:r>
            </a:p>
          </p:txBody>
        </p:sp>
        <p:sp>
          <p:nvSpPr>
            <p:cNvPr id="142" name="Freeform 44"/>
            <p:cNvSpPr>
              <a:spLocks noEditPoints="1"/>
            </p:cNvSpPr>
            <p:nvPr/>
          </p:nvSpPr>
          <p:spPr bwMode="auto">
            <a:xfrm>
              <a:off x="5295900" y="5017837"/>
              <a:ext cx="651300" cy="596042"/>
            </a:xfrm>
            <a:custGeom>
              <a:avLst/>
              <a:gdLst>
                <a:gd name="T0" fmla="*/ 41049 w 1714"/>
                <a:gd name="T1" fmla="*/ 712923 h 1567"/>
                <a:gd name="T2" fmla="*/ 818928 w 1714"/>
                <a:gd name="T3" fmla="*/ 732954 h 1567"/>
                <a:gd name="T4" fmla="*/ 838426 w 1714"/>
                <a:gd name="T5" fmla="*/ 700595 h 1567"/>
                <a:gd name="T6" fmla="*/ 61060 w 1714"/>
                <a:gd name="T7" fmla="*/ 680564 h 1567"/>
                <a:gd name="T8" fmla="*/ 42075 w 1714"/>
                <a:gd name="T9" fmla="*/ 240380 h 1567"/>
                <a:gd name="T10" fmla="*/ 807126 w 1714"/>
                <a:gd name="T11" fmla="*/ 257330 h 1567"/>
                <a:gd name="T12" fmla="*/ 841505 w 1714"/>
                <a:gd name="T13" fmla="*/ 234730 h 1567"/>
                <a:gd name="T14" fmla="*/ 47719 w 1714"/>
                <a:gd name="T15" fmla="*/ 217780 h 1567"/>
                <a:gd name="T16" fmla="*/ 42075 w 1714"/>
                <a:gd name="T17" fmla="*/ 240380 h 1567"/>
                <a:gd name="T18" fmla="*/ 20011 w 1714"/>
                <a:gd name="T19" fmla="*/ 751959 h 1567"/>
                <a:gd name="T20" fmla="*/ 0 w 1714"/>
                <a:gd name="T21" fmla="*/ 785345 h 1567"/>
                <a:gd name="T22" fmla="*/ 859977 w 1714"/>
                <a:gd name="T23" fmla="*/ 804863 h 1567"/>
                <a:gd name="T24" fmla="*/ 879475 w 1714"/>
                <a:gd name="T25" fmla="*/ 771990 h 1567"/>
                <a:gd name="T26" fmla="*/ 47719 w 1714"/>
                <a:gd name="T27" fmla="*/ 197749 h 1567"/>
                <a:gd name="T28" fmla="*/ 834321 w 1714"/>
                <a:gd name="T29" fmla="*/ 189017 h 1567"/>
                <a:gd name="T30" fmla="*/ 422292 w 1714"/>
                <a:gd name="T31" fmla="*/ 4623 h 1567"/>
                <a:gd name="T32" fmla="*/ 47719 w 1714"/>
                <a:gd name="T33" fmla="*/ 197749 h 1567"/>
                <a:gd name="T34" fmla="*/ 71836 w 1714"/>
                <a:gd name="T35" fmla="*/ 302016 h 1567"/>
                <a:gd name="T36" fmla="*/ 102109 w 1714"/>
                <a:gd name="T37" fmla="*/ 322562 h 1567"/>
                <a:gd name="T38" fmla="*/ 115963 w 1714"/>
                <a:gd name="T39" fmla="*/ 310234 h 1567"/>
                <a:gd name="T40" fmla="*/ 102109 w 1714"/>
                <a:gd name="T41" fmla="*/ 650259 h 1567"/>
                <a:gd name="T42" fmla="*/ 189339 w 1714"/>
                <a:gd name="T43" fmla="*/ 670291 h 1567"/>
                <a:gd name="T44" fmla="*/ 209350 w 1714"/>
                <a:gd name="T45" fmla="*/ 330780 h 1567"/>
                <a:gd name="T46" fmla="*/ 196009 w 1714"/>
                <a:gd name="T47" fmla="*/ 307666 h 1567"/>
                <a:gd name="T48" fmla="*/ 217047 w 1714"/>
                <a:gd name="T49" fmla="*/ 324102 h 1567"/>
                <a:gd name="T50" fmla="*/ 218073 w 1714"/>
                <a:gd name="T51" fmla="*/ 280444 h 1567"/>
                <a:gd name="T52" fmla="*/ 93900 w 1714"/>
                <a:gd name="T53" fmla="*/ 280444 h 1567"/>
                <a:gd name="T54" fmla="*/ 640878 w 1714"/>
                <a:gd name="T55" fmla="*/ 302016 h 1567"/>
                <a:gd name="T56" fmla="*/ 670638 w 1714"/>
                <a:gd name="T57" fmla="*/ 322562 h 1567"/>
                <a:gd name="T58" fmla="*/ 684492 w 1714"/>
                <a:gd name="T59" fmla="*/ 310234 h 1567"/>
                <a:gd name="T60" fmla="*/ 670638 w 1714"/>
                <a:gd name="T61" fmla="*/ 650259 h 1567"/>
                <a:gd name="T62" fmla="*/ 757867 w 1714"/>
                <a:gd name="T63" fmla="*/ 670291 h 1567"/>
                <a:gd name="T64" fmla="*/ 777879 w 1714"/>
                <a:gd name="T65" fmla="*/ 330780 h 1567"/>
                <a:gd name="T66" fmla="*/ 764538 w 1714"/>
                <a:gd name="T67" fmla="*/ 307666 h 1567"/>
                <a:gd name="T68" fmla="*/ 785575 w 1714"/>
                <a:gd name="T69" fmla="*/ 324102 h 1567"/>
                <a:gd name="T70" fmla="*/ 786602 w 1714"/>
                <a:gd name="T71" fmla="*/ 280444 h 1567"/>
                <a:gd name="T72" fmla="*/ 662428 w 1714"/>
                <a:gd name="T73" fmla="*/ 280444 h 1567"/>
                <a:gd name="T74" fmla="*/ 261687 w 1714"/>
                <a:gd name="T75" fmla="*/ 302016 h 1567"/>
                <a:gd name="T76" fmla="*/ 291448 w 1714"/>
                <a:gd name="T77" fmla="*/ 322562 h 1567"/>
                <a:gd name="T78" fmla="*/ 305302 w 1714"/>
                <a:gd name="T79" fmla="*/ 310234 h 1567"/>
                <a:gd name="T80" fmla="*/ 291448 w 1714"/>
                <a:gd name="T81" fmla="*/ 650259 h 1567"/>
                <a:gd name="T82" fmla="*/ 378677 w 1714"/>
                <a:gd name="T83" fmla="*/ 670291 h 1567"/>
                <a:gd name="T84" fmla="*/ 398688 w 1714"/>
                <a:gd name="T85" fmla="*/ 330780 h 1567"/>
                <a:gd name="T86" fmla="*/ 385348 w 1714"/>
                <a:gd name="T87" fmla="*/ 307666 h 1567"/>
                <a:gd name="T88" fmla="*/ 406898 w 1714"/>
                <a:gd name="T89" fmla="*/ 324102 h 1567"/>
                <a:gd name="T90" fmla="*/ 407411 w 1714"/>
                <a:gd name="T91" fmla="*/ 280444 h 1567"/>
                <a:gd name="T92" fmla="*/ 283751 w 1714"/>
                <a:gd name="T93" fmla="*/ 280444 h 1567"/>
                <a:gd name="T94" fmla="*/ 451026 w 1714"/>
                <a:gd name="T95" fmla="*/ 302016 h 1567"/>
                <a:gd name="T96" fmla="*/ 481300 w 1714"/>
                <a:gd name="T97" fmla="*/ 322562 h 1567"/>
                <a:gd name="T98" fmla="*/ 495154 w 1714"/>
                <a:gd name="T99" fmla="*/ 310234 h 1567"/>
                <a:gd name="T100" fmla="*/ 481300 w 1714"/>
                <a:gd name="T101" fmla="*/ 650259 h 1567"/>
                <a:gd name="T102" fmla="*/ 568529 w 1714"/>
                <a:gd name="T103" fmla="*/ 670291 h 1567"/>
                <a:gd name="T104" fmla="*/ 588027 w 1714"/>
                <a:gd name="T105" fmla="*/ 330780 h 1567"/>
                <a:gd name="T106" fmla="*/ 574686 w 1714"/>
                <a:gd name="T107" fmla="*/ 307666 h 1567"/>
                <a:gd name="T108" fmla="*/ 596237 w 1714"/>
                <a:gd name="T109" fmla="*/ 324102 h 1567"/>
                <a:gd name="T110" fmla="*/ 597263 w 1714"/>
                <a:gd name="T111" fmla="*/ 280444 h 1567"/>
                <a:gd name="T112" fmla="*/ 473090 w 1714"/>
                <a:gd name="T113" fmla="*/ 280444 h 15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14"/>
                <a:gd name="T172" fmla="*/ 0 h 1567"/>
                <a:gd name="T173" fmla="*/ 1714 w 1714"/>
                <a:gd name="T174" fmla="*/ 1567 h 15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14" h="1567">
                  <a:moveTo>
                    <a:pt x="80" y="1364"/>
                  </a:moveTo>
                  <a:cubicBezTo>
                    <a:pt x="80" y="1388"/>
                    <a:pt x="80" y="1388"/>
                    <a:pt x="80" y="1388"/>
                  </a:cubicBezTo>
                  <a:cubicBezTo>
                    <a:pt x="80" y="1409"/>
                    <a:pt x="97" y="1427"/>
                    <a:pt x="119" y="1427"/>
                  </a:cubicBezTo>
                  <a:cubicBezTo>
                    <a:pt x="1596" y="1427"/>
                    <a:pt x="1596" y="1427"/>
                    <a:pt x="1596" y="1427"/>
                  </a:cubicBezTo>
                  <a:cubicBezTo>
                    <a:pt x="1617" y="1427"/>
                    <a:pt x="1634" y="1409"/>
                    <a:pt x="1634" y="1388"/>
                  </a:cubicBezTo>
                  <a:cubicBezTo>
                    <a:pt x="1634" y="1364"/>
                    <a:pt x="1634" y="1364"/>
                    <a:pt x="1634" y="1364"/>
                  </a:cubicBezTo>
                  <a:cubicBezTo>
                    <a:pt x="1634" y="1343"/>
                    <a:pt x="1617" y="1325"/>
                    <a:pt x="1596" y="1325"/>
                  </a:cubicBezTo>
                  <a:cubicBezTo>
                    <a:pt x="119" y="1325"/>
                    <a:pt x="119" y="1325"/>
                    <a:pt x="119" y="1325"/>
                  </a:cubicBezTo>
                  <a:cubicBezTo>
                    <a:pt x="97" y="1325"/>
                    <a:pt x="80" y="1343"/>
                    <a:pt x="80" y="1364"/>
                  </a:cubicBezTo>
                  <a:close/>
                  <a:moveTo>
                    <a:pt x="82" y="468"/>
                  </a:moveTo>
                  <a:cubicBezTo>
                    <a:pt x="93" y="486"/>
                    <a:pt x="120" y="501"/>
                    <a:pt x="141" y="501"/>
                  </a:cubicBezTo>
                  <a:cubicBezTo>
                    <a:pt x="1573" y="501"/>
                    <a:pt x="1573" y="501"/>
                    <a:pt x="1573" y="501"/>
                  </a:cubicBezTo>
                  <a:cubicBezTo>
                    <a:pt x="1595" y="501"/>
                    <a:pt x="1621" y="486"/>
                    <a:pt x="1633" y="468"/>
                  </a:cubicBezTo>
                  <a:cubicBezTo>
                    <a:pt x="1640" y="457"/>
                    <a:pt x="1640" y="457"/>
                    <a:pt x="1640" y="457"/>
                  </a:cubicBezTo>
                  <a:cubicBezTo>
                    <a:pt x="1651" y="439"/>
                    <a:pt x="1643" y="424"/>
                    <a:pt x="1622" y="424"/>
                  </a:cubicBezTo>
                  <a:cubicBezTo>
                    <a:pt x="93" y="424"/>
                    <a:pt x="93" y="424"/>
                    <a:pt x="93" y="424"/>
                  </a:cubicBezTo>
                  <a:cubicBezTo>
                    <a:pt x="72" y="424"/>
                    <a:pt x="63" y="439"/>
                    <a:pt x="75" y="457"/>
                  </a:cubicBezTo>
                  <a:lnTo>
                    <a:pt x="82" y="468"/>
                  </a:lnTo>
                  <a:close/>
                  <a:moveTo>
                    <a:pt x="1676" y="1464"/>
                  </a:moveTo>
                  <a:cubicBezTo>
                    <a:pt x="39" y="1464"/>
                    <a:pt x="39" y="1464"/>
                    <a:pt x="39" y="1464"/>
                  </a:cubicBezTo>
                  <a:cubicBezTo>
                    <a:pt x="18" y="1464"/>
                    <a:pt x="0" y="1482"/>
                    <a:pt x="0" y="1503"/>
                  </a:cubicBezTo>
                  <a:cubicBezTo>
                    <a:pt x="0" y="1529"/>
                    <a:pt x="0" y="1529"/>
                    <a:pt x="0" y="1529"/>
                  </a:cubicBezTo>
                  <a:cubicBezTo>
                    <a:pt x="0" y="1550"/>
                    <a:pt x="18" y="1567"/>
                    <a:pt x="39" y="1567"/>
                  </a:cubicBezTo>
                  <a:cubicBezTo>
                    <a:pt x="1676" y="1567"/>
                    <a:pt x="1676" y="1567"/>
                    <a:pt x="1676" y="1567"/>
                  </a:cubicBezTo>
                  <a:cubicBezTo>
                    <a:pt x="1697" y="1567"/>
                    <a:pt x="1714" y="1550"/>
                    <a:pt x="1714" y="1529"/>
                  </a:cubicBezTo>
                  <a:cubicBezTo>
                    <a:pt x="1714" y="1503"/>
                    <a:pt x="1714" y="1503"/>
                    <a:pt x="1714" y="1503"/>
                  </a:cubicBezTo>
                  <a:cubicBezTo>
                    <a:pt x="1714" y="1482"/>
                    <a:pt x="1697" y="1464"/>
                    <a:pt x="1676" y="1464"/>
                  </a:cubicBezTo>
                  <a:close/>
                  <a:moveTo>
                    <a:pt x="93" y="385"/>
                  </a:moveTo>
                  <a:cubicBezTo>
                    <a:pt x="1622" y="385"/>
                    <a:pt x="1622" y="385"/>
                    <a:pt x="1622" y="385"/>
                  </a:cubicBezTo>
                  <a:cubicBezTo>
                    <a:pt x="1643" y="385"/>
                    <a:pt x="1645" y="377"/>
                    <a:pt x="1626" y="368"/>
                  </a:cubicBezTo>
                  <a:cubicBezTo>
                    <a:pt x="892" y="9"/>
                    <a:pt x="892" y="9"/>
                    <a:pt x="892" y="9"/>
                  </a:cubicBezTo>
                  <a:cubicBezTo>
                    <a:pt x="873" y="0"/>
                    <a:pt x="842" y="0"/>
                    <a:pt x="823" y="9"/>
                  </a:cubicBezTo>
                  <a:cubicBezTo>
                    <a:pt x="89" y="368"/>
                    <a:pt x="89" y="368"/>
                    <a:pt x="89" y="368"/>
                  </a:cubicBezTo>
                  <a:cubicBezTo>
                    <a:pt x="70" y="377"/>
                    <a:pt x="72" y="385"/>
                    <a:pt x="93" y="385"/>
                  </a:cubicBezTo>
                  <a:close/>
                  <a:moveTo>
                    <a:pt x="183" y="546"/>
                  </a:moveTo>
                  <a:cubicBezTo>
                    <a:pt x="160" y="546"/>
                    <a:pt x="140" y="565"/>
                    <a:pt x="140" y="588"/>
                  </a:cubicBezTo>
                  <a:cubicBezTo>
                    <a:pt x="140" y="612"/>
                    <a:pt x="160" y="631"/>
                    <a:pt x="183" y="631"/>
                  </a:cubicBezTo>
                  <a:cubicBezTo>
                    <a:pt x="189" y="631"/>
                    <a:pt x="194" y="630"/>
                    <a:pt x="199" y="628"/>
                  </a:cubicBezTo>
                  <a:cubicBezTo>
                    <a:pt x="212" y="623"/>
                    <a:pt x="221" y="612"/>
                    <a:pt x="225" y="599"/>
                  </a:cubicBezTo>
                  <a:cubicBezTo>
                    <a:pt x="225" y="601"/>
                    <a:pt x="226" y="603"/>
                    <a:pt x="226" y="604"/>
                  </a:cubicBezTo>
                  <a:cubicBezTo>
                    <a:pt x="226" y="622"/>
                    <a:pt x="215" y="637"/>
                    <a:pt x="199" y="644"/>
                  </a:cubicBezTo>
                  <a:cubicBezTo>
                    <a:pt x="199" y="1266"/>
                    <a:pt x="199" y="1266"/>
                    <a:pt x="199" y="1266"/>
                  </a:cubicBezTo>
                  <a:cubicBezTo>
                    <a:pt x="199" y="1288"/>
                    <a:pt x="216" y="1305"/>
                    <a:pt x="238" y="1305"/>
                  </a:cubicBezTo>
                  <a:cubicBezTo>
                    <a:pt x="369" y="1305"/>
                    <a:pt x="369" y="1305"/>
                    <a:pt x="369" y="1305"/>
                  </a:cubicBezTo>
                  <a:cubicBezTo>
                    <a:pt x="390" y="1305"/>
                    <a:pt x="408" y="1288"/>
                    <a:pt x="408" y="1266"/>
                  </a:cubicBezTo>
                  <a:cubicBezTo>
                    <a:pt x="408" y="644"/>
                    <a:pt x="408" y="644"/>
                    <a:pt x="408" y="644"/>
                  </a:cubicBezTo>
                  <a:cubicBezTo>
                    <a:pt x="392" y="637"/>
                    <a:pt x="381" y="622"/>
                    <a:pt x="381" y="604"/>
                  </a:cubicBezTo>
                  <a:cubicBezTo>
                    <a:pt x="381" y="603"/>
                    <a:pt x="381" y="601"/>
                    <a:pt x="382" y="599"/>
                  </a:cubicBezTo>
                  <a:cubicBezTo>
                    <a:pt x="385" y="612"/>
                    <a:pt x="395" y="623"/>
                    <a:pt x="408" y="628"/>
                  </a:cubicBezTo>
                  <a:cubicBezTo>
                    <a:pt x="412" y="630"/>
                    <a:pt x="418" y="631"/>
                    <a:pt x="423" y="631"/>
                  </a:cubicBezTo>
                  <a:cubicBezTo>
                    <a:pt x="447" y="631"/>
                    <a:pt x="466" y="612"/>
                    <a:pt x="466" y="588"/>
                  </a:cubicBezTo>
                  <a:cubicBezTo>
                    <a:pt x="466" y="566"/>
                    <a:pt x="448" y="547"/>
                    <a:pt x="425" y="546"/>
                  </a:cubicBezTo>
                  <a:cubicBezTo>
                    <a:pt x="425" y="546"/>
                    <a:pt x="425" y="546"/>
                    <a:pt x="425" y="546"/>
                  </a:cubicBezTo>
                  <a:lnTo>
                    <a:pt x="183" y="546"/>
                  </a:lnTo>
                  <a:close/>
                  <a:moveTo>
                    <a:pt x="1291" y="546"/>
                  </a:moveTo>
                  <a:cubicBezTo>
                    <a:pt x="1268" y="546"/>
                    <a:pt x="1249" y="565"/>
                    <a:pt x="1249" y="588"/>
                  </a:cubicBezTo>
                  <a:cubicBezTo>
                    <a:pt x="1249" y="612"/>
                    <a:pt x="1268" y="631"/>
                    <a:pt x="1291" y="631"/>
                  </a:cubicBezTo>
                  <a:cubicBezTo>
                    <a:pt x="1297" y="631"/>
                    <a:pt x="1302" y="630"/>
                    <a:pt x="1307" y="628"/>
                  </a:cubicBezTo>
                  <a:cubicBezTo>
                    <a:pt x="1320" y="623"/>
                    <a:pt x="1329" y="612"/>
                    <a:pt x="1333" y="599"/>
                  </a:cubicBezTo>
                  <a:cubicBezTo>
                    <a:pt x="1333" y="601"/>
                    <a:pt x="1334" y="603"/>
                    <a:pt x="1334" y="604"/>
                  </a:cubicBezTo>
                  <a:cubicBezTo>
                    <a:pt x="1334" y="622"/>
                    <a:pt x="1323" y="637"/>
                    <a:pt x="1307" y="644"/>
                  </a:cubicBezTo>
                  <a:cubicBezTo>
                    <a:pt x="1307" y="1266"/>
                    <a:pt x="1307" y="1266"/>
                    <a:pt x="1307" y="1266"/>
                  </a:cubicBezTo>
                  <a:cubicBezTo>
                    <a:pt x="1307" y="1288"/>
                    <a:pt x="1324" y="1305"/>
                    <a:pt x="1346" y="1305"/>
                  </a:cubicBezTo>
                  <a:cubicBezTo>
                    <a:pt x="1477" y="1305"/>
                    <a:pt x="1477" y="1305"/>
                    <a:pt x="1477" y="1305"/>
                  </a:cubicBezTo>
                  <a:cubicBezTo>
                    <a:pt x="1498" y="1305"/>
                    <a:pt x="1516" y="1288"/>
                    <a:pt x="1516" y="1266"/>
                  </a:cubicBezTo>
                  <a:cubicBezTo>
                    <a:pt x="1516" y="644"/>
                    <a:pt x="1516" y="644"/>
                    <a:pt x="1516" y="644"/>
                  </a:cubicBezTo>
                  <a:cubicBezTo>
                    <a:pt x="1500" y="637"/>
                    <a:pt x="1489" y="622"/>
                    <a:pt x="1489" y="604"/>
                  </a:cubicBezTo>
                  <a:cubicBezTo>
                    <a:pt x="1489" y="603"/>
                    <a:pt x="1489" y="601"/>
                    <a:pt x="1490" y="599"/>
                  </a:cubicBezTo>
                  <a:cubicBezTo>
                    <a:pt x="1493" y="612"/>
                    <a:pt x="1503" y="623"/>
                    <a:pt x="1516" y="628"/>
                  </a:cubicBezTo>
                  <a:cubicBezTo>
                    <a:pt x="1520" y="630"/>
                    <a:pt x="1526" y="631"/>
                    <a:pt x="1531" y="631"/>
                  </a:cubicBezTo>
                  <a:cubicBezTo>
                    <a:pt x="1555" y="631"/>
                    <a:pt x="1574" y="612"/>
                    <a:pt x="1574" y="588"/>
                  </a:cubicBezTo>
                  <a:cubicBezTo>
                    <a:pt x="1574" y="566"/>
                    <a:pt x="1556" y="547"/>
                    <a:pt x="1533" y="546"/>
                  </a:cubicBezTo>
                  <a:cubicBezTo>
                    <a:pt x="1533" y="546"/>
                    <a:pt x="1533" y="546"/>
                    <a:pt x="1533" y="546"/>
                  </a:cubicBezTo>
                  <a:lnTo>
                    <a:pt x="1291" y="546"/>
                  </a:lnTo>
                  <a:close/>
                  <a:moveTo>
                    <a:pt x="553" y="546"/>
                  </a:moveTo>
                  <a:cubicBezTo>
                    <a:pt x="529" y="546"/>
                    <a:pt x="510" y="565"/>
                    <a:pt x="510" y="588"/>
                  </a:cubicBezTo>
                  <a:cubicBezTo>
                    <a:pt x="510" y="612"/>
                    <a:pt x="529" y="631"/>
                    <a:pt x="553" y="631"/>
                  </a:cubicBezTo>
                  <a:cubicBezTo>
                    <a:pt x="558" y="631"/>
                    <a:pt x="563" y="630"/>
                    <a:pt x="568" y="628"/>
                  </a:cubicBezTo>
                  <a:cubicBezTo>
                    <a:pt x="581" y="623"/>
                    <a:pt x="591" y="612"/>
                    <a:pt x="594" y="599"/>
                  </a:cubicBezTo>
                  <a:cubicBezTo>
                    <a:pt x="595" y="601"/>
                    <a:pt x="595" y="603"/>
                    <a:pt x="595" y="604"/>
                  </a:cubicBezTo>
                  <a:cubicBezTo>
                    <a:pt x="595" y="622"/>
                    <a:pt x="584" y="637"/>
                    <a:pt x="568" y="644"/>
                  </a:cubicBezTo>
                  <a:cubicBezTo>
                    <a:pt x="568" y="1266"/>
                    <a:pt x="568" y="1266"/>
                    <a:pt x="568" y="1266"/>
                  </a:cubicBezTo>
                  <a:cubicBezTo>
                    <a:pt x="568" y="1288"/>
                    <a:pt x="586" y="1305"/>
                    <a:pt x="607" y="1305"/>
                  </a:cubicBezTo>
                  <a:cubicBezTo>
                    <a:pt x="738" y="1305"/>
                    <a:pt x="738" y="1305"/>
                    <a:pt x="738" y="1305"/>
                  </a:cubicBezTo>
                  <a:cubicBezTo>
                    <a:pt x="759" y="1305"/>
                    <a:pt x="777" y="1288"/>
                    <a:pt x="777" y="1266"/>
                  </a:cubicBezTo>
                  <a:cubicBezTo>
                    <a:pt x="777" y="644"/>
                    <a:pt x="777" y="644"/>
                    <a:pt x="777" y="644"/>
                  </a:cubicBezTo>
                  <a:cubicBezTo>
                    <a:pt x="761" y="637"/>
                    <a:pt x="750" y="622"/>
                    <a:pt x="750" y="604"/>
                  </a:cubicBezTo>
                  <a:cubicBezTo>
                    <a:pt x="750" y="603"/>
                    <a:pt x="750" y="601"/>
                    <a:pt x="751" y="599"/>
                  </a:cubicBezTo>
                  <a:cubicBezTo>
                    <a:pt x="754" y="612"/>
                    <a:pt x="764" y="623"/>
                    <a:pt x="777" y="628"/>
                  </a:cubicBezTo>
                  <a:cubicBezTo>
                    <a:pt x="782" y="630"/>
                    <a:pt x="787" y="631"/>
                    <a:pt x="793" y="631"/>
                  </a:cubicBezTo>
                  <a:cubicBezTo>
                    <a:pt x="816" y="631"/>
                    <a:pt x="835" y="612"/>
                    <a:pt x="835" y="588"/>
                  </a:cubicBezTo>
                  <a:cubicBezTo>
                    <a:pt x="835" y="566"/>
                    <a:pt x="817" y="547"/>
                    <a:pt x="794" y="546"/>
                  </a:cubicBezTo>
                  <a:cubicBezTo>
                    <a:pt x="794" y="546"/>
                    <a:pt x="794" y="546"/>
                    <a:pt x="794" y="546"/>
                  </a:cubicBezTo>
                  <a:lnTo>
                    <a:pt x="553" y="546"/>
                  </a:lnTo>
                  <a:close/>
                  <a:moveTo>
                    <a:pt x="922" y="546"/>
                  </a:moveTo>
                  <a:cubicBezTo>
                    <a:pt x="898" y="546"/>
                    <a:pt x="879" y="565"/>
                    <a:pt x="879" y="588"/>
                  </a:cubicBezTo>
                  <a:cubicBezTo>
                    <a:pt x="879" y="612"/>
                    <a:pt x="898" y="631"/>
                    <a:pt x="922" y="631"/>
                  </a:cubicBezTo>
                  <a:cubicBezTo>
                    <a:pt x="927" y="631"/>
                    <a:pt x="933" y="630"/>
                    <a:pt x="938" y="628"/>
                  </a:cubicBezTo>
                  <a:cubicBezTo>
                    <a:pt x="950" y="623"/>
                    <a:pt x="960" y="612"/>
                    <a:pt x="963" y="599"/>
                  </a:cubicBezTo>
                  <a:cubicBezTo>
                    <a:pt x="964" y="601"/>
                    <a:pt x="965" y="603"/>
                    <a:pt x="965" y="604"/>
                  </a:cubicBezTo>
                  <a:cubicBezTo>
                    <a:pt x="965" y="622"/>
                    <a:pt x="953" y="637"/>
                    <a:pt x="938" y="644"/>
                  </a:cubicBezTo>
                  <a:cubicBezTo>
                    <a:pt x="938" y="1266"/>
                    <a:pt x="938" y="1266"/>
                    <a:pt x="938" y="1266"/>
                  </a:cubicBezTo>
                  <a:cubicBezTo>
                    <a:pt x="938" y="1288"/>
                    <a:pt x="955" y="1305"/>
                    <a:pt x="976" y="1305"/>
                  </a:cubicBezTo>
                  <a:cubicBezTo>
                    <a:pt x="1108" y="1305"/>
                    <a:pt x="1108" y="1305"/>
                    <a:pt x="1108" y="1305"/>
                  </a:cubicBezTo>
                  <a:cubicBezTo>
                    <a:pt x="1129" y="1305"/>
                    <a:pt x="1146" y="1288"/>
                    <a:pt x="1146" y="1266"/>
                  </a:cubicBezTo>
                  <a:cubicBezTo>
                    <a:pt x="1146" y="644"/>
                    <a:pt x="1146" y="644"/>
                    <a:pt x="1146" y="644"/>
                  </a:cubicBezTo>
                  <a:cubicBezTo>
                    <a:pt x="1130" y="637"/>
                    <a:pt x="1119" y="622"/>
                    <a:pt x="1119" y="604"/>
                  </a:cubicBezTo>
                  <a:cubicBezTo>
                    <a:pt x="1119" y="603"/>
                    <a:pt x="1120" y="601"/>
                    <a:pt x="1120" y="599"/>
                  </a:cubicBezTo>
                  <a:cubicBezTo>
                    <a:pt x="1124" y="612"/>
                    <a:pt x="1133" y="623"/>
                    <a:pt x="1146" y="628"/>
                  </a:cubicBezTo>
                  <a:cubicBezTo>
                    <a:pt x="1151" y="630"/>
                    <a:pt x="1156" y="631"/>
                    <a:pt x="1162" y="631"/>
                  </a:cubicBezTo>
                  <a:cubicBezTo>
                    <a:pt x="1186" y="631"/>
                    <a:pt x="1205" y="612"/>
                    <a:pt x="1205" y="588"/>
                  </a:cubicBezTo>
                  <a:cubicBezTo>
                    <a:pt x="1205" y="566"/>
                    <a:pt x="1187" y="547"/>
                    <a:pt x="1164" y="546"/>
                  </a:cubicBezTo>
                  <a:cubicBezTo>
                    <a:pt x="1164" y="546"/>
                    <a:pt x="1164" y="546"/>
                    <a:pt x="1164" y="546"/>
                  </a:cubicBezTo>
                  <a:lnTo>
                    <a:pt x="922" y="5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1" name="Media 2" descr="Custom:  Group 97"/>
          <p:cNvGrpSpPr/>
          <p:nvPr/>
        </p:nvGrpSpPr>
        <p:grpSpPr>
          <a:xfrm>
            <a:off x="2801123" y="4778826"/>
            <a:ext cx="1518178" cy="1518178"/>
            <a:chOff x="2802467" y="4776587"/>
            <a:chExt cx="1518178" cy="1518178"/>
          </a:xfrm>
        </p:grpSpPr>
        <p:sp>
          <p:nvSpPr>
            <p:cNvPr id="132" name="Oval 131"/>
            <p:cNvSpPr/>
            <p:nvPr/>
          </p:nvSpPr>
          <p:spPr>
            <a:xfrm>
              <a:off x="2802467" y="4776587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215949" y="5714075"/>
              <a:ext cx="691215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Media</a:t>
              </a: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3142801" y="5080001"/>
              <a:ext cx="855406" cy="515586"/>
              <a:chOff x="4125913" y="5024438"/>
              <a:chExt cx="463550" cy="279400"/>
            </a:xfrm>
            <a:solidFill>
              <a:schemeClr val="bg1"/>
            </a:solidFill>
          </p:grpSpPr>
          <p:sp>
            <p:nvSpPr>
              <p:cNvPr id="135" name="Freeform 428"/>
              <p:cNvSpPr>
                <a:spLocks noEditPoints="1"/>
              </p:cNvSpPr>
              <p:nvPr/>
            </p:nvSpPr>
            <p:spPr bwMode="auto">
              <a:xfrm>
                <a:off x="4125913" y="5049838"/>
                <a:ext cx="371475" cy="254000"/>
              </a:xfrm>
              <a:custGeom>
                <a:avLst/>
                <a:gdLst>
                  <a:gd name="T0" fmla="*/ 203 w 468"/>
                  <a:gd name="T1" fmla="*/ 279 h 318"/>
                  <a:gd name="T2" fmla="*/ 197 w 468"/>
                  <a:gd name="T3" fmla="*/ 261 h 318"/>
                  <a:gd name="T4" fmla="*/ 302 w 468"/>
                  <a:gd name="T5" fmla="*/ 257 h 318"/>
                  <a:gd name="T6" fmla="*/ 295 w 468"/>
                  <a:gd name="T7" fmla="*/ 267 h 318"/>
                  <a:gd name="T8" fmla="*/ 291 w 468"/>
                  <a:gd name="T9" fmla="*/ 291 h 318"/>
                  <a:gd name="T10" fmla="*/ 289 w 468"/>
                  <a:gd name="T11" fmla="*/ 292 h 318"/>
                  <a:gd name="T12" fmla="*/ 205 w 468"/>
                  <a:gd name="T13" fmla="*/ 292 h 318"/>
                  <a:gd name="T14" fmla="*/ 389 w 468"/>
                  <a:gd name="T15" fmla="*/ 213 h 318"/>
                  <a:gd name="T16" fmla="*/ 359 w 468"/>
                  <a:gd name="T17" fmla="*/ 154 h 318"/>
                  <a:gd name="T18" fmla="*/ 347 w 468"/>
                  <a:gd name="T19" fmla="*/ 88 h 318"/>
                  <a:gd name="T20" fmla="*/ 350 w 468"/>
                  <a:gd name="T21" fmla="*/ 49 h 318"/>
                  <a:gd name="T22" fmla="*/ 361 w 468"/>
                  <a:gd name="T23" fmla="*/ 24 h 318"/>
                  <a:gd name="T24" fmla="*/ 371 w 468"/>
                  <a:gd name="T25" fmla="*/ 20 h 318"/>
                  <a:gd name="T26" fmla="*/ 396 w 468"/>
                  <a:gd name="T27" fmla="*/ 35 h 318"/>
                  <a:gd name="T28" fmla="*/ 417 w 468"/>
                  <a:gd name="T29" fmla="*/ 62 h 318"/>
                  <a:gd name="T30" fmla="*/ 442 w 468"/>
                  <a:gd name="T31" fmla="*/ 125 h 318"/>
                  <a:gd name="T32" fmla="*/ 448 w 468"/>
                  <a:gd name="T33" fmla="*/ 189 h 318"/>
                  <a:gd name="T34" fmla="*/ 442 w 468"/>
                  <a:gd name="T35" fmla="*/ 217 h 318"/>
                  <a:gd name="T36" fmla="*/ 428 w 468"/>
                  <a:gd name="T37" fmla="*/ 237 h 318"/>
                  <a:gd name="T38" fmla="*/ 417 w 468"/>
                  <a:gd name="T39" fmla="*/ 235 h 318"/>
                  <a:gd name="T40" fmla="*/ 389 w 468"/>
                  <a:gd name="T41" fmla="*/ 213 h 318"/>
                  <a:gd name="T42" fmla="*/ 354 w 468"/>
                  <a:gd name="T43" fmla="*/ 5 h 318"/>
                  <a:gd name="T44" fmla="*/ 45 w 468"/>
                  <a:gd name="T45" fmla="*/ 182 h 318"/>
                  <a:gd name="T46" fmla="*/ 30 w 468"/>
                  <a:gd name="T47" fmla="*/ 176 h 318"/>
                  <a:gd name="T48" fmla="*/ 15 w 468"/>
                  <a:gd name="T49" fmla="*/ 182 h 318"/>
                  <a:gd name="T50" fmla="*/ 4 w 468"/>
                  <a:gd name="T51" fmla="*/ 191 h 318"/>
                  <a:gd name="T52" fmla="*/ 0 w 468"/>
                  <a:gd name="T53" fmla="*/ 206 h 318"/>
                  <a:gd name="T54" fmla="*/ 10 w 468"/>
                  <a:gd name="T55" fmla="*/ 252 h 318"/>
                  <a:gd name="T56" fmla="*/ 19 w 468"/>
                  <a:gd name="T57" fmla="*/ 267 h 318"/>
                  <a:gd name="T58" fmla="*/ 35 w 468"/>
                  <a:gd name="T59" fmla="*/ 279 h 318"/>
                  <a:gd name="T60" fmla="*/ 57 w 468"/>
                  <a:gd name="T61" fmla="*/ 274 h 318"/>
                  <a:gd name="T62" fmla="*/ 65 w 468"/>
                  <a:gd name="T63" fmla="*/ 268 h 318"/>
                  <a:gd name="T64" fmla="*/ 69 w 468"/>
                  <a:gd name="T65" fmla="*/ 259 h 318"/>
                  <a:gd name="T66" fmla="*/ 146 w 468"/>
                  <a:gd name="T67" fmla="*/ 276 h 318"/>
                  <a:gd name="T68" fmla="*/ 177 w 468"/>
                  <a:gd name="T69" fmla="*/ 278 h 318"/>
                  <a:gd name="T70" fmla="*/ 179 w 468"/>
                  <a:gd name="T71" fmla="*/ 291 h 318"/>
                  <a:gd name="T72" fmla="*/ 186 w 468"/>
                  <a:gd name="T73" fmla="*/ 311 h 318"/>
                  <a:gd name="T74" fmla="*/ 207 w 468"/>
                  <a:gd name="T75" fmla="*/ 318 h 318"/>
                  <a:gd name="T76" fmla="*/ 295 w 468"/>
                  <a:gd name="T77" fmla="*/ 318 h 318"/>
                  <a:gd name="T78" fmla="*/ 315 w 468"/>
                  <a:gd name="T79" fmla="*/ 302 h 318"/>
                  <a:gd name="T80" fmla="*/ 317 w 468"/>
                  <a:gd name="T81" fmla="*/ 279 h 318"/>
                  <a:gd name="T82" fmla="*/ 319 w 468"/>
                  <a:gd name="T83" fmla="*/ 276 h 318"/>
                  <a:gd name="T84" fmla="*/ 424 w 468"/>
                  <a:gd name="T85" fmla="*/ 257 h 318"/>
                  <a:gd name="T86" fmla="*/ 437 w 468"/>
                  <a:gd name="T87" fmla="*/ 254 h 318"/>
                  <a:gd name="T88" fmla="*/ 453 w 468"/>
                  <a:gd name="T89" fmla="*/ 241 h 318"/>
                  <a:gd name="T90" fmla="*/ 464 w 468"/>
                  <a:gd name="T91" fmla="*/ 213 h 318"/>
                  <a:gd name="T92" fmla="*/ 468 w 468"/>
                  <a:gd name="T93" fmla="*/ 169 h 318"/>
                  <a:gd name="T94" fmla="*/ 455 w 468"/>
                  <a:gd name="T95" fmla="*/ 97 h 318"/>
                  <a:gd name="T96" fmla="*/ 420 w 468"/>
                  <a:gd name="T97" fmla="*/ 33 h 318"/>
                  <a:gd name="T98" fmla="*/ 396 w 468"/>
                  <a:gd name="T99" fmla="*/ 9 h 318"/>
                  <a:gd name="T100" fmla="*/ 371 w 468"/>
                  <a:gd name="T101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68" h="318">
                    <a:moveTo>
                      <a:pt x="203" y="291"/>
                    </a:moveTo>
                    <a:lnTo>
                      <a:pt x="203" y="279"/>
                    </a:lnTo>
                    <a:lnTo>
                      <a:pt x="203" y="279"/>
                    </a:lnTo>
                    <a:lnTo>
                      <a:pt x="203" y="272"/>
                    </a:lnTo>
                    <a:lnTo>
                      <a:pt x="201" y="267"/>
                    </a:lnTo>
                    <a:lnTo>
                      <a:pt x="197" y="261"/>
                    </a:lnTo>
                    <a:lnTo>
                      <a:pt x="192" y="257"/>
                    </a:lnTo>
                    <a:lnTo>
                      <a:pt x="192" y="257"/>
                    </a:lnTo>
                    <a:lnTo>
                      <a:pt x="302" y="257"/>
                    </a:lnTo>
                    <a:lnTo>
                      <a:pt x="302" y="257"/>
                    </a:lnTo>
                    <a:lnTo>
                      <a:pt x="299" y="261"/>
                    </a:lnTo>
                    <a:lnTo>
                      <a:pt x="295" y="267"/>
                    </a:lnTo>
                    <a:lnTo>
                      <a:pt x="293" y="272"/>
                    </a:lnTo>
                    <a:lnTo>
                      <a:pt x="291" y="279"/>
                    </a:lnTo>
                    <a:lnTo>
                      <a:pt x="291" y="291"/>
                    </a:lnTo>
                    <a:lnTo>
                      <a:pt x="291" y="291"/>
                    </a:lnTo>
                    <a:lnTo>
                      <a:pt x="291" y="292"/>
                    </a:lnTo>
                    <a:lnTo>
                      <a:pt x="289" y="292"/>
                    </a:lnTo>
                    <a:lnTo>
                      <a:pt x="207" y="292"/>
                    </a:lnTo>
                    <a:lnTo>
                      <a:pt x="207" y="292"/>
                    </a:lnTo>
                    <a:lnTo>
                      <a:pt x="205" y="292"/>
                    </a:lnTo>
                    <a:lnTo>
                      <a:pt x="203" y="291"/>
                    </a:lnTo>
                    <a:close/>
                    <a:moveTo>
                      <a:pt x="389" y="213"/>
                    </a:moveTo>
                    <a:lnTo>
                      <a:pt x="389" y="213"/>
                    </a:lnTo>
                    <a:lnTo>
                      <a:pt x="378" y="195"/>
                    </a:lnTo>
                    <a:lnTo>
                      <a:pt x="367" y="176"/>
                    </a:lnTo>
                    <a:lnTo>
                      <a:pt x="359" y="154"/>
                    </a:lnTo>
                    <a:lnTo>
                      <a:pt x="352" y="132"/>
                    </a:lnTo>
                    <a:lnTo>
                      <a:pt x="348" y="110"/>
                    </a:lnTo>
                    <a:lnTo>
                      <a:pt x="347" y="88"/>
                    </a:lnTo>
                    <a:lnTo>
                      <a:pt x="347" y="68"/>
                    </a:lnTo>
                    <a:lnTo>
                      <a:pt x="350" y="49"/>
                    </a:lnTo>
                    <a:lnTo>
                      <a:pt x="350" y="49"/>
                    </a:lnTo>
                    <a:lnTo>
                      <a:pt x="352" y="42"/>
                    </a:lnTo>
                    <a:lnTo>
                      <a:pt x="356" y="33"/>
                    </a:lnTo>
                    <a:lnTo>
                      <a:pt x="361" y="24"/>
                    </a:lnTo>
                    <a:lnTo>
                      <a:pt x="367" y="22"/>
                    </a:lnTo>
                    <a:lnTo>
                      <a:pt x="371" y="20"/>
                    </a:lnTo>
                    <a:lnTo>
                      <a:pt x="371" y="20"/>
                    </a:lnTo>
                    <a:lnTo>
                      <a:pt x="378" y="22"/>
                    </a:lnTo>
                    <a:lnTo>
                      <a:pt x="387" y="27"/>
                    </a:lnTo>
                    <a:lnTo>
                      <a:pt x="396" y="35"/>
                    </a:lnTo>
                    <a:lnTo>
                      <a:pt x="405" y="46"/>
                    </a:lnTo>
                    <a:lnTo>
                      <a:pt x="405" y="46"/>
                    </a:lnTo>
                    <a:lnTo>
                      <a:pt x="417" y="62"/>
                    </a:lnTo>
                    <a:lnTo>
                      <a:pt x="428" y="82"/>
                    </a:lnTo>
                    <a:lnTo>
                      <a:pt x="435" y="103"/>
                    </a:lnTo>
                    <a:lnTo>
                      <a:pt x="442" y="125"/>
                    </a:lnTo>
                    <a:lnTo>
                      <a:pt x="446" y="147"/>
                    </a:lnTo>
                    <a:lnTo>
                      <a:pt x="448" y="169"/>
                    </a:lnTo>
                    <a:lnTo>
                      <a:pt x="448" y="189"/>
                    </a:lnTo>
                    <a:lnTo>
                      <a:pt x="444" y="210"/>
                    </a:lnTo>
                    <a:lnTo>
                      <a:pt x="444" y="210"/>
                    </a:lnTo>
                    <a:lnTo>
                      <a:pt x="442" y="217"/>
                    </a:lnTo>
                    <a:lnTo>
                      <a:pt x="439" y="226"/>
                    </a:lnTo>
                    <a:lnTo>
                      <a:pt x="431" y="233"/>
                    </a:lnTo>
                    <a:lnTo>
                      <a:pt x="428" y="237"/>
                    </a:lnTo>
                    <a:lnTo>
                      <a:pt x="424" y="237"/>
                    </a:lnTo>
                    <a:lnTo>
                      <a:pt x="424" y="237"/>
                    </a:lnTo>
                    <a:lnTo>
                      <a:pt x="417" y="235"/>
                    </a:lnTo>
                    <a:lnTo>
                      <a:pt x="407" y="232"/>
                    </a:lnTo>
                    <a:lnTo>
                      <a:pt x="398" y="222"/>
                    </a:lnTo>
                    <a:lnTo>
                      <a:pt x="389" y="213"/>
                    </a:lnTo>
                    <a:close/>
                    <a:moveTo>
                      <a:pt x="354" y="5"/>
                    </a:moveTo>
                    <a:lnTo>
                      <a:pt x="354" y="5"/>
                    </a:lnTo>
                    <a:lnTo>
                      <a:pt x="354" y="5"/>
                    </a:lnTo>
                    <a:lnTo>
                      <a:pt x="50" y="186"/>
                    </a:lnTo>
                    <a:lnTo>
                      <a:pt x="50" y="186"/>
                    </a:lnTo>
                    <a:lnTo>
                      <a:pt x="45" y="182"/>
                    </a:lnTo>
                    <a:lnTo>
                      <a:pt x="39" y="178"/>
                    </a:lnTo>
                    <a:lnTo>
                      <a:pt x="34" y="176"/>
                    </a:lnTo>
                    <a:lnTo>
                      <a:pt x="30" y="176"/>
                    </a:lnTo>
                    <a:lnTo>
                      <a:pt x="30" y="176"/>
                    </a:lnTo>
                    <a:lnTo>
                      <a:pt x="15" y="182"/>
                    </a:lnTo>
                    <a:lnTo>
                      <a:pt x="15" y="182"/>
                    </a:lnTo>
                    <a:lnTo>
                      <a:pt x="10" y="184"/>
                    </a:lnTo>
                    <a:lnTo>
                      <a:pt x="8" y="187"/>
                    </a:lnTo>
                    <a:lnTo>
                      <a:pt x="4" y="191"/>
                    </a:lnTo>
                    <a:lnTo>
                      <a:pt x="2" y="198"/>
                    </a:lnTo>
                    <a:lnTo>
                      <a:pt x="2" y="198"/>
                    </a:lnTo>
                    <a:lnTo>
                      <a:pt x="0" y="206"/>
                    </a:lnTo>
                    <a:lnTo>
                      <a:pt x="0" y="215"/>
                    </a:lnTo>
                    <a:lnTo>
                      <a:pt x="4" y="233"/>
                    </a:lnTo>
                    <a:lnTo>
                      <a:pt x="10" y="252"/>
                    </a:lnTo>
                    <a:lnTo>
                      <a:pt x="13" y="259"/>
                    </a:lnTo>
                    <a:lnTo>
                      <a:pt x="19" y="267"/>
                    </a:lnTo>
                    <a:lnTo>
                      <a:pt x="19" y="267"/>
                    </a:lnTo>
                    <a:lnTo>
                      <a:pt x="24" y="274"/>
                    </a:lnTo>
                    <a:lnTo>
                      <a:pt x="30" y="278"/>
                    </a:lnTo>
                    <a:lnTo>
                      <a:pt x="35" y="279"/>
                    </a:lnTo>
                    <a:lnTo>
                      <a:pt x="41" y="279"/>
                    </a:lnTo>
                    <a:lnTo>
                      <a:pt x="41" y="279"/>
                    </a:lnTo>
                    <a:lnTo>
                      <a:pt x="57" y="274"/>
                    </a:lnTo>
                    <a:lnTo>
                      <a:pt x="57" y="274"/>
                    </a:lnTo>
                    <a:lnTo>
                      <a:pt x="61" y="272"/>
                    </a:lnTo>
                    <a:lnTo>
                      <a:pt x="65" y="268"/>
                    </a:lnTo>
                    <a:lnTo>
                      <a:pt x="67" y="265"/>
                    </a:lnTo>
                    <a:lnTo>
                      <a:pt x="69" y="259"/>
                    </a:lnTo>
                    <a:lnTo>
                      <a:pt x="69" y="259"/>
                    </a:lnTo>
                    <a:lnTo>
                      <a:pt x="69" y="257"/>
                    </a:lnTo>
                    <a:lnTo>
                      <a:pt x="146" y="257"/>
                    </a:lnTo>
                    <a:lnTo>
                      <a:pt x="146" y="276"/>
                    </a:lnTo>
                    <a:lnTo>
                      <a:pt x="175" y="276"/>
                    </a:lnTo>
                    <a:lnTo>
                      <a:pt x="175" y="276"/>
                    </a:lnTo>
                    <a:lnTo>
                      <a:pt x="177" y="278"/>
                    </a:lnTo>
                    <a:lnTo>
                      <a:pt x="179" y="279"/>
                    </a:lnTo>
                    <a:lnTo>
                      <a:pt x="179" y="291"/>
                    </a:lnTo>
                    <a:lnTo>
                      <a:pt x="179" y="291"/>
                    </a:lnTo>
                    <a:lnTo>
                      <a:pt x="179" y="296"/>
                    </a:lnTo>
                    <a:lnTo>
                      <a:pt x="181" y="302"/>
                    </a:lnTo>
                    <a:lnTo>
                      <a:pt x="186" y="311"/>
                    </a:lnTo>
                    <a:lnTo>
                      <a:pt x="196" y="316"/>
                    </a:lnTo>
                    <a:lnTo>
                      <a:pt x="201" y="318"/>
                    </a:lnTo>
                    <a:lnTo>
                      <a:pt x="207" y="318"/>
                    </a:lnTo>
                    <a:lnTo>
                      <a:pt x="289" y="318"/>
                    </a:lnTo>
                    <a:lnTo>
                      <a:pt x="289" y="318"/>
                    </a:lnTo>
                    <a:lnTo>
                      <a:pt x="295" y="318"/>
                    </a:lnTo>
                    <a:lnTo>
                      <a:pt x="301" y="316"/>
                    </a:lnTo>
                    <a:lnTo>
                      <a:pt x="308" y="311"/>
                    </a:lnTo>
                    <a:lnTo>
                      <a:pt x="315" y="302"/>
                    </a:lnTo>
                    <a:lnTo>
                      <a:pt x="315" y="296"/>
                    </a:lnTo>
                    <a:lnTo>
                      <a:pt x="317" y="291"/>
                    </a:lnTo>
                    <a:lnTo>
                      <a:pt x="317" y="279"/>
                    </a:lnTo>
                    <a:lnTo>
                      <a:pt x="317" y="279"/>
                    </a:lnTo>
                    <a:lnTo>
                      <a:pt x="317" y="278"/>
                    </a:lnTo>
                    <a:lnTo>
                      <a:pt x="319" y="276"/>
                    </a:lnTo>
                    <a:lnTo>
                      <a:pt x="350" y="276"/>
                    </a:lnTo>
                    <a:lnTo>
                      <a:pt x="350" y="257"/>
                    </a:lnTo>
                    <a:lnTo>
                      <a:pt x="424" y="257"/>
                    </a:lnTo>
                    <a:lnTo>
                      <a:pt x="424" y="257"/>
                    </a:lnTo>
                    <a:lnTo>
                      <a:pt x="429" y="257"/>
                    </a:lnTo>
                    <a:lnTo>
                      <a:pt x="437" y="254"/>
                    </a:lnTo>
                    <a:lnTo>
                      <a:pt x="442" y="252"/>
                    </a:lnTo>
                    <a:lnTo>
                      <a:pt x="448" y="246"/>
                    </a:lnTo>
                    <a:lnTo>
                      <a:pt x="453" y="241"/>
                    </a:lnTo>
                    <a:lnTo>
                      <a:pt x="457" y="233"/>
                    </a:lnTo>
                    <a:lnTo>
                      <a:pt x="461" y="224"/>
                    </a:lnTo>
                    <a:lnTo>
                      <a:pt x="464" y="213"/>
                    </a:lnTo>
                    <a:lnTo>
                      <a:pt x="464" y="213"/>
                    </a:lnTo>
                    <a:lnTo>
                      <a:pt x="468" y="193"/>
                    </a:lnTo>
                    <a:lnTo>
                      <a:pt x="468" y="169"/>
                    </a:lnTo>
                    <a:lnTo>
                      <a:pt x="466" y="145"/>
                    </a:lnTo>
                    <a:lnTo>
                      <a:pt x="461" y="121"/>
                    </a:lnTo>
                    <a:lnTo>
                      <a:pt x="455" y="97"/>
                    </a:lnTo>
                    <a:lnTo>
                      <a:pt x="446" y="73"/>
                    </a:lnTo>
                    <a:lnTo>
                      <a:pt x="435" y="51"/>
                    </a:lnTo>
                    <a:lnTo>
                      <a:pt x="420" y="33"/>
                    </a:lnTo>
                    <a:lnTo>
                      <a:pt x="420" y="33"/>
                    </a:lnTo>
                    <a:lnTo>
                      <a:pt x="407" y="18"/>
                    </a:lnTo>
                    <a:lnTo>
                      <a:pt x="396" y="9"/>
                    </a:lnTo>
                    <a:lnTo>
                      <a:pt x="383" y="1"/>
                    </a:lnTo>
                    <a:lnTo>
                      <a:pt x="371" y="0"/>
                    </a:lnTo>
                    <a:lnTo>
                      <a:pt x="371" y="0"/>
                    </a:lnTo>
                    <a:lnTo>
                      <a:pt x="361" y="1"/>
                    </a:lnTo>
                    <a:lnTo>
                      <a:pt x="35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Freeform 432"/>
              <p:cNvSpPr>
                <a:spLocks/>
              </p:cNvSpPr>
              <p:nvPr/>
            </p:nvSpPr>
            <p:spPr bwMode="auto">
              <a:xfrm>
                <a:off x="4505325" y="5099050"/>
                <a:ext cx="84138" cy="38100"/>
              </a:xfrm>
              <a:custGeom>
                <a:avLst/>
                <a:gdLst>
                  <a:gd name="T0" fmla="*/ 0 w 107"/>
                  <a:gd name="T1" fmla="*/ 28 h 48"/>
                  <a:gd name="T2" fmla="*/ 6 w 107"/>
                  <a:gd name="T3" fmla="*/ 48 h 48"/>
                  <a:gd name="T4" fmla="*/ 107 w 107"/>
                  <a:gd name="T5" fmla="*/ 21 h 48"/>
                  <a:gd name="T6" fmla="*/ 102 w 107"/>
                  <a:gd name="T7" fmla="*/ 0 h 48"/>
                  <a:gd name="T8" fmla="*/ 0 w 107"/>
                  <a:gd name="T9" fmla="*/ 2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48">
                    <a:moveTo>
                      <a:pt x="0" y="28"/>
                    </a:moveTo>
                    <a:lnTo>
                      <a:pt x="6" y="48"/>
                    </a:lnTo>
                    <a:lnTo>
                      <a:pt x="107" y="21"/>
                    </a:lnTo>
                    <a:lnTo>
                      <a:pt x="102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Freeform 433"/>
              <p:cNvSpPr>
                <a:spLocks/>
              </p:cNvSpPr>
              <p:nvPr/>
            </p:nvSpPr>
            <p:spPr bwMode="auto">
              <a:xfrm>
                <a:off x="4471988" y="5024438"/>
                <a:ext cx="69850" cy="49213"/>
              </a:xfrm>
              <a:custGeom>
                <a:avLst/>
                <a:gdLst>
                  <a:gd name="T0" fmla="*/ 0 w 86"/>
                  <a:gd name="T1" fmla="*/ 45 h 63"/>
                  <a:gd name="T2" fmla="*/ 9 w 86"/>
                  <a:gd name="T3" fmla="*/ 63 h 63"/>
                  <a:gd name="T4" fmla="*/ 86 w 86"/>
                  <a:gd name="T5" fmla="*/ 17 h 63"/>
                  <a:gd name="T6" fmla="*/ 75 w 86"/>
                  <a:gd name="T7" fmla="*/ 0 h 63"/>
                  <a:gd name="T8" fmla="*/ 0 w 86"/>
                  <a:gd name="T9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63">
                    <a:moveTo>
                      <a:pt x="0" y="45"/>
                    </a:moveTo>
                    <a:lnTo>
                      <a:pt x="9" y="63"/>
                    </a:lnTo>
                    <a:lnTo>
                      <a:pt x="86" y="17"/>
                    </a:lnTo>
                    <a:lnTo>
                      <a:pt x="75" y="0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Rectangle 434"/>
              <p:cNvSpPr>
                <a:spLocks noChangeArrowheads="1"/>
              </p:cNvSpPr>
              <p:nvPr/>
            </p:nvSpPr>
            <p:spPr bwMode="auto">
              <a:xfrm>
                <a:off x="4514850" y="5200650"/>
                <a:ext cx="65088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3" name="Industry 2" descr="Custom:  Group 105"/>
          <p:cNvGrpSpPr/>
          <p:nvPr/>
        </p:nvGrpSpPr>
        <p:grpSpPr>
          <a:xfrm>
            <a:off x="5522169" y="2757910"/>
            <a:ext cx="1518178" cy="1518178"/>
            <a:chOff x="5520267" y="2755763"/>
            <a:chExt cx="1518178" cy="1518178"/>
          </a:xfrm>
        </p:grpSpPr>
        <p:sp>
          <p:nvSpPr>
            <p:cNvPr id="144" name="Oval 143"/>
            <p:cNvSpPr/>
            <p:nvPr/>
          </p:nvSpPr>
          <p:spPr>
            <a:xfrm>
              <a:off x="5520267" y="2755763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29864" y="3667259"/>
              <a:ext cx="889987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Industry</a:t>
              </a: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5805318" y="2952750"/>
              <a:ext cx="948836" cy="623114"/>
              <a:chOff x="5719491" y="2907559"/>
              <a:chExt cx="1120489" cy="735842"/>
            </a:xfrm>
          </p:grpSpPr>
          <p:sp>
            <p:nvSpPr>
              <p:cNvPr id="147" name="Freeform 201"/>
              <p:cNvSpPr>
                <a:spLocks/>
              </p:cNvSpPr>
              <p:nvPr/>
            </p:nvSpPr>
            <p:spPr bwMode="auto">
              <a:xfrm>
                <a:off x="6788877" y="3346744"/>
                <a:ext cx="16573" cy="250253"/>
              </a:xfrm>
              <a:custGeom>
                <a:avLst/>
                <a:gdLst>
                  <a:gd name="T0" fmla="*/ 4 w 4"/>
                  <a:gd name="T1" fmla="*/ 2 h 64"/>
                  <a:gd name="T2" fmla="*/ 2 w 4"/>
                  <a:gd name="T3" fmla="*/ 0 h 64"/>
                  <a:gd name="T4" fmla="*/ 0 w 4"/>
                  <a:gd name="T5" fmla="*/ 2 h 64"/>
                  <a:gd name="T6" fmla="*/ 0 w 4"/>
                  <a:gd name="T7" fmla="*/ 62 h 64"/>
                  <a:gd name="T8" fmla="*/ 2 w 4"/>
                  <a:gd name="T9" fmla="*/ 64 h 64"/>
                  <a:gd name="T10" fmla="*/ 4 w 4"/>
                  <a:gd name="T11" fmla="*/ 62 h 64"/>
                  <a:gd name="T12" fmla="*/ 4 w 4"/>
                  <a:gd name="T13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4">
                    <a:moveTo>
                      <a:pt x="4" y="2"/>
                    </a:move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3"/>
                      <a:pt x="1" y="64"/>
                      <a:pt x="2" y="64"/>
                    </a:cubicBezTo>
                    <a:cubicBezTo>
                      <a:pt x="3" y="64"/>
                      <a:pt x="4" y="63"/>
                      <a:pt x="4" y="6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Freeform 202"/>
              <p:cNvSpPr>
                <a:spLocks/>
              </p:cNvSpPr>
              <p:nvPr/>
            </p:nvSpPr>
            <p:spPr bwMode="auto">
              <a:xfrm>
                <a:off x="5719491" y="3611912"/>
                <a:ext cx="1120489" cy="31489"/>
              </a:xfrm>
              <a:custGeom>
                <a:avLst/>
                <a:gdLst>
                  <a:gd name="T0" fmla="*/ 2 w 169"/>
                  <a:gd name="T1" fmla="*/ 0 h 8"/>
                  <a:gd name="T2" fmla="*/ 0 w 169"/>
                  <a:gd name="T3" fmla="*/ 3 h 8"/>
                  <a:gd name="T4" fmla="*/ 0 w 169"/>
                  <a:gd name="T5" fmla="*/ 5 h 8"/>
                  <a:gd name="T6" fmla="*/ 2 w 169"/>
                  <a:gd name="T7" fmla="*/ 8 h 8"/>
                  <a:gd name="T8" fmla="*/ 167 w 169"/>
                  <a:gd name="T9" fmla="*/ 8 h 8"/>
                  <a:gd name="T10" fmla="*/ 169 w 169"/>
                  <a:gd name="T11" fmla="*/ 5 h 8"/>
                  <a:gd name="T12" fmla="*/ 169 w 169"/>
                  <a:gd name="T13" fmla="*/ 3 h 8"/>
                  <a:gd name="T14" fmla="*/ 167 w 169"/>
                  <a:gd name="T15" fmla="*/ 0 h 8"/>
                  <a:gd name="T16" fmla="*/ 2 w 169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9" h="8">
                    <a:moveTo>
                      <a:pt x="2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167" y="8"/>
                      <a:pt x="167" y="8"/>
                      <a:pt x="167" y="8"/>
                    </a:cubicBezTo>
                    <a:cubicBezTo>
                      <a:pt x="168" y="8"/>
                      <a:pt x="169" y="7"/>
                      <a:pt x="169" y="5"/>
                    </a:cubicBezTo>
                    <a:cubicBezTo>
                      <a:pt x="169" y="3"/>
                      <a:pt x="169" y="3"/>
                      <a:pt x="169" y="3"/>
                    </a:cubicBezTo>
                    <a:cubicBezTo>
                      <a:pt x="169" y="1"/>
                      <a:pt x="168" y="0"/>
                      <a:pt x="167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Freeform 203"/>
              <p:cNvSpPr>
                <a:spLocks noEditPoints="1"/>
              </p:cNvSpPr>
              <p:nvPr/>
            </p:nvSpPr>
            <p:spPr bwMode="auto">
              <a:xfrm>
                <a:off x="6191279" y="2907559"/>
                <a:ext cx="164072" cy="689437"/>
              </a:xfrm>
              <a:custGeom>
                <a:avLst/>
                <a:gdLst>
                  <a:gd name="T0" fmla="*/ 17 w 42"/>
                  <a:gd name="T1" fmla="*/ 164 h 176"/>
                  <a:gd name="T2" fmla="*/ 25 w 42"/>
                  <a:gd name="T3" fmla="*/ 174 h 176"/>
                  <a:gd name="T4" fmla="*/ 35 w 42"/>
                  <a:gd name="T5" fmla="*/ 164 h 176"/>
                  <a:gd name="T6" fmla="*/ 42 w 42"/>
                  <a:gd name="T7" fmla="*/ 174 h 176"/>
                  <a:gd name="T8" fmla="*/ 22 w 42"/>
                  <a:gd name="T9" fmla="*/ 19 h 176"/>
                  <a:gd name="T10" fmla="*/ 20 w 42"/>
                  <a:gd name="T11" fmla="*/ 18 h 176"/>
                  <a:gd name="T12" fmla="*/ 0 w 42"/>
                  <a:gd name="T13" fmla="*/ 174 h 176"/>
                  <a:gd name="T14" fmla="*/ 8 w 42"/>
                  <a:gd name="T15" fmla="*/ 164 h 176"/>
                  <a:gd name="T16" fmla="*/ 35 w 42"/>
                  <a:gd name="T17" fmla="*/ 34 h 176"/>
                  <a:gd name="T18" fmla="*/ 25 w 42"/>
                  <a:gd name="T19" fmla="*/ 40 h 176"/>
                  <a:gd name="T20" fmla="*/ 32 w 42"/>
                  <a:gd name="T21" fmla="*/ 46 h 176"/>
                  <a:gd name="T22" fmla="*/ 27 w 42"/>
                  <a:gd name="T23" fmla="*/ 56 h 176"/>
                  <a:gd name="T24" fmla="*/ 27 w 42"/>
                  <a:gd name="T25" fmla="*/ 60 h 176"/>
                  <a:gd name="T26" fmla="*/ 32 w 42"/>
                  <a:gd name="T27" fmla="*/ 70 h 176"/>
                  <a:gd name="T28" fmla="*/ 25 w 42"/>
                  <a:gd name="T29" fmla="*/ 77 h 176"/>
                  <a:gd name="T30" fmla="*/ 35 w 42"/>
                  <a:gd name="T31" fmla="*/ 82 h 176"/>
                  <a:gd name="T32" fmla="*/ 25 w 42"/>
                  <a:gd name="T33" fmla="*/ 77 h 176"/>
                  <a:gd name="T34" fmla="*/ 35 w 42"/>
                  <a:gd name="T35" fmla="*/ 91 h 176"/>
                  <a:gd name="T36" fmla="*/ 25 w 42"/>
                  <a:gd name="T37" fmla="*/ 96 h 176"/>
                  <a:gd name="T38" fmla="*/ 32 w 42"/>
                  <a:gd name="T39" fmla="*/ 103 h 176"/>
                  <a:gd name="T40" fmla="*/ 27 w 42"/>
                  <a:gd name="T41" fmla="*/ 112 h 176"/>
                  <a:gd name="T42" fmla="*/ 27 w 42"/>
                  <a:gd name="T43" fmla="*/ 117 h 176"/>
                  <a:gd name="T44" fmla="*/ 32 w 42"/>
                  <a:gd name="T45" fmla="*/ 126 h 176"/>
                  <a:gd name="T46" fmla="*/ 25 w 42"/>
                  <a:gd name="T47" fmla="*/ 133 h 176"/>
                  <a:gd name="T48" fmla="*/ 35 w 42"/>
                  <a:gd name="T49" fmla="*/ 138 h 176"/>
                  <a:gd name="T50" fmla="*/ 25 w 42"/>
                  <a:gd name="T51" fmla="*/ 133 h 176"/>
                  <a:gd name="T52" fmla="*/ 35 w 42"/>
                  <a:gd name="T53" fmla="*/ 147 h 176"/>
                  <a:gd name="T54" fmla="*/ 25 w 42"/>
                  <a:gd name="T55" fmla="*/ 152 h 176"/>
                  <a:gd name="T56" fmla="*/ 15 w 42"/>
                  <a:gd name="T57" fmla="*/ 32 h 176"/>
                  <a:gd name="T58" fmla="*/ 10 w 42"/>
                  <a:gd name="T59" fmla="*/ 42 h 176"/>
                  <a:gd name="T60" fmla="*/ 10 w 42"/>
                  <a:gd name="T61" fmla="*/ 46 h 176"/>
                  <a:gd name="T62" fmla="*/ 15 w 42"/>
                  <a:gd name="T63" fmla="*/ 56 h 176"/>
                  <a:gd name="T64" fmla="*/ 8 w 42"/>
                  <a:gd name="T65" fmla="*/ 63 h 176"/>
                  <a:gd name="T66" fmla="*/ 17 w 42"/>
                  <a:gd name="T67" fmla="*/ 68 h 176"/>
                  <a:gd name="T68" fmla="*/ 8 w 42"/>
                  <a:gd name="T69" fmla="*/ 63 h 176"/>
                  <a:gd name="T70" fmla="*/ 17 w 42"/>
                  <a:gd name="T71" fmla="*/ 77 h 176"/>
                  <a:gd name="T72" fmla="*/ 8 w 42"/>
                  <a:gd name="T73" fmla="*/ 82 h 176"/>
                  <a:gd name="T74" fmla="*/ 15 w 42"/>
                  <a:gd name="T75" fmla="*/ 89 h 176"/>
                  <a:gd name="T76" fmla="*/ 10 w 42"/>
                  <a:gd name="T77" fmla="*/ 98 h 176"/>
                  <a:gd name="T78" fmla="*/ 10 w 42"/>
                  <a:gd name="T79" fmla="*/ 103 h 176"/>
                  <a:gd name="T80" fmla="*/ 15 w 42"/>
                  <a:gd name="T81" fmla="*/ 112 h 176"/>
                  <a:gd name="T82" fmla="*/ 8 w 42"/>
                  <a:gd name="T83" fmla="*/ 119 h 176"/>
                  <a:gd name="T84" fmla="*/ 17 w 42"/>
                  <a:gd name="T85" fmla="*/ 124 h 176"/>
                  <a:gd name="T86" fmla="*/ 8 w 42"/>
                  <a:gd name="T87" fmla="*/ 119 h 176"/>
                  <a:gd name="T88" fmla="*/ 17 w 42"/>
                  <a:gd name="T89" fmla="*/ 133 h 176"/>
                  <a:gd name="T90" fmla="*/ 8 w 42"/>
                  <a:gd name="T91" fmla="*/ 138 h 176"/>
                  <a:gd name="T92" fmla="*/ 15 w 42"/>
                  <a:gd name="T93" fmla="*/ 145 h 176"/>
                  <a:gd name="T94" fmla="*/ 10 w 42"/>
                  <a:gd name="T95" fmla="*/ 15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176">
                    <a:moveTo>
                      <a:pt x="8" y="164"/>
                    </a:moveTo>
                    <a:cubicBezTo>
                      <a:pt x="8" y="162"/>
                      <a:pt x="9" y="161"/>
                      <a:pt x="10" y="161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6" y="161"/>
                      <a:pt x="17" y="162"/>
                      <a:pt x="17" y="164"/>
                    </a:cubicBezTo>
                    <a:cubicBezTo>
                      <a:pt x="17" y="174"/>
                      <a:pt x="17" y="174"/>
                      <a:pt x="17" y="174"/>
                    </a:cubicBezTo>
                    <a:cubicBezTo>
                      <a:pt x="17" y="175"/>
                      <a:pt x="18" y="176"/>
                      <a:pt x="20" y="176"/>
                    </a:cubicBezTo>
                    <a:cubicBezTo>
                      <a:pt x="23" y="176"/>
                      <a:pt x="23" y="176"/>
                      <a:pt x="23" y="176"/>
                    </a:cubicBezTo>
                    <a:cubicBezTo>
                      <a:pt x="24" y="176"/>
                      <a:pt x="25" y="175"/>
                      <a:pt x="25" y="174"/>
                    </a:cubicBezTo>
                    <a:cubicBezTo>
                      <a:pt x="25" y="164"/>
                      <a:pt x="25" y="164"/>
                      <a:pt x="25" y="164"/>
                    </a:cubicBezTo>
                    <a:cubicBezTo>
                      <a:pt x="25" y="162"/>
                      <a:pt x="26" y="161"/>
                      <a:pt x="27" y="161"/>
                    </a:cubicBezTo>
                    <a:cubicBezTo>
                      <a:pt x="32" y="161"/>
                      <a:pt x="32" y="161"/>
                      <a:pt x="32" y="161"/>
                    </a:cubicBezTo>
                    <a:cubicBezTo>
                      <a:pt x="34" y="161"/>
                      <a:pt x="35" y="162"/>
                      <a:pt x="35" y="164"/>
                    </a:cubicBezTo>
                    <a:cubicBezTo>
                      <a:pt x="35" y="174"/>
                      <a:pt x="35" y="174"/>
                      <a:pt x="35" y="174"/>
                    </a:cubicBezTo>
                    <a:cubicBezTo>
                      <a:pt x="35" y="175"/>
                      <a:pt x="36" y="176"/>
                      <a:pt x="37" y="176"/>
                    </a:cubicBezTo>
                    <a:cubicBezTo>
                      <a:pt x="40" y="176"/>
                      <a:pt x="40" y="176"/>
                      <a:pt x="40" y="176"/>
                    </a:cubicBezTo>
                    <a:cubicBezTo>
                      <a:pt x="41" y="176"/>
                      <a:pt x="42" y="175"/>
                      <a:pt x="42" y="174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2"/>
                      <a:pt x="41" y="30"/>
                      <a:pt x="40" y="30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3" y="22"/>
                      <a:pt x="22" y="21"/>
                      <a:pt x="22" y="19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2" y="0"/>
                      <a:pt x="21" y="0"/>
                    </a:cubicBezTo>
                    <a:cubicBezTo>
                      <a:pt x="21" y="0"/>
                      <a:pt x="20" y="1"/>
                      <a:pt x="20" y="2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9"/>
                      <a:pt x="19" y="20"/>
                      <a:pt x="18" y="20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5"/>
                      <a:pt x="1" y="176"/>
                      <a:pt x="2" y="17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7" y="176"/>
                      <a:pt x="8" y="175"/>
                      <a:pt x="8" y="174"/>
                    </a:cubicBezTo>
                    <a:lnTo>
                      <a:pt x="8" y="164"/>
                    </a:lnTo>
                    <a:close/>
                    <a:moveTo>
                      <a:pt x="25" y="34"/>
                    </a:moveTo>
                    <a:cubicBezTo>
                      <a:pt x="25" y="33"/>
                      <a:pt x="26" y="32"/>
                      <a:pt x="27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2"/>
                      <a:pt x="35" y="33"/>
                      <a:pt x="35" y="34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5" y="41"/>
                      <a:pt x="34" y="42"/>
                      <a:pt x="32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6" y="42"/>
                      <a:pt x="25" y="41"/>
                      <a:pt x="25" y="40"/>
                    </a:cubicBezTo>
                    <a:lnTo>
                      <a:pt x="25" y="34"/>
                    </a:lnTo>
                    <a:close/>
                    <a:moveTo>
                      <a:pt x="25" y="49"/>
                    </a:moveTo>
                    <a:cubicBezTo>
                      <a:pt x="25" y="47"/>
                      <a:pt x="26" y="46"/>
                      <a:pt x="27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5" y="47"/>
                      <a:pt x="35" y="49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5"/>
                      <a:pt x="34" y="56"/>
                      <a:pt x="32" y="56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26" y="56"/>
                      <a:pt x="25" y="55"/>
                      <a:pt x="25" y="54"/>
                    </a:cubicBezTo>
                    <a:lnTo>
                      <a:pt x="25" y="49"/>
                    </a:lnTo>
                    <a:close/>
                    <a:moveTo>
                      <a:pt x="25" y="63"/>
                    </a:moveTo>
                    <a:cubicBezTo>
                      <a:pt x="25" y="61"/>
                      <a:pt x="26" y="60"/>
                      <a:pt x="27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0"/>
                      <a:pt x="35" y="61"/>
                      <a:pt x="35" y="63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35" y="69"/>
                      <a:pt x="34" y="70"/>
                      <a:pt x="32" y="70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6" y="70"/>
                      <a:pt x="25" y="69"/>
                      <a:pt x="25" y="68"/>
                    </a:cubicBezTo>
                    <a:lnTo>
                      <a:pt x="25" y="63"/>
                    </a:lnTo>
                    <a:close/>
                    <a:moveTo>
                      <a:pt x="25" y="77"/>
                    </a:moveTo>
                    <a:cubicBezTo>
                      <a:pt x="25" y="75"/>
                      <a:pt x="26" y="74"/>
                      <a:pt x="27" y="74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4" y="74"/>
                      <a:pt x="35" y="75"/>
                      <a:pt x="35" y="77"/>
                    </a:cubicBezTo>
                    <a:cubicBezTo>
                      <a:pt x="35" y="82"/>
                      <a:pt x="35" y="82"/>
                      <a:pt x="35" y="82"/>
                    </a:cubicBezTo>
                    <a:cubicBezTo>
                      <a:pt x="35" y="83"/>
                      <a:pt x="34" y="84"/>
                      <a:pt x="32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5" y="83"/>
                      <a:pt x="25" y="82"/>
                    </a:cubicBezTo>
                    <a:lnTo>
                      <a:pt x="25" y="77"/>
                    </a:lnTo>
                    <a:close/>
                    <a:moveTo>
                      <a:pt x="25" y="91"/>
                    </a:moveTo>
                    <a:cubicBezTo>
                      <a:pt x="25" y="90"/>
                      <a:pt x="26" y="89"/>
                      <a:pt x="27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4" y="89"/>
                      <a:pt x="35" y="90"/>
                      <a:pt x="35" y="91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35" y="97"/>
                      <a:pt x="34" y="98"/>
                      <a:pt x="32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6" y="98"/>
                      <a:pt x="25" y="97"/>
                      <a:pt x="25" y="96"/>
                    </a:cubicBezTo>
                    <a:lnTo>
                      <a:pt x="25" y="91"/>
                    </a:lnTo>
                    <a:close/>
                    <a:moveTo>
                      <a:pt x="25" y="105"/>
                    </a:moveTo>
                    <a:cubicBezTo>
                      <a:pt x="25" y="104"/>
                      <a:pt x="26" y="103"/>
                      <a:pt x="27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4" y="103"/>
                      <a:pt x="35" y="104"/>
                      <a:pt x="35" y="105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5" y="111"/>
                      <a:pt x="34" y="112"/>
                      <a:pt x="32" y="112"/>
                    </a:cubicBezTo>
                    <a:cubicBezTo>
                      <a:pt x="27" y="112"/>
                      <a:pt x="27" y="112"/>
                      <a:pt x="27" y="112"/>
                    </a:cubicBezTo>
                    <a:cubicBezTo>
                      <a:pt x="26" y="112"/>
                      <a:pt x="25" y="111"/>
                      <a:pt x="25" y="110"/>
                    </a:cubicBezTo>
                    <a:lnTo>
                      <a:pt x="25" y="105"/>
                    </a:lnTo>
                    <a:close/>
                    <a:moveTo>
                      <a:pt x="25" y="119"/>
                    </a:moveTo>
                    <a:cubicBezTo>
                      <a:pt x="25" y="118"/>
                      <a:pt x="26" y="117"/>
                      <a:pt x="27" y="117"/>
                    </a:cubicBezTo>
                    <a:cubicBezTo>
                      <a:pt x="32" y="117"/>
                      <a:pt x="32" y="117"/>
                      <a:pt x="32" y="117"/>
                    </a:cubicBezTo>
                    <a:cubicBezTo>
                      <a:pt x="34" y="117"/>
                      <a:pt x="35" y="118"/>
                      <a:pt x="35" y="119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5" y="125"/>
                      <a:pt x="34" y="126"/>
                      <a:pt x="32" y="126"/>
                    </a:cubicBezTo>
                    <a:cubicBezTo>
                      <a:pt x="27" y="126"/>
                      <a:pt x="27" y="126"/>
                      <a:pt x="27" y="126"/>
                    </a:cubicBezTo>
                    <a:cubicBezTo>
                      <a:pt x="26" y="126"/>
                      <a:pt x="25" y="125"/>
                      <a:pt x="25" y="124"/>
                    </a:cubicBezTo>
                    <a:lnTo>
                      <a:pt x="25" y="119"/>
                    </a:lnTo>
                    <a:close/>
                    <a:moveTo>
                      <a:pt x="25" y="133"/>
                    </a:moveTo>
                    <a:cubicBezTo>
                      <a:pt x="25" y="132"/>
                      <a:pt x="26" y="131"/>
                      <a:pt x="27" y="131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4" y="131"/>
                      <a:pt x="35" y="132"/>
                      <a:pt x="35" y="133"/>
                    </a:cubicBezTo>
                    <a:cubicBezTo>
                      <a:pt x="35" y="138"/>
                      <a:pt x="35" y="138"/>
                      <a:pt x="35" y="138"/>
                    </a:cubicBezTo>
                    <a:cubicBezTo>
                      <a:pt x="35" y="140"/>
                      <a:pt x="34" y="141"/>
                      <a:pt x="32" y="141"/>
                    </a:cubicBezTo>
                    <a:cubicBezTo>
                      <a:pt x="27" y="141"/>
                      <a:pt x="27" y="141"/>
                      <a:pt x="27" y="141"/>
                    </a:cubicBezTo>
                    <a:cubicBezTo>
                      <a:pt x="26" y="141"/>
                      <a:pt x="25" y="140"/>
                      <a:pt x="25" y="138"/>
                    </a:cubicBezTo>
                    <a:lnTo>
                      <a:pt x="25" y="133"/>
                    </a:lnTo>
                    <a:close/>
                    <a:moveTo>
                      <a:pt x="25" y="147"/>
                    </a:moveTo>
                    <a:cubicBezTo>
                      <a:pt x="25" y="146"/>
                      <a:pt x="26" y="145"/>
                      <a:pt x="27" y="145"/>
                    </a:cubicBezTo>
                    <a:cubicBezTo>
                      <a:pt x="32" y="145"/>
                      <a:pt x="32" y="145"/>
                      <a:pt x="32" y="145"/>
                    </a:cubicBezTo>
                    <a:cubicBezTo>
                      <a:pt x="34" y="145"/>
                      <a:pt x="35" y="146"/>
                      <a:pt x="35" y="147"/>
                    </a:cubicBezTo>
                    <a:cubicBezTo>
                      <a:pt x="35" y="152"/>
                      <a:pt x="35" y="152"/>
                      <a:pt x="35" y="152"/>
                    </a:cubicBezTo>
                    <a:cubicBezTo>
                      <a:pt x="35" y="154"/>
                      <a:pt x="34" y="155"/>
                      <a:pt x="32" y="155"/>
                    </a:cubicBezTo>
                    <a:cubicBezTo>
                      <a:pt x="27" y="155"/>
                      <a:pt x="27" y="155"/>
                      <a:pt x="27" y="155"/>
                    </a:cubicBezTo>
                    <a:cubicBezTo>
                      <a:pt x="26" y="155"/>
                      <a:pt x="25" y="154"/>
                      <a:pt x="25" y="152"/>
                    </a:cubicBezTo>
                    <a:lnTo>
                      <a:pt x="25" y="147"/>
                    </a:lnTo>
                    <a:close/>
                    <a:moveTo>
                      <a:pt x="8" y="34"/>
                    </a:moveTo>
                    <a:cubicBezTo>
                      <a:pt x="8" y="33"/>
                      <a:pt x="9" y="32"/>
                      <a:pt x="10" y="32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2"/>
                      <a:pt x="17" y="33"/>
                      <a:pt x="17" y="34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6" y="42"/>
                      <a:pt x="15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9" y="42"/>
                      <a:pt x="8" y="41"/>
                      <a:pt x="8" y="40"/>
                    </a:cubicBezTo>
                    <a:lnTo>
                      <a:pt x="8" y="34"/>
                    </a:lnTo>
                    <a:close/>
                    <a:moveTo>
                      <a:pt x="8" y="49"/>
                    </a:moveTo>
                    <a:cubicBezTo>
                      <a:pt x="8" y="47"/>
                      <a:pt x="9" y="46"/>
                      <a:pt x="10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7" y="47"/>
                      <a:pt x="17" y="49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55"/>
                      <a:pt x="16" y="56"/>
                      <a:pt x="15" y="56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8" y="55"/>
                      <a:pt x="8" y="54"/>
                    </a:cubicBezTo>
                    <a:lnTo>
                      <a:pt x="8" y="49"/>
                    </a:lnTo>
                    <a:close/>
                    <a:moveTo>
                      <a:pt x="8" y="63"/>
                    </a:moveTo>
                    <a:cubicBezTo>
                      <a:pt x="8" y="61"/>
                      <a:pt x="9" y="60"/>
                      <a:pt x="10" y="60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6" y="60"/>
                      <a:pt x="17" y="61"/>
                      <a:pt x="17" y="63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7" y="69"/>
                      <a:pt x="16" y="70"/>
                      <a:pt x="15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8" y="69"/>
                      <a:pt x="8" y="68"/>
                    </a:cubicBezTo>
                    <a:lnTo>
                      <a:pt x="8" y="63"/>
                    </a:lnTo>
                    <a:close/>
                    <a:moveTo>
                      <a:pt x="8" y="77"/>
                    </a:moveTo>
                    <a:cubicBezTo>
                      <a:pt x="8" y="75"/>
                      <a:pt x="9" y="74"/>
                      <a:pt x="10" y="74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6" y="74"/>
                      <a:pt x="17" y="75"/>
                      <a:pt x="17" y="77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7" y="83"/>
                      <a:pt x="16" y="84"/>
                      <a:pt x="15" y="84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9" y="84"/>
                      <a:pt x="8" y="83"/>
                      <a:pt x="8" y="82"/>
                    </a:cubicBezTo>
                    <a:lnTo>
                      <a:pt x="8" y="77"/>
                    </a:lnTo>
                    <a:close/>
                    <a:moveTo>
                      <a:pt x="8" y="91"/>
                    </a:moveTo>
                    <a:cubicBezTo>
                      <a:pt x="8" y="90"/>
                      <a:pt x="9" y="89"/>
                      <a:pt x="10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6" y="89"/>
                      <a:pt x="17" y="90"/>
                      <a:pt x="17" y="91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7"/>
                      <a:pt x="16" y="98"/>
                      <a:pt x="15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9" y="98"/>
                      <a:pt x="8" y="97"/>
                      <a:pt x="8" y="96"/>
                    </a:cubicBezTo>
                    <a:lnTo>
                      <a:pt x="8" y="91"/>
                    </a:lnTo>
                    <a:close/>
                    <a:moveTo>
                      <a:pt x="8" y="105"/>
                    </a:moveTo>
                    <a:cubicBezTo>
                      <a:pt x="8" y="104"/>
                      <a:pt x="9" y="103"/>
                      <a:pt x="10" y="103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6" y="103"/>
                      <a:pt x="17" y="104"/>
                      <a:pt x="17" y="105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1"/>
                      <a:pt x="16" y="112"/>
                      <a:pt x="15" y="11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9" y="112"/>
                      <a:pt x="8" y="111"/>
                      <a:pt x="8" y="110"/>
                    </a:cubicBezTo>
                    <a:lnTo>
                      <a:pt x="8" y="105"/>
                    </a:lnTo>
                    <a:close/>
                    <a:moveTo>
                      <a:pt x="8" y="119"/>
                    </a:moveTo>
                    <a:cubicBezTo>
                      <a:pt x="8" y="118"/>
                      <a:pt x="9" y="117"/>
                      <a:pt x="10" y="117"/>
                    </a:cubicBezTo>
                    <a:cubicBezTo>
                      <a:pt x="15" y="117"/>
                      <a:pt x="15" y="117"/>
                      <a:pt x="15" y="117"/>
                    </a:cubicBezTo>
                    <a:cubicBezTo>
                      <a:pt x="16" y="117"/>
                      <a:pt x="17" y="118"/>
                      <a:pt x="17" y="119"/>
                    </a:cubicBezTo>
                    <a:cubicBezTo>
                      <a:pt x="17" y="124"/>
                      <a:pt x="17" y="124"/>
                      <a:pt x="17" y="124"/>
                    </a:cubicBezTo>
                    <a:cubicBezTo>
                      <a:pt x="17" y="125"/>
                      <a:pt x="16" y="126"/>
                      <a:pt x="15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9" y="126"/>
                      <a:pt x="8" y="125"/>
                      <a:pt x="8" y="124"/>
                    </a:cubicBezTo>
                    <a:lnTo>
                      <a:pt x="8" y="119"/>
                    </a:lnTo>
                    <a:close/>
                    <a:moveTo>
                      <a:pt x="8" y="133"/>
                    </a:moveTo>
                    <a:cubicBezTo>
                      <a:pt x="8" y="132"/>
                      <a:pt x="9" y="131"/>
                      <a:pt x="10" y="131"/>
                    </a:cubicBezTo>
                    <a:cubicBezTo>
                      <a:pt x="15" y="131"/>
                      <a:pt x="15" y="131"/>
                      <a:pt x="15" y="131"/>
                    </a:cubicBezTo>
                    <a:cubicBezTo>
                      <a:pt x="16" y="131"/>
                      <a:pt x="17" y="132"/>
                      <a:pt x="17" y="133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17" y="140"/>
                      <a:pt x="16" y="141"/>
                      <a:pt x="15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1"/>
                      <a:pt x="8" y="140"/>
                      <a:pt x="8" y="138"/>
                    </a:cubicBezTo>
                    <a:lnTo>
                      <a:pt x="8" y="133"/>
                    </a:lnTo>
                    <a:close/>
                    <a:moveTo>
                      <a:pt x="8" y="147"/>
                    </a:moveTo>
                    <a:cubicBezTo>
                      <a:pt x="8" y="146"/>
                      <a:pt x="9" y="145"/>
                      <a:pt x="10" y="145"/>
                    </a:cubicBezTo>
                    <a:cubicBezTo>
                      <a:pt x="15" y="145"/>
                      <a:pt x="15" y="145"/>
                      <a:pt x="15" y="145"/>
                    </a:cubicBezTo>
                    <a:cubicBezTo>
                      <a:pt x="16" y="145"/>
                      <a:pt x="17" y="146"/>
                      <a:pt x="17" y="147"/>
                    </a:cubicBezTo>
                    <a:cubicBezTo>
                      <a:pt x="17" y="152"/>
                      <a:pt x="17" y="152"/>
                      <a:pt x="17" y="152"/>
                    </a:cubicBezTo>
                    <a:cubicBezTo>
                      <a:pt x="17" y="154"/>
                      <a:pt x="16" y="155"/>
                      <a:pt x="15" y="155"/>
                    </a:cubicBezTo>
                    <a:cubicBezTo>
                      <a:pt x="10" y="155"/>
                      <a:pt x="10" y="155"/>
                      <a:pt x="10" y="155"/>
                    </a:cubicBezTo>
                    <a:cubicBezTo>
                      <a:pt x="9" y="155"/>
                      <a:pt x="8" y="154"/>
                      <a:pt x="8" y="152"/>
                    </a:cubicBezTo>
                    <a:lnTo>
                      <a:pt x="8" y="1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Freeform 204"/>
              <p:cNvSpPr>
                <a:spLocks noEditPoints="1"/>
              </p:cNvSpPr>
              <p:nvPr/>
            </p:nvSpPr>
            <p:spPr bwMode="auto">
              <a:xfrm>
                <a:off x="6081897" y="3033514"/>
                <a:ext cx="92809" cy="563482"/>
              </a:xfrm>
              <a:custGeom>
                <a:avLst/>
                <a:gdLst>
                  <a:gd name="T0" fmla="*/ 9 w 24"/>
                  <a:gd name="T1" fmla="*/ 129 h 144"/>
                  <a:gd name="T2" fmla="*/ 17 w 24"/>
                  <a:gd name="T3" fmla="*/ 132 h 144"/>
                  <a:gd name="T4" fmla="*/ 19 w 24"/>
                  <a:gd name="T5" fmla="*/ 144 h 144"/>
                  <a:gd name="T6" fmla="*/ 24 w 24"/>
                  <a:gd name="T7" fmla="*/ 142 h 144"/>
                  <a:gd name="T8" fmla="*/ 22 w 24"/>
                  <a:gd name="T9" fmla="*/ 1 h 144"/>
                  <a:gd name="T10" fmla="*/ 0 w 24"/>
                  <a:gd name="T11" fmla="*/ 15 h 144"/>
                  <a:gd name="T12" fmla="*/ 2 w 24"/>
                  <a:gd name="T13" fmla="*/ 144 h 144"/>
                  <a:gd name="T14" fmla="*/ 7 w 24"/>
                  <a:gd name="T15" fmla="*/ 142 h 144"/>
                  <a:gd name="T16" fmla="*/ 7 w 24"/>
                  <a:gd name="T17" fmla="*/ 16 h 144"/>
                  <a:gd name="T18" fmla="*/ 14 w 24"/>
                  <a:gd name="T19" fmla="*/ 14 h 144"/>
                  <a:gd name="T20" fmla="*/ 17 w 24"/>
                  <a:gd name="T21" fmla="*/ 22 h 144"/>
                  <a:gd name="T22" fmla="*/ 9 w 24"/>
                  <a:gd name="T23" fmla="*/ 24 h 144"/>
                  <a:gd name="T24" fmla="*/ 7 w 24"/>
                  <a:gd name="T25" fmla="*/ 16 h 144"/>
                  <a:gd name="T26" fmla="*/ 9 w 24"/>
                  <a:gd name="T27" fmla="*/ 28 h 144"/>
                  <a:gd name="T28" fmla="*/ 17 w 24"/>
                  <a:gd name="T29" fmla="*/ 31 h 144"/>
                  <a:gd name="T30" fmla="*/ 14 w 24"/>
                  <a:gd name="T31" fmla="*/ 38 h 144"/>
                  <a:gd name="T32" fmla="*/ 7 w 24"/>
                  <a:gd name="T33" fmla="*/ 36 h 144"/>
                  <a:gd name="T34" fmla="*/ 7 w 24"/>
                  <a:gd name="T35" fmla="*/ 45 h 144"/>
                  <a:gd name="T36" fmla="*/ 14 w 24"/>
                  <a:gd name="T37" fmla="*/ 42 h 144"/>
                  <a:gd name="T38" fmla="*/ 17 w 24"/>
                  <a:gd name="T39" fmla="*/ 50 h 144"/>
                  <a:gd name="T40" fmla="*/ 9 w 24"/>
                  <a:gd name="T41" fmla="*/ 52 h 144"/>
                  <a:gd name="T42" fmla="*/ 7 w 24"/>
                  <a:gd name="T43" fmla="*/ 45 h 144"/>
                  <a:gd name="T44" fmla="*/ 9 w 24"/>
                  <a:gd name="T45" fmla="*/ 57 h 144"/>
                  <a:gd name="T46" fmla="*/ 17 w 24"/>
                  <a:gd name="T47" fmla="*/ 59 h 144"/>
                  <a:gd name="T48" fmla="*/ 14 w 24"/>
                  <a:gd name="T49" fmla="*/ 66 h 144"/>
                  <a:gd name="T50" fmla="*/ 7 w 24"/>
                  <a:gd name="T51" fmla="*/ 64 h 144"/>
                  <a:gd name="T52" fmla="*/ 7 w 24"/>
                  <a:gd name="T53" fmla="*/ 73 h 144"/>
                  <a:gd name="T54" fmla="*/ 14 w 24"/>
                  <a:gd name="T55" fmla="*/ 71 h 144"/>
                  <a:gd name="T56" fmla="*/ 17 w 24"/>
                  <a:gd name="T57" fmla="*/ 78 h 144"/>
                  <a:gd name="T58" fmla="*/ 9 w 24"/>
                  <a:gd name="T59" fmla="*/ 80 h 144"/>
                  <a:gd name="T60" fmla="*/ 7 w 24"/>
                  <a:gd name="T61" fmla="*/ 73 h 144"/>
                  <a:gd name="T62" fmla="*/ 9 w 24"/>
                  <a:gd name="T63" fmla="*/ 85 h 144"/>
                  <a:gd name="T64" fmla="*/ 17 w 24"/>
                  <a:gd name="T65" fmla="*/ 87 h 144"/>
                  <a:gd name="T66" fmla="*/ 14 w 24"/>
                  <a:gd name="T67" fmla="*/ 94 h 144"/>
                  <a:gd name="T68" fmla="*/ 7 w 24"/>
                  <a:gd name="T69" fmla="*/ 92 h 144"/>
                  <a:gd name="T70" fmla="*/ 7 w 24"/>
                  <a:gd name="T71" fmla="*/ 101 h 144"/>
                  <a:gd name="T72" fmla="*/ 14 w 24"/>
                  <a:gd name="T73" fmla="*/ 99 h 144"/>
                  <a:gd name="T74" fmla="*/ 17 w 24"/>
                  <a:gd name="T75" fmla="*/ 106 h 144"/>
                  <a:gd name="T76" fmla="*/ 9 w 24"/>
                  <a:gd name="T77" fmla="*/ 109 h 144"/>
                  <a:gd name="T78" fmla="*/ 7 w 24"/>
                  <a:gd name="T79" fmla="*/ 101 h 144"/>
                  <a:gd name="T80" fmla="*/ 9 w 24"/>
                  <a:gd name="T81" fmla="*/ 113 h 144"/>
                  <a:gd name="T82" fmla="*/ 17 w 24"/>
                  <a:gd name="T83" fmla="*/ 115 h 144"/>
                  <a:gd name="T84" fmla="*/ 14 w 24"/>
                  <a:gd name="T85" fmla="*/ 123 h 144"/>
                  <a:gd name="T86" fmla="*/ 7 w 24"/>
                  <a:gd name="T87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" h="144">
                    <a:moveTo>
                      <a:pt x="7" y="132"/>
                    </a:moveTo>
                    <a:cubicBezTo>
                      <a:pt x="7" y="130"/>
                      <a:pt x="8" y="129"/>
                      <a:pt x="9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6" y="129"/>
                      <a:pt x="17" y="130"/>
                      <a:pt x="17" y="13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3"/>
                      <a:pt x="18" y="144"/>
                      <a:pt x="19" y="144"/>
                    </a:cubicBezTo>
                    <a:cubicBezTo>
                      <a:pt x="22" y="144"/>
                      <a:pt x="22" y="144"/>
                      <a:pt x="22" y="144"/>
                    </a:cubicBezTo>
                    <a:cubicBezTo>
                      <a:pt x="23" y="144"/>
                      <a:pt x="24" y="143"/>
                      <a:pt x="24" y="14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3" y="0"/>
                      <a:pt x="22" y="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0" y="13"/>
                      <a:pt x="0" y="15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3"/>
                      <a:pt x="1" y="144"/>
                      <a:pt x="2" y="144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6" y="144"/>
                      <a:pt x="7" y="143"/>
                      <a:pt x="7" y="142"/>
                    </a:cubicBezTo>
                    <a:lnTo>
                      <a:pt x="7" y="132"/>
                    </a:lnTo>
                    <a:close/>
                    <a:moveTo>
                      <a:pt x="7" y="16"/>
                    </a:moveTo>
                    <a:cubicBezTo>
                      <a:pt x="7" y="15"/>
                      <a:pt x="8" y="14"/>
                      <a:pt x="9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6" y="24"/>
                      <a:pt x="14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7" y="23"/>
                      <a:pt x="7" y="22"/>
                    </a:cubicBezTo>
                    <a:lnTo>
                      <a:pt x="7" y="16"/>
                    </a:lnTo>
                    <a:close/>
                    <a:moveTo>
                      <a:pt x="7" y="31"/>
                    </a:moveTo>
                    <a:cubicBezTo>
                      <a:pt x="7" y="29"/>
                      <a:pt x="8" y="28"/>
                      <a:pt x="9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6" y="28"/>
                      <a:pt x="17" y="29"/>
                      <a:pt x="17" y="31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6" y="38"/>
                      <a:pt x="14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8" y="38"/>
                      <a:pt x="7" y="37"/>
                      <a:pt x="7" y="36"/>
                    </a:cubicBezTo>
                    <a:lnTo>
                      <a:pt x="7" y="31"/>
                    </a:lnTo>
                    <a:close/>
                    <a:moveTo>
                      <a:pt x="7" y="45"/>
                    </a:moveTo>
                    <a:cubicBezTo>
                      <a:pt x="7" y="43"/>
                      <a:pt x="8" y="42"/>
                      <a:pt x="9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6" y="42"/>
                      <a:pt x="17" y="43"/>
                      <a:pt x="17" y="45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6" y="52"/>
                      <a:pt x="14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52"/>
                      <a:pt x="7" y="51"/>
                      <a:pt x="7" y="50"/>
                    </a:cubicBezTo>
                    <a:lnTo>
                      <a:pt x="7" y="45"/>
                    </a:lnTo>
                    <a:close/>
                    <a:moveTo>
                      <a:pt x="7" y="59"/>
                    </a:moveTo>
                    <a:cubicBezTo>
                      <a:pt x="7" y="58"/>
                      <a:pt x="8" y="57"/>
                      <a:pt x="9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6" y="57"/>
                      <a:pt x="17" y="58"/>
                      <a:pt x="17" y="59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7" y="65"/>
                      <a:pt x="16" y="66"/>
                      <a:pt x="14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8" y="66"/>
                      <a:pt x="7" y="65"/>
                      <a:pt x="7" y="64"/>
                    </a:cubicBezTo>
                    <a:lnTo>
                      <a:pt x="7" y="59"/>
                    </a:lnTo>
                    <a:close/>
                    <a:moveTo>
                      <a:pt x="7" y="73"/>
                    </a:moveTo>
                    <a:cubicBezTo>
                      <a:pt x="7" y="72"/>
                      <a:pt x="8" y="71"/>
                      <a:pt x="9" y="71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1"/>
                      <a:pt x="17" y="72"/>
                      <a:pt x="17" y="73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9"/>
                      <a:pt x="16" y="80"/>
                      <a:pt x="14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8" y="80"/>
                      <a:pt x="7" y="79"/>
                      <a:pt x="7" y="78"/>
                    </a:cubicBezTo>
                    <a:lnTo>
                      <a:pt x="7" y="73"/>
                    </a:lnTo>
                    <a:close/>
                    <a:moveTo>
                      <a:pt x="7" y="87"/>
                    </a:moveTo>
                    <a:cubicBezTo>
                      <a:pt x="7" y="86"/>
                      <a:pt x="8" y="85"/>
                      <a:pt x="9" y="85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16" y="85"/>
                      <a:pt x="17" y="86"/>
                      <a:pt x="17" y="87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93"/>
                      <a:pt x="16" y="94"/>
                      <a:pt x="14" y="94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8" y="94"/>
                      <a:pt x="7" y="93"/>
                      <a:pt x="7" y="92"/>
                    </a:cubicBezTo>
                    <a:lnTo>
                      <a:pt x="7" y="87"/>
                    </a:lnTo>
                    <a:close/>
                    <a:moveTo>
                      <a:pt x="7" y="101"/>
                    </a:moveTo>
                    <a:cubicBezTo>
                      <a:pt x="7" y="100"/>
                      <a:pt x="8" y="99"/>
                      <a:pt x="9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6" y="99"/>
                      <a:pt x="17" y="100"/>
                      <a:pt x="17" y="101"/>
                    </a:cubicBezTo>
                    <a:cubicBezTo>
                      <a:pt x="17" y="106"/>
                      <a:pt x="17" y="106"/>
                      <a:pt x="17" y="106"/>
                    </a:cubicBezTo>
                    <a:cubicBezTo>
                      <a:pt x="17" y="108"/>
                      <a:pt x="16" y="109"/>
                      <a:pt x="14" y="109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8" y="109"/>
                      <a:pt x="7" y="108"/>
                      <a:pt x="7" y="106"/>
                    </a:cubicBezTo>
                    <a:lnTo>
                      <a:pt x="7" y="101"/>
                    </a:lnTo>
                    <a:close/>
                    <a:moveTo>
                      <a:pt x="7" y="115"/>
                    </a:moveTo>
                    <a:cubicBezTo>
                      <a:pt x="7" y="114"/>
                      <a:pt x="8" y="113"/>
                      <a:pt x="9" y="113"/>
                    </a:cubicBezTo>
                    <a:cubicBezTo>
                      <a:pt x="14" y="113"/>
                      <a:pt x="14" y="113"/>
                      <a:pt x="14" y="113"/>
                    </a:cubicBezTo>
                    <a:cubicBezTo>
                      <a:pt x="16" y="113"/>
                      <a:pt x="17" y="114"/>
                      <a:pt x="17" y="115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7" y="122"/>
                      <a:pt x="16" y="123"/>
                      <a:pt x="14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8" y="123"/>
                      <a:pt x="7" y="122"/>
                      <a:pt x="7" y="120"/>
                    </a:cubicBezTo>
                    <a:lnTo>
                      <a:pt x="7" y="1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Freeform 205"/>
              <p:cNvSpPr>
                <a:spLocks noEditPoints="1"/>
              </p:cNvSpPr>
              <p:nvPr/>
            </p:nvSpPr>
            <p:spPr bwMode="auto">
              <a:xfrm>
                <a:off x="6375239" y="3033514"/>
                <a:ext cx="94466" cy="563482"/>
              </a:xfrm>
              <a:custGeom>
                <a:avLst/>
                <a:gdLst>
                  <a:gd name="T0" fmla="*/ 10 w 24"/>
                  <a:gd name="T1" fmla="*/ 129 h 144"/>
                  <a:gd name="T2" fmla="*/ 17 w 24"/>
                  <a:gd name="T3" fmla="*/ 132 h 144"/>
                  <a:gd name="T4" fmla="*/ 19 w 24"/>
                  <a:gd name="T5" fmla="*/ 144 h 144"/>
                  <a:gd name="T6" fmla="*/ 24 w 24"/>
                  <a:gd name="T7" fmla="*/ 142 h 144"/>
                  <a:gd name="T8" fmla="*/ 22 w 24"/>
                  <a:gd name="T9" fmla="*/ 11 h 144"/>
                  <a:gd name="T10" fmla="*/ 0 w 24"/>
                  <a:gd name="T11" fmla="*/ 2 h 144"/>
                  <a:gd name="T12" fmla="*/ 2 w 24"/>
                  <a:gd name="T13" fmla="*/ 144 h 144"/>
                  <a:gd name="T14" fmla="*/ 7 w 24"/>
                  <a:gd name="T15" fmla="*/ 142 h 144"/>
                  <a:gd name="T16" fmla="*/ 7 w 24"/>
                  <a:gd name="T17" fmla="*/ 16 h 144"/>
                  <a:gd name="T18" fmla="*/ 15 w 24"/>
                  <a:gd name="T19" fmla="*/ 14 h 144"/>
                  <a:gd name="T20" fmla="*/ 17 w 24"/>
                  <a:gd name="T21" fmla="*/ 22 h 144"/>
                  <a:gd name="T22" fmla="*/ 10 w 24"/>
                  <a:gd name="T23" fmla="*/ 24 h 144"/>
                  <a:gd name="T24" fmla="*/ 7 w 24"/>
                  <a:gd name="T25" fmla="*/ 16 h 144"/>
                  <a:gd name="T26" fmla="*/ 10 w 24"/>
                  <a:gd name="T27" fmla="*/ 28 h 144"/>
                  <a:gd name="T28" fmla="*/ 17 w 24"/>
                  <a:gd name="T29" fmla="*/ 31 h 144"/>
                  <a:gd name="T30" fmla="*/ 15 w 24"/>
                  <a:gd name="T31" fmla="*/ 38 h 144"/>
                  <a:gd name="T32" fmla="*/ 7 w 24"/>
                  <a:gd name="T33" fmla="*/ 36 h 144"/>
                  <a:gd name="T34" fmla="*/ 7 w 24"/>
                  <a:gd name="T35" fmla="*/ 45 h 144"/>
                  <a:gd name="T36" fmla="*/ 15 w 24"/>
                  <a:gd name="T37" fmla="*/ 42 h 144"/>
                  <a:gd name="T38" fmla="*/ 17 w 24"/>
                  <a:gd name="T39" fmla="*/ 50 h 144"/>
                  <a:gd name="T40" fmla="*/ 10 w 24"/>
                  <a:gd name="T41" fmla="*/ 52 h 144"/>
                  <a:gd name="T42" fmla="*/ 7 w 24"/>
                  <a:gd name="T43" fmla="*/ 45 h 144"/>
                  <a:gd name="T44" fmla="*/ 10 w 24"/>
                  <a:gd name="T45" fmla="*/ 57 h 144"/>
                  <a:gd name="T46" fmla="*/ 17 w 24"/>
                  <a:gd name="T47" fmla="*/ 59 h 144"/>
                  <a:gd name="T48" fmla="*/ 15 w 24"/>
                  <a:gd name="T49" fmla="*/ 66 h 144"/>
                  <a:gd name="T50" fmla="*/ 7 w 24"/>
                  <a:gd name="T51" fmla="*/ 64 h 144"/>
                  <a:gd name="T52" fmla="*/ 7 w 24"/>
                  <a:gd name="T53" fmla="*/ 73 h 144"/>
                  <a:gd name="T54" fmla="*/ 15 w 24"/>
                  <a:gd name="T55" fmla="*/ 71 h 144"/>
                  <a:gd name="T56" fmla="*/ 17 w 24"/>
                  <a:gd name="T57" fmla="*/ 78 h 144"/>
                  <a:gd name="T58" fmla="*/ 10 w 24"/>
                  <a:gd name="T59" fmla="*/ 80 h 144"/>
                  <a:gd name="T60" fmla="*/ 7 w 24"/>
                  <a:gd name="T61" fmla="*/ 73 h 144"/>
                  <a:gd name="T62" fmla="*/ 10 w 24"/>
                  <a:gd name="T63" fmla="*/ 85 h 144"/>
                  <a:gd name="T64" fmla="*/ 17 w 24"/>
                  <a:gd name="T65" fmla="*/ 87 h 144"/>
                  <a:gd name="T66" fmla="*/ 15 w 24"/>
                  <a:gd name="T67" fmla="*/ 94 h 144"/>
                  <a:gd name="T68" fmla="*/ 7 w 24"/>
                  <a:gd name="T69" fmla="*/ 92 h 144"/>
                  <a:gd name="T70" fmla="*/ 7 w 24"/>
                  <a:gd name="T71" fmla="*/ 101 h 144"/>
                  <a:gd name="T72" fmla="*/ 15 w 24"/>
                  <a:gd name="T73" fmla="*/ 99 h 144"/>
                  <a:gd name="T74" fmla="*/ 17 w 24"/>
                  <a:gd name="T75" fmla="*/ 106 h 144"/>
                  <a:gd name="T76" fmla="*/ 10 w 24"/>
                  <a:gd name="T77" fmla="*/ 109 h 144"/>
                  <a:gd name="T78" fmla="*/ 7 w 24"/>
                  <a:gd name="T79" fmla="*/ 101 h 144"/>
                  <a:gd name="T80" fmla="*/ 10 w 24"/>
                  <a:gd name="T81" fmla="*/ 113 h 144"/>
                  <a:gd name="T82" fmla="*/ 17 w 24"/>
                  <a:gd name="T83" fmla="*/ 115 h 144"/>
                  <a:gd name="T84" fmla="*/ 15 w 24"/>
                  <a:gd name="T85" fmla="*/ 123 h 144"/>
                  <a:gd name="T86" fmla="*/ 7 w 24"/>
                  <a:gd name="T87" fmla="*/ 12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" h="144">
                    <a:moveTo>
                      <a:pt x="7" y="132"/>
                    </a:moveTo>
                    <a:cubicBezTo>
                      <a:pt x="7" y="130"/>
                      <a:pt x="8" y="129"/>
                      <a:pt x="10" y="129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16" y="129"/>
                      <a:pt x="17" y="130"/>
                      <a:pt x="17" y="132"/>
                    </a:cubicBezTo>
                    <a:cubicBezTo>
                      <a:pt x="17" y="142"/>
                      <a:pt x="17" y="142"/>
                      <a:pt x="17" y="142"/>
                    </a:cubicBezTo>
                    <a:cubicBezTo>
                      <a:pt x="17" y="143"/>
                      <a:pt x="18" y="144"/>
                      <a:pt x="19" y="144"/>
                    </a:cubicBezTo>
                    <a:cubicBezTo>
                      <a:pt x="22" y="144"/>
                      <a:pt x="22" y="144"/>
                      <a:pt x="22" y="144"/>
                    </a:cubicBezTo>
                    <a:cubicBezTo>
                      <a:pt x="23" y="144"/>
                      <a:pt x="24" y="143"/>
                      <a:pt x="24" y="14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3"/>
                      <a:pt x="23" y="12"/>
                      <a:pt x="22" y="1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3"/>
                      <a:pt x="1" y="144"/>
                      <a:pt x="2" y="144"/>
                    </a:cubicBezTo>
                    <a:cubicBezTo>
                      <a:pt x="5" y="144"/>
                      <a:pt x="5" y="144"/>
                      <a:pt x="5" y="144"/>
                    </a:cubicBezTo>
                    <a:cubicBezTo>
                      <a:pt x="6" y="144"/>
                      <a:pt x="7" y="143"/>
                      <a:pt x="7" y="142"/>
                    </a:cubicBezTo>
                    <a:lnTo>
                      <a:pt x="7" y="132"/>
                    </a:lnTo>
                    <a:close/>
                    <a:moveTo>
                      <a:pt x="7" y="16"/>
                    </a:moveTo>
                    <a:cubicBezTo>
                      <a:pt x="7" y="15"/>
                      <a:pt x="8" y="14"/>
                      <a:pt x="10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7" y="15"/>
                      <a:pt x="17" y="16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6" y="24"/>
                      <a:pt x="15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4"/>
                      <a:pt x="7" y="23"/>
                      <a:pt x="7" y="22"/>
                    </a:cubicBezTo>
                    <a:lnTo>
                      <a:pt x="7" y="16"/>
                    </a:lnTo>
                    <a:close/>
                    <a:moveTo>
                      <a:pt x="7" y="31"/>
                    </a:moveTo>
                    <a:cubicBezTo>
                      <a:pt x="7" y="29"/>
                      <a:pt x="8" y="28"/>
                      <a:pt x="10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7" y="29"/>
                      <a:pt x="17" y="31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6" y="38"/>
                      <a:pt x="15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8" y="38"/>
                      <a:pt x="7" y="37"/>
                      <a:pt x="7" y="36"/>
                    </a:cubicBezTo>
                    <a:lnTo>
                      <a:pt x="7" y="31"/>
                    </a:lnTo>
                    <a:close/>
                    <a:moveTo>
                      <a:pt x="7" y="45"/>
                    </a:moveTo>
                    <a:cubicBezTo>
                      <a:pt x="7" y="43"/>
                      <a:pt x="8" y="42"/>
                      <a:pt x="10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2"/>
                      <a:pt x="17" y="43"/>
                      <a:pt x="17" y="45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6" y="52"/>
                      <a:pt x="15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8" y="52"/>
                      <a:pt x="7" y="51"/>
                      <a:pt x="7" y="50"/>
                    </a:cubicBezTo>
                    <a:lnTo>
                      <a:pt x="7" y="45"/>
                    </a:lnTo>
                    <a:close/>
                    <a:moveTo>
                      <a:pt x="7" y="59"/>
                    </a:moveTo>
                    <a:cubicBezTo>
                      <a:pt x="7" y="58"/>
                      <a:pt x="8" y="57"/>
                      <a:pt x="10" y="57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6" y="57"/>
                      <a:pt x="17" y="58"/>
                      <a:pt x="17" y="59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7" y="65"/>
                      <a:pt x="16" y="66"/>
                      <a:pt x="15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8" y="66"/>
                      <a:pt x="7" y="65"/>
                      <a:pt x="7" y="64"/>
                    </a:cubicBezTo>
                    <a:lnTo>
                      <a:pt x="7" y="59"/>
                    </a:lnTo>
                    <a:close/>
                    <a:moveTo>
                      <a:pt x="7" y="73"/>
                    </a:moveTo>
                    <a:cubicBezTo>
                      <a:pt x="7" y="72"/>
                      <a:pt x="8" y="71"/>
                      <a:pt x="10" y="71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6" y="71"/>
                      <a:pt x="17" y="72"/>
                      <a:pt x="17" y="73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7" y="79"/>
                      <a:pt x="16" y="80"/>
                      <a:pt x="15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8" y="80"/>
                      <a:pt x="7" y="79"/>
                      <a:pt x="7" y="78"/>
                    </a:cubicBezTo>
                    <a:lnTo>
                      <a:pt x="7" y="73"/>
                    </a:lnTo>
                    <a:close/>
                    <a:moveTo>
                      <a:pt x="7" y="87"/>
                    </a:moveTo>
                    <a:cubicBezTo>
                      <a:pt x="7" y="86"/>
                      <a:pt x="8" y="85"/>
                      <a:pt x="10" y="85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16" y="85"/>
                      <a:pt x="17" y="86"/>
                      <a:pt x="17" y="87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7" y="93"/>
                      <a:pt x="16" y="94"/>
                      <a:pt x="15" y="94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8" y="94"/>
                      <a:pt x="7" y="93"/>
                      <a:pt x="7" y="92"/>
                    </a:cubicBezTo>
                    <a:lnTo>
                      <a:pt x="7" y="87"/>
                    </a:lnTo>
                    <a:close/>
                    <a:moveTo>
                      <a:pt x="7" y="101"/>
                    </a:moveTo>
                    <a:cubicBezTo>
                      <a:pt x="7" y="100"/>
                      <a:pt x="8" y="99"/>
                      <a:pt x="10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6" y="99"/>
                      <a:pt x="17" y="100"/>
                      <a:pt x="17" y="101"/>
                    </a:cubicBezTo>
                    <a:cubicBezTo>
                      <a:pt x="17" y="106"/>
                      <a:pt x="17" y="106"/>
                      <a:pt x="17" y="106"/>
                    </a:cubicBezTo>
                    <a:cubicBezTo>
                      <a:pt x="17" y="108"/>
                      <a:pt x="16" y="109"/>
                      <a:pt x="15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8" y="109"/>
                      <a:pt x="7" y="108"/>
                      <a:pt x="7" y="106"/>
                    </a:cubicBezTo>
                    <a:lnTo>
                      <a:pt x="7" y="101"/>
                    </a:lnTo>
                    <a:close/>
                    <a:moveTo>
                      <a:pt x="7" y="115"/>
                    </a:moveTo>
                    <a:cubicBezTo>
                      <a:pt x="7" y="114"/>
                      <a:pt x="8" y="113"/>
                      <a:pt x="10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3"/>
                      <a:pt x="17" y="114"/>
                      <a:pt x="17" y="115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7" y="122"/>
                      <a:pt x="16" y="123"/>
                      <a:pt x="15" y="123"/>
                    </a:cubicBezTo>
                    <a:cubicBezTo>
                      <a:pt x="10" y="123"/>
                      <a:pt x="10" y="123"/>
                      <a:pt x="10" y="123"/>
                    </a:cubicBezTo>
                    <a:cubicBezTo>
                      <a:pt x="8" y="123"/>
                      <a:pt x="7" y="122"/>
                      <a:pt x="7" y="120"/>
                    </a:cubicBezTo>
                    <a:lnTo>
                      <a:pt x="7" y="1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Freeform 209"/>
              <p:cNvSpPr>
                <a:spLocks/>
              </p:cNvSpPr>
              <p:nvPr/>
            </p:nvSpPr>
            <p:spPr bwMode="auto">
              <a:xfrm>
                <a:off x="6650257" y="3252920"/>
                <a:ext cx="16510" cy="265536"/>
              </a:xfrm>
              <a:custGeom>
                <a:avLst/>
                <a:gdLst>
                  <a:gd name="T0" fmla="*/ 5 w 5"/>
                  <a:gd name="T1" fmla="*/ 2 h 82"/>
                  <a:gd name="T2" fmla="*/ 3 w 5"/>
                  <a:gd name="T3" fmla="*/ 0 h 82"/>
                  <a:gd name="T4" fmla="*/ 3 w 5"/>
                  <a:gd name="T5" fmla="*/ 0 h 82"/>
                  <a:gd name="T6" fmla="*/ 0 w 5"/>
                  <a:gd name="T7" fmla="*/ 2 h 82"/>
                  <a:gd name="T8" fmla="*/ 0 w 5"/>
                  <a:gd name="T9" fmla="*/ 80 h 82"/>
                  <a:gd name="T10" fmla="*/ 3 w 5"/>
                  <a:gd name="T11" fmla="*/ 82 h 82"/>
                  <a:gd name="T12" fmla="*/ 3 w 5"/>
                  <a:gd name="T13" fmla="*/ 82 h 82"/>
                  <a:gd name="T14" fmla="*/ 5 w 5"/>
                  <a:gd name="T15" fmla="*/ 80 h 82"/>
                  <a:gd name="T16" fmla="*/ 5 w 5"/>
                  <a:gd name="T17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2">
                    <a:moveTo>
                      <a:pt x="5" y="2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1" y="82"/>
                      <a:pt x="3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4" y="82"/>
                      <a:pt x="5" y="81"/>
                      <a:pt x="5" y="80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Freeform 210"/>
              <p:cNvSpPr>
                <a:spLocks noEditPoints="1"/>
              </p:cNvSpPr>
              <p:nvPr/>
            </p:nvSpPr>
            <p:spPr bwMode="auto">
              <a:xfrm>
                <a:off x="6486900" y="3311620"/>
                <a:ext cx="285376" cy="285376"/>
              </a:xfrm>
              <a:custGeom>
                <a:avLst/>
                <a:gdLst>
                  <a:gd name="T0" fmla="*/ 22 w 124"/>
                  <a:gd name="T1" fmla="*/ 113 h 124"/>
                  <a:gd name="T2" fmla="*/ 32 w 124"/>
                  <a:gd name="T3" fmla="*/ 122 h 124"/>
                  <a:gd name="T4" fmla="*/ 46 w 124"/>
                  <a:gd name="T5" fmla="*/ 15 h 124"/>
                  <a:gd name="T6" fmla="*/ 58 w 124"/>
                  <a:gd name="T7" fmla="*/ 122 h 124"/>
                  <a:gd name="T8" fmla="*/ 72 w 124"/>
                  <a:gd name="T9" fmla="*/ 113 h 124"/>
                  <a:gd name="T10" fmla="*/ 79 w 124"/>
                  <a:gd name="T11" fmla="*/ 122 h 124"/>
                  <a:gd name="T12" fmla="*/ 93 w 124"/>
                  <a:gd name="T13" fmla="*/ 113 h 124"/>
                  <a:gd name="T14" fmla="*/ 100 w 124"/>
                  <a:gd name="T15" fmla="*/ 122 h 124"/>
                  <a:gd name="T16" fmla="*/ 114 w 124"/>
                  <a:gd name="T17" fmla="*/ 113 h 124"/>
                  <a:gd name="T18" fmla="*/ 124 w 124"/>
                  <a:gd name="T19" fmla="*/ 122 h 124"/>
                  <a:gd name="T20" fmla="*/ 93 w 124"/>
                  <a:gd name="T21" fmla="*/ 2 h 124"/>
                  <a:gd name="T22" fmla="*/ 31 w 124"/>
                  <a:gd name="T23" fmla="*/ 2 h 124"/>
                  <a:gd name="T24" fmla="*/ 0 w 124"/>
                  <a:gd name="T25" fmla="*/ 7 h 124"/>
                  <a:gd name="T26" fmla="*/ 9 w 124"/>
                  <a:gd name="T27" fmla="*/ 122 h 124"/>
                  <a:gd name="T28" fmla="*/ 111 w 124"/>
                  <a:gd name="T29" fmla="*/ 13 h 124"/>
                  <a:gd name="T30" fmla="*/ 102 w 124"/>
                  <a:gd name="T31" fmla="*/ 29 h 124"/>
                  <a:gd name="T32" fmla="*/ 102 w 124"/>
                  <a:gd name="T33" fmla="*/ 36 h 124"/>
                  <a:gd name="T34" fmla="*/ 111 w 124"/>
                  <a:gd name="T35" fmla="*/ 53 h 124"/>
                  <a:gd name="T36" fmla="*/ 100 w 124"/>
                  <a:gd name="T37" fmla="*/ 62 h 124"/>
                  <a:gd name="T38" fmla="*/ 114 w 124"/>
                  <a:gd name="T39" fmla="*/ 74 h 124"/>
                  <a:gd name="T40" fmla="*/ 100 w 124"/>
                  <a:gd name="T41" fmla="*/ 62 h 124"/>
                  <a:gd name="T42" fmla="*/ 114 w 124"/>
                  <a:gd name="T43" fmla="*/ 86 h 124"/>
                  <a:gd name="T44" fmla="*/ 100 w 124"/>
                  <a:gd name="T45" fmla="*/ 98 h 124"/>
                  <a:gd name="T46" fmla="*/ 60 w 124"/>
                  <a:gd name="T47" fmla="*/ 100 h 124"/>
                  <a:gd name="T48" fmla="*/ 69 w 124"/>
                  <a:gd name="T49" fmla="*/ 84 h 124"/>
                  <a:gd name="T50" fmla="*/ 69 w 124"/>
                  <a:gd name="T51" fmla="*/ 76 h 124"/>
                  <a:gd name="T52" fmla="*/ 60 w 124"/>
                  <a:gd name="T53" fmla="*/ 60 h 124"/>
                  <a:gd name="T54" fmla="*/ 72 w 124"/>
                  <a:gd name="T55" fmla="*/ 50 h 124"/>
                  <a:gd name="T56" fmla="*/ 58 w 124"/>
                  <a:gd name="T57" fmla="*/ 39 h 124"/>
                  <a:gd name="T58" fmla="*/ 72 w 124"/>
                  <a:gd name="T59" fmla="*/ 50 h 124"/>
                  <a:gd name="T60" fmla="*/ 58 w 124"/>
                  <a:gd name="T61" fmla="*/ 27 h 124"/>
                  <a:gd name="T62" fmla="*/ 72 w 124"/>
                  <a:gd name="T63" fmla="*/ 15 h 124"/>
                  <a:gd name="T64" fmla="*/ 81 w 124"/>
                  <a:gd name="T65" fmla="*/ 100 h 124"/>
                  <a:gd name="T66" fmla="*/ 90 w 124"/>
                  <a:gd name="T67" fmla="*/ 84 h 124"/>
                  <a:gd name="T68" fmla="*/ 90 w 124"/>
                  <a:gd name="T69" fmla="*/ 76 h 124"/>
                  <a:gd name="T70" fmla="*/ 81 w 124"/>
                  <a:gd name="T71" fmla="*/ 60 h 124"/>
                  <a:gd name="T72" fmla="*/ 93 w 124"/>
                  <a:gd name="T73" fmla="*/ 50 h 124"/>
                  <a:gd name="T74" fmla="*/ 79 w 124"/>
                  <a:gd name="T75" fmla="*/ 39 h 124"/>
                  <a:gd name="T76" fmla="*/ 93 w 124"/>
                  <a:gd name="T77" fmla="*/ 50 h 124"/>
                  <a:gd name="T78" fmla="*/ 79 w 124"/>
                  <a:gd name="T79" fmla="*/ 27 h 124"/>
                  <a:gd name="T80" fmla="*/ 93 w 124"/>
                  <a:gd name="T81" fmla="*/ 15 h 124"/>
                  <a:gd name="T82" fmla="*/ 20 w 124"/>
                  <a:gd name="T83" fmla="*/ 13 h 124"/>
                  <a:gd name="T84" fmla="*/ 11 w 124"/>
                  <a:gd name="T85" fmla="*/ 29 h 124"/>
                  <a:gd name="T86" fmla="*/ 11 w 124"/>
                  <a:gd name="T87" fmla="*/ 36 h 124"/>
                  <a:gd name="T88" fmla="*/ 20 w 124"/>
                  <a:gd name="T89" fmla="*/ 53 h 124"/>
                  <a:gd name="T90" fmla="*/ 9 w 124"/>
                  <a:gd name="T91" fmla="*/ 62 h 124"/>
                  <a:gd name="T92" fmla="*/ 22 w 124"/>
                  <a:gd name="T93" fmla="*/ 74 h 124"/>
                  <a:gd name="T94" fmla="*/ 9 w 124"/>
                  <a:gd name="T95" fmla="*/ 62 h 124"/>
                  <a:gd name="T96" fmla="*/ 22 w 124"/>
                  <a:gd name="T97" fmla="*/ 86 h 124"/>
                  <a:gd name="T98" fmla="*/ 9 w 124"/>
                  <a:gd name="T99" fmla="*/ 98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" h="124">
                    <a:moveTo>
                      <a:pt x="9" y="113"/>
                    </a:moveTo>
                    <a:cubicBezTo>
                      <a:pt x="9" y="111"/>
                      <a:pt x="10" y="110"/>
                      <a:pt x="11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1" y="110"/>
                      <a:pt x="22" y="111"/>
                      <a:pt x="22" y="113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22" y="123"/>
                      <a:pt x="23" y="124"/>
                      <a:pt x="25" y="124"/>
                    </a:cubicBezTo>
                    <a:cubicBezTo>
                      <a:pt x="30" y="124"/>
                      <a:pt x="30" y="124"/>
                      <a:pt x="30" y="124"/>
                    </a:cubicBezTo>
                    <a:cubicBezTo>
                      <a:pt x="31" y="124"/>
                      <a:pt x="32" y="123"/>
                      <a:pt x="32" y="122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3" y="13"/>
                      <a:pt x="34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5" y="13"/>
                      <a:pt x="46" y="14"/>
                      <a:pt x="46" y="15"/>
                    </a:cubicBezTo>
                    <a:cubicBezTo>
                      <a:pt x="46" y="122"/>
                      <a:pt x="46" y="122"/>
                      <a:pt x="46" y="122"/>
                    </a:cubicBezTo>
                    <a:cubicBezTo>
                      <a:pt x="46" y="123"/>
                      <a:pt x="47" y="124"/>
                      <a:pt x="48" y="124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57" y="124"/>
                      <a:pt x="58" y="123"/>
                      <a:pt x="58" y="122"/>
                    </a:cubicBezTo>
                    <a:cubicBezTo>
                      <a:pt x="58" y="113"/>
                      <a:pt x="58" y="113"/>
                      <a:pt x="58" y="113"/>
                    </a:cubicBezTo>
                    <a:cubicBezTo>
                      <a:pt x="58" y="111"/>
                      <a:pt x="59" y="110"/>
                      <a:pt x="60" y="110"/>
                    </a:cubicBezTo>
                    <a:cubicBezTo>
                      <a:pt x="69" y="110"/>
                      <a:pt x="69" y="110"/>
                      <a:pt x="69" y="110"/>
                    </a:cubicBezTo>
                    <a:cubicBezTo>
                      <a:pt x="71" y="110"/>
                      <a:pt x="72" y="111"/>
                      <a:pt x="72" y="113"/>
                    </a:cubicBezTo>
                    <a:cubicBezTo>
                      <a:pt x="72" y="122"/>
                      <a:pt x="72" y="122"/>
                      <a:pt x="72" y="122"/>
                    </a:cubicBezTo>
                    <a:cubicBezTo>
                      <a:pt x="72" y="123"/>
                      <a:pt x="73" y="124"/>
                      <a:pt x="74" y="124"/>
                    </a:cubicBezTo>
                    <a:cubicBezTo>
                      <a:pt x="77" y="124"/>
                      <a:pt x="77" y="124"/>
                      <a:pt x="77" y="124"/>
                    </a:cubicBezTo>
                    <a:cubicBezTo>
                      <a:pt x="78" y="124"/>
                      <a:pt x="79" y="123"/>
                      <a:pt x="79" y="122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1"/>
                      <a:pt x="80" y="110"/>
                      <a:pt x="81" y="110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92" y="110"/>
                      <a:pt x="93" y="111"/>
                      <a:pt x="93" y="113"/>
                    </a:cubicBezTo>
                    <a:cubicBezTo>
                      <a:pt x="93" y="122"/>
                      <a:pt x="93" y="122"/>
                      <a:pt x="93" y="122"/>
                    </a:cubicBezTo>
                    <a:cubicBezTo>
                      <a:pt x="93" y="123"/>
                      <a:pt x="94" y="124"/>
                      <a:pt x="95" y="124"/>
                    </a:cubicBezTo>
                    <a:cubicBezTo>
                      <a:pt x="98" y="124"/>
                      <a:pt x="98" y="124"/>
                      <a:pt x="98" y="124"/>
                    </a:cubicBezTo>
                    <a:cubicBezTo>
                      <a:pt x="99" y="124"/>
                      <a:pt x="100" y="123"/>
                      <a:pt x="100" y="122"/>
                    </a:cubicBezTo>
                    <a:cubicBezTo>
                      <a:pt x="100" y="113"/>
                      <a:pt x="100" y="113"/>
                      <a:pt x="100" y="113"/>
                    </a:cubicBezTo>
                    <a:cubicBezTo>
                      <a:pt x="100" y="111"/>
                      <a:pt x="101" y="110"/>
                      <a:pt x="102" y="110"/>
                    </a:cubicBezTo>
                    <a:cubicBezTo>
                      <a:pt x="111" y="110"/>
                      <a:pt x="111" y="110"/>
                      <a:pt x="111" y="110"/>
                    </a:cubicBezTo>
                    <a:cubicBezTo>
                      <a:pt x="113" y="110"/>
                      <a:pt x="114" y="111"/>
                      <a:pt x="114" y="113"/>
                    </a:cubicBezTo>
                    <a:cubicBezTo>
                      <a:pt x="114" y="122"/>
                      <a:pt x="114" y="122"/>
                      <a:pt x="114" y="122"/>
                    </a:cubicBezTo>
                    <a:cubicBezTo>
                      <a:pt x="114" y="123"/>
                      <a:pt x="115" y="124"/>
                      <a:pt x="116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3"/>
                      <a:pt x="124" y="12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24" y="6"/>
                      <a:pt x="123" y="5"/>
                      <a:pt x="122" y="5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94" y="5"/>
                      <a:pt x="93" y="4"/>
                      <a:pt x="93" y="2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93" y="1"/>
                      <a:pt x="92" y="0"/>
                      <a:pt x="9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0" y="5"/>
                      <a:pt x="29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3"/>
                      <a:pt x="1" y="124"/>
                      <a:pt x="2" y="124"/>
                    </a:cubicBezTo>
                    <a:cubicBezTo>
                      <a:pt x="6" y="124"/>
                      <a:pt x="6" y="124"/>
                      <a:pt x="6" y="124"/>
                    </a:cubicBezTo>
                    <a:cubicBezTo>
                      <a:pt x="8" y="124"/>
                      <a:pt x="9" y="123"/>
                      <a:pt x="9" y="122"/>
                    </a:cubicBezTo>
                    <a:lnTo>
                      <a:pt x="9" y="113"/>
                    </a:lnTo>
                    <a:close/>
                    <a:moveTo>
                      <a:pt x="100" y="15"/>
                    </a:moveTo>
                    <a:cubicBezTo>
                      <a:pt x="100" y="14"/>
                      <a:pt x="101" y="13"/>
                      <a:pt x="102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3" y="13"/>
                      <a:pt x="114" y="14"/>
                      <a:pt x="114" y="15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114" y="28"/>
                      <a:pt x="113" y="29"/>
                      <a:pt x="111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1" y="29"/>
                      <a:pt x="100" y="28"/>
                      <a:pt x="100" y="27"/>
                    </a:cubicBezTo>
                    <a:lnTo>
                      <a:pt x="100" y="15"/>
                    </a:lnTo>
                    <a:close/>
                    <a:moveTo>
                      <a:pt x="100" y="39"/>
                    </a:moveTo>
                    <a:cubicBezTo>
                      <a:pt x="100" y="37"/>
                      <a:pt x="101" y="36"/>
                      <a:pt x="102" y="36"/>
                    </a:cubicBezTo>
                    <a:cubicBezTo>
                      <a:pt x="111" y="36"/>
                      <a:pt x="111" y="36"/>
                      <a:pt x="111" y="36"/>
                    </a:cubicBezTo>
                    <a:cubicBezTo>
                      <a:pt x="113" y="36"/>
                      <a:pt x="114" y="37"/>
                      <a:pt x="114" y="39"/>
                    </a:cubicBezTo>
                    <a:cubicBezTo>
                      <a:pt x="114" y="50"/>
                      <a:pt x="114" y="50"/>
                      <a:pt x="114" y="50"/>
                    </a:cubicBezTo>
                    <a:cubicBezTo>
                      <a:pt x="114" y="52"/>
                      <a:pt x="113" y="53"/>
                      <a:pt x="111" y="53"/>
                    </a:cubicBezTo>
                    <a:cubicBezTo>
                      <a:pt x="102" y="53"/>
                      <a:pt x="102" y="53"/>
                      <a:pt x="102" y="53"/>
                    </a:cubicBezTo>
                    <a:cubicBezTo>
                      <a:pt x="101" y="53"/>
                      <a:pt x="100" y="52"/>
                      <a:pt x="100" y="50"/>
                    </a:cubicBezTo>
                    <a:lnTo>
                      <a:pt x="100" y="39"/>
                    </a:lnTo>
                    <a:close/>
                    <a:moveTo>
                      <a:pt x="100" y="62"/>
                    </a:moveTo>
                    <a:cubicBezTo>
                      <a:pt x="100" y="61"/>
                      <a:pt x="101" y="60"/>
                      <a:pt x="102" y="60"/>
                    </a:cubicBezTo>
                    <a:cubicBezTo>
                      <a:pt x="111" y="60"/>
                      <a:pt x="111" y="60"/>
                      <a:pt x="111" y="60"/>
                    </a:cubicBezTo>
                    <a:cubicBezTo>
                      <a:pt x="113" y="60"/>
                      <a:pt x="114" y="61"/>
                      <a:pt x="114" y="62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5"/>
                      <a:pt x="113" y="76"/>
                      <a:pt x="111" y="76"/>
                    </a:cubicBezTo>
                    <a:cubicBezTo>
                      <a:pt x="102" y="76"/>
                      <a:pt x="102" y="76"/>
                      <a:pt x="102" y="76"/>
                    </a:cubicBezTo>
                    <a:cubicBezTo>
                      <a:pt x="101" y="76"/>
                      <a:pt x="100" y="75"/>
                      <a:pt x="100" y="74"/>
                    </a:cubicBezTo>
                    <a:lnTo>
                      <a:pt x="100" y="62"/>
                    </a:lnTo>
                    <a:close/>
                    <a:moveTo>
                      <a:pt x="100" y="86"/>
                    </a:moveTo>
                    <a:cubicBezTo>
                      <a:pt x="100" y="85"/>
                      <a:pt x="101" y="84"/>
                      <a:pt x="102" y="84"/>
                    </a:cubicBezTo>
                    <a:cubicBezTo>
                      <a:pt x="111" y="84"/>
                      <a:pt x="111" y="84"/>
                      <a:pt x="111" y="84"/>
                    </a:cubicBezTo>
                    <a:cubicBezTo>
                      <a:pt x="113" y="84"/>
                      <a:pt x="114" y="85"/>
                      <a:pt x="114" y="86"/>
                    </a:cubicBezTo>
                    <a:cubicBezTo>
                      <a:pt x="114" y="98"/>
                      <a:pt x="114" y="98"/>
                      <a:pt x="114" y="98"/>
                    </a:cubicBezTo>
                    <a:cubicBezTo>
                      <a:pt x="114" y="99"/>
                      <a:pt x="113" y="100"/>
                      <a:pt x="111" y="100"/>
                    </a:cubicBezTo>
                    <a:cubicBezTo>
                      <a:pt x="102" y="100"/>
                      <a:pt x="102" y="100"/>
                      <a:pt x="102" y="100"/>
                    </a:cubicBezTo>
                    <a:cubicBezTo>
                      <a:pt x="101" y="100"/>
                      <a:pt x="100" y="99"/>
                      <a:pt x="100" y="98"/>
                    </a:cubicBezTo>
                    <a:lnTo>
                      <a:pt x="100" y="86"/>
                    </a:lnTo>
                    <a:close/>
                    <a:moveTo>
                      <a:pt x="72" y="98"/>
                    </a:moveTo>
                    <a:cubicBezTo>
                      <a:pt x="72" y="99"/>
                      <a:pt x="71" y="100"/>
                      <a:pt x="69" y="100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59" y="100"/>
                      <a:pt x="58" y="99"/>
                      <a:pt x="58" y="98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58" y="85"/>
                      <a:pt x="59" y="84"/>
                      <a:pt x="60" y="84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1" y="84"/>
                      <a:pt x="72" y="85"/>
                      <a:pt x="72" y="86"/>
                    </a:cubicBezTo>
                    <a:lnTo>
                      <a:pt x="72" y="98"/>
                    </a:lnTo>
                    <a:close/>
                    <a:moveTo>
                      <a:pt x="72" y="74"/>
                    </a:moveTo>
                    <a:cubicBezTo>
                      <a:pt x="72" y="75"/>
                      <a:pt x="71" y="76"/>
                      <a:pt x="69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59" y="76"/>
                      <a:pt x="58" y="75"/>
                      <a:pt x="58" y="74"/>
                    </a:cubicBezTo>
                    <a:cubicBezTo>
                      <a:pt x="58" y="62"/>
                      <a:pt x="58" y="62"/>
                      <a:pt x="58" y="62"/>
                    </a:cubicBezTo>
                    <a:cubicBezTo>
                      <a:pt x="58" y="61"/>
                      <a:pt x="59" y="60"/>
                      <a:pt x="60" y="60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1" y="60"/>
                      <a:pt x="72" y="61"/>
                      <a:pt x="72" y="62"/>
                    </a:cubicBezTo>
                    <a:lnTo>
                      <a:pt x="72" y="74"/>
                    </a:lnTo>
                    <a:close/>
                    <a:moveTo>
                      <a:pt x="72" y="50"/>
                    </a:moveTo>
                    <a:cubicBezTo>
                      <a:pt x="72" y="52"/>
                      <a:pt x="71" y="53"/>
                      <a:pt x="69" y="53"/>
                    </a:cubicBezTo>
                    <a:cubicBezTo>
                      <a:pt x="60" y="53"/>
                      <a:pt x="60" y="53"/>
                      <a:pt x="60" y="53"/>
                    </a:cubicBezTo>
                    <a:cubicBezTo>
                      <a:pt x="59" y="53"/>
                      <a:pt x="58" y="52"/>
                      <a:pt x="58" y="50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8" y="37"/>
                      <a:pt x="59" y="36"/>
                      <a:pt x="60" y="36"/>
                    </a:cubicBezTo>
                    <a:cubicBezTo>
                      <a:pt x="69" y="36"/>
                      <a:pt x="69" y="36"/>
                      <a:pt x="69" y="36"/>
                    </a:cubicBezTo>
                    <a:cubicBezTo>
                      <a:pt x="71" y="36"/>
                      <a:pt x="72" y="37"/>
                      <a:pt x="72" y="39"/>
                    </a:cubicBezTo>
                    <a:lnTo>
                      <a:pt x="72" y="50"/>
                    </a:lnTo>
                    <a:close/>
                    <a:moveTo>
                      <a:pt x="72" y="27"/>
                    </a:moveTo>
                    <a:cubicBezTo>
                      <a:pt x="72" y="28"/>
                      <a:pt x="71" y="29"/>
                      <a:pt x="69" y="29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9" y="29"/>
                      <a:pt x="58" y="28"/>
                      <a:pt x="58" y="27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9" y="13"/>
                      <a:pt x="60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71" y="13"/>
                      <a:pt x="72" y="14"/>
                      <a:pt x="72" y="15"/>
                    </a:cubicBezTo>
                    <a:lnTo>
                      <a:pt x="72" y="27"/>
                    </a:lnTo>
                    <a:close/>
                    <a:moveTo>
                      <a:pt x="93" y="98"/>
                    </a:moveTo>
                    <a:cubicBezTo>
                      <a:pt x="93" y="99"/>
                      <a:pt x="92" y="100"/>
                      <a:pt x="90" y="100"/>
                    </a:cubicBezTo>
                    <a:cubicBezTo>
                      <a:pt x="81" y="100"/>
                      <a:pt x="81" y="100"/>
                      <a:pt x="81" y="100"/>
                    </a:cubicBezTo>
                    <a:cubicBezTo>
                      <a:pt x="80" y="100"/>
                      <a:pt x="79" y="99"/>
                      <a:pt x="79" y="98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9" y="85"/>
                      <a:pt x="80" y="84"/>
                      <a:pt x="81" y="84"/>
                    </a:cubicBezTo>
                    <a:cubicBezTo>
                      <a:pt x="90" y="84"/>
                      <a:pt x="90" y="84"/>
                      <a:pt x="90" y="84"/>
                    </a:cubicBezTo>
                    <a:cubicBezTo>
                      <a:pt x="92" y="84"/>
                      <a:pt x="93" y="85"/>
                      <a:pt x="93" y="86"/>
                    </a:cubicBezTo>
                    <a:lnTo>
                      <a:pt x="93" y="98"/>
                    </a:lnTo>
                    <a:close/>
                    <a:moveTo>
                      <a:pt x="93" y="74"/>
                    </a:moveTo>
                    <a:cubicBezTo>
                      <a:pt x="93" y="75"/>
                      <a:pt x="92" y="76"/>
                      <a:pt x="90" y="76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80" y="76"/>
                      <a:pt x="79" y="75"/>
                      <a:pt x="79" y="74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9" y="61"/>
                      <a:pt x="80" y="60"/>
                      <a:pt x="81" y="60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2" y="60"/>
                      <a:pt x="93" y="61"/>
                      <a:pt x="93" y="62"/>
                    </a:cubicBezTo>
                    <a:lnTo>
                      <a:pt x="93" y="74"/>
                    </a:lnTo>
                    <a:close/>
                    <a:moveTo>
                      <a:pt x="93" y="50"/>
                    </a:moveTo>
                    <a:cubicBezTo>
                      <a:pt x="93" y="52"/>
                      <a:pt x="92" y="53"/>
                      <a:pt x="90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0" y="53"/>
                      <a:pt x="79" y="52"/>
                      <a:pt x="79" y="50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37"/>
                      <a:pt x="80" y="36"/>
                      <a:pt x="81" y="36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92" y="36"/>
                      <a:pt x="93" y="37"/>
                      <a:pt x="93" y="39"/>
                    </a:cubicBezTo>
                    <a:lnTo>
                      <a:pt x="93" y="50"/>
                    </a:lnTo>
                    <a:close/>
                    <a:moveTo>
                      <a:pt x="93" y="27"/>
                    </a:moveTo>
                    <a:cubicBezTo>
                      <a:pt x="93" y="28"/>
                      <a:pt x="92" y="29"/>
                      <a:pt x="90" y="29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0" y="29"/>
                      <a:pt x="79" y="28"/>
                      <a:pt x="79" y="27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4"/>
                      <a:pt x="80" y="13"/>
                      <a:pt x="81" y="13"/>
                    </a:cubicBezTo>
                    <a:cubicBezTo>
                      <a:pt x="90" y="13"/>
                      <a:pt x="90" y="13"/>
                      <a:pt x="90" y="13"/>
                    </a:cubicBezTo>
                    <a:cubicBezTo>
                      <a:pt x="92" y="13"/>
                      <a:pt x="93" y="14"/>
                      <a:pt x="93" y="15"/>
                    </a:cubicBezTo>
                    <a:lnTo>
                      <a:pt x="93" y="27"/>
                    </a:lnTo>
                    <a:close/>
                    <a:moveTo>
                      <a:pt x="9" y="15"/>
                    </a:moveTo>
                    <a:cubicBezTo>
                      <a:pt x="9" y="14"/>
                      <a:pt x="10" y="13"/>
                      <a:pt x="11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4"/>
                      <a:pt x="22" y="15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8"/>
                      <a:pt x="21" y="29"/>
                      <a:pt x="20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0" y="29"/>
                      <a:pt x="9" y="28"/>
                      <a:pt x="9" y="27"/>
                    </a:cubicBezTo>
                    <a:lnTo>
                      <a:pt x="9" y="15"/>
                    </a:lnTo>
                    <a:close/>
                    <a:moveTo>
                      <a:pt x="9" y="39"/>
                    </a:moveTo>
                    <a:cubicBezTo>
                      <a:pt x="9" y="37"/>
                      <a:pt x="10" y="36"/>
                      <a:pt x="11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2" y="37"/>
                      <a:pt x="22" y="39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2"/>
                      <a:pt x="21" y="53"/>
                      <a:pt x="20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0" y="53"/>
                      <a:pt x="9" y="52"/>
                      <a:pt x="9" y="50"/>
                    </a:cubicBezTo>
                    <a:lnTo>
                      <a:pt x="9" y="39"/>
                    </a:lnTo>
                    <a:close/>
                    <a:moveTo>
                      <a:pt x="9" y="62"/>
                    </a:moveTo>
                    <a:cubicBezTo>
                      <a:pt x="9" y="61"/>
                      <a:pt x="10" y="60"/>
                      <a:pt x="11" y="60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21" y="60"/>
                      <a:pt x="22" y="61"/>
                      <a:pt x="22" y="62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22" y="75"/>
                      <a:pt x="21" y="76"/>
                      <a:pt x="20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6"/>
                      <a:pt x="9" y="75"/>
                      <a:pt x="9" y="74"/>
                    </a:cubicBezTo>
                    <a:lnTo>
                      <a:pt x="9" y="62"/>
                    </a:lnTo>
                    <a:close/>
                    <a:moveTo>
                      <a:pt x="9" y="86"/>
                    </a:moveTo>
                    <a:cubicBezTo>
                      <a:pt x="9" y="85"/>
                      <a:pt x="10" y="84"/>
                      <a:pt x="11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1" y="84"/>
                      <a:pt x="22" y="85"/>
                      <a:pt x="22" y="86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22" y="99"/>
                      <a:pt x="21" y="100"/>
                      <a:pt x="20" y="10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00"/>
                      <a:pt x="9" y="99"/>
                      <a:pt x="9" y="98"/>
                    </a:cubicBezTo>
                    <a:lnTo>
                      <a:pt x="9" y="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Freeform 218"/>
              <p:cNvSpPr>
                <a:spLocks noEditPoints="1"/>
              </p:cNvSpPr>
              <p:nvPr/>
            </p:nvSpPr>
            <p:spPr bwMode="auto">
              <a:xfrm>
                <a:off x="5890926" y="3244082"/>
                <a:ext cx="175965" cy="352913"/>
              </a:xfrm>
              <a:custGeom>
                <a:avLst/>
                <a:gdLst>
                  <a:gd name="T0" fmla="*/ 11 w 76"/>
                  <a:gd name="T1" fmla="*/ 149 h 152"/>
                  <a:gd name="T2" fmla="*/ 21 w 76"/>
                  <a:gd name="T3" fmla="*/ 138 h 152"/>
                  <a:gd name="T4" fmla="*/ 27 w 76"/>
                  <a:gd name="T5" fmla="*/ 152 h 152"/>
                  <a:gd name="T6" fmla="*/ 32 w 76"/>
                  <a:gd name="T7" fmla="*/ 141 h 152"/>
                  <a:gd name="T8" fmla="*/ 45 w 76"/>
                  <a:gd name="T9" fmla="*/ 141 h 152"/>
                  <a:gd name="T10" fmla="*/ 50 w 76"/>
                  <a:gd name="T11" fmla="*/ 152 h 152"/>
                  <a:gd name="T12" fmla="*/ 56 w 76"/>
                  <a:gd name="T13" fmla="*/ 138 h 152"/>
                  <a:gd name="T14" fmla="*/ 66 w 76"/>
                  <a:gd name="T15" fmla="*/ 149 h 152"/>
                  <a:gd name="T16" fmla="*/ 76 w 76"/>
                  <a:gd name="T17" fmla="*/ 149 h 152"/>
                  <a:gd name="T18" fmla="*/ 58 w 76"/>
                  <a:gd name="T19" fmla="*/ 6 h 152"/>
                  <a:gd name="T20" fmla="*/ 52 w 76"/>
                  <a:gd name="T21" fmla="*/ 0 h 152"/>
                  <a:gd name="T22" fmla="*/ 22 w 76"/>
                  <a:gd name="T23" fmla="*/ 3 h 152"/>
                  <a:gd name="T24" fmla="*/ 0 w 76"/>
                  <a:gd name="T25" fmla="*/ 9 h 152"/>
                  <a:gd name="T26" fmla="*/ 53 w 76"/>
                  <a:gd name="T27" fmla="*/ 20 h 152"/>
                  <a:gd name="T28" fmla="*/ 66 w 76"/>
                  <a:gd name="T29" fmla="*/ 20 h 152"/>
                  <a:gd name="T30" fmla="*/ 56 w 76"/>
                  <a:gd name="T31" fmla="*/ 33 h 152"/>
                  <a:gd name="T32" fmla="*/ 53 w 76"/>
                  <a:gd name="T33" fmla="*/ 44 h 152"/>
                  <a:gd name="T34" fmla="*/ 66 w 76"/>
                  <a:gd name="T35" fmla="*/ 44 h 152"/>
                  <a:gd name="T36" fmla="*/ 56 w 76"/>
                  <a:gd name="T37" fmla="*/ 57 h 152"/>
                  <a:gd name="T38" fmla="*/ 53 w 76"/>
                  <a:gd name="T39" fmla="*/ 67 h 152"/>
                  <a:gd name="T40" fmla="*/ 66 w 76"/>
                  <a:gd name="T41" fmla="*/ 67 h 152"/>
                  <a:gd name="T42" fmla="*/ 56 w 76"/>
                  <a:gd name="T43" fmla="*/ 81 h 152"/>
                  <a:gd name="T44" fmla="*/ 53 w 76"/>
                  <a:gd name="T45" fmla="*/ 91 h 152"/>
                  <a:gd name="T46" fmla="*/ 66 w 76"/>
                  <a:gd name="T47" fmla="*/ 91 h 152"/>
                  <a:gd name="T48" fmla="*/ 56 w 76"/>
                  <a:gd name="T49" fmla="*/ 104 h 152"/>
                  <a:gd name="T50" fmla="*/ 53 w 76"/>
                  <a:gd name="T51" fmla="*/ 115 h 152"/>
                  <a:gd name="T52" fmla="*/ 66 w 76"/>
                  <a:gd name="T53" fmla="*/ 115 h 152"/>
                  <a:gd name="T54" fmla="*/ 56 w 76"/>
                  <a:gd name="T55" fmla="*/ 128 h 152"/>
                  <a:gd name="T56" fmla="*/ 32 w 76"/>
                  <a:gd name="T57" fmla="*/ 20 h 152"/>
                  <a:gd name="T58" fmla="*/ 45 w 76"/>
                  <a:gd name="T59" fmla="*/ 20 h 152"/>
                  <a:gd name="T60" fmla="*/ 35 w 76"/>
                  <a:gd name="T61" fmla="*/ 33 h 152"/>
                  <a:gd name="T62" fmla="*/ 32 w 76"/>
                  <a:gd name="T63" fmla="*/ 44 h 152"/>
                  <a:gd name="T64" fmla="*/ 45 w 76"/>
                  <a:gd name="T65" fmla="*/ 44 h 152"/>
                  <a:gd name="T66" fmla="*/ 35 w 76"/>
                  <a:gd name="T67" fmla="*/ 57 h 152"/>
                  <a:gd name="T68" fmla="*/ 32 w 76"/>
                  <a:gd name="T69" fmla="*/ 67 h 152"/>
                  <a:gd name="T70" fmla="*/ 45 w 76"/>
                  <a:gd name="T71" fmla="*/ 67 h 152"/>
                  <a:gd name="T72" fmla="*/ 35 w 76"/>
                  <a:gd name="T73" fmla="*/ 81 h 152"/>
                  <a:gd name="T74" fmla="*/ 32 w 76"/>
                  <a:gd name="T75" fmla="*/ 91 h 152"/>
                  <a:gd name="T76" fmla="*/ 45 w 76"/>
                  <a:gd name="T77" fmla="*/ 91 h 152"/>
                  <a:gd name="T78" fmla="*/ 35 w 76"/>
                  <a:gd name="T79" fmla="*/ 104 h 152"/>
                  <a:gd name="T80" fmla="*/ 32 w 76"/>
                  <a:gd name="T81" fmla="*/ 115 h 152"/>
                  <a:gd name="T82" fmla="*/ 45 w 76"/>
                  <a:gd name="T83" fmla="*/ 115 h 152"/>
                  <a:gd name="T84" fmla="*/ 35 w 76"/>
                  <a:gd name="T85" fmla="*/ 128 h 152"/>
                  <a:gd name="T86" fmla="*/ 11 w 76"/>
                  <a:gd name="T87" fmla="*/ 20 h 152"/>
                  <a:gd name="T88" fmla="*/ 24 w 76"/>
                  <a:gd name="T89" fmla="*/ 20 h 152"/>
                  <a:gd name="T90" fmla="*/ 14 w 76"/>
                  <a:gd name="T91" fmla="*/ 33 h 152"/>
                  <a:gd name="T92" fmla="*/ 11 w 76"/>
                  <a:gd name="T93" fmla="*/ 44 h 152"/>
                  <a:gd name="T94" fmla="*/ 24 w 76"/>
                  <a:gd name="T95" fmla="*/ 44 h 152"/>
                  <a:gd name="T96" fmla="*/ 14 w 76"/>
                  <a:gd name="T97" fmla="*/ 57 h 152"/>
                  <a:gd name="T98" fmla="*/ 11 w 76"/>
                  <a:gd name="T99" fmla="*/ 67 h 152"/>
                  <a:gd name="T100" fmla="*/ 24 w 76"/>
                  <a:gd name="T101" fmla="*/ 67 h 152"/>
                  <a:gd name="T102" fmla="*/ 14 w 76"/>
                  <a:gd name="T103" fmla="*/ 81 h 152"/>
                  <a:gd name="T104" fmla="*/ 11 w 76"/>
                  <a:gd name="T105" fmla="*/ 91 h 152"/>
                  <a:gd name="T106" fmla="*/ 24 w 76"/>
                  <a:gd name="T107" fmla="*/ 91 h 152"/>
                  <a:gd name="T108" fmla="*/ 14 w 76"/>
                  <a:gd name="T109" fmla="*/ 104 h 152"/>
                  <a:gd name="T110" fmla="*/ 11 w 76"/>
                  <a:gd name="T111" fmla="*/ 115 h 152"/>
                  <a:gd name="T112" fmla="*/ 24 w 76"/>
                  <a:gd name="T113" fmla="*/ 115 h 152"/>
                  <a:gd name="T114" fmla="*/ 14 w 76"/>
                  <a:gd name="T115" fmla="*/ 12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6" h="152">
                    <a:moveTo>
                      <a:pt x="3" y="152"/>
                    </a:moveTo>
                    <a:cubicBezTo>
                      <a:pt x="8" y="152"/>
                      <a:pt x="8" y="152"/>
                      <a:pt x="8" y="152"/>
                    </a:cubicBezTo>
                    <a:cubicBezTo>
                      <a:pt x="9" y="152"/>
                      <a:pt x="11" y="150"/>
                      <a:pt x="11" y="149"/>
                    </a:cubicBez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140"/>
                      <a:pt x="12" y="138"/>
                      <a:pt x="14" y="138"/>
                    </a:cubicBezTo>
                    <a:cubicBezTo>
                      <a:pt x="21" y="138"/>
                      <a:pt x="21" y="138"/>
                      <a:pt x="21" y="138"/>
                    </a:cubicBezTo>
                    <a:cubicBezTo>
                      <a:pt x="23" y="138"/>
                      <a:pt x="24" y="140"/>
                      <a:pt x="24" y="141"/>
                    </a:cubicBezTo>
                    <a:cubicBezTo>
                      <a:pt x="24" y="149"/>
                      <a:pt x="24" y="149"/>
                      <a:pt x="24" y="149"/>
                    </a:cubicBezTo>
                    <a:cubicBezTo>
                      <a:pt x="24" y="150"/>
                      <a:pt x="26" y="152"/>
                      <a:pt x="27" y="152"/>
                    </a:cubicBezTo>
                    <a:cubicBezTo>
                      <a:pt x="29" y="152"/>
                      <a:pt x="29" y="152"/>
                      <a:pt x="29" y="152"/>
                    </a:cubicBezTo>
                    <a:cubicBezTo>
                      <a:pt x="30" y="152"/>
                      <a:pt x="32" y="150"/>
                      <a:pt x="32" y="149"/>
                    </a:cubicBezTo>
                    <a:cubicBezTo>
                      <a:pt x="32" y="141"/>
                      <a:pt x="32" y="141"/>
                      <a:pt x="32" y="141"/>
                    </a:cubicBezTo>
                    <a:cubicBezTo>
                      <a:pt x="32" y="140"/>
                      <a:pt x="33" y="138"/>
                      <a:pt x="35" y="138"/>
                    </a:cubicBezTo>
                    <a:cubicBezTo>
                      <a:pt x="42" y="138"/>
                      <a:pt x="42" y="138"/>
                      <a:pt x="42" y="138"/>
                    </a:cubicBezTo>
                    <a:cubicBezTo>
                      <a:pt x="44" y="138"/>
                      <a:pt x="45" y="140"/>
                      <a:pt x="45" y="141"/>
                    </a:cubicBezTo>
                    <a:cubicBezTo>
                      <a:pt x="45" y="149"/>
                      <a:pt x="45" y="149"/>
                      <a:pt x="45" y="149"/>
                    </a:cubicBezTo>
                    <a:cubicBezTo>
                      <a:pt x="45" y="150"/>
                      <a:pt x="47" y="152"/>
                      <a:pt x="48" y="152"/>
                    </a:cubicBezTo>
                    <a:cubicBezTo>
                      <a:pt x="50" y="152"/>
                      <a:pt x="50" y="152"/>
                      <a:pt x="50" y="152"/>
                    </a:cubicBezTo>
                    <a:cubicBezTo>
                      <a:pt x="51" y="152"/>
                      <a:pt x="53" y="150"/>
                      <a:pt x="53" y="149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53" y="140"/>
                      <a:pt x="54" y="138"/>
                      <a:pt x="56" y="138"/>
                    </a:cubicBezTo>
                    <a:cubicBezTo>
                      <a:pt x="63" y="138"/>
                      <a:pt x="63" y="138"/>
                      <a:pt x="63" y="138"/>
                    </a:cubicBezTo>
                    <a:cubicBezTo>
                      <a:pt x="65" y="138"/>
                      <a:pt x="66" y="140"/>
                      <a:pt x="66" y="141"/>
                    </a:cubicBezTo>
                    <a:cubicBezTo>
                      <a:pt x="66" y="149"/>
                      <a:pt x="66" y="149"/>
                      <a:pt x="66" y="149"/>
                    </a:cubicBezTo>
                    <a:cubicBezTo>
                      <a:pt x="66" y="150"/>
                      <a:pt x="68" y="152"/>
                      <a:pt x="69" y="152"/>
                    </a:cubicBezTo>
                    <a:cubicBezTo>
                      <a:pt x="74" y="152"/>
                      <a:pt x="74" y="152"/>
                      <a:pt x="74" y="152"/>
                    </a:cubicBezTo>
                    <a:cubicBezTo>
                      <a:pt x="75" y="152"/>
                      <a:pt x="76" y="150"/>
                      <a:pt x="76" y="14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7"/>
                      <a:pt x="75" y="6"/>
                      <a:pt x="74" y="6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6" y="6"/>
                      <a:pt x="55" y="5"/>
                      <a:pt x="55" y="3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5" y="1"/>
                      <a:pt x="53" y="0"/>
                      <a:pt x="52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0"/>
                      <a:pt x="22" y="1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5"/>
                      <a:pt x="21" y="6"/>
                      <a:pt x="19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7"/>
                      <a:pt x="0" y="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50"/>
                      <a:pt x="2" y="152"/>
                      <a:pt x="3" y="152"/>
                    </a:cubicBezTo>
                    <a:close/>
                    <a:moveTo>
                      <a:pt x="53" y="20"/>
                    </a:moveTo>
                    <a:cubicBezTo>
                      <a:pt x="53" y="18"/>
                      <a:pt x="54" y="17"/>
                      <a:pt x="56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5" y="17"/>
                      <a:pt x="66" y="18"/>
                      <a:pt x="66" y="20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2"/>
                      <a:pt x="65" y="33"/>
                      <a:pt x="63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4" y="33"/>
                      <a:pt x="53" y="32"/>
                      <a:pt x="53" y="31"/>
                    </a:cubicBezTo>
                    <a:lnTo>
                      <a:pt x="53" y="20"/>
                    </a:lnTo>
                    <a:close/>
                    <a:moveTo>
                      <a:pt x="53" y="44"/>
                    </a:moveTo>
                    <a:cubicBezTo>
                      <a:pt x="53" y="42"/>
                      <a:pt x="54" y="41"/>
                      <a:pt x="56" y="41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5" y="41"/>
                      <a:pt x="66" y="42"/>
                      <a:pt x="66" y="44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56"/>
                      <a:pt x="65" y="57"/>
                      <a:pt x="63" y="57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54" y="57"/>
                      <a:pt x="53" y="56"/>
                      <a:pt x="53" y="54"/>
                    </a:cubicBezTo>
                    <a:lnTo>
                      <a:pt x="53" y="44"/>
                    </a:lnTo>
                    <a:close/>
                    <a:moveTo>
                      <a:pt x="53" y="67"/>
                    </a:moveTo>
                    <a:cubicBezTo>
                      <a:pt x="53" y="66"/>
                      <a:pt x="54" y="64"/>
                      <a:pt x="56" y="64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65" y="64"/>
                      <a:pt x="66" y="66"/>
                      <a:pt x="66" y="67"/>
                    </a:cubicBezTo>
                    <a:cubicBezTo>
                      <a:pt x="66" y="78"/>
                      <a:pt x="66" y="78"/>
                      <a:pt x="66" y="78"/>
                    </a:cubicBezTo>
                    <a:cubicBezTo>
                      <a:pt x="66" y="79"/>
                      <a:pt x="65" y="81"/>
                      <a:pt x="63" y="81"/>
                    </a:cubicBezTo>
                    <a:cubicBezTo>
                      <a:pt x="56" y="81"/>
                      <a:pt x="56" y="81"/>
                      <a:pt x="56" y="81"/>
                    </a:cubicBezTo>
                    <a:cubicBezTo>
                      <a:pt x="54" y="81"/>
                      <a:pt x="53" y="79"/>
                      <a:pt x="53" y="78"/>
                    </a:cubicBezTo>
                    <a:lnTo>
                      <a:pt x="53" y="67"/>
                    </a:lnTo>
                    <a:close/>
                    <a:moveTo>
                      <a:pt x="53" y="91"/>
                    </a:moveTo>
                    <a:cubicBezTo>
                      <a:pt x="53" y="89"/>
                      <a:pt x="54" y="88"/>
                      <a:pt x="56" y="88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65" y="88"/>
                      <a:pt x="66" y="89"/>
                      <a:pt x="66" y="91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6" y="103"/>
                      <a:pt x="65" y="104"/>
                      <a:pt x="63" y="104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54" y="104"/>
                      <a:pt x="53" y="103"/>
                      <a:pt x="53" y="102"/>
                    </a:cubicBezTo>
                    <a:lnTo>
                      <a:pt x="53" y="91"/>
                    </a:lnTo>
                    <a:close/>
                    <a:moveTo>
                      <a:pt x="53" y="115"/>
                    </a:moveTo>
                    <a:cubicBezTo>
                      <a:pt x="53" y="113"/>
                      <a:pt x="54" y="112"/>
                      <a:pt x="56" y="11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5" y="112"/>
                      <a:pt x="66" y="113"/>
                      <a:pt x="66" y="115"/>
                    </a:cubicBezTo>
                    <a:cubicBezTo>
                      <a:pt x="66" y="125"/>
                      <a:pt x="66" y="125"/>
                      <a:pt x="66" y="125"/>
                    </a:cubicBezTo>
                    <a:cubicBezTo>
                      <a:pt x="66" y="127"/>
                      <a:pt x="65" y="128"/>
                      <a:pt x="63" y="128"/>
                    </a:cubicBezTo>
                    <a:cubicBezTo>
                      <a:pt x="56" y="128"/>
                      <a:pt x="56" y="128"/>
                      <a:pt x="56" y="128"/>
                    </a:cubicBezTo>
                    <a:cubicBezTo>
                      <a:pt x="54" y="128"/>
                      <a:pt x="53" y="127"/>
                      <a:pt x="53" y="125"/>
                    </a:cubicBezTo>
                    <a:lnTo>
                      <a:pt x="53" y="115"/>
                    </a:lnTo>
                    <a:close/>
                    <a:moveTo>
                      <a:pt x="32" y="20"/>
                    </a:moveTo>
                    <a:cubicBezTo>
                      <a:pt x="32" y="18"/>
                      <a:pt x="33" y="17"/>
                      <a:pt x="35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4" y="17"/>
                      <a:pt x="45" y="18"/>
                      <a:pt x="45" y="20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2"/>
                      <a:pt x="44" y="33"/>
                      <a:pt x="42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3" y="33"/>
                      <a:pt x="32" y="32"/>
                      <a:pt x="32" y="31"/>
                    </a:cubicBezTo>
                    <a:lnTo>
                      <a:pt x="32" y="20"/>
                    </a:lnTo>
                    <a:close/>
                    <a:moveTo>
                      <a:pt x="32" y="44"/>
                    </a:moveTo>
                    <a:cubicBezTo>
                      <a:pt x="32" y="42"/>
                      <a:pt x="33" y="41"/>
                      <a:pt x="35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4" y="41"/>
                      <a:pt x="45" y="42"/>
                      <a:pt x="45" y="44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45" y="56"/>
                      <a:pt x="44" y="57"/>
                      <a:pt x="42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3" y="57"/>
                      <a:pt x="32" y="56"/>
                      <a:pt x="32" y="54"/>
                    </a:cubicBezTo>
                    <a:lnTo>
                      <a:pt x="32" y="44"/>
                    </a:lnTo>
                    <a:close/>
                    <a:moveTo>
                      <a:pt x="32" y="67"/>
                    </a:moveTo>
                    <a:cubicBezTo>
                      <a:pt x="32" y="66"/>
                      <a:pt x="33" y="64"/>
                      <a:pt x="35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4" y="64"/>
                      <a:pt x="45" y="66"/>
                      <a:pt x="45" y="67"/>
                    </a:cubicBezTo>
                    <a:cubicBezTo>
                      <a:pt x="45" y="78"/>
                      <a:pt x="45" y="78"/>
                      <a:pt x="45" y="78"/>
                    </a:cubicBezTo>
                    <a:cubicBezTo>
                      <a:pt x="45" y="79"/>
                      <a:pt x="44" y="81"/>
                      <a:pt x="42" y="81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33" y="81"/>
                      <a:pt x="32" y="79"/>
                      <a:pt x="32" y="78"/>
                    </a:cubicBezTo>
                    <a:lnTo>
                      <a:pt x="32" y="67"/>
                    </a:lnTo>
                    <a:close/>
                    <a:moveTo>
                      <a:pt x="32" y="91"/>
                    </a:moveTo>
                    <a:cubicBezTo>
                      <a:pt x="32" y="89"/>
                      <a:pt x="33" y="88"/>
                      <a:pt x="35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4" y="88"/>
                      <a:pt x="45" y="89"/>
                      <a:pt x="45" y="91"/>
                    </a:cubicBezTo>
                    <a:cubicBezTo>
                      <a:pt x="45" y="102"/>
                      <a:pt x="45" y="102"/>
                      <a:pt x="45" y="102"/>
                    </a:cubicBezTo>
                    <a:cubicBezTo>
                      <a:pt x="45" y="103"/>
                      <a:pt x="44" y="104"/>
                      <a:pt x="42" y="104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3" y="104"/>
                      <a:pt x="32" y="103"/>
                      <a:pt x="32" y="102"/>
                    </a:cubicBezTo>
                    <a:lnTo>
                      <a:pt x="32" y="91"/>
                    </a:lnTo>
                    <a:close/>
                    <a:moveTo>
                      <a:pt x="32" y="115"/>
                    </a:moveTo>
                    <a:cubicBezTo>
                      <a:pt x="32" y="113"/>
                      <a:pt x="33" y="112"/>
                      <a:pt x="35" y="112"/>
                    </a:cubicBezTo>
                    <a:cubicBezTo>
                      <a:pt x="42" y="112"/>
                      <a:pt x="42" y="112"/>
                      <a:pt x="42" y="112"/>
                    </a:cubicBezTo>
                    <a:cubicBezTo>
                      <a:pt x="44" y="112"/>
                      <a:pt x="45" y="113"/>
                      <a:pt x="45" y="115"/>
                    </a:cubicBezTo>
                    <a:cubicBezTo>
                      <a:pt x="45" y="125"/>
                      <a:pt x="45" y="125"/>
                      <a:pt x="45" y="125"/>
                    </a:cubicBezTo>
                    <a:cubicBezTo>
                      <a:pt x="45" y="127"/>
                      <a:pt x="44" y="128"/>
                      <a:pt x="42" y="128"/>
                    </a:cubicBezTo>
                    <a:cubicBezTo>
                      <a:pt x="35" y="128"/>
                      <a:pt x="35" y="128"/>
                      <a:pt x="35" y="128"/>
                    </a:cubicBezTo>
                    <a:cubicBezTo>
                      <a:pt x="33" y="128"/>
                      <a:pt x="32" y="127"/>
                      <a:pt x="32" y="125"/>
                    </a:cubicBezTo>
                    <a:lnTo>
                      <a:pt x="32" y="115"/>
                    </a:lnTo>
                    <a:close/>
                    <a:moveTo>
                      <a:pt x="11" y="20"/>
                    </a:moveTo>
                    <a:cubicBezTo>
                      <a:pt x="11" y="18"/>
                      <a:pt x="12" y="17"/>
                      <a:pt x="14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3" y="17"/>
                      <a:pt x="24" y="18"/>
                      <a:pt x="24" y="2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3" y="33"/>
                      <a:pt x="21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2" y="33"/>
                      <a:pt x="11" y="32"/>
                      <a:pt x="11" y="31"/>
                    </a:cubicBezTo>
                    <a:lnTo>
                      <a:pt x="11" y="20"/>
                    </a:lnTo>
                    <a:close/>
                    <a:moveTo>
                      <a:pt x="11" y="44"/>
                    </a:moveTo>
                    <a:cubicBezTo>
                      <a:pt x="11" y="42"/>
                      <a:pt x="12" y="41"/>
                      <a:pt x="14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1"/>
                      <a:pt x="24" y="42"/>
                      <a:pt x="24" y="44"/>
                    </a:cubicBezTo>
                    <a:cubicBezTo>
                      <a:pt x="24" y="54"/>
                      <a:pt x="24" y="54"/>
                      <a:pt x="24" y="54"/>
                    </a:cubicBezTo>
                    <a:cubicBezTo>
                      <a:pt x="24" y="56"/>
                      <a:pt x="23" y="57"/>
                      <a:pt x="21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2" y="57"/>
                      <a:pt x="11" y="56"/>
                      <a:pt x="11" y="54"/>
                    </a:cubicBezTo>
                    <a:lnTo>
                      <a:pt x="11" y="44"/>
                    </a:lnTo>
                    <a:close/>
                    <a:moveTo>
                      <a:pt x="11" y="67"/>
                    </a:moveTo>
                    <a:cubicBezTo>
                      <a:pt x="11" y="66"/>
                      <a:pt x="12" y="64"/>
                      <a:pt x="14" y="64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3" y="64"/>
                      <a:pt x="24" y="66"/>
                      <a:pt x="24" y="67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24" y="79"/>
                      <a:pt x="23" y="81"/>
                      <a:pt x="21" y="81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2" y="81"/>
                      <a:pt x="11" y="79"/>
                      <a:pt x="11" y="78"/>
                    </a:cubicBezTo>
                    <a:lnTo>
                      <a:pt x="11" y="67"/>
                    </a:lnTo>
                    <a:close/>
                    <a:moveTo>
                      <a:pt x="11" y="91"/>
                    </a:moveTo>
                    <a:cubicBezTo>
                      <a:pt x="11" y="89"/>
                      <a:pt x="12" y="88"/>
                      <a:pt x="14" y="88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3" y="88"/>
                      <a:pt x="24" y="89"/>
                      <a:pt x="24" y="91"/>
                    </a:cubicBezTo>
                    <a:cubicBezTo>
                      <a:pt x="24" y="102"/>
                      <a:pt x="24" y="102"/>
                      <a:pt x="24" y="102"/>
                    </a:cubicBezTo>
                    <a:cubicBezTo>
                      <a:pt x="24" y="103"/>
                      <a:pt x="23" y="104"/>
                      <a:pt x="21" y="104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12" y="104"/>
                      <a:pt x="11" y="103"/>
                      <a:pt x="11" y="102"/>
                    </a:cubicBezTo>
                    <a:lnTo>
                      <a:pt x="11" y="91"/>
                    </a:lnTo>
                    <a:close/>
                    <a:moveTo>
                      <a:pt x="11" y="115"/>
                    </a:moveTo>
                    <a:cubicBezTo>
                      <a:pt x="11" y="113"/>
                      <a:pt x="12" y="112"/>
                      <a:pt x="14" y="112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3" y="112"/>
                      <a:pt x="24" y="113"/>
                      <a:pt x="24" y="115"/>
                    </a:cubicBezTo>
                    <a:cubicBezTo>
                      <a:pt x="24" y="125"/>
                      <a:pt x="24" y="125"/>
                      <a:pt x="24" y="125"/>
                    </a:cubicBezTo>
                    <a:cubicBezTo>
                      <a:pt x="24" y="127"/>
                      <a:pt x="23" y="128"/>
                      <a:pt x="21" y="12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12" y="128"/>
                      <a:pt x="11" y="127"/>
                      <a:pt x="11" y="125"/>
                    </a:cubicBezTo>
                    <a:lnTo>
                      <a:pt x="11" y="1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Freeform 219"/>
              <p:cNvSpPr>
                <a:spLocks/>
              </p:cNvSpPr>
              <p:nvPr/>
            </p:nvSpPr>
            <p:spPr bwMode="auto">
              <a:xfrm>
                <a:off x="5774869" y="3545681"/>
                <a:ext cx="105376" cy="51314"/>
              </a:xfrm>
              <a:custGeom>
                <a:avLst/>
                <a:gdLst>
                  <a:gd name="T0" fmla="*/ 3 w 49"/>
                  <a:gd name="T1" fmla="*/ 24 h 24"/>
                  <a:gd name="T2" fmla="*/ 5 w 49"/>
                  <a:gd name="T3" fmla="*/ 24 h 24"/>
                  <a:gd name="T4" fmla="*/ 8 w 49"/>
                  <a:gd name="T5" fmla="*/ 21 h 24"/>
                  <a:gd name="T6" fmla="*/ 8 w 49"/>
                  <a:gd name="T7" fmla="*/ 13 h 24"/>
                  <a:gd name="T8" fmla="*/ 11 w 49"/>
                  <a:gd name="T9" fmla="*/ 10 h 24"/>
                  <a:gd name="T10" fmla="*/ 18 w 49"/>
                  <a:gd name="T11" fmla="*/ 10 h 24"/>
                  <a:gd name="T12" fmla="*/ 21 w 49"/>
                  <a:gd name="T13" fmla="*/ 13 h 24"/>
                  <a:gd name="T14" fmla="*/ 21 w 49"/>
                  <a:gd name="T15" fmla="*/ 21 h 24"/>
                  <a:gd name="T16" fmla="*/ 24 w 49"/>
                  <a:gd name="T17" fmla="*/ 24 h 24"/>
                  <a:gd name="T18" fmla="*/ 26 w 49"/>
                  <a:gd name="T19" fmla="*/ 24 h 24"/>
                  <a:gd name="T20" fmla="*/ 29 w 49"/>
                  <a:gd name="T21" fmla="*/ 21 h 24"/>
                  <a:gd name="T22" fmla="*/ 29 w 49"/>
                  <a:gd name="T23" fmla="*/ 13 h 24"/>
                  <a:gd name="T24" fmla="*/ 31 w 49"/>
                  <a:gd name="T25" fmla="*/ 10 h 24"/>
                  <a:gd name="T26" fmla="*/ 39 w 49"/>
                  <a:gd name="T27" fmla="*/ 10 h 24"/>
                  <a:gd name="T28" fmla="*/ 42 w 49"/>
                  <a:gd name="T29" fmla="*/ 13 h 24"/>
                  <a:gd name="T30" fmla="*/ 42 w 49"/>
                  <a:gd name="T31" fmla="*/ 21 h 24"/>
                  <a:gd name="T32" fmla="*/ 45 w 49"/>
                  <a:gd name="T33" fmla="*/ 24 h 24"/>
                  <a:gd name="T34" fmla="*/ 46 w 49"/>
                  <a:gd name="T35" fmla="*/ 24 h 24"/>
                  <a:gd name="T36" fmla="*/ 49 w 49"/>
                  <a:gd name="T37" fmla="*/ 21 h 24"/>
                  <a:gd name="T38" fmla="*/ 49 w 49"/>
                  <a:gd name="T39" fmla="*/ 3 h 24"/>
                  <a:gd name="T40" fmla="*/ 46 w 49"/>
                  <a:gd name="T41" fmla="*/ 0 h 24"/>
                  <a:gd name="T42" fmla="*/ 3 w 49"/>
                  <a:gd name="T43" fmla="*/ 0 h 24"/>
                  <a:gd name="T44" fmla="*/ 0 w 49"/>
                  <a:gd name="T45" fmla="*/ 3 h 24"/>
                  <a:gd name="T46" fmla="*/ 0 w 49"/>
                  <a:gd name="T47" fmla="*/ 21 h 24"/>
                  <a:gd name="T48" fmla="*/ 3 w 49"/>
                  <a:gd name="T4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9" h="24">
                    <a:moveTo>
                      <a:pt x="3" y="24"/>
                    </a:move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8" y="22"/>
                      <a:pt x="8" y="2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9" y="10"/>
                      <a:pt x="11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0" y="10"/>
                      <a:pt x="21" y="12"/>
                      <a:pt x="21" y="1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2"/>
                      <a:pt x="23" y="24"/>
                      <a:pt x="24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7" y="24"/>
                      <a:pt x="29" y="22"/>
                      <a:pt x="29" y="21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30" y="10"/>
                      <a:pt x="31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41" y="10"/>
                      <a:pt x="42" y="12"/>
                      <a:pt x="42" y="13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2"/>
                      <a:pt x="44" y="24"/>
                      <a:pt x="45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24"/>
                      <a:pt x="49" y="22"/>
                      <a:pt x="49" y="21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1"/>
                      <a:pt x="47" y="0"/>
                      <a:pt x="4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4"/>
                      <a:pt x="3" y="2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27" name="Experts 2" descr="Custom:  Group 118"/>
          <p:cNvGrpSpPr/>
          <p:nvPr/>
        </p:nvGrpSpPr>
        <p:grpSpPr>
          <a:xfrm>
            <a:off x="2107243" y="2751601"/>
            <a:ext cx="1518178" cy="1518178"/>
            <a:chOff x="2105555" y="2755763"/>
            <a:chExt cx="1518178" cy="1518178"/>
          </a:xfrm>
        </p:grpSpPr>
        <p:sp>
          <p:nvSpPr>
            <p:cNvPr id="128" name="Oval 127"/>
            <p:cNvSpPr/>
            <p:nvPr/>
          </p:nvSpPr>
          <p:spPr>
            <a:xfrm>
              <a:off x="2105555" y="2755763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380826" y="3667259"/>
              <a:ext cx="930063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Relevant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</a:b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Experts</a:t>
              </a:r>
            </a:p>
          </p:txBody>
        </p:sp>
        <p:sp>
          <p:nvSpPr>
            <p:cNvPr id="130" name="Freeform 5"/>
            <p:cNvSpPr>
              <a:spLocks noEditPoints="1"/>
            </p:cNvSpPr>
            <p:nvPr/>
          </p:nvSpPr>
          <p:spPr bwMode="auto">
            <a:xfrm>
              <a:off x="2486715" y="3051649"/>
              <a:ext cx="700986" cy="482288"/>
            </a:xfrm>
            <a:custGeom>
              <a:avLst/>
              <a:gdLst>
                <a:gd name="T0" fmla="*/ 177 w 360"/>
                <a:gd name="T1" fmla="*/ 0 h 247"/>
                <a:gd name="T2" fmla="*/ 168 w 360"/>
                <a:gd name="T3" fmla="*/ 2 h 247"/>
                <a:gd name="T4" fmla="*/ 9 w 360"/>
                <a:gd name="T5" fmla="*/ 72 h 247"/>
                <a:gd name="T6" fmla="*/ 0 w 360"/>
                <a:gd name="T7" fmla="*/ 76 h 247"/>
                <a:gd name="T8" fmla="*/ 9 w 360"/>
                <a:gd name="T9" fmla="*/ 80 h 247"/>
                <a:gd name="T10" fmla="*/ 168 w 360"/>
                <a:gd name="T11" fmla="*/ 151 h 247"/>
                <a:gd name="T12" fmla="*/ 186 w 360"/>
                <a:gd name="T13" fmla="*/ 151 h 247"/>
                <a:gd name="T14" fmla="*/ 342 w 360"/>
                <a:gd name="T15" fmla="*/ 82 h 247"/>
                <a:gd name="T16" fmla="*/ 342 w 360"/>
                <a:gd name="T17" fmla="*/ 197 h 247"/>
                <a:gd name="T18" fmla="*/ 336 w 360"/>
                <a:gd name="T19" fmla="*/ 207 h 247"/>
                <a:gd name="T20" fmla="*/ 342 w 360"/>
                <a:gd name="T21" fmla="*/ 218 h 247"/>
                <a:gd name="T22" fmla="*/ 337 w 360"/>
                <a:gd name="T23" fmla="*/ 238 h 247"/>
                <a:gd name="T24" fmla="*/ 358 w 360"/>
                <a:gd name="T25" fmla="*/ 238 h 247"/>
                <a:gd name="T26" fmla="*/ 354 w 360"/>
                <a:gd name="T27" fmla="*/ 218 h 247"/>
                <a:gd name="T28" fmla="*/ 360 w 360"/>
                <a:gd name="T29" fmla="*/ 207 h 247"/>
                <a:gd name="T30" fmla="*/ 354 w 360"/>
                <a:gd name="T31" fmla="*/ 197 h 247"/>
                <a:gd name="T32" fmla="*/ 354 w 360"/>
                <a:gd name="T33" fmla="*/ 76 h 247"/>
                <a:gd name="T34" fmla="*/ 354 w 360"/>
                <a:gd name="T35" fmla="*/ 76 h 247"/>
                <a:gd name="T36" fmla="*/ 354 w 360"/>
                <a:gd name="T37" fmla="*/ 76 h 247"/>
                <a:gd name="T38" fmla="*/ 345 w 360"/>
                <a:gd name="T39" fmla="*/ 72 h 247"/>
                <a:gd name="T40" fmla="*/ 186 w 360"/>
                <a:gd name="T41" fmla="*/ 2 h 247"/>
                <a:gd name="T42" fmla="*/ 177 w 360"/>
                <a:gd name="T43" fmla="*/ 0 h 247"/>
                <a:gd name="T44" fmla="*/ 70 w 360"/>
                <a:gd name="T45" fmla="*/ 120 h 247"/>
                <a:gd name="T46" fmla="*/ 70 w 360"/>
                <a:gd name="T47" fmla="*/ 175 h 247"/>
                <a:gd name="T48" fmla="*/ 284 w 360"/>
                <a:gd name="T49" fmla="*/ 175 h 247"/>
                <a:gd name="T50" fmla="*/ 284 w 360"/>
                <a:gd name="T51" fmla="*/ 120 h 247"/>
                <a:gd name="T52" fmla="*/ 186 w 360"/>
                <a:gd name="T53" fmla="*/ 163 h 247"/>
                <a:gd name="T54" fmla="*/ 168 w 360"/>
                <a:gd name="T55" fmla="*/ 163 h 247"/>
                <a:gd name="T56" fmla="*/ 70 w 360"/>
                <a:gd name="T57" fmla="*/ 12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0" h="247">
                  <a:moveTo>
                    <a:pt x="177" y="0"/>
                  </a:moveTo>
                  <a:cubicBezTo>
                    <a:pt x="174" y="0"/>
                    <a:pt x="170" y="1"/>
                    <a:pt x="168" y="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68" y="151"/>
                    <a:pt x="168" y="151"/>
                    <a:pt x="168" y="151"/>
                  </a:cubicBezTo>
                  <a:cubicBezTo>
                    <a:pt x="173" y="153"/>
                    <a:pt x="181" y="153"/>
                    <a:pt x="186" y="151"/>
                  </a:cubicBezTo>
                  <a:cubicBezTo>
                    <a:pt x="342" y="82"/>
                    <a:pt x="342" y="82"/>
                    <a:pt x="342" y="82"/>
                  </a:cubicBezTo>
                  <a:cubicBezTo>
                    <a:pt x="342" y="197"/>
                    <a:pt x="342" y="197"/>
                    <a:pt x="342" y="197"/>
                  </a:cubicBezTo>
                  <a:cubicBezTo>
                    <a:pt x="338" y="199"/>
                    <a:pt x="336" y="203"/>
                    <a:pt x="336" y="207"/>
                  </a:cubicBezTo>
                  <a:cubicBezTo>
                    <a:pt x="336" y="212"/>
                    <a:pt x="338" y="216"/>
                    <a:pt x="342" y="218"/>
                  </a:cubicBezTo>
                  <a:cubicBezTo>
                    <a:pt x="337" y="238"/>
                    <a:pt x="337" y="238"/>
                    <a:pt x="337" y="238"/>
                  </a:cubicBezTo>
                  <a:cubicBezTo>
                    <a:pt x="358" y="238"/>
                    <a:pt x="358" y="238"/>
                    <a:pt x="358" y="238"/>
                  </a:cubicBezTo>
                  <a:cubicBezTo>
                    <a:pt x="354" y="218"/>
                    <a:pt x="354" y="218"/>
                    <a:pt x="354" y="218"/>
                  </a:cubicBezTo>
                  <a:cubicBezTo>
                    <a:pt x="358" y="216"/>
                    <a:pt x="360" y="212"/>
                    <a:pt x="360" y="207"/>
                  </a:cubicBezTo>
                  <a:cubicBezTo>
                    <a:pt x="360" y="203"/>
                    <a:pt x="358" y="199"/>
                    <a:pt x="354" y="197"/>
                  </a:cubicBezTo>
                  <a:cubicBezTo>
                    <a:pt x="354" y="76"/>
                    <a:pt x="354" y="76"/>
                    <a:pt x="354" y="76"/>
                  </a:cubicBezTo>
                  <a:cubicBezTo>
                    <a:pt x="354" y="76"/>
                    <a:pt x="354" y="76"/>
                    <a:pt x="354" y="76"/>
                  </a:cubicBezTo>
                  <a:cubicBezTo>
                    <a:pt x="354" y="76"/>
                    <a:pt x="354" y="76"/>
                    <a:pt x="354" y="76"/>
                  </a:cubicBezTo>
                  <a:cubicBezTo>
                    <a:pt x="345" y="72"/>
                    <a:pt x="345" y="72"/>
                    <a:pt x="345" y="7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4" y="1"/>
                    <a:pt x="180" y="0"/>
                    <a:pt x="177" y="0"/>
                  </a:cubicBezTo>
                  <a:close/>
                  <a:moveTo>
                    <a:pt x="70" y="120"/>
                  </a:moveTo>
                  <a:cubicBezTo>
                    <a:pt x="70" y="175"/>
                    <a:pt x="70" y="175"/>
                    <a:pt x="70" y="175"/>
                  </a:cubicBezTo>
                  <a:cubicBezTo>
                    <a:pt x="106" y="238"/>
                    <a:pt x="243" y="247"/>
                    <a:pt x="284" y="175"/>
                  </a:cubicBezTo>
                  <a:cubicBezTo>
                    <a:pt x="284" y="120"/>
                    <a:pt x="284" y="120"/>
                    <a:pt x="284" y="120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1" y="165"/>
                    <a:pt x="173" y="165"/>
                    <a:pt x="168" y="163"/>
                  </a:cubicBezTo>
                  <a:cubicBezTo>
                    <a:pt x="70" y="120"/>
                    <a:pt x="70" y="120"/>
                    <a:pt x="70" y="1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6" name="Consumer 2" descr="Custom:  Group 122"/>
          <p:cNvGrpSpPr/>
          <p:nvPr/>
        </p:nvGrpSpPr>
        <p:grpSpPr>
          <a:xfrm>
            <a:off x="3801393" y="1568870"/>
            <a:ext cx="1518178" cy="1518178"/>
            <a:chOff x="3802592" y="1578698"/>
            <a:chExt cx="1518178" cy="1518178"/>
          </a:xfrm>
        </p:grpSpPr>
        <p:sp>
          <p:nvSpPr>
            <p:cNvPr id="157" name="Oval 156"/>
            <p:cNvSpPr/>
            <p:nvPr/>
          </p:nvSpPr>
          <p:spPr>
            <a:xfrm>
              <a:off x="3802592" y="1578698"/>
              <a:ext cx="1518178" cy="15181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970867" y="2471342"/>
              <a:ext cx="1170512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Consumers</a:t>
              </a:r>
            </a:p>
          </p:txBody>
        </p:sp>
        <p:sp>
          <p:nvSpPr>
            <p:cNvPr id="159" name="Freeform 5"/>
            <p:cNvSpPr>
              <a:spLocks noEditPoints="1"/>
            </p:cNvSpPr>
            <p:nvPr/>
          </p:nvSpPr>
          <p:spPr bwMode="auto">
            <a:xfrm>
              <a:off x="4284326" y="1836815"/>
              <a:ext cx="557384" cy="585104"/>
            </a:xfrm>
            <a:custGeom>
              <a:avLst/>
              <a:gdLst>
                <a:gd name="T0" fmla="*/ 63 w 245"/>
                <a:gd name="T1" fmla="*/ 233 h 259"/>
                <a:gd name="T2" fmla="*/ 27 w 245"/>
                <a:gd name="T3" fmla="*/ 240 h 259"/>
                <a:gd name="T4" fmla="*/ 12 w 245"/>
                <a:gd name="T5" fmla="*/ 152 h 259"/>
                <a:gd name="T6" fmla="*/ 0 w 245"/>
                <a:gd name="T7" fmla="*/ 86 h 259"/>
                <a:gd name="T8" fmla="*/ 19 w 245"/>
                <a:gd name="T9" fmla="*/ 74 h 259"/>
                <a:gd name="T10" fmla="*/ 46 w 245"/>
                <a:gd name="T11" fmla="*/ 92 h 259"/>
                <a:gd name="T12" fmla="*/ 61 w 245"/>
                <a:gd name="T13" fmla="*/ 131 h 259"/>
                <a:gd name="T14" fmla="*/ 61 w 245"/>
                <a:gd name="T15" fmla="*/ 133 h 259"/>
                <a:gd name="T16" fmla="*/ 42 w 245"/>
                <a:gd name="T17" fmla="*/ 28 h 259"/>
                <a:gd name="T18" fmla="*/ 42 w 245"/>
                <a:gd name="T19" fmla="*/ 75 h 259"/>
                <a:gd name="T20" fmla="*/ 42 w 245"/>
                <a:gd name="T21" fmla="*/ 28 h 259"/>
                <a:gd name="T22" fmla="*/ 232 w 245"/>
                <a:gd name="T23" fmla="*/ 75 h 259"/>
                <a:gd name="T24" fmla="*/ 207 w 245"/>
                <a:gd name="T25" fmla="*/ 92 h 259"/>
                <a:gd name="T26" fmla="*/ 184 w 245"/>
                <a:gd name="T27" fmla="*/ 78 h 259"/>
                <a:gd name="T28" fmla="*/ 184 w 245"/>
                <a:gd name="T29" fmla="*/ 133 h 259"/>
                <a:gd name="T30" fmla="*/ 182 w 245"/>
                <a:gd name="T31" fmla="*/ 233 h 259"/>
                <a:gd name="T32" fmla="*/ 218 w 245"/>
                <a:gd name="T33" fmla="*/ 240 h 259"/>
                <a:gd name="T34" fmla="*/ 233 w 245"/>
                <a:gd name="T35" fmla="*/ 152 h 259"/>
                <a:gd name="T36" fmla="*/ 245 w 245"/>
                <a:gd name="T37" fmla="*/ 86 h 259"/>
                <a:gd name="T38" fmla="*/ 180 w 245"/>
                <a:gd name="T39" fmla="*/ 52 h 259"/>
                <a:gd name="T40" fmla="*/ 226 w 245"/>
                <a:gd name="T41" fmla="*/ 52 h 259"/>
                <a:gd name="T42" fmla="*/ 174 w 245"/>
                <a:gd name="T43" fmla="*/ 71 h 259"/>
                <a:gd name="T44" fmla="*/ 150 w 245"/>
                <a:gd name="T45" fmla="*/ 56 h 259"/>
                <a:gd name="T46" fmla="*/ 117 w 245"/>
                <a:gd name="T47" fmla="*/ 78 h 259"/>
                <a:gd name="T48" fmla="*/ 88 w 245"/>
                <a:gd name="T49" fmla="*/ 56 h 259"/>
                <a:gd name="T50" fmla="*/ 72 w 245"/>
                <a:gd name="T51" fmla="*/ 131 h 259"/>
                <a:gd name="T52" fmla="*/ 97 w 245"/>
                <a:gd name="T53" fmla="*/ 250 h 259"/>
                <a:gd name="T54" fmla="*/ 141 w 245"/>
                <a:gd name="T55" fmla="*/ 259 h 259"/>
                <a:gd name="T56" fmla="*/ 159 w 245"/>
                <a:gd name="T57" fmla="*/ 151 h 259"/>
                <a:gd name="T58" fmla="*/ 174 w 245"/>
                <a:gd name="T59" fmla="*/ 71 h 259"/>
                <a:gd name="T60" fmla="*/ 94 w 245"/>
                <a:gd name="T61" fmla="*/ 28 h 259"/>
                <a:gd name="T62" fmla="*/ 151 w 245"/>
                <a:gd name="T63" fmla="*/ 2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5" h="259">
                  <a:moveTo>
                    <a:pt x="71" y="157"/>
                  </a:moveTo>
                  <a:cubicBezTo>
                    <a:pt x="63" y="233"/>
                    <a:pt x="63" y="233"/>
                    <a:pt x="63" y="233"/>
                  </a:cubicBezTo>
                  <a:cubicBezTo>
                    <a:pt x="63" y="238"/>
                    <a:pt x="60" y="240"/>
                    <a:pt x="57" y="240"/>
                  </a:cubicBezTo>
                  <a:cubicBezTo>
                    <a:pt x="27" y="240"/>
                    <a:pt x="27" y="240"/>
                    <a:pt x="27" y="240"/>
                  </a:cubicBezTo>
                  <a:cubicBezTo>
                    <a:pt x="23" y="240"/>
                    <a:pt x="21" y="238"/>
                    <a:pt x="21" y="233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0" y="150"/>
                    <a:pt x="0" y="142"/>
                    <a:pt x="0" y="13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1"/>
                    <a:pt x="6" y="78"/>
                    <a:pt x="13" y="75"/>
                  </a:cubicBezTo>
                  <a:cubicBezTo>
                    <a:pt x="16" y="73"/>
                    <a:pt x="18" y="73"/>
                    <a:pt x="19" y="74"/>
                  </a:cubicBezTo>
                  <a:cubicBezTo>
                    <a:pt x="21" y="75"/>
                    <a:pt x="38" y="92"/>
                    <a:pt x="38" y="92"/>
                  </a:cubicBezTo>
                  <a:cubicBezTo>
                    <a:pt x="40" y="95"/>
                    <a:pt x="43" y="95"/>
                    <a:pt x="46" y="92"/>
                  </a:cubicBezTo>
                  <a:cubicBezTo>
                    <a:pt x="46" y="92"/>
                    <a:pt x="55" y="83"/>
                    <a:pt x="60" y="78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1"/>
                    <a:pt x="61" y="132"/>
                    <a:pt x="61" y="132"/>
                  </a:cubicBezTo>
                  <a:cubicBezTo>
                    <a:pt x="61" y="132"/>
                    <a:pt x="61" y="133"/>
                    <a:pt x="61" y="133"/>
                  </a:cubicBezTo>
                  <a:cubicBezTo>
                    <a:pt x="61" y="139"/>
                    <a:pt x="62" y="150"/>
                    <a:pt x="71" y="157"/>
                  </a:cubicBezTo>
                  <a:close/>
                  <a:moveTo>
                    <a:pt x="42" y="28"/>
                  </a:moveTo>
                  <a:cubicBezTo>
                    <a:pt x="29" y="28"/>
                    <a:pt x="19" y="39"/>
                    <a:pt x="19" y="52"/>
                  </a:cubicBezTo>
                  <a:cubicBezTo>
                    <a:pt x="19" y="64"/>
                    <a:pt x="29" y="75"/>
                    <a:pt x="42" y="75"/>
                  </a:cubicBezTo>
                  <a:cubicBezTo>
                    <a:pt x="55" y="75"/>
                    <a:pt x="65" y="64"/>
                    <a:pt x="65" y="52"/>
                  </a:cubicBezTo>
                  <a:cubicBezTo>
                    <a:pt x="65" y="39"/>
                    <a:pt x="55" y="28"/>
                    <a:pt x="42" y="28"/>
                  </a:cubicBezTo>
                  <a:close/>
                  <a:moveTo>
                    <a:pt x="245" y="86"/>
                  </a:moveTo>
                  <a:cubicBezTo>
                    <a:pt x="245" y="81"/>
                    <a:pt x="239" y="78"/>
                    <a:pt x="232" y="75"/>
                  </a:cubicBezTo>
                  <a:cubicBezTo>
                    <a:pt x="229" y="73"/>
                    <a:pt x="227" y="73"/>
                    <a:pt x="225" y="74"/>
                  </a:cubicBezTo>
                  <a:cubicBezTo>
                    <a:pt x="224" y="75"/>
                    <a:pt x="207" y="92"/>
                    <a:pt x="207" y="92"/>
                  </a:cubicBezTo>
                  <a:cubicBezTo>
                    <a:pt x="204" y="95"/>
                    <a:pt x="202" y="95"/>
                    <a:pt x="199" y="92"/>
                  </a:cubicBezTo>
                  <a:cubicBezTo>
                    <a:pt x="199" y="92"/>
                    <a:pt x="190" y="83"/>
                    <a:pt x="184" y="78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4" y="131"/>
                    <a:pt x="184" y="133"/>
                    <a:pt x="184" y="133"/>
                  </a:cubicBezTo>
                  <a:cubicBezTo>
                    <a:pt x="184" y="139"/>
                    <a:pt x="183" y="150"/>
                    <a:pt x="173" y="157"/>
                  </a:cubicBezTo>
                  <a:cubicBezTo>
                    <a:pt x="182" y="233"/>
                    <a:pt x="182" y="233"/>
                    <a:pt x="182" y="233"/>
                  </a:cubicBezTo>
                  <a:cubicBezTo>
                    <a:pt x="182" y="238"/>
                    <a:pt x="185" y="240"/>
                    <a:pt x="188" y="240"/>
                  </a:cubicBezTo>
                  <a:cubicBezTo>
                    <a:pt x="218" y="240"/>
                    <a:pt x="218" y="240"/>
                    <a:pt x="218" y="240"/>
                  </a:cubicBezTo>
                  <a:cubicBezTo>
                    <a:pt x="221" y="240"/>
                    <a:pt x="224" y="238"/>
                    <a:pt x="224" y="233"/>
                  </a:cubicBezTo>
                  <a:cubicBezTo>
                    <a:pt x="233" y="152"/>
                    <a:pt x="233" y="152"/>
                    <a:pt x="233" y="152"/>
                  </a:cubicBezTo>
                  <a:cubicBezTo>
                    <a:pt x="245" y="150"/>
                    <a:pt x="244" y="142"/>
                    <a:pt x="244" y="135"/>
                  </a:cubicBezTo>
                  <a:lnTo>
                    <a:pt x="245" y="86"/>
                  </a:lnTo>
                  <a:close/>
                  <a:moveTo>
                    <a:pt x="203" y="28"/>
                  </a:moveTo>
                  <a:cubicBezTo>
                    <a:pt x="190" y="28"/>
                    <a:pt x="180" y="39"/>
                    <a:pt x="180" y="52"/>
                  </a:cubicBezTo>
                  <a:cubicBezTo>
                    <a:pt x="180" y="64"/>
                    <a:pt x="190" y="75"/>
                    <a:pt x="203" y="75"/>
                  </a:cubicBezTo>
                  <a:cubicBezTo>
                    <a:pt x="216" y="75"/>
                    <a:pt x="226" y="64"/>
                    <a:pt x="226" y="52"/>
                  </a:cubicBezTo>
                  <a:cubicBezTo>
                    <a:pt x="226" y="39"/>
                    <a:pt x="216" y="28"/>
                    <a:pt x="203" y="28"/>
                  </a:cubicBezTo>
                  <a:close/>
                  <a:moveTo>
                    <a:pt x="174" y="71"/>
                  </a:moveTo>
                  <a:cubicBezTo>
                    <a:pt x="174" y="64"/>
                    <a:pt x="166" y="61"/>
                    <a:pt x="157" y="56"/>
                  </a:cubicBezTo>
                  <a:cubicBezTo>
                    <a:pt x="154" y="55"/>
                    <a:pt x="151" y="54"/>
                    <a:pt x="150" y="56"/>
                  </a:cubicBezTo>
                  <a:cubicBezTo>
                    <a:pt x="149" y="57"/>
                    <a:pt x="127" y="78"/>
                    <a:pt x="127" y="78"/>
                  </a:cubicBezTo>
                  <a:cubicBezTo>
                    <a:pt x="124" y="81"/>
                    <a:pt x="121" y="81"/>
                    <a:pt x="117" y="78"/>
                  </a:cubicBezTo>
                  <a:cubicBezTo>
                    <a:pt x="117" y="78"/>
                    <a:pt x="96" y="57"/>
                    <a:pt x="95" y="56"/>
                  </a:cubicBezTo>
                  <a:cubicBezTo>
                    <a:pt x="94" y="54"/>
                    <a:pt x="91" y="55"/>
                    <a:pt x="88" y="56"/>
                  </a:cubicBezTo>
                  <a:cubicBezTo>
                    <a:pt x="79" y="61"/>
                    <a:pt x="71" y="64"/>
                    <a:pt x="71" y="71"/>
                  </a:cubicBezTo>
                  <a:cubicBezTo>
                    <a:pt x="72" y="131"/>
                    <a:pt x="72" y="131"/>
                    <a:pt x="72" y="131"/>
                  </a:cubicBezTo>
                  <a:cubicBezTo>
                    <a:pt x="72" y="139"/>
                    <a:pt x="71" y="149"/>
                    <a:pt x="86" y="151"/>
                  </a:cubicBezTo>
                  <a:cubicBezTo>
                    <a:pt x="97" y="250"/>
                    <a:pt x="97" y="250"/>
                    <a:pt x="97" y="250"/>
                  </a:cubicBezTo>
                  <a:cubicBezTo>
                    <a:pt x="97" y="257"/>
                    <a:pt x="100" y="259"/>
                    <a:pt x="104" y="259"/>
                  </a:cubicBezTo>
                  <a:cubicBezTo>
                    <a:pt x="141" y="259"/>
                    <a:pt x="141" y="259"/>
                    <a:pt x="141" y="259"/>
                  </a:cubicBezTo>
                  <a:cubicBezTo>
                    <a:pt x="145" y="259"/>
                    <a:pt x="148" y="257"/>
                    <a:pt x="148" y="250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74" y="149"/>
                    <a:pt x="173" y="139"/>
                    <a:pt x="173" y="131"/>
                  </a:cubicBezTo>
                  <a:lnTo>
                    <a:pt x="174" y="71"/>
                  </a:lnTo>
                  <a:close/>
                  <a:moveTo>
                    <a:pt x="122" y="0"/>
                  </a:moveTo>
                  <a:cubicBezTo>
                    <a:pt x="107" y="0"/>
                    <a:pt x="94" y="12"/>
                    <a:pt x="94" y="28"/>
                  </a:cubicBezTo>
                  <a:cubicBezTo>
                    <a:pt x="94" y="44"/>
                    <a:pt x="107" y="57"/>
                    <a:pt x="122" y="57"/>
                  </a:cubicBezTo>
                  <a:cubicBezTo>
                    <a:pt x="138" y="57"/>
                    <a:pt x="151" y="44"/>
                    <a:pt x="151" y="28"/>
                  </a:cubicBezTo>
                  <a:cubicBezTo>
                    <a:pt x="151" y="12"/>
                    <a:pt x="138" y="0"/>
                    <a:pt x="1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0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138 C -0.00746 0.38472 -0.20989 0.47662 -0.32726 0.47754 C -0.44462 0.478 -0.56823 0.378 -0.56215 0.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4" y="23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C 0.07205 0.44097 -0.14947 0.51689 -0.29895 0.39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6" y="223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C 0.24132 -0.02408 0.22274 0.2699 0.1092 0.396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197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47 C 0.12326 -0.14352 0.29322 -0.11551 0.37326 0.10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047 C 0.08941 -0.09561 0.24062 -0.1588 0.37239 -0.072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1" y="-56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0" y="2426686"/>
            <a:ext cx="7772400" cy="1380744"/>
          </a:xfrm>
        </p:spPr>
        <p:txBody>
          <a:bodyPr/>
          <a:lstStyle/>
          <a:p>
            <a:r>
              <a:rPr lang="en-US" dirty="0"/>
              <a:t>What do Consumers Know About Insurance?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 what don’t they understand?</a:t>
            </a:r>
          </a:p>
        </p:txBody>
      </p:sp>
    </p:spTree>
    <p:extLst>
      <p:ext uri="{BB962C8B-B14F-4D97-AF65-F5344CB8AC3E}">
        <p14:creationId xmlns:p14="http://schemas.microsoft.com/office/powerpoint/2010/main" val="321925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r>
              <a:rPr lang="en-US" dirty="0"/>
              <a:t>And, Thank You!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704080" y="3542606"/>
            <a:ext cx="6949440" cy="1774112"/>
          </a:xfrm>
        </p:spPr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JeanneSalvatore</a:t>
            </a:r>
            <a:endParaRPr lang="en-US" dirty="0"/>
          </a:p>
          <a:p>
            <a:r>
              <a:rPr lang="en-US" dirty="0"/>
              <a:t>212-346-5555</a:t>
            </a:r>
          </a:p>
          <a:p>
            <a:r>
              <a:rPr lang="en-US" dirty="0"/>
              <a:t>917-612-4088</a:t>
            </a:r>
          </a:p>
          <a:p>
            <a:r>
              <a:rPr lang="en-US" dirty="0"/>
              <a:t>Jeannes@iii.org</a:t>
            </a:r>
          </a:p>
          <a:p>
            <a:r>
              <a:rPr lang="en-US" dirty="0">
                <a:hlinkClick r:id="rId2"/>
              </a:rPr>
              <a:t>jeannes@iii.org</a:t>
            </a:r>
            <a:endParaRPr lang="en-US" dirty="0"/>
          </a:p>
          <a:p>
            <a:r>
              <a:rPr lang="en-US" dirty="0"/>
              <a:t>Michael Barry</a:t>
            </a:r>
          </a:p>
          <a:p>
            <a:r>
              <a:rPr lang="en-US" dirty="0"/>
              <a:t>212-346-5542</a:t>
            </a:r>
          </a:p>
          <a:p>
            <a:r>
              <a:rPr lang="en-US" dirty="0"/>
              <a:t>917-923-8245</a:t>
            </a:r>
          </a:p>
          <a:p>
            <a:r>
              <a:rPr lang="en-US" dirty="0"/>
              <a:t>Michaelb@iii.org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Homeowners and Renters Insurance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130" y="1881809"/>
            <a:ext cx="8458200" cy="3889514"/>
          </a:xfrm>
        </p:spPr>
        <p:txBody>
          <a:bodyPr/>
          <a:lstStyle/>
          <a:p>
            <a:r>
              <a:rPr lang="en-US" dirty="0"/>
              <a:t>A 2016 Insurance Information Institute poll conducted by ORC International found that </a:t>
            </a:r>
            <a:r>
              <a:rPr lang="en-US" b="1" dirty="0">
                <a:solidFill>
                  <a:schemeClr val="accent1"/>
                </a:solidFill>
              </a:rPr>
              <a:t>93 percent of homeowners had homeowners insurance. </a:t>
            </a:r>
          </a:p>
          <a:p>
            <a:r>
              <a:rPr lang="en-US" dirty="0"/>
              <a:t>And </a:t>
            </a:r>
            <a:r>
              <a:rPr lang="en-US" b="1" dirty="0">
                <a:solidFill>
                  <a:schemeClr val="accent1"/>
                </a:solidFill>
              </a:rPr>
              <a:t>41 percent of renters had renters insurance</a:t>
            </a:r>
            <a:r>
              <a:rPr lang="en-US" dirty="0"/>
              <a:t>.  This number has been growing over the last decade.</a:t>
            </a:r>
          </a:p>
          <a:p>
            <a:r>
              <a:rPr lang="en-US" dirty="0"/>
              <a:t>But only </a:t>
            </a:r>
            <a:r>
              <a:rPr lang="en-US" b="1" dirty="0">
                <a:solidFill>
                  <a:schemeClr val="accent1"/>
                </a:solidFill>
              </a:rPr>
              <a:t>12 percent had a flood insurance policy</a:t>
            </a:r>
            <a:r>
              <a:rPr lang="en-US" dirty="0"/>
              <a:t>, despite the fact that flooding is the most common natural disaster in the U.S.</a:t>
            </a:r>
          </a:p>
          <a:p>
            <a:r>
              <a:rPr lang="en-US" dirty="0"/>
              <a:t>And, although earthquakes have caused damage in all 50 states, </a:t>
            </a:r>
            <a:r>
              <a:rPr lang="en-US" b="1" dirty="0">
                <a:solidFill>
                  <a:schemeClr val="accent1"/>
                </a:solidFill>
              </a:rPr>
              <a:t>only 8 percent of American homeowners purchase separate earthquake insuranc</a:t>
            </a:r>
            <a:r>
              <a:rPr lang="en-US" dirty="0"/>
              <a:t>e or add an earthquake endorsement to their homeowners policy.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Most Homeowners Purchase Coverage, and Growing Number of Renters do too!</a:t>
            </a:r>
          </a:p>
        </p:txBody>
      </p:sp>
    </p:spTree>
    <p:extLst>
      <p:ext uri="{BB962C8B-B14F-4D97-AF65-F5344CB8AC3E}">
        <p14:creationId xmlns:p14="http://schemas.microsoft.com/office/powerpoint/2010/main" val="21872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Number of Renters Insure Their Home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9272" y="1884363"/>
            <a:ext cx="5774032" cy="40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Renters Insurance  - Age Matters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65652" y="1245704"/>
            <a:ext cx="4330148" cy="4880459"/>
          </a:xfrm>
        </p:spPr>
        <p:txBody>
          <a:bodyPr/>
          <a:lstStyle/>
          <a:p>
            <a:r>
              <a:rPr lang="en-US" sz="2400" dirty="0"/>
              <a:t>In one surprising twist, the I.I.I. found that younger generations are more likely to purchase renters insurance than older Americans.</a:t>
            </a:r>
          </a:p>
          <a:p>
            <a:r>
              <a:rPr lang="en-US" sz="2400" dirty="0"/>
              <a:t> A greater percentage of both Millennials and Generation Xers purchase renters insurance than Baby Boomers.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07385" y="1245704"/>
            <a:ext cx="2920230" cy="48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Understanding of Home and Flood Insurance: </a:t>
            </a:r>
            <a:r>
              <a:rPr lang="en-US" b="1" dirty="0"/>
              <a:t>Good News and Bad News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725" y="1183302"/>
            <a:ext cx="5705306" cy="448274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26708" y="6337719"/>
            <a:ext cx="7680960" cy="415018"/>
          </a:xfrm>
        </p:spPr>
        <p:txBody>
          <a:bodyPr/>
          <a:lstStyle/>
          <a:p>
            <a:r>
              <a:rPr lang="en-US" sz="1100" dirty="0"/>
              <a:t>Insurance Information Institute, 2016 Consumer Insurance Survey, </a:t>
            </a:r>
            <a:r>
              <a:rPr lang="en-US" sz="1100" b="1" i="1" dirty="0"/>
              <a:t>Homeowners Insurance: Understanding, Attitudes, and Shopping Practices</a:t>
            </a:r>
            <a:r>
              <a:rPr lang="en-US" sz="1100" dirty="0"/>
              <a:t>, February 2017, p. 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175" y="5648877"/>
            <a:ext cx="7895493" cy="5909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ctr" anchorCtr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defRPr/>
            </a:pPr>
            <a:r>
              <a:rPr lang="en-US" b="1" kern="0" dirty="0">
                <a:solidFill>
                  <a:sysClr val="windowText" lastClr="000000"/>
                </a:solidFill>
              </a:rPr>
              <a:t>Most homeowners understand the basics in a home insurance policy but don’t understand water damage and flooding</a:t>
            </a:r>
          </a:p>
        </p:txBody>
      </p:sp>
    </p:spTree>
    <p:extLst>
      <p:ext uri="{BB962C8B-B14F-4D97-AF65-F5344CB8AC3E}">
        <p14:creationId xmlns:p14="http://schemas.microsoft.com/office/powerpoint/2010/main" val="304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Misconceptions Regarding Flood Coverage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033" y="1919618"/>
            <a:ext cx="4810836" cy="455152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Troubling 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2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 anchorCtr="0">
        <a:spAutoFit/>
      </a:bodyPr>
      <a:lstStyle>
        <a:defPPr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defRPr sz="1400"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92608" indent="-292608"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buFont typeface="Wingdings 3" panose="05040102010807070707" pitchFamily="18" charset="2"/>
          <a:buChar char=""/>
          <a:defRPr sz="20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21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120">
      <a:dk1>
        <a:sysClr val="windowText" lastClr="000000"/>
      </a:dk1>
      <a:lt1>
        <a:sysClr val="window" lastClr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13296</TotalTime>
  <Words>1285</Words>
  <Application>Microsoft Office PowerPoint</Application>
  <PresentationFormat>On-screen Show (4:3)</PresentationFormat>
  <Paragraphs>170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Arial Narrow</vt:lpstr>
      <vt:lpstr>Mangal</vt:lpstr>
      <vt:lpstr>Symbol</vt:lpstr>
      <vt:lpstr>Wingdings</vt:lpstr>
      <vt:lpstr>Wingdings 3</vt:lpstr>
      <vt:lpstr>Office Theme</vt:lpstr>
      <vt:lpstr>1_Office Theme</vt:lpstr>
      <vt:lpstr>National Association of Insurance Commissioners (NAIC) Insurance Summit</vt:lpstr>
      <vt:lpstr>Presentation Overview</vt:lpstr>
      <vt:lpstr>I.I.I. Mission Statement</vt:lpstr>
      <vt:lpstr>What do Consumers Know About Insurance? </vt:lpstr>
      <vt:lpstr>Homeowners and Renters Insurance</vt:lpstr>
      <vt:lpstr>Growing Number of Renters Insure Their Home</vt:lpstr>
      <vt:lpstr>Renters Insurance  - Age Matters</vt:lpstr>
      <vt:lpstr>Consumer Understanding of Home and Flood Insurance: Good News and Bad News</vt:lpstr>
      <vt:lpstr>Misconceptions Regarding Flood Coverage</vt:lpstr>
      <vt:lpstr>Flood Insurance by Year and By Region</vt:lpstr>
      <vt:lpstr>Homeowners Understand the Key Provisions in A Policy</vt:lpstr>
      <vt:lpstr>Most Know that there is ALE Coverage in a Home Insurance Policy</vt:lpstr>
      <vt:lpstr>Consumers are Fuzzy on the Details</vt:lpstr>
      <vt:lpstr>Consumers are Unaware that Fallen Objects are Covered!</vt:lpstr>
      <vt:lpstr>Lack of Knowledge about Earthquake Coverage</vt:lpstr>
      <vt:lpstr>Earthquake Insurance and Risk by Region</vt:lpstr>
      <vt:lpstr>Consumer Understanding of Liability Coverage</vt:lpstr>
      <vt:lpstr>What Should We Be Communicating?</vt:lpstr>
      <vt:lpstr>Need to Communicate the Basics As Often as Possible</vt:lpstr>
      <vt:lpstr>Focus on Renters – Encourage to get both a Renters Insurance Policy and a Flood Insurance Policy</vt:lpstr>
      <vt:lpstr>Need to Clear Up Confusion About Coverage</vt:lpstr>
      <vt:lpstr>Need to Point out Limitations of the Flood Insurance Policy</vt:lpstr>
      <vt:lpstr>What does the I.I.I. do to Educate Consumers? </vt:lpstr>
      <vt:lpstr>Approaches as Different As Individuals</vt:lpstr>
      <vt:lpstr>I.I.I. Website</vt:lpstr>
      <vt:lpstr>I.I.I.’s Spanish Language Resources</vt:lpstr>
      <vt:lpstr>I.I.I. Press Page</vt:lpstr>
      <vt:lpstr>I.I.I. Blogs</vt:lpstr>
      <vt:lpstr>“The I’s on Insurance” Video Series</vt:lpstr>
      <vt:lpstr>Social Engagement</vt:lpstr>
      <vt:lpstr>What are other Sources of Insurance Information? </vt:lpstr>
      <vt:lpstr>Entities Which Educate Consumers</vt:lpstr>
      <vt:lpstr>NAIC’s Consumer-Focused Web Content</vt:lpstr>
      <vt:lpstr>Insurer-Funded Trade Groups</vt:lpstr>
      <vt:lpstr>How MetLife Educates Consumers</vt:lpstr>
      <vt:lpstr>How Travelers Educates Consumers</vt:lpstr>
      <vt:lpstr>How MunichRe Educates Consumers</vt:lpstr>
      <vt:lpstr>How Should We Communicate?</vt:lpstr>
      <vt:lpstr>“Surround Sound” Approach to Consumer Communications</vt:lpstr>
      <vt:lpstr>Questions? And, Thank You!</vt:lpstr>
    </vt:vector>
  </TitlesOfParts>
  <Company>eSlide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P14228 - III PPT Template 4:3</dc:title>
  <dc:subject>v2007 and v2010</dc:subject>
  <dc:creator>Call @ 866-2-eSlide</dc:creator>
  <dc:description>eSlide, LLC - P14228 - Advisen Casualty</dc:description>
  <cp:lastModifiedBy>Rodriguez, Marielle</cp:lastModifiedBy>
  <cp:revision>794</cp:revision>
  <cp:lastPrinted>2017-05-19T21:52:43Z</cp:lastPrinted>
  <dcterms:created xsi:type="dcterms:W3CDTF">2011-11-02T14:24:24Z</dcterms:created>
  <dcterms:modified xsi:type="dcterms:W3CDTF">2017-05-31T19:50:57Z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B814607F-4702-4B19-9EAC-70656D1C4A16</vt:lpwstr>
  </property>
  <property fmtid="{D5CDD505-2E9C-101B-9397-08002B2CF9AE}" pid="3" name="ArticulatePath">
    <vt:lpwstr>WIP_P14228_Advisen Casualty_050416_245pm</vt:lpwstr>
  </property>
</Properties>
</file>